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7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327" y="-1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79030-DEC7-4527-94E7-FA694F5F423A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6BA40-871C-4E8A-AA6F-E4EFA675E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821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6BA40-871C-4E8A-AA6F-E4EFA675EA3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005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B53F-E5E9-3F81-1598-77C7B5A49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9260E-C910-9DCF-8815-6D303E867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96C2C-61D7-0DEA-1442-F9970F84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5030-F477-414C-AF31-CF1F1DAB4417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8D023-9E86-E930-C397-616AD79D0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C7900-5C66-93F9-1535-0B31A18A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CD5C-6ADF-4D8C-9207-05AAECB17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879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17629-A93B-CCC8-EEE4-520CDD1D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BFA0B-A294-0AA4-D570-D39D402FD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192B1-F3DB-EE9A-F9B8-8A7327A3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5030-F477-414C-AF31-CF1F1DAB4417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F6419-A18A-236A-3AE9-790C28A47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A1E29-8D77-9351-AC50-BA9AE66CA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CD5C-6ADF-4D8C-9207-05AAECB17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87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84E78F-9589-6E05-689D-413CE2F0F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F82D6-4365-EF81-7C28-8ECD49D24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1C1A5-6048-1E49-7B44-5F7145A55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5030-F477-414C-AF31-CF1F1DAB4417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C427A-6F3B-6C41-0D40-BDBD1793B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1EFD1-36D7-9280-774A-D4767DBF7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CD5C-6ADF-4D8C-9207-05AAECB17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67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B6C7-8FCE-3FC7-D7BA-A514F244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4D206-DA0D-87C0-1016-64CAA5F6F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33647-56A5-A8BC-9AB3-905E00BB1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5030-F477-414C-AF31-CF1F1DAB4417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A3A11-6FD3-C042-8F80-5D1DFB43B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0A45F-A9B7-2711-039F-37426E90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CD5C-6ADF-4D8C-9207-05AAECB17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71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1A623-5167-1AB5-9720-7FF6E9327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5003F-C204-F372-8C74-59D04FFB3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AE7C1-5F8E-BB42-5ACC-AFA3099B8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5030-F477-414C-AF31-CF1F1DAB4417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E109F-C47A-C209-1B05-BAE3BCB1D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44FDE-B01C-63C8-8320-A071C5D0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CD5C-6ADF-4D8C-9207-05AAECB17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57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6E2B-B782-7228-E54D-09806667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C7DA-7DA1-FFA4-6C0F-A582FAFA1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0C6F1-2532-C93B-0068-017B327D1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B108D-E71A-5DEF-4D07-77975093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5030-F477-414C-AF31-CF1F1DAB4417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1FBAA-0DAD-52BB-52A2-71ADF9A2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AAF92-5C91-63B5-7D32-4DE28A400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CD5C-6ADF-4D8C-9207-05AAECB17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62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FAC62-FC29-20F7-E350-D69FAC41A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3D854-122F-732C-D1B3-887750175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39E3A3-938C-8273-A763-7DF590246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34135B-E650-5C39-9CC5-F203DC4AC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E4E740-20A8-3A95-4F3F-AF7A05A1A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7C59FB-03C5-14CD-661A-DBA8EABFE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5030-F477-414C-AF31-CF1F1DAB4417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2911F-F272-54A6-D771-8C970F22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F61E6-A61F-AA53-FD78-7B7BC48A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CD5C-6ADF-4D8C-9207-05AAECB17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37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0371E-3A61-5CC3-DFA9-2B6A840D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C8851-B4C0-8730-70AF-DFD5B35D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5030-F477-414C-AF31-CF1F1DAB4417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7FEFE5-A397-8B41-AB33-4F3932A2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7CD35-71C1-39C9-7B4E-64712FB2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CD5C-6ADF-4D8C-9207-05AAECB17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50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6EB851-F781-B5C9-D6B6-F5A533E8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5030-F477-414C-AF31-CF1F1DAB4417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5C4270-BFDB-7902-7B30-B2C6F2F75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8642-EB75-1561-2860-B9C8C635D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CD5C-6ADF-4D8C-9207-05AAECB17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36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0F0A-715C-1DCB-DB9B-A88B4068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2EBC0-340C-891A-A82E-8F5229ADD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BA06C-02AB-44BB-0CC6-B91992EBA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11A3B-189B-E1A6-A3BF-F76F0BE10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5030-F477-414C-AF31-CF1F1DAB4417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A0DD7-4580-2AA1-8C85-D9BDC9B94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496BC-3AA3-946D-84A7-EB0A15792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CD5C-6ADF-4D8C-9207-05AAECB17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78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FE11D-55E0-0B63-9BCB-81BE15CED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D80E2-DA21-3E94-FE26-51C3C8582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83347-CE14-8A44-E4DE-A1E4448D7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644B1-807B-389D-7F8D-4C1637C3A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5030-F477-414C-AF31-CF1F1DAB4417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C5040-822A-CBFC-2069-E20E0B4A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CAC95-FED6-8D21-F3BF-106C696A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CD5C-6ADF-4D8C-9207-05AAECB17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98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E187A4-B71C-9F28-B20B-118E435CA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DA525-399B-6FA1-0FF5-EDEED4BA3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56D62-6A70-5DD0-A97E-104EDF4AC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355030-F477-414C-AF31-CF1F1DAB4417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9854E-F485-4A0F-8B3C-317B02B7A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ED664-3C74-FCD2-5E85-D3AA36BC3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E7CD5C-6ADF-4D8C-9207-05AAECB174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49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ograph.org.uk/photo/285195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.xml"/><Relationship Id="rId5" Type="http://schemas.microsoft.com/office/2011/relationships/webextension" Target="../webextensions/webextension4.xml"/><Relationship Id="rId4" Type="http://schemas.microsoft.com/office/2011/relationships/webextension" Target="../webextensions/webextension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leap.com/accurate-forecast-improvement-approach-short-term-load-forecasting-using-hybrid-filter-wrap-feature-selection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4be.cochrane.org/blog/2015/07/24/nominal-ordinal-numerical-variables/" TargetMode="Externa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5D0046-200A-C378-C14B-F1F8DD1C7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 fontScale="90000"/>
          </a:bodyPr>
          <a:lstStyle/>
          <a:p>
            <a:br>
              <a:rPr lang="en-GB" u="sng" dirty="0">
                <a:latin typeface="+mn-lt"/>
              </a:rPr>
            </a:br>
            <a:r>
              <a:rPr lang="en-GB" sz="3600" u="sng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Super Store Sales Dashboard and Forecast</a:t>
            </a:r>
            <a:br>
              <a:rPr lang="en-GB" u="sng" dirty="0">
                <a:latin typeface="+mn-lt"/>
              </a:rPr>
            </a:br>
            <a:br>
              <a:rPr lang="en-GB" u="sng" dirty="0">
                <a:latin typeface="+mn-lt"/>
              </a:rPr>
            </a:br>
            <a:r>
              <a:rPr lang="en-GB" sz="2000" u="sng" dirty="0">
                <a:latin typeface="+mn-lt"/>
              </a:rPr>
              <a:t>Description: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CBA76-D4C1-BB4D-FBDE-358BFD8DF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700" dirty="0"/>
              <a:t>Developed a Power BI Dashboard to </a:t>
            </a:r>
            <a:r>
              <a:rPr lang="en-GB" sz="1700" dirty="0" err="1"/>
              <a:t>analyze</a:t>
            </a:r>
            <a:r>
              <a:rPr lang="en-GB" sz="1700" dirty="0"/>
              <a:t> sales data, leveraging Time series analysis, for accurate sales forecasting. Utilized data Visualization techniques to provide actionable insights and strategic recommendations for business growth. </a:t>
            </a:r>
            <a:br>
              <a:rPr lang="en-GB" sz="1700" dirty="0"/>
            </a:br>
            <a:endParaRPr lang="en-GB" sz="1700" dirty="0"/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GB" sz="1800" u="sng" dirty="0">
                <a:latin typeface="+mn-lt"/>
              </a:rPr>
              <a:t>Objectives:</a:t>
            </a:r>
          </a:p>
          <a:p>
            <a:pPr marL="0" indent="0">
              <a:buNone/>
            </a:pPr>
            <a:r>
              <a:rPr lang="en-GB" sz="1700" dirty="0"/>
              <a:t>Aimed to enhance business success through data analysis and sales forecasting. Achieved this by creating interactive dashboard, Conducted in-depth analysis, forecasting sales trends, and delivered actionable insights. </a:t>
            </a:r>
          </a:p>
        </p:txBody>
      </p:sp>
      <p:pic>
        <p:nvPicPr>
          <p:cNvPr id="7" name="Picture 6" descr="A grocery store with shelves of food&#10;&#10;AI-generated content may be incorrect.">
            <a:extLst>
              <a:ext uri="{FF2B5EF4-FFF2-40B4-BE49-F238E27FC236}">
                <a16:creationId xmlns:a16="http://schemas.microsoft.com/office/drawing/2014/main" id="{A860DEB7-0208-4A33-A88D-3F8152F36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9634" r="32546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0062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8A8EA1E-514F-FE15-40B3-D9A99531DFC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99867438"/>
                  </p:ext>
                </p:extLst>
              </p:nvPr>
            </p:nvGraphicFramePr>
            <p:xfrm>
              <a:off x="109182" y="197893"/>
              <a:ext cx="12082818" cy="666010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A8A8EA1E-514F-FE15-40B3-D9A99531DFC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182" y="197893"/>
                <a:ext cx="12082818" cy="666010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390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107AA-DA6C-2ACC-B452-0F857CC03A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Superstore Sales Dashboard and Forecast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16AD2-2B27-A542-93DD-74BD48A109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BE57C64C-347A-C47A-05B1-4D3398C9DCC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BE57C64C-347A-C47A-05B1-4D3398C9DCC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998335F0-3029-02C5-D8EC-6C984DF0459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998335F0-3029-02C5-D8EC-6C984DF045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>
                <a:extLst>
                  <a:ext uri="{FF2B5EF4-FFF2-40B4-BE49-F238E27FC236}">
                    <a16:creationId xmlns:a16="http://schemas.microsoft.com/office/drawing/2014/main" id="{5207E718-6471-5D06-BBE2-6B5095D48A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3102686"/>
                  </p:ext>
                </p:extLst>
              </p:nvPr>
            </p:nvGraphicFramePr>
            <p:xfrm>
              <a:off x="436728" y="571499"/>
              <a:ext cx="11327642" cy="623873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6" name="Add-in 5">
                <a:extLst>
                  <a:ext uri="{FF2B5EF4-FFF2-40B4-BE49-F238E27FC236}">
                    <a16:creationId xmlns:a16="http://schemas.microsoft.com/office/drawing/2014/main" id="{5207E718-6471-5D06-BBE2-6B5095D48A6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6728" y="571499"/>
                <a:ext cx="11327642" cy="62387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665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BA40F49-6490-49E1-AB89-4B5946083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4430" y="1"/>
            <a:ext cx="12191695" cy="6847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E77930-6CEF-862E-4F0B-EEDEB64EF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62394"/>
            <a:ext cx="4803636" cy="755374"/>
          </a:xfrm>
        </p:spPr>
        <p:txBody>
          <a:bodyPr anchor="b"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Recommendations: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81A1B-0E4B-EFA1-A49C-D53E2E94A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250" y="1137037"/>
            <a:ext cx="4996059" cy="4923936"/>
          </a:xfrm>
        </p:spPr>
        <p:txBody>
          <a:bodyPr anchor="ctr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1400" b="1" dirty="0">
                <a:solidFill>
                  <a:schemeClr val="tx2"/>
                </a:solidFill>
              </a:rPr>
              <a:t> Phones, Tables, and Storage are top-performing subcategories. Increasing inventory and promotional campaigns for these items can maximize sales.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400" b="1" dirty="0">
                <a:solidFill>
                  <a:schemeClr val="tx2"/>
                </a:solidFill>
              </a:rPr>
              <a:t>Since Standard Class contributes the highest sales volume, improving its efficiency could enhance customer satisfaction and reduce delays.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400" b="1" dirty="0">
                <a:solidFill>
                  <a:schemeClr val="tx2"/>
                </a:solidFill>
              </a:rPr>
              <a:t>The South region dominates sales, suggesting opportunities for regional marketing strategies or expansion in other regions to balance growth.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400" b="1" dirty="0">
                <a:solidFill>
                  <a:schemeClr val="tx2"/>
                </a:solidFill>
              </a:rPr>
              <a:t>Encourage customers to shift from COD to Online or Card payments to improve cash flow and reduce risks associated with cash transactions.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400" b="1" dirty="0">
                <a:solidFill>
                  <a:schemeClr val="tx2"/>
                </a:solidFill>
              </a:rPr>
              <a:t>Sales spikes are evident during certain months; aligning marketing campaigns and inventory management with these trends can capitalize on peak sales periods.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400" b="1" dirty="0">
                <a:solidFill>
                  <a:schemeClr val="tx2"/>
                </a:solidFill>
              </a:rPr>
              <a:t>With an average delivery time of 3.85 days, optimizing logistics may improve customer retention and satisfaction.</a:t>
            </a:r>
          </a:p>
        </p:txBody>
      </p:sp>
      <p:pic>
        <p:nvPicPr>
          <p:cNvPr id="19" name="Picture 18" descr="A telescope and clock&#10;&#10;AI-generated content may be incorrect.">
            <a:extLst>
              <a:ext uri="{FF2B5EF4-FFF2-40B4-BE49-F238E27FC236}">
                <a16:creationId xmlns:a16="http://schemas.microsoft.com/office/drawing/2014/main" id="{EB0030B2-AADF-B419-9017-5BF65ADCF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 b="2373"/>
          <a:stretch/>
        </p:blipFill>
        <p:spPr>
          <a:xfrm>
            <a:off x="6181744" y="136525"/>
            <a:ext cx="6010069" cy="3359093"/>
          </a:xfrm>
          <a:prstGeom prst="rect">
            <a:avLst/>
          </a:prstGeom>
        </p:spPr>
      </p:pic>
      <p:pic>
        <p:nvPicPr>
          <p:cNvPr id="5" name="Picture 4" descr="A magnifying glass with gears and graphs&#10;&#10;AI-generated content may be incorrect.">
            <a:extLst>
              <a:ext uri="{FF2B5EF4-FFF2-40B4-BE49-F238E27FC236}">
                <a16:creationId xmlns:a16="http://schemas.microsoft.com/office/drawing/2014/main" id="{3F5A037C-94E6-D6E7-1B59-0F160B204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3884" r="-1" b="3733"/>
          <a:stretch/>
        </p:blipFill>
        <p:spPr>
          <a:xfrm>
            <a:off x="6181744" y="3495618"/>
            <a:ext cx="6010069" cy="3359093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DC406F5B-6AB1-4F59-BBBB-3488A390D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68760" y="15796"/>
            <a:ext cx="6423053" cy="6838915"/>
            <a:chOff x="5742280" y="15796"/>
            <a:chExt cx="6423053" cy="6838915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3E373B8-6DB0-44E7-9D9A-501B6FDFC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57719" y="75800"/>
              <a:ext cx="6007612" cy="6778911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2B7F0B0-E102-4757-9055-800A572A4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9360" y="75800"/>
              <a:ext cx="6025971" cy="6778911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AB4BAB0-028A-4315-907B-73C93ECCB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6634" y="56513"/>
              <a:ext cx="6028697" cy="679819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 useBgFill="1">
          <p:nvSpPr>
            <p:cNvPr id="37" name="Freeform: Shape 36">
              <a:extLst>
                <a:ext uri="{FF2B5EF4-FFF2-40B4-BE49-F238E27FC236}">
                  <a16:creationId xmlns:a16="http://schemas.microsoft.com/office/drawing/2014/main" id="{D9C0146C-E4E0-4055-8429-E93F25CA6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0215" y="15796"/>
              <a:ext cx="6165116" cy="6838915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 useBgFill="1">
          <p:nvSpPr>
            <p:cNvPr id="38" name="Freeform: Shape 37">
              <a:extLst>
                <a:ext uri="{FF2B5EF4-FFF2-40B4-BE49-F238E27FC236}">
                  <a16:creationId xmlns:a16="http://schemas.microsoft.com/office/drawing/2014/main" id="{4D7E2836-120A-433B-84C1-FA3AC0D65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42280" y="15796"/>
              <a:ext cx="6423053" cy="6838915"/>
            </a:xfrm>
            <a:custGeom>
              <a:avLst/>
              <a:gdLst>
                <a:gd name="connsiteX0" fmla="*/ 5953481 w 6423053"/>
                <a:gd name="connsiteY0" fmla="*/ 0 h 6858000"/>
                <a:gd name="connsiteX1" fmla="*/ 6423053 w 6423053"/>
                <a:gd name="connsiteY1" fmla="*/ 0 h 6858000"/>
                <a:gd name="connsiteX2" fmla="*/ 6423053 w 6423053"/>
                <a:gd name="connsiteY2" fmla="*/ 198945 h 6858000"/>
                <a:gd name="connsiteX3" fmla="*/ 6376812 w 6423053"/>
                <a:gd name="connsiteY3" fmla="*/ 175262 h 6858000"/>
                <a:gd name="connsiteX4" fmla="*/ 5997696 w 6423053"/>
                <a:gd name="connsiteY4" fmla="*/ 14961 h 6858000"/>
                <a:gd name="connsiteX5" fmla="*/ 0 w 6423053"/>
                <a:gd name="connsiteY5" fmla="*/ 0 h 6858000"/>
                <a:gd name="connsiteX6" fmla="*/ 3135749 w 6423053"/>
                <a:gd name="connsiteY6" fmla="*/ 0 h 6858000"/>
                <a:gd name="connsiteX7" fmla="*/ 3091534 w 6423053"/>
                <a:gd name="connsiteY7" fmla="*/ 14961 h 6858000"/>
                <a:gd name="connsiteX8" fmla="*/ 318496 w 6423053"/>
                <a:gd name="connsiteY8" fmla="*/ 3984640 h 6858000"/>
                <a:gd name="connsiteX9" fmla="*/ 1283537 w 6423053"/>
                <a:gd name="connsiteY9" fmla="*/ 6672844 h 6858000"/>
                <a:gd name="connsiteX10" fmla="*/ 1451818 w 6423053"/>
                <a:gd name="connsiteY10" fmla="*/ 6858000 h 6858000"/>
                <a:gd name="connsiteX11" fmla="*/ 0 w 6423053"/>
                <a:gd name="connsiteY11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3053" h="6858000">
                  <a:moveTo>
                    <a:pt x="5953481" y="0"/>
                  </a:moveTo>
                  <a:lnTo>
                    <a:pt x="6423053" y="0"/>
                  </a:lnTo>
                  <a:lnTo>
                    <a:pt x="6423053" y="198945"/>
                  </a:lnTo>
                  <a:lnTo>
                    <a:pt x="6376812" y="175262"/>
                  </a:lnTo>
                  <a:cubicBezTo>
                    <a:pt x="6253642" y="115913"/>
                    <a:pt x="6127152" y="62361"/>
                    <a:pt x="5997696" y="14961"/>
                  </a:cubicBezTo>
                  <a:close/>
                  <a:moveTo>
                    <a:pt x="0" y="0"/>
                  </a:moveTo>
                  <a:lnTo>
                    <a:pt x="3135749" y="0"/>
                  </a:lnTo>
                  <a:lnTo>
                    <a:pt x="3091534" y="14961"/>
                  </a:lnTo>
                  <a:cubicBezTo>
                    <a:pt x="1473341" y="607461"/>
                    <a:pt x="318496" y="2161186"/>
                    <a:pt x="318496" y="3984640"/>
                  </a:cubicBezTo>
                  <a:cubicBezTo>
                    <a:pt x="318496" y="5005774"/>
                    <a:pt x="680656" y="5942322"/>
                    <a:pt x="1283537" y="6672844"/>
                  </a:cubicBezTo>
                  <a:lnTo>
                    <a:pt x="1451818" y="6858000"/>
                  </a:ln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5854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1BB4A4E7-B7F9-4E57-999D-C760C811AB13}">
  <we:reference id="wa200003233" version="2.0.0.3" store="en-GB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AEAEAE&quot;"/>
    <we:property name="bookmark" value="&quot;H4sIAAAAAAAAA+1bbU/bSBD+K2i/9E7KVet3m28FWh06aCmpOJ1OUTXeHSduHTu3XufIofz325c4QBpIS8NLIEgR9uxkdmaeZ2fXY7ggPK9HBUzewxDJLtmrqq9DEF93HNIhpZU5LOBBwDh1eEQp9VKH+mq0Gsm8Kmuye0EkiD7Ks7xuoNCGlPBv4rIg9bKQOh7zXc/zwzgISa9DoChOoK91Mihq7JARiroqocj/Q2tCDUnR4LRD8HxUVAL0RF0JEvVkY6Wu7rVjrz3lBzCZj7GLTFopZRAE1KcxddMwjDwnTlKlVlsF4+9SFW3aTL9flRLyUk2jZWnsQwyYUYxjcFOHA4+1PMsL2apM3p6PhIpZZWIy0inbV772K5EzKIiJQmBtnb4g+1XRDM3V22vybtUIhqeYmaFS5nKiLHUblZ6urAR+7kKB9ecDkFCjJFOVnhNRqVGjN5txYuSD6t99gUrCyS6dduZuveFjKJmSLvr0pt8X2Ac5u337AA6bQSN815Qz7Oi3zveUpM7LfjHjxiVMn2xMrGhqBQTyPRD7AxBSUzP9otDW2KhvV4Kj2JsYeA5y0fLE7SyE83RyMO21rFa6X67wdg6yjuXeedSb6rE4yMAJvYBBSCkkNHViWMn/T9XovcLB6miVs3bRqrS/E9XQKM9qTt2k/zSoplxEpNsOqOuP7cWtlrSJlRF3iKUO1XnuYqES/P0JtTdmrkUwm/S3y+x1Wp+yHAtO9FQfHoyItzh5M+MUZmQ3MJjb/Li6ctw9s38O1KqcJbbkeRvO4YLz9fpzb6KBtMBbLLTUmuqf3vRhivSCm9tCvS3U6+KSLdZhGLDAY4wllHmprwo3T7bFelust8V6zcXa2exi3XnEJ5XuIB/tHFccl+yA203kgTeRK1j0DBx5f1Coj9TmalNuzUTKA65MHMPI1vrl5l9f2tPfqJma6JDbjA5HIPK6zW9790deauA75Agz+VCcO20DPMoVlyzLzqBoNMFedZGpCrizX0Bdv7qsOEOUoDOgOxvdZvjLzSnQd7+SnobVbqmXgRzPjVxcWWo/UFR/DuAOYcAGyE2shxKHduacozabY/28UOuQsR6ecZZqg1e05mcmP0yzMIr8KPFoxOOA+eHPNXh+z5V7gg0mRzjG4tukzMe/HWqDP1N5tl2v2R64hsTODgdz0+Rars15Z+dA99i08hUfiRbuXAr08CwyclyVcvDcnmS+w/kXBPFfCOIuOzUo3aU79Oq97gVlt11AthQ5XpqkkLAkSCKOrgsep9tSdO+l6AVl6YbV/DTrtbrMcrmG1tO2Fv14LUoo4zE4EITqKoz9CGB1K+kRniZlG+UmMHp9J5BNXo5DdSL/4YV4v/SxnKcZSyhlKeXUDb2YOUnsPEXOY3+oHtmeG+tX8oZXZSO3XZ818sfSnmcZC1KHpUBZEoUeZ7D6Fe8GEuwxu54nMNE5v3Pjc8v9e8HBLgB0mMM9xBQcj1I/ZLHvbhfAel08xb62s6X+o1F/joAl/dK/z3t6h52786YucobiGmfIEEXfPIHNevkXZGSnMt1vNW7eXdjuvP69rNe8B3XO5q8Gbjq8GvX7bO0vwpmkASYRBwpRREH3ss0mfmuKJJ7LtDq/vq5MUzxw3TB2XCekfhL7GEEcPceKuPqFIwj+HMqO2eZYxNCLKeUBUFQrP/ZXtxefEqgfG7BfeXG43hy5hZamXhw5LAQFKkZehEjTjYJ2bc2FDQP2prgtrGng+3HCOCQB9X2fQQB8o2B9M+7vHGChtkexyF3n+YN7e/Rm49bSZeeTqpH1CBieQIlLzikKWCg58hVnFfMfFvOTynT6Pwn1oozvMQAA&quot;"/>
    <we:property name="creatorSessionId" value="&quot;0d57fd9f-ad21-43ff-b79f-d86278aae866&quot;"/>
    <we:property name="creatorTenantId" value="&quot;bbcab52e-9fbe-43d6-a2f3-9f66c43df268&quot;"/>
    <we:property name="creatorUserId" value="&quot;1003200336B5FDCC&quot;"/>
    <we:property name="datasetId" value="&quot;99a09aab-5adb-4fed-8c90-03bcb32e4e6a&quot;"/>
    <we:property name="embedUrl" value="&quot;/reportEmbed?reportId=d04c504b-b544-4176-896c-91a67d7fa1d3&amp;config=eyJjbHVzdGVyVXJsIjoiaHR0cHM6Ly9XQUJJLU5PUlRILUVVUk9QRS1RLVBSSU1BUlktcmVkaXJlY3QuYW5hbHlzaXMud2luZG93cy5uZXQiLCJlbWJlZEZlYXR1cmVzIjp7InVzYWdlTWV0cmljc1ZOZXh0Ijp0cnVlfX0%3D&amp;disableSensitivityBanner=true&quot;"/>
    <we:property name="initialStateBookmark" value="&quot;H4sIAAAAAAAAA+1a227jNhD9lUAv++IW1F3KW26LFru5bLxIURRGMCJHsnZlyaWoNG7gfy8vlpM4jr2bOk6cOC+RhiNyZs7hEUn5xmJ5PSxgdAIDtHat/ar6PgD+fce2OlY5sZ2efjreO/90ebJ3fCTN1VDkVVlbuzeWAJ6huMjrBgrVgzT+1etYUBRnkKm7FIoaO9YQeV2VUOT/onGWTYI3OO5YeD0sKg6qy64AgarbK+ku7+XY9q+uHBGoyK+wi1QYK6Hg+8QjEXGSIAhdO4oT6VYbBx3ZXBfVtR7+oCoF5KUcRtmSyIMIMCUYReAkNgMWKXuaF6J1GR1dD7nMTuY8GqqqHMhYs4rnFApLZ8GxNkHfWAdV0Qz01dE9e7dqOMVzTHVTKXIxkj11G1merqg4XnahwPryEATUKKyxLM8Zr2Sr9puMONL2fvXPAUdpYdYuGXemYe2xKyiptM7GtJdlHDMQk9ujNQSsG7XxY1NOsCMPg+9JS52XWTHhxi1MX01OtGhqCQSyfeAHfeBCkTD5JtFW2MinK86Q7480PIc5b3nidGbSeT01GPdaVkvfb3d4OwVZ5fLsPOqNVVvkp2AHrk8hIARiktgRLOX/12p4InEwPsrlop20suwfeTXQzhNZqZvk7wblkLOIdNsGef2lvVjYk+piacYdy1CHqDp3sZAF/vGCmhs91iyYTfLLbfU6bUxpjgWz1FCnayPigiAfZ5zEzNr1NeamPo5SjqdX9o++nJWTwpYsb9P5fSb4evW119lAUuCCHlpqjdVfb7wekZ4JcyvUW6FeFZeMWAeBT32XUhoT6iaeFG4Wb8V6K9ZbsV6xWNubLdadF9ypdPv5cOe4YjjnDbh9iaz5JXIHC/MG8YIkDcLQC2OXhCzyqRf8v+3ubzly4LQ/+oxXWDxMYNr+sKkN9AJ4bs4AJoqwgiJMpHLatXWvLlr9dw7ViYNyvhOjpYw7twbVPMnMOq5K0X9r67ofCP4dQfwnAn+KboH0natXy2f+O6puO4GMFNluEicQ09iPQ4aOAy4jWyl6dil6R1V6ZDa/Tr2Wl2kuVrAR32rRz2uR3E+zCGzwA3kVRF4IsHxj/QJra9FmuQmMXt0KZJOn4wCGPz8Rn5c+hvMkpTEhNCGMOIEbUTuO7NfIecwGWIq3xvqlvGFV2YjtHniF/DG0Z2lK/cSmCRAah4HLKCz/4LWBBHvJM6AzGKmaP/kYaMv9Z8HBTAC0qc1cxARslxAvoJHnbCfAakM8x0z1s6X+i1F/ioAhvSM1300DYrvUc1zXCyI/eIWLnafzpi5yivweZ6wB8kzvwDIs5R6o0LkNzWg51rf5379a8Ve9dX57ukW9I7eLRaN/lCa7/ZwLU4AbY5auH46gFh+Ua29sWKIeYjKDOWUaKAGV/1EzZH5/+1Dn9EP7EeuxZf40qnURP058jEMGBMKQgDr118udhWQSeC2S6vq+AunPB77jBJHt2AHx4sjDEKLwLb47ln+oAs7egkDrBQENKboRIcwHglIjI2/5QexrAvVLA+aRd4fr45kbaEniRqFNA5CgYuiGiCTZKGhXdgyzYcA+lreBNfE9L4opg9gnnudR8IFtFKx7V9nOIRby9chnuWu/fXAXZ2/WIuP5K7mqEfUQKJ5BiXPWKRJYKBmyJWsV/ct8Sw8i65hPfp2z4AH1e/3pymY8/g9qntM0OjAAAA==&quot;"/>
    <we:property name="isFiltersActionButtonVisible" value="true"/>
    <we:property name="isVisualContainerHeaderHidden" value="false"/>
    <we:property name="pageDisplayName" value="&quot;Sales Dashboard&quot;"/>
    <we:property name="pageName" value="&quot;0ca55040802b6673189b&quot;"/>
    <we:property name="pptInsertionSessionID" value="&quot;C49EBEC8-8D6E-4907-A687-47B70E526C81&quot;"/>
    <we:property name="reportEmbeddedTime" value="&quot;2025-03-12T14:11:47.899Z&quot;"/>
    <we:property name="reportName" value="&quot;Superstore Sales Dashboard and Forecast&quot;"/>
    <we:property name="reportState" value="&quot;CONNECTED&quot;"/>
    <we:property name="reportUrl" value="&quot;/groups/me/reports/d04c504b-b544-4176-896c-91a67d7fa1d3/0ca55040802b6673189b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3BDF3497-CF2C-4510-B94D-8A8B465F7321}">
  <we:reference id="wa200003233" version="2.0.0.3" store="en-GB" storeType="OMEX"/>
  <we:alternateReferences>
    <we:reference id="WA200003233" version="2.0.0.3" store="WA200003233" storeType="OMEX"/>
  </we:alternateReferences>
  <we:properties>
    <we:property name="pptInsertionSessionID" value="&quot;C49EBEC8-8D6E-4907-A687-47B70E526C81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BDEC98F6-3858-489A-9BB1-5E33004FDB0B}">
  <we:reference id="wa200003233" version="2.0.0.3" store="en-GB" storeType="OMEX"/>
  <we:alternateReferences>
    <we:reference id="WA200003233" version="2.0.0.3" store="WA200003233" storeType="OMEX"/>
  </we:alternateReferences>
  <we:properties>
    <we:property name="pptInsertionSessionID" value="&quot;C49EBEC8-8D6E-4907-A687-47B70E526C81&quot;"/>
    <we:property name="isCloseBannerClicked" value="true"/>
    <we:property name="reportUrl" value="&quot;/groups/me/reports/d04c504b-b544-4176-896c-91a67d7fa1d3/0ca55040802b6673189b?bookmarkGuid=b293065e-d7bb-4a5f-b394-06d9e9fa7769&amp;bookmarkUsage=1&amp;ctid=bbcab52e-9fbe-43d6-a2f3-9f66c43df268&amp;fromEntryPoint=export&quot;"/>
    <we:property name="reportName" value="&quot;Superstore Sales Dashboard and Forecast&quot;"/>
    <we:property name="reportState" value="&quot;CONNECTED&quot;"/>
    <we:property name="embedUrl" value="&quot;/reportEmbed?reportId=d04c504b-b544-4176-896c-91a67d7fa1d3&amp;config=eyJjbHVzdGVyVXJsIjoiaHR0cHM6Ly9XQUJJLU5PUlRILUVVUk9QRS1RLVBSSU1BUlktcmVkaXJlY3QuYW5hbHlzaXMud2luZG93cy5uZXQiLCJlbWJlZEZlYXR1cmVzIjp7InVzYWdlTWV0cmljc1ZOZXh0Ijp0cnVlfX0%3D&amp;disableSensitivityBanner=true&quot;"/>
    <we:property name="pageName" value="&quot;0ca55040802b6673189b&quot;"/>
    <we:property name="pageDisplayName" value="&quot;Sales Dashboard&quot;"/>
    <we:property name="datasetId" value="&quot;99a09aab-5adb-4fed-8c90-03bcb32e4e6a&quot;"/>
    <we:property name="backgroundColor" value="&quot;#AEAEAE&quot;"/>
    <we:property name="bookmark" value="&quot;H4sIAAAAAAAAA+1aXW/bNhT9K4Fe+uIN1DeVt3wVG9B2aV1kGAajuCKvZLWy5FFUFjfQfx8pWk7iOHGbOU6cKC+RLq/Ie+85PCIpX1o8q6Y5zD7ABK1967Asv01AfNuzrYFVGJuNHvjg+SEBn/gkCBB1azmVWVlU1v6lJUGkKM+yqoZcd6SMf48GFuT5KaT6LoG8woE1RVGVBeTZdzTOqkmKGpuBhRfTvBSguxxKkKi7PVfu6l6H8KurRgQms3McIpPGShj4PvEIJU4cBKFr0yhWbpVxaCNb6aK7boc/KgsJWaGG0baYekABE4KUghPbHDjV9iTLZecyO7mYCpWdynk21cU5UrGmpcgY5FabhcDKBH1pHZV5PWmvTm7Yh2UtGH7CpG0qZCZnqqdhrcozlKXAL0PIsfpyDBIqlFajynMqStXa+s1HnLX2cfnvkUBl4dY+aQaLsA74ORRMWZdjOkhTgSnI+e3JFgJuG1vj27qYY0duBz9Slior0nzOjSuYPpucWF5XCgjkhyCOxiCkJmH8VaGtsVFPl4KjOJy18BxnouOJM1hK5/nUoBl1rFa+X6/xdgGyzuXReTRqdBv1E7AD12cQEAIRiW0Ka/n/uZx+UDgYH+1y1k1aVfa3opy0znN1qer4nxrVkMuIDLsGdf2xu7i3J93F2owHlqEO0XUeYq4K/OMFNTftWMtg1vEvV9UbdDElGebc0kP9sTUi3hPk3YxTmFn7fou5qY+jlePhlf1zrGblvLAFz7p0fl8Kvtp87dtsIM7xnh46ajX6b9RsR6SXwuyFuhfqTXHJiHUQ+Mx3GWMRYW7sKeHmUS/WvVj3Yr1hsbZ3W6wHT7hTGY6z6d77kuOKN2D/EtnyS+QaFuYN4gVxEoShF0YuCTn1mRf8v+3ubxkKEGw8e4fnmN9OYNF+u6kL9AxEZs4A5oqwgSLMpXLRtXWjLq367x3rEwftfC1GSxv3rgy6eZ6Z9b4s5Pilret+IPhXBPFfCOIhugXKd6VerZ/5r6i63QQyUmS7cRRDxCI/Cjk6Dric9FL06FL0iqp0x2x+nnqtLpNMbmAj3mvRz2uR2k9zCjb4gboKqBcCrN9YP8HaWnZZ7gKjN7cC2eXpOIHpz0/Ex6WP4TxJWEQIiwknTuBSZkfUfo6cx3SChXxprF/LG14Wtez3wBvkj6E9TxLmxzaLgbAoDFzOYP0Hrx0k2FOeAZ3CTNf8wcdAPfcfBQczAdBmNncRY7BdQryAUc/pJ8BmQ/yEqe6np/6TUX+BgCG9ozTfTQJiu8xzXNcLqB88w8XOw3lT5RlDcYMz1gRF2u7AUizUHihvc5ua0TKsrvK/ebXhr3rb/PZ0hfpAbRfzuv1Rmur2XSZNAS6NWbm+OYFKvtGuo8awRD/EVQYryjTRAqr+Y8uQ1f0dQpWxN91HrLuW+YuotkX8KPYxCjkQCEMC+tS/Xe7cSyaJFzIuL24qUPv5wHecgNqOHRAvoh6GQMOX+O5Y/6EKBH8JAt0uCFjI0KWEcB8IKo2k3vqD2OcE6scazCOvDte7MzfQktiloc0CUKBi6IaIJN4paDd2DLNjwN6Vt4E19j2PRoxD5BPP8xj4wHcK1oPzdO8Yc/V6FMvctV8+uPdnb9YizeqVXFnLagoMT6HAFesUBSwUHPmatUr7y/zFSqVp/gPP+lg3ETAAAA==&quot;"/>
    <we:property name="initialStateBookmark" value="&quot;H4sIAAAAAAAAA+1a227jNhD9lUAv++IW1F3KW26LFru5bLxIURRGMCJHsnZlyaWoNG7gfy8vlpM4jr2bOk6cOC+RhiNyZs7hEUn5xmJ5PSxgdAIDtHat/ar6PgD+fce2OlY5sZ2efjreO/90ebJ3fCTN1VDkVVlbuzeWAJ6huMjrBgrVgzT+1etYUBRnkKm7FIoaO9YQeV2VUOT/onGWTYI3OO5YeD0sKg6qy64AgarbK+ku7+XY9q+uHBGoyK+wi1QYK6Hg+8QjEXGSIAhdO4oT6VYbBx3ZXBfVtR7+oCoF5KUcRtmSyIMIMCUYReAkNgMWKXuaF6J1GR1dD7nMTuY8GqqqHMhYs4rnFApLZ8GxNkHfWAdV0Qz01dE9e7dqOMVzTHVTKXIxkj11G1merqg4XnahwPryEATUKKyxLM8Zr2Sr9puMONL2fvXPAUdpYdYuGXemYe2xKyiptM7GtJdlHDMQk9ujNQSsG7XxY1NOsCMPg+9JS52XWTHhxi1MX01OtGhqCQSyfeAHfeBCkTD5JtFW2MinK86Q7480PIc5b3nidGbSeT01GPdaVkvfb3d4OwVZ5fLsPOqNVVvkp2AHrk8hIARiktgRLOX/12p4InEwPsrlop20suwfeTXQzhNZqZvk7wblkLOIdNsGef2lvVjYk+piacYdy1CHqDp3sZAF/vGCmhs91iyYTfLLbfU6bUxpjgWz1FCnayPigiAfZ5zEzNr1NeamPo5SjqdX9o++nJWTwpYsb9P5fSb4evW119lAUuCCHlpqjdVfb7wekZ4JcyvUW6FeFZeMWAeBT32XUhoT6iaeFG4Wb8V6K9ZbsV6xWNubLdadF9ypdPv5cOe4YjjnDbh9iaz5JXIHC/MG8YIkDcLQC2OXhCzyqRf8v+3ubzly4LQ/+oxXWDxMYNr+sKkN9AJ4bs4AJoqwgiJMpHLatXWvLlr9dw7ViYNyvhOjpYw7twbVPMnMOq5K0X9r67ofCP4dQfwnAn+KboH0natXy2f+O6puO4GMFNluEicQ09iPQ4aOAy4jWyl6dil6R1V6ZDa/Tr2Wl2kuVrAR32rRz2uR3E+zCGzwA3kVRF4IsHxj/QJra9FmuQmMXt0KZJOn4wCGPz8Rn5c+hvMkpTEhNCGMOIEbUTuO7NfIecwGWIq3xvqlvGFV2YjtHniF/DG0Z2lK/cSmCRAah4HLKCz/4LWBBHvJM6AzGKmaP/kYaMv9Z8HBTAC0qc1cxARslxAvoJHnbCfAakM8x0z1s6X+i1F/ioAhvSM1300DYrvUc1zXCyI/eIWLnafzpi5yivweZ6wB8kzvwDIs5R6o0LkNzWg51rf5379a8Ve9dX57ukW9I7eLRaN/lCa7/ZwLU4AbY5auH46gFh+Ua29sWKIeYjKDOWUaKAGV/1EzZH5/+1Dn9EP7EeuxZf40qnURP058jEMGBMKQgDr118udhWQSeC2S6vq+AunPB77jBJHt2AHx4sjDEKLwLb47ln+oAs7egkDrBQENKboRIcwHglIjI2/5QexrAvVLA+aRd4fr45kbaEniRqFNA5CgYuiGiCTZKGhXdgyzYcA+lreBNfE9L4opg9gnnudR8IFtFKx7V9nOIRby9chnuWu/fXAXZ2/WIuP5K7mqEfUQKJ5BiXPWKRJYKBmyJWsV/ct8Sw8i65hPfp2z4AH1e/3pymY8/g9qntM0OjAAAA==&quot;"/>
    <we:property name="isFooterCollapsed" value="false"/>
    <we:property name="isFiltersActionButtonVisible" value="true"/>
    <we:property name="isVisualContainerHeaderHidden" value="false"/>
    <we:property name="reportEmbeddedTime" value="&quot;2025-03-12T14:10:18.767Z&quot;"/>
    <we:property name="creatorTenantId" value="&quot;bbcab52e-9fbe-43d6-a2f3-9f66c43df268&quot;"/>
    <we:property name="creatorUserId" value="&quot;1003200336B5FDCC&quot;"/>
    <we:property name="creatorSessionId" value="&quot;93c92eec-4585-4bb4-b925-384d01b55243&quot;"/>
    <we:property name="artifactViewState" value="&quot;live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7B250807-C777-44EF-B7C6-9E893B4DA47E}">
  <we:reference id="wa200003233" version="2.0.0.3" store="en-GB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ADAEA4&quot;"/>
    <we:property name="bookmark" value="&quot;H4sIAAAAAAAAA+1WUU/bMBD+K8gvbFJASdM2hDcoTEKDDVHEy1ShS3xNDW4S2U7Xrup/39luoAyYtGnrpmlVK9Xny91333c+Z8m40LWExQeYIjtkx1V1PwV1vxOxgJXeFnZ7CfZ5N8yzGFOehP0wpt2qNqIqNTtcMgOqQHMjdAPSBiLjp1HAQMpLKOxqDFJjwGpUuipBii/onWnLqAZXAcN5LSsFNuTQgEEbdkbutCYI0b7NCLkRMxxibrw17/M86SfdMI4zyLuY4EGf3LR3cMhedLGhXfpBVRoQJaWxtt5BbwyAvX7c4VEEKUSYW/tYSLN2yRan81pRdVTzorbkHPEZlDly5kpQqD3iJTsqCoUFmPXy9MnmoJLN9AX7sGpUjlc4dlulEWZBOYYNETc0lcLbIUjUtydgQKNhKyLuUlW06/3spjO+a8o1SaFdTqrPA4XEKreG4AH8gExFpUQO8hn+3wPxo+Kodk6swM+BjciiRVnIdXc8CnXt8UrSajABZWz7ZXeks1WFnqps2OOFE+ZEqLZDomArvD8pajVqG5U87jZacU22B7kFICNHsCgmkn7GxtMoW2YIAqcYF1C7rK/E398IaB/ROaU6457JaQ1K6JbXdvVelFbLgJ3j2Gytj67aEs8FHVXfOTcgG9s0VCcaMcXdThile2G6FyXXYXjovrtWsJVrvCkasJRQoYRi+uZVTtzqLRtZof1oeCzs4iHIcuM46a1JHrAc8glyV/uZwalPLTjauAL1vy1jwGbWe93Vob04kp0h1kRERnnsk/5gUK40DCPsJEkPw5CutDSMkoP/0/4XQzQ/Oehz2WhSAfkxqB8Z+J1vB/7fo8ufvBdaHXznQwSdNMvyOE57KcQJj3qu87+riMG5yar5Ux3cZ9NCU5TeBO2fqjG6hhwvofR3R+3huBnkhiOUHHk7KF859O69sZ3R9PkKd/B5968KAAA=&quot;"/>
    <we:property name="creatorSessionId" value="&quot;bcf8c60c-6554-4306-9057-62d40b93b965&quot;"/>
    <we:property name="creatorTenantId" value="&quot;bbcab52e-9fbe-43d6-a2f3-9f66c43df268&quot;"/>
    <we:property name="creatorUserId" value="&quot;1003200336B5FDCC&quot;"/>
    <we:property name="datasetId" value="&quot;99a09aab-5adb-4fed-8c90-03bcb32e4e6a&quot;"/>
    <we:property name="embedUrl" value="&quot;/reportEmbed?reportId=d04c504b-b544-4176-896c-91a67d7fa1d3&amp;config=eyJjbHVzdGVyVXJsIjoiaHR0cHM6Ly9XQUJJLU5PUlRILUVVUk9QRS1RLVBSSU1BUlktcmVkaXJlY3QuYW5hbHlzaXMud2luZG93cy5uZXQiLCJlbWJlZEZlYXR1cmVzIjp7InVzYWdlTWV0cmljc1ZOZXh0Ijp0cnVlfX0%3D&amp;disableSensitivityBanner=true&quot;"/>
    <we:property name="initialStateBookmark" value="&quot;H4sIAAAAAAAAA+1VTW/bMAz9K4XOxmDHTRz3lq9dujZBPfQyBAEtM65axTIkOUsW5L+Pkt2tWYsNG7Zuh/li65EmH/keoAMrhKkl7K9hg+yCjZV62IB+OItYwKoOm88vr0Y3l6vr0dWMYFVboSrDLg7Mgi7R3grTgHQVCPywDBhIuYDSndYgDQasRm1UBVJ8wjaZQlY3eAwY7mqpNLiSmQWLruyW0ulMvaM3MXUEbsUWM+S2Rfmg4MkgOQ/jOAd+jgkOB5Rm2gTP7MUUV9q3n6jKgqiojcP6w/4aAPuDuFdEEaQQIXf4WkjbpeT72a7WNB3NvK/dVkbFFiqOBfMjaDQt4wMblaXGEmx3nJ0EJ0o2mxfwTDWa4w2ufaiywu6pR9bQ4jKrNK4ykGhWU7Bg0LIjLW6hFUXbPBf04Num6pYUuuOd+jjRSFstHBB8IT8hqFRacJDP+P8ZinNdoD6bOoGfE1sSYkRVys4dX4V63/KVpNXkDrR19svvSWenCv2lXNnx3gszFfrRIVHwKns/Geq4fDQqZdw/sWK37JbkKxBZHl00DcMIe0nSxzBMwkEaRsnwv6l/M0X7i37msjGkAhZj0D/j6963vv53dPmb9n/UoXU+RNBL85zHcdpPIU6KqO+d/11FLO5srnanOvjnKcI2SBee+1CNNTVwXECFfrK6pSPQ55H7oCqcG/y3du93giRvW9+CbFxXfz0y34TYiFziD35wlybztNysx88r6piPvwcAAA==&quot;"/>
    <we:property name="isFiltersActionButtonVisible" value="true"/>
    <we:property name="isVisualContainerHeaderHidden" value="false"/>
    <we:property name="pageDisplayName" value="&quot;Sales forecast&quot;"/>
    <we:property name="pageName" value="&quot;c6dc7674033bac4e7e86&quot;"/>
    <we:property name="pptInsertionSessionID" value="&quot;C49EBEC8-8D6E-4907-A687-47B70E526C81&quot;"/>
    <we:property name="reportEmbeddedTime" value="&quot;2025-03-12T14:11:26.873Z&quot;"/>
    <we:property name="reportName" value="&quot;Superstore Sales Dashboard and Forecast&quot;"/>
    <we:property name="reportState" value="&quot;CONNECTED&quot;"/>
    <we:property name="reportUrl" value="&quot;/groups/me/reports/d04c504b-b544-4176-896c-91a67d7fa1d3/c6dc7674033bac4e7e86?bookmarkGuid=be894303-4c68-476a-bf0e-3030b948bcb1&amp;bookmarkUsage=1&amp;ctid=bbcab52e-9fbe-43d6-a2f3-9f66c43df268&amp;fromEntryPoint=export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Widescreen</PresentationFormat>
  <Paragraphs>14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Algerian</vt:lpstr>
      <vt:lpstr>Aptos</vt:lpstr>
      <vt:lpstr>Aptos Display</vt:lpstr>
      <vt:lpstr>Arial</vt:lpstr>
      <vt:lpstr>Wingdings</vt:lpstr>
      <vt:lpstr>Office Theme</vt:lpstr>
      <vt:lpstr> Super Store Sales Dashboard and Forecast  Description: </vt:lpstr>
      <vt:lpstr>PowerPoint Presentation</vt:lpstr>
      <vt:lpstr>Superstore Sales Dashboard and Forecast</vt:lpstr>
      <vt:lpstr>Recommendations: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SABUWALA A. (2355114)</dc:creator>
  <cp:lastModifiedBy>SABUWALA A. (2355114)</cp:lastModifiedBy>
  <cp:revision>2</cp:revision>
  <dcterms:created xsi:type="dcterms:W3CDTF">2025-03-12T13:48:47Z</dcterms:created>
  <dcterms:modified xsi:type="dcterms:W3CDTF">2025-03-12T20:02:55Z</dcterms:modified>
</cp:coreProperties>
</file>