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2" r:id="rId22"/>
    <p:sldId id="283" r:id="rId23"/>
    <p:sldId id="276" r:id="rId24"/>
    <p:sldId id="277" r:id="rId25"/>
    <p:sldId id="278" r:id="rId26"/>
    <p:sldId id="279" r:id="rId27"/>
    <p:sldId id="280" r:id="rId28"/>
    <p:sldId id="281"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934"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3D35A-091A-4678-A6C6-221D598E279E}" type="datetimeFigureOut">
              <a:rPr lang="en-AS" smtClean="0"/>
              <a:t>2/1/2025</a:t>
            </a:fld>
            <a:endParaRPr lang="en-A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0207D-967F-4432-BB22-CE5540D2A225}" type="slidenum">
              <a:rPr lang="en-AS" smtClean="0"/>
              <a:t>‹#›</a:t>
            </a:fld>
            <a:endParaRPr lang="en-AS"/>
          </a:p>
        </p:txBody>
      </p:sp>
    </p:spTree>
    <p:extLst>
      <p:ext uri="{BB962C8B-B14F-4D97-AF65-F5344CB8AC3E}">
        <p14:creationId xmlns:p14="http://schemas.microsoft.com/office/powerpoint/2010/main" val="293380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8610207D-967F-4432-BB22-CE5540D2A225}" type="slidenum">
              <a:rPr lang="en-AS" smtClean="0"/>
              <a:t>4</a:t>
            </a:fld>
            <a:endParaRPr lang="en-AS"/>
          </a:p>
        </p:txBody>
      </p:sp>
    </p:spTree>
    <p:extLst>
      <p:ext uri="{BB962C8B-B14F-4D97-AF65-F5344CB8AC3E}">
        <p14:creationId xmlns:p14="http://schemas.microsoft.com/office/powerpoint/2010/main" val="1362450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91698-C01B-0E05-C552-5D4AFB264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FE1046-03D3-CF05-5C0E-3D2D77CDC0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A1D0A2-FA2F-5C0D-A857-D0B4E58AF8B1}"/>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7BEE8B83-76EF-87A7-EA0D-783D7C7D983F}"/>
              </a:ext>
            </a:extLst>
          </p:cNvPr>
          <p:cNvSpPr>
            <a:spLocks noGrp="1"/>
          </p:cNvSpPr>
          <p:nvPr>
            <p:ph type="sldNum" sz="quarter" idx="5"/>
          </p:nvPr>
        </p:nvSpPr>
        <p:spPr/>
        <p:txBody>
          <a:bodyPr/>
          <a:lstStyle/>
          <a:p>
            <a:fld id="{8610207D-967F-4432-BB22-CE5540D2A225}" type="slidenum">
              <a:rPr lang="en-AS" smtClean="0"/>
              <a:t>13</a:t>
            </a:fld>
            <a:endParaRPr lang="en-AS"/>
          </a:p>
        </p:txBody>
      </p:sp>
    </p:spTree>
    <p:extLst>
      <p:ext uri="{BB962C8B-B14F-4D97-AF65-F5344CB8AC3E}">
        <p14:creationId xmlns:p14="http://schemas.microsoft.com/office/powerpoint/2010/main" val="3158647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74D5F-CAA3-7CFD-B552-25C434CBB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396D56-8249-4F3B-8BE2-8E93AA8238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8F10B5-FECE-F02C-4E9A-F61749ABCBD4}"/>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0B56896B-A095-29AF-D5B7-D16C62713BE5}"/>
              </a:ext>
            </a:extLst>
          </p:cNvPr>
          <p:cNvSpPr>
            <a:spLocks noGrp="1"/>
          </p:cNvSpPr>
          <p:nvPr>
            <p:ph type="sldNum" sz="quarter" idx="5"/>
          </p:nvPr>
        </p:nvSpPr>
        <p:spPr/>
        <p:txBody>
          <a:bodyPr/>
          <a:lstStyle/>
          <a:p>
            <a:fld id="{8610207D-967F-4432-BB22-CE5540D2A225}" type="slidenum">
              <a:rPr lang="en-AS" smtClean="0"/>
              <a:t>14</a:t>
            </a:fld>
            <a:endParaRPr lang="en-AS"/>
          </a:p>
        </p:txBody>
      </p:sp>
    </p:spTree>
    <p:extLst>
      <p:ext uri="{BB962C8B-B14F-4D97-AF65-F5344CB8AC3E}">
        <p14:creationId xmlns:p14="http://schemas.microsoft.com/office/powerpoint/2010/main" val="559592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2F11F-AB84-2711-F033-FE8A4CC0A1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AD3E7-DE60-C5A2-2683-A115FE406B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59C2D1-78B7-C911-BCEA-BA1146EF3FB9}"/>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64C3F7F5-CA86-4376-E86E-9E0635B8B93E}"/>
              </a:ext>
            </a:extLst>
          </p:cNvPr>
          <p:cNvSpPr>
            <a:spLocks noGrp="1"/>
          </p:cNvSpPr>
          <p:nvPr>
            <p:ph type="sldNum" sz="quarter" idx="5"/>
          </p:nvPr>
        </p:nvSpPr>
        <p:spPr/>
        <p:txBody>
          <a:bodyPr/>
          <a:lstStyle/>
          <a:p>
            <a:fld id="{8610207D-967F-4432-BB22-CE5540D2A225}" type="slidenum">
              <a:rPr lang="en-AS" smtClean="0"/>
              <a:t>15</a:t>
            </a:fld>
            <a:endParaRPr lang="en-AS"/>
          </a:p>
        </p:txBody>
      </p:sp>
    </p:spTree>
    <p:extLst>
      <p:ext uri="{BB962C8B-B14F-4D97-AF65-F5344CB8AC3E}">
        <p14:creationId xmlns:p14="http://schemas.microsoft.com/office/powerpoint/2010/main" val="4274269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5550F-627A-26A0-CCC1-98B08347B8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D616EB-509C-F464-F47C-71607F187E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B2299E-F2B0-330B-CFF9-7073A93F81F2}"/>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439A4346-4188-A2CA-870F-6778B2DB92BD}"/>
              </a:ext>
            </a:extLst>
          </p:cNvPr>
          <p:cNvSpPr>
            <a:spLocks noGrp="1"/>
          </p:cNvSpPr>
          <p:nvPr>
            <p:ph type="sldNum" sz="quarter" idx="5"/>
          </p:nvPr>
        </p:nvSpPr>
        <p:spPr/>
        <p:txBody>
          <a:bodyPr/>
          <a:lstStyle/>
          <a:p>
            <a:fld id="{8610207D-967F-4432-BB22-CE5540D2A225}" type="slidenum">
              <a:rPr lang="en-AS" smtClean="0"/>
              <a:t>16</a:t>
            </a:fld>
            <a:endParaRPr lang="en-AS"/>
          </a:p>
        </p:txBody>
      </p:sp>
    </p:spTree>
    <p:extLst>
      <p:ext uri="{BB962C8B-B14F-4D97-AF65-F5344CB8AC3E}">
        <p14:creationId xmlns:p14="http://schemas.microsoft.com/office/powerpoint/2010/main" val="1207808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EEBD3-BEE5-4B68-2187-E748D81B50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6FDE97-5833-BC72-60D6-910B1735CA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5DAB9-D240-A059-C406-6C9A15AF943A}"/>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6B6D8DDC-2034-EC1A-CF89-CA7B2A4EB443}"/>
              </a:ext>
            </a:extLst>
          </p:cNvPr>
          <p:cNvSpPr>
            <a:spLocks noGrp="1"/>
          </p:cNvSpPr>
          <p:nvPr>
            <p:ph type="sldNum" sz="quarter" idx="5"/>
          </p:nvPr>
        </p:nvSpPr>
        <p:spPr/>
        <p:txBody>
          <a:bodyPr/>
          <a:lstStyle/>
          <a:p>
            <a:fld id="{8610207D-967F-4432-BB22-CE5540D2A225}" type="slidenum">
              <a:rPr lang="en-AS" smtClean="0"/>
              <a:t>17</a:t>
            </a:fld>
            <a:endParaRPr lang="en-AS"/>
          </a:p>
        </p:txBody>
      </p:sp>
    </p:spTree>
    <p:extLst>
      <p:ext uri="{BB962C8B-B14F-4D97-AF65-F5344CB8AC3E}">
        <p14:creationId xmlns:p14="http://schemas.microsoft.com/office/powerpoint/2010/main" val="2512530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911AC-2782-9E1E-3E51-53B229C3B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36A1D9-6C0F-4E9E-783A-0FF6A49949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9FAA30-8425-95D3-AF55-907667D8E863}"/>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E042CA57-498C-17ED-388F-F2A0969F7AD1}"/>
              </a:ext>
            </a:extLst>
          </p:cNvPr>
          <p:cNvSpPr>
            <a:spLocks noGrp="1"/>
          </p:cNvSpPr>
          <p:nvPr>
            <p:ph type="sldNum" sz="quarter" idx="5"/>
          </p:nvPr>
        </p:nvSpPr>
        <p:spPr/>
        <p:txBody>
          <a:bodyPr/>
          <a:lstStyle/>
          <a:p>
            <a:fld id="{8610207D-967F-4432-BB22-CE5540D2A225}" type="slidenum">
              <a:rPr lang="en-AS" smtClean="0"/>
              <a:t>18</a:t>
            </a:fld>
            <a:endParaRPr lang="en-AS"/>
          </a:p>
        </p:txBody>
      </p:sp>
    </p:spTree>
    <p:extLst>
      <p:ext uri="{BB962C8B-B14F-4D97-AF65-F5344CB8AC3E}">
        <p14:creationId xmlns:p14="http://schemas.microsoft.com/office/powerpoint/2010/main" val="3889525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EE129-947A-709F-2110-434501575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C69B6B-5A5C-8A69-EE71-99A8BDFD9B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8A7EE2-858B-4B0A-7ACC-DF37EE75D1E8}"/>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56C9CE39-B160-20D4-01F3-03D3522832FD}"/>
              </a:ext>
            </a:extLst>
          </p:cNvPr>
          <p:cNvSpPr>
            <a:spLocks noGrp="1"/>
          </p:cNvSpPr>
          <p:nvPr>
            <p:ph type="sldNum" sz="quarter" idx="5"/>
          </p:nvPr>
        </p:nvSpPr>
        <p:spPr/>
        <p:txBody>
          <a:bodyPr/>
          <a:lstStyle/>
          <a:p>
            <a:fld id="{8610207D-967F-4432-BB22-CE5540D2A225}" type="slidenum">
              <a:rPr lang="en-AS" smtClean="0"/>
              <a:t>19</a:t>
            </a:fld>
            <a:endParaRPr lang="en-AS"/>
          </a:p>
        </p:txBody>
      </p:sp>
    </p:spTree>
    <p:extLst>
      <p:ext uri="{BB962C8B-B14F-4D97-AF65-F5344CB8AC3E}">
        <p14:creationId xmlns:p14="http://schemas.microsoft.com/office/powerpoint/2010/main" val="2290245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480EA-840E-FEFB-E931-9AF777FF23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543438-384D-3283-BD72-C5E654B4C8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D3DF97-C56A-6FCB-FED0-FC5BDF4C00A1}"/>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C8DA0B8D-7F0A-DC3F-9712-20B2690E4A5C}"/>
              </a:ext>
            </a:extLst>
          </p:cNvPr>
          <p:cNvSpPr>
            <a:spLocks noGrp="1"/>
          </p:cNvSpPr>
          <p:nvPr>
            <p:ph type="sldNum" sz="quarter" idx="5"/>
          </p:nvPr>
        </p:nvSpPr>
        <p:spPr/>
        <p:txBody>
          <a:bodyPr/>
          <a:lstStyle/>
          <a:p>
            <a:fld id="{8610207D-967F-4432-BB22-CE5540D2A225}" type="slidenum">
              <a:rPr lang="en-AS" smtClean="0"/>
              <a:t>20</a:t>
            </a:fld>
            <a:endParaRPr lang="en-AS"/>
          </a:p>
        </p:txBody>
      </p:sp>
    </p:spTree>
    <p:extLst>
      <p:ext uri="{BB962C8B-B14F-4D97-AF65-F5344CB8AC3E}">
        <p14:creationId xmlns:p14="http://schemas.microsoft.com/office/powerpoint/2010/main" val="4219655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8DC42-C8E7-8E4E-78A2-A8CC2F141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06FD7-0600-593E-C263-D337649723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948A88-E015-E17C-1567-35B685502CF9}"/>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B5B2355B-F774-74C4-DD9D-3228060B389B}"/>
              </a:ext>
            </a:extLst>
          </p:cNvPr>
          <p:cNvSpPr>
            <a:spLocks noGrp="1"/>
          </p:cNvSpPr>
          <p:nvPr>
            <p:ph type="sldNum" sz="quarter" idx="5"/>
          </p:nvPr>
        </p:nvSpPr>
        <p:spPr/>
        <p:txBody>
          <a:bodyPr/>
          <a:lstStyle/>
          <a:p>
            <a:fld id="{8610207D-967F-4432-BB22-CE5540D2A225}" type="slidenum">
              <a:rPr lang="en-AS" smtClean="0"/>
              <a:t>21</a:t>
            </a:fld>
            <a:endParaRPr lang="en-AS"/>
          </a:p>
        </p:txBody>
      </p:sp>
    </p:spTree>
    <p:extLst>
      <p:ext uri="{BB962C8B-B14F-4D97-AF65-F5344CB8AC3E}">
        <p14:creationId xmlns:p14="http://schemas.microsoft.com/office/powerpoint/2010/main" val="1437449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1ADB1-4384-D3D3-C2B4-9E52589AAB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31B547-695E-50E8-C4EB-454A96CAD0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92303B-6F05-A494-6667-60F9BCB58FC7}"/>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3E9B1F29-7317-197C-2388-51A7E6BB05EE}"/>
              </a:ext>
            </a:extLst>
          </p:cNvPr>
          <p:cNvSpPr>
            <a:spLocks noGrp="1"/>
          </p:cNvSpPr>
          <p:nvPr>
            <p:ph type="sldNum" sz="quarter" idx="5"/>
          </p:nvPr>
        </p:nvSpPr>
        <p:spPr/>
        <p:txBody>
          <a:bodyPr/>
          <a:lstStyle/>
          <a:p>
            <a:fld id="{8610207D-967F-4432-BB22-CE5540D2A225}" type="slidenum">
              <a:rPr lang="en-AS" smtClean="0"/>
              <a:t>22</a:t>
            </a:fld>
            <a:endParaRPr lang="en-AS"/>
          </a:p>
        </p:txBody>
      </p:sp>
    </p:spTree>
    <p:extLst>
      <p:ext uri="{BB962C8B-B14F-4D97-AF65-F5344CB8AC3E}">
        <p14:creationId xmlns:p14="http://schemas.microsoft.com/office/powerpoint/2010/main" val="189621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954F0-B6CE-8C66-3363-FD9FD60C43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DB331F-ECD8-A527-86D8-CC8E70E492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66A196-117D-B9C7-0D2C-11A85850ECFD}"/>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1E0EB89F-FBC2-2856-B869-C419696A2BB9}"/>
              </a:ext>
            </a:extLst>
          </p:cNvPr>
          <p:cNvSpPr>
            <a:spLocks noGrp="1"/>
          </p:cNvSpPr>
          <p:nvPr>
            <p:ph type="sldNum" sz="quarter" idx="5"/>
          </p:nvPr>
        </p:nvSpPr>
        <p:spPr/>
        <p:txBody>
          <a:bodyPr/>
          <a:lstStyle/>
          <a:p>
            <a:fld id="{8610207D-967F-4432-BB22-CE5540D2A225}" type="slidenum">
              <a:rPr lang="en-AS" smtClean="0"/>
              <a:t>5</a:t>
            </a:fld>
            <a:endParaRPr lang="en-AS"/>
          </a:p>
        </p:txBody>
      </p:sp>
    </p:spTree>
    <p:extLst>
      <p:ext uri="{BB962C8B-B14F-4D97-AF65-F5344CB8AC3E}">
        <p14:creationId xmlns:p14="http://schemas.microsoft.com/office/powerpoint/2010/main" val="1910511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17D5C-64FC-07DE-6222-4F3F0C5FDB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079C02-9EAE-ED6F-82B3-E447DD8C3B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42E48B-B1EC-D594-5824-C3D274E2D4C7}"/>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199479F4-D49B-06A4-450F-669E2CFDFFA0}"/>
              </a:ext>
            </a:extLst>
          </p:cNvPr>
          <p:cNvSpPr>
            <a:spLocks noGrp="1"/>
          </p:cNvSpPr>
          <p:nvPr>
            <p:ph type="sldNum" sz="quarter" idx="5"/>
          </p:nvPr>
        </p:nvSpPr>
        <p:spPr/>
        <p:txBody>
          <a:bodyPr/>
          <a:lstStyle/>
          <a:p>
            <a:fld id="{8610207D-967F-4432-BB22-CE5540D2A225}" type="slidenum">
              <a:rPr lang="en-AS" smtClean="0"/>
              <a:t>23</a:t>
            </a:fld>
            <a:endParaRPr lang="en-AS"/>
          </a:p>
        </p:txBody>
      </p:sp>
    </p:spTree>
    <p:extLst>
      <p:ext uri="{BB962C8B-B14F-4D97-AF65-F5344CB8AC3E}">
        <p14:creationId xmlns:p14="http://schemas.microsoft.com/office/powerpoint/2010/main" val="3439381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65601-1B1A-B903-27F6-114AB07812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ED28BE-8EA2-90EF-CA45-AA41C15292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4ADB6A-A4A2-98FF-A5C9-A2576030E198}"/>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A62A013B-39A6-6FD2-F22A-0C6D0C47FE8E}"/>
              </a:ext>
            </a:extLst>
          </p:cNvPr>
          <p:cNvSpPr>
            <a:spLocks noGrp="1"/>
          </p:cNvSpPr>
          <p:nvPr>
            <p:ph type="sldNum" sz="quarter" idx="5"/>
          </p:nvPr>
        </p:nvSpPr>
        <p:spPr/>
        <p:txBody>
          <a:bodyPr/>
          <a:lstStyle/>
          <a:p>
            <a:fld id="{8610207D-967F-4432-BB22-CE5540D2A225}" type="slidenum">
              <a:rPr lang="en-AS" smtClean="0"/>
              <a:t>24</a:t>
            </a:fld>
            <a:endParaRPr lang="en-AS"/>
          </a:p>
        </p:txBody>
      </p:sp>
    </p:spTree>
    <p:extLst>
      <p:ext uri="{BB962C8B-B14F-4D97-AF65-F5344CB8AC3E}">
        <p14:creationId xmlns:p14="http://schemas.microsoft.com/office/powerpoint/2010/main" val="2176674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F07CE-17AB-BBAC-EDBC-C036679B1D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1DEFB9-AAAE-DCFB-F52A-DE03FBCF2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96271-0FE4-9644-8C44-9A7006A382F6}"/>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F4D1D274-3CC2-2E1C-20A2-23CD33BBDFCA}"/>
              </a:ext>
            </a:extLst>
          </p:cNvPr>
          <p:cNvSpPr>
            <a:spLocks noGrp="1"/>
          </p:cNvSpPr>
          <p:nvPr>
            <p:ph type="sldNum" sz="quarter" idx="5"/>
          </p:nvPr>
        </p:nvSpPr>
        <p:spPr/>
        <p:txBody>
          <a:bodyPr/>
          <a:lstStyle/>
          <a:p>
            <a:fld id="{8610207D-967F-4432-BB22-CE5540D2A225}" type="slidenum">
              <a:rPr lang="en-AS" smtClean="0"/>
              <a:t>25</a:t>
            </a:fld>
            <a:endParaRPr lang="en-AS"/>
          </a:p>
        </p:txBody>
      </p:sp>
    </p:spTree>
    <p:extLst>
      <p:ext uri="{BB962C8B-B14F-4D97-AF65-F5344CB8AC3E}">
        <p14:creationId xmlns:p14="http://schemas.microsoft.com/office/powerpoint/2010/main" val="3440502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3E61F-0B6F-DBF6-A790-A21F0E85B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92EEFE-CFA8-8F6F-8DA2-29D4C24CF3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DE823D-8FCA-57B5-181E-917DD35B407E}"/>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21B5B872-964A-F561-FA57-CFC62FDA5F7F}"/>
              </a:ext>
            </a:extLst>
          </p:cNvPr>
          <p:cNvSpPr>
            <a:spLocks noGrp="1"/>
          </p:cNvSpPr>
          <p:nvPr>
            <p:ph type="sldNum" sz="quarter" idx="5"/>
          </p:nvPr>
        </p:nvSpPr>
        <p:spPr/>
        <p:txBody>
          <a:bodyPr/>
          <a:lstStyle/>
          <a:p>
            <a:fld id="{8610207D-967F-4432-BB22-CE5540D2A225}" type="slidenum">
              <a:rPr lang="en-AS" smtClean="0"/>
              <a:t>26</a:t>
            </a:fld>
            <a:endParaRPr lang="en-AS"/>
          </a:p>
        </p:txBody>
      </p:sp>
    </p:spTree>
    <p:extLst>
      <p:ext uri="{BB962C8B-B14F-4D97-AF65-F5344CB8AC3E}">
        <p14:creationId xmlns:p14="http://schemas.microsoft.com/office/powerpoint/2010/main" val="2099680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6B07C-3896-5BF7-4163-5CC266AC0C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E25FD2-D416-3033-7716-C935F5476A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FA534-B47F-A235-C907-ABA3D45867F7}"/>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20B5DEB5-4034-F0C0-16FD-E551D1DEBBE5}"/>
              </a:ext>
            </a:extLst>
          </p:cNvPr>
          <p:cNvSpPr>
            <a:spLocks noGrp="1"/>
          </p:cNvSpPr>
          <p:nvPr>
            <p:ph type="sldNum" sz="quarter" idx="5"/>
          </p:nvPr>
        </p:nvSpPr>
        <p:spPr/>
        <p:txBody>
          <a:bodyPr/>
          <a:lstStyle/>
          <a:p>
            <a:fld id="{8610207D-967F-4432-BB22-CE5540D2A225}" type="slidenum">
              <a:rPr lang="en-AS" smtClean="0"/>
              <a:t>27</a:t>
            </a:fld>
            <a:endParaRPr lang="en-AS"/>
          </a:p>
        </p:txBody>
      </p:sp>
    </p:spTree>
    <p:extLst>
      <p:ext uri="{BB962C8B-B14F-4D97-AF65-F5344CB8AC3E}">
        <p14:creationId xmlns:p14="http://schemas.microsoft.com/office/powerpoint/2010/main" val="100475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0BDB9-BF90-B1A1-D202-0A9D61F368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1C88E3-14A2-2583-865B-E405976F2E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85822B-926F-385A-CA90-7C93E814B62E}"/>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EAEAD1EB-858F-D10A-94BD-7CA9E8E92C5F}"/>
              </a:ext>
            </a:extLst>
          </p:cNvPr>
          <p:cNvSpPr>
            <a:spLocks noGrp="1"/>
          </p:cNvSpPr>
          <p:nvPr>
            <p:ph type="sldNum" sz="quarter" idx="5"/>
          </p:nvPr>
        </p:nvSpPr>
        <p:spPr/>
        <p:txBody>
          <a:bodyPr/>
          <a:lstStyle/>
          <a:p>
            <a:fld id="{8610207D-967F-4432-BB22-CE5540D2A225}" type="slidenum">
              <a:rPr lang="en-AS" smtClean="0"/>
              <a:t>28</a:t>
            </a:fld>
            <a:endParaRPr lang="en-AS"/>
          </a:p>
        </p:txBody>
      </p:sp>
    </p:spTree>
    <p:extLst>
      <p:ext uri="{BB962C8B-B14F-4D97-AF65-F5344CB8AC3E}">
        <p14:creationId xmlns:p14="http://schemas.microsoft.com/office/powerpoint/2010/main" val="4171150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DBEBD-F06C-16AA-A9F1-36968AEB74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D2338A-FB66-7E6C-D572-356F6A42FD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F5F3BF-0AC3-DC2C-08D8-B07C4C3B5A5A}"/>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6ED3386E-4244-429A-CF28-C5AD4B17A9DE}"/>
              </a:ext>
            </a:extLst>
          </p:cNvPr>
          <p:cNvSpPr>
            <a:spLocks noGrp="1"/>
          </p:cNvSpPr>
          <p:nvPr>
            <p:ph type="sldNum" sz="quarter" idx="5"/>
          </p:nvPr>
        </p:nvSpPr>
        <p:spPr/>
        <p:txBody>
          <a:bodyPr/>
          <a:lstStyle/>
          <a:p>
            <a:fld id="{8610207D-967F-4432-BB22-CE5540D2A225}" type="slidenum">
              <a:rPr lang="en-AS" smtClean="0"/>
              <a:t>29</a:t>
            </a:fld>
            <a:endParaRPr lang="en-AS"/>
          </a:p>
        </p:txBody>
      </p:sp>
    </p:spTree>
    <p:extLst>
      <p:ext uri="{BB962C8B-B14F-4D97-AF65-F5344CB8AC3E}">
        <p14:creationId xmlns:p14="http://schemas.microsoft.com/office/powerpoint/2010/main" val="1692037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FB05C-525E-D5CC-D91A-513FDA99B1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279625-DA82-442E-78D0-0686E2263E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AD3884-90D2-8367-C299-8B147908783D}"/>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0B0E4F92-5A14-12A5-FAFB-CD470BFF703D}"/>
              </a:ext>
            </a:extLst>
          </p:cNvPr>
          <p:cNvSpPr>
            <a:spLocks noGrp="1"/>
          </p:cNvSpPr>
          <p:nvPr>
            <p:ph type="sldNum" sz="quarter" idx="5"/>
          </p:nvPr>
        </p:nvSpPr>
        <p:spPr/>
        <p:txBody>
          <a:bodyPr/>
          <a:lstStyle/>
          <a:p>
            <a:fld id="{8610207D-967F-4432-BB22-CE5540D2A225}" type="slidenum">
              <a:rPr lang="en-AS" smtClean="0"/>
              <a:t>30</a:t>
            </a:fld>
            <a:endParaRPr lang="en-AS"/>
          </a:p>
        </p:txBody>
      </p:sp>
    </p:spTree>
    <p:extLst>
      <p:ext uri="{BB962C8B-B14F-4D97-AF65-F5344CB8AC3E}">
        <p14:creationId xmlns:p14="http://schemas.microsoft.com/office/powerpoint/2010/main" val="1466231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6AE60-419D-597A-049F-FBEFF42CA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DEB299-63E7-3A26-5F16-B7F9D3709D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8220B1-5502-9C4F-F0C1-EC1031DA88A4}"/>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3B803A44-AC1D-1114-E87A-1EDE1B656324}"/>
              </a:ext>
            </a:extLst>
          </p:cNvPr>
          <p:cNvSpPr>
            <a:spLocks noGrp="1"/>
          </p:cNvSpPr>
          <p:nvPr>
            <p:ph type="sldNum" sz="quarter" idx="5"/>
          </p:nvPr>
        </p:nvSpPr>
        <p:spPr/>
        <p:txBody>
          <a:bodyPr/>
          <a:lstStyle/>
          <a:p>
            <a:fld id="{8610207D-967F-4432-BB22-CE5540D2A225}" type="slidenum">
              <a:rPr lang="en-AS" smtClean="0"/>
              <a:t>31</a:t>
            </a:fld>
            <a:endParaRPr lang="en-AS"/>
          </a:p>
        </p:txBody>
      </p:sp>
    </p:spTree>
    <p:extLst>
      <p:ext uri="{BB962C8B-B14F-4D97-AF65-F5344CB8AC3E}">
        <p14:creationId xmlns:p14="http://schemas.microsoft.com/office/powerpoint/2010/main" val="2740955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B72E8-B18D-F521-6917-655E9124D5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93236B-439F-07D5-6908-0DB7B3E0E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946DFE-EE95-08DB-D912-A4EDC9A00030}"/>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447BC260-EF5F-B50F-04D4-C7540B1D1116}"/>
              </a:ext>
            </a:extLst>
          </p:cNvPr>
          <p:cNvSpPr>
            <a:spLocks noGrp="1"/>
          </p:cNvSpPr>
          <p:nvPr>
            <p:ph type="sldNum" sz="quarter" idx="5"/>
          </p:nvPr>
        </p:nvSpPr>
        <p:spPr/>
        <p:txBody>
          <a:bodyPr/>
          <a:lstStyle/>
          <a:p>
            <a:fld id="{8610207D-967F-4432-BB22-CE5540D2A225}" type="slidenum">
              <a:rPr lang="en-AS" smtClean="0"/>
              <a:t>32</a:t>
            </a:fld>
            <a:endParaRPr lang="en-AS"/>
          </a:p>
        </p:txBody>
      </p:sp>
    </p:spTree>
    <p:extLst>
      <p:ext uri="{BB962C8B-B14F-4D97-AF65-F5344CB8AC3E}">
        <p14:creationId xmlns:p14="http://schemas.microsoft.com/office/powerpoint/2010/main" val="81687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A8668-8B30-C1D3-BB47-34D1ECDD24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EBE11D-12FA-D853-278B-D9A268F3AB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8CC320-1BA8-765F-1347-0316D50B3836}"/>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C8F62E4E-E187-92CC-567A-29E18A774EB3}"/>
              </a:ext>
            </a:extLst>
          </p:cNvPr>
          <p:cNvSpPr>
            <a:spLocks noGrp="1"/>
          </p:cNvSpPr>
          <p:nvPr>
            <p:ph type="sldNum" sz="quarter" idx="5"/>
          </p:nvPr>
        </p:nvSpPr>
        <p:spPr/>
        <p:txBody>
          <a:bodyPr/>
          <a:lstStyle/>
          <a:p>
            <a:fld id="{8610207D-967F-4432-BB22-CE5540D2A225}" type="slidenum">
              <a:rPr lang="en-AS" smtClean="0"/>
              <a:t>6</a:t>
            </a:fld>
            <a:endParaRPr lang="en-AS"/>
          </a:p>
        </p:txBody>
      </p:sp>
    </p:spTree>
    <p:extLst>
      <p:ext uri="{BB962C8B-B14F-4D97-AF65-F5344CB8AC3E}">
        <p14:creationId xmlns:p14="http://schemas.microsoft.com/office/powerpoint/2010/main" val="2790396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EB59B-0E30-FB42-CC41-65FAE1252B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4149DD-E75A-3630-9642-19F971F467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6F7BE-9D68-432B-23CA-376D1F30087E}"/>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72502D04-BB52-2425-5F59-BBB1D1717FF8}"/>
              </a:ext>
            </a:extLst>
          </p:cNvPr>
          <p:cNvSpPr>
            <a:spLocks noGrp="1"/>
          </p:cNvSpPr>
          <p:nvPr>
            <p:ph type="sldNum" sz="quarter" idx="5"/>
          </p:nvPr>
        </p:nvSpPr>
        <p:spPr/>
        <p:txBody>
          <a:bodyPr/>
          <a:lstStyle/>
          <a:p>
            <a:fld id="{8610207D-967F-4432-BB22-CE5540D2A225}" type="slidenum">
              <a:rPr lang="en-AS" smtClean="0"/>
              <a:t>33</a:t>
            </a:fld>
            <a:endParaRPr lang="en-AS"/>
          </a:p>
        </p:txBody>
      </p:sp>
    </p:spTree>
    <p:extLst>
      <p:ext uri="{BB962C8B-B14F-4D97-AF65-F5344CB8AC3E}">
        <p14:creationId xmlns:p14="http://schemas.microsoft.com/office/powerpoint/2010/main" val="2371810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47E62-5A0E-408E-94DB-78D49B8E3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2D03A2-564A-9119-8D5D-8D438428D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703A7-A31F-EF52-A01A-4700DAFEDB85}"/>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B1A06ECE-3A5E-9A05-F1D1-EB124BD8A45D}"/>
              </a:ext>
            </a:extLst>
          </p:cNvPr>
          <p:cNvSpPr>
            <a:spLocks noGrp="1"/>
          </p:cNvSpPr>
          <p:nvPr>
            <p:ph type="sldNum" sz="quarter" idx="5"/>
          </p:nvPr>
        </p:nvSpPr>
        <p:spPr/>
        <p:txBody>
          <a:bodyPr/>
          <a:lstStyle/>
          <a:p>
            <a:fld id="{8610207D-967F-4432-BB22-CE5540D2A225}" type="slidenum">
              <a:rPr lang="en-AS" smtClean="0"/>
              <a:t>34</a:t>
            </a:fld>
            <a:endParaRPr lang="en-AS"/>
          </a:p>
        </p:txBody>
      </p:sp>
    </p:spTree>
    <p:extLst>
      <p:ext uri="{BB962C8B-B14F-4D97-AF65-F5344CB8AC3E}">
        <p14:creationId xmlns:p14="http://schemas.microsoft.com/office/powerpoint/2010/main" val="3552380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2E2AC-DFBF-E57A-CF35-CDE819878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46FD30-AEA2-AE06-0CBD-F64C08CC73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49E33D-44FC-92C0-D0B9-4D1CEEA82CFD}"/>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DA809A34-D994-7E24-1B15-5D8264F919D9}"/>
              </a:ext>
            </a:extLst>
          </p:cNvPr>
          <p:cNvSpPr>
            <a:spLocks noGrp="1"/>
          </p:cNvSpPr>
          <p:nvPr>
            <p:ph type="sldNum" sz="quarter" idx="5"/>
          </p:nvPr>
        </p:nvSpPr>
        <p:spPr/>
        <p:txBody>
          <a:bodyPr/>
          <a:lstStyle/>
          <a:p>
            <a:fld id="{8610207D-967F-4432-BB22-CE5540D2A225}" type="slidenum">
              <a:rPr lang="en-AS" smtClean="0"/>
              <a:t>35</a:t>
            </a:fld>
            <a:endParaRPr lang="en-AS"/>
          </a:p>
        </p:txBody>
      </p:sp>
    </p:spTree>
    <p:extLst>
      <p:ext uri="{BB962C8B-B14F-4D97-AF65-F5344CB8AC3E}">
        <p14:creationId xmlns:p14="http://schemas.microsoft.com/office/powerpoint/2010/main" val="2831111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FCE10-7E91-F8FF-EAAD-6E9C49C8C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0C75BF-2156-6EB9-3932-27CF388739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07F24C-F415-9563-8476-E126CDB30996}"/>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576F0F0B-7FBA-5C02-4919-951EC481BCAD}"/>
              </a:ext>
            </a:extLst>
          </p:cNvPr>
          <p:cNvSpPr>
            <a:spLocks noGrp="1"/>
          </p:cNvSpPr>
          <p:nvPr>
            <p:ph type="sldNum" sz="quarter" idx="5"/>
          </p:nvPr>
        </p:nvSpPr>
        <p:spPr/>
        <p:txBody>
          <a:bodyPr/>
          <a:lstStyle/>
          <a:p>
            <a:fld id="{8610207D-967F-4432-BB22-CE5540D2A225}" type="slidenum">
              <a:rPr lang="en-AS" smtClean="0"/>
              <a:t>7</a:t>
            </a:fld>
            <a:endParaRPr lang="en-AS"/>
          </a:p>
        </p:txBody>
      </p:sp>
    </p:spTree>
    <p:extLst>
      <p:ext uri="{BB962C8B-B14F-4D97-AF65-F5344CB8AC3E}">
        <p14:creationId xmlns:p14="http://schemas.microsoft.com/office/powerpoint/2010/main" val="2525463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02AAF-CE0B-08AC-2AD9-975B7DA2EC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063971-3C9C-84F9-9E84-7B3106F19A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E65520-D12E-EFD8-EAAD-CF2D168B00FC}"/>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F559F00B-18F5-0C78-FF92-D2323D0A4251}"/>
              </a:ext>
            </a:extLst>
          </p:cNvPr>
          <p:cNvSpPr>
            <a:spLocks noGrp="1"/>
          </p:cNvSpPr>
          <p:nvPr>
            <p:ph type="sldNum" sz="quarter" idx="5"/>
          </p:nvPr>
        </p:nvSpPr>
        <p:spPr/>
        <p:txBody>
          <a:bodyPr/>
          <a:lstStyle/>
          <a:p>
            <a:fld id="{8610207D-967F-4432-BB22-CE5540D2A225}" type="slidenum">
              <a:rPr lang="en-AS" smtClean="0"/>
              <a:t>8</a:t>
            </a:fld>
            <a:endParaRPr lang="en-AS"/>
          </a:p>
        </p:txBody>
      </p:sp>
    </p:spTree>
    <p:extLst>
      <p:ext uri="{BB962C8B-B14F-4D97-AF65-F5344CB8AC3E}">
        <p14:creationId xmlns:p14="http://schemas.microsoft.com/office/powerpoint/2010/main" val="2087312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97DD3-8C65-84C2-44F1-D9249004C3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38C298-81B1-FC93-48CF-B876D19465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7FB39A-E19A-DA5C-4BFB-EDBEEF8999A5}"/>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7DCEAADA-A248-6C74-2B42-CEBCA4F0545E}"/>
              </a:ext>
            </a:extLst>
          </p:cNvPr>
          <p:cNvSpPr>
            <a:spLocks noGrp="1"/>
          </p:cNvSpPr>
          <p:nvPr>
            <p:ph type="sldNum" sz="quarter" idx="5"/>
          </p:nvPr>
        </p:nvSpPr>
        <p:spPr/>
        <p:txBody>
          <a:bodyPr/>
          <a:lstStyle/>
          <a:p>
            <a:fld id="{8610207D-967F-4432-BB22-CE5540D2A225}" type="slidenum">
              <a:rPr lang="en-AS" smtClean="0"/>
              <a:t>9</a:t>
            </a:fld>
            <a:endParaRPr lang="en-AS"/>
          </a:p>
        </p:txBody>
      </p:sp>
    </p:spTree>
    <p:extLst>
      <p:ext uri="{BB962C8B-B14F-4D97-AF65-F5344CB8AC3E}">
        <p14:creationId xmlns:p14="http://schemas.microsoft.com/office/powerpoint/2010/main" val="2173541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FB9C7-360B-7D4B-BC50-53AA08FF9E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22137E-AE9D-56E9-C572-93DAEF1769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516CB4-37EB-D27D-0023-E2717C57981A}"/>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40830794-4415-00C3-8089-F17705F60F6D}"/>
              </a:ext>
            </a:extLst>
          </p:cNvPr>
          <p:cNvSpPr>
            <a:spLocks noGrp="1"/>
          </p:cNvSpPr>
          <p:nvPr>
            <p:ph type="sldNum" sz="quarter" idx="5"/>
          </p:nvPr>
        </p:nvSpPr>
        <p:spPr/>
        <p:txBody>
          <a:bodyPr/>
          <a:lstStyle/>
          <a:p>
            <a:fld id="{8610207D-967F-4432-BB22-CE5540D2A225}" type="slidenum">
              <a:rPr lang="en-AS" smtClean="0"/>
              <a:t>10</a:t>
            </a:fld>
            <a:endParaRPr lang="en-AS"/>
          </a:p>
        </p:txBody>
      </p:sp>
    </p:spTree>
    <p:extLst>
      <p:ext uri="{BB962C8B-B14F-4D97-AF65-F5344CB8AC3E}">
        <p14:creationId xmlns:p14="http://schemas.microsoft.com/office/powerpoint/2010/main" val="1398963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C7D70-3104-4291-1300-7997B108CE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18C285-8802-0C47-0538-F83A1CBCAE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5BD12F-72F1-235F-5971-5954FCD86F66}"/>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D54D1E37-B3F2-71A8-12D5-1BAA55C8BAAD}"/>
              </a:ext>
            </a:extLst>
          </p:cNvPr>
          <p:cNvSpPr>
            <a:spLocks noGrp="1"/>
          </p:cNvSpPr>
          <p:nvPr>
            <p:ph type="sldNum" sz="quarter" idx="5"/>
          </p:nvPr>
        </p:nvSpPr>
        <p:spPr/>
        <p:txBody>
          <a:bodyPr/>
          <a:lstStyle/>
          <a:p>
            <a:fld id="{8610207D-967F-4432-BB22-CE5540D2A225}" type="slidenum">
              <a:rPr lang="en-AS" smtClean="0"/>
              <a:t>11</a:t>
            </a:fld>
            <a:endParaRPr lang="en-AS"/>
          </a:p>
        </p:txBody>
      </p:sp>
    </p:spTree>
    <p:extLst>
      <p:ext uri="{BB962C8B-B14F-4D97-AF65-F5344CB8AC3E}">
        <p14:creationId xmlns:p14="http://schemas.microsoft.com/office/powerpoint/2010/main" val="4240712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500B-29AD-2346-54EF-B4C3D75BEB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DA84D3-8AAA-621C-0FCA-8DEBC8C0FF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3B6CE-ECD0-AB68-7406-F0D224CABCAF}"/>
              </a:ext>
            </a:extLst>
          </p:cNvPr>
          <p:cNvSpPr>
            <a:spLocks noGrp="1"/>
          </p:cNvSpPr>
          <p:nvPr>
            <p:ph type="body" idx="1"/>
          </p:nvPr>
        </p:nvSpPr>
        <p:spPr/>
        <p:txBody>
          <a:bodyPr/>
          <a:lstStyle/>
          <a:p>
            <a:endParaRPr lang="en-AS" dirty="0"/>
          </a:p>
        </p:txBody>
      </p:sp>
      <p:sp>
        <p:nvSpPr>
          <p:cNvPr id="4" name="Slide Number Placeholder 3">
            <a:extLst>
              <a:ext uri="{FF2B5EF4-FFF2-40B4-BE49-F238E27FC236}">
                <a16:creationId xmlns:a16="http://schemas.microsoft.com/office/drawing/2014/main" id="{7863A775-F401-7510-E325-6DC9038B02DC}"/>
              </a:ext>
            </a:extLst>
          </p:cNvPr>
          <p:cNvSpPr>
            <a:spLocks noGrp="1"/>
          </p:cNvSpPr>
          <p:nvPr>
            <p:ph type="sldNum" sz="quarter" idx="5"/>
          </p:nvPr>
        </p:nvSpPr>
        <p:spPr/>
        <p:txBody>
          <a:bodyPr/>
          <a:lstStyle/>
          <a:p>
            <a:fld id="{8610207D-967F-4432-BB22-CE5540D2A225}" type="slidenum">
              <a:rPr lang="en-AS" smtClean="0"/>
              <a:t>12</a:t>
            </a:fld>
            <a:endParaRPr lang="en-AS"/>
          </a:p>
        </p:txBody>
      </p:sp>
    </p:spTree>
    <p:extLst>
      <p:ext uri="{BB962C8B-B14F-4D97-AF65-F5344CB8AC3E}">
        <p14:creationId xmlns:p14="http://schemas.microsoft.com/office/powerpoint/2010/main" val="1228670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951C28A-98DC-4369-B922-0FA973736CD6}" type="datetimeFigureOut">
              <a:rPr lang="en-AS" smtClean="0"/>
              <a:t>2/1/2025</a:t>
            </a:fld>
            <a:endParaRPr lang="en-AS"/>
          </a:p>
        </p:txBody>
      </p:sp>
      <p:sp>
        <p:nvSpPr>
          <p:cNvPr id="5" name="Footer Placeholder 4"/>
          <p:cNvSpPr>
            <a:spLocks noGrp="1"/>
          </p:cNvSpPr>
          <p:nvPr>
            <p:ph type="ftr" sz="quarter" idx="11"/>
          </p:nvPr>
        </p:nvSpPr>
        <p:spPr>
          <a:xfrm>
            <a:off x="1371600" y="4323845"/>
            <a:ext cx="6400800" cy="365125"/>
          </a:xfrm>
        </p:spPr>
        <p:txBody>
          <a:bodyPr/>
          <a:lstStyle/>
          <a:p>
            <a:endParaRPr lang="en-AS"/>
          </a:p>
        </p:txBody>
      </p:sp>
      <p:sp>
        <p:nvSpPr>
          <p:cNvPr id="6" name="Slide Number Placeholder 5"/>
          <p:cNvSpPr>
            <a:spLocks noGrp="1"/>
          </p:cNvSpPr>
          <p:nvPr>
            <p:ph type="sldNum" sz="quarter" idx="12"/>
          </p:nvPr>
        </p:nvSpPr>
        <p:spPr>
          <a:xfrm>
            <a:off x="8077200" y="1430866"/>
            <a:ext cx="2743200" cy="365125"/>
          </a:xfrm>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93208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51C28A-98DC-4369-B922-0FA973736CD6}" type="datetimeFigureOut">
              <a:rPr lang="en-AS" smtClean="0"/>
              <a:t>2/1/2025</a:t>
            </a:fld>
            <a:endParaRPr lang="en-AS"/>
          </a:p>
        </p:txBody>
      </p:sp>
      <p:sp>
        <p:nvSpPr>
          <p:cNvPr id="6" name="Footer Placeholder 5"/>
          <p:cNvSpPr>
            <a:spLocks noGrp="1"/>
          </p:cNvSpPr>
          <p:nvPr>
            <p:ph type="ftr" sz="quarter" idx="11"/>
          </p:nvPr>
        </p:nvSpPr>
        <p:spPr/>
        <p:txBody>
          <a:bodyPr/>
          <a:lstStyle/>
          <a:p>
            <a:endParaRPr lang="en-AS"/>
          </a:p>
        </p:txBody>
      </p:sp>
      <p:sp>
        <p:nvSpPr>
          <p:cNvPr id="7" name="Slide Number Placeholder 6"/>
          <p:cNvSpPr>
            <a:spLocks noGrp="1"/>
          </p:cNvSpPr>
          <p:nvPr>
            <p:ph type="sldNum" sz="quarter" idx="12"/>
          </p:nvPr>
        </p:nvSpPr>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19265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951C28A-98DC-4369-B922-0FA973736CD6}" type="datetimeFigureOut">
              <a:rPr lang="en-AS" smtClean="0"/>
              <a:t>2/1/2025</a:t>
            </a:fld>
            <a:endParaRPr lang="en-AS"/>
          </a:p>
        </p:txBody>
      </p:sp>
      <p:sp>
        <p:nvSpPr>
          <p:cNvPr id="6" name="Footer Placeholder 5"/>
          <p:cNvSpPr>
            <a:spLocks noGrp="1"/>
          </p:cNvSpPr>
          <p:nvPr>
            <p:ph type="ftr" sz="quarter" idx="11"/>
          </p:nvPr>
        </p:nvSpPr>
        <p:spPr>
          <a:xfrm>
            <a:off x="685800" y="379941"/>
            <a:ext cx="6991492" cy="365125"/>
          </a:xfrm>
        </p:spPr>
        <p:txBody>
          <a:bodyPr/>
          <a:lstStyle/>
          <a:p>
            <a:endParaRPr lang="en-AS"/>
          </a:p>
        </p:txBody>
      </p:sp>
      <p:sp>
        <p:nvSpPr>
          <p:cNvPr id="7" name="Slide Number Placeholder 6"/>
          <p:cNvSpPr>
            <a:spLocks noGrp="1"/>
          </p:cNvSpPr>
          <p:nvPr>
            <p:ph type="sldNum" sz="quarter" idx="12"/>
          </p:nvPr>
        </p:nvSpPr>
        <p:spPr>
          <a:xfrm>
            <a:off x="10862452" y="381000"/>
            <a:ext cx="643748" cy="365125"/>
          </a:xfrm>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4262068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951C28A-98DC-4369-B922-0FA973736CD6}" type="datetimeFigureOut">
              <a:rPr lang="en-AS" smtClean="0"/>
              <a:t>2/1/2025</a:t>
            </a:fld>
            <a:endParaRPr lang="en-AS"/>
          </a:p>
        </p:txBody>
      </p:sp>
      <p:sp>
        <p:nvSpPr>
          <p:cNvPr id="6" name="Footer Placeholder 5"/>
          <p:cNvSpPr>
            <a:spLocks noGrp="1"/>
          </p:cNvSpPr>
          <p:nvPr>
            <p:ph type="ftr" sz="quarter" idx="11"/>
          </p:nvPr>
        </p:nvSpPr>
        <p:spPr>
          <a:xfrm>
            <a:off x="685800" y="379941"/>
            <a:ext cx="6991492" cy="365125"/>
          </a:xfrm>
        </p:spPr>
        <p:txBody>
          <a:bodyPr/>
          <a:lstStyle/>
          <a:p>
            <a:endParaRPr lang="en-AS"/>
          </a:p>
        </p:txBody>
      </p:sp>
      <p:sp>
        <p:nvSpPr>
          <p:cNvPr id="7" name="Slide Number Placeholder 6"/>
          <p:cNvSpPr>
            <a:spLocks noGrp="1"/>
          </p:cNvSpPr>
          <p:nvPr>
            <p:ph type="sldNum" sz="quarter" idx="12"/>
          </p:nvPr>
        </p:nvSpPr>
        <p:spPr>
          <a:xfrm>
            <a:off x="10862452" y="381000"/>
            <a:ext cx="643748" cy="365125"/>
          </a:xfrm>
        </p:spPr>
        <p:txBody>
          <a:bodyPr/>
          <a:lstStyle/>
          <a:p>
            <a:fld id="{F72B1475-4A1B-45E4-9950-69375AC71159}" type="slidenum">
              <a:rPr lang="en-AS" smtClean="0"/>
              <a:t>‹#›</a:t>
            </a:fld>
            <a:endParaRPr lang="en-A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7194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951C28A-98DC-4369-B922-0FA973736CD6}" type="datetimeFigureOut">
              <a:rPr lang="en-AS" smtClean="0"/>
              <a:t>2/1/2025</a:t>
            </a:fld>
            <a:endParaRPr lang="en-AS"/>
          </a:p>
        </p:txBody>
      </p:sp>
      <p:sp>
        <p:nvSpPr>
          <p:cNvPr id="6" name="Footer Placeholder 5"/>
          <p:cNvSpPr>
            <a:spLocks noGrp="1"/>
          </p:cNvSpPr>
          <p:nvPr>
            <p:ph type="ftr" sz="quarter" idx="11"/>
          </p:nvPr>
        </p:nvSpPr>
        <p:spPr>
          <a:xfrm>
            <a:off x="685800" y="378883"/>
            <a:ext cx="6991492" cy="365125"/>
          </a:xfrm>
        </p:spPr>
        <p:txBody>
          <a:bodyPr/>
          <a:lstStyle/>
          <a:p>
            <a:endParaRPr lang="en-AS"/>
          </a:p>
        </p:txBody>
      </p:sp>
      <p:sp>
        <p:nvSpPr>
          <p:cNvPr id="7" name="Slide Number Placeholder 6"/>
          <p:cNvSpPr>
            <a:spLocks noGrp="1"/>
          </p:cNvSpPr>
          <p:nvPr>
            <p:ph type="sldNum" sz="quarter" idx="12"/>
          </p:nvPr>
        </p:nvSpPr>
        <p:spPr>
          <a:xfrm>
            <a:off x="10862452" y="381000"/>
            <a:ext cx="643748" cy="365125"/>
          </a:xfrm>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2979793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51C28A-98DC-4369-B922-0FA973736CD6}" type="datetimeFigureOut">
              <a:rPr lang="en-AS" smtClean="0"/>
              <a:t>2/1/2025</a:t>
            </a:fld>
            <a:endParaRPr lang="en-AS"/>
          </a:p>
        </p:txBody>
      </p:sp>
      <p:sp>
        <p:nvSpPr>
          <p:cNvPr id="4" name="Footer Placeholder 3"/>
          <p:cNvSpPr>
            <a:spLocks noGrp="1"/>
          </p:cNvSpPr>
          <p:nvPr>
            <p:ph type="ftr" sz="quarter" idx="11"/>
          </p:nvPr>
        </p:nvSpPr>
        <p:spPr/>
        <p:txBody>
          <a:bodyPr/>
          <a:lstStyle/>
          <a:p>
            <a:endParaRPr lang="en-AS"/>
          </a:p>
        </p:txBody>
      </p:sp>
      <p:sp>
        <p:nvSpPr>
          <p:cNvPr id="5" name="Slide Number Placeholder 4"/>
          <p:cNvSpPr>
            <a:spLocks noGrp="1"/>
          </p:cNvSpPr>
          <p:nvPr>
            <p:ph type="sldNum" sz="quarter" idx="12"/>
          </p:nvPr>
        </p:nvSpPr>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751825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51C28A-98DC-4369-B922-0FA973736CD6}" type="datetimeFigureOut">
              <a:rPr lang="en-AS" smtClean="0"/>
              <a:t>2/1/2025</a:t>
            </a:fld>
            <a:endParaRPr lang="en-AS"/>
          </a:p>
        </p:txBody>
      </p:sp>
      <p:sp>
        <p:nvSpPr>
          <p:cNvPr id="4" name="Footer Placeholder 3"/>
          <p:cNvSpPr>
            <a:spLocks noGrp="1"/>
          </p:cNvSpPr>
          <p:nvPr>
            <p:ph type="ftr" sz="quarter" idx="11"/>
          </p:nvPr>
        </p:nvSpPr>
        <p:spPr/>
        <p:txBody>
          <a:bodyPr/>
          <a:lstStyle/>
          <a:p>
            <a:endParaRPr lang="en-AS"/>
          </a:p>
        </p:txBody>
      </p:sp>
      <p:sp>
        <p:nvSpPr>
          <p:cNvPr id="5" name="Slide Number Placeholder 4"/>
          <p:cNvSpPr>
            <a:spLocks noGrp="1"/>
          </p:cNvSpPr>
          <p:nvPr>
            <p:ph type="sldNum" sz="quarter" idx="12"/>
          </p:nvPr>
        </p:nvSpPr>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18834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1C28A-98DC-4369-B922-0FA973736CD6}" type="datetimeFigureOut">
              <a:rPr lang="en-AS" smtClean="0"/>
              <a:t>2/1/2025</a:t>
            </a:fld>
            <a:endParaRPr lang="en-AS"/>
          </a:p>
        </p:txBody>
      </p:sp>
      <p:sp>
        <p:nvSpPr>
          <p:cNvPr id="5" name="Footer Placeholder 4"/>
          <p:cNvSpPr>
            <a:spLocks noGrp="1"/>
          </p:cNvSpPr>
          <p:nvPr>
            <p:ph type="ftr" sz="quarter" idx="11"/>
          </p:nvPr>
        </p:nvSpPr>
        <p:spPr/>
        <p:txBody>
          <a:bodyPr/>
          <a:lstStyle/>
          <a:p>
            <a:endParaRPr lang="en-AS"/>
          </a:p>
        </p:txBody>
      </p:sp>
      <p:sp>
        <p:nvSpPr>
          <p:cNvPr id="6" name="Slide Number Placeholder 5"/>
          <p:cNvSpPr>
            <a:spLocks noGrp="1"/>
          </p:cNvSpPr>
          <p:nvPr>
            <p:ph type="sldNum" sz="quarter" idx="12"/>
          </p:nvPr>
        </p:nvSpPr>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3438936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951C28A-98DC-4369-B922-0FA973736CD6}" type="datetimeFigureOut">
              <a:rPr lang="en-AS" smtClean="0"/>
              <a:t>2/1/2025</a:t>
            </a:fld>
            <a:endParaRPr lang="en-AS"/>
          </a:p>
        </p:txBody>
      </p:sp>
      <p:sp>
        <p:nvSpPr>
          <p:cNvPr id="5" name="Footer Placeholder 4"/>
          <p:cNvSpPr>
            <a:spLocks noGrp="1"/>
          </p:cNvSpPr>
          <p:nvPr>
            <p:ph type="ftr" sz="quarter" idx="11"/>
          </p:nvPr>
        </p:nvSpPr>
        <p:spPr>
          <a:xfrm>
            <a:off x="685800" y="381000"/>
            <a:ext cx="6991492" cy="365125"/>
          </a:xfrm>
        </p:spPr>
        <p:txBody>
          <a:bodyPr/>
          <a:lstStyle/>
          <a:p>
            <a:endParaRPr lang="en-AS"/>
          </a:p>
        </p:txBody>
      </p:sp>
      <p:sp>
        <p:nvSpPr>
          <p:cNvPr id="6" name="Slide Number Placeholder 5"/>
          <p:cNvSpPr>
            <a:spLocks noGrp="1"/>
          </p:cNvSpPr>
          <p:nvPr>
            <p:ph type="sldNum" sz="quarter" idx="12"/>
          </p:nvPr>
        </p:nvSpPr>
        <p:spPr>
          <a:xfrm>
            <a:off x="10862452" y="381000"/>
            <a:ext cx="643748" cy="365125"/>
          </a:xfrm>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274813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51C28A-98DC-4369-B922-0FA973736CD6}" type="datetimeFigureOut">
              <a:rPr lang="en-AS" smtClean="0"/>
              <a:t>2/1/2025</a:t>
            </a:fld>
            <a:endParaRPr lang="en-AS"/>
          </a:p>
        </p:txBody>
      </p:sp>
      <p:sp>
        <p:nvSpPr>
          <p:cNvPr id="5" name="Footer Placeholder 4"/>
          <p:cNvSpPr>
            <a:spLocks noGrp="1"/>
          </p:cNvSpPr>
          <p:nvPr>
            <p:ph type="ftr" sz="quarter" idx="11"/>
          </p:nvPr>
        </p:nvSpPr>
        <p:spPr/>
        <p:txBody>
          <a:bodyPr/>
          <a:lstStyle/>
          <a:p>
            <a:endParaRPr lang="en-AS"/>
          </a:p>
        </p:txBody>
      </p:sp>
      <p:sp>
        <p:nvSpPr>
          <p:cNvPr id="6" name="Slide Number Placeholder 5"/>
          <p:cNvSpPr>
            <a:spLocks noGrp="1"/>
          </p:cNvSpPr>
          <p:nvPr>
            <p:ph type="sldNum" sz="quarter" idx="12"/>
          </p:nvPr>
        </p:nvSpPr>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287560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951C28A-98DC-4369-B922-0FA973736CD6}" type="datetimeFigureOut">
              <a:rPr lang="en-AS" smtClean="0"/>
              <a:t>2/1/2025</a:t>
            </a:fld>
            <a:endParaRPr lang="en-AS"/>
          </a:p>
        </p:txBody>
      </p:sp>
      <p:sp>
        <p:nvSpPr>
          <p:cNvPr id="5" name="Footer Placeholder 4"/>
          <p:cNvSpPr>
            <a:spLocks noGrp="1"/>
          </p:cNvSpPr>
          <p:nvPr>
            <p:ph type="ftr" sz="quarter" idx="11"/>
          </p:nvPr>
        </p:nvSpPr>
        <p:spPr>
          <a:xfrm>
            <a:off x="685800" y="381001"/>
            <a:ext cx="6991492" cy="364065"/>
          </a:xfrm>
        </p:spPr>
        <p:txBody>
          <a:bodyPr/>
          <a:lstStyle/>
          <a:p>
            <a:endParaRPr lang="en-AS"/>
          </a:p>
        </p:txBody>
      </p:sp>
      <p:sp>
        <p:nvSpPr>
          <p:cNvPr id="6" name="Slide Number Placeholder 5"/>
          <p:cNvSpPr>
            <a:spLocks noGrp="1"/>
          </p:cNvSpPr>
          <p:nvPr>
            <p:ph type="sldNum" sz="quarter" idx="12"/>
          </p:nvPr>
        </p:nvSpPr>
        <p:spPr>
          <a:xfrm>
            <a:off x="10862452" y="381000"/>
            <a:ext cx="643748" cy="365125"/>
          </a:xfrm>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356437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51C28A-98DC-4369-B922-0FA973736CD6}" type="datetimeFigureOut">
              <a:rPr lang="en-AS" smtClean="0"/>
              <a:t>2/1/2025</a:t>
            </a:fld>
            <a:endParaRPr lang="en-AS"/>
          </a:p>
        </p:txBody>
      </p:sp>
      <p:sp>
        <p:nvSpPr>
          <p:cNvPr id="6" name="Footer Placeholder 5"/>
          <p:cNvSpPr>
            <a:spLocks noGrp="1"/>
          </p:cNvSpPr>
          <p:nvPr>
            <p:ph type="ftr" sz="quarter" idx="11"/>
          </p:nvPr>
        </p:nvSpPr>
        <p:spPr/>
        <p:txBody>
          <a:bodyPr/>
          <a:lstStyle/>
          <a:p>
            <a:endParaRPr lang="en-AS"/>
          </a:p>
        </p:txBody>
      </p:sp>
      <p:sp>
        <p:nvSpPr>
          <p:cNvPr id="7" name="Slide Number Placeholder 6"/>
          <p:cNvSpPr>
            <a:spLocks noGrp="1"/>
          </p:cNvSpPr>
          <p:nvPr>
            <p:ph type="sldNum" sz="quarter" idx="12"/>
          </p:nvPr>
        </p:nvSpPr>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73367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51C28A-98DC-4369-B922-0FA973736CD6}" type="datetimeFigureOut">
              <a:rPr lang="en-AS" smtClean="0"/>
              <a:t>2/1/2025</a:t>
            </a:fld>
            <a:endParaRPr lang="en-AS"/>
          </a:p>
        </p:txBody>
      </p:sp>
      <p:sp>
        <p:nvSpPr>
          <p:cNvPr id="8" name="Footer Placeholder 7"/>
          <p:cNvSpPr>
            <a:spLocks noGrp="1"/>
          </p:cNvSpPr>
          <p:nvPr>
            <p:ph type="ftr" sz="quarter" idx="11"/>
          </p:nvPr>
        </p:nvSpPr>
        <p:spPr/>
        <p:txBody>
          <a:bodyPr/>
          <a:lstStyle/>
          <a:p>
            <a:endParaRPr lang="en-AS"/>
          </a:p>
        </p:txBody>
      </p:sp>
      <p:sp>
        <p:nvSpPr>
          <p:cNvPr id="9" name="Slide Number Placeholder 8"/>
          <p:cNvSpPr>
            <a:spLocks noGrp="1"/>
          </p:cNvSpPr>
          <p:nvPr>
            <p:ph type="sldNum" sz="quarter" idx="12"/>
          </p:nvPr>
        </p:nvSpPr>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259852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51C28A-98DC-4369-B922-0FA973736CD6}" type="datetimeFigureOut">
              <a:rPr lang="en-AS" smtClean="0"/>
              <a:t>2/1/2025</a:t>
            </a:fld>
            <a:endParaRPr lang="en-AS"/>
          </a:p>
        </p:txBody>
      </p:sp>
      <p:sp>
        <p:nvSpPr>
          <p:cNvPr id="4" name="Footer Placeholder 3"/>
          <p:cNvSpPr>
            <a:spLocks noGrp="1"/>
          </p:cNvSpPr>
          <p:nvPr>
            <p:ph type="ftr" sz="quarter" idx="11"/>
          </p:nvPr>
        </p:nvSpPr>
        <p:spPr/>
        <p:txBody>
          <a:bodyPr/>
          <a:lstStyle/>
          <a:p>
            <a:endParaRPr lang="en-AS"/>
          </a:p>
        </p:txBody>
      </p:sp>
      <p:sp>
        <p:nvSpPr>
          <p:cNvPr id="5" name="Slide Number Placeholder 4"/>
          <p:cNvSpPr>
            <a:spLocks noGrp="1"/>
          </p:cNvSpPr>
          <p:nvPr>
            <p:ph type="sldNum" sz="quarter" idx="12"/>
          </p:nvPr>
        </p:nvSpPr>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220695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1C28A-98DC-4369-B922-0FA973736CD6}" type="datetimeFigureOut">
              <a:rPr lang="en-AS" smtClean="0"/>
              <a:t>2/1/2025</a:t>
            </a:fld>
            <a:endParaRPr lang="en-AS"/>
          </a:p>
        </p:txBody>
      </p:sp>
      <p:sp>
        <p:nvSpPr>
          <p:cNvPr id="3" name="Footer Placeholder 2"/>
          <p:cNvSpPr>
            <a:spLocks noGrp="1"/>
          </p:cNvSpPr>
          <p:nvPr>
            <p:ph type="ftr" sz="quarter" idx="11"/>
          </p:nvPr>
        </p:nvSpPr>
        <p:spPr/>
        <p:txBody>
          <a:bodyPr/>
          <a:lstStyle/>
          <a:p>
            <a:endParaRPr lang="en-AS"/>
          </a:p>
        </p:txBody>
      </p:sp>
      <p:sp>
        <p:nvSpPr>
          <p:cNvPr id="4" name="Slide Number Placeholder 3"/>
          <p:cNvSpPr>
            <a:spLocks noGrp="1"/>
          </p:cNvSpPr>
          <p:nvPr>
            <p:ph type="sldNum" sz="quarter" idx="12"/>
          </p:nvPr>
        </p:nvSpPr>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286676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51C28A-98DC-4369-B922-0FA973736CD6}" type="datetimeFigureOut">
              <a:rPr lang="en-AS" smtClean="0"/>
              <a:t>2/1/2025</a:t>
            </a:fld>
            <a:endParaRPr lang="en-AS"/>
          </a:p>
        </p:txBody>
      </p:sp>
      <p:sp>
        <p:nvSpPr>
          <p:cNvPr id="6" name="Footer Placeholder 5"/>
          <p:cNvSpPr>
            <a:spLocks noGrp="1"/>
          </p:cNvSpPr>
          <p:nvPr>
            <p:ph type="ftr" sz="quarter" idx="11"/>
          </p:nvPr>
        </p:nvSpPr>
        <p:spPr/>
        <p:txBody>
          <a:bodyPr/>
          <a:lstStyle/>
          <a:p>
            <a:endParaRPr lang="en-AS"/>
          </a:p>
        </p:txBody>
      </p:sp>
      <p:sp>
        <p:nvSpPr>
          <p:cNvPr id="7" name="Slide Number Placeholder 6"/>
          <p:cNvSpPr>
            <a:spLocks noGrp="1"/>
          </p:cNvSpPr>
          <p:nvPr>
            <p:ph type="sldNum" sz="quarter" idx="12"/>
          </p:nvPr>
        </p:nvSpPr>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111916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51C28A-98DC-4369-B922-0FA973736CD6}" type="datetimeFigureOut">
              <a:rPr lang="en-AS" smtClean="0"/>
              <a:t>2/1/2025</a:t>
            </a:fld>
            <a:endParaRPr lang="en-AS"/>
          </a:p>
        </p:txBody>
      </p:sp>
      <p:sp>
        <p:nvSpPr>
          <p:cNvPr id="6" name="Footer Placeholder 5"/>
          <p:cNvSpPr>
            <a:spLocks noGrp="1"/>
          </p:cNvSpPr>
          <p:nvPr>
            <p:ph type="ftr" sz="quarter" idx="11"/>
          </p:nvPr>
        </p:nvSpPr>
        <p:spPr/>
        <p:txBody>
          <a:bodyPr/>
          <a:lstStyle/>
          <a:p>
            <a:endParaRPr lang="en-AS"/>
          </a:p>
        </p:txBody>
      </p:sp>
      <p:sp>
        <p:nvSpPr>
          <p:cNvPr id="7" name="Slide Number Placeholder 6"/>
          <p:cNvSpPr>
            <a:spLocks noGrp="1"/>
          </p:cNvSpPr>
          <p:nvPr>
            <p:ph type="sldNum" sz="quarter" idx="12"/>
          </p:nvPr>
        </p:nvSpPr>
        <p:spPr/>
        <p:txBody>
          <a:bodyPr/>
          <a:lstStyle/>
          <a:p>
            <a:fld id="{F72B1475-4A1B-45E4-9950-69375AC71159}" type="slidenum">
              <a:rPr lang="en-AS" smtClean="0"/>
              <a:t>‹#›</a:t>
            </a:fld>
            <a:endParaRPr lang="en-AS"/>
          </a:p>
        </p:txBody>
      </p:sp>
    </p:spTree>
    <p:extLst>
      <p:ext uri="{BB962C8B-B14F-4D97-AF65-F5344CB8AC3E}">
        <p14:creationId xmlns:p14="http://schemas.microsoft.com/office/powerpoint/2010/main" val="316587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51C28A-98DC-4369-B922-0FA973736CD6}" type="datetimeFigureOut">
              <a:rPr lang="en-AS" smtClean="0"/>
              <a:t>2/1/2025</a:t>
            </a:fld>
            <a:endParaRPr lang="en-A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2B1475-4A1B-45E4-9950-69375AC71159}" type="slidenum">
              <a:rPr lang="en-AS" smtClean="0"/>
              <a:t>‹#›</a:t>
            </a:fld>
            <a:endParaRPr lang="en-AS"/>
          </a:p>
        </p:txBody>
      </p:sp>
    </p:spTree>
    <p:extLst>
      <p:ext uri="{BB962C8B-B14F-4D97-AF65-F5344CB8AC3E}">
        <p14:creationId xmlns:p14="http://schemas.microsoft.com/office/powerpoint/2010/main" val="22999469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AE516B-426C-1DD1-A25B-1DC9CA8A143A}"/>
              </a:ext>
            </a:extLst>
          </p:cNvPr>
          <p:cNvSpPr>
            <a:spLocks noGrp="1"/>
          </p:cNvSpPr>
          <p:nvPr>
            <p:ph type="subTitle" idx="1"/>
          </p:nvPr>
        </p:nvSpPr>
        <p:spPr>
          <a:xfrm>
            <a:off x="1081547" y="560438"/>
            <a:ext cx="10078065" cy="5673213"/>
          </a:xfrm>
        </p:spPr>
        <p:txBody>
          <a:bodyPr>
            <a:normAutofit/>
          </a:bodyPr>
          <a:lstStyle/>
          <a:p>
            <a:pPr algn="ctr" rtl="1">
              <a:lnSpc>
                <a:spcPct val="200000"/>
              </a:lnSpc>
            </a:pPr>
            <a:r>
              <a:rPr lang="fa-IR" sz="2800" dirty="0"/>
              <a:t>به نام خدا</a:t>
            </a:r>
          </a:p>
          <a:p>
            <a:pPr algn="ctr" rtl="1">
              <a:lnSpc>
                <a:spcPct val="200000"/>
              </a:lnSpc>
            </a:pPr>
            <a:r>
              <a:rPr lang="fa-IR" sz="2400" dirty="0"/>
              <a:t>ارائه درس مدل های مولد</a:t>
            </a:r>
          </a:p>
          <a:p>
            <a:pPr algn="ctr" rtl="1">
              <a:lnSpc>
                <a:spcPct val="200000"/>
              </a:lnSpc>
            </a:pPr>
            <a:r>
              <a:rPr lang="fa-IR" sz="2400" dirty="0"/>
              <a:t>محمد شفیع زاده 401110386</a:t>
            </a:r>
          </a:p>
          <a:p>
            <a:pPr algn="ctr" rtl="1">
              <a:lnSpc>
                <a:spcPct val="200000"/>
              </a:lnSpc>
            </a:pPr>
            <a:r>
              <a:rPr lang="fa-IR" sz="2400" dirty="0"/>
              <a:t>علی قاسم زاده 401106339</a:t>
            </a:r>
          </a:p>
          <a:p>
            <a:pPr algn="ctr" rtl="1">
              <a:lnSpc>
                <a:spcPct val="200000"/>
              </a:lnSpc>
            </a:pPr>
            <a:endParaRPr lang="en-AS" sz="2400" dirty="0"/>
          </a:p>
        </p:txBody>
      </p:sp>
    </p:spTree>
    <p:extLst>
      <p:ext uri="{BB962C8B-B14F-4D97-AF65-F5344CB8AC3E}">
        <p14:creationId xmlns:p14="http://schemas.microsoft.com/office/powerpoint/2010/main" val="42709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B8542-ECB8-C6E6-8897-F3548FF6294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FC4A16F-7A5F-0618-53E8-0EB1C54F738E}"/>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sz="2200" dirty="0"/>
              <a:t>از طرفی مقالات قبلی مرتبط از مدل </a:t>
            </a:r>
            <a:r>
              <a:rPr lang="en-US" sz="2200" dirty="0"/>
              <a:t>Diffusion</a:t>
            </a:r>
            <a:r>
              <a:rPr lang="fa-IR" sz="2200" dirty="0"/>
              <a:t> فقط برای نمونه گیری از عمل ها استفاده کرده اند، اما مدل </a:t>
            </a:r>
            <a:r>
              <a:rPr lang="en-US" sz="2200" dirty="0"/>
              <a:t>Diffusion</a:t>
            </a:r>
            <a:r>
              <a:rPr lang="fa-IR" sz="2200" dirty="0"/>
              <a:t> را مستقیم به تابع </a:t>
            </a:r>
            <a:r>
              <a:rPr lang="en-US" sz="2200" dirty="0"/>
              <a:t>Q</a:t>
            </a:r>
            <a:r>
              <a:rPr lang="fa-IR" sz="2200" dirty="0"/>
              <a:t> وصل نکرده اند به همین دلیل سیاست </a:t>
            </a:r>
            <a:r>
              <a:rPr lang="en-US" sz="2200" dirty="0"/>
              <a:t>Actor</a:t>
            </a:r>
            <a:r>
              <a:rPr lang="fa-IR" sz="2200" dirty="0"/>
              <a:t> فقط از </a:t>
            </a:r>
            <a:r>
              <a:rPr lang="en-US" sz="2200" dirty="0"/>
              <a:t>Behavior Cloning</a:t>
            </a:r>
            <a:r>
              <a:rPr lang="fa-IR" sz="2200" dirty="0"/>
              <a:t> استفاده کرده و از اطلاعات ارزشمند تابع </a:t>
            </a:r>
            <a:r>
              <a:rPr lang="en-US" sz="2200" dirty="0"/>
              <a:t>Q</a:t>
            </a:r>
            <a:r>
              <a:rPr lang="fa-IR" sz="2200" dirty="0"/>
              <a:t> استفاده ای نکرده است و در نتیجه نمی تواند در تعامل با </a:t>
            </a:r>
            <a:r>
              <a:rPr lang="en-US" sz="2200" dirty="0"/>
              <a:t>Critic</a:t>
            </a:r>
            <a:r>
              <a:rPr lang="fa-IR" sz="2200" dirty="0"/>
              <a:t> بهبود پیدا کند.</a:t>
            </a:r>
          </a:p>
          <a:p>
            <a:pPr algn="r" rtl="1">
              <a:lnSpc>
                <a:spcPct val="200000"/>
              </a:lnSpc>
            </a:pPr>
            <a:r>
              <a:rPr lang="fa-IR" sz="2200" dirty="0"/>
              <a:t>روش </a:t>
            </a:r>
            <a:r>
              <a:rPr lang="en-US" sz="2200" dirty="0"/>
              <a:t>QSM</a:t>
            </a:r>
            <a:r>
              <a:rPr lang="fa-IR" sz="2200" dirty="0"/>
              <a:t> به جای اینکه فقط سیاست را یاد بگیرد، سیاست را بر اساس تابع </a:t>
            </a:r>
            <a:r>
              <a:rPr lang="en-US" sz="2200" dirty="0"/>
              <a:t>Q</a:t>
            </a:r>
            <a:r>
              <a:rPr lang="fa-IR" sz="2200" dirty="0"/>
              <a:t> هدایت می کند که باعث می شود که سیاست یاد بگیرد که در هر نقطه از فضای عمل ها چگونه بهینه عمل کند.</a:t>
            </a:r>
          </a:p>
        </p:txBody>
      </p:sp>
    </p:spTree>
    <p:extLst>
      <p:ext uri="{BB962C8B-B14F-4D97-AF65-F5344CB8AC3E}">
        <p14:creationId xmlns:p14="http://schemas.microsoft.com/office/powerpoint/2010/main" val="314746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846B-F55A-E583-2157-9BE698A8009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70FBB9F-B9EF-C1E4-166D-A7654947823B}"/>
              </a:ext>
            </a:extLst>
          </p:cNvPr>
          <p:cNvSpPr>
            <a:spLocks noGrp="1"/>
          </p:cNvSpPr>
          <p:nvPr>
            <p:ph type="subTitle" idx="1"/>
          </p:nvPr>
        </p:nvSpPr>
        <p:spPr>
          <a:xfrm>
            <a:off x="1081547" y="560438"/>
            <a:ext cx="10078065" cy="5673213"/>
          </a:xfrm>
        </p:spPr>
        <p:txBody>
          <a:bodyPr>
            <a:noAutofit/>
          </a:bodyPr>
          <a:lstStyle/>
          <a:p>
            <a:pPr algn="r" rtl="1">
              <a:lnSpc>
                <a:spcPct val="200000"/>
              </a:lnSpc>
            </a:pPr>
            <a:r>
              <a:rPr lang="fa-IR" dirty="0"/>
              <a:t>مثال هایی از استفاده از مدل های </a:t>
            </a:r>
            <a:r>
              <a:rPr lang="en-US" dirty="0"/>
              <a:t>Diffusion</a:t>
            </a:r>
            <a:r>
              <a:rPr lang="fa-IR" dirty="0"/>
              <a:t> در </a:t>
            </a:r>
            <a:r>
              <a:rPr lang="en-US" dirty="0"/>
              <a:t>RL</a:t>
            </a:r>
            <a:r>
              <a:rPr lang="fa-IR" dirty="0"/>
              <a:t> :</a:t>
            </a:r>
          </a:p>
          <a:p>
            <a:pPr algn="r" rtl="1">
              <a:lnSpc>
                <a:spcPct val="200000"/>
              </a:lnSpc>
            </a:pPr>
            <a:r>
              <a:rPr lang="en-US" dirty="0"/>
              <a:t>Behavior Cloning</a:t>
            </a:r>
            <a:r>
              <a:rPr lang="fa-IR" dirty="0"/>
              <a:t> : تقلید رفتار یک </a:t>
            </a:r>
            <a:r>
              <a:rPr lang="en-US" dirty="0"/>
              <a:t>expert</a:t>
            </a:r>
            <a:r>
              <a:rPr lang="fa-IR" dirty="0"/>
              <a:t> (</a:t>
            </a:r>
            <a:r>
              <a:rPr lang="en-US" dirty="0"/>
              <a:t>reward</a:t>
            </a:r>
            <a:r>
              <a:rPr lang="fa-IR" dirty="0"/>
              <a:t> نداریم.)</a:t>
            </a:r>
          </a:p>
          <a:p>
            <a:pPr algn="r" rtl="1">
              <a:lnSpc>
                <a:spcPct val="200000"/>
              </a:lnSpc>
            </a:pPr>
            <a:r>
              <a:rPr lang="en-US" dirty="0"/>
              <a:t>Offline Q-learning</a:t>
            </a:r>
            <a:r>
              <a:rPr lang="fa-IR" dirty="0"/>
              <a:t> : یادگیری از مجموعه دیتای ثابت (</a:t>
            </a:r>
            <a:r>
              <a:rPr lang="en-US" dirty="0"/>
              <a:t>interaction</a:t>
            </a:r>
            <a:r>
              <a:rPr lang="fa-IR" dirty="0"/>
              <a:t> ای با محیط نداریم. و مدل </a:t>
            </a:r>
            <a:r>
              <a:rPr lang="en-US" dirty="0"/>
              <a:t>Diffusion</a:t>
            </a:r>
            <a:r>
              <a:rPr lang="fa-IR" dirty="0"/>
              <a:t> توزیع ها را مدل می کند از طریق </a:t>
            </a:r>
            <a:r>
              <a:rPr lang="en-US" dirty="0"/>
              <a:t>score matching</a:t>
            </a:r>
            <a:r>
              <a:rPr lang="fa-IR" dirty="0"/>
              <a:t>)</a:t>
            </a:r>
            <a:endParaRPr lang="en-US" dirty="0"/>
          </a:p>
          <a:p>
            <a:pPr algn="r" rtl="1">
              <a:lnSpc>
                <a:spcPct val="200000"/>
              </a:lnSpc>
            </a:pPr>
            <a:r>
              <a:rPr lang="en-US" dirty="0"/>
              <a:t>Policy gradient</a:t>
            </a:r>
            <a:r>
              <a:rPr lang="fa-IR" dirty="0"/>
              <a:t> : مستقیم گرادیان را حساب می کنند و بهینه سازی را انجام می دهند.(روش های قبلی فرمول های خیلی کلی ای دارد و نمی تواند به خوبی ساختار </a:t>
            </a:r>
            <a:r>
              <a:rPr lang="en-US" dirty="0"/>
              <a:t>Diffusion</a:t>
            </a:r>
            <a:r>
              <a:rPr lang="fa-IR" dirty="0"/>
              <a:t> را </a:t>
            </a:r>
            <a:r>
              <a:rPr lang="en-US" dirty="0"/>
              <a:t>exploit</a:t>
            </a:r>
            <a:r>
              <a:rPr lang="fa-IR" dirty="0"/>
              <a:t> کند.)</a:t>
            </a:r>
            <a:endParaRPr lang="en-US" dirty="0"/>
          </a:p>
          <a:p>
            <a:pPr algn="r" rtl="1">
              <a:lnSpc>
                <a:spcPct val="200000"/>
              </a:lnSpc>
            </a:pPr>
            <a:r>
              <a:rPr lang="en-US" dirty="0"/>
              <a:t>Diffusion-QL</a:t>
            </a:r>
            <a:r>
              <a:rPr lang="fa-IR" dirty="0"/>
              <a:t> : روی خود </a:t>
            </a:r>
            <a:r>
              <a:rPr lang="en-US" dirty="0"/>
              <a:t>Q</a:t>
            </a:r>
            <a:r>
              <a:rPr lang="fa-IR" dirty="0"/>
              <a:t> یادگیری انجام می شود (خود </a:t>
            </a:r>
            <a:r>
              <a:rPr lang="en-US" dirty="0"/>
              <a:t>Q</a:t>
            </a:r>
            <a:r>
              <a:rPr lang="fa-IR" dirty="0"/>
              <a:t> تابع هدفمان است.) همچنان مشکل استفاده نکردن از ساختار خاص </a:t>
            </a:r>
            <a:r>
              <a:rPr lang="en-US" dirty="0"/>
              <a:t>Diffusion</a:t>
            </a:r>
            <a:r>
              <a:rPr lang="fa-IR" dirty="0"/>
              <a:t> ها وجود دارد و ممکن است مشکلات </a:t>
            </a:r>
            <a:r>
              <a:rPr lang="en-US" dirty="0"/>
              <a:t>vanishing/exploding gradient</a:t>
            </a:r>
            <a:r>
              <a:rPr lang="fa-IR" dirty="0"/>
              <a:t> پدید آیند.</a:t>
            </a:r>
          </a:p>
        </p:txBody>
      </p:sp>
    </p:spTree>
    <p:extLst>
      <p:ext uri="{BB962C8B-B14F-4D97-AF65-F5344CB8AC3E}">
        <p14:creationId xmlns:p14="http://schemas.microsoft.com/office/powerpoint/2010/main" val="864109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F8E1B-DDA3-0C89-60FE-5103937A32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F5A2899-7007-5536-6180-3E71C8450C85}"/>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en-US" sz="2000" dirty="0"/>
              <a:t>Stochastic Optimal Control</a:t>
            </a:r>
            <a:r>
              <a:rPr lang="fa-IR" sz="2000" dirty="0"/>
              <a:t> :</a:t>
            </a:r>
          </a:p>
          <a:p>
            <a:pPr algn="r" rtl="1">
              <a:lnSpc>
                <a:spcPct val="200000"/>
              </a:lnSpc>
            </a:pPr>
            <a:r>
              <a:rPr lang="fa-IR" dirty="0"/>
              <a:t>شاخه ای از کنترل بینه است که به بهینه سازی سیستم هایی که تحت تاثیر نویز یا عدم قطعیت هستند می </a:t>
            </a:r>
            <a:r>
              <a:rPr lang="fa-IR" sz="2200" dirty="0"/>
              <a:t>پردازد.</a:t>
            </a:r>
          </a:p>
          <a:p>
            <a:pPr algn="r" rtl="1">
              <a:lnSpc>
                <a:spcPct val="200000"/>
              </a:lnSpc>
            </a:pPr>
            <a:r>
              <a:rPr lang="fa-IR" sz="2200" dirty="0"/>
              <a:t>در این کنترل هدفمان این است که یک سیاست کنترلی بدست آوریم که در یک سیستم تصادفی بیشترین پاداش ممکن را بدست آورد از این رو سیاست باید به صورت پویا تنظیم شود تا با تغییرات سیستم سازگار شود.</a:t>
            </a:r>
          </a:p>
          <a:p>
            <a:pPr algn="r" rtl="1">
              <a:lnSpc>
                <a:spcPct val="200000"/>
              </a:lnSpc>
            </a:pPr>
            <a:r>
              <a:rPr lang="fa-IR" sz="2200" dirty="0"/>
              <a:t>مقاله از این روش الهام گرفته است و روش خود را ارائه می دهد، در حالت عادی یک مدل دقیق از </a:t>
            </a:r>
            <a:r>
              <a:rPr lang="en-US" sz="2200" dirty="0"/>
              <a:t>State Dynamics</a:t>
            </a:r>
            <a:r>
              <a:rPr lang="fa-IR" sz="2200" dirty="0"/>
              <a:t> داریم. در این یه مدل برای تابع </a:t>
            </a:r>
            <a:r>
              <a:rPr lang="en-US" sz="2200" dirty="0"/>
              <a:t>Q</a:t>
            </a:r>
            <a:r>
              <a:rPr lang="fa-IR" sz="2200" dirty="0"/>
              <a:t> در نظر می گیریم چرا که در بسیاری از مسائل یادگیری تقویتی </a:t>
            </a:r>
            <a:r>
              <a:rPr lang="en-US" sz="2200" dirty="0"/>
              <a:t>State Dynamics</a:t>
            </a:r>
            <a:r>
              <a:rPr lang="fa-IR" sz="2200" dirty="0"/>
              <a:t> ها در دسترس نیستند اما می توانیم تابع </a:t>
            </a:r>
            <a:r>
              <a:rPr lang="en-US" sz="2200" dirty="0"/>
              <a:t>Q</a:t>
            </a:r>
            <a:r>
              <a:rPr lang="fa-IR" sz="2200" dirty="0"/>
              <a:t> را به طور تقریبی یاد بگیریم و از آن برای بهینه سازی سیاست بهینه استفاده کنیم.</a:t>
            </a:r>
          </a:p>
        </p:txBody>
      </p:sp>
    </p:spTree>
    <p:extLst>
      <p:ext uri="{BB962C8B-B14F-4D97-AF65-F5344CB8AC3E}">
        <p14:creationId xmlns:p14="http://schemas.microsoft.com/office/powerpoint/2010/main" val="2257841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2EB3B-1167-FEAB-2A37-607BB651FBE6}"/>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575BD9F9-AB5B-3BA6-1DBF-D28D147DB6F9}"/>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sz="2200" dirty="0"/>
                  <a:t>تعریف :</a:t>
                </a:r>
              </a:p>
              <a:p>
                <a:pPr algn="r" rtl="1">
                  <a:lnSpc>
                    <a:spcPct val="200000"/>
                  </a:lnSpc>
                </a:pPr>
                <a:r>
                  <a:rPr lang="fa-IR" sz="2200" dirty="0"/>
                  <a:t>ما فضای </a:t>
                </a:r>
                <a:r>
                  <a:rPr lang="en-US" sz="2200" dirty="0"/>
                  <a:t>state</a:t>
                </a:r>
                <a:r>
                  <a:rPr lang="fa-IR" sz="2200" dirty="0"/>
                  <a:t> هایمان را</a:t>
                </a:r>
                <a:r>
                  <a:rPr lang="en-US" sz="2200" dirty="0"/>
                  <a:t> </a:t>
                </a:r>
                <a14:m>
                  <m:oMath xmlns:m="http://schemas.openxmlformats.org/officeDocument/2006/math">
                    <m:sSup>
                      <m:sSupPr>
                        <m:ctrlPr>
                          <a:rPr lang="en-US" sz="2200" b="0" i="1" smtClean="0">
                            <a:latin typeface="Cambria Math" panose="02040503050406030204" pitchFamily="18" charset="0"/>
                          </a:rPr>
                        </m:ctrlPr>
                      </m:sSupPr>
                      <m:e>
                        <m:r>
                          <a:rPr lang="fa-IR" sz="2200" b="0" i="1" smtClean="0">
                            <a:latin typeface="Cambria Math" panose="02040503050406030204" pitchFamily="18" charset="0"/>
                          </a:rPr>
                          <m:t> </m:t>
                        </m:r>
                        <m:r>
                          <a:rPr lang="en-US" sz="2200" b="0" i="1" smtClean="0">
                            <a:latin typeface="Cambria Math" panose="02040503050406030204" pitchFamily="18" charset="0"/>
                          </a:rPr>
                          <m:t>𝑅</m:t>
                        </m:r>
                      </m:e>
                      <m:sup>
                        <m:r>
                          <a:rPr lang="en-US" sz="2200" b="0" i="1" smtClean="0">
                            <a:latin typeface="Cambria Math" panose="02040503050406030204" pitchFamily="18" charset="0"/>
                          </a:rPr>
                          <m:t>𝑆</m:t>
                        </m:r>
                      </m:sup>
                    </m:sSup>
                  </m:oMath>
                </a14:m>
                <a:r>
                  <a:rPr lang="fa-IR" sz="2200" dirty="0"/>
                  <a:t>در نظر می گیریم و فضای </a:t>
                </a:r>
                <a:r>
                  <a:rPr lang="en-US" sz="2200" dirty="0"/>
                  <a:t>action</a:t>
                </a:r>
                <a:r>
                  <a:rPr lang="fa-IR" sz="2200" dirty="0"/>
                  <a:t> هایمان را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𝑎</m:t>
                        </m:r>
                      </m:sup>
                    </m:sSup>
                  </m:oMath>
                </a14:m>
                <a:r>
                  <a:rPr lang="fa-IR" sz="2200" dirty="0"/>
                  <a:t> در نظر می گیریم و مدل سازی فرآند یادگیری سیاست در زمان پیوسته و تصادفی انجام شده است، داینامیک تغییرات حالات و اعمال به صورت </a:t>
                </a:r>
                <a:r>
                  <a:rPr lang="en-US" sz="2200" dirty="0"/>
                  <a:t>SDE</a:t>
                </a:r>
                <a:r>
                  <a:rPr lang="fa-IR" sz="2200" dirty="0"/>
                  <a:t> نوشته می شود : (1)</a:t>
                </a:r>
              </a:p>
              <a:p>
                <a:pPr rtl="1">
                  <a:lnSpc>
                    <a:spcPct val="2000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𝑑𝑠</m:t>
                      </m:r>
                      <m:r>
                        <a:rPr lang="en-US" sz="2200" b="0" i="1" smtClean="0">
                          <a:latin typeface="Cambria Math" panose="02040503050406030204" pitchFamily="18" charset="0"/>
                        </a:rPr>
                        <m:t>=</m:t>
                      </m:r>
                      <m:r>
                        <a:rPr lang="en-US" sz="2200" b="0" i="1" smtClean="0">
                          <a:latin typeface="Cambria Math" panose="02040503050406030204" pitchFamily="18" charset="0"/>
                        </a:rPr>
                        <m:t>𝐹</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𝑠</m:t>
                          </m:r>
                          <m:r>
                            <a:rPr lang="en-US" sz="2200" b="0" i="1" smtClean="0">
                              <a:latin typeface="Cambria Math" panose="02040503050406030204" pitchFamily="18" charset="0"/>
                            </a:rPr>
                            <m:t>, </m:t>
                          </m:r>
                          <m:r>
                            <a:rPr lang="en-US" sz="2200" b="0" i="1" smtClean="0">
                              <a:latin typeface="Cambria Math" panose="02040503050406030204" pitchFamily="18" charset="0"/>
                            </a:rPr>
                            <m:t>𝑎</m:t>
                          </m:r>
                        </m:e>
                      </m:d>
                      <m:r>
                        <a:rPr lang="en-US" sz="2200" b="0" i="1" smtClean="0">
                          <a:latin typeface="Cambria Math" panose="02040503050406030204" pitchFamily="18" charset="0"/>
                        </a:rPr>
                        <m:t>𝑑𝑡</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Σ</m:t>
                          </m:r>
                        </m:e>
                        <m:sub>
                          <m:r>
                            <a:rPr lang="en-US" sz="2200" b="0" i="1" smtClean="0">
                              <a:latin typeface="Cambria Math" panose="02040503050406030204" pitchFamily="18" charset="0"/>
                            </a:rPr>
                            <m:t>𝑠</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𝑠</m:t>
                          </m:r>
                          <m:r>
                            <a:rPr lang="en-US" sz="2200" b="0" i="1" smtClean="0">
                              <a:latin typeface="Cambria Math" panose="02040503050406030204" pitchFamily="18" charset="0"/>
                            </a:rPr>
                            <m:t>,</m:t>
                          </m:r>
                          <m:r>
                            <a:rPr lang="en-US" sz="2200" b="0" i="1" smtClean="0">
                              <a:latin typeface="Cambria Math" panose="02040503050406030204" pitchFamily="18" charset="0"/>
                            </a:rPr>
                            <m:t>𝑎</m:t>
                          </m:r>
                        </m:e>
                      </m:d>
                      <m:r>
                        <a:rPr lang="en-US" sz="2200" b="0" i="1" smtClean="0">
                          <a:latin typeface="Cambria Math" panose="02040503050406030204" pitchFamily="18" charset="0"/>
                        </a:rPr>
                        <m:t>𝑑</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𝐵</m:t>
                          </m:r>
                        </m:e>
                        <m:sub>
                          <m:r>
                            <a:rPr lang="en-US" sz="2200" b="0" i="1" smtClean="0">
                              <a:latin typeface="Cambria Math" panose="02040503050406030204" pitchFamily="18" charset="0"/>
                            </a:rPr>
                            <m:t>𝑡</m:t>
                          </m:r>
                        </m:sub>
                        <m:sup>
                          <m:r>
                            <a:rPr lang="en-US" sz="2200" b="0" i="1" smtClean="0">
                              <a:latin typeface="Cambria Math" panose="02040503050406030204" pitchFamily="18" charset="0"/>
                            </a:rPr>
                            <m:t>𝑠</m:t>
                          </m:r>
                        </m:sup>
                      </m:sSubSup>
                    </m:oMath>
                  </m:oMathPara>
                </a14:m>
                <a:endParaRPr lang="en-US" sz="2200" b="0" dirty="0"/>
              </a:p>
              <a:p>
                <a:pPr rtl="1">
                  <a:lnSpc>
                    <a:spcPct val="2000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𝑑𝑎</m:t>
                      </m:r>
                      <m:r>
                        <a:rPr lang="en-US" sz="2200" b="0" i="1" smtClean="0">
                          <a:latin typeface="Cambria Math" panose="02040503050406030204" pitchFamily="18" charset="0"/>
                        </a:rPr>
                        <m:t>=</m:t>
                      </m:r>
                      <m:r>
                        <m:rPr>
                          <m:sty m:val="p"/>
                        </m:rPr>
                        <a:rPr lang="en-US" sz="2200" b="0" i="0" smtClean="0">
                          <a:latin typeface="Cambria Math" panose="02040503050406030204" pitchFamily="18" charset="0"/>
                        </a:rPr>
                        <m:t>Ψ</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𝑠</m:t>
                          </m:r>
                          <m:r>
                            <a:rPr lang="en-US" sz="2200" b="0" i="1" smtClean="0">
                              <a:latin typeface="Cambria Math" panose="02040503050406030204" pitchFamily="18" charset="0"/>
                            </a:rPr>
                            <m:t>, </m:t>
                          </m:r>
                          <m:r>
                            <a:rPr lang="en-US" sz="2200" b="0" i="1" smtClean="0">
                              <a:latin typeface="Cambria Math" panose="02040503050406030204" pitchFamily="18" charset="0"/>
                            </a:rPr>
                            <m:t>𝑎</m:t>
                          </m:r>
                        </m:e>
                      </m:d>
                      <m:r>
                        <a:rPr lang="en-US" sz="2200" b="0" i="1" smtClean="0">
                          <a:latin typeface="Cambria Math" panose="02040503050406030204" pitchFamily="18" charset="0"/>
                        </a:rPr>
                        <m:t>𝑑𝑡</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Σ</m:t>
                          </m:r>
                        </m:e>
                        <m:sub>
                          <m:r>
                            <a:rPr lang="en-US" sz="2200" b="0" i="1" smtClean="0">
                              <a:latin typeface="Cambria Math" panose="02040503050406030204" pitchFamily="18" charset="0"/>
                            </a:rPr>
                            <m:t>𝑎</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𝑠</m:t>
                          </m:r>
                          <m:r>
                            <a:rPr lang="en-US" sz="2200" b="0" i="1" smtClean="0">
                              <a:latin typeface="Cambria Math" panose="02040503050406030204" pitchFamily="18" charset="0"/>
                            </a:rPr>
                            <m:t>, </m:t>
                          </m:r>
                          <m:r>
                            <a:rPr lang="en-US" sz="2200" b="0" i="1" smtClean="0">
                              <a:latin typeface="Cambria Math" panose="02040503050406030204" pitchFamily="18" charset="0"/>
                            </a:rPr>
                            <m:t>𝑎</m:t>
                          </m:r>
                        </m:e>
                      </m:d>
                      <m:r>
                        <a:rPr lang="en-US" sz="2200" b="0" i="1" smtClean="0">
                          <a:latin typeface="Cambria Math" panose="02040503050406030204" pitchFamily="18" charset="0"/>
                        </a:rPr>
                        <m:t>𝑑</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𝐵</m:t>
                          </m:r>
                        </m:e>
                        <m:sub>
                          <m:r>
                            <a:rPr lang="en-US" sz="2200" b="0" i="1" smtClean="0">
                              <a:latin typeface="Cambria Math" panose="02040503050406030204" pitchFamily="18" charset="0"/>
                            </a:rPr>
                            <m:t>𝑡</m:t>
                          </m:r>
                        </m:sub>
                        <m:sup>
                          <m:r>
                            <a:rPr lang="en-US" sz="2200" b="0" i="1" smtClean="0">
                              <a:latin typeface="Cambria Math" panose="02040503050406030204" pitchFamily="18" charset="0"/>
                            </a:rPr>
                            <m:t>𝑎</m:t>
                          </m:r>
                        </m:sup>
                      </m:sSubSup>
                    </m:oMath>
                  </m:oMathPara>
                </a14:m>
                <a:endParaRPr lang="en-US" sz="2200" dirty="0"/>
              </a:p>
              <a:p>
                <a:pPr rtl="1">
                  <a:lnSpc>
                    <a:spcPct val="2000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𝑠</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m:t>
                          </m:r>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0</m:t>
                          </m:r>
                        </m:sub>
                      </m:sSub>
                    </m:oMath>
                  </m:oMathPara>
                </a14:m>
                <a:endParaRPr lang="en-US" sz="2200" b="0" dirty="0"/>
              </a:p>
              <a:p>
                <a:pPr rtl="1">
                  <a:lnSpc>
                    <a:spcPct val="2000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m:t>
                          </m:r>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0</m:t>
                          </m:r>
                        </m:sub>
                      </m:sSub>
                    </m:oMath>
                  </m:oMathPara>
                </a14:m>
                <a:endParaRPr lang="fa-IR" sz="2200" dirty="0"/>
              </a:p>
            </p:txBody>
          </p:sp>
        </mc:Choice>
        <mc:Fallback>
          <p:sp>
            <p:nvSpPr>
              <p:cNvPr id="3" name="Subtitle 2">
                <a:extLst>
                  <a:ext uri="{FF2B5EF4-FFF2-40B4-BE49-F238E27FC236}">
                    <a16:creationId xmlns:a16="http://schemas.microsoft.com/office/drawing/2014/main" id="{575BD9F9-AB5B-3BA6-1DBF-D28D147DB6F9}"/>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r="-726"/>
                </a:stretch>
              </a:blipFill>
            </p:spPr>
            <p:txBody>
              <a:bodyPr/>
              <a:lstStyle/>
              <a:p>
                <a:r>
                  <a:rPr lang="en-AS">
                    <a:noFill/>
                  </a:rPr>
                  <a:t> </a:t>
                </a:r>
              </a:p>
            </p:txBody>
          </p:sp>
        </mc:Fallback>
      </mc:AlternateContent>
    </p:spTree>
    <p:extLst>
      <p:ext uri="{BB962C8B-B14F-4D97-AF65-F5344CB8AC3E}">
        <p14:creationId xmlns:p14="http://schemas.microsoft.com/office/powerpoint/2010/main" val="315622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70076-D228-489B-F095-5EA7DBEB92DF}"/>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67514FA5-9AE0-D3F7-AF95-4F698C2B44CB}"/>
                  </a:ext>
                </a:extLst>
              </p:cNvPr>
              <p:cNvSpPr>
                <a:spLocks noGrp="1"/>
              </p:cNvSpPr>
              <p:nvPr>
                <p:ph type="subTitle" idx="1"/>
              </p:nvPr>
            </p:nvSpPr>
            <p:spPr>
              <a:xfrm>
                <a:off x="1081547" y="560438"/>
                <a:ext cx="10078065" cy="5673213"/>
              </a:xfrm>
            </p:spPr>
            <p:txBody>
              <a:bodyPr>
                <a:normAutofit lnSpcReduction="10000"/>
              </a:bodyPr>
              <a:lstStyle/>
              <a:p>
                <a:pPr algn="r" rtl="1">
                  <a:lnSpc>
                    <a:spcPct val="200000"/>
                  </a:lnSpc>
                </a:pPr>
                <a:r>
                  <a:rPr lang="fa-IR" sz="2200" dirty="0"/>
                  <a:t>تابع </a:t>
                </a:r>
                <a14:m>
                  <m:oMath xmlns:m="http://schemas.openxmlformats.org/officeDocument/2006/math">
                    <m:r>
                      <m:rPr>
                        <m:sty m:val="p"/>
                      </m:rPr>
                      <a:rPr lang="en-US" sz="2200" b="0" i="0" smtClean="0">
                        <a:latin typeface="Cambria Math" panose="02040503050406030204" pitchFamily="18" charset="0"/>
                      </a:rPr>
                      <m:t>Ψ</m:t>
                    </m:r>
                  </m:oMath>
                </a14:m>
                <a:r>
                  <a:rPr lang="fa-IR" sz="2200" dirty="0"/>
                  <a:t> عبارت است از </a:t>
                </a:r>
                <a14:m>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m:t>
                        </m:r>
                      </m:e>
                      <m:sub>
                        <m:r>
                          <a:rPr lang="en-US" sz="2200" b="0" i="1" smtClean="0">
                            <a:latin typeface="Cambria Math" panose="02040503050406030204" pitchFamily="18" charset="0"/>
                          </a:rPr>
                          <m:t>𝑎</m:t>
                        </m:r>
                      </m:sub>
                    </m:sSub>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log</m:t>
                        </m:r>
                      </m:fName>
                      <m:e>
                        <m:r>
                          <a:rPr lang="en-US" sz="2200" b="0" i="1" smtClean="0">
                            <a:latin typeface="Cambria Math" panose="02040503050406030204" pitchFamily="18" charset="0"/>
                          </a:rPr>
                          <m:t>𝜋</m:t>
                        </m:r>
                        <m:r>
                          <a:rPr lang="en-US" sz="2200" b="0" i="1" smtClean="0">
                            <a:latin typeface="Cambria Math" panose="02040503050406030204" pitchFamily="18" charset="0"/>
                          </a:rPr>
                          <m:t>(</m:t>
                        </m:r>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𝑠</m:t>
                        </m:r>
                        <m:r>
                          <a:rPr lang="en-US" sz="2200" b="0" i="1" smtClean="0">
                            <a:latin typeface="Cambria Math" panose="02040503050406030204" pitchFamily="18" charset="0"/>
                          </a:rPr>
                          <m:t>)</m:t>
                        </m:r>
                      </m:e>
                    </m:func>
                  </m:oMath>
                </a14:m>
                <a:r>
                  <a:rPr lang="fa-IR" sz="2200" dirty="0"/>
                  <a:t> و به این صورت است که تابعی از فضای </a:t>
                </a:r>
                <a14:m>
                  <m:oMath xmlns:m="http://schemas.openxmlformats.org/officeDocument/2006/math">
                    <m:r>
                      <a:rPr lang="en-US" sz="2200" b="0" i="1" smtClean="0">
                        <a:latin typeface="Cambria Math" panose="02040503050406030204" pitchFamily="18" charset="0"/>
                      </a:rPr>
                      <m:t>𝑆</m:t>
                    </m:r>
                    <m:r>
                      <a:rPr lang="en-US" sz="2200" b="0" i="1" smtClean="0">
                        <a:latin typeface="Cambria Math" panose="02040503050406030204" pitchFamily="18" charset="0"/>
                      </a:rPr>
                      <m:t>×</m:t>
                    </m:r>
                    <m:r>
                      <a:rPr lang="en-US" sz="2200" b="0" i="1" smtClean="0">
                        <a:latin typeface="Cambria Math" panose="02040503050406030204" pitchFamily="18" charset="0"/>
                      </a:rPr>
                      <m:t>𝐴</m:t>
                    </m:r>
                    <m:r>
                      <a:rPr lang="en-US" sz="2200" b="0" i="1" smtClean="0">
                        <a:latin typeface="Cambria Math" panose="02040503050406030204" pitchFamily="18" charset="0"/>
                      </a:rPr>
                      <m:t>→</m:t>
                    </m:r>
                    <m:r>
                      <a:rPr lang="en-US" sz="2200" b="0" i="1" smtClean="0">
                        <a:latin typeface="Cambria Math" panose="02040503050406030204" pitchFamily="18" charset="0"/>
                      </a:rPr>
                      <m:t>𝐴</m:t>
                    </m:r>
                  </m:oMath>
                </a14:m>
                <a:r>
                  <a:rPr lang="fa-IR" sz="2200" dirty="0"/>
                  <a:t> است و معادل امتیاز سیاست ما است و پارامتر اصلی برای بهینه سازی سیاست در این مقاله است.</a:t>
                </a:r>
              </a:p>
              <a:p>
                <a:pPr algn="r" rtl="1">
                  <a:lnSpc>
                    <a:spcPct val="200000"/>
                  </a:lnSpc>
                </a:pPr>
                <a:r>
                  <a:rPr lang="fa-IR" sz="2200" dirty="0"/>
                  <a:t>تابع </a:t>
                </a:r>
                <a:r>
                  <a:rPr lang="en-US" sz="2200" dirty="0"/>
                  <a:t>F</a:t>
                </a:r>
                <a:r>
                  <a:rPr lang="fa-IR" sz="2200" dirty="0"/>
                  <a:t> نشان دهنده ی داینامیک حالت است که چگونگی تغییر حالت را بر اساس سیاست و داینامیک محیط توصیف می کند.</a:t>
                </a:r>
              </a:p>
              <a:p>
                <a:pPr algn="r" rtl="1">
                  <a:lnSpc>
                    <a:spcPct val="200000"/>
                  </a:lnSpc>
                </a:pPr>
                <a14:m>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Σ</m:t>
                        </m:r>
                      </m:e>
                      <m:sub>
                        <m:r>
                          <a:rPr lang="en-US" sz="2200" b="0" i="1" smtClean="0">
                            <a:latin typeface="Cambria Math" panose="02040503050406030204" pitchFamily="18" charset="0"/>
                          </a:rPr>
                          <m:t>𝑠</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𝑠</m:t>
                        </m:r>
                        <m:r>
                          <a:rPr lang="en-US" sz="2200" b="0" i="1" smtClean="0">
                            <a:latin typeface="Cambria Math" panose="02040503050406030204" pitchFamily="18" charset="0"/>
                          </a:rPr>
                          <m:t>,</m:t>
                        </m:r>
                        <m:r>
                          <a:rPr lang="en-US" sz="2200" b="0" i="1" smtClean="0">
                            <a:latin typeface="Cambria Math" panose="02040503050406030204" pitchFamily="18" charset="0"/>
                          </a:rPr>
                          <m:t>𝑎</m:t>
                        </m:r>
                      </m:e>
                    </m:d>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Σ</m:t>
                        </m:r>
                      </m:e>
                      <m:sub>
                        <m:r>
                          <a:rPr lang="en-US" sz="2200" b="0" i="1" smtClean="0">
                            <a:latin typeface="Cambria Math" panose="02040503050406030204" pitchFamily="18" charset="0"/>
                          </a:rPr>
                          <m:t>𝑎</m:t>
                        </m:r>
                      </m:sub>
                    </m:sSub>
                    <m:r>
                      <a:rPr lang="en-US" sz="2200" b="0" i="1" smtClean="0">
                        <a:latin typeface="Cambria Math" panose="02040503050406030204" pitchFamily="18" charset="0"/>
                      </a:rPr>
                      <m:t>(</m:t>
                    </m:r>
                    <m:r>
                      <a:rPr lang="en-US" sz="2200" b="0" i="1" smtClean="0">
                        <a:latin typeface="Cambria Math" panose="02040503050406030204" pitchFamily="18" charset="0"/>
                      </a:rPr>
                      <m:t>𝑠</m:t>
                    </m:r>
                    <m:r>
                      <a:rPr lang="en-US" sz="2200" b="0" i="1" smtClean="0">
                        <a:latin typeface="Cambria Math" panose="02040503050406030204" pitchFamily="18" charset="0"/>
                      </a:rPr>
                      <m:t>, </m:t>
                    </m:r>
                    <m:r>
                      <a:rPr lang="en-US" sz="2200" b="0" i="1" smtClean="0">
                        <a:latin typeface="Cambria Math" panose="02040503050406030204" pitchFamily="18" charset="0"/>
                      </a:rPr>
                      <m:t>𝑎</m:t>
                    </m:r>
                    <m:r>
                      <a:rPr lang="en-US" sz="2200" b="0" i="1" smtClean="0">
                        <a:latin typeface="Cambria Math" panose="02040503050406030204" pitchFamily="18" charset="0"/>
                      </a:rPr>
                      <m:t>)</m:t>
                    </m:r>
                  </m:oMath>
                </a14:m>
                <a:r>
                  <a:rPr lang="fa-IR" sz="2200" dirty="0"/>
                  <a:t> ماتریس های نیمه معین مثبتی هستند که ساختار کوواریانس برای عدم قطعیت در داینامی </a:t>
                </a:r>
                <a:r>
                  <a:rPr lang="en-US" sz="2200" dirty="0"/>
                  <a:t>s(t)</a:t>
                </a:r>
                <a:r>
                  <a:rPr lang="fa-IR" sz="2200" dirty="0"/>
                  <a:t> و </a:t>
                </a:r>
                <a:r>
                  <a:rPr lang="en-US" sz="2200" dirty="0"/>
                  <a:t>a(t)</a:t>
                </a:r>
                <a:r>
                  <a:rPr lang="fa-IR" sz="2200" dirty="0"/>
                  <a:t> را مدل می کنند. </a:t>
                </a:r>
              </a:p>
              <a:p>
                <a:pPr algn="r" rtl="1">
                  <a:lnSpc>
                    <a:spcPct val="200000"/>
                  </a:lnSpc>
                </a:pPr>
                <a14:m>
                  <m:oMath xmlns:m="http://schemas.openxmlformats.org/officeDocument/2006/math">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𝐵</m:t>
                        </m:r>
                      </m:e>
                      <m:sub>
                        <m:r>
                          <a:rPr lang="en-US" sz="2200" b="0" i="1" smtClean="0">
                            <a:latin typeface="Cambria Math" panose="02040503050406030204" pitchFamily="18" charset="0"/>
                          </a:rPr>
                          <m:t>𝑡</m:t>
                        </m:r>
                      </m:sub>
                      <m:sup>
                        <m:r>
                          <a:rPr lang="en-US" sz="2200" b="0" i="1" smtClean="0">
                            <a:latin typeface="Cambria Math" panose="02040503050406030204" pitchFamily="18" charset="0"/>
                          </a:rPr>
                          <m:t>𝑠</m:t>
                        </m:r>
                      </m:sup>
                    </m:sSubSup>
                    <m:r>
                      <a:rPr lang="en-US" sz="2200" b="0" i="1" smtClean="0">
                        <a:latin typeface="Cambria Math" panose="02040503050406030204" pitchFamily="18" charset="0"/>
                      </a:rPr>
                      <m:t>, </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𝐵</m:t>
                        </m:r>
                      </m:e>
                      <m:sub>
                        <m:r>
                          <a:rPr lang="en-US" sz="2200" b="0" i="1" smtClean="0">
                            <a:latin typeface="Cambria Math" panose="02040503050406030204" pitchFamily="18" charset="0"/>
                          </a:rPr>
                          <m:t>𝑡</m:t>
                        </m:r>
                      </m:sub>
                      <m:sup>
                        <m:r>
                          <a:rPr lang="en-US" sz="2200" b="0" i="1" smtClean="0">
                            <a:latin typeface="Cambria Math" panose="02040503050406030204" pitchFamily="18" charset="0"/>
                          </a:rPr>
                          <m:t>𝑎</m:t>
                        </m:r>
                      </m:sup>
                    </m:sSubSup>
                  </m:oMath>
                </a14:m>
                <a:r>
                  <a:rPr lang="fa-IR" sz="2200" dirty="0"/>
                  <a:t> فرایند های وینری مستقل </a:t>
                </a:r>
                <a:r>
                  <a:rPr lang="en-US" sz="2200" dirty="0"/>
                  <a:t>(Brownian Motions)</a:t>
                </a:r>
                <a:r>
                  <a:rPr lang="fa-IR" sz="2200" dirty="0"/>
                  <a:t> هستند که نشان دهنده ی نویز تصادفی موجود در داینامیک حالت و عمل می باشند.</a:t>
                </a:r>
              </a:p>
            </p:txBody>
          </p:sp>
        </mc:Choice>
        <mc:Fallback>
          <p:sp>
            <p:nvSpPr>
              <p:cNvPr id="3" name="Subtitle 2">
                <a:extLst>
                  <a:ext uri="{FF2B5EF4-FFF2-40B4-BE49-F238E27FC236}">
                    <a16:creationId xmlns:a16="http://schemas.microsoft.com/office/drawing/2014/main" id="{67514FA5-9AE0-D3F7-AF95-4F698C2B44CB}"/>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l="-60" r="-786"/>
                </a:stretch>
              </a:blipFill>
            </p:spPr>
            <p:txBody>
              <a:bodyPr/>
              <a:lstStyle/>
              <a:p>
                <a:r>
                  <a:rPr lang="en-AS">
                    <a:noFill/>
                  </a:rPr>
                  <a:t> </a:t>
                </a:r>
              </a:p>
            </p:txBody>
          </p:sp>
        </mc:Fallback>
      </mc:AlternateContent>
    </p:spTree>
    <p:extLst>
      <p:ext uri="{BB962C8B-B14F-4D97-AF65-F5344CB8AC3E}">
        <p14:creationId xmlns:p14="http://schemas.microsoft.com/office/powerpoint/2010/main" val="197668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D4059-DEAF-BBF8-5D57-5F81F41D194E}"/>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A18545E9-2C62-0219-C176-7F936350A19B}"/>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sz="2200" dirty="0"/>
                  <a:t>نکته ی مهم اینجا است که مقاله بجای بهینه کردن مدل انتشار روی نویز </a:t>
                </a:r>
                <a14:m>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Σ</m:t>
                        </m:r>
                      </m:e>
                      <m:sub>
                        <m:r>
                          <a:rPr lang="en-US" sz="2200" b="0" i="1" smtClean="0">
                            <a:latin typeface="Cambria Math" panose="02040503050406030204" pitchFamily="18" charset="0"/>
                          </a:rPr>
                          <m:t>𝑎</m:t>
                        </m:r>
                      </m:sub>
                    </m:sSub>
                  </m:oMath>
                </a14:m>
                <a:r>
                  <a:rPr lang="fa-IR" sz="2200" dirty="0"/>
                  <a:t>، روی بهینه سازی </a:t>
                </a:r>
                <a14:m>
                  <m:oMath xmlns:m="http://schemas.openxmlformats.org/officeDocument/2006/math">
                    <m:r>
                      <m:rPr>
                        <m:sty m:val="p"/>
                      </m:rPr>
                      <a:rPr lang="en-US" sz="2200" b="0" i="0" smtClean="0">
                        <a:latin typeface="Cambria Math" panose="02040503050406030204" pitchFamily="18" charset="0"/>
                      </a:rPr>
                      <m:t>Ψ</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𝑠</m:t>
                        </m:r>
                        <m:r>
                          <a:rPr lang="en-US" sz="2200" b="0" i="1" smtClean="0">
                            <a:latin typeface="Cambria Math" panose="02040503050406030204" pitchFamily="18" charset="0"/>
                          </a:rPr>
                          <m:t>, </m:t>
                        </m:r>
                        <m:r>
                          <a:rPr lang="en-US" sz="2200" b="0" i="1" smtClean="0">
                            <a:latin typeface="Cambria Math" panose="02040503050406030204" pitchFamily="18" charset="0"/>
                          </a:rPr>
                          <m:t>𝑎</m:t>
                        </m:r>
                      </m:e>
                    </m:d>
                  </m:oMath>
                </a14:m>
                <a:r>
                  <a:rPr lang="fa-IR" sz="2200" dirty="0"/>
                  <a:t> به عنوان تابع امتیاز سیاست تمرکز می کند.</a:t>
                </a:r>
              </a:p>
              <a:p>
                <a:pPr algn="r" rtl="1">
                  <a:lnSpc>
                    <a:spcPct val="200000"/>
                  </a:lnSpc>
                </a:pPr>
                <a:r>
                  <a:rPr lang="fa-IR" sz="2200" dirty="0"/>
                  <a:t>هدفمان ماکزیمم کردن تابع </a:t>
                </a:r>
                <a:r>
                  <a:rPr lang="en-US" sz="2200" dirty="0"/>
                  <a:t>Q</a:t>
                </a:r>
                <a:r>
                  <a:rPr lang="fa-IR" sz="2200" dirty="0"/>
                  <a:t> است که نشان دهنده ی ارزش مورد انتظار یک حالت و عمل مشخص در طول زمان است : (2)</a:t>
                </a:r>
              </a:p>
              <a:p>
                <a:pPr algn="r" rtl="1">
                  <a:lnSpc>
                    <a:spcPct val="200000"/>
                  </a:lnSpc>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𝑄</m:t>
                          </m:r>
                        </m:e>
                        <m:sup>
                          <m:r>
                            <m:rPr>
                              <m:sty m:val="p"/>
                            </m:rPr>
                            <a:rPr lang="en-US" sz="2200" b="0" i="0" smtClean="0">
                              <a:latin typeface="Cambria Math" panose="02040503050406030204" pitchFamily="18" charset="0"/>
                            </a:rPr>
                            <m:t>Ψ</m:t>
                          </m:r>
                        </m:sup>
                      </m:sSup>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0</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r>
                        <a:rPr lang="en-US" sz="2200" b="0" i="1" smtClean="0">
                          <a:latin typeface="Cambria Math" panose="02040503050406030204" pitchFamily="18" charset="0"/>
                        </a:rPr>
                        <m:t> </m:t>
                      </m:r>
                      <m:nary>
                        <m:naryPr>
                          <m:supHide m:val="on"/>
                          <m:ctrlPr>
                            <a:rPr lang="en-US" sz="2200" b="0" i="1" smtClean="0">
                              <a:latin typeface="Cambria Math" panose="02040503050406030204" pitchFamily="18" charset="0"/>
                            </a:rPr>
                          </m:ctrlPr>
                        </m:naryPr>
                        <m:sub>
                          <m:r>
                            <a:rPr lang="en-US" sz="2200" b="0" i="1" smtClean="0">
                              <a:latin typeface="Cambria Math" panose="02040503050406030204" pitchFamily="18" charset="0"/>
                            </a:rPr>
                            <m:t>0</m:t>
                          </m:r>
                        </m:sub>
                        <m:sup/>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𝛾</m:t>
                              </m:r>
                            </m:e>
                            <m:sup>
                              <m:r>
                                <a:rPr lang="en-US" sz="2200" b="0" i="1" smtClean="0">
                                  <a:latin typeface="Cambria Math" panose="02040503050406030204" pitchFamily="18" charset="0"/>
                                </a:rPr>
                                <m:t>𝑡</m:t>
                              </m:r>
                            </m:sup>
                          </m:sSup>
                          <m:r>
                            <a:rPr lang="en-US" sz="2200" b="0" i="1" smtClean="0">
                              <a:latin typeface="Cambria Math" panose="02040503050406030204" pitchFamily="18" charset="0"/>
                            </a:rPr>
                            <m:t>𝑟</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𝑠</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𝑡</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0</m:t>
                                      </m:r>
                                    </m:sub>
                                  </m:sSub>
                                </m:e>
                              </m:d>
                            </m:e>
                          </m:d>
                          <m:r>
                            <a:rPr lang="en-US" sz="2200" b="0" i="1" smtClean="0">
                              <a:latin typeface="Cambria Math" panose="02040503050406030204" pitchFamily="18" charset="0"/>
                            </a:rPr>
                            <m:t>𝑑𝑡</m:t>
                          </m:r>
                        </m:e>
                      </m:nary>
                    </m:oMath>
                  </m:oMathPara>
                </a14:m>
                <a:endParaRPr lang="fa-IR" sz="2200" dirty="0"/>
              </a:p>
              <a:p>
                <a:pPr algn="r" rtl="1">
                  <a:lnSpc>
                    <a:spcPct val="200000"/>
                  </a:lnSpc>
                </a:pPr>
                <a:r>
                  <a:rPr lang="fa-IR" sz="2200" dirty="0"/>
                  <a:t>که در آن تابع </a:t>
                </a:r>
                <a:r>
                  <a:rPr lang="en-US" sz="2200" dirty="0"/>
                  <a:t>r</a:t>
                </a:r>
                <a:r>
                  <a:rPr lang="fa-IR" sz="2200" dirty="0"/>
                  <a:t> تابع </a:t>
                </a:r>
                <a:r>
                  <a:rPr lang="en-US" sz="2200" dirty="0"/>
                  <a:t>reward</a:t>
                </a:r>
                <a:r>
                  <a:rPr lang="fa-IR" sz="2200" dirty="0"/>
                  <a:t> ما است و </a:t>
                </a:r>
                <a:r>
                  <a:rPr lang="en-US" sz="2200" dirty="0"/>
                  <a:t>Expectation</a:t>
                </a:r>
                <a:r>
                  <a:rPr lang="fa-IR" sz="2200" dirty="0"/>
                  <a:t> روی </a:t>
                </a:r>
                <a:r>
                  <a:rPr lang="en-US" sz="2200" dirty="0"/>
                  <a:t>stochastic dynamics</a:t>
                </a:r>
                <a:r>
                  <a:rPr lang="fa-IR" sz="2200" dirty="0"/>
                  <a:t> داده شده در (1) گرفته می شود و </a:t>
                </a:r>
                <a14:m>
                  <m:oMath xmlns:m="http://schemas.openxmlformats.org/officeDocument/2006/math">
                    <m:r>
                      <a:rPr lang="en-US" sz="2200" b="0" i="1" smtClean="0">
                        <a:latin typeface="Cambria Math" panose="02040503050406030204" pitchFamily="18" charset="0"/>
                      </a:rPr>
                      <m:t>𝑠</m:t>
                    </m:r>
                    <m:r>
                      <a:rPr lang="en-US" sz="2200" b="0" i="1" smtClean="0">
                        <a:latin typeface="Cambria Math" panose="02040503050406030204" pitchFamily="18" charset="0"/>
                      </a:rPr>
                      <m:t>(</m:t>
                    </m:r>
                    <m:r>
                      <a:rPr lang="en-US" sz="2200" b="0" i="1" smtClean="0">
                        <a:latin typeface="Cambria Math" panose="02040503050406030204" pitchFamily="18" charset="0"/>
                      </a:rPr>
                      <m:t>𝑡</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oMath>
                </a14:m>
                <a:r>
                  <a:rPr lang="fa-IR" sz="2200" dirty="0"/>
                  <a:t> یک سمپل در مسیر </a:t>
                </a:r>
                <a14:m>
                  <m:oMath xmlns:m="http://schemas.openxmlformats.org/officeDocument/2006/math">
                    <m:r>
                      <a:rPr lang="en-US" sz="2200" b="0" i="1" smtClean="0">
                        <a:latin typeface="Cambria Math" panose="02040503050406030204" pitchFamily="18" charset="0"/>
                      </a:rPr>
                      <m:t>𝑠</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m:t>
                        </m:r>
                      </m:e>
                    </m:d>
                  </m:oMath>
                </a14:m>
                <a:r>
                  <a:rPr lang="fa-IR" sz="2200" dirty="0"/>
                  <a:t> است در زمان </a:t>
                </a:r>
                <a:r>
                  <a:rPr lang="en-US" sz="2200" dirty="0"/>
                  <a:t>t</a:t>
                </a:r>
                <a:r>
                  <a:rPr lang="fa-IR" sz="2200" dirty="0"/>
                  <a:t> از شروع با شرایط </a:t>
                </a:r>
                <a14:m>
                  <m:oMath xmlns:m="http://schemas.openxmlformats.org/officeDocument/2006/math">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oMath>
                </a14:m>
                <a:endParaRPr lang="fa-IR" sz="2200" dirty="0"/>
              </a:p>
            </p:txBody>
          </p:sp>
        </mc:Choice>
        <mc:Fallback>
          <p:sp>
            <p:nvSpPr>
              <p:cNvPr id="3" name="Subtitle 2">
                <a:extLst>
                  <a:ext uri="{FF2B5EF4-FFF2-40B4-BE49-F238E27FC236}">
                    <a16:creationId xmlns:a16="http://schemas.microsoft.com/office/drawing/2014/main" id="{A18545E9-2C62-0219-C176-7F936350A19B}"/>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l="-423" r="-726" b="-1611"/>
                </a:stretch>
              </a:blipFill>
            </p:spPr>
            <p:txBody>
              <a:bodyPr/>
              <a:lstStyle/>
              <a:p>
                <a:r>
                  <a:rPr lang="en-AS">
                    <a:noFill/>
                  </a:rPr>
                  <a:t> </a:t>
                </a:r>
              </a:p>
            </p:txBody>
          </p:sp>
        </mc:Fallback>
      </mc:AlternateContent>
    </p:spTree>
    <p:extLst>
      <p:ext uri="{BB962C8B-B14F-4D97-AF65-F5344CB8AC3E}">
        <p14:creationId xmlns:p14="http://schemas.microsoft.com/office/powerpoint/2010/main" val="246308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39D9E-550E-2EDA-407D-6EFD6280E059}"/>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94F20C16-B230-DA9B-1446-1AAACAD29682}"/>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sz="2200" dirty="0"/>
                  <a:t>همچنین </a:t>
                </a:r>
                <a14:m>
                  <m:oMath xmlns:m="http://schemas.openxmlformats.org/officeDocument/2006/math">
                    <m:r>
                      <a:rPr lang="en-US" sz="2200" b="0" i="1" smtClean="0">
                        <a:latin typeface="Cambria Math" panose="02040503050406030204" pitchFamily="18" charset="0"/>
                      </a:rPr>
                      <m:t>𝛾</m:t>
                    </m:r>
                  </m:oMath>
                </a14:m>
                <a:r>
                  <a:rPr lang="fa-IR" sz="2200" dirty="0"/>
                  <a:t> هم عددی در بازه ی </a:t>
                </a:r>
                <a:r>
                  <a:rPr lang="en-US" sz="2200" dirty="0"/>
                  <a:t>(0, 1)</a:t>
                </a:r>
                <a:r>
                  <a:rPr lang="fa-IR" sz="2200" dirty="0"/>
                  <a:t> است که به آن </a:t>
                </a:r>
                <a:r>
                  <a:rPr lang="en-US" sz="2200" dirty="0"/>
                  <a:t>discount factor</a:t>
                </a:r>
                <a:r>
                  <a:rPr lang="fa-IR" sz="2200" dirty="0"/>
                  <a:t> می گویند. برای حالت گسسته نیز داریم که : (3) </a:t>
                </a:r>
              </a:p>
              <a:p>
                <a:pPr algn="r" rtl="1">
                  <a:lnSpc>
                    <a:spcPct val="200000"/>
                  </a:lnSpc>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𝑄</m:t>
                          </m:r>
                        </m:e>
                        <m:sup>
                          <m:r>
                            <m:rPr>
                              <m:sty m:val="p"/>
                            </m:rPr>
                            <a:rPr lang="en-US" sz="2200" b="0" i="0" smtClean="0">
                              <a:latin typeface="Cambria Math" panose="02040503050406030204" pitchFamily="18" charset="0"/>
                            </a:rPr>
                            <m:t>Ψ</m:t>
                          </m:r>
                        </m:sup>
                      </m:sSup>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0</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r>
                        <a:rPr lang="en-US" sz="2200" b="0" i="1" smtClean="0">
                          <a:latin typeface="Cambria Math" panose="02040503050406030204" pitchFamily="18" charset="0"/>
                        </a:rPr>
                        <m:t> </m:t>
                      </m:r>
                      <m:nary>
                        <m:naryPr>
                          <m:chr m:val="∑"/>
                          <m:supHide m:val="on"/>
                          <m:ctrlPr>
                            <a:rPr lang="en-US" sz="2200" b="0" i="1" smtClean="0">
                              <a:latin typeface="Cambria Math" panose="02040503050406030204" pitchFamily="18" charset="0"/>
                            </a:rPr>
                          </m:ctrlPr>
                        </m:naryPr>
                        <m:sub>
                          <m:r>
                            <a:rPr lang="en-US" sz="2200" b="0" i="1" smtClean="0">
                              <a:latin typeface="Cambria Math" panose="02040503050406030204" pitchFamily="18" charset="0"/>
                            </a:rPr>
                            <m:t>𝑡</m:t>
                          </m:r>
                        </m:sub>
                        <m:sup/>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𝛾</m:t>
                              </m:r>
                            </m:e>
                            <m:sup>
                              <m:r>
                                <a:rPr lang="en-US" sz="2200" b="0" i="1" smtClean="0">
                                  <a:latin typeface="Cambria Math" panose="02040503050406030204" pitchFamily="18" charset="0"/>
                                </a:rPr>
                                <m:t>𝑡</m:t>
                              </m:r>
                            </m:sup>
                          </m:sSup>
                          <m:r>
                            <a:rPr lang="en-US" sz="2200" b="0" i="1" smtClean="0">
                              <a:latin typeface="Cambria Math" panose="02040503050406030204" pitchFamily="18" charset="0"/>
                            </a:rPr>
                            <m:t>𝑟</m:t>
                          </m:r>
                          <m:r>
                            <a:rPr lang="en-US" sz="2200" b="0" i="1" smtClean="0">
                              <a:latin typeface="Cambria Math" panose="02040503050406030204" pitchFamily="18" charset="0"/>
                            </a:rPr>
                            <m:t>(</m:t>
                          </m:r>
                          <m:r>
                            <a:rPr lang="en-US" sz="2200" b="0" i="1" smtClean="0">
                              <a:latin typeface="Cambria Math" panose="02040503050406030204" pitchFamily="18" charset="0"/>
                            </a:rPr>
                            <m:t>𝑠</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𝑡</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0</m:t>
                                  </m:r>
                                </m:sub>
                              </m:sSub>
                            </m:e>
                          </m:d>
                          <m:r>
                            <a:rPr lang="en-US" sz="2200" b="0" i="1" smtClean="0">
                              <a:latin typeface="Cambria Math" panose="02040503050406030204" pitchFamily="18" charset="0"/>
                            </a:rPr>
                            <m:t>)</m:t>
                          </m:r>
                        </m:e>
                      </m:nary>
                    </m:oMath>
                  </m:oMathPara>
                </a14:m>
                <a:endParaRPr lang="en-US" sz="2200" dirty="0"/>
              </a:p>
              <a:p>
                <a:pPr algn="r" rtl="1">
                  <a:lnSpc>
                    <a:spcPct val="200000"/>
                  </a:lnSpc>
                </a:pPr>
                <a:r>
                  <a:rPr lang="fa-IR" sz="2200" dirty="0"/>
                  <a:t>همچنین اگر داشته باشیم که</a:t>
                </a:r>
                <a14:m>
                  <m:oMath xmlns:m="http://schemas.openxmlformats.org/officeDocument/2006/math">
                    <m:nary>
                      <m:naryPr>
                        <m:chr m:val="∑"/>
                        <m:supHide m:val="on"/>
                        <m:ctrlPr>
                          <a:rPr lang="en-US" sz="2200" b="0" i="1" smtClean="0">
                            <a:latin typeface="Cambria Math" panose="02040503050406030204" pitchFamily="18" charset="0"/>
                          </a:rPr>
                        </m:ctrlPr>
                      </m:naryPr>
                      <m:sub>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𝑇</m:t>
                            </m:r>
                            <m:r>
                              <a:rPr lang="en-US" sz="2200" b="0" i="1" smtClean="0">
                                <a:latin typeface="Cambria Math" panose="02040503050406030204" pitchFamily="18" charset="0"/>
                              </a:rPr>
                              <m:t>+</m:t>
                            </m:r>
                            <m:r>
                              <a:rPr lang="en-US" sz="2200" b="0" i="1" smtClean="0">
                                <a:latin typeface="Cambria Math" panose="02040503050406030204" pitchFamily="18" charset="0"/>
                              </a:rPr>
                              <m:t>1</m:t>
                            </m:r>
                          </m:e>
                        </m:d>
                      </m:sub>
                      <m:sup/>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𝛾</m:t>
                            </m:r>
                          </m:e>
                          <m:sup>
                            <m:r>
                              <a:rPr lang="en-US" sz="2200" b="0" i="1" smtClean="0">
                                <a:latin typeface="Cambria Math" panose="02040503050406030204" pitchFamily="18" charset="0"/>
                              </a:rPr>
                              <m:t>𝑖</m:t>
                            </m:r>
                          </m:sup>
                        </m:sSup>
                        <m:r>
                          <a:rPr lang="en-US" sz="2200" b="0" i="1" smtClean="0">
                            <a:latin typeface="Cambria Math" panose="02040503050406030204" pitchFamily="18" charset="0"/>
                          </a:rPr>
                          <m:t>≈</m:t>
                        </m:r>
                        <m:r>
                          <a:rPr lang="en-US" sz="2200" b="0" i="1" smtClean="0">
                            <a:latin typeface="Cambria Math" panose="02040503050406030204" pitchFamily="18" charset="0"/>
                          </a:rPr>
                          <m:t>0</m:t>
                        </m:r>
                      </m:e>
                    </m:nary>
                  </m:oMath>
                </a14:m>
                <a:r>
                  <a:rPr lang="fa-IR" sz="2200" dirty="0"/>
                  <a:t> آنگاه می توانیم جمع بالا را به صورت تقریبی تا جمله ی </a:t>
                </a:r>
                <a:r>
                  <a:rPr lang="en-US" sz="2200" dirty="0"/>
                  <a:t>T</a:t>
                </a:r>
                <a:r>
                  <a:rPr lang="fa-IR" sz="2200" dirty="0"/>
                  <a:t> ام بنویسیم و پیاده سازی کنیم.</a:t>
                </a:r>
              </a:p>
            </p:txBody>
          </p:sp>
        </mc:Choice>
        <mc:Fallback>
          <p:sp>
            <p:nvSpPr>
              <p:cNvPr id="3" name="Subtitle 2">
                <a:extLst>
                  <a:ext uri="{FF2B5EF4-FFF2-40B4-BE49-F238E27FC236}">
                    <a16:creationId xmlns:a16="http://schemas.microsoft.com/office/drawing/2014/main" id="{94F20C16-B230-DA9B-1446-1AAACAD29682}"/>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r="-726"/>
                </a:stretch>
              </a:blipFill>
            </p:spPr>
            <p:txBody>
              <a:bodyPr/>
              <a:lstStyle/>
              <a:p>
                <a:r>
                  <a:rPr lang="en-AS">
                    <a:noFill/>
                  </a:rPr>
                  <a:t> </a:t>
                </a:r>
              </a:p>
            </p:txBody>
          </p:sp>
        </mc:Fallback>
      </mc:AlternateContent>
    </p:spTree>
    <p:extLst>
      <p:ext uri="{BB962C8B-B14F-4D97-AF65-F5344CB8AC3E}">
        <p14:creationId xmlns:p14="http://schemas.microsoft.com/office/powerpoint/2010/main" val="3609085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7CA76-8A3C-C79D-0A5D-3E437037E49A}"/>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94B4022C-93A2-89F4-6850-70D015501A01}"/>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sz="2200" dirty="0"/>
                  <a:t>هدف نهایی یادگیری سیاست با بیشینه کردن تابع </a:t>
                </a:r>
                <a:r>
                  <a:rPr lang="en-US" sz="2200" dirty="0"/>
                  <a:t>Q</a:t>
                </a:r>
                <a:r>
                  <a:rPr lang="fa-IR" sz="2200" dirty="0"/>
                  <a:t> است برای همین از فرمول زیر استفاده می کند : (5)</a:t>
                </a:r>
              </a:p>
              <a:p>
                <a:pPr algn="r" rtl="1">
                  <a:lnSpc>
                    <a:spcPct val="200000"/>
                  </a:lnSpc>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𝐽</m:t>
                          </m:r>
                          <m:d>
                            <m:dPr>
                              <m:ctrlPr>
                                <a:rPr lang="en-US" sz="2200" b="0" i="1" smtClean="0">
                                  <a:latin typeface="Cambria Math" panose="02040503050406030204" pitchFamily="18" charset="0"/>
                                </a:rPr>
                              </m:ctrlPr>
                            </m:dPr>
                            <m:e>
                              <m:r>
                                <m:rPr>
                                  <m:sty m:val="p"/>
                                </m:rPr>
                                <a:rPr lang="en-US" sz="2200" b="0" i="0" smtClean="0">
                                  <a:latin typeface="Cambria Math" panose="02040503050406030204" pitchFamily="18" charset="0"/>
                                </a:rPr>
                                <m:t>Ψ</m:t>
                              </m:r>
                            </m:e>
                          </m:d>
                          <m:r>
                            <a:rPr lang="en-US" sz="2200" b="0" i="1" smtClean="0">
                              <a:latin typeface="Cambria Math" panose="02040503050406030204" pitchFamily="18" charset="0"/>
                            </a:rPr>
                            <m:t>=</m:t>
                          </m:r>
                          <m:r>
                            <a:rPr lang="en-US" sz="2200" b="0" i="1" smtClean="0">
                              <a:latin typeface="Cambria Math" panose="02040503050406030204" pitchFamily="18" charset="0"/>
                            </a:rPr>
                            <m:t>𝐸</m:t>
                          </m:r>
                        </m:e>
                        <m:sub>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𝜋</m:t>
                              </m:r>
                            </m:e>
                          </m:d>
                        </m:sub>
                      </m:s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𝑄</m:t>
                          </m:r>
                        </m:e>
                        <m:sup>
                          <m:r>
                            <m:rPr>
                              <m:sty m:val="p"/>
                            </m:rPr>
                            <a:rPr lang="en-US" sz="2200" b="0" i="0" smtClean="0">
                              <a:latin typeface="Cambria Math" panose="02040503050406030204" pitchFamily="18" charset="0"/>
                            </a:rPr>
                            <m:t>Ψ</m:t>
                          </m:r>
                        </m:sup>
                      </m:sSup>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𝑠</m:t>
                          </m:r>
                          <m:r>
                            <a:rPr lang="en-US" sz="2200" b="0" i="1" smtClean="0">
                              <a:latin typeface="Cambria Math" panose="02040503050406030204" pitchFamily="18" charset="0"/>
                            </a:rPr>
                            <m:t>, </m:t>
                          </m:r>
                          <m:r>
                            <a:rPr lang="en-US" sz="2200" b="0" i="1" smtClean="0">
                              <a:latin typeface="Cambria Math" panose="02040503050406030204" pitchFamily="18" charset="0"/>
                            </a:rPr>
                            <m:t>𝑎</m:t>
                          </m:r>
                        </m:e>
                      </m:d>
                    </m:oMath>
                  </m:oMathPara>
                </a14:m>
                <a:endParaRPr lang="en-US" sz="2200" dirty="0"/>
              </a:p>
              <a:p>
                <a:pPr algn="r" rtl="1">
                  <a:lnSpc>
                    <a:spcPct val="200000"/>
                  </a:lnSpc>
                </a:pPr>
                <a:r>
                  <a:rPr lang="fa-IR" sz="2200" dirty="0"/>
                  <a:t>که در آن </a:t>
                </a:r>
                <a14:m>
                  <m:oMath xmlns:m="http://schemas.openxmlformats.org/officeDocument/2006/math">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𝜋</m:t>
                    </m:r>
                  </m:oMath>
                </a14:m>
                <a:r>
                  <a:rPr lang="fa-IR" sz="2200" dirty="0"/>
                  <a:t> توزیع اولیه ی جفت های </a:t>
                </a:r>
                <a:r>
                  <a:rPr lang="en-US" sz="2200" dirty="0"/>
                  <a:t>state/action</a:t>
                </a:r>
                <a:r>
                  <a:rPr lang="fa-IR" sz="2200" dirty="0"/>
                  <a:t> است.</a:t>
                </a:r>
              </a:p>
            </p:txBody>
          </p:sp>
        </mc:Choice>
        <mc:Fallback>
          <p:sp>
            <p:nvSpPr>
              <p:cNvPr id="3" name="Subtitle 2">
                <a:extLst>
                  <a:ext uri="{FF2B5EF4-FFF2-40B4-BE49-F238E27FC236}">
                    <a16:creationId xmlns:a16="http://schemas.microsoft.com/office/drawing/2014/main" id="{94B4022C-93A2-89F4-6850-70D015501A01}"/>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r="-726"/>
                </a:stretch>
              </a:blipFill>
            </p:spPr>
            <p:txBody>
              <a:bodyPr/>
              <a:lstStyle/>
              <a:p>
                <a:r>
                  <a:rPr lang="en-AS">
                    <a:noFill/>
                  </a:rPr>
                  <a:t> </a:t>
                </a:r>
              </a:p>
            </p:txBody>
          </p:sp>
        </mc:Fallback>
      </mc:AlternateContent>
    </p:spTree>
    <p:extLst>
      <p:ext uri="{BB962C8B-B14F-4D97-AF65-F5344CB8AC3E}">
        <p14:creationId xmlns:p14="http://schemas.microsoft.com/office/powerpoint/2010/main" val="408520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1B73D-E52E-9083-2009-65F1A2DF686A}"/>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4A6C33C1-066F-7502-427A-D8A54BAE34A6}"/>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dirty="0"/>
                  <a:t>سپس در بخش بعدی می خواهیم که مدل پیوسته ی اعمال </a:t>
                </a:r>
                <a:r>
                  <a:rPr lang="en-US" dirty="0"/>
                  <a:t>a(t)</a:t>
                </a:r>
                <a:r>
                  <a:rPr lang="fa-IR" dirty="0"/>
                  <a:t> را به یک مدل گسسته در زمان تبدیل کنیم این فرایند را با روش اویلر-ماریوما انجام می دهیم یک روش رایج برای تقریب </a:t>
                </a:r>
                <a:r>
                  <a:rPr lang="en-US" dirty="0"/>
                  <a:t>SDE</a:t>
                </a:r>
                <a:r>
                  <a:rPr lang="fa-IR" dirty="0"/>
                  <a:t> ها است، خواهیم داشت که :</a:t>
                </a:r>
              </a:p>
              <a:p>
                <a:pPr algn="r" rtl="1">
                  <a:lnSpc>
                    <a:spcPct val="200000"/>
                  </a:lnSpc>
                </a:pPr>
                <a:r>
                  <a:rPr lang="fa-IR" dirty="0"/>
                  <a:t>(6)</a:t>
                </a:r>
              </a:p>
              <a:p>
                <a:pPr algn="r" rtl="1">
                  <a:lnSpc>
                    <a:spcPct val="20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e>
                          </m:d>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b="0" dirty="0"/>
              </a:p>
              <a:p>
                <a:pPr algn="r" rtl="1">
                  <a:lnSpc>
                    <a:spcPct val="200000"/>
                  </a:lnSpc>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𝑡</m:t>
                          </m:r>
                        </m:sub>
                        <m:sup>
                          <m:r>
                            <a:rPr lang="en-US" b="0" i="1" smtClean="0">
                              <a:latin typeface="Cambria Math" panose="02040503050406030204" pitchFamily="18" charset="0"/>
                            </a:rPr>
                            <m:t>𝑖</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𝑡</m:t>
                          </m:r>
                        </m:sub>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𝐾</m:t>
                          </m:r>
                        </m:den>
                      </m:f>
                      <m:r>
                        <m:rPr>
                          <m:sty m:val="p"/>
                        </m:rPr>
                        <a:rPr lang="en-US" b="0" i="0" smtClean="0">
                          <a:latin typeface="Cambria Math" panose="02040503050406030204" pitchFamily="18" charset="0"/>
                        </a:rPr>
                        <m:t>Ψ</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𝑡</m:t>
                              </m:r>
                            </m:sub>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p>
                          </m:sSubSup>
                        </m:e>
                      </m:d>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b="0" dirty="0"/>
              </a:p>
              <a:p>
                <a:pPr algn="r" rtl="1">
                  <a:lnSpc>
                    <a:spcPct val="20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𝐾</m:t>
                          </m:r>
                        </m:den>
                      </m:f>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𝑡</m:t>
                              </m:r>
                            </m:sub>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p>
                          </m:sSubSup>
                        </m:e>
                      </m:d>
                      <m:r>
                        <a:rPr lang="en-US" b="0" i="1" smtClean="0">
                          <a:latin typeface="Cambria Math" panose="02040503050406030204" pitchFamily="18" charset="0"/>
                        </a:rPr>
                        <m:t>)</m:t>
                      </m:r>
                    </m:oMath>
                  </m:oMathPara>
                </a14:m>
                <a:endParaRPr lang="en-US" dirty="0"/>
              </a:p>
              <a:p>
                <a:pPr algn="r" rtl="1">
                  <a:lnSpc>
                    <a:spcPct val="20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e>
                          </m:d>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𝑡</m:t>
                          </m:r>
                        </m:sub>
                        <m:sup>
                          <m:r>
                            <a:rPr lang="en-US" b="0" i="1" smtClean="0">
                              <a:latin typeface="Cambria Math" panose="02040503050406030204" pitchFamily="18" charset="0"/>
                            </a:rPr>
                            <m:t>𝐾</m:t>
                          </m:r>
                        </m:sup>
                      </m:sSubSup>
                    </m:oMath>
                  </m:oMathPara>
                </a14:m>
                <a:endParaRPr lang="fa-IR" dirty="0"/>
              </a:p>
              <a:p>
                <a:pPr algn="r" rtl="1">
                  <a:lnSpc>
                    <a:spcPct val="200000"/>
                  </a:lnSpc>
                </a:pPr>
                <a:endParaRPr lang="fa-IR" dirty="0"/>
              </a:p>
            </p:txBody>
          </p:sp>
        </mc:Choice>
        <mc:Fallback>
          <p:sp>
            <p:nvSpPr>
              <p:cNvPr id="3" name="Subtitle 2">
                <a:extLst>
                  <a:ext uri="{FF2B5EF4-FFF2-40B4-BE49-F238E27FC236}">
                    <a16:creationId xmlns:a16="http://schemas.microsoft.com/office/drawing/2014/main" id="{4A6C33C1-066F-7502-427A-D8A54BAE34A6}"/>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l="-726" r="-605"/>
                </a:stretch>
              </a:blipFill>
            </p:spPr>
            <p:txBody>
              <a:bodyPr/>
              <a:lstStyle/>
              <a:p>
                <a:r>
                  <a:rPr lang="en-AS">
                    <a:noFill/>
                  </a:rPr>
                  <a:t> </a:t>
                </a:r>
              </a:p>
            </p:txBody>
          </p:sp>
        </mc:Fallback>
      </mc:AlternateContent>
    </p:spTree>
    <p:extLst>
      <p:ext uri="{BB962C8B-B14F-4D97-AF65-F5344CB8AC3E}">
        <p14:creationId xmlns:p14="http://schemas.microsoft.com/office/powerpoint/2010/main" val="1713579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A4185-EB34-6C87-1DC3-E3A78689ADA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0EB3A19-169C-E771-01A7-9D26F42C893E}"/>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dirty="0"/>
              <a:t>بدین صورت است که ما بازه ی بین </a:t>
            </a:r>
            <a:r>
              <a:rPr lang="en-US" dirty="0"/>
              <a:t>t</a:t>
            </a:r>
            <a:r>
              <a:rPr lang="fa-IR" dirty="0"/>
              <a:t> و </a:t>
            </a:r>
            <a:r>
              <a:rPr lang="en-US" dirty="0"/>
              <a:t>t+1</a:t>
            </a:r>
            <a:r>
              <a:rPr lang="fa-IR" dirty="0"/>
              <a:t> را به </a:t>
            </a:r>
            <a:r>
              <a:rPr lang="en-US" dirty="0"/>
              <a:t>K</a:t>
            </a:r>
            <a:r>
              <a:rPr lang="fa-IR" dirty="0"/>
              <a:t> قسمت تقسیم می کنیم و با استفاده از مدل </a:t>
            </a:r>
            <a:r>
              <a:rPr lang="en-US" dirty="0"/>
              <a:t>Diffusion</a:t>
            </a:r>
            <a:r>
              <a:rPr lang="fa-IR" dirty="0"/>
              <a:t> با عمق </a:t>
            </a:r>
            <a:r>
              <a:rPr lang="en-US" dirty="0"/>
              <a:t>K</a:t>
            </a:r>
            <a:r>
              <a:rPr lang="fa-IR" dirty="0"/>
              <a:t> آنرا مدل می کنیم.</a:t>
            </a:r>
          </a:p>
          <a:p>
            <a:pPr algn="r" rtl="1">
              <a:lnSpc>
                <a:spcPct val="200000"/>
              </a:lnSpc>
            </a:pPr>
            <a:endParaRPr lang="fa-IR" dirty="0"/>
          </a:p>
        </p:txBody>
      </p:sp>
      <p:pic>
        <p:nvPicPr>
          <p:cNvPr id="4" name="Picture 3">
            <a:extLst>
              <a:ext uri="{FF2B5EF4-FFF2-40B4-BE49-F238E27FC236}">
                <a16:creationId xmlns:a16="http://schemas.microsoft.com/office/drawing/2014/main" id="{EE789441-53FD-078A-59FC-7FC3DA61B5E1}"/>
              </a:ext>
            </a:extLst>
          </p:cNvPr>
          <p:cNvPicPr>
            <a:picLocks noChangeAspect="1"/>
          </p:cNvPicPr>
          <p:nvPr/>
        </p:nvPicPr>
        <p:blipFill>
          <a:blip r:embed="rId3"/>
          <a:stretch>
            <a:fillRect/>
          </a:stretch>
        </p:blipFill>
        <p:spPr>
          <a:xfrm>
            <a:off x="495120" y="2720249"/>
            <a:ext cx="10615333" cy="1714591"/>
          </a:xfrm>
          <a:prstGeom prst="rect">
            <a:avLst/>
          </a:prstGeom>
        </p:spPr>
      </p:pic>
    </p:spTree>
    <p:extLst>
      <p:ext uri="{BB962C8B-B14F-4D97-AF65-F5344CB8AC3E}">
        <p14:creationId xmlns:p14="http://schemas.microsoft.com/office/powerpoint/2010/main" val="254663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2219D-2AA9-A813-CB6C-F29E2342F1D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B78C435-8F93-C1D5-5F8D-BAFDDA606008}"/>
              </a:ext>
            </a:extLst>
          </p:cNvPr>
          <p:cNvSpPr>
            <a:spLocks noGrp="1"/>
          </p:cNvSpPr>
          <p:nvPr>
            <p:ph type="subTitle" idx="1"/>
          </p:nvPr>
        </p:nvSpPr>
        <p:spPr>
          <a:xfrm>
            <a:off x="1081547" y="560438"/>
            <a:ext cx="10078065" cy="5673213"/>
          </a:xfrm>
        </p:spPr>
        <p:txBody>
          <a:bodyPr>
            <a:normAutofit/>
          </a:bodyPr>
          <a:lstStyle/>
          <a:p>
            <a:pPr algn="ctr" rtl="1">
              <a:lnSpc>
                <a:spcPct val="200000"/>
              </a:lnSpc>
            </a:pPr>
            <a:endParaRPr lang="en-US" sz="2200" dirty="0"/>
          </a:p>
          <a:p>
            <a:pPr algn="ctr" rtl="1">
              <a:lnSpc>
                <a:spcPct val="200000"/>
              </a:lnSpc>
            </a:pPr>
            <a:endParaRPr lang="en-US" sz="2200" dirty="0"/>
          </a:p>
          <a:p>
            <a:pPr algn="ctr" rtl="1">
              <a:lnSpc>
                <a:spcPct val="200000"/>
              </a:lnSpc>
            </a:pPr>
            <a:r>
              <a:rPr lang="en-US" sz="2200" dirty="0"/>
              <a:t>LEARNING A DIFFUSION MODEL POLICY FROM REWARDS VIA</a:t>
            </a:r>
          </a:p>
          <a:p>
            <a:pPr algn="ctr" rtl="1">
              <a:lnSpc>
                <a:spcPct val="200000"/>
              </a:lnSpc>
            </a:pPr>
            <a:r>
              <a:rPr lang="en-US" sz="2200" dirty="0"/>
              <a:t> Q-SCORE MATCHING</a:t>
            </a:r>
            <a:endParaRPr lang="en-AS" sz="2200" dirty="0"/>
          </a:p>
          <a:p>
            <a:pPr algn="ctr" rtl="1">
              <a:lnSpc>
                <a:spcPct val="200000"/>
              </a:lnSpc>
            </a:pPr>
            <a:endParaRPr lang="en-AS" sz="2200" dirty="0"/>
          </a:p>
        </p:txBody>
      </p:sp>
    </p:spTree>
    <p:extLst>
      <p:ext uri="{BB962C8B-B14F-4D97-AF65-F5344CB8AC3E}">
        <p14:creationId xmlns:p14="http://schemas.microsoft.com/office/powerpoint/2010/main" val="3465272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38761-9CE9-B481-D6A2-2F978C420B7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19C07DDD-13A1-FAF7-CD86-4EC0DF2A2199}"/>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dirty="0"/>
                  <a:t>در روش </a:t>
                </a:r>
                <a:r>
                  <a:rPr lang="en-US" dirty="0"/>
                  <a:t>policy gradient</a:t>
                </a:r>
                <a:r>
                  <a:rPr lang="fa-IR" dirty="0"/>
                  <a:t> داریم که :</a:t>
                </a:r>
              </a:p>
              <a:p>
                <a:pPr algn="r" rtl="1">
                  <a:lnSpc>
                    <a:spcPct val="200000"/>
                  </a:lnSpc>
                </a:pPr>
                <a:endParaRPr lang="fa-IR" dirty="0"/>
              </a:p>
              <a:p>
                <a:pPr algn="r" rtl="1">
                  <a:lnSpc>
                    <a:spcPct val="200000"/>
                  </a:lnSpc>
                </a:pPr>
                <a:r>
                  <a:rPr lang="fa-IR" dirty="0"/>
                  <a:t>برای حالت گسسته زمانی مدل دیفیوژن ما به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fa-IR" dirty="0"/>
                  <a:t> دسترسی مستقیم نداریم(توزیع آخر) ولی به تک </a:t>
                </a:r>
                <a:r>
                  <a:rPr lang="en-US" dirty="0"/>
                  <a:t>denoising step</a:t>
                </a:r>
                <a:r>
                  <a:rPr lang="fa-IR" dirty="0"/>
                  <a:t> ها دسترسی داریم. و با گرفتن انتگرال با عبارت هدفمان می رسیم :</a:t>
                </a:r>
              </a:p>
              <a:p>
                <a:pPr algn="r" rtl="1">
                  <a:lnSpc>
                    <a:spcPct val="200000"/>
                  </a:lnSpc>
                </a:pPr>
                <a:endParaRPr lang="fa-IR" dirty="0"/>
              </a:p>
              <a:p>
                <a:pPr algn="r" rtl="1">
                  <a:lnSpc>
                    <a:spcPct val="200000"/>
                  </a:lnSpc>
                </a:pPr>
                <a:r>
                  <a:rPr lang="fa-IR" dirty="0"/>
                  <a:t>حالا از ترکیب این دو عبارت و قرار دادن عبارت 7 در عبارت 8 به رابطه ی زیر می رسیم :</a:t>
                </a:r>
              </a:p>
              <a:p>
                <a:pPr algn="r" rtl="1">
                  <a:lnSpc>
                    <a:spcPct val="200000"/>
                  </a:lnSpc>
                </a:pPr>
                <a:endParaRPr lang="fa-IR" dirty="0"/>
              </a:p>
            </p:txBody>
          </p:sp>
        </mc:Choice>
        <mc:Fallback>
          <p:sp>
            <p:nvSpPr>
              <p:cNvPr id="3" name="Subtitle 2">
                <a:extLst>
                  <a:ext uri="{FF2B5EF4-FFF2-40B4-BE49-F238E27FC236}">
                    <a16:creationId xmlns:a16="http://schemas.microsoft.com/office/drawing/2014/main" id="{19C07DDD-13A1-FAF7-CD86-4EC0DF2A2199}"/>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r="-665"/>
                </a:stretch>
              </a:blipFill>
            </p:spPr>
            <p:txBody>
              <a:bodyPr/>
              <a:lstStyle/>
              <a:p>
                <a:r>
                  <a:rPr lang="en-AS">
                    <a:noFill/>
                  </a:rPr>
                  <a:t> </a:t>
                </a:r>
              </a:p>
            </p:txBody>
          </p:sp>
        </mc:Fallback>
      </mc:AlternateContent>
      <p:pic>
        <p:nvPicPr>
          <p:cNvPr id="5" name="Picture 4">
            <a:extLst>
              <a:ext uri="{FF2B5EF4-FFF2-40B4-BE49-F238E27FC236}">
                <a16:creationId xmlns:a16="http://schemas.microsoft.com/office/drawing/2014/main" id="{CAA2FE8E-A20F-4894-3853-D1898AD23558}"/>
              </a:ext>
            </a:extLst>
          </p:cNvPr>
          <p:cNvPicPr>
            <a:picLocks noChangeAspect="1"/>
          </p:cNvPicPr>
          <p:nvPr/>
        </p:nvPicPr>
        <p:blipFill>
          <a:blip r:embed="rId4"/>
          <a:stretch>
            <a:fillRect/>
          </a:stretch>
        </p:blipFill>
        <p:spPr>
          <a:xfrm>
            <a:off x="3230444" y="1372508"/>
            <a:ext cx="6249272" cy="638264"/>
          </a:xfrm>
          <a:prstGeom prst="rect">
            <a:avLst/>
          </a:prstGeom>
        </p:spPr>
      </p:pic>
      <p:pic>
        <p:nvPicPr>
          <p:cNvPr id="7" name="Picture 6">
            <a:extLst>
              <a:ext uri="{FF2B5EF4-FFF2-40B4-BE49-F238E27FC236}">
                <a16:creationId xmlns:a16="http://schemas.microsoft.com/office/drawing/2014/main" id="{C4D3CEA0-5607-F4A4-173B-9E576E059B25}"/>
              </a:ext>
            </a:extLst>
          </p:cNvPr>
          <p:cNvPicPr>
            <a:picLocks noChangeAspect="1"/>
          </p:cNvPicPr>
          <p:nvPr/>
        </p:nvPicPr>
        <p:blipFill>
          <a:blip r:embed="rId5"/>
          <a:stretch>
            <a:fillRect/>
          </a:stretch>
        </p:blipFill>
        <p:spPr>
          <a:xfrm>
            <a:off x="2774007" y="3457737"/>
            <a:ext cx="6964353" cy="653237"/>
          </a:xfrm>
          <a:prstGeom prst="rect">
            <a:avLst/>
          </a:prstGeom>
        </p:spPr>
      </p:pic>
      <p:pic>
        <p:nvPicPr>
          <p:cNvPr id="9" name="Picture 8">
            <a:extLst>
              <a:ext uri="{FF2B5EF4-FFF2-40B4-BE49-F238E27FC236}">
                <a16:creationId xmlns:a16="http://schemas.microsoft.com/office/drawing/2014/main" id="{8D314825-CE1D-D3D4-C125-129BE920CDD6}"/>
              </a:ext>
            </a:extLst>
          </p:cNvPr>
          <p:cNvPicPr>
            <a:picLocks noChangeAspect="1"/>
          </p:cNvPicPr>
          <p:nvPr/>
        </p:nvPicPr>
        <p:blipFill>
          <a:blip r:embed="rId6"/>
          <a:stretch>
            <a:fillRect/>
          </a:stretch>
        </p:blipFill>
        <p:spPr>
          <a:xfrm>
            <a:off x="2711296" y="4908071"/>
            <a:ext cx="7222656" cy="837409"/>
          </a:xfrm>
          <a:prstGeom prst="rect">
            <a:avLst/>
          </a:prstGeom>
        </p:spPr>
      </p:pic>
    </p:spTree>
    <p:extLst>
      <p:ext uri="{BB962C8B-B14F-4D97-AF65-F5344CB8AC3E}">
        <p14:creationId xmlns:p14="http://schemas.microsoft.com/office/powerpoint/2010/main" val="1646073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AABEB-707D-A7BC-93BB-A1A42040FB8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D3E1FED-32C7-192B-6AB1-E812CEE368E4}"/>
              </a:ext>
            </a:extLst>
          </p:cNvPr>
          <p:cNvSpPr>
            <a:spLocks noGrp="1"/>
          </p:cNvSpPr>
          <p:nvPr>
            <p:ph type="subTitle" idx="1"/>
          </p:nvPr>
        </p:nvSpPr>
        <p:spPr>
          <a:xfrm>
            <a:off x="1081547" y="560438"/>
            <a:ext cx="10078065" cy="5673213"/>
          </a:xfrm>
        </p:spPr>
        <p:txBody>
          <a:bodyPr>
            <a:normAutofit/>
          </a:bodyPr>
          <a:lstStyle/>
          <a:p>
            <a:pPr algn="r" rtl="1">
              <a:lnSpc>
                <a:spcPct val="200000"/>
              </a:lnSpc>
            </a:pPr>
            <a:endParaRPr lang="fa-IR" dirty="0"/>
          </a:p>
        </p:txBody>
      </p:sp>
      <p:pic>
        <p:nvPicPr>
          <p:cNvPr id="4" name="Picture 3">
            <a:extLst>
              <a:ext uri="{FF2B5EF4-FFF2-40B4-BE49-F238E27FC236}">
                <a16:creationId xmlns:a16="http://schemas.microsoft.com/office/drawing/2014/main" id="{100F686A-7E57-095E-00F7-89456AA27C2B}"/>
              </a:ext>
            </a:extLst>
          </p:cNvPr>
          <p:cNvPicPr>
            <a:picLocks noChangeAspect="1"/>
          </p:cNvPicPr>
          <p:nvPr/>
        </p:nvPicPr>
        <p:blipFill>
          <a:blip r:embed="rId3"/>
          <a:stretch>
            <a:fillRect/>
          </a:stretch>
        </p:blipFill>
        <p:spPr>
          <a:xfrm>
            <a:off x="2006779" y="493149"/>
            <a:ext cx="8178441" cy="5871701"/>
          </a:xfrm>
          <a:prstGeom prst="rect">
            <a:avLst/>
          </a:prstGeom>
        </p:spPr>
      </p:pic>
    </p:spTree>
    <p:extLst>
      <p:ext uri="{BB962C8B-B14F-4D97-AF65-F5344CB8AC3E}">
        <p14:creationId xmlns:p14="http://schemas.microsoft.com/office/powerpoint/2010/main" val="96823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3DDBD-FE5B-AF00-E09B-F7FFA2FEAE6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53C88E5-CEA7-A526-B65D-066222DAFA3F}"/>
              </a:ext>
            </a:extLst>
          </p:cNvPr>
          <p:cNvSpPr>
            <a:spLocks noGrp="1"/>
          </p:cNvSpPr>
          <p:nvPr>
            <p:ph type="subTitle" idx="1"/>
          </p:nvPr>
        </p:nvSpPr>
        <p:spPr>
          <a:xfrm>
            <a:off x="1081547" y="560438"/>
            <a:ext cx="10078065" cy="5673213"/>
          </a:xfrm>
        </p:spPr>
        <p:txBody>
          <a:bodyPr>
            <a:normAutofit/>
          </a:bodyPr>
          <a:lstStyle/>
          <a:p>
            <a:pPr algn="r" rtl="1">
              <a:lnSpc>
                <a:spcPct val="200000"/>
              </a:lnSpc>
            </a:pPr>
            <a:endParaRPr lang="fa-IR" dirty="0"/>
          </a:p>
        </p:txBody>
      </p:sp>
      <p:pic>
        <p:nvPicPr>
          <p:cNvPr id="4" name="Picture 3">
            <a:extLst>
              <a:ext uri="{FF2B5EF4-FFF2-40B4-BE49-F238E27FC236}">
                <a16:creationId xmlns:a16="http://schemas.microsoft.com/office/drawing/2014/main" id="{C1ADFE6B-8639-490A-5793-F281993B6428}"/>
              </a:ext>
            </a:extLst>
          </p:cNvPr>
          <p:cNvPicPr>
            <a:picLocks noChangeAspect="1"/>
          </p:cNvPicPr>
          <p:nvPr/>
        </p:nvPicPr>
        <p:blipFill>
          <a:blip r:embed="rId3"/>
          <a:stretch>
            <a:fillRect/>
          </a:stretch>
        </p:blipFill>
        <p:spPr>
          <a:xfrm>
            <a:off x="1824674" y="438550"/>
            <a:ext cx="8542651" cy="5916988"/>
          </a:xfrm>
          <a:prstGeom prst="rect">
            <a:avLst/>
          </a:prstGeom>
        </p:spPr>
      </p:pic>
    </p:spTree>
    <p:extLst>
      <p:ext uri="{BB962C8B-B14F-4D97-AF65-F5344CB8AC3E}">
        <p14:creationId xmlns:p14="http://schemas.microsoft.com/office/powerpoint/2010/main" val="3774286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EC581-A3C8-B7D7-EFF3-02BD135255A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5CFB91D-74C8-A318-F6D1-48E49A07F69D}"/>
              </a:ext>
            </a:extLst>
          </p:cNvPr>
          <p:cNvSpPr>
            <a:spLocks noGrp="1"/>
          </p:cNvSpPr>
          <p:nvPr>
            <p:ph type="subTitle" idx="1"/>
          </p:nvPr>
        </p:nvSpPr>
        <p:spPr>
          <a:xfrm>
            <a:off x="1081547" y="560438"/>
            <a:ext cx="10078065" cy="5673213"/>
          </a:xfrm>
        </p:spPr>
        <p:txBody>
          <a:bodyPr>
            <a:normAutofit/>
          </a:bodyPr>
          <a:lstStyle/>
          <a:p>
            <a:pPr algn="r" rtl="1">
              <a:lnSpc>
                <a:spcPct val="200000"/>
              </a:lnSpc>
            </a:pPr>
            <a:endParaRPr lang="fa-IR" dirty="0"/>
          </a:p>
        </p:txBody>
      </p:sp>
      <p:pic>
        <p:nvPicPr>
          <p:cNvPr id="4" name="Picture 3">
            <a:extLst>
              <a:ext uri="{FF2B5EF4-FFF2-40B4-BE49-F238E27FC236}">
                <a16:creationId xmlns:a16="http://schemas.microsoft.com/office/drawing/2014/main" id="{E801AE34-C726-DE1E-454B-3888806A20A4}"/>
              </a:ext>
            </a:extLst>
          </p:cNvPr>
          <p:cNvPicPr>
            <a:picLocks noChangeAspect="1"/>
          </p:cNvPicPr>
          <p:nvPr/>
        </p:nvPicPr>
        <p:blipFill>
          <a:blip r:embed="rId3"/>
          <a:stretch>
            <a:fillRect/>
          </a:stretch>
        </p:blipFill>
        <p:spPr>
          <a:xfrm>
            <a:off x="1835817" y="1024738"/>
            <a:ext cx="8520366" cy="4808523"/>
          </a:xfrm>
          <a:prstGeom prst="rect">
            <a:avLst/>
          </a:prstGeom>
        </p:spPr>
      </p:pic>
    </p:spTree>
    <p:extLst>
      <p:ext uri="{BB962C8B-B14F-4D97-AF65-F5344CB8AC3E}">
        <p14:creationId xmlns:p14="http://schemas.microsoft.com/office/powerpoint/2010/main" val="3679859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BFB0D-B601-EFC5-AB0B-8885F35E57F9}"/>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36CF16EE-22C1-5D49-1571-917AFBF9896B}"/>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dirty="0"/>
                  <a:t>ایده ی اصلی مقاله این است که گرادیان لاگ </a:t>
                </a:r>
                <a:r>
                  <a:rPr lang="en-US" dirty="0"/>
                  <a:t>policy</a:t>
                </a:r>
                <a:r>
                  <a:rPr lang="fa-IR" dirty="0"/>
                  <a:t> در نقطه ی بهینه هم راستا با گرادیان </a:t>
                </a:r>
                <a:r>
                  <a:rPr lang="en-US" dirty="0"/>
                  <a:t>Q</a:t>
                </a:r>
                <a:r>
                  <a:rPr lang="fa-IR" dirty="0"/>
                  <a:t> و اثبات می شود که </a:t>
                </a:r>
              </a:p>
              <a:p>
                <a:pPr algn="r" rtl="1">
                  <a:lnSpc>
                    <a:spcPct val="200000"/>
                  </a:lnSpc>
                </a:pP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Ψ</m:t>
                        </m:r>
                      </m:e>
                      <m:sup>
                        <m:r>
                          <a:rPr lang="en-US" b="0" i="1" smtClean="0">
                            <a:latin typeface="Cambria Math" panose="02040503050406030204" pitchFamily="18" charset="0"/>
                          </a:rPr>
                          <m:t>∗</m:t>
                        </m:r>
                      </m:sup>
                    </m:sSup>
                  </m:oMath>
                </a14:m>
                <a:r>
                  <a:rPr lang="fa-IR" dirty="0"/>
                  <a:t>  هم راستا به گرادیان </a:t>
                </a:r>
                <a:r>
                  <a:rPr lang="en-US" dirty="0"/>
                  <a:t>Q</a:t>
                </a:r>
                <a:r>
                  <a:rPr lang="fa-IR" dirty="0"/>
                  <a:t> نسبت به </a:t>
                </a:r>
                <a:r>
                  <a:rPr lang="en-US" dirty="0"/>
                  <a:t>action</a:t>
                </a:r>
                <a:r>
                  <a:rPr lang="fa-IR" dirty="0"/>
                  <a:t> است.</a:t>
                </a:r>
              </a:p>
              <a:p>
                <a:pPr algn="r" rtl="1">
                  <a:lnSpc>
                    <a:spcPct val="200000"/>
                  </a:lnSpc>
                </a:pPr>
                <a:r>
                  <a:rPr lang="fa-IR" dirty="0"/>
                  <a:t>همچنین اثبات می شود که هم در حالت قطعی و تصادفی این رابطه برقرار است.</a:t>
                </a:r>
              </a:p>
              <a:p>
                <a:pPr algn="r" rtl="1">
                  <a:lnSpc>
                    <a:spcPct val="200000"/>
                  </a:lnSpc>
                </a:pPr>
                <a:endParaRPr lang="fa-IR" dirty="0"/>
              </a:p>
            </p:txBody>
          </p:sp>
        </mc:Choice>
        <mc:Fallback>
          <p:sp>
            <p:nvSpPr>
              <p:cNvPr id="3" name="Subtitle 2">
                <a:extLst>
                  <a:ext uri="{FF2B5EF4-FFF2-40B4-BE49-F238E27FC236}">
                    <a16:creationId xmlns:a16="http://schemas.microsoft.com/office/drawing/2014/main" id="{36CF16EE-22C1-5D49-1571-917AFBF9896B}"/>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r="-605"/>
                </a:stretch>
              </a:blipFill>
            </p:spPr>
            <p:txBody>
              <a:bodyPr/>
              <a:lstStyle/>
              <a:p>
                <a:r>
                  <a:rPr lang="en-AS">
                    <a:noFill/>
                  </a:rPr>
                  <a:t> </a:t>
                </a:r>
              </a:p>
            </p:txBody>
          </p:sp>
        </mc:Fallback>
      </mc:AlternateContent>
    </p:spTree>
    <p:extLst>
      <p:ext uri="{BB962C8B-B14F-4D97-AF65-F5344CB8AC3E}">
        <p14:creationId xmlns:p14="http://schemas.microsoft.com/office/powerpoint/2010/main" val="1225392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7555F-0D22-DF6E-2AA9-BEB3C443C04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A236013-45FE-4EFE-182F-75A873A39B6D}"/>
              </a:ext>
            </a:extLst>
          </p:cNvPr>
          <p:cNvSpPr>
            <a:spLocks noGrp="1"/>
          </p:cNvSpPr>
          <p:nvPr>
            <p:ph type="subTitle" idx="1"/>
          </p:nvPr>
        </p:nvSpPr>
        <p:spPr>
          <a:xfrm>
            <a:off x="1081547" y="560438"/>
            <a:ext cx="10078065" cy="5673213"/>
          </a:xfrm>
        </p:spPr>
        <p:txBody>
          <a:bodyPr>
            <a:normAutofit/>
          </a:bodyPr>
          <a:lstStyle/>
          <a:p>
            <a:pPr algn="ctr" rtl="1">
              <a:lnSpc>
                <a:spcPct val="200000"/>
              </a:lnSpc>
            </a:pPr>
            <a:r>
              <a:rPr lang="en-US" dirty="0"/>
              <a:t>Non-stochastic :</a:t>
            </a:r>
            <a:endParaRPr lang="fa-IR" dirty="0"/>
          </a:p>
        </p:txBody>
      </p:sp>
      <p:pic>
        <p:nvPicPr>
          <p:cNvPr id="4" name="Picture 3">
            <a:extLst>
              <a:ext uri="{FF2B5EF4-FFF2-40B4-BE49-F238E27FC236}">
                <a16:creationId xmlns:a16="http://schemas.microsoft.com/office/drawing/2014/main" id="{AB66FED7-456E-2550-90CF-B2D35968F19D}"/>
              </a:ext>
            </a:extLst>
          </p:cNvPr>
          <p:cNvPicPr>
            <a:picLocks noChangeAspect="1"/>
          </p:cNvPicPr>
          <p:nvPr/>
        </p:nvPicPr>
        <p:blipFill>
          <a:blip r:embed="rId3"/>
          <a:stretch>
            <a:fillRect/>
          </a:stretch>
        </p:blipFill>
        <p:spPr>
          <a:xfrm>
            <a:off x="1777409" y="1242269"/>
            <a:ext cx="8098112" cy="4716022"/>
          </a:xfrm>
          <a:prstGeom prst="rect">
            <a:avLst/>
          </a:prstGeom>
        </p:spPr>
      </p:pic>
    </p:spTree>
    <p:extLst>
      <p:ext uri="{BB962C8B-B14F-4D97-AF65-F5344CB8AC3E}">
        <p14:creationId xmlns:p14="http://schemas.microsoft.com/office/powerpoint/2010/main" val="3606816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BF501-EB07-BA03-0A3A-11514987CF9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4A041C-2156-6A44-A3CC-EAF3610DBD70}"/>
              </a:ext>
            </a:extLst>
          </p:cNvPr>
          <p:cNvSpPr>
            <a:spLocks noGrp="1"/>
          </p:cNvSpPr>
          <p:nvPr>
            <p:ph type="subTitle" idx="1"/>
          </p:nvPr>
        </p:nvSpPr>
        <p:spPr>
          <a:xfrm>
            <a:off x="1081547" y="560438"/>
            <a:ext cx="10078065" cy="5673213"/>
          </a:xfrm>
        </p:spPr>
        <p:txBody>
          <a:bodyPr>
            <a:normAutofit/>
          </a:bodyPr>
          <a:lstStyle/>
          <a:p>
            <a:pPr algn="r" rtl="1">
              <a:lnSpc>
                <a:spcPct val="200000"/>
              </a:lnSpc>
            </a:pPr>
            <a:endParaRPr lang="fa-IR" dirty="0"/>
          </a:p>
        </p:txBody>
      </p:sp>
      <p:pic>
        <p:nvPicPr>
          <p:cNvPr id="5" name="Picture 4">
            <a:extLst>
              <a:ext uri="{FF2B5EF4-FFF2-40B4-BE49-F238E27FC236}">
                <a16:creationId xmlns:a16="http://schemas.microsoft.com/office/drawing/2014/main" id="{8603A5F2-4BA9-197B-A3FC-3BE9E963CF13}"/>
              </a:ext>
            </a:extLst>
          </p:cNvPr>
          <p:cNvPicPr>
            <a:picLocks noChangeAspect="1"/>
          </p:cNvPicPr>
          <p:nvPr/>
        </p:nvPicPr>
        <p:blipFill>
          <a:blip r:embed="rId3"/>
          <a:stretch>
            <a:fillRect/>
          </a:stretch>
        </p:blipFill>
        <p:spPr>
          <a:xfrm>
            <a:off x="2016893" y="2819314"/>
            <a:ext cx="8618721" cy="1463125"/>
          </a:xfrm>
          <a:prstGeom prst="rect">
            <a:avLst/>
          </a:prstGeom>
        </p:spPr>
      </p:pic>
    </p:spTree>
    <p:extLst>
      <p:ext uri="{BB962C8B-B14F-4D97-AF65-F5344CB8AC3E}">
        <p14:creationId xmlns:p14="http://schemas.microsoft.com/office/powerpoint/2010/main" val="2220091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F0C00-42BB-69D1-2F87-7EA6BFFF60A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8F18B98-E9BE-2228-BA6A-925DD1041C9B}"/>
              </a:ext>
            </a:extLst>
          </p:cNvPr>
          <p:cNvSpPr>
            <a:spLocks noGrp="1"/>
          </p:cNvSpPr>
          <p:nvPr>
            <p:ph type="subTitle" idx="1"/>
          </p:nvPr>
        </p:nvSpPr>
        <p:spPr>
          <a:xfrm>
            <a:off x="1081547" y="560438"/>
            <a:ext cx="10078065" cy="5673213"/>
          </a:xfrm>
        </p:spPr>
        <p:txBody>
          <a:bodyPr>
            <a:normAutofit/>
          </a:bodyPr>
          <a:lstStyle/>
          <a:p>
            <a:pPr algn="ctr" rtl="1">
              <a:lnSpc>
                <a:spcPct val="200000"/>
              </a:lnSpc>
            </a:pPr>
            <a:r>
              <a:rPr lang="en-US" dirty="0"/>
              <a:t>Stochastic :</a:t>
            </a:r>
            <a:endParaRPr lang="fa-IR" dirty="0"/>
          </a:p>
        </p:txBody>
      </p:sp>
      <p:pic>
        <p:nvPicPr>
          <p:cNvPr id="4" name="Picture 3">
            <a:extLst>
              <a:ext uri="{FF2B5EF4-FFF2-40B4-BE49-F238E27FC236}">
                <a16:creationId xmlns:a16="http://schemas.microsoft.com/office/drawing/2014/main" id="{02FCDC6E-07C7-74A8-1678-EC5449451F52}"/>
              </a:ext>
            </a:extLst>
          </p:cNvPr>
          <p:cNvPicPr>
            <a:picLocks noChangeAspect="1"/>
          </p:cNvPicPr>
          <p:nvPr/>
        </p:nvPicPr>
        <p:blipFill>
          <a:blip r:embed="rId3"/>
          <a:stretch>
            <a:fillRect/>
          </a:stretch>
        </p:blipFill>
        <p:spPr>
          <a:xfrm>
            <a:off x="2111929" y="1279862"/>
            <a:ext cx="7968142" cy="4618018"/>
          </a:xfrm>
          <a:prstGeom prst="rect">
            <a:avLst/>
          </a:prstGeom>
        </p:spPr>
      </p:pic>
    </p:spTree>
    <p:extLst>
      <p:ext uri="{BB962C8B-B14F-4D97-AF65-F5344CB8AC3E}">
        <p14:creationId xmlns:p14="http://schemas.microsoft.com/office/powerpoint/2010/main" val="3063330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B56AB-2C91-D344-8554-A44F929CB48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8B54CBF-9D76-ECF3-5D12-D8E170B511F9}"/>
              </a:ext>
            </a:extLst>
          </p:cNvPr>
          <p:cNvSpPr>
            <a:spLocks noGrp="1"/>
          </p:cNvSpPr>
          <p:nvPr>
            <p:ph type="subTitle" idx="1"/>
          </p:nvPr>
        </p:nvSpPr>
        <p:spPr>
          <a:xfrm>
            <a:off x="1081547" y="560438"/>
            <a:ext cx="10078065" cy="5673213"/>
          </a:xfrm>
        </p:spPr>
        <p:txBody>
          <a:bodyPr>
            <a:normAutofit/>
          </a:bodyPr>
          <a:lstStyle/>
          <a:p>
            <a:pPr algn="r" rtl="1">
              <a:lnSpc>
                <a:spcPct val="200000"/>
              </a:lnSpc>
            </a:pPr>
            <a:endParaRPr lang="fa-IR" dirty="0"/>
          </a:p>
        </p:txBody>
      </p:sp>
      <p:pic>
        <p:nvPicPr>
          <p:cNvPr id="4" name="Picture 3">
            <a:extLst>
              <a:ext uri="{FF2B5EF4-FFF2-40B4-BE49-F238E27FC236}">
                <a16:creationId xmlns:a16="http://schemas.microsoft.com/office/drawing/2014/main" id="{35145D84-28B5-BA81-8928-85EE697AFA00}"/>
              </a:ext>
            </a:extLst>
          </p:cNvPr>
          <p:cNvPicPr>
            <a:picLocks noChangeAspect="1"/>
          </p:cNvPicPr>
          <p:nvPr/>
        </p:nvPicPr>
        <p:blipFill>
          <a:blip r:embed="rId3"/>
          <a:stretch>
            <a:fillRect/>
          </a:stretch>
        </p:blipFill>
        <p:spPr>
          <a:xfrm>
            <a:off x="2049780" y="675275"/>
            <a:ext cx="7718317" cy="5443538"/>
          </a:xfrm>
          <a:prstGeom prst="rect">
            <a:avLst/>
          </a:prstGeom>
        </p:spPr>
      </p:pic>
    </p:spTree>
    <p:extLst>
      <p:ext uri="{BB962C8B-B14F-4D97-AF65-F5344CB8AC3E}">
        <p14:creationId xmlns:p14="http://schemas.microsoft.com/office/powerpoint/2010/main" val="2665342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02DE7-6227-2DB0-42C5-C4CA67888518}"/>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7C58C227-C25F-DAFF-5F52-B5BC80E241A0}"/>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en-US" dirty="0"/>
                  <a:t>PEDAGOGICAL REDUCTION IN GRIDWORLD</a:t>
                </a:r>
                <a:r>
                  <a:rPr lang="fa-IR" dirty="0"/>
                  <a:t> :</a:t>
                </a:r>
              </a:p>
              <a:p>
                <a:pPr algn="r" rtl="1">
                  <a:lnSpc>
                    <a:spcPct val="200000"/>
                  </a:lnSpc>
                </a:pPr>
                <a:r>
                  <a:rPr lang="fa-IR" dirty="0"/>
                  <a:t>قضیه های اول و دوم برای حالت پیوسته بودند حال میخواهیم یک مثال خاص از حالت گسسته را برسی کنیم که </a:t>
                </a:r>
                <a:r>
                  <a:rPr lang="en-US" dirty="0"/>
                  <a:t>State</a:t>
                </a:r>
                <a:r>
                  <a:rPr lang="fa-IR" dirty="0"/>
                  <a:t> ها همان خانه های </a:t>
                </a:r>
                <a:r>
                  <a:rPr lang="en-US" dirty="0"/>
                  <a:t>grid</a:t>
                </a:r>
                <a:r>
                  <a:rPr lang="fa-IR" dirty="0"/>
                  <a:t> هستند و </a:t>
                </a:r>
                <a:r>
                  <a:rPr lang="en-US" dirty="0"/>
                  <a:t>Action</a:t>
                </a:r>
                <a:r>
                  <a:rPr lang="fa-IR" dirty="0"/>
                  <a:t> هایمان هم </a:t>
                </a:r>
                <a:r>
                  <a:rPr lang="en-US" dirty="0"/>
                  <a:t>left, right, up, down</a:t>
                </a:r>
                <a:r>
                  <a:rPr lang="fa-IR" dirty="0"/>
                  <a:t> هستند.</a:t>
                </a:r>
              </a:p>
              <a:p>
                <a:pPr algn="r" rtl="1">
                  <a:lnSpc>
                    <a:spcPct val="200000"/>
                  </a:lnSpc>
                </a:pPr>
                <a:r>
                  <a:rPr lang="fa-IR" dirty="0"/>
                  <a:t>با توجه به قضیه ی 2</a:t>
                </a:r>
                <a:r>
                  <a:rPr lang="en-US" dirty="0"/>
                  <a:t> </a:t>
                </a:r>
                <a:r>
                  <a:rPr lang="fa-IR" dirty="0"/>
                  <a:t>داشتیم که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Ψ</m:t>
                        </m:r>
                      </m:e>
                      <m:sup>
                        <m:r>
                          <a:rPr lang="en-US" b="0" i="1" smtClean="0">
                            <a:latin typeface="Cambria Math" panose="02040503050406030204" pitchFamily="18" charset="0"/>
                          </a:rPr>
                          <m:t>∗</m:t>
                        </m:r>
                      </m:sup>
                    </m:sSup>
                  </m:oMath>
                </a14:m>
                <a:r>
                  <a:rPr lang="fa-IR" dirty="0"/>
                  <a:t> باید در جهت گرادیان </a:t>
                </a:r>
                <a:r>
                  <a:rPr lang="en-US" dirty="0"/>
                  <a:t>Q</a:t>
                </a:r>
                <a:r>
                  <a:rPr lang="fa-IR" dirty="0"/>
                  <a:t> نسبت به </a:t>
                </a:r>
                <a:r>
                  <a:rPr lang="en-US" dirty="0"/>
                  <a:t>a</a:t>
                </a:r>
                <a:r>
                  <a:rPr lang="fa-IR" dirty="0"/>
                  <a:t> باشد پس داریم که :</a:t>
                </a:r>
              </a:p>
              <a:p>
                <a:pPr algn="r" rtl="1">
                  <a:lnSpc>
                    <a:spcPct val="200000"/>
                  </a:lnSpc>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Ψ</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𝑎</m:t>
                          </m:r>
                        </m:sub>
                      </m:sSub>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fa-IR" dirty="0"/>
              </a:p>
              <a:p>
                <a:pPr algn="r" rtl="1">
                  <a:lnSpc>
                    <a:spcPct val="200000"/>
                  </a:lnSpc>
                </a:pPr>
                <a:r>
                  <a:rPr lang="fa-IR" dirty="0"/>
                  <a:t>به ازای یک</a:t>
                </a:r>
                <a14:m>
                  <m:oMath xmlns:m="http://schemas.openxmlformats.org/officeDocument/2006/math">
                    <m:r>
                      <a:rPr lang="en-US" b="0" i="1" smtClean="0">
                        <a:latin typeface="Cambria Math" panose="02040503050406030204" pitchFamily="18" charset="0"/>
                      </a:rPr>
                      <m:t>𝛼</m:t>
                    </m:r>
                  </m:oMath>
                </a14:m>
                <a:r>
                  <a:rPr lang="fa-IR" dirty="0"/>
                  <a:t> مثبت.</a:t>
                </a:r>
              </a:p>
              <a:p>
                <a:pPr algn="r" rtl="1">
                  <a:lnSpc>
                    <a:spcPct val="200000"/>
                  </a:lnSpc>
                </a:pPr>
                <a:r>
                  <a:rPr lang="fa-IR" dirty="0"/>
                  <a:t>حالا اگرمعادله ی داینامیک </a:t>
                </a:r>
                <a:r>
                  <a:rPr lang="en-US" dirty="0"/>
                  <a:t>1</a:t>
                </a:r>
                <a:r>
                  <a:rPr lang="fa-IR" dirty="0"/>
                  <a:t> را در نظر بگیریم و داشته باشیم که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𝑎</m:t>
                        </m:r>
                      </m:sub>
                    </m:sSub>
                  </m:oMath>
                </a14:m>
                <a:endParaRPr lang="fa-IR" dirty="0"/>
              </a:p>
              <a:p>
                <a:pPr algn="r" rtl="1">
                  <a:lnSpc>
                    <a:spcPct val="200000"/>
                  </a:lnSpc>
                </a:pPr>
                <a:r>
                  <a:rPr lang="fa-IR" dirty="0"/>
                  <a:t>آنگاه خواهیم داشت که :</a:t>
                </a:r>
              </a:p>
            </p:txBody>
          </p:sp>
        </mc:Choice>
        <mc:Fallback>
          <p:sp>
            <p:nvSpPr>
              <p:cNvPr id="3" name="Subtitle 2">
                <a:extLst>
                  <a:ext uri="{FF2B5EF4-FFF2-40B4-BE49-F238E27FC236}">
                    <a16:creationId xmlns:a16="http://schemas.microsoft.com/office/drawing/2014/main" id="{7C58C227-C25F-DAFF-5F52-B5BC80E241A0}"/>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r="-665" b="-107"/>
                </a:stretch>
              </a:blipFill>
            </p:spPr>
            <p:txBody>
              <a:bodyPr/>
              <a:lstStyle/>
              <a:p>
                <a:r>
                  <a:rPr lang="en-AS">
                    <a:noFill/>
                  </a:rPr>
                  <a:t> </a:t>
                </a:r>
              </a:p>
            </p:txBody>
          </p:sp>
        </mc:Fallback>
      </mc:AlternateContent>
    </p:spTree>
    <p:extLst>
      <p:ext uri="{BB962C8B-B14F-4D97-AF65-F5344CB8AC3E}">
        <p14:creationId xmlns:p14="http://schemas.microsoft.com/office/powerpoint/2010/main" val="196548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556C5-B5EF-3C59-DB7C-8FFACCF5F86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4052E88-B363-083F-D6BF-00BA864E42D8}"/>
              </a:ext>
            </a:extLst>
          </p:cNvPr>
          <p:cNvSpPr>
            <a:spLocks noGrp="1"/>
          </p:cNvSpPr>
          <p:nvPr>
            <p:ph type="subTitle" idx="1"/>
          </p:nvPr>
        </p:nvSpPr>
        <p:spPr>
          <a:xfrm>
            <a:off x="1081547" y="560438"/>
            <a:ext cx="10078065" cy="5673213"/>
          </a:xfrm>
        </p:spPr>
        <p:txBody>
          <a:bodyPr>
            <a:normAutofit fontScale="92500" lnSpcReduction="20000"/>
          </a:bodyPr>
          <a:lstStyle/>
          <a:p>
            <a:pPr algn="r" rtl="1">
              <a:lnSpc>
                <a:spcPct val="200000"/>
              </a:lnSpc>
            </a:pPr>
            <a:r>
              <a:rPr lang="fa-IR" sz="2400" dirty="0"/>
              <a:t>مقدمه : </a:t>
            </a:r>
          </a:p>
          <a:p>
            <a:pPr algn="r" rtl="1">
              <a:lnSpc>
                <a:spcPct val="200000"/>
              </a:lnSpc>
            </a:pPr>
            <a:r>
              <a:rPr lang="fa-IR" sz="2400" dirty="0"/>
              <a:t>همان طور که می دانیم مدل های </a:t>
            </a:r>
            <a:r>
              <a:rPr lang="en-US" sz="2400" dirty="0"/>
              <a:t>Diffusion</a:t>
            </a:r>
            <a:r>
              <a:rPr lang="fa-IR" sz="2400" dirty="0"/>
              <a:t> توانایی بالایی در مدل سازی توزیع های پیچیده در فضای پیوسته دارند از این رو یک انتخاب محبوب و قوی برای یادگیری سیاست های </a:t>
            </a:r>
            <a:r>
              <a:rPr lang="en-US" sz="2400" dirty="0"/>
              <a:t>actor</a:t>
            </a:r>
            <a:r>
              <a:rPr lang="fa-IR" sz="2400" dirty="0"/>
              <a:t> در </a:t>
            </a:r>
          </a:p>
          <a:p>
            <a:pPr algn="r" rtl="1">
              <a:lnSpc>
                <a:spcPct val="200000"/>
              </a:lnSpc>
            </a:pPr>
            <a:r>
              <a:rPr lang="en-US" sz="2400" dirty="0"/>
              <a:t>behavior cloning</a:t>
            </a:r>
            <a:r>
              <a:rPr lang="fa-IR" sz="2400" dirty="0"/>
              <a:t> و </a:t>
            </a:r>
            <a:r>
              <a:rPr lang="en-US" sz="2400" dirty="0"/>
              <a:t>offline RL</a:t>
            </a:r>
            <a:r>
              <a:rPr lang="fa-IR" sz="2400" dirty="0"/>
              <a:t> به شمار می روند. مقاله هایی با این موضوع قبل از این مقاله آمده اند ولی مشکلاتی دارند که در این مقاله برطرف شده اند. از جمله اینکه : </a:t>
            </a:r>
          </a:p>
          <a:p>
            <a:pPr algn="r" rtl="1">
              <a:lnSpc>
                <a:spcPct val="200000"/>
              </a:lnSpc>
            </a:pPr>
            <a:r>
              <a:rPr lang="fa-IR" sz="2400" dirty="0"/>
              <a:t>1. به طور کامل از ساختار مدل های </a:t>
            </a:r>
            <a:r>
              <a:rPr lang="en-US" sz="2400" dirty="0"/>
              <a:t>Diffusion</a:t>
            </a:r>
            <a:r>
              <a:rPr lang="fa-IR" sz="2400" dirty="0"/>
              <a:t> استفاده نمی کنند.</a:t>
            </a:r>
          </a:p>
          <a:p>
            <a:pPr algn="r" rtl="1">
              <a:lnSpc>
                <a:spcPct val="200000"/>
              </a:lnSpc>
            </a:pPr>
            <a:r>
              <a:rPr lang="fa-IR" sz="2400" dirty="0"/>
              <a:t> 2. از روش ساده ی </a:t>
            </a:r>
            <a:r>
              <a:rPr lang="en-US" sz="2400" dirty="0"/>
              <a:t>behavior cloning</a:t>
            </a:r>
            <a:r>
              <a:rPr lang="fa-IR" sz="2400" dirty="0"/>
              <a:t> برای یادگیری سیاست استفاده می کنند.</a:t>
            </a:r>
          </a:p>
          <a:p>
            <a:pPr algn="r" rtl="1">
              <a:lnSpc>
                <a:spcPct val="200000"/>
              </a:lnSpc>
            </a:pPr>
            <a:r>
              <a:rPr lang="fa-IR" sz="2400" dirty="0"/>
              <a:t>3. در یادگیری </a:t>
            </a:r>
            <a:r>
              <a:rPr lang="en-US" sz="2400" dirty="0"/>
              <a:t>actor-critic</a:t>
            </a:r>
            <a:r>
              <a:rPr lang="fa-IR" sz="2400" dirty="0"/>
              <a:t> عملکرد بهینه ندارند.</a:t>
            </a:r>
          </a:p>
        </p:txBody>
      </p:sp>
    </p:spTree>
    <p:extLst>
      <p:ext uri="{BB962C8B-B14F-4D97-AF65-F5344CB8AC3E}">
        <p14:creationId xmlns:p14="http://schemas.microsoft.com/office/powerpoint/2010/main" val="3874878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9909A-B834-D746-B1B4-1D87050D11A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04C92428-B21A-7A0A-5763-6B8B8EDD6EA7}"/>
                  </a:ext>
                </a:extLst>
              </p:cNvPr>
              <p:cNvSpPr>
                <a:spLocks noGrp="1"/>
              </p:cNvSpPr>
              <p:nvPr>
                <p:ph type="subTitle" idx="1"/>
              </p:nvPr>
            </p:nvSpPr>
            <p:spPr>
              <a:xfrm>
                <a:off x="1081547" y="560438"/>
                <a:ext cx="10078065" cy="5673213"/>
              </a:xfrm>
            </p:spPr>
            <p:txBody>
              <a:bodyPr>
                <a:normAutofit/>
              </a:bodyPr>
              <a:lstStyle/>
              <a:p>
                <a:pPr algn="r" rtl="1">
                  <a:lnSpc>
                    <a:spcPct val="20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𝛼</m:t>
                          </m:r>
                          <m:r>
                            <a:rPr lang="en-US" b="0" i="1" smtClean="0">
                              <a:latin typeface="Cambria Math" panose="02040503050406030204" pitchFamily="18" charset="0"/>
                            </a:rPr>
                            <m:t> </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sup>
                      </m:sSup>
                    </m:oMath>
                  </m:oMathPara>
                </a14:m>
                <a:endParaRPr lang="fa-IR" dirty="0"/>
              </a:p>
              <a:p>
                <a:pPr algn="r" rtl="1">
                  <a:lnSpc>
                    <a:spcPct val="200000"/>
                  </a:lnSpc>
                </a:pPr>
                <a:r>
                  <a:rPr lang="fa-IR" dirty="0"/>
                  <a:t>حال اگر پیوسته باشد از توزیع </a:t>
                </a:r>
                <a:r>
                  <a:rPr lang="en-US" dirty="0" err="1"/>
                  <a:t>Boltzman</a:t>
                </a:r>
                <a:r>
                  <a:rPr lang="fa-IR" dirty="0"/>
                  <a:t> میاد و بخاطر انتگرالی که در مخرج دارد محاسبه ی آن ممکن نیست اما برای حالت گسسته عبارت مخرج را می توانیم حساب کنیم و در نتیجه احتمال را می توانیم حساب کنیم :</a:t>
                </a:r>
              </a:p>
              <a:p>
                <a:pPr algn="r" rtl="1">
                  <a:lnSpc>
                    <a:spcPct val="200000"/>
                  </a:lnSpc>
                </a:pPr>
                <a:endParaRPr lang="fa-IR" dirty="0"/>
              </a:p>
            </p:txBody>
          </p:sp>
        </mc:Choice>
        <mc:Fallback>
          <p:sp>
            <p:nvSpPr>
              <p:cNvPr id="3" name="Subtitle 2">
                <a:extLst>
                  <a:ext uri="{FF2B5EF4-FFF2-40B4-BE49-F238E27FC236}">
                    <a16:creationId xmlns:a16="http://schemas.microsoft.com/office/drawing/2014/main" id="{04C92428-B21A-7A0A-5763-6B8B8EDD6EA7}"/>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r="-605"/>
                </a:stretch>
              </a:blipFill>
            </p:spPr>
            <p:txBody>
              <a:bodyPr/>
              <a:lstStyle/>
              <a:p>
                <a:r>
                  <a:rPr lang="en-AS">
                    <a:noFill/>
                  </a:rPr>
                  <a:t> </a:t>
                </a:r>
              </a:p>
            </p:txBody>
          </p:sp>
        </mc:Fallback>
      </mc:AlternateContent>
      <p:pic>
        <p:nvPicPr>
          <p:cNvPr id="4" name="Picture 3">
            <a:extLst>
              <a:ext uri="{FF2B5EF4-FFF2-40B4-BE49-F238E27FC236}">
                <a16:creationId xmlns:a16="http://schemas.microsoft.com/office/drawing/2014/main" id="{323F33D1-EFFC-1362-F472-1B7E73069C10}"/>
              </a:ext>
            </a:extLst>
          </p:cNvPr>
          <p:cNvPicPr>
            <a:picLocks noChangeAspect="1"/>
          </p:cNvPicPr>
          <p:nvPr/>
        </p:nvPicPr>
        <p:blipFill>
          <a:blip r:embed="rId4"/>
          <a:stretch>
            <a:fillRect/>
          </a:stretch>
        </p:blipFill>
        <p:spPr>
          <a:xfrm>
            <a:off x="3934590" y="2978410"/>
            <a:ext cx="4764402" cy="1441189"/>
          </a:xfrm>
          <a:prstGeom prst="rect">
            <a:avLst/>
          </a:prstGeom>
        </p:spPr>
      </p:pic>
    </p:spTree>
    <p:extLst>
      <p:ext uri="{BB962C8B-B14F-4D97-AF65-F5344CB8AC3E}">
        <p14:creationId xmlns:p14="http://schemas.microsoft.com/office/powerpoint/2010/main" val="1011054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50B72-36FF-191A-44B4-5C29D3FD87E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364FDE2-90E3-A76C-550F-68250CD95447}"/>
              </a:ext>
            </a:extLst>
          </p:cNvPr>
          <p:cNvSpPr>
            <a:spLocks noGrp="1"/>
          </p:cNvSpPr>
          <p:nvPr>
            <p:ph type="subTitle" idx="1"/>
          </p:nvPr>
        </p:nvSpPr>
        <p:spPr>
          <a:xfrm>
            <a:off x="1081547" y="560438"/>
            <a:ext cx="10078065" cy="5673213"/>
          </a:xfrm>
        </p:spPr>
        <p:txBody>
          <a:bodyPr>
            <a:normAutofit/>
          </a:bodyPr>
          <a:lstStyle/>
          <a:p>
            <a:pPr algn="r" rtl="1">
              <a:lnSpc>
                <a:spcPct val="200000"/>
              </a:lnSpc>
            </a:pPr>
            <a:endParaRPr lang="fa-IR" dirty="0"/>
          </a:p>
        </p:txBody>
      </p:sp>
      <p:pic>
        <p:nvPicPr>
          <p:cNvPr id="5" name="Picture 4">
            <a:extLst>
              <a:ext uri="{FF2B5EF4-FFF2-40B4-BE49-F238E27FC236}">
                <a16:creationId xmlns:a16="http://schemas.microsoft.com/office/drawing/2014/main" id="{FA4EA5A4-2ED3-3277-8783-7E8FDB3E9E87}"/>
              </a:ext>
            </a:extLst>
          </p:cNvPr>
          <p:cNvPicPr>
            <a:picLocks noChangeAspect="1"/>
          </p:cNvPicPr>
          <p:nvPr/>
        </p:nvPicPr>
        <p:blipFill>
          <a:blip r:embed="rId3"/>
          <a:stretch>
            <a:fillRect/>
          </a:stretch>
        </p:blipFill>
        <p:spPr>
          <a:xfrm>
            <a:off x="1742451" y="903370"/>
            <a:ext cx="8756256" cy="5051259"/>
          </a:xfrm>
          <a:prstGeom prst="rect">
            <a:avLst/>
          </a:prstGeom>
        </p:spPr>
      </p:pic>
    </p:spTree>
    <p:extLst>
      <p:ext uri="{BB962C8B-B14F-4D97-AF65-F5344CB8AC3E}">
        <p14:creationId xmlns:p14="http://schemas.microsoft.com/office/powerpoint/2010/main" val="4080431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500C4-AB1B-ED6F-0559-C19565EFFC7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BE9EEC7-7FCB-268B-3464-65440864D4DE}"/>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en-US" dirty="0"/>
              <a:t>EXPERIMENTS </a:t>
            </a:r>
            <a:r>
              <a:rPr lang="fa-IR" dirty="0"/>
              <a:t> :</a:t>
            </a:r>
          </a:p>
          <a:p>
            <a:pPr algn="r" rtl="1">
              <a:lnSpc>
                <a:spcPct val="200000"/>
              </a:lnSpc>
            </a:pPr>
            <a:r>
              <a:rPr lang="fa-IR" dirty="0"/>
              <a:t>مقاله معیار های خوب بودن مدل را موارد زیر در نظر گرفته است :</a:t>
            </a:r>
          </a:p>
          <a:p>
            <a:pPr marL="457200" indent="-457200" algn="r" rtl="1">
              <a:lnSpc>
                <a:spcPct val="200000"/>
              </a:lnSpc>
              <a:buAutoNum type="arabicPeriod"/>
            </a:pPr>
            <a:r>
              <a:rPr lang="fa-IR" dirty="0"/>
              <a:t>آیا مدل با تعامل محدود با محیط می تونه سیاست معنی داری را یاد بگیرد؟</a:t>
            </a:r>
          </a:p>
          <a:p>
            <a:pPr algn="r" rtl="1">
              <a:lnSpc>
                <a:spcPct val="200000"/>
              </a:lnSpc>
            </a:pPr>
            <a:r>
              <a:rPr lang="fa-IR" dirty="0"/>
              <a:t>2. آیا این مدل توانایی یادگیری سیاست های پیچیده و چند مدال را دارد؟</a:t>
            </a:r>
          </a:p>
          <a:p>
            <a:pPr algn="r" rtl="1">
              <a:lnSpc>
                <a:spcPct val="200000"/>
              </a:lnSpc>
            </a:pPr>
            <a:r>
              <a:rPr lang="fa-IR" dirty="0"/>
              <a:t>3. این مدل در مقایسه با </a:t>
            </a:r>
            <a:r>
              <a:rPr lang="en-US" dirty="0"/>
              <a:t>baseline</a:t>
            </a:r>
            <a:r>
              <a:rPr lang="fa-IR" dirty="0"/>
              <a:t> های معروف چگونه عمل می کند؟</a:t>
            </a:r>
          </a:p>
          <a:p>
            <a:pPr algn="r" rtl="1">
              <a:lnSpc>
                <a:spcPct val="200000"/>
              </a:lnSpc>
            </a:pPr>
            <a:endParaRPr lang="fa-IR" dirty="0"/>
          </a:p>
        </p:txBody>
      </p:sp>
      <p:pic>
        <p:nvPicPr>
          <p:cNvPr id="4" name="Picture 3">
            <a:extLst>
              <a:ext uri="{FF2B5EF4-FFF2-40B4-BE49-F238E27FC236}">
                <a16:creationId xmlns:a16="http://schemas.microsoft.com/office/drawing/2014/main" id="{900E9648-38C9-2143-119D-4882ADECD7D1}"/>
              </a:ext>
            </a:extLst>
          </p:cNvPr>
          <p:cNvPicPr>
            <a:picLocks noChangeAspect="1"/>
          </p:cNvPicPr>
          <p:nvPr/>
        </p:nvPicPr>
        <p:blipFill>
          <a:blip r:embed="rId3"/>
          <a:stretch>
            <a:fillRect/>
          </a:stretch>
        </p:blipFill>
        <p:spPr>
          <a:xfrm>
            <a:off x="1081547" y="1939505"/>
            <a:ext cx="2821546" cy="2915078"/>
          </a:xfrm>
          <a:prstGeom prst="rect">
            <a:avLst/>
          </a:prstGeom>
        </p:spPr>
      </p:pic>
    </p:spTree>
    <p:extLst>
      <p:ext uri="{BB962C8B-B14F-4D97-AF65-F5344CB8AC3E}">
        <p14:creationId xmlns:p14="http://schemas.microsoft.com/office/powerpoint/2010/main" val="1554675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F335E-25F9-FA41-72C2-2739B38D8DE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B0010D0-23EF-80FC-0260-2FFB31360395}"/>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dirty="0"/>
              <a:t>این مدل شبکه های </a:t>
            </a:r>
            <a:r>
              <a:rPr lang="en-US" dirty="0"/>
              <a:t>Critic</a:t>
            </a:r>
            <a:r>
              <a:rPr lang="fa-IR" dirty="0"/>
              <a:t> و </a:t>
            </a:r>
            <a:r>
              <a:rPr lang="en-US" dirty="0"/>
              <a:t>score model</a:t>
            </a:r>
            <a:r>
              <a:rPr lang="fa-IR" dirty="0"/>
              <a:t> دارد و آنها را با </a:t>
            </a:r>
            <a:r>
              <a:rPr lang="en-US" dirty="0"/>
              <a:t>MLP</a:t>
            </a:r>
            <a:r>
              <a:rPr lang="fa-IR" dirty="0"/>
              <a:t> دو لایه با تعداد </a:t>
            </a:r>
            <a:r>
              <a:rPr lang="en-US" dirty="0"/>
              <a:t>unit</a:t>
            </a:r>
            <a:r>
              <a:rPr lang="fa-IR" dirty="0"/>
              <a:t> 256 شبیه سازی کرده است و همچنین یه نویز گاوسی کمی به </a:t>
            </a:r>
            <a:r>
              <a:rPr lang="en-US" dirty="0"/>
              <a:t>action</a:t>
            </a:r>
            <a:r>
              <a:rPr lang="fa-IR" dirty="0"/>
              <a:t> های اضافه می کند.</a:t>
            </a:r>
          </a:p>
        </p:txBody>
      </p:sp>
    </p:spTree>
    <p:extLst>
      <p:ext uri="{BB962C8B-B14F-4D97-AF65-F5344CB8AC3E}">
        <p14:creationId xmlns:p14="http://schemas.microsoft.com/office/powerpoint/2010/main" val="864946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C788E-10DE-4DC2-A1C0-8C950112C49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A00D64D-394A-3FA5-EE67-9D08E1C8CB29}"/>
              </a:ext>
            </a:extLst>
          </p:cNvPr>
          <p:cNvSpPr>
            <a:spLocks noGrp="1"/>
          </p:cNvSpPr>
          <p:nvPr>
            <p:ph type="subTitle" idx="1"/>
          </p:nvPr>
        </p:nvSpPr>
        <p:spPr>
          <a:xfrm>
            <a:off x="1081547" y="560438"/>
            <a:ext cx="10078065" cy="5673213"/>
          </a:xfrm>
        </p:spPr>
        <p:txBody>
          <a:bodyPr>
            <a:normAutofit/>
          </a:bodyPr>
          <a:lstStyle/>
          <a:p>
            <a:pPr algn="r" rtl="1">
              <a:lnSpc>
                <a:spcPct val="200000"/>
              </a:lnSpc>
            </a:pPr>
            <a:endParaRPr lang="fa-IR" dirty="0"/>
          </a:p>
        </p:txBody>
      </p:sp>
      <p:pic>
        <p:nvPicPr>
          <p:cNvPr id="4" name="Picture 3">
            <a:extLst>
              <a:ext uri="{FF2B5EF4-FFF2-40B4-BE49-F238E27FC236}">
                <a16:creationId xmlns:a16="http://schemas.microsoft.com/office/drawing/2014/main" id="{CB78AC46-E257-4D23-0CA7-2A9F9E806957}"/>
              </a:ext>
            </a:extLst>
          </p:cNvPr>
          <p:cNvPicPr>
            <a:picLocks noChangeAspect="1"/>
          </p:cNvPicPr>
          <p:nvPr/>
        </p:nvPicPr>
        <p:blipFill>
          <a:blip r:embed="rId3"/>
          <a:stretch>
            <a:fillRect/>
          </a:stretch>
        </p:blipFill>
        <p:spPr>
          <a:xfrm>
            <a:off x="1444688" y="1255271"/>
            <a:ext cx="9302623" cy="4347458"/>
          </a:xfrm>
          <a:prstGeom prst="rect">
            <a:avLst/>
          </a:prstGeom>
        </p:spPr>
      </p:pic>
    </p:spTree>
    <p:extLst>
      <p:ext uri="{BB962C8B-B14F-4D97-AF65-F5344CB8AC3E}">
        <p14:creationId xmlns:p14="http://schemas.microsoft.com/office/powerpoint/2010/main" val="1827122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7FF99-BE6F-1619-E931-B22C0BB4A461}"/>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9F67B4E9-B69A-CC14-1613-FAD58643EB60}"/>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en-US" dirty="0"/>
                  <a:t>QSM</a:t>
                </a:r>
                <a:r>
                  <a:rPr lang="fa-IR" dirty="0"/>
                  <a:t> روشی است که بتواند گرادیان </a:t>
                </a:r>
                <a:r>
                  <a:rPr lang="en-US" dirty="0"/>
                  <a:t>Q</a:t>
                </a:r>
                <a:r>
                  <a:rPr lang="fa-IR" dirty="0"/>
                  <a:t> را مدل کند.</a:t>
                </a:r>
              </a:p>
              <a:p>
                <a:pPr algn="r" rtl="1">
                  <a:lnSpc>
                    <a:spcPct val="200000"/>
                  </a:lnSpc>
                </a:pPr>
                <a:r>
                  <a:rPr lang="fa-IR" dirty="0"/>
                  <a:t>به عنوان </a:t>
                </a:r>
                <a:r>
                  <a:rPr lang="en-US" dirty="0"/>
                  <a:t>future work</a:t>
                </a:r>
                <a:r>
                  <a:rPr lang="fa-IR" dirty="0"/>
                  <a:t> می توانیم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𝑎</m:t>
                        </m:r>
                      </m:sub>
                    </m:sSub>
                  </m:oMath>
                </a14:m>
                <a:r>
                  <a:rPr lang="fa-IR" dirty="0"/>
                  <a:t> </a:t>
                </a:r>
                <a:r>
                  <a:rPr lang="fa-IR"/>
                  <a:t>را به عنوان پارامتر قابل یادگیری در نظر بگیریم.</a:t>
                </a:r>
                <a:endParaRPr lang="fa-IR" dirty="0"/>
              </a:p>
            </p:txBody>
          </p:sp>
        </mc:Choice>
        <mc:Fallback>
          <p:sp>
            <p:nvSpPr>
              <p:cNvPr id="3" name="Subtitle 2">
                <a:extLst>
                  <a:ext uri="{FF2B5EF4-FFF2-40B4-BE49-F238E27FC236}">
                    <a16:creationId xmlns:a16="http://schemas.microsoft.com/office/drawing/2014/main" id="{9F67B4E9-B69A-CC14-1613-FAD58643EB60}"/>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r="-665"/>
                </a:stretch>
              </a:blipFill>
            </p:spPr>
            <p:txBody>
              <a:bodyPr/>
              <a:lstStyle/>
              <a:p>
                <a:r>
                  <a:rPr lang="en-AS">
                    <a:noFill/>
                  </a:rPr>
                  <a:t> </a:t>
                </a:r>
              </a:p>
            </p:txBody>
          </p:sp>
        </mc:Fallback>
      </mc:AlternateContent>
    </p:spTree>
    <p:extLst>
      <p:ext uri="{BB962C8B-B14F-4D97-AF65-F5344CB8AC3E}">
        <p14:creationId xmlns:p14="http://schemas.microsoft.com/office/powerpoint/2010/main" val="411524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21F65-9042-A0DE-8C86-B8B090C167F9}"/>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3C134820-0286-9AF4-2AA1-81942CEFED37}"/>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en-US" sz="2200" dirty="0"/>
                  <a:t>Actor</a:t>
                </a:r>
                <a:r>
                  <a:rPr lang="fa-IR" sz="2200" dirty="0"/>
                  <a:t> : یک سیاست </a:t>
                </a:r>
                <a14:m>
                  <m:oMath xmlns:m="http://schemas.openxmlformats.org/officeDocument/2006/math">
                    <m:r>
                      <a:rPr lang="en-US" sz="2200" b="0" i="1" smtClean="0">
                        <a:latin typeface="Cambria Math" panose="02040503050406030204" pitchFamily="18" charset="0"/>
                      </a:rPr>
                      <m:t>𝜋</m:t>
                    </m:r>
                    <m:r>
                      <a:rPr lang="en-US" sz="2200" b="0" i="1" smtClean="0">
                        <a:latin typeface="Cambria Math" panose="02040503050406030204" pitchFamily="18" charset="0"/>
                      </a:rPr>
                      <m:t>_</m:t>
                    </m:r>
                    <m:r>
                      <a:rPr lang="en-US" sz="2200" b="0" i="1" smtClean="0">
                        <a:latin typeface="Cambria Math" panose="02040503050406030204" pitchFamily="18" charset="0"/>
                      </a:rPr>
                      <m:t>𝜃</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e>
                      <m:e>
                        <m:r>
                          <a:rPr lang="en-US" sz="2200" b="0" i="1" smtClean="0">
                            <a:latin typeface="Cambria Math" panose="02040503050406030204" pitchFamily="18" charset="0"/>
                          </a:rPr>
                          <m:t>𝑠</m:t>
                        </m:r>
                      </m:e>
                    </m:d>
                  </m:oMath>
                </a14:m>
                <a:r>
                  <a:rPr lang="fa-IR" sz="2200" dirty="0"/>
                  <a:t> را یاد می گیرد.</a:t>
                </a:r>
              </a:p>
              <a:p>
                <a:pPr algn="r" rtl="1">
                  <a:lnSpc>
                    <a:spcPct val="200000"/>
                  </a:lnSpc>
                </a:pPr>
                <a:r>
                  <a:rPr lang="en-US" sz="2200" dirty="0"/>
                  <a:t>Critic</a:t>
                </a:r>
                <a:r>
                  <a:rPr lang="fa-IR" sz="2200" dirty="0"/>
                  <a:t> : یک تابع ارزش </a:t>
                </a:r>
                <a:r>
                  <a:rPr lang="en-US" sz="2200" dirty="0"/>
                  <a:t>Q(s, a)</a:t>
                </a:r>
                <a:r>
                  <a:rPr lang="fa-IR" sz="2200" dirty="0"/>
                  <a:t> را یاد می گیرد که نشان می دهد هر عمل چقدر خوب است.</a:t>
                </a:r>
              </a:p>
              <a:p>
                <a:pPr algn="r" rtl="1">
                  <a:lnSpc>
                    <a:spcPct val="200000"/>
                  </a:lnSpc>
                </a:pPr>
                <a:endParaRPr lang="fa-IR" sz="2200" dirty="0"/>
              </a:p>
            </p:txBody>
          </p:sp>
        </mc:Choice>
        <mc:Fallback>
          <p:sp>
            <p:nvSpPr>
              <p:cNvPr id="3" name="Subtitle 2">
                <a:extLst>
                  <a:ext uri="{FF2B5EF4-FFF2-40B4-BE49-F238E27FC236}">
                    <a16:creationId xmlns:a16="http://schemas.microsoft.com/office/drawing/2014/main" id="{3C134820-0286-9AF4-2AA1-81942CEFED37}"/>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r="-786"/>
                </a:stretch>
              </a:blipFill>
            </p:spPr>
            <p:txBody>
              <a:bodyPr/>
              <a:lstStyle/>
              <a:p>
                <a:r>
                  <a:rPr lang="en-AS">
                    <a:noFill/>
                  </a:rPr>
                  <a:t> </a:t>
                </a:r>
              </a:p>
            </p:txBody>
          </p:sp>
        </mc:Fallback>
      </mc:AlternateContent>
      <p:pic>
        <p:nvPicPr>
          <p:cNvPr id="4" name="Picture 3">
            <a:extLst>
              <a:ext uri="{FF2B5EF4-FFF2-40B4-BE49-F238E27FC236}">
                <a16:creationId xmlns:a16="http://schemas.microsoft.com/office/drawing/2014/main" id="{A171B40D-3856-6D9D-30B1-EBE7D0BB4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547" y="3510287"/>
            <a:ext cx="3640648" cy="2787275"/>
          </a:xfrm>
          <a:prstGeom prst="rect">
            <a:avLst/>
          </a:prstGeom>
        </p:spPr>
      </p:pic>
    </p:spTree>
    <p:extLst>
      <p:ext uri="{BB962C8B-B14F-4D97-AF65-F5344CB8AC3E}">
        <p14:creationId xmlns:p14="http://schemas.microsoft.com/office/powerpoint/2010/main" val="122331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C5B57-52F3-950D-7FFC-0925CBC26B4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9CAB01E-CF50-86B3-FE78-55575C83C94A}"/>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sz="2200" dirty="0"/>
              <a:t>معرفی :</a:t>
            </a:r>
          </a:p>
          <a:p>
            <a:pPr algn="r" rtl="1">
              <a:lnSpc>
                <a:spcPct val="200000"/>
              </a:lnSpc>
            </a:pPr>
            <a:r>
              <a:rPr lang="fa-IR" sz="2200" dirty="0"/>
              <a:t>یادگیری تقویتی </a:t>
            </a:r>
            <a:r>
              <a:rPr lang="en-US" sz="2200" dirty="0"/>
              <a:t>(RL)</a:t>
            </a:r>
            <a:r>
              <a:rPr lang="fa-IR" sz="2200" dirty="0"/>
              <a:t> در بسیاری از حوزه های پیچیده و پیشرفته استفاده شده است :</a:t>
            </a:r>
          </a:p>
          <a:p>
            <a:pPr algn="r" rtl="1">
              <a:lnSpc>
                <a:spcPct val="200000"/>
              </a:lnSpc>
            </a:pPr>
            <a:r>
              <a:rPr lang="fa-IR" sz="2200" dirty="0"/>
              <a:t>محیط های گسسته مانند بازی های تخته ای (شطرنج، گو و ...)</a:t>
            </a:r>
          </a:p>
          <a:p>
            <a:pPr algn="r" rtl="1">
              <a:lnSpc>
                <a:spcPct val="200000"/>
              </a:lnSpc>
            </a:pPr>
            <a:r>
              <a:rPr lang="fa-IR" sz="2200" dirty="0"/>
              <a:t>محیط های پیوسته مانند رباتیک هوشمند و کنترل هدفمند که در آن </a:t>
            </a:r>
            <a:r>
              <a:rPr lang="en-US" sz="2200" dirty="0"/>
              <a:t>Agent</a:t>
            </a:r>
            <a:r>
              <a:rPr lang="fa-IR" sz="2200" dirty="0"/>
              <a:t> باید در یک فضای پیوسته عمل کند.</a:t>
            </a:r>
          </a:p>
        </p:txBody>
      </p:sp>
    </p:spTree>
    <p:extLst>
      <p:ext uri="{BB962C8B-B14F-4D97-AF65-F5344CB8AC3E}">
        <p14:creationId xmlns:p14="http://schemas.microsoft.com/office/powerpoint/2010/main" val="49842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27F1F-CC9C-5699-A729-46384BA364D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260CCE3-69E5-4D60-8B37-6F01311A29CE}"/>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sz="2200" kern="1200" dirty="0">
                <a:solidFill>
                  <a:srgbClr val="FFFFFF"/>
                </a:solidFill>
                <a:effectLst/>
                <a:latin typeface="Century Gothic" panose="020B0502020202020204" pitchFamily="34" charset="0"/>
                <a:ea typeface="+mn-ea"/>
                <a:cs typeface="Arial" panose="020B0604020202020204" pitchFamily="34" charset="0"/>
              </a:rPr>
              <a:t>مشکل</a:t>
            </a:r>
            <a:r>
              <a:rPr lang="fa-IR" sz="2200" kern="1200" dirty="0">
                <a:solidFill>
                  <a:srgbClr val="FFFFFF"/>
                </a:solidFill>
                <a:effectLst/>
                <a:latin typeface="Century Gothic" panose="020B0502020202020204" pitchFamily="34" charset="0"/>
                <a:ea typeface="+mn-ea"/>
                <a:cs typeface="Century Gothic" panose="020B0502020202020204" pitchFamily="34" charset="0"/>
              </a:rPr>
              <a:t> </a:t>
            </a:r>
            <a:r>
              <a:rPr lang="fa-IR" sz="2200" kern="1200" dirty="0">
                <a:solidFill>
                  <a:srgbClr val="FFFFFF"/>
                </a:solidFill>
                <a:effectLst/>
                <a:latin typeface="Century Gothic" panose="020B0502020202020204" pitchFamily="34" charset="0"/>
                <a:ea typeface="+mn-ea"/>
                <a:cs typeface="Arial" panose="020B0604020202020204" pitchFamily="34" charset="0"/>
              </a:rPr>
              <a:t>الگوریتم</a:t>
            </a:r>
            <a:r>
              <a:rPr lang="fa-IR" sz="2200" kern="1200" dirty="0">
                <a:solidFill>
                  <a:srgbClr val="FFFFFF"/>
                </a:solidFill>
                <a:effectLst/>
                <a:latin typeface="Century Gothic" panose="020B0502020202020204" pitchFamily="34" charset="0"/>
                <a:ea typeface="+mn-ea"/>
                <a:cs typeface="Century Gothic" panose="020B0502020202020204" pitchFamily="34" charset="0"/>
              </a:rPr>
              <a:t> </a:t>
            </a:r>
            <a:r>
              <a:rPr lang="fa-IR" sz="2200" kern="1200" dirty="0">
                <a:solidFill>
                  <a:srgbClr val="FFFFFF"/>
                </a:solidFill>
                <a:effectLst/>
                <a:latin typeface="Century Gothic" panose="020B0502020202020204" pitchFamily="34" charset="0"/>
                <a:ea typeface="+mn-ea"/>
                <a:cs typeface="Arial" panose="020B0604020202020204" pitchFamily="34" charset="0"/>
              </a:rPr>
              <a:t>های</a:t>
            </a:r>
            <a:r>
              <a:rPr lang="fa-IR" sz="2200" kern="1200" dirty="0">
                <a:solidFill>
                  <a:srgbClr val="FFFFFF"/>
                </a:solidFill>
                <a:effectLst/>
                <a:latin typeface="Century Gothic" panose="020B0502020202020204" pitchFamily="34" charset="0"/>
                <a:ea typeface="+mn-ea"/>
                <a:cs typeface="Century Gothic" panose="020B0502020202020204" pitchFamily="34" charset="0"/>
              </a:rPr>
              <a:t> </a:t>
            </a:r>
            <a:r>
              <a:rPr lang="fa-IR" sz="2200" kern="1200" dirty="0">
                <a:solidFill>
                  <a:srgbClr val="FFFFFF"/>
                </a:solidFill>
                <a:effectLst/>
                <a:latin typeface="Century Gothic" panose="020B0502020202020204" pitchFamily="34" charset="0"/>
                <a:ea typeface="+mn-ea"/>
                <a:cs typeface="Arial" panose="020B0604020202020204" pitchFamily="34" charset="0"/>
              </a:rPr>
              <a:t>سنتی</a:t>
            </a:r>
            <a:r>
              <a:rPr lang="fa-IR" sz="2200" kern="1200" dirty="0">
                <a:solidFill>
                  <a:srgbClr val="FFFFFF"/>
                </a:solidFill>
                <a:effectLst/>
                <a:latin typeface="Century Gothic" panose="020B0502020202020204" pitchFamily="34" charset="0"/>
                <a:ea typeface="+mn-ea"/>
                <a:cs typeface="Century Gothic" panose="020B0502020202020204" pitchFamily="34" charset="0"/>
              </a:rPr>
              <a:t> </a:t>
            </a:r>
            <a:r>
              <a:rPr lang="en-US" sz="2200" kern="1200" dirty="0">
                <a:solidFill>
                  <a:srgbClr val="FFFFFF"/>
                </a:solidFill>
                <a:effectLst/>
                <a:latin typeface="Century Gothic" panose="020B0502020202020204" pitchFamily="34" charset="0"/>
                <a:ea typeface="+mn-ea"/>
                <a:cs typeface="+mn-cs"/>
              </a:rPr>
              <a:t>RL</a:t>
            </a:r>
            <a:r>
              <a:rPr lang="fa-IR" sz="2200" kern="1200" dirty="0">
                <a:solidFill>
                  <a:srgbClr val="FFFFFF"/>
                </a:solidFill>
                <a:effectLst/>
                <a:latin typeface="Century Gothic" panose="020B0502020202020204" pitchFamily="34" charset="0"/>
                <a:ea typeface="+mn-ea"/>
                <a:cs typeface="Century Gothic" panose="020B0502020202020204" pitchFamily="34" charset="0"/>
              </a:rPr>
              <a:t> این است که برای فضای پیوسته طراحی شده اند و روی حالت های پیوسته به خوبی کار نمی کنند.</a:t>
            </a:r>
            <a:endParaRPr lang="en-AS" sz="2200" dirty="0">
              <a:effectLst/>
            </a:endParaRPr>
          </a:p>
          <a:p>
            <a:pPr algn="r" rtl="1">
              <a:lnSpc>
                <a:spcPct val="200000"/>
              </a:lnSpc>
            </a:pPr>
            <a:r>
              <a:rPr lang="fa-IR" sz="2200" dirty="0"/>
              <a:t>از طرفی پارامتری سازی سیاست در این محیط ها چالش برانگیز است چرا که یا باید از توزیع های ساده ی گاوسی استفاده کنیم که نمونه گیری از آنها ساده است ولی قدرت نمایش و شبیه سازی پایینی دارند یا اینکه باید از توزیع های پیچیده تر استفاده کنیم که قدرت نمایش و شبیه سازی بیشتری دارند ولی نمونه گیری از آنها سخت تر است.</a:t>
            </a:r>
          </a:p>
        </p:txBody>
      </p:sp>
    </p:spTree>
    <p:extLst>
      <p:ext uri="{BB962C8B-B14F-4D97-AF65-F5344CB8AC3E}">
        <p14:creationId xmlns:p14="http://schemas.microsoft.com/office/powerpoint/2010/main" val="2329482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A5B46-F12E-9619-8B24-173665BA1CB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B668DC7-F0E0-7411-C0A5-B975EA64E849}"/>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sz="2200" dirty="0"/>
              <a:t>همانطور که گفتیم مدل های </a:t>
            </a:r>
            <a:r>
              <a:rPr lang="en-US" sz="2200" dirty="0" err="1"/>
              <a:t>Difussion</a:t>
            </a:r>
            <a:r>
              <a:rPr lang="fa-IR" sz="2200" dirty="0"/>
              <a:t> توانایی بالایی در مدل سازی توزیع های پیچیده دارند، این مدل ها ابتدا دیتا را نویزی می کنند و سپس یاد می گیرند که چگونه این نویز را حذف کنند تا به داده های واقعی برسند از سمپل گیری از این مدل ها آسان است زیرا نیاز به محاسبه ی ثابت نرمال سازی ندارند و همچنین انعطاف پذیری بالایی دارند و در نتیجه مورد مناسبی هستند که در محیط های پیوسته به بهبود سیاست ها کمک کنند.</a:t>
            </a:r>
          </a:p>
          <a:p>
            <a:pPr algn="r" rtl="1">
              <a:lnSpc>
                <a:spcPct val="200000"/>
              </a:lnSpc>
            </a:pPr>
            <a:endParaRPr lang="fa-IR" sz="2200" dirty="0"/>
          </a:p>
        </p:txBody>
      </p:sp>
    </p:spTree>
    <p:extLst>
      <p:ext uri="{BB962C8B-B14F-4D97-AF65-F5344CB8AC3E}">
        <p14:creationId xmlns:p14="http://schemas.microsoft.com/office/powerpoint/2010/main" val="144222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1FC75-FF35-CA59-58F7-57CD12C12892}"/>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ED1EC768-731A-DD25-BE69-9C1B2A60E5EC}"/>
                  </a:ext>
                </a:extLst>
              </p:cNvPr>
              <p:cNvSpPr>
                <a:spLocks noGrp="1"/>
              </p:cNvSpPr>
              <p:nvPr>
                <p:ph type="subTitle" idx="1"/>
              </p:nvPr>
            </p:nvSpPr>
            <p:spPr>
              <a:xfrm>
                <a:off x="1081547" y="560438"/>
                <a:ext cx="10078065" cy="5673213"/>
              </a:xfrm>
            </p:spPr>
            <p:txBody>
              <a:bodyPr>
                <a:normAutofit/>
              </a:bodyPr>
              <a:lstStyle/>
              <a:p>
                <a:pPr algn="r" rtl="1">
                  <a:lnSpc>
                    <a:spcPct val="200000"/>
                  </a:lnSpc>
                </a:pPr>
                <a:r>
                  <a:rPr lang="fa-IR" sz="2200" dirty="0"/>
                  <a:t>مشکل اصلی اینجاست که ما نمی توانیم مستقیم سیاست بهینه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𝑎𝑟𝑔𝑚𝑎</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𝑎</m:t>
                            </m:r>
                          </m:sub>
                        </m:sSub>
                        <m:r>
                          <a:rPr lang="en-US" sz="2200" b="0" i="1" smtClean="0">
                            <a:latin typeface="Cambria Math" panose="02040503050406030204" pitchFamily="18" charset="0"/>
                          </a:rPr>
                          <m:t> </m:t>
                        </m:r>
                        <m:r>
                          <a:rPr lang="en-US" sz="2200" b="0" i="1" smtClean="0">
                            <a:latin typeface="Cambria Math" panose="02040503050406030204" pitchFamily="18" charset="0"/>
                          </a:rPr>
                          <m:t>𝑄</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𝑠</m:t>
                            </m:r>
                            <m:r>
                              <a:rPr lang="en-US" sz="2200" b="0" i="1" smtClean="0">
                                <a:latin typeface="Cambria Math" panose="02040503050406030204" pitchFamily="18" charset="0"/>
                              </a:rPr>
                              <m:t>, </m:t>
                            </m:r>
                            <m:r>
                              <a:rPr lang="en-US" sz="2200" b="0" i="1" smtClean="0">
                                <a:latin typeface="Cambria Math" panose="02040503050406030204" pitchFamily="18" charset="0"/>
                              </a:rPr>
                              <m:t>𝑎</m:t>
                            </m:r>
                          </m:e>
                        </m:d>
                        <m:r>
                          <a:rPr lang="en-US" sz="2200" b="0" i="1" smtClean="0">
                            <a:latin typeface="Cambria Math" panose="02040503050406030204" pitchFamily="18" charset="0"/>
                          </a:rPr>
                          <m:t>= </m:t>
                        </m:r>
                        <m:r>
                          <a:rPr lang="en-US" sz="2200" b="0" i="1" smtClean="0">
                            <a:latin typeface="Cambria Math" panose="02040503050406030204" pitchFamily="18" charset="0"/>
                          </a:rPr>
                          <m:t>𝜋</m:t>
                        </m:r>
                      </m:e>
                      <m:sup>
                        <m:r>
                          <a:rPr lang="fa-IR" sz="2200" b="0" i="1" smtClean="0">
                            <a:latin typeface="Cambria Math" panose="02040503050406030204" pitchFamily="18" charset="0"/>
                          </a:rPr>
                          <m:t>∗</m:t>
                        </m:r>
                      </m:sup>
                    </m:sSup>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e>
                      <m:e>
                        <m:r>
                          <a:rPr lang="en-US" sz="2200" b="0" i="1" smtClean="0">
                            <a:latin typeface="Cambria Math" panose="02040503050406030204" pitchFamily="18" charset="0"/>
                          </a:rPr>
                          <m:t>𝑠</m:t>
                        </m:r>
                      </m:e>
                    </m:d>
                  </m:oMath>
                </a14:m>
                <a:r>
                  <a:rPr lang="fa-IR" sz="2200" dirty="0"/>
                  <a:t>) را یاد بگیریم چرا که توزیع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𝜋</m:t>
                        </m:r>
                      </m:e>
                      <m:sup>
                        <m:r>
                          <a:rPr lang="en-US" sz="2200" b="0" i="1" smtClean="0">
                            <a:latin typeface="Cambria Math" panose="02040503050406030204" pitchFamily="18" charset="0"/>
                          </a:rPr>
                          <m:t>∗</m:t>
                        </m:r>
                      </m:sup>
                    </m:sSup>
                  </m:oMath>
                </a14:m>
                <a:r>
                  <a:rPr lang="fa-IR" sz="2200" dirty="0"/>
                  <a:t> را به صورت مستقیم نداریم و نمی توانیم از آن سمپل گیری کنیم در نتیجه نمی توانیم </a:t>
                </a:r>
              </a:p>
              <a:p>
                <a:pPr algn="r" rtl="1">
                  <a:lnSpc>
                    <a:spcPct val="200000"/>
                  </a:lnSpc>
                </a:pPr>
                <a:r>
                  <a:rPr lang="fa-IR" sz="2200" dirty="0"/>
                  <a:t>به صورت مستقیم گرادیان لگاریتم آن (</a:t>
                </a:r>
                <a:r>
                  <a:rPr lang="en-US" sz="2200" dirty="0"/>
                  <a:t>(</a:t>
                </a:r>
                <a14:m>
                  <m:oMath xmlns:m="http://schemas.openxmlformats.org/officeDocument/2006/math">
                    <m:r>
                      <m:rPr>
                        <m:sty m:val="p"/>
                      </m:rPr>
                      <a:rPr lang="en-US" sz="2200" b="0" i="0" smtClean="0">
                        <a:latin typeface="Cambria Math" panose="02040503050406030204" pitchFamily="18" charset="0"/>
                      </a:rPr>
                      <m:t>∇</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log</m:t>
                    </m:r>
                    <m:r>
                      <a:rPr lang="en-US" sz="2200" b="0" i="0" smtClean="0">
                        <a:latin typeface="Cambria Math" panose="02040503050406030204" pitchFamily="18" charset="0"/>
                      </a:rPr>
                      <m:t> </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𝜋</m:t>
                        </m:r>
                      </m:e>
                      <m:sub>
                        <m:r>
                          <a:rPr lang="en-US" sz="2200" b="0" i="1" smtClean="0">
                            <a:latin typeface="Cambria Math" panose="02040503050406030204" pitchFamily="18" charset="0"/>
                          </a:rPr>
                          <m:t>𝑎</m:t>
                        </m:r>
                      </m:sub>
                      <m:sup>
                        <m:r>
                          <a:rPr lang="en-US" sz="2200" b="0" i="1" smtClean="0">
                            <a:latin typeface="Cambria Math" panose="02040503050406030204" pitchFamily="18" charset="0"/>
                          </a:rPr>
                          <m:t>∗</m:t>
                        </m:r>
                      </m:sup>
                    </m:sSubSup>
                  </m:oMath>
                </a14:m>
                <a:r>
                  <a:rPr lang="fa-IR" sz="2200" dirty="0"/>
                  <a:t> را محاسبه کنیم و نمی توانیم به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𝜋</m:t>
                        </m:r>
                      </m:e>
                      <m:sup>
                        <m:r>
                          <a:rPr lang="en-US" sz="2200" b="0" i="1" smtClean="0">
                            <a:latin typeface="Cambria Math" panose="02040503050406030204" pitchFamily="18" charset="0"/>
                          </a:rPr>
                          <m:t>∗</m:t>
                        </m:r>
                      </m:sup>
                    </m:sSup>
                  </m:oMath>
                </a14:m>
                <a:r>
                  <a:rPr lang="fa-IR" sz="2200" dirty="0"/>
                  <a:t> نزدیک شویم.</a:t>
                </a:r>
              </a:p>
              <a:p>
                <a:pPr algn="r" rtl="1">
                  <a:lnSpc>
                    <a:spcPct val="200000"/>
                  </a:lnSpc>
                </a:pPr>
                <a:endParaRPr lang="fa-IR" sz="2200" dirty="0"/>
              </a:p>
            </p:txBody>
          </p:sp>
        </mc:Choice>
        <mc:Fallback>
          <p:sp>
            <p:nvSpPr>
              <p:cNvPr id="3" name="Subtitle 2">
                <a:extLst>
                  <a:ext uri="{FF2B5EF4-FFF2-40B4-BE49-F238E27FC236}">
                    <a16:creationId xmlns:a16="http://schemas.microsoft.com/office/drawing/2014/main" id="{ED1EC768-731A-DD25-BE69-9C1B2A60E5EC}"/>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l="-1270" r="-726"/>
                </a:stretch>
              </a:blipFill>
            </p:spPr>
            <p:txBody>
              <a:bodyPr/>
              <a:lstStyle/>
              <a:p>
                <a:r>
                  <a:rPr lang="en-AS">
                    <a:noFill/>
                  </a:rPr>
                  <a:t> </a:t>
                </a:r>
              </a:p>
            </p:txBody>
          </p:sp>
        </mc:Fallback>
      </mc:AlternateContent>
    </p:spTree>
    <p:extLst>
      <p:ext uri="{BB962C8B-B14F-4D97-AF65-F5344CB8AC3E}">
        <p14:creationId xmlns:p14="http://schemas.microsoft.com/office/powerpoint/2010/main" val="231811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62724-E083-B558-E34F-D1A841B15FE2}"/>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8202861F-20CD-A4A7-4393-5338F88CFA42}"/>
                  </a:ext>
                </a:extLst>
              </p:cNvPr>
              <p:cNvSpPr>
                <a:spLocks noGrp="1"/>
              </p:cNvSpPr>
              <p:nvPr>
                <p:ph type="subTitle" idx="1"/>
              </p:nvPr>
            </p:nvSpPr>
            <p:spPr>
              <a:xfrm>
                <a:off x="1081547" y="560438"/>
                <a:ext cx="10078065" cy="5673213"/>
              </a:xfrm>
            </p:spPr>
            <p:txBody>
              <a:bodyPr>
                <a:normAutofit lnSpcReduction="10000"/>
              </a:bodyPr>
              <a:lstStyle/>
              <a:p>
                <a:pPr algn="r" rtl="1">
                  <a:lnSpc>
                    <a:spcPct val="200000"/>
                  </a:lnSpc>
                </a:pPr>
                <a:r>
                  <a:rPr lang="fa-IR" sz="2200" dirty="0"/>
                  <a:t>راه حل پیشنهادی :</a:t>
                </a:r>
              </a:p>
              <a:p>
                <a:pPr algn="r" rtl="1">
                  <a:lnSpc>
                    <a:spcPct val="200000"/>
                  </a:lnSpc>
                </a:pPr>
                <a:r>
                  <a:rPr lang="en-US" sz="2200" dirty="0"/>
                  <a:t>Q-score Matching (QSM)</a:t>
                </a:r>
                <a:r>
                  <a:rPr lang="fa-IR" sz="2200" dirty="0"/>
                  <a:t> : </a:t>
                </a:r>
              </a:p>
              <a:p>
                <a:pPr algn="r" rtl="1">
                  <a:lnSpc>
                    <a:spcPct val="200000"/>
                  </a:lnSpc>
                </a:pPr>
                <a:r>
                  <a:rPr lang="fa-IR" sz="2200" dirty="0"/>
                  <a:t>راه حل مقاله این است که بجای اینکه بیاییم و سعی کنیم به صورت مستقیم سیاست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𝜋</m:t>
                        </m:r>
                      </m:e>
                      <m:sup>
                        <m:r>
                          <a:rPr lang="en-US" sz="2200" b="0" i="1" smtClean="0">
                            <a:latin typeface="Cambria Math" panose="02040503050406030204" pitchFamily="18" charset="0"/>
                          </a:rPr>
                          <m:t>∗</m:t>
                        </m:r>
                      </m:sup>
                    </m:sSup>
                  </m:oMath>
                </a14:m>
                <a:r>
                  <a:rPr lang="fa-IR" sz="2200" dirty="0"/>
                  <a:t> را بخواهیم یاد بگیریم، سعی کنیم که سیاست </a:t>
                </a:r>
                <a14:m>
                  <m:oMath xmlns:m="http://schemas.openxmlformats.org/officeDocument/2006/math">
                    <m:r>
                      <a:rPr lang="en-US" sz="2200" b="0" i="1" smtClean="0">
                        <a:latin typeface="Cambria Math" panose="02040503050406030204" pitchFamily="18" charset="0"/>
                      </a:rPr>
                      <m:t>𝜋</m:t>
                    </m:r>
                  </m:oMath>
                </a14:m>
                <a:r>
                  <a:rPr lang="fa-IR" sz="2200" dirty="0"/>
                  <a:t> را طوری یاد بگیریم که گرادیانش به گرادیان تابع </a:t>
                </a:r>
                <a:r>
                  <a:rPr lang="en-US" sz="2200" dirty="0"/>
                  <a:t>Q</a:t>
                </a:r>
                <a:r>
                  <a:rPr lang="fa-IR" sz="2200" dirty="0"/>
                  <a:t> نزدیک شود یا به عبارتی :</a:t>
                </a:r>
              </a:p>
              <a:p>
                <a:pPr algn="ctr" rtl="1">
                  <a:lnSpc>
                    <a:spcPct val="200000"/>
                  </a:lnSpc>
                </a:pPr>
                <a14:m>
                  <m:oMathPara xmlns:m="http://schemas.openxmlformats.org/officeDocument/2006/math">
                    <m:oMathParaPr>
                      <m:jc m:val="centerGroup"/>
                    </m:oMathParaPr>
                    <m:oMath xmlns:m="http://schemas.openxmlformats.org/officeDocument/2006/math">
                      <m:sSub>
                        <m:sSubPr>
                          <m:ctrlPr>
                            <a:rPr lang="en-US" sz="2200" b="0" i="0" smtClean="0">
                              <a:latin typeface="Cambria Math" panose="02040503050406030204" pitchFamily="18" charset="0"/>
                            </a:rPr>
                          </m:ctrlPr>
                        </m:sSubPr>
                        <m:e>
                          <m:r>
                            <m:rPr>
                              <m:sty m:val="p"/>
                            </m:rPr>
                            <a:rPr lang="en-US" sz="2200" b="0" i="0" smtClean="0">
                              <a:latin typeface="Cambria Math" panose="02040503050406030204" pitchFamily="18" charset="0"/>
                            </a:rPr>
                            <m:t>∇</m:t>
                          </m:r>
                        </m:e>
                        <m:sub>
                          <m:r>
                            <m:rPr>
                              <m:sty m:val="p"/>
                            </m:rPr>
                            <a:rPr lang="en-US" sz="2200" b="0" i="0" smtClean="0">
                              <a:latin typeface="Cambria Math" panose="02040503050406030204" pitchFamily="18" charset="0"/>
                            </a:rPr>
                            <m:t>a</m:t>
                          </m:r>
                        </m:sub>
                      </m:sSub>
                      <m:r>
                        <m:rPr>
                          <m:sty m:val="p"/>
                        </m:rPr>
                        <a:rPr lang="en-US" sz="2200" b="0" i="0" smtClean="0">
                          <a:latin typeface="Cambria Math" panose="02040503050406030204" pitchFamily="18" charset="0"/>
                        </a:rPr>
                        <m:t>Q</m:t>
                      </m:r>
                      <m:d>
                        <m:dPr>
                          <m:ctrlPr>
                            <a:rPr lang="en-US" sz="2200" b="0" i="0" smtClean="0">
                              <a:latin typeface="Cambria Math" panose="02040503050406030204" pitchFamily="18" charset="0"/>
                            </a:rPr>
                          </m:ctrlPr>
                        </m:dPr>
                        <m:e>
                          <m:r>
                            <m:rPr>
                              <m:sty m:val="p"/>
                            </m:rPr>
                            <a:rPr lang="en-US" sz="2200" b="0" i="0" smtClean="0">
                              <a:latin typeface="Cambria Math" panose="02040503050406030204" pitchFamily="18" charset="0"/>
                            </a:rPr>
                            <m:t>s</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a</m:t>
                          </m:r>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m:t>
                          </m:r>
                        </m:e>
                        <m:sub>
                          <m:r>
                            <a:rPr lang="en-US" sz="2200" b="0" i="1" smtClean="0">
                              <a:latin typeface="Cambria Math" panose="02040503050406030204" pitchFamily="18" charset="0"/>
                            </a:rPr>
                            <m:t>𝑎</m:t>
                          </m:r>
                        </m:sub>
                      </m:sSub>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log</m:t>
                          </m:r>
                        </m:fName>
                        <m:e>
                          <m:r>
                            <a:rPr lang="en-US" sz="2200" b="0" i="1" smtClean="0">
                              <a:latin typeface="Cambria Math" panose="02040503050406030204" pitchFamily="18" charset="0"/>
                            </a:rPr>
                            <m:t>𝜋</m:t>
                          </m:r>
                          <m:r>
                            <a:rPr lang="en-US" sz="2200" b="0" i="1" smtClean="0">
                              <a:latin typeface="Cambria Math" panose="02040503050406030204" pitchFamily="18" charset="0"/>
                            </a:rPr>
                            <m:t>(</m:t>
                          </m:r>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𝑠</m:t>
                          </m:r>
                          <m:r>
                            <a:rPr lang="en-US" sz="2200" b="0" i="1" smtClean="0">
                              <a:latin typeface="Cambria Math" panose="02040503050406030204" pitchFamily="18" charset="0"/>
                            </a:rPr>
                            <m:t>)</m:t>
                          </m:r>
                        </m:e>
                      </m:func>
                    </m:oMath>
                  </m:oMathPara>
                </a14:m>
                <a:endParaRPr lang="fa-IR" sz="2200" dirty="0"/>
              </a:p>
              <a:p>
                <a:pPr algn="r" rtl="1">
                  <a:lnSpc>
                    <a:spcPct val="200000"/>
                  </a:lnSpc>
                </a:pPr>
                <a:r>
                  <a:rPr lang="fa-IR" sz="2200" dirty="0"/>
                  <a:t>این روش علاوه بر اینکه به مدل اجازه می دهد که از داده های قبلی تقلید کند اجازه می دهد که یاد بگیرد چگونه عمل بهینه تر را انتهاب کند.( در واقع داریم به جهتی که </a:t>
                </a:r>
                <a:r>
                  <a:rPr lang="en-US" sz="2200" dirty="0"/>
                  <a:t>reward</a:t>
                </a:r>
                <a:r>
                  <a:rPr lang="fa-IR" sz="2200" dirty="0"/>
                  <a:t> بیشتری دارد احتمال بیشتری نسبت می دهیم.)</a:t>
                </a:r>
              </a:p>
            </p:txBody>
          </p:sp>
        </mc:Choice>
        <mc:Fallback>
          <p:sp>
            <p:nvSpPr>
              <p:cNvPr id="3" name="Subtitle 2">
                <a:extLst>
                  <a:ext uri="{FF2B5EF4-FFF2-40B4-BE49-F238E27FC236}">
                    <a16:creationId xmlns:a16="http://schemas.microsoft.com/office/drawing/2014/main" id="{8202861F-20CD-A4A7-4393-5338F88CFA42}"/>
                  </a:ext>
                </a:extLst>
              </p:cNvPr>
              <p:cNvSpPr>
                <a:spLocks noGrp="1" noRot="1" noChangeAspect="1" noMove="1" noResize="1" noEditPoints="1" noAdjustHandles="1" noChangeArrowheads="1" noChangeShapeType="1" noTextEdit="1"/>
              </p:cNvSpPr>
              <p:nvPr>
                <p:ph type="subTitle" idx="1"/>
              </p:nvPr>
            </p:nvSpPr>
            <p:spPr>
              <a:xfrm>
                <a:off x="1081547" y="560438"/>
                <a:ext cx="10078065" cy="5673213"/>
              </a:xfrm>
              <a:blipFill>
                <a:blip r:embed="rId3"/>
                <a:stretch>
                  <a:fillRect l="-121" r="-786"/>
                </a:stretch>
              </a:blipFill>
            </p:spPr>
            <p:txBody>
              <a:bodyPr/>
              <a:lstStyle/>
              <a:p>
                <a:r>
                  <a:rPr lang="en-AS">
                    <a:noFill/>
                  </a:rPr>
                  <a:t> </a:t>
                </a:r>
              </a:p>
            </p:txBody>
          </p:sp>
        </mc:Fallback>
      </mc:AlternateContent>
    </p:spTree>
    <p:extLst>
      <p:ext uri="{BB962C8B-B14F-4D97-AF65-F5344CB8AC3E}">
        <p14:creationId xmlns:p14="http://schemas.microsoft.com/office/powerpoint/2010/main" val="387863042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585</TotalTime>
  <Words>1936</Words>
  <Application>Microsoft Office PowerPoint</Application>
  <PresentationFormat>Widescreen</PresentationFormat>
  <Paragraphs>127</Paragraphs>
  <Slides>35</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Cambria Math</vt:lpstr>
      <vt:lpstr>Century Gothic</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Ghasemzadeh</dc:creator>
  <cp:lastModifiedBy>Ali Ghasemzadeh</cp:lastModifiedBy>
  <cp:revision>52</cp:revision>
  <dcterms:created xsi:type="dcterms:W3CDTF">2025-02-01T10:44:22Z</dcterms:created>
  <dcterms:modified xsi:type="dcterms:W3CDTF">2025-02-01T20:30:01Z</dcterms:modified>
</cp:coreProperties>
</file>