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0" autoAdjust="0"/>
    <p:restoredTop sz="94660" autoAdjust="0"/>
  </p:normalViewPr>
  <p:slideViewPr>
    <p:cSldViewPr snapToGrid="0">
      <p:cViewPr varScale="1">
        <p:scale>
          <a:sx n="134" d="100"/>
          <a:sy n="134" d="100"/>
        </p:scale>
        <p:origin x="329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4358" y="7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2E4B6-2456-4935-B807-26B7F91AC855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C8F2C-1975-4416-9DEF-4B5B753AB8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09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C8F2C-1975-4416-9DEF-4B5B753AB81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39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E926-04C2-465A-AFBF-12383E8A8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15430-A4BA-4A3D-ADC2-08F531A27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14D08-B768-4479-95CE-6D065071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72443-6C0E-4848-AB6B-07D03EAD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4E6D8-925B-4CC1-BEF3-B3A0A7D9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08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4A9FD-676A-4DBF-8CD6-CA1ED887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76561-B818-4E01-9DA7-FAA87D5E8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6B2DD-A0EB-46FC-A96E-1BD667AC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4AA8A-F1C1-4BAC-B518-7D5E84C2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0D2AA-8E5F-4596-80E8-DA41AED4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25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E24FD-98AB-4DCF-9527-5B0E90B68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E1FF8-22E2-4CE0-B388-13A425480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744F0-8862-4D42-9EBA-806F7F17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DB47C-C376-45E4-869E-F582E052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990C6-8F99-4E01-9D51-89A58DC8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00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4F94-EFE0-4D82-BA75-2BC36469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0DB59-C039-47D1-A848-F25A6C7A9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1F16E-77F1-44A0-AE23-CFC0C3A5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B4630-4F44-41BA-8272-92A2D047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4661C-DB3E-433A-8E58-DD926F43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8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2757-A39D-4905-983B-7B2478C1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26946-E9A1-413A-8D8D-3372F4698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04D78-9BC2-4ACB-A7A8-FDD415CF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DB17C-8FC7-4BF6-B202-6902388C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DB6B9-105D-48D1-B2FC-26A65A15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52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4571-4EDB-4716-8E2F-C73DE5A3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34B12-4850-43C8-8A93-F3BC1FE62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B20A0-2F8B-4230-80D4-EF9F8C873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A759B-E3A5-4FF0-9157-652A74BA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52681-3FDC-4120-8A11-4F6DF928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7133A-E326-4F4F-B754-7E59CD97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49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AF59-AB23-4DCB-B1C3-80D0B74A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FABFD-039A-4ECC-B9B5-511157AA8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321C9-3B4C-4802-AB68-AB5E31785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7A624-B3D3-4BBE-A280-14E213D2E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A2A80-2BD0-47BC-B86A-13D0FAB69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F37025-9DD1-4BCD-A239-93055D27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820CE-61E2-4658-80B1-358EE05A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8333E-3A7F-413E-A338-FD9692D6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01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B1DE-21E5-45DE-9DEB-73E035C3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2082F9-03F8-4F61-B3B3-D9B307DCF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4E754-9772-4B13-AE1E-1A9F35E30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17AB-7F39-4152-AE2C-5F62E741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15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28B0A-45B6-498F-B8C4-2A058212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84A69-3779-4A7D-AAD0-1BF262EA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45A3A-7765-4181-BD52-9A6AE0EB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86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AB1D-5658-4EF4-863F-790C1C451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ACB82-54BC-4F0C-BEFD-90E3E795B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182AD-27A9-463A-A673-60C040280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E7CB0-7FCB-4D16-8EB9-55C46088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0C5C6-180A-4147-9738-CFD684DB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6E844-0EDD-4698-9118-509B0C20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40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2ACB-3F6D-4167-8E41-96AABFD6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C72EEC-2D2F-4C07-8EC4-BE6990864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75B0B-8BD8-4698-8F98-33BDC8D8D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C219E-16DC-498B-B8DC-20E5F25E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DE50-58D0-4AE8-8BAA-5262A4FF172B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14919-0DB2-4279-A85D-6B306BAB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BB787-4E7F-4756-B4E4-0B7B9A35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34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C3E19-A3DC-4B54-9138-17988315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2DAFB-89E4-4B54-9195-63F27DA7C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25B3C-744C-4CF6-81B5-ACE251A73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4DE50-58D0-4AE8-8BAA-5262A4FF172B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DD9F4-25A8-49E5-AE50-11B507D36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0D391-EFDE-4DC8-8D74-D9F643488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A2AD2-9BF5-4BC6-9E3A-D8A2CCF3E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64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B2661A-9B82-4593-B71D-6566F615683A}"/>
              </a:ext>
            </a:extLst>
          </p:cNvPr>
          <p:cNvCxnSpPr>
            <a:cxnSpLocks/>
            <a:stCxn id="80" idx="3"/>
            <a:endCxn id="4" idx="1"/>
          </p:cNvCxnSpPr>
          <p:nvPr/>
        </p:nvCxnSpPr>
        <p:spPr>
          <a:xfrm flipV="1">
            <a:off x="6345772" y="1950859"/>
            <a:ext cx="3526138" cy="358912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560B6F-C0D8-4996-B812-CE373BCA70C7}"/>
              </a:ext>
            </a:extLst>
          </p:cNvPr>
          <p:cNvCxnSpPr>
            <a:cxnSpLocks/>
            <a:stCxn id="4" idx="1"/>
            <a:endCxn id="81" idx="3"/>
          </p:cNvCxnSpPr>
          <p:nvPr/>
        </p:nvCxnSpPr>
        <p:spPr>
          <a:xfrm flipH="1" flipV="1">
            <a:off x="6396110" y="1419540"/>
            <a:ext cx="3475800" cy="531319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0C7F72C-E600-4DA2-9846-B470C54DAE71}"/>
              </a:ext>
            </a:extLst>
          </p:cNvPr>
          <p:cNvSpPr/>
          <p:nvPr/>
        </p:nvSpPr>
        <p:spPr>
          <a:xfrm>
            <a:off x="8394701" y="482600"/>
            <a:ext cx="161924" cy="294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641D2E-53CF-4ADC-808F-0DFBD801DEB1}"/>
              </a:ext>
            </a:extLst>
          </p:cNvPr>
          <p:cNvSpPr/>
          <p:nvPr/>
        </p:nvSpPr>
        <p:spPr>
          <a:xfrm>
            <a:off x="9871910" y="1596836"/>
            <a:ext cx="1010653" cy="70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E80D8F-C739-41E2-8391-14B36777DDB0}"/>
              </a:ext>
            </a:extLst>
          </p:cNvPr>
          <p:cNvSpPr txBox="1"/>
          <p:nvPr/>
        </p:nvSpPr>
        <p:spPr>
          <a:xfrm>
            <a:off x="3624009" y="4064"/>
            <a:ext cx="4503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Self-Contained Node, No Firewall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EEE70E-126F-4245-9D99-0BD321EC1B46}"/>
              </a:ext>
            </a:extLst>
          </p:cNvPr>
          <p:cNvSpPr txBox="1"/>
          <p:nvPr/>
        </p:nvSpPr>
        <p:spPr>
          <a:xfrm>
            <a:off x="348821" y="3235588"/>
            <a:ext cx="2743059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node.conf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myLegalName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"O=Bank A, L=New York, C=US"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p2pAddress = "banka.com:10005"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rpcSettings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address = "nodeserver:10006"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adminAddress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nodeserver:10007"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E9FAFF-19E4-48AC-9C8D-7346B24ADE1C}"/>
              </a:ext>
            </a:extLst>
          </p:cNvPr>
          <p:cNvSpPr txBox="1"/>
          <p:nvPr/>
        </p:nvSpPr>
        <p:spPr>
          <a:xfrm>
            <a:off x="8513306" y="2158829"/>
            <a:ext cx="307777" cy="100604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banka.com:10005</a:t>
            </a:r>
            <a:endParaRPr lang="en-GB" sz="8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A40A310-751C-4D7F-9DB0-54BFBD7062CC}"/>
              </a:ext>
            </a:extLst>
          </p:cNvPr>
          <p:cNvSpPr/>
          <p:nvPr/>
        </p:nvSpPr>
        <p:spPr>
          <a:xfrm>
            <a:off x="2978150" y="779066"/>
            <a:ext cx="3782220" cy="229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E5EFAEC-D6B4-48FD-ABEA-E8098F3A34FD}"/>
              </a:ext>
            </a:extLst>
          </p:cNvPr>
          <p:cNvSpPr/>
          <p:nvPr/>
        </p:nvSpPr>
        <p:spPr>
          <a:xfrm>
            <a:off x="612775" y="1585516"/>
            <a:ext cx="2076450" cy="67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Clients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REST Web Server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E31F28-5B8E-48C7-BA57-27AC416A3C0C}"/>
              </a:ext>
            </a:extLst>
          </p:cNvPr>
          <p:cNvCxnSpPr>
            <a:stCxn id="68" idx="3"/>
            <a:endCxn id="70" idx="1"/>
          </p:cNvCxnSpPr>
          <p:nvPr/>
        </p:nvCxnSpPr>
        <p:spPr>
          <a:xfrm flipV="1">
            <a:off x="2689225" y="1923257"/>
            <a:ext cx="415926" cy="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66216BB-907A-4916-B3E8-264BF29F3461}"/>
              </a:ext>
            </a:extLst>
          </p:cNvPr>
          <p:cNvSpPr/>
          <p:nvPr/>
        </p:nvSpPr>
        <p:spPr>
          <a:xfrm>
            <a:off x="3105151" y="1615282"/>
            <a:ext cx="895350" cy="61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Artemis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5F2C48A-0731-4A0B-90F7-B374C4A00C79}"/>
              </a:ext>
            </a:extLst>
          </p:cNvPr>
          <p:cNvSpPr/>
          <p:nvPr/>
        </p:nvSpPr>
        <p:spPr>
          <a:xfrm>
            <a:off x="4191001" y="1231900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DA2F150-9AE5-4C0C-A2E9-E09CD449EA1A}"/>
              </a:ext>
            </a:extLst>
          </p:cNvPr>
          <p:cNvSpPr/>
          <p:nvPr/>
        </p:nvSpPr>
        <p:spPr>
          <a:xfrm>
            <a:off x="4191000" y="2231232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Vault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F343598-CC7E-460E-A2D2-3C4273896FB5}"/>
              </a:ext>
            </a:extLst>
          </p:cNvPr>
          <p:cNvCxnSpPr>
            <a:stCxn id="71" idx="2"/>
            <a:endCxn id="72" idx="0"/>
          </p:cNvCxnSpPr>
          <p:nvPr/>
        </p:nvCxnSpPr>
        <p:spPr>
          <a:xfrm flipH="1">
            <a:off x="4738688" y="1619250"/>
            <a:ext cx="1" cy="6119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0DBB180-698F-400D-A2FC-F87AC040C09C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 flipV="1">
            <a:off x="4000501" y="1425575"/>
            <a:ext cx="190500" cy="497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24147CE-445A-4C1E-A3FF-DA010F17BA62}"/>
              </a:ext>
            </a:extLst>
          </p:cNvPr>
          <p:cNvCxnSpPr>
            <a:cxnSpLocks/>
            <a:stCxn id="71" idx="2"/>
            <a:endCxn id="80" idx="1"/>
          </p:cNvCxnSpPr>
          <p:nvPr/>
        </p:nvCxnSpPr>
        <p:spPr>
          <a:xfrm>
            <a:off x="4738689" y="1619250"/>
            <a:ext cx="711733" cy="690521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4D5979B-1E6F-473D-A27C-3A741F7FF1AA}"/>
              </a:ext>
            </a:extLst>
          </p:cNvPr>
          <p:cNvCxnSpPr>
            <a:cxnSpLocks/>
            <a:stCxn id="70" idx="3"/>
            <a:endCxn id="72" idx="1"/>
          </p:cNvCxnSpPr>
          <p:nvPr/>
        </p:nvCxnSpPr>
        <p:spPr>
          <a:xfrm>
            <a:off x="4000501" y="1923257"/>
            <a:ext cx="190499" cy="501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9F7BE08-7DD2-498C-BB5E-3992995EB89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06363" y="2257699"/>
            <a:ext cx="565582" cy="135820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D72E153-B2A6-42DA-BB88-AD4ED602F0D4}"/>
              </a:ext>
            </a:extLst>
          </p:cNvPr>
          <p:cNvSpPr txBox="1"/>
          <p:nvPr/>
        </p:nvSpPr>
        <p:spPr>
          <a:xfrm>
            <a:off x="5367020" y="2634601"/>
            <a:ext cx="140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</a:t>
            </a:r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:10005</a:t>
            </a:r>
          </a:p>
          <a:p>
            <a:r>
              <a:rPr 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</a:t>
            </a:r>
            <a:r>
              <a:rPr 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alias</a:t>
            </a:r>
          </a:p>
          <a:p>
            <a:r>
              <a:rPr 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banka.com)</a:t>
            </a:r>
            <a:endParaRPr lang="en-GB" sz="8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8C76601-1D26-4F36-B1DF-B0B3EDE60ABC}"/>
              </a:ext>
            </a:extLst>
          </p:cNvPr>
          <p:cNvSpPr txBox="1"/>
          <p:nvPr/>
        </p:nvSpPr>
        <p:spPr>
          <a:xfrm>
            <a:off x="2999948" y="2260998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nodeserver:10006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341574F-0E03-44A6-B231-2327C8A291FE}"/>
              </a:ext>
            </a:extLst>
          </p:cNvPr>
          <p:cNvSpPr/>
          <p:nvPr/>
        </p:nvSpPr>
        <p:spPr>
          <a:xfrm>
            <a:off x="5450422" y="2002590"/>
            <a:ext cx="895350" cy="614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Artemis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8435FD7-AA13-4CB8-92B8-C625DC2217FD}"/>
              </a:ext>
            </a:extLst>
          </p:cNvPr>
          <p:cNvSpPr/>
          <p:nvPr/>
        </p:nvSpPr>
        <p:spPr>
          <a:xfrm>
            <a:off x="5403131" y="998904"/>
            <a:ext cx="992979" cy="84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E2A4EB9-E57F-4DCA-B9E6-CF9A3449D95C}"/>
              </a:ext>
            </a:extLst>
          </p:cNvPr>
          <p:cNvCxnSpPr>
            <a:cxnSpLocks/>
            <a:stCxn id="80" idx="0"/>
            <a:endCxn id="81" idx="2"/>
          </p:cNvCxnSpPr>
          <p:nvPr/>
        </p:nvCxnSpPr>
        <p:spPr>
          <a:xfrm flipV="1">
            <a:off x="5898097" y="1840175"/>
            <a:ext cx="1524" cy="162415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95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363C72D-86FD-4AAE-ADCB-151019EC3C55}"/>
              </a:ext>
            </a:extLst>
          </p:cNvPr>
          <p:cNvSpPr/>
          <p:nvPr/>
        </p:nvSpPr>
        <p:spPr>
          <a:xfrm>
            <a:off x="2978150" y="779066"/>
            <a:ext cx="3782220" cy="229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5C1F1F-4994-4101-914F-6B19F1E358C1}"/>
              </a:ext>
            </a:extLst>
          </p:cNvPr>
          <p:cNvSpPr/>
          <p:nvPr/>
        </p:nvSpPr>
        <p:spPr>
          <a:xfrm>
            <a:off x="612775" y="1585516"/>
            <a:ext cx="2076450" cy="67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Clients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REST Web Server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DFB308-DFC9-409F-AB11-2D820A03A9E5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 flipV="1">
            <a:off x="2689225" y="1923257"/>
            <a:ext cx="415926" cy="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475EE47-307A-465F-945C-0A386B16D4C5}"/>
              </a:ext>
            </a:extLst>
          </p:cNvPr>
          <p:cNvSpPr/>
          <p:nvPr/>
        </p:nvSpPr>
        <p:spPr>
          <a:xfrm>
            <a:off x="3105151" y="1615282"/>
            <a:ext cx="895350" cy="61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Artemis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1E04B7-0A0C-435B-869A-1AC3D605BA55}"/>
              </a:ext>
            </a:extLst>
          </p:cNvPr>
          <p:cNvSpPr/>
          <p:nvPr/>
        </p:nvSpPr>
        <p:spPr>
          <a:xfrm>
            <a:off x="4191001" y="1231900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32C9F47-C117-49B6-8498-ED072C9210BC}"/>
              </a:ext>
            </a:extLst>
          </p:cNvPr>
          <p:cNvSpPr/>
          <p:nvPr/>
        </p:nvSpPr>
        <p:spPr>
          <a:xfrm>
            <a:off x="4191000" y="2231232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Vault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9DB8D3-9937-4BF4-BB8D-294B539846F7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flipH="1">
            <a:off x="4738688" y="1619250"/>
            <a:ext cx="1" cy="6119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B207AB-C3D5-4CE6-A348-92510299983A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4000501" y="1425575"/>
            <a:ext cx="190500" cy="497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B2CE95-7985-4C87-A75A-AAA75D150E72}"/>
              </a:ext>
            </a:extLst>
          </p:cNvPr>
          <p:cNvCxnSpPr>
            <a:cxnSpLocks/>
            <a:stCxn id="39" idx="2"/>
            <a:endCxn id="31" idx="1"/>
          </p:cNvCxnSpPr>
          <p:nvPr/>
        </p:nvCxnSpPr>
        <p:spPr>
          <a:xfrm>
            <a:off x="4738689" y="1619250"/>
            <a:ext cx="711733" cy="690521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BE0F7A7-124C-4E30-8B92-AA8EED7D0A98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4000501" y="1923257"/>
            <a:ext cx="190499" cy="501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7A5BB70-0C36-45D2-B713-F8BEB16D8EA7}"/>
              </a:ext>
            </a:extLst>
          </p:cNvPr>
          <p:cNvSpPr/>
          <p:nvPr/>
        </p:nvSpPr>
        <p:spPr>
          <a:xfrm>
            <a:off x="7024687" y="1885209"/>
            <a:ext cx="992979" cy="84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4137A48-B2BE-409B-A7F2-8CFEC02EAEEC}"/>
              </a:ext>
            </a:extLst>
          </p:cNvPr>
          <p:cNvCxnSpPr>
            <a:cxnSpLocks/>
            <a:stCxn id="31" idx="3"/>
            <a:endCxn id="48" idx="1"/>
          </p:cNvCxnSpPr>
          <p:nvPr/>
        </p:nvCxnSpPr>
        <p:spPr>
          <a:xfrm flipV="1">
            <a:off x="6345772" y="2305845"/>
            <a:ext cx="678915" cy="392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DD9FB7-039A-472D-8C4B-426B5017DB52}"/>
              </a:ext>
            </a:extLst>
          </p:cNvPr>
          <p:cNvCxnSpPr>
            <a:cxnSpLocks/>
            <a:stCxn id="47" idx="1"/>
            <a:endCxn id="48" idx="3"/>
          </p:cNvCxnSpPr>
          <p:nvPr/>
        </p:nvCxnSpPr>
        <p:spPr>
          <a:xfrm flipH="1">
            <a:off x="8017666" y="2299975"/>
            <a:ext cx="2064796" cy="587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DF09F4D-5505-4469-9545-0F0F5B4BD44B}"/>
              </a:ext>
            </a:extLst>
          </p:cNvPr>
          <p:cNvSpPr txBox="1"/>
          <p:nvPr/>
        </p:nvSpPr>
        <p:spPr>
          <a:xfrm>
            <a:off x="8530354" y="1998664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In/Out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F53B22D-CD5E-40F5-B3D0-722BA6EA89E1}"/>
              </a:ext>
            </a:extLst>
          </p:cNvPr>
          <p:cNvCxnSpPr>
            <a:cxnSpLocks/>
            <a:stCxn id="80" idx="0"/>
          </p:cNvCxnSpPr>
          <p:nvPr/>
        </p:nvCxnSpPr>
        <p:spPr>
          <a:xfrm rot="5400000" flipH="1" flipV="1">
            <a:off x="2006363" y="2257701"/>
            <a:ext cx="565581" cy="135820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E4D2FC1-BD28-434A-9AA4-DCE67AAF6FAD}"/>
              </a:ext>
            </a:extLst>
          </p:cNvPr>
          <p:cNvSpPr/>
          <p:nvPr/>
        </p:nvSpPr>
        <p:spPr>
          <a:xfrm>
            <a:off x="10082462" y="1945952"/>
            <a:ext cx="1010653" cy="70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23792F-FF8F-4F7D-9958-DA0121DF6BC9}"/>
              </a:ext>
            </a:extLst>
          </p:cNvPr>
          <p:cNvSpPr txBox="1"/>
          <p:nvPr/>
        </p:nvSpPr>
        <p:spPr>
          <a:xfrm>
            <a:off x="3343484" y="0"/>
            <a:ext cx="5660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Node, Single External Firewall Configuration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5E735C4-A931-4059-A73E-18E5A3886CEE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7521176" y="2726480"/>
            <a:ext cx="1" cy="8624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14272A8-E3C9-48C8-953F-E46524998CB6}"/>
              </a:ext>
            </a:extLst>
          </p:cNvPr>
          <p:cNvSpPr txBox="1"/>
          <p:nvPr/>
        </p:nvSpPr>
        <p:spPr>
          <a:xfrm>
            <a:off x="208065" y="3219592"/>
            <a:ext cx="2803973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node.conf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myLegalName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"O=Bank A, L=New York, C=US"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p2pAddress = "banka.com:10005"</a:t>
            </a: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messagingServerAddress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nodeserver:11005</a:t>
            </a:r>
            <a:r>
              <a:rPr lang="en-US" altLang="en-US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messagingServerExternal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rpcSettings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address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nodeserver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:10006"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adminAddress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nodeserver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:10007"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enterpriseConfiguration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externalBridge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0599FD-A01D-4B81-BEDB-166EE981401E}"/>
              </a:ext>
            </a:extLst>
          </p:cNvPr>
          <p:cNvSpPr txBox="1"/>
          <p:nvPr/>
        </p:nvSpPr>
        <p:spPr>
          <a:xfrm>
            <a:off x="6596064" y="3588924"/>
            <a:ext cx="2925801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firewall.conf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firewallMode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SenderReceiver</a:t>
            </a:r>
            <a:endParaRPr lang="en-GB" sz="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outboundConfig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artemisBrokerAddress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"nodeserver:11005"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inboundConfig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listeningAddress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"bridgeexternal:10005"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Firewall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CBB594-5F23-4BD2-B565-05AF5A3FD7D9}"/>
              </a:ext>
            </a:extLst>
          </p:cNvPr>
          <p:cNvSpPr txBox="1"/>
          <p:nvPr/>
        </p:nvSpPr>
        <p:spPr>
          <a:xfrm>
            <a:off x="5367020" y="2634601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nodeserver:11005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0AC37C-C7B1-4BA1-8DD4-E4F979817622}"/>
              </a:ext>
            </a:extLst>
          </p:cNvPr>
          <p:cNvSpPr txBox="1"/>
          <p:nvPr/>
        </p:nvSpPr>
        <p:spPr>
          <a:xfrm>
            <a:off x="2999948" y="2260998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nodeserver:10006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1B7C0-8231-415F-B20C-FCFEA2A86B3C}"/>
              </a:ext>
            </a:extLst>
          </p:cNvPr>
          <p:cNvSpPr txBox="1"/>
          <p:nvPr/>
        </p:nvSpPr>
        <p:spPr>
          <a:xfrm>
            <a:off x="8483503" y="1082493"/>
            <a:ext cx="307777" cy="100604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banka.com:10005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5AC0C-150D-4C01-B74D-94DA919939CA}"/>
              </a:ext>
            </a:extLst>
          </p:cNvPr>
          <p:cNvSpPr txBox="1"/>
          <p:nvPr/>
        </p:nvSpPr>
        <p:spPr>
          <a:xfrm>
            <a:off x="7998568" y="981462"/>
            <a:ext cx="307777" cy="131061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bridgeexternal:10005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EC8C3F-F06A-4E11-9DFA-9E2756D8B924}"/>
              </a:ext>
            </a:extLst>
          </p:cNvPr>
          <p:cNvSpPr/>
          <p:nvPr/>
        </p:nvSpPr>
        <p:spPr>
          <a:xfrm>
            <a:off x="8394701" y="482600"/>
            <a:ext cx="126999" cy="294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822C62-80DC-4F45-BC70-97CE8BE4B3B0}"/>
              </a:ext>
            </a:extLst>
          </p:cNvPr>
          <p:cNvSpPr/>
          <p:nvPr/>
        </p:nvSpPr>
        <p:spPr>
          <a:xfrm>
            <a:off x="5450422" y="2002590"/>
            <a:ext cx="895350" cy="614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Artemis</a:t>
            </a:r>
          </a:p>
        </p:txBody>
      </p:sp>
    </p:spTree>
    <p:extLst>
      <p:ext uri="{BB962C8B-B14F-4D97-AF65-F5344CB8AC3E}">
        <p14:creationId xmlns:p14="http://schemas.microsoft.com/office/powerpoint/2010/main" val="249214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F7C8EA-CA93-48F1-AFF3-2A0CEDD3B2B0}"/>
              </a:ext>
            </a:extLst>
          </p:cNvPr>
          <p:cNvSpPr/>
          <p:nvPr/>
        </p:nvSpPr>
        <p:spPr>
          <a:xfrm>
            <a:off x="2978150" y="779066"/>
            <a:ext cx="3782220" cy="229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2C3D36-6932-45EA-BEC5-FC4F30A99044}"/>
              </a:ext>
            </a:extLst>
          </p:cNvPr>
          <p:cNvSpPr/>
          <p:nvPr/>
        </p:nvSpPr>
        <p:spPr>
          <a:xfrm>
            <a:off x="612775" y="1585516"/>
            <a:ext cx="2076450" cy="67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Clients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REST Web Server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479A5A-DF9C-47B5-BFCA-C54D6720C03B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2689225" y="1923257"/>
            <a:ext cx="415926" cy="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2D9A35C-D8C9-498A-B19F-CD64F6B3A0B3}"/>
              </a:ext>
            </a:extLst>
          </p:cNvPr>
          <p:cNvSpPr/>
          <p:nvPr/>
        </p:nvSpPr>
        <p:spPr>
          <a:xfrm>
            <a:off x="3105151" y="1615282"/>
            <a:ext cx="895350" cy="61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Artemis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E07AFB-EB54-4829-A99F-AC81BE7C31A8}"/>
              </a:ext>
            </a:extLst>
          </p:cNvPr>
          <p:cNvSpPr/>
          <p:nvPr/>
        </p:nvSpPr>
        <p:spPr>
          <a:xfrm>
            <a:off x="4191001" y="1231900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93568A-4E69-4573-BC60-9006B08C0FB0}"/>
              </a:ext>
            </a:extLst>
          </p:cNvPr>
          <p:cNvSpPr/>
          <p:nvPr/>
        </p:nvSpPr>
        <p:spPr>
          <a:xfrm>
            <a:off x="4191000" y="2231232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Vault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7F0199-EDE2-4EAC-B521-4DBA140B5E42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4738688" y="1619250"/>
            <a:ext cx="1" cy="6119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692585-1E47-4C46-8814-3264BB8E4F1A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4000501" y="1425575"/>
            <a:ext cx="190500" cy="497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3242FB-F27D-43CB-91C9-47FC7EC04B04}"/>
              </a:ext>
            </a:extLst>
          </p:cNvPr>
          <p:cNvCxnSpPr>
            <a:cxnSpLocks/>
            <a:stCxn id="11" idx="2"/>
            <a:endCxn id="43" idx="1"/>
          </p:cNvCxnSpPr>
          <p:nvPr/>
        </p:nvCxnSpPr>
        <p:spPr>
          <a:xfrm>
            <a:off x="4738689" y="1619250"/>
            <a:ext cx="711733" cy="690521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C2B76-BBD3-4ED8-AC34-AFA09C99F990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000501" y="1923257"/>
            <a:ext cx="190499" cy="501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BBF9BE1-E9B6-46AE-BDF0-9C3752B6892A}"/>
              </a:ext>
            </a:extLst>
          </p:cNvPr>
          <p:cNvSpPr/>
          <p:nvPr/>
        </p:nvSpPr>
        <p:spPr>
          <a:xfrm>
            <a:off x="7024687" y="1885209"/>
            <a:ext cx="992979" cy="84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 Bridge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5455F1-F17B-4FD2-BE99-C42ED5471F4C}"/>
              </a:ext>
            </a:extLst>
          </p:cNvPr>
          <p:cNvCxnSpPr>
            <a:cxnSpLocks/>
            <a:stCxn id="43" idx="3"/>
            <a:endCxn id="19" idx="1"/>
          </p:cNvCxnSpPr>
          <p:nvPr/>
        </p:nvCxnSpPr>
        <p:spPr>
          <a:xfrm flipV="1">
            <a:off x="6345772" y="2305845"/>
            <a:ext cx="678915" cy="392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F04901C-9F42-4669-B88D-E1D217D5C6E1}"/>
              </a:ext>
            </a:extLst>
          </p:cNvPr>
          <p:cNvSpPr/>
          <p:nvPr/>
        </p:nvSpPr>
        <p:spPr>
          <a:xfrm>
            <a:off x="8394701" y="482600"/>
            <a:ext cx="126999" cy="294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81E2D6-6425-4CFA-89E6-087AEB3092AB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7521177" y="2726480"/>
            <a:ext cx="0" cy="4931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70C893A-0327-48E1-A003-AEE788C914C1}"/>
              </a:ext>
            </a:extLst>
          </p:cNvPr>
          <p:cNvSpPr/>
          <p:nvPr/>
        </p:nvSpPr>
        <p:spPr>
          <a:xfrm>
            <a:off x="9976250" y="482600"/>
            <a:ext cx="126999" cy="2914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247F21-C664-439E-A2DB-91F7F13AD2F4}"/>
              </a:ext>
            </a:extLst>
          </p:cNvPr>
          <p:cNvSpPr/>
          <p:nvPr/>
        </p:nvSpPr>
        <p:spPr>
          <a:xfrm>
            <a:off x="8771733" y="1885209"/>
            <a:ext cx="992979" cy="84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 Float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4A71968-989E-4C6F-9172-5A633D6418C0}"/>
              </a:ext>
            </a:extLst>
          </p:cNvPr>
          <p:cNvCxnSpPr>
            <a:cxnSpLocks/>
            <a:stCxn id="19" idx="3"/>
            <a:endCxn id="32" idx="1"/>
          </p:cNvCxnSpPr>
          <p:nvPr/>
        </p:nvCxnSpPr>
        <p:spPr>
          <a:xfrm>
            <a:off x="8017666" y="2305845"/>
            <a:ext cx="754067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5C5A90-80BA-4A1F-9914-4304458F9C03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>
            <a:off x="9764712" y="2305845"/>
            <a:ext cx="1309186" cy="605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3D8F649-B3F9-41A2-86C2-4B118469FECF}"/>
              </a:ext>
            </a:extLst>
          </p:cNvPr>
          <p:cNvSpPr txBox="1"/>
          <p:nvPr/>
        </p:nvSpPr>
        <p:spPr>
          <a:xfrm>
            <a:off x="10201387" y="2010574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30770B-2946-4424-AA32-9343D70D510C}"/>
              </a:ext>
            </a:extLst>
          </p:cNvPr>
          <p:cNvSpPr txBox="1"/>
          <p:nvPr/>
        </p:nvSpPr>
        <p:spPr>
          <a:xfrm>
            <a:off x="7834869" y="2898964"/>
            <a:ext cx="70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95AD44C-94E2-4E3A-A202-7F194B0ADCD6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9268223" y="2726480"/>
            <a:ext cx="0" cy="9477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523B427-9B60-4BDA-BC0A-933FDE923DE9}"/>
              </a:ext>
            </a:extLst>
          </p:cNvPr>
          <p:cNvSpPr/>
          <p:nvPr/>
        </p:nvSpPr>
        <p:spPr>
          <a:xfrm>
            <a:off x="11073898" y="1957879"/>
            <a:ext cx="1010653" cy="70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C1E92C-CD9B-4134-8060-128371348E4A}"/>
              </a:ext>
            </a:extLst>
          </p:cNvPr>
          <p:cNvCxnSpPr>
            <a:cxnSpLocks/>
            <a:stCxn id="19" idx="2"/>
            <a:endCxn id="42" idx="2"/>
          </p:cNvCxnSpPr>
          <p:nvPr/>
        </p:nvCxnSpPr>
        <p:spPr>
          <a:xfrm rot="5400000" flipH="1" flipV="1">
            <a:off x="9519923" y="667179"/>
            <a:ext cx="60555" cy="4058048"/>
          </a:xfrm>
          <a:prstGeom prst="curvedConnector3">
            <a:avLst>
              <a:gd name="adj1" fmla="val -377508"/>
            </a:avLst>
          </a:prstGeom>
          <a:ln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9960A21-1562-4598-B0FE-5275E7A61FCA}"/>
              </a:ext>
            </a:extLst>
          </p:cNvPr>
          <p:cNvSpPr txBox="1"/>
          <p:nvPr/>
        </p:nvSpPr>
        <p:spPr>
          <a:xfrm>
            <a:off x="3729807" y="0"/>
            <a:ext cx="4732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Node, Single Bridge and DMZ Float</a:t>
            </a:r>
          </a:p>
        </p:txBody>
      </p:sp>
      <p:cxnSp>
        <p:nvCxnSpPr>
          <p:cNvPr id="66" name="Straight Arrow Connector 76">
            <a:extLst>
              <a:ext uri="{FF2B5EF4-FFF2-40B4-BE49-F238E27FC236}">
                <a16:creationId xmlns:a16="http://schemas.microsoft.com/office/drawing/2014/main" id="{46BAD35C-F511-4701-9AF3-CBFBBBEF3EF8}"/>
              </a:ext>
            </a:extLst>
          </p:cNvPr>
          <p:cNvCxnSpPr>
            <a:cxnSpLocks/>
            <a:stCxn id="74" idx="0"/>
          </p:cNvCxnSpPr>
          <p:nvPr/>
        </p:nvCxnSpPr>
        <p:spPr>
          <a:xfrm rot="5400000" flipH="1" flipV="1">
            <a:off x="1951548" y="2527340"/>
            <a:ext cx="652109" cy="1395361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FC781BE-5A32-49F4-9A9C-4C109BAA7176}"/>
              </a:ext>
            </a:extLst>
          </p:cNvPr>
          <p:cNvSpPr txBox="1"/>
          <p:nvPr/>
        </p:nvSpPr>
        <p:spPr>
          <a:xfrm>
            <a:off x="177935" y="3551074"/>
            <a:ext cx="2803973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node.conf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myLegalName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"O=Bank A, L=New York, C=US"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p2pAddress = "banka.com:10005"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messagingServerAddress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nodeserver:11005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messagingServerExternal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rpcSettings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address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nodeserver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:10006"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adminAddress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nodeserver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:10007"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enterpriseConfiguration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externalBridge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4ABEC3-BADF-4465-9F28-844690268312}"/>
              </a:ext>
            </a:extLst>
          </p:cNvPr>
          <p:cNvSpPr txBox="1"/>
          <p:nvPr/>
        </p:nvSpPr>
        <p:spPr>
          <a:xfrm>
            <a:off x="3101855" y="3181743"/>
            <a:ext cx="4513130" cy="3662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firewall.conf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firewallMode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BridgeInner</a:t>
            </a:r>
            <a:endParaRPr lang="en-GB" sz="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outboundConfig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artemisBrokerAddress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"nodeserver:11005"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bridgeInnerConfig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floatAddresses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 "dmzinternal:12005" ]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"CN=Float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bridgepass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bridge.jks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crlCheckSoftFail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bridge.jks</a:t>
            </a:r>
            <a:endParaRPr lang="en-GB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trust.jks</a:t>
            </a:r>
            <a:endParaRPr lang="en-GB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820DD3A-FF27-4FCD-A173-DFB2B6A2DB5F}"/>
              </a:ext>
            </a:extLst>
          </p:cNvPr>
          <p:cNvSpPr txBox="1"/>
          <p:nvPr/>
        </p:nvSpPr>
        <p:spPr>
          <a:xfrm>
            <a:off x="7761240" y="3674185"/>
            <a:ext cx="4306648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firewall.conf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firewallMode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FloatOuter</a:t>
            </a:r>
            <a:endParaRPr lang="en-GB" sz="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inboundConfig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listeningAddress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"dmzexternal:10005"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floatOuterConfig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floatAddress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"dmzinternal:12005"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"CN=Bridge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floatpass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float.jks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crlCheckSoftFail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Certs &amp; Keys:</a:t>
            </a:r>
          </a:p>
          <a:p>
            <a:r>
              <a:rPr lang="en-GB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float.jks</a:t>
            </a:r>
            <a:endParaRPr lang="en-GB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trust.jks</a:t>
            </a:r>
            <a:endParaRPr lang="en-GB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D70AD6-C035-41CA-9D47-989F3CD2C42E}"/>
              </a:ext>
            </a:extLst>
          </p:cNvPr>
          <p:cNvSpPr txBox="1"/>
          <p:nvPr/>
        </p:nvSpPr>
        <p:spPr>
          <a:xfrm>
            <a:off x="5367020" y="2634601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nodeserver:11005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9C95E6-FFDC-4C5C-ABCF-F668596B0FD4}"/>
              </a:ext>
            </a:extLst>
          </p:cNvPr>
          <p:cNvSpPr txBox="1"/>
          <p:nvPr/>
        </p:nvSpPr>
        <p:spPr>
          <a:xfrm>
            <a:off x="2999948" y="2260998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nodeserver:10006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A1601D-AC58-429D-B43F-841E034A4679}"/>
              </a:ext>
            </a:extLst>
          </p:cNvPr>
          <p:cNvSpPr txBox="1"/>
          <p:nvPr/>
        </p:nvSpPr>
        <p:spPr>
          <a:xfrm>
            <a:off x="10037872" y="1271313"/>
            <a:ext cx="307777" cy="100604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banka.com:10005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B144F1-C23D-40D4-8570-CA0654370188}"/>
              </a:ext>
            </a:extLst>
          </p:cNvPr>
          <p:cNvSpPr txBox="1"/>
          <p:nvPr/>
        </p:nvSpPr>
        <p:spPr>
          <a:xfrm>
            <a:off x="9676989" y="1103359"/>
            <a:ext cx="307777" cy="112787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dmzexternal:10005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4F1230-A135-4664-9AFA-A5600A3E1690}"/>
              </a:ext>
            </a:extLst>
          </p:cNvPr>
          <p:cNvSpPr txBox="1"/>
          <p:nvPr/>
        </p:nvSpPr>
        <p:spPr>
          <a:xfrm>
            <a:off x="8514865" y="1133125"/>
            <a:ext cx="307777" cy="112787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dmzinternal:12005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92B9119-AB3A-4324-9A28-E96BAE3CBEEC}"/>
              </a:ext>
            </a:extLst>
          </p:cNvPr>
          <p:cNvSpPr/>
          <p:nvPr/>
        </p:nvSpPr>
        <p:spPr>
          <a:xfrm>
            <a:off x="5450422" y="2002590"/>
            <a:ext cx="895350" cy="614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Artemis</a:t>
            </a:r>
          </a:p>
        </p:txBody>
      </p:sp>
    </p:spTree>
    <p:extLst>
      <p:ext uri="{BB962C8B-B14F-4D97-AF65-F5344CB8AC3E}">
        <p14:creationId xmlns:p14="http://schemas.microsoft.com/office/powerpoint/2010/main" val="284606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E8B6073D-4BFC-45B3-A901-B2ADE1C462EB}"/>
              </a:ext>
            </a:extLst>
          </p:cNvPr>
          <p:cNvSpPr/>
          <p:nvPr/>
        </p:nvSpPr>
        <p:spPr>
          <a:xfrm>
            <a:off x="2978150" y="779066"/>
            <a:ext cx="3782220" cy="2252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95F2CC6-303B-42F2-912D-30C842E2C2C4}"/>
              </a:ext>
            </a:extLst>
          </p:cNvPr>
          <p:cNvSpPr/>
          <p:nvPr/>
        </p:nvSpPr>
        <p:spPr>
          <a:xfrm>
            <a:off x="612775" y="1585516"/>
            <a:ext cx="2076450" cy="67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Clients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REST Web Server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C6746EB-E1D0-496B-8C18-46C68E6C923A}"/>
              </a:ext>
            </a:extLst>
          </p:cNvPr>
          <p:cNvCxnSpPr>
            <a:stCxn id="60" idx="3"/>
            <a:endCxn id="62" idx="1"/>
          </p:cNvCxnSpPr>
          <p:nvPr/>
        </p:nvCxnSpPr>
        <p:spPr>
          <a:xfrm flipV="1">
            <a:off x="2689225" y="1923257"/>
            <a:ext cx="415926" cy="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D46C7BAE-C127-4EFD-8643-C4315473CB9C}"/>
              </a:ext>
            </a:extLst>
          </p:cNvPr>
          <p:cNvSpPr/>
          <p:nvPr/>
        </p:nvSpPr>
        <p:spPr>
          <a:xfrm>
            <a:off x="3105151" y="1615282"/>
            <a:ext cx="895350" cy="61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Artemis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7B9246-4A97-4477-97AD-CE0CA87522E5}"/>
              </a:ext>
            </a:extLst>
          </p:cNvPr>
          <p:cNvSpPr/>
          <p:nvPr/>
        </p:nvSpPr>
        <p:spPr>
          <a:xfrm>
            <a:off x="4191001" y="1231900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E85C7A3-0797-4240-B570-35C4141A0B7B}"/>
              </a:ext>
            </a:extLst>
          </p:cNvPr>
          <p:cNvSpPr/>
          <p:nvPr/>
        </p:nvSpPr>
        <p:spPr>
          <a:xfrm>
            <a:off x="4191000" y="2231232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Vault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C31DAF8-58B0-473B-9A42-7604FF48624A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 flipH="1">
            <a:off x="4738688" y="1619250"/>
            <a:ext cx="1" cy="6119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B964F3D-6608-4474-B625-212E5B473165}"/>
              </a:ext>
            </a:extLst>
          </p:cNvPr>
          <p:cNvCxnSpPr>
            <a:cxnSpLocks/>
            <a:stCxn id="62" idx="3"/>
            <a:endCxn id="64" idx="1"/>
          </p:cNvCxnSpPr>
          <p:nvPr/>
        </p:nvCxnSpPr>
        <p:spPr>
          <a:xfrm flipV="1">
            <a:off x="4000501" y="1425575"/>
            <a:ext cx="190500" cy="497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01BFDB2-E019-432F-AC12-88DB527166A2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4738689" y="1619250"/>
            <a:ext cx="695324" cy="686595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AD47049-8FD8-4AD7-BFBA-9A00C658A662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>
            <a:off x="4000501" y="1923257"/>
            <a:ext cx="190499" cy="501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35B6F6A6-90A8-461D-957D-BEAB4E222BDE}"/>
              </a:ext>
            </a:extLst>
          </p:cNvPr>
          <p:cNvSpPr/>
          <p:nvPr/>
        </p:nvSpPr>
        <p:spPr>
          <a:xfrm>
            <a:off x="7024687" y="1885209"/>
            <a:ext cx="992979" cy="84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 Bridge Process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A3F36F2-48F2-4F37-8760-5AB8CBDD309E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6329363" y="2305845"/>
            <a:ext cx="695324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0916124-ECE5-45F6-9DFF-2F1567A60F5A}"/>
              </a:ext>
            </a:extLst>
          </p:cNvPr>
          <p:cNvSpPr/>
          <p:nvPr/>
        </p:nvSpPr>
        <p:spPr>
          <a:xfrm>
            <a:off x="8394701" y="482600"/>
            <a:ext cx="126999" cy="294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E7EC1E9-722D-4A46-9A8C-3F0E1B3F7281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7232650" y="2726480"/>
            <a:ext cx="288527" cy="3839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3061EDBE-DDA2-4915-A484-A83DF90CC965}"/>
              </a:ext>
            </a:extLst>
          </p:cNvPr>
          <p:cNvSpPr/>
          <p:nvPr/>
        </p:nvSpPr>
        <p:spPr>
          <a:xfrm>
            <a:off x="9976250" y="482600"/>
            <a:ext cx="126999" cy="2914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9145912-32B7-41CE-A639-D48A7EDBCACD}"/>
              </a:ext>
            </a:extLst>
          </p:cNvPr>
          <p:cNvSpPr/>
          <p:nvPr/>
        </p:nvSpPr>
        <p:spPr>
          <a:xfrm>
            <a:off x="8771733" y="1885209"/>
            <a:ext cx="992979" cy="84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 Float Process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02ABAB-1A4F-42E0-894B-57E0E71F6007}"/>
              </a:ext>
            </a:extLst>
          </p:cNvPr>
          <p:cNvCxnSpPr>
            <a:cxnSpLocks/>
            <a:stCxn id="70" idx="3"/>
            <a:endCxn id="75" idx="1"/>
          </p:cNvCxnSpPr>
          <p:nvPr/>
        </p:nvCxnSpPr>
        <p:spPr>
          <a:xfrm>
            <a:off x="8017666" y="2305845"/>
            <a:ext cx="754067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A0018A9-65E6-4792-A779-B79B3EEDC41C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 flipV="1">
            <a:off x="9764712" y="2304899"/>
            <a:ext cx="1309186" cy="94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A6563FB-804A-460E-930B-CA628A44A2C6}"/>
              </a:ext>
            </a:extLst>
          </p:cNvPr>
          <p:cNvSpPr txBox="1"/>
          <p:nvPr/>
        </p:nvSpPr>
        <p:spPr>
          <a:xfrm>
            <a:off x="10201387" y="2010574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49790E4-D19B-4EE8-8115-70F2B9330771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9268223" y="2726480"/>
            <a:ext cx="0" cy="9477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437AA465-5122-4269-85C9-822F71FF6F2F}"/>
              </a:ext>
            </a:extLst>
          </p:cNvPr>
          <p:cNvSpPr/>
          <p:nvPr/>
        </p:nvSpPr>
        <p:spPr>
          <a:xfrm>
            <a:off x="11073898" y="1950876"/>
            <a:ext cx="1010653" cy="70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D1D1CC0-08B7-43CA-A60B-0D3EE0E06307}"/>
              </a:ext>
            </a:extLst>
          </p:cNvPr>
          <p:cNvSpPr txBox="1"/>
          <p:nvPr/>
        </p:nvSpPr>
        <p:spPr>
          <a:xfrm>
            <a:off x="3070172" y="0"/>
            <a:ext cx="6051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Node, Single Bridge outbound via SOCKS Proxy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DMZ Float</a:t>
            </a:r>
          </a:p>
        </p:txBody>
      </p:sp>
      <p:cxnSp>
        <p:nvCxnSpPr>
          <p:cNvPr id="84" name="Straight Arrow Connector 76">
            <a:extLst>
              <a:ext uri="{FF2B5EF4-FFF2-40B4-BE49-F238E27FC236}">
                <a16:creationId xmlns:a16="http://schemas.microsoft.com/office/drawing/2014/main" id="{75BD3AB8-A70D-4F40-B853-64ADC89B6445}"/>
              </a:ext>
            </a:extLst>
          </p:cNvPr>
          <p:cNvCxnSpPr>
            <a:cxnSpLocks/>
            <a:stCxn id="85" idx="0"/>
          </p:cNvCxnSpPr>
          <p:nvPr/>
        </p:nvCxnSpPr>
        <p:spPr>
          <a:xfrm rot="5400000" flipH="1" flipV="1">
            <a:off x="1951548" y="2527338"/>
            <a:ext cx="652110" cy="1395362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489DECA-C3FB-4859-AC7E-D4E96699E647}"/>
              </a:ext>
            </a:extLst>
          </p:cNvPr>
          <p:cNvSpPr txBox="1"/>
          <p:nvPr/>
        </p:nvSpPr>
        <p:spPr>
          <a:xfrm>
            <a:off x="177935" y="3551074"/>
            <a:ext cx="2803973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node.conf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myLegalName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"O=Bank A, L=New York, C=US"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p2pAddress = "banka.com:10005"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messagingServerAddress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nodeserver:11005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messagingServerExternal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rpcSettings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address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nodeserver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:10006"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adminAddress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nodeserver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:10007"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enterpriseConfiguration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externalBridge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8CEF008-77D3-46BC-B5FF-5BDFA9B2BE13}"/>
              </a:ext>
            </a:extLst>
          </p:cNvPr>
          <p:cNvSpPr txBox="1"/>
          <p:nvPr/>
        </p:nvSpPr>
        <p:spPr>
          <a:xfrm>
            <a:off x="3132717" y="3084403"/>
            <a:ext cx="4513130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firewall.conf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firewallMode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outboundConfig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artemisBrokerAddress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"nodeserver:11005"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socksProxyConfig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version = SOCKS5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proxyAddress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"proxyserver:12345"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username = "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proxyuser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password = "password"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floatAddresses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["dmzinternal:12005" ]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"CN=Float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crlCheckSoftFail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Certs &amp; Keys:</a:t>
            </a:r>
          </a:p>
          <a:p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bridge.jks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trust.jks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B3A337-3B05-42B2-85B7-53125CDCFFB4}"/>
              </a:ext>
            </a:extLst>
          </p:cNvPr>
          <p:cNvSpPr txBox="1"/>
          <p:nvPr/>
        </p:nvSpPr>
        <p:spPr>
          <a:xfrm>
            <a:off x="7761240" y="3674185"/>
            <a:ext cx="4306648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firewall.conf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firewallMode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inboundConfig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listeningAddress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"dmzexternal:10005"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"dmzinternal:12005"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"CN=Bridge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crlCheckSoftFail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3EDEC05-C3E5-4CBE-BB38-921A98A082EF}"/>
              </a:ext>
            </a:extLst>
          </p:cNvPr>
          <p:cNvSpPr/>
          <p:nvPr/>
        </p:nvSpPr>
        <p:spPr>
          <a:xfrm>
            <a:off x="8752485" y="689916"/>
            <a:ext cx="992979" cy="649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57EAA91-D322-4200-B2B0-8E9E23F83774}"/>
              </a:ext>
            </a:extLst>
          </p:cNvPr>
          <p:cNvCxnSpPr>
            <a:cxnSpLocks/>
            <a:stCxn id="70" idx="0"/>
            <a:endCxn id="88" idx="1"/>
          </p:cNvCxnSpPr>
          <p:nvPr/>
        </p:nvCxnSpPr>
        <p:spPr>
          <a:xfrm flipV="1">
            <a:off x="7521177" y="1014883"/>
            <a:ext cx="1231308" cy="870326"/>
          </a:xfrm>
          <a:prstGeom prst="straightConnector1">
            <a:avLst/>
          </a:prstGeom>
          <a:ln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DA0FE65-0594-4930-96FB-FA45FADA94C3}"/>
              </a:ext>
            </a:extLst>
          </p:cNvPr>
          <p:cNvCxnSpPr>
            <a:cxnSpLocks/>
            <a:stCxn id="88" idx="3"/>
            <a:endCxn id="81" idx="1"/>
          </p:cNvCxnSpPr>
          <p:nvPr/>
        </p:nvCxnSpPr>
        <p:spPr>
          <a:xfrm>
            <a:off x="9745464" y="1014883"/>
            <a:ext cx="1328434" cy="1290016"/>
          </a:xfrm>
          <a:prstGeom prst="straightConnector1">
            <a:avLst/>
          </a:prstGeom>
          <a:ln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E3861C1-58B9-4FC9-A2D4-787AA044D812}"/>
              </a:ext>
            </a:extLst>
          </p:cNvPr>
          <p:cNvSpPr txBox="1"/>
          <p:nvPr/>
        </p:nvSpPr>
        <p:spPr>
          <a:xfrm>
            <a:off x="10285084" y="1258827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656D886-0469-4C05-8134-A8D4B5EA369C}"/>
              </a:ext>
            </a:extLst>
          </p:cNvPr>
          <p:cNvSpPr txBox="1"/>
          <p:nvPr/>
        </p:nvSpPr>
        <p:spPr>
          <a:xfrm>
            <a:off x="7652225" y="1217344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2B3F405-DDCD-4579-BAC5-013155325149}"/>
              </a:ext>
            </a:extLst>
          </p:cNvPr>
          <p:cNvSpPr txBox="1"/>
          <p:nvPr/>
        </p:nvSpPr>
        <p:spPr>
          <a:xfrm>
            <a:off x="8070358" y="1966345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04CD7A-A9E4-4509-B5D0-1A16BF4E722A}"/>
              </a:ext>
            </a:extLst>
          </p:cNvPr>
          <p:cNvSpPr txBox="1"/>
          <p:nvPr/>
        </p:nvSpPr>
        <p:spPr>
          <a:xfrm>
            <a:off x="5367020" y="2634601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nodeserver:11005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A2A1FF-D669-4490-A819-49C8590FAE93}"/>
              </a:ext>
            </a:extLst>
          </p:cNvPr>
          <p:cNvSpPr txBox="1"/>
          <p:nvPr/>
        </p:nvSpPr>
        <p:spPr>
          <a:xfrm>
            <a:off x="2999948" y="2260998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nodeserver:10006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04665A-98F6-4A72-A1C0-D4C2A15A193B}"/>
              </a:ext>
            </a:extLst>
          </p:cNvPr>
          <p:cNvSpPr txBox="1"/>
          <p:nvPr/>
        </p:nvSpPr>
        <p:spPr>
          <a:xfrm>
            <a:off x="8483204" y="585300"/>
            <a:ext cx="307777" cy="112787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proxyserver:12345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EB2EDB-0B47-4113-9CA6-B50522DFA382}"/>
              </a:ext>
            </a:extLst>
          </p:cNvPr>
          <p:cNvSpPr txBox="1"/>
          <p:nvPr/>
        </p:nvSpPr>
        <p:spPr>
          <a:xfrm>
            <a:off x="10061531" y="2324068"/>
            <a:ext cx="307777" cy="100604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banka.com:10005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ECC772-2BF1-4B7C-942E-3A80CABF48DE}"/>
              </a:ext>
            </a:extLst>
          </p:cNvPr>
          <p:cNvSpPr txBox="1"/>
          <p:nvPr/>
        </p:nvSpPr>
        <p:spPr>
          <a:xfrm>
            <a:off x="9730095" y="2349128"/>
            <a:ext cx="307777" cy="112787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dmzexternal:10005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E4FEF4-1388-462E-8906-936C72C3308F}"/>
              </a:ext>
            </a:extLst>
          </p:cNvPr>
          <p:cNvSpPr txBox="1"/>
          <p:nvPr/>
        </p:nvSpPr>
        <p:spPr>
          <a:xfrm>
            <a:off x="8538266" y="2349128"/>
            <a:ext cx="307777" cy="112787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dmzinternal:12005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49C66C-603C-491F-B9A5-1304CD962C94}"/>
              </a:ext>
            </a:extLst>
          </p:cNvPr>
          <p:cNvSpPr/>
          <p:nvPr/>
        </p:nvSpPr>
        <p:spPr>
          <a:xfrm>
            <a:off x="5450422" y="2002590"/>
            <a:ext cx="895350" cy="614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Artemis</a:t>
            </a:r>
          </a:p>
        </p:txBody>
      </p:sp>
    </p:spTree>
    <p:extLst>
      <p:ext uri="{BB962C8B-B14F-4D97-AF65-F5344CB8AC3E}">
        <p14:creationId xmlns:p14="http://schemas.microsoft.com/office/powerpoint/2010/main" val="2471221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04BDDDB2-B9A1-42E5-BAA5-C2079633F4DC}"/>
              </a:ext>
            </a:extLst>
          </p:cNvPr>
          <p:cNvSpPr/>
          <p:nvPr/>
        </p:nvSpPr>
        <p:spPr>
          <a:xfrm>
            <a:off x="3852437" y="0"/>
            <a:ext cx="38477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Node with External Artemis,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and DMZ Float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E65A9BE-54F0-4A2B-A0A1-3ACF1247923A}"/>
              </a:ext>
            </a:extLst>
          </p:cNvPr>
          <p:cNvSpPr/>
          <p:nvPr/>
        </p:nvSpPr>
        <p:spPr>
          <a:xfrm>
            <a:off x="2978150" y="779066"/>
            <a:ext cx="2455859" cy="229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438C44D-56B9-4F87-B28E-8A20433FA368}"/>
              </a:ext>
            </a:extLst>
          </p:cNvPr>
          <p:cNvSpPr/>
          <p:nvPr/>
        </p:nvSpPr>
        <p:spPr>
          <a:xfrm>
            <a:off x="612775" y="1585516"/>
            <a:ext cx="2076450" cy="67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Clients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REST Web Server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F6E3534-8C27-42BE-A950-4AFAB82F12E2}"/>
              </a:ext>
            </a:extLst>
          </p:cNvPr>
          <p:cNvCxnSpPr>
            <a:stCxn id="96" idx="3"/>
            <a:endCxn id="98" idx="1"/>
          </p:cNvCxnSpPr>
          <p:nvPr/>
        </p:nvCxnSpPr>
        <p:spPr>
          <a:xfrm flipV="1">
            <a:off x="2689225" y="1923257"/>
            <a:ext cx="415926" cy="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E8FDE566-F0E7-421B-A687-22ECFC234D9E}"/>
              </a:ext>
            </a:extLst>
          </p:cNvPr>
          <p:cNvSpPr/>
          <p:nvPr/>
        </p:nvSpPr>
        <p:spPr>
          <a:xfrm>
            <a:off x="3105151" y="1615282"/>
            <a:ext cx="895350" cy="61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Artemis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7BA8995-4267-40B3-820A-4E45BC30DFCD}"/>
              </a:ext>
            </a:extLst>
          </p:cNvPr>
          <p:cNvSpPr/>
          <p:nvPr/>
        </p:nvSpPr>
        <p:spPr>
          <a:xfrm>
            <a:off x="4191001" y="1231900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3E9B298-4FC1-4808-9AB7-98B652BBDF78}"/>
              </a:ext>
            </a:extLst>
          </p:cNvPr>
          <p:cNvSpPr/>
          <p:nvPr/>
        </p:nvSpPr>
        <p:spPr>
          <a:xfrm>
            <a:off x="4191000" y="2231232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Vault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5B6F389-8F1E-4EC6-B88E-1A5A6E7F7479}"/>
              </a:ext>
            </a:extLst>
          </p:cNvPr>
          <p:cNvCxnSpPr>
            <a:stCxn id="100" idx="2"/>
            <a:endCxn id="101" idx="0"/>
          </p:cNvCxnSpPr>
          <p:nvPr/>
        </p:nvCxnSpPr>
        <p:spPr>
          <a:xfrm flipH="1">
            <a:off x="4738688" y="1619250"/>
            <a:ext cx="1" cy="6119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C0D81F3-1248-4D09-8B9A-AEBF785D198C}"/>
              </a:ext>
            </a:extLst>
          </p:cNvPr>
          <p:cNvCxnSpPr>
            <a:cxnSpLocks/>
            <a:stCxn id="98" idx="3"/>
            <a:endCxn id="100" idx="1"/>
          </p:cNvCxnSpPr>
          <p:nvPr/>
        </p:nvCxnSpPr>
        <p:spPr>
          <a:xfrm flipV="1">
            <a:off x="4000501" y="1425575"/>
            <a:ext cx="190500" cy="497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0698CAE-A8F7-4A0E-99F9-B98B8733AB85}"/>
              </a:ext>
            </a:extLst>
          </p:cNvPr>
          <p:cNvCxnSpPr>
            <a:cxnSpLocks/>
            <a:stCxn id="100" idx="2"/>
            <a:endCxn id="38" idx="1"/>
          </p:cNvCxnSpPr>
          <p:nvPr/>
        </p:nvCxnSpPr>
        <p:spPr>
          <a:xfrm>
            <a:off x="4738689" y="1619250"/>
            <a:ext cx="1030976" cy="694678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364B1D-2913-4120-936D-3545B5BF876A}"/>
              </a:ext>
            </a:extLst>
          </p:cNvPr>
          <p:cNvCxnSpPr>
            <a:cxnSpLocks/>
            <a:stCxn id="98" idx="3"/>
            <a:endCxn id="101" idx="1"/>
          </p:cNvCxnSpPr>
          <p:nvPr/>
        </p:nvCxnSpPr>
        <p:spPr>
          <a:xfrm>
            <a:off x="4000501" y="1923257"/>
            <a:ext cx="190499" cy="501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56A1AC4-CB6F-47B8-AB14-266FCCE290FE}"/>
              </a:ext>
            </a:extLst>
          </p:cNvPr>
          <p:cNvSpPr/>
          <p:nvPr/>
        </p:nvSpPr>
        <p:spPr>
          <a:xfrm>
            <a:off x="7024687" y="1885209"/>
            <a:ext cx="992979" cy="84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 Bridge Process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200F4D4-D88A-430C-B14D-A0C9020A49B2}"/>
              </a:ext>
            </a:extLst>
          </p:cNvPr>
          <p:cNvCxnSpPr>
            <a:cxnSpLocks/>
            <a:stCxn id="38" idx="3"/>
            <a:endCxn id="106" idx="1"/>
          </p:cNvCxnSpPr>
          <p:nvPr/>
        </p:nvCxnSpPr>
        <p:spPr>
          <a:xfrm flipV="1">
            <a:off x="6665015" y="2305845"/>
            <a:ext cx="359672" cy="8083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F32211F-A2C2-4131-B637-9DD19FC484A3}"/>
              </a:ext>
            </a:extLst>
          </p:cNvPr>
          <p:cNvSpPr/>
          <p:nvPr/>
        </p:nvSpPr>
        <p:spPr>
          <a:xfrm>
            <a:off x="8394701" y="482600"/>
            <a:ext cx="126999" cy="294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085105A-44CD-4E02-B2F1-0AAA7B29815C}"/>
              </a:ext>
            </a:extLst>
          </p:cNvPr>
          <p:cNvCxnSpPr>
            <a:cxnSpLocks/>
            <a:endCxn id="106" idx="2"/>
          </p:cNvCxnSpPr>
          <p:nvPr/>
        </p:nvCxnSpPr>
        <p:spPr>
          <a:xfrm flipV="1">
            <a:off x="7521176" y="2726480"/>
            <a:ext cx="1" cy="4552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A167C52-B4AE-464E-8C82-C9D4CF1E3624}"/>
              </a:ext>
            </a:extLst>
          </p:cNvPr>
          <p:cNvSpPr/>
          <p:nvPr/>
        </p:nvSpPr>
        <p:spPr>
          <a:xfrm>
            <a:off x="9976250" y="482600"/>
            <a:ext cx="126999" cy="2914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C99EDF1-C410-421B-BD9F-3F91848AC55C}"/>
              </a:ext>
            </a:extLst>
          </p:cNvPr>
          <p:cNvSpPr/>
          <p:nvPr/>
        </p:nvSpPr>
        <p:spPr>
          <a:xfrm>
            <a:off x="8771733" y="1885209"/>
            <a:ext cx="992979" cy="84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 Float Process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9F14F09-3524-4555-A9AD-AE8152F0DCE0}"/>
              </a:ext>
            </a:extLst>
          </p:cNvPr>
          <p:cNvCxnSpPr>
            <a:cxnSpLocks/>
            <a:stCxn id="106" idx="3"/>
            <a:endCxn id="111" idx="1"/>
          </p:cNvCxnSpPr>
          <p:nvPr/>
        </p:nvCxnSpPr>
        <p:spPr>
          <a:xfrm>
            <a:off x="8017666" y="2305845"/>
            <a:ext cx="754067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D34592E-21BD-4717-AB60-D7A14E9AC81A}"/>
              </a:ext>
            </a:extLst>
          </p:cNvPr>
          <p:cNvCxnSpPr>
            <a:cxnSpLocks/>
            <a:stCxn id="111" idx="3"/>
            <a:endCxn id="117" idx="1"/>
          </p:cNvCxnSpPr>
          <p:nvPr/>
        </p:nvCxnSpPr>
        <p:spPr>
          <a:xfrm flipV="1">
            <a:off x="9764712" y="2304899"/>
            <a:ext cx="1309186" cy="94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04B58A6-A2FC-4B78-9B98-8BBC2FE7F2A3}"/>
              </a:ext>
            </a:extLst>
          </p:cNvPr>
          <p:cNvSpPr txBox="1"/>
          <p:nvPr/>
        </p:nvSpPr>
        <p:spPr>
          <a:xfrm>
            <a:off x="8613787" y="2898964"/>
            <a:ext cx="706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  <a:p>
            <a:pPr algn="l"/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(optionally could be via SOCKS)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7AF67E9-1DCA-4113-A805-FC516A3E4D5F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9268223" y="2726480"/>
            <a:ext cx="0" cy="9477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9CEEA59-EE53-4E8A-A465-CA1EDA3073E7}"/>
              </a:ext>
            </a:extLst>
          </p:cNvPr>
          <p:cNvSpPr/>
          <p:nvPr/>
        </p:nvSpPr>
        <p:spPr>
          <a:xfrm>
            <a:off x="11073898" y="1950876"/>
            <a:ext cx="1010653" cy="70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cxnSp>
        <p:nvCxnSpPr>
          <p:cNvPr id="118" name="Straight Arrow Connector 50">
            <a:extLst>
              <a:ext uri="{FF2B5EF4-FFF2-40B4-BE49-F238E27FC236}">
                <a16:creationId xmlns:a16="http://schemas.microsoft.com/office/drawing/2014/main" id="{97D084BD-081E-45B1-93C1-5FCE2DA278A4}"/>
              </a:ext>
            </a:extLst>
          </p:cNvPr>
          <p:cNvCxnSpPr>
            <a:cxnSpLocks/>
            <a:stCxn id="106" idx="2"/>
            <a:endCxn id="117" idx="2"/>
          </p:cNvCxnSpPr>
          <p:nvPr/>
        </p:nvCxnSpPr>
        <p:spPr>
          <a:xfrm rot="5400000" flipH="1" flipV="1">
            <a:off x="9516422" y="663677"/>
            <a:ext cx="67558" cy="4058048"/>
          </a:xfrm>
          <a:prstGeom prst="curvedConnector3">
            <a:avLst>
              <a:gd name="adj1" fmla="val -338376"/>
            </a:avLst>
          </a:prstGeom>
          <a:ln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76">
            <a:extLst>
              <a:ext uri="{FF2B5EF4-FFF2-40B4-BE49-F238E27FC236}">
                <a16:creationId xmlns:a16="http://schemas.microsoft.com/office/drawing/2014/main" id="{9427D5C0-1243-42CC-8764-2AF75E1DA2F8}"/>
              </a:ext>
            </a:extLst>
          </p:cNvPr>
          <p:cNvCxnSpPr>
            <a:cxnSpLocks/>
            <a:stCxn id="121" idx="0"/>
          </p:cNvCxnSpPr>
          <p:nvPr/>
        </p:nvCxnSpPr>
        <p:spPr>
          <a:xfrm rot="5400000" flipH="1" flipV="1">
            <a:off x="1982009" y="2557799"/>
            <a:ext cx="652102" cy="133444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A4086787-4BB8-4B8E-903B-779CDBD8DEC6}"/>
              </a:ext>
            </a:extLst>
          </p:cNvPr>
          <p:cNvSpPr txBox="1"/>
          <p:nvPr/>
        </p:nvSpPr>
        <p:spPr>
          <a:xfrm>
            <a:off x="177935" y="3551074"/>
            <a:ext cx="2925801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node.conf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myLegalName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"O=Bank A, L=New York, C=US"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p2pAddress = "banka.com:10005"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messagingServerAddress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artemiserver:11005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messagingServerExternal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rpcSettings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address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nodeserver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:10006"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adminAddress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nodeserver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:10007"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enterpriseConfiguration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externalBridge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46E10B1-D8F8-435A-A649-7DB909B4509A}"/>
              </a:ext>
            </a:extLst>
          </p:cNvPr>
          <p:cNvSpPr txBox="1"/>
          <p:nvPr/>
        </p:nvSpPr>
        <p:spPr>
          <a:xfrm>
            <a:off x="3191341" y="3180965"/>
            <a:ext cx="4513130" cy="3662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firewall.conf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firewallMode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outboundConfig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artemisBrokerAddress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"artemiserver:11005"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floatAddresses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[ "dmzinternal:12005" ]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"CN=Float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crlCheckSoftFail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sslkeystore.jks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06988F6-61C0-47E6-8D07-63761FD33644}"/>
              </a:ext>
            </a:extLst>
          </p:cNvPr>
          <p:cNvSpPr txBox="1"/>
          <p:nvPr/>
        </p:nvSpPr>
        <p:spPr>
          <a:xfrm>
            <a:off x="7777903" y="3674185"/>
            <a:ext cx="4306648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firewall.conf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firewallMode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inboundConfig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listeningAddress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"dmzexternal:10005"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"dmzinternal:12005"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"CN=Bridge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crlCheckSoftFail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Certs &amp; Keys:</a:t>
            </a: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trust.jks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57FED2-094E-4ADD-AD47-E33203CAB35F}"/>
              </a:ext>
            </a:extLst>
          </p:cNvPr>
          <p:cNvSpPr txBox="1"/>
          <p:nvPr/>
        </p:nvSpPr>
        <p:spPr>
          <a:xfrm>
            <a:off x="5554170" y="2726480"/>
            <a:ext cx="13420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artemisserver:11005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98C3D8-639A-498F-9942-674CB2986785}"/>
              </a:ext>
            </a:extLst>
          </p:cNvPr>
          <p:cNvSpPr txBox="1"/>
          <p:nvPr/>
        </p:nvSpPr>
        <p:spPr>
          <a:xfrm>
            <a:off x="2993302" y="2229565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nodeserver:10006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168187-808C-4FAB-900C-DF5D9B38C9E8}"/>
              </a:ext>
            </a:extLst>
          </p:cNvPr>
          <p:cNvSpPr txBox="1"/>
          <p:nvPr/>
        </p:nvSpPr>
        <p:spPr>
          <a:xfrm>
            <a:off x="9702698" y="1121632"/>
            <a:ext cx="307777" cy="112787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dmzexternal:10005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D4357B-B864-4552-9E03-AF4058768F22}"/>
              </a:ext>
            </a:extLst>
          </p:cNvPr>
          <p:cNvSpPr txBox="1"/>
          <p:nvPr/>
        </p:nvSpPr>
        <p:spPr>
          <a:xfrm>
            <a:off x="8519706" y="1094382"/>
            <a:ext cx="307777" cy="112787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dmzinternal:12005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5E0F44-070A-49AA-AB86-D79D20CC1DEA}"/>
              </a:ext>
            </a:extLst>
          </p:cNvPr>
          <p:cNvSpPr txBox="1"/>
          <p:nvPr/>
        </p:nvSpPr>
        <p:spPr>
          <a:xfrm>
            <a:off x="10266299" y="1941466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B8EF8B-8A59-42AB-A960-AC12306616CC}"/>
              </a:ext>
            </a:extLst>
          </p:cNvPr>
          <p:cNvSpPr txBox="1"/>
          <p:nvPr/>
        </p:nvSpPr>
        <p:spPr>
          <a:xfrm>
            <a:off x="10076711" y="1250996"/>
            <a:ext cx="307777" cy="100604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banka.com:10005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CAC823-63A6-4015-B8DA-A2AD09A52BD8}"/>
              </a:ext>
            </a:extLst>
          </p:cNvPr>
          <p:cNvSpPr/>
          <p:nvPr/>
        </p:nvSpPr>
        <p:spPr>
          <a:xfrm>
            <a:off x="5769665" y="1923257"/>
            <a:ext cx="895350" cy="78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Artemis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Broker</a:t>
            </a:r>
          </a:p>
        </p:txBody>
      </p:sp>
    </p:spTree>
    <p:extLst>
      <p:ext uri="{BB962C8B-B14F-4D97-AF65-F5344CB8AC3E}">
        <p14:creationId xmlns:p14="http://schemas.microsoft.com/office/powerpoint/2010/main" val="330047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315D0C93-7293-4832-9335-96A8C2BAE942}"/>
              </a:ext>
            </a:extLst>
          </p:cNvPr>
          <p:cNvGrpSpPr/>
          <p:nvPr/>
        </p:nvGrpSpPr>
        <p:grpSpPr>
          <a:xfrm>
            <a:off x="2990850" y="1566466"/>
            <a:ext cx="2564605" cy="2444750"/>
            <a:chOff x="2978150" y="779066"/>
            <a:chExt cx="2564605" cy="244475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6762CD5-C00E-41CF-AEFC-3185D1987938}"/>
                </a:ext>
              </a:extLst>
            </p:cNvPr>
            <p:cNvSpPr/>
            <p:nvPr/>
          </p:nvSpPr>
          <p:spPr>
            <a:xfrm>
              <a:off x="3130550" y="931466"/>
              <a:ext cx="2412205" cy="22923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Hot Cold HA Node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BDF488E-258D-4463-8601-3602F1F24314}"/>
                </a:ext>
              </a:extLst>
            </p:cNvPr>
            <p:cNvSpPr/>
            <p:nvPr/>
          </p:nvSpPr>
          <p:spPr>
            <a:xfrm>
              <a:off x="2978150" y="779066"/>
              <a:ext cx="2412205" cy="2292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Hot Cold HA Node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4794CCC-8C35-4575-9952-7F0AA9B1FD4E}"/>
              </a:ext>
            </a:extLst>
          </p:cNvPr>
          <p:cNvSpPr/>
          <p:nvPr/>
        </p:nvSpPr>
        <p:spPr>
          <a:xfrm>
            <a:off x="625475" y="2372916"/>
            <a:ext cx="2076450" cy="67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Clients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REST Web Server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5C53CB-600F-4A8B-AA88-92F3D08F1323}"/>
              </a:ext>
            </a:extLst>
          </p:cNvPr>
          <p:cNvCxnSpPr>
            <a:stCxn id="39" idx="3"/>
            <a:endCxn id="44" idx="1"/>
          </p:cNvCxnSpPr>
          <p:nvPr/>
        </p:nvCxnSpPr>
        <p:spPr>
          <a:xfrm flipV="1">
            <a:off x="2701925" y="2710657"/>
            <a:ext cx="415926" cy="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5C354DD-3E93-4479-87B7-D2947E8B4BA2}"/>
              </a:ext>
            </a:extLst>
          </p:cNvPr>
          <p:cNvSpPr/>
          <p:nvPr/>
        </p:nvSpPr>
        <p:spPr>
          <a:xfrm>
            <a:off x="3117851" y="2402682"/>
            <a:ext cx="895350" cy="61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Artemis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5324FD-C4A9-4ABC-919E-506E0E46F264}"/>
              </a:ext>
            </a:extLst>
          </p:cNvPr>
          <p:cNvSpPr/>
          <p:nvPr/>
        </p:nvSpPr>
        <p:spPr>
          <a:xfrm>
            <a:off x="4203701" y="2019300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1776A0-0433-42D1-91FD-758E81A8B87E}"/>
              </a:ext>
            </a:extLst>
          </p:cNvPr>
          <p:cNvSpPr/>
          <p:nvPr/>
        </p:nvSpPr>
        <p:spPr>
          <a:xfrm>
            <a:off x="4203700" y="3018632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Vault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11168E-06B5-46AE-8071-FF821FD13921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 flipH="1">
            <a:off x="4751388" y="2406650"/>
            <a:ext cx="1" cy="6119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155210-F606-434F-A440-620EA00FBAF2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 flipV="1">
            <a:off x="4013201" y="2212975"/>
            <a:ext cx="190500" cy="497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87E83C6-BDC8-4BA6-8C25-76FE68E80A6C}"/>
              </a:ext>
            </a:extLst>
          </p:cNvPr>
          <p:cNvCxnSpPr>
            <a:cxnSpLocks/>
            <a:stCxn id="46" idx="2"/>
            <a:endCxn id="72" idx="1"/>
          </p:cNvCxnSpPr>
          <p:nvPr/>
        </p:nvCxnSpPr>
        <p:spPr>
          <a:xfrm>
            <a:off x="4751389" y="2406650"/>
            <a:ext cx="999334" cy="679752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F7BB9D5-6F3F-42C0-AE2D-30AA434C0504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4013201" y="2710657"/>
            <a:ext cx="190499" cy="501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63C5418-0FBD-481B-8E3E-D091A1251C7F}"/>
              </a:ext>
            </a:extLst>
          </p:cNvPr>
          <p:cNvGrpSpPr/>
          <p:nvPr/>
        </p:nvGrpSpPr>
        <p:grpSpPr>
          <a:xfrm>
            <a:off x="7037387" y="2672609"/>
            <a:ext cx="1145379" cy="993671"/>
            <a:chOff x="7024687" y="1885209"/>
            <a:chExt cx="1145379" cy="99367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7ADACCE-C52A-4392-8637-1CE443138128}"/>
                </a:ext>
              </a:extLst>
            </p:cNvPr>
            <p:cNvSpPr/>
            <p:nvPr/>
          </p:nvSpPr>
          <p:spPr>
            <a:xfrm>
              <a:off x="7177087" y="2037609"/>
              <a:ext cx="992979" cy="841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DC41E6E-F819-4E57-910E-803C85BF9817}"/>
                </a:ext>
              </a:extLst>
            </p:cNvPr>
            <p:cNvSpPr/>
            <p:nvPr/>
          </p:nvSpPr>
          <p:spPr>
            <a:xfrm>
              <a:off x="7024687" y="1885209"/>
              <a:ext cx="992979" cy="841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 Bridge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CAF8DD67-6CFA-4331-9994-DC1C900146CC}"/>
              </a:ext>
            </a:extLst>
          </p:cNvPr>
          <p:cNvSpPr/>
          <p:nvPr/>
        </p:nvSpPr>
        <p:spPr>
          <a:xfrm>
            <a:off x="8373865" y="1270000"/>
            <a:ext cx="144458" cy="2946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DABF2B-4244-404E-BD89-2ED3F0FD9365}"/>
              </a:ext>
            </a:extLst>
          </p:cNvPr>
          <p:cNvSpPr/>
          <p:nvPr/>
        </p:nvSpPr>
        <p:spPr>
          <a:xfrm>
            <a:off x="10083414" y="1225476"/>
            <a:ext cx="126999" cy="2914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1131A79-C2C8-4B2A-8448-C8A08FD397E5}"/>
              </a:ext>
            </a:extLst>
          </p:cNvPr>
          <p:cNvGrpSpPr/>
          <p:nvPr/>
        </p:nvGrpSpPr>
        <p:grpSpPr>
          <a:xfrm>
            <a:off x="8784433" y="2672609"/>
            <a:ext cx="1145379" cy="993671"/>
            <a:chOff x="8771733" y="1885209"/>
            <a:chExt cx="1145379" cy="993671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66B1C85-01B7-4253-AF57-7C2B8EE649E6}"/>
                </a:ext>
              </a:extLst>
            </p:cNvPr>
            <p:cNvSpPr/>
            <p:nvPr/>
          </p:nvSpPr>
          <p:spPr>
            <a:xfrm>
              <a:off x="8924133" y="2037609"/>
              <a:ext cx="992979" cy="841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B12ACCD-96B4-4273-BC4A-59B1D67D49B3}"/>
                </a:ext>
              </a:extLst>
            </p:cNvPr>
            <p:cNvSpPr/>
            <p:nvPr/>
          </p:nvSpPr>
          <p:spPr>
            <a:xfrm>
              <a:off x="8771733" y="1885209"/>
              <a:ext cx="992979" cy="841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 Float Cluster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2BBE378-691D-433F-9BCD-4EFFCE2E22CD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>
            <a:off x="8030366" y="3093245"/>
            <a:ext cx="754067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122A04-AC84-4D54-984E-C77B11CA082F}"/>
              </a:ext>
            </a:extLst>
          </p:cNvPr>
          <p:cNvCxnSpPr>
            <a:cxnSpLocks/>
            <a:stCxn id="63" idx="3"/>
            <a:endCxn id="76" idx="1"/>
          </p:cNvCxnSpPr>
          <p:nvPr/>
        </p:nvCxnSpPr>
        <p:spPr>
          <a:xfrm flipV="1">
            <a:off x="9777412" y="3092299"/>
            <a:ext cx="1309186" cy="94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7BFBDF8B-AB05-43EB-904B-76EFCBD8F406}"/>
              </a:ext>
            </a:extLst>
          </p:cNvPr>
          <p:cNvSpPr/>
          <p:nvPr/>
        </p:nvSpPr>
        <p:spPr>
          <a:xfrm>
            <a:off x="11086598" y="2738276"/>
            <a:ext cx="1010653" cy="70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95C4B41-72DE-49A3-B081-19A6F5922DAA}"/>
              </a:ext>
            </a:extLst>
          </p:cNvPr>
          <p:cNvCxnSpPr>
            <a:cxnSpLocks/>
            <a:stCxn id="72" idx="3"/>
            <a:endCxn id="57" idx="1"/>
          </p:cNvCxnSpPr>
          <p:nvPr/>
        </p:nvCxnSpPr>
        <p:spPr>
          <a:xfrm>
            <a:off x="6646073" y="3086402"/>
            <a:ext cx="391314" cy="6843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8BA70B6-A782-4278-9F3C-1782EB17E852}"/>
              </a:ext>
            </a:extLst>
          </p:cNvPr>
          <p:cNvGrpSpPr/>
          <p:nvPr/>
        </p:nvGrpSpPr>
        <p:grpSpPr>
          <a:xfrm>
            <a:off x="6966349" y="1247771"/>
            <a:ext cx="1278128" cy="867813"/>
            <a:chOff x="5582643" y="558800"/>
            <a:chExt cx="1278128" cy="86781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4F37FD3-154E-4A0C-B95B-F37BE4459CC8}"/>
                </a:ext>
              </a:extLst>
            </p:cNvPr>
            <p:cNvSpPr/>
            <p:nvPr/>
          </p:nvSpPr>
          <p:spPr>
            <a:xfrm>
              <a:off x="5735043" y="711200"/>
              <a:ext cx="1125728" cy="7154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A435ACA-4107-4FFE-B443-D6B10F0C40E7}"/>
                </a:ext>
              </a:extLst>
            </p:cNvPr>
            <p:cNvSpPr/>
            <p:nvPr/>
          </p:nvSpPr>
          <p:spPr>
            <a:xfrm>
              <a:off x="5582643" y="558800"/>
              <a:ext cx="1125728" cy="7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Zookeeper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(version 3.5.3-beta)</a:t>
              </a: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DA4B66F-F7B8-454E-A7BF-64A242AD1BA5}"/>
              </a:ext>
            </a:extLst>
          </p:cNvPr>
          <p:cNvCxnSpPr>
            <a:cxnSpLocks/>
            <a:stCxn id="57" idx="0"/>
            <a:endCxn id="80" idx="2"/>
          </p:cNvCxnSpPr>
          <p:nvPr/>
        </p:nvCxnSpPr>
        <p:spPr>
          <a:xfrm flipH="1" flipV="1">
            <a:off x="7529213" y="1963184"/>
            <a:ext cx="4664" cy="709425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1797BE5-666C-441F-AEF8-BDAECCE1F4F7}"/>
              </a:ext>
            </a:extLst>
          </p:cNvPr>
          <p:cNvCxnSpPr>
            <a:cxnSpLocks/>
            <a:stCxn id="76" idx="2"/>
            <a:endCxn id="57" idx="2"/>
          </p:cNvCxnSpPr>
          <p:nvPr/>
        </p:nvCxnSpPr>
        <p:spPr>
          <a:xfrm rot="5400000">
            <a:off x="9529122" y="1451077"/>
            <a:ext cx="67558" cy="4058048"/>
          </a:xfrm>
          <a:prstGeom prst="curvedConnector3">
            <a:avLst>
              <a:gd name="adj1" fmla="val 438376"/>
            </a:avLst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42BC0C9-32A4-4C44-B1AD-70A6D4EDEE24}"/>
              </a:ext>
            </a:extLst>
          </p:cNvPr>
          <p:cNvSpPr/>
          <p:nvPr/>
        </p:nvSpPr>
        <p:spPr>
          <a:xfrm>
            <a:off x="3048000" y="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Hot-Cold HA Nodes with External Artemis,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Hot-Warm HA Bridge and Hot-Warm HA DMZ Float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Zookeeper as Coordinator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37656C6-629E-44FE-AEB6-E46D9453B4D4}"/>
              </a:ext>
            </a:extLst>
          </p:cNvPr>
          <p:cNvSpPr txBox="1"/>
          <p:nvPr/>
        </p:nvSpPr>
        <p:spPr>
          <a:xfrm>
            <a:off x="44856" y="3856832"/>
            <a:ext cx="3028393" cy="2954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node.conf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(duplicated on second node, but node server names modified)</a:t>
            </a:r>
          </a:p>
          <a:p>
            <a:endParaRPr lang="en-US" altLang="en-US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myLegalName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"O=Bank A, L=New York, C=US"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p2pAddress = "banka.com:10005"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messagingServerAddress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artemiserver:11005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messagingServerExternal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rpcSettings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address = 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nodeserver1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:10006"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adminAddress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nodeserver1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:10007"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enterpriseConfiguration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externalBridge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mutualExclusionConfiguration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on = true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"nodeserver1"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updateInterval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20000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waitInterval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40000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02991D-154D-4E72-AF29-761CC7A46C6C}"/>
              </a:ext>
            </a:extLst>
          </p:cNvPr>
          <p:cNvSpPr txBox="1"/>
          <p:nvPr/>
        </p:nvSpPr>
        <p:spPr>
          <a:xfrm>
            <a:off x="3117851" y="4040361"/>
            <a:ext cx="4513130" cy="283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firewall.conf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firewallMode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outboundConfig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artemisBrokerAddress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"artemiserver:11005"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floatAddresses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["dmzinternal1:12005", "dmzinternal2:12005"]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"CN=Float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crlCheckSoftFail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haConfig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haConnectionString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zk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://zookeep1:11105,zk://zookeep2:11105 ,</a:t>
            </a:r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zk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://zookeep3:11105"</a:t>
            </a:r>
          </a:p>
          <a:p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4168623-161A-4E50-B5DC-013A9B106F53}"/>
              </a:ext>
            </a:extLst>
          </p:cNvPr>
          <p:cNvSpPr txBox="1"/>
          <p:nvPr/>
        </p:nvSpPr>
        <p:spPr>
          <a:xfrm>
            <a:off x="7790603" y="4470798"/>
            <a:ext cx="4306648" cy="2431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firewall.conf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(duplicated on second float, but with modified </a:t>
            </a:r>
            <a:r>
              <a:rPr lang="en-GB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dmz</a:t>
            </a:r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names)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firewallMode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inboundConfig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listeningAddress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"dmzexternal1:10005"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"dmzinternal1:12005"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"CN=Bridge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crlCheckSoftFail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8E37F3B-9D5F-4E97-B1B9-32E929B794E7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7198174" y="3666280"/>
            <a:ext cx="488103" cy="374081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88B4C73-5738-4FD8-A722-63477DC29D1E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9433322" y="3666280"/>
            <a:ext cx="1" cy="804518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C1388F7-8B1D-497F-B5E6-3119F51C77BD}"/>
              </a:ext>
            </a:extLst>
          </p:cNvPr>
          <p:cNvCxnSpPr>
            <a:cxnSpLocks/>
            <a:endCxn id="102" idx="0"/>
          </p:cNvCxnSpPr>
          <p:nvPr/>
        </p:nvCxnSpPr>
        <p:spPr>
          <a:xfrm rot="10800000" flipV="1">
            <a:off x="1559053" y="3247934"/>
            <a:ext cx="1409216" cy="608898"/>
          </a:xfrm>
          <a:prstGeom prst="bentConnector2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29D53B9-1E08-4A26-99E3-ED4CE7B27B4A}"/>
              </a:ext>
            </a:extLst>
          </p:cNvPr>
          <p:cNvSpPr txBox="1"/>
          <p:nvPr/>
        </p:nvSpPr>
        <p:spPr>
          <a:xfrm>
            <a:off x="3046015" y="3053448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nodeserver1:10006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A413DF-58B1-49B7-942E-6275179FAC58}"/>
              </a:ext>
            </a:extLst>
          </p:cNvPr>
          <p:cNvSpPr txBox="1"/>
          <p:nvPr/>
        </p:nvSpPr>
        <p:spPr>
          <a:xfrm>
            <a:off x="9852725" y="1894583"/>
            <a:ext cx="307777" cy="11887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dmzexternal1:10005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8B633B-8E22-4C99-8B1B-5499BA2D5989}"/>
              </a:ext>
            </a:extLst>
          </p:cNvPr>
          <p:cNvSpPr txBox="1"/>
          <p:nvPr/>
        </p:nvSpPr>
        <p:spPr>
          <a:xfrm>
            <a:off x="8501052" y="1912880"/>
            <a:ext cx="307777" cy="11887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dmzinternal1:12005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3054B3-0A0D-4DF8-9127-27680E41B845}"/>
              </a:ext>
            </a:extLst>
          </p:cNvPr>
          <p:cNvSpPr/>
          <p:nvPr/>
        </p:nvSpPr>
        <p:spPr>
          <a:xfrm>
            <a:off x="7185618" y="2075312"/>
            <a:ext cx="1037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zookeep1:11105</a:t>
            </a:r>
          </a:p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zookeep2:11105</a:t>
            </a:r>
          </a:p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zookeep3:11105</a:t>
            </a:r>
            <a:endParaRPr lang="en-GB" sz="800" dirty="0">
              <a:solidFill>
                <a:srgbClr val="C0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7C081F4-1A9D-47ED-A72E-F501650DA134}"/>
              </a:ext>
            </a:extLst>
          </p:cNvPr>
          <p:cNvSpPr txBox="1"/>
          <p:nvPr/>
        </p:nvSpPr>
        <p:spPr>
          <a:xfrm>
            <a:off x="8557137" y="3678150"/>
            <a:ext cx="706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  <a:p>
            <a:pPr algn="l"/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(optionally could be via SOCKS)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A4ED1C-6A2B-402E-933A-02F13ABEA05A}"/>
              </a:ext>
            </a:extLst>
          </p:cNvPr>
          <p:cNvSpPr txBox="1"/>
          <p:nvPr/>
        </p:nvSpPr>
        <p:spPr>
          <a:xfrm>
            <a:off x="10342365" y="2764807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F38E62-A3D1-441B-902A-7E0EB42498C0}"/>
              </a:ext>
            </a:extLst>
          </p:cNvPr>
          <p:cNvSpPr txBox="1"/>
          <p:nvPr/>
        </p:nvSpPr>
        <p:spPr>
          <a:xfrm>
            <a:off x="10152777" y="2074337"/>
            <a:ext cx="307777" cy="100604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banka.com:10005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6182AD0-98A0-4EF1-A903-4D48AC1F1D47}"/>
              </a:ext>
            </a:extLst>
          </p:cNvPr>
          <p:cNvSpPr txBox="1"/>
          <p:nvPr/>
        </p:nvSpPr>
        <p:spPr>
          <a:xfrm>
            <a:off x="5543057" y="3490582"/>
            <a:ext cx="13420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artemisserver:11005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A321424-1FAD-42C7-99A5-B368DF6F5060}"/>
              </a:ext>
            </a:extLst>
          </p:cNvPr>
          <p:cNvSpPr/>
          <p:nvPr/>
        </p:nvSpPr>
        <p:spPr>
          <a:xfrm>
            <a:off x="5750723" y="2695731"/>
            <a:ext cx="895350" cy="78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Artemis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Broker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9514C6-3A93-4012-8821-0D1509433580}"/>
              </a:ext>
            </a:extLst>
          </p:cNvPr>
          <p:cNvSpPr txBox="1"/>
          <p:nvPr/>
        </p:nvSpPr>
        <p:spPr>
          <a:xfrm>
            <a:off x="3105991" y="3832181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nodeserver2:10006</a:t>
            </a:r>
          </a:p>
        </p:txBody>
      </p:sp>
    </p:spTree>
    <p:extLst>
      <p:ext uri="{BB962C8B-B14F-4D97-AF65-F5344CB8AC3E}">
        <p14:creationId xmlns:p14="http://schemas.microsoft.com/office/powerpoint/2010/main" val="79116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315D0C93-7293-4832-9335-96A8C2BAE942}"/>
              </a:ext>
            </a:extLst>
          </p:cNvPr>
          <p:cNvGrpSpPr/>
          <p:nvPr/>
        </p:nvGrpSpPr>
        <p:grpSpPr>
          <a:xfrm>
            <a:off x="3033921" y="1488282"/>
            <a:ext cx="3792968" cy="2444750"/>
            <a:chOff x="2978150" y="779066"/>
            <a:chExt cx="2564605" cy="244475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6762CD5-C00E-41CF-AEFC-3185D1987938}"/>
                </a:ext>
              </a:extLst>
            </p:cNvPr>
            <p:cNvSpPr/>
            <p:nvPr/>
          </p:nvSpPr>
          <p:spPr>
            <a:xfrm>
              <a:off x="3130550" y="931466"/>
              <a:ext cx="2412205" cy="22923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Hot Cold HA Node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BDF488E-258D-4463-8601-3602F1F24314}"/>
                </a:ext>
              </a:extLst>
            </p:cNvPr>
            <p:cNvSpPr/>
            <p:nvPr/>
          </p:nvSpPr>
          <p:spPr>
            <a:xfrm>
              <a:off x="2978150" y="779066"/>
              <a:ext cx="2412205" cy="2292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Hot Cold HA Node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4794CCC-8C35-4575-9952-7F0AA9B1FD4E}"/>
              </a:ext>
            </a:extLst>
          </p:cNvPr>
          <p:cNvSpPr/>
          <p:nvPr/>
        </p:nvSpPr>
        <p:spPr>
          <a:xfrm>
            <a:off x="625475" y="2372916"/>
            <a:ext cx="2076450" cy="67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Clients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REST Web Server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5C53CB-600F-4A8B-AA88-92F3D08F1323}"/>
              </a:ext>
            </a:extLst>
          </p:cNvPr>
          <p:cNvCxnSpPr>
            <a:stCxn id="39" idx="3"/>
            <a:endCxn id="44" idx="1"/>
          </p:cNvCxnSpPr>
          <p:nvPr/>
        </p:nvCxnSpPr>
        <p:spPr>
          <a:xfrm flipV="1">
            <a:off x="2701925" y="2710657"/>
            <a:ext cx="415926" cy="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5C354DD-3E93-4479-87B7-D2947E8B4BA2}"/>
              </a:ext>
            </a:extLst>
          </p:cNvPr>
          <p:cNvSpPr/>
          <p:nvPr/>
        </p:nvSpPr>
        <p:spPr>
          <a:xfrm>
            <a:off x="3117851" y="2402682"/>
            <a:ext cx="895350" cy="61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Artemis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5324FD-C4A9-4ABC-919E-506E0E46F264}"/>
              </a:ext>
            </a:extLst>
          </p:cNvPr>
          <p:cNvSpPr/>
          <p:nvPr/>
        </p:nvSpPr>
        <p:spPr>
          <a:xfrm>
            <a:off x="4203701" y="2019300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1776A0-0433-42D1-91FD-758E81A8B87E}"/>
              </a:ext>
            </a:extLst>
          </p:cNvPr>
          <p:cNvSpPr/>
          <p:nvPr/>
        </p:nvSpPr>
        <p:spPr>
          <a:xfrm>
            <a:off x="4203700" y="3018632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Vault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11168E-06B5-46AE-8071-FF821FD13921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 flipH="1">
            <a:off x="4751388" y="2406650"/>
            <a:ext cx="1" cy="6119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155210-F606-434F-A440-620EA00FBAF2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 flipV="1">
            <a:off x="4013201" y="2212975"/>
            <a:ext cx="190500" cy="497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87E83C6-BDC8-4BA6-8C25-76FE68E80A6C}"/>
              </a:ext>
            </a:extLst>
          </p:cNvPr>
          <p:cNvCxnSpPr>
            <a:cxnSpLocks/>
            <a:stCxn id="46" idx="2"/>
            <a:endCxn id="89" idx="1"/>
          </p:cNvCxnSpPr>
          <p:nvPr/>
        </p:nvCxnSpPr>
        <p:spPr>
          <a:xfrm>
            <a:off x="4751389" y="2406650"/>
            <a:ext cx="882556" cy="68693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F7BB9D5-6F3F-42C0-AE2D-30AA434C0504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4013201" y="2710657"/>
            <a:ext cx="190499" cy="501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63C5418-0FBD-481B-8E3E-D091A1251C7F}"/>
              </a:ext>
            </a:extLst>
          </p:cNvPr>
          <p:cNvGrpSpPr/>
          <p:nvPr/>
        </p:nvGrpSpPr>
        <p:grpSpPr>
          <a:xfrm>
            <a:off x="7037387" y="2672609"/>
            <a:ext cx="1145379" cy="993671"/>
            <a:chOff x="7024687" y="1885209"/>
            <a:chExt cx="1145379" cy="99367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7ADACCE-C52A-4392-8637-1CE443138128}"/>
                </a:ext>
              </a:extLst>
            </p:cNvPr>
            <p:cNvSpPr/>
            <p:nvPr/>
          </p:nvSpPr>
          <p:spPr>
            <a:xfrm>
              <a:off x="7177087" y="2037609"/>
              <a:ext cx="992979" cy="841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DC41E6E-F819-4E57-910E-803C85BF9817}"/>
                </a:ext>
              </a:extLst>
            </p:cNvPr>
            <p:cNvSpPr/>
            <p:nvPr/>
          </p:nvSpPr>
          <p:spPr>
            <a:xfrm>
              <a:off x="7024687" y="1885209"/>
              <a:ext cx="992979" cy="841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 Bridge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1131A79-C2C8-4B2A-8448-C8A08FD397E5}"/>
              </a:ext>
            </a:extLst>
          </p:cNvPr>
          <p:cNvGrpSpPr/>
          <p:nvPr/>
        </p:nvGrpSpPr>
        <p:grpSpPr>
          <a:xfrm>
            <a:off x="8784433" y="2672609"/>
            <a:ext cx="1145379" cy="993671"/>
            <a:chOff x="8771733" y="1885209"/>
            <a:chExt cx="1145379" cy="993671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66B1C85-01B7-4253-AF57-7C2B8EE649E6}"/>
                </a:ext>
              </a:extLst>
            </p:cNvPr>
            <p:cNvSpPr/>
            <p:nvPr/>
          </p:nvSpPr>
          <p:spPr>
            <a:xfrm>
              <a:off x="8924133" y="2037609"/>
              <a:ext cx="992979" cy="841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B12ACCD-96B4-4273-BC4A-59B1D67D49B3}"/>
                </a:ext>
              </a:extLst>
            </p:cNvPr>
            <p:cNvSpPr/>
            <p:nvPr/>
          </p:nvSpPr>
          <p:spPr>
            <a:xfrm>
              <a:off x="8771733" y="1885209"/>
              <a:ext cx="992979" cy="841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 Float Cluster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2BBE378-691D-433F-9BCD-4EFFCE2E22CD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>
            <a:off x="8030366" y="3093245"/>
            <a:ext cx="754067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122A04-AC84-4D54-984E-C77B11CA082F}"/>
              </a:ext>
            </a:extLst>
          </p:cNvPr>
          <p:cNvCxnSpPr>
            <a:cxnSpLocks/>
            <a:stCxn id="63" idx="3"/>
            <a:endCxn id="76" idx="1"/>
          </p:cNvCxnSpPr>
          <p:nvPr/>
        </p:nvCxnSpPr>
        <p:spPr>
          <a:xfrm flipV="1">
            <a:off x="9777412" y="3092299"/>
            <a:ext cx="1309186" cy="94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054A49B-4F70-4C16-BE58-42EE40605821}"/>
              </a:ext>
            </a:extLst>
          </p:cNvPr>
          <p:cNvSpPr txBox="1"/>
          <p:nvPr/>
        </p:nvSpPr>
        <p:spPr>
          <a:xfrm>
            <a:off x="10342365" y="2764807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FBDF8B-AB05-43EB-904B-76EFCBD8F406}"/>
              </a:ext>
            </a:extLst>
          </p:cNvPr>
          <p:cNvSpPr/>
          <p:nvPr/>
        </p:nvSpPr>
        <p:spPr>
          <a:xfrm>
            <a:off x="11086598" y="2738276"/>
            <a:ext cx="1010653" cy="70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95C4B41-72DE-49A3-B081-19A6F5922DAA}"/>
              </a:ext>
            </a:extLst>
          </p:cNvPr>
          <p:cNvCxnSpPr>
            <a:cxnSpLocks/>
            <a:stCxn id="89" idx="3"/>
            <a:endCxn id="57" idx="1"/>
          </p:cNvCxnSpPr>
          <p:nvPr/>
        </p:nvCxnSpPr>
        <p:spPr>
          <a:xfrm flipV="1">
            <a:off x="6529295" y="3093245"/>
            <a:ext cx="508092" cy="342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DA4B66F-F7B8-454E-A7BF-64A242AD1BA5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7529213" y="1963184"/>
            <a:ext cx="4664" cy="709425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1797BE5-666C-441F-AEF8-BDAECCE1F4F7}"/>
              </a:ext>
            </a:extLst>
          </p:cNvPr>
          <p:cNvCxnSpPr>
            <a:cxnSpLocks/>
            <a:stCxn id="76" idx="2"/>
            <a:endCxn id="57" idx="2"/>
          </p:cNvCxnSpPr>
          <p:nvPr/>
        </p:nvCxnSpPr>
        <p:spPr>
          <a:xfrm rot="5400000">
            <a:off x="9529122" y="1451077"/>
            <a:ext cx="67558" cy="4058048"/>
          </a:xfrm>
          <a:prstGeom prst="curvedConnector3">
            <a:avLst>
              <a:gd name="adj1" fmla="val 438376"/>
            </a:avLst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42BC0C9-32A4-4C44-B1AD-70A6D4EDEE24}"/>
              </a:ext>
            </a:extLst>
          </p:cNvPr>
          <p:cNvSpPr/>
          <p:nvPr/>
        </p:nvSpPr>
        <p:spPr>
          <a:xfrm>
            <a:off x="3048000" y="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Hot-Cold HA Nodes with Embedded Artemis,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Hot-Warm HA Bridge and Hot-Warm HA DMZ Float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Zookeeper as Coordinator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02991D-154D-4E72-AF29-761CC7A46C6C}"/>
              </a:ext>
            </a:extLst>
          </p:cNvPr>
          <p:cNvSpPr txBox="1"/>
          <p:nvPr/>
        </p:nvSpPr>
        <p:spPr>
          <a:xfrm>
            <a:off x="3080592" y="3970238"/>
            <a:ext cx="4513130" cy="2766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firewall.conf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firewallMode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</a:t>
            </a:r>
            <a:endParaRPr lang="en-GB" sz="7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outboundConfig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7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7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artemisBrokerAddress</a:t>
            </a:r>
            <a:r>
              <a:rPr lang="en-GB" sz="7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"nodeserver1:11005</a:t>
            </a:r>
            <a:r>
              <a:rPr lang="en-US" altLang="en-US" sz="7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7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7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alternateArtemisBrokerAddresses</a:t>
            </a:r>
            <a:r>
              <a:rPr lang="en-GB" sz="7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["nodeserver2:11005"]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bridgeInnerConfig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floatAddresses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= ["dmzinternal1:12005", "dmzinternal2:12005"]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= "CN=Float 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bridgepass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bridge.jks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crlCheckSoftFail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haConfig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7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haConnectionString</a:t>
            </a:r>
            <a:r>
              <a:rPr lang="en-GB" sz="7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7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zk</a:t>
            </a:r>
            <a:r>
              <a:rPr lang="en-GB" sz="7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://zookeep1:11105,zk://zookeep2:11105 ,</a:t>
            </a:r>
            <a:r>
              <a:rPr lang="en-GB" sz="7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zk</a:t>
            </a:r>
            <a:r>
              <a:rPr lang="en-GB" sz="7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://zookeep3:11105"</a:t>
            </a:r>
          </a:p>
          <a:p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7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78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8E37F3B-9D5F-4E97-B1B9-32E929B794E7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7267315" y="3666280"/>
            <a:ext cx="418962" cy="303958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88B4C73-5738-4FD8-A722-63477DC29D1E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9433322" y="3666280"/>
            <a:ext cx="1" cy="804518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C1388F7-8B1D-497F-B5E6-3119F51C77BD}"/>
              </a:ext>
            </a:extLst>
          </p:cNvPr>
          <p:cNvCxnSpPr>
            <a:cxnSpLocks/>
            <a:endCxn id="60" idx="0"/>
          </p:cNvCxnSpPr>
          <p:nvPr/>
        </p:nvCxnSpPr>
        <p:spPr>
          <a:xfrm rot="10800000" flipV="1">
            <a:off x="1533805" y="3446321"/>
            <a:ext cx="1500119" cy="435530"/>
          </a:xfrm>
          <a:prstGeom prst="bentConnector2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5F9175D-5829-4241-A780-C7F4F13DA3BB}"/>
              </a:ext>
            </a:extLst>
          </p:cNvPr>
          <p:cNvSpPr txBox="1"/>
          <p:nvPr/>
        </p:nvSpPr>
        <p:spPr>
          <a:xfrm>
            <a:off x="5157428" y="3411833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nodeserver1:11005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9D53B9-1E08-4A26-99E3-ED4CE7B27B4A}"/>
              </a:ext>
            </a:extLst>
          </p:cNvPr>
          <p:cNvSpPr txBox="1"/>
          <p:nvPr/>
        </p:nvSpPr>
        <p:spPr>
          <a:xfrm>
            <a:off x="2993389" y="3017501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nodeserver1:10006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65D446-67C8-407D-9470-2DBC920C855F}"/>
              </a:ext>
            </a:extLst>
          </p:cNvPr>
          <p:cNvSpPr txBox="1"/>
          <p:nvPr/>
        </p:nvSpPr>
        <p:spPr>
          <a:xfrm>
            <a:off x="19607" y="3881851"/>
            <a:ext cx="3028393" cy="2816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node.conf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(duplicated on second node, but node server names modified)</a:t>
            </a:r>
          </a:p>
          <a:p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myLegalName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="O=Bank A, L=New York, C=US"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p2pAddress="banka.com:10005"</a:t>
            </a: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messagingServerAddress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nodeserver1:11005</a:t>
            </a:r>
            <a:r>
              <a:rPr lang="en-US" altLang="en-US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messagingServerExternal</a:t>
            </a:r>
            <a:r>
              <a:rPr lang="en-GB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rpcSettings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address="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nodeserver1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:10006"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adminAddress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nodeserver1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:10007"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enterpriseConfiguration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externalBridge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mutualExclusionConfiguration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on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updateInterval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20000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waitInterval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40000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5F3F11A-245C-4613-A516-D22DB3E4DC15}"/>
              </a:ext>
            </a:extLst>
          </p:cNvPr>
          <p:cNvSpPr txBox="1"/>
          <p:nvPr/>
        </p:nvSpPr>
        <p:spPr>
          <a:xfrm>
            <a:off x="5538306" y="3758863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nodeserver2:11005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4F1309-0482-4F52-B695-7C2F4A9E02C8}"/>
              </a:ext>
            </a:extLst>
          </p:cNvPr>
          <p:cNvSpPr txBox="1"/>
          <p:nvPr/>
        </p:nvSpPr>
        <p:spPr>
          <a:xfrm>
            <a:off x="3181950" y="3758863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nodeserver2:10006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4A02202-3460-44DA-8D3B-D57959275111}"/>
              </a:ext>
            </a:extLst>
          </p:cNvPr>
          <p:cNvSpPr txBox="1"/>
          <p:nvPr/>
        </p:nvSpPr>
        <p:spPr>
          <a:xfrm>
            <a:off x="8559979" y="3665413"/>
            <a:ext cx="706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  <a:p>
            <a:pPr algn="l"/>
            <a:r>
              <a:rPr lang="en-GB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(optionally could be via SOCKS)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9B57823-2AB8-49EB-B70E-134F3472CA61}"/>
              </a:ext>
            </a:extLst>
          </p:cNvPr>
          <p:cNvSpPr/>
          <p:nvPr/>
        </p:nvSpPr>
        <p:spPr>
          <a:xfrm>
            <a:off x="8373865" y="1270000"/>
            <a:ext cx="144458" cy="2946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227A3F0-264A-4DFE-BF31-E859A96FDD21}"/>
              </a:ext>
            </a:extLst>
          </p:cNvPr>
          <p:cNvSpPr/>
          <p:nvPr/>
        </p:nvSpPr>
        <p:spPr>
          <a:xfrm>
            <a:off x="10083414" y="1225476"/>
            <a:ext cx="126999" cy="2914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304ED50-5A60-40E2-B8ED-A7DD7B04CB9F}"/>
              </a:ext>
            </a:extLst>
          </p:cNvPr>
          <p:cNvSpPr txBox="1"/>
          <p:nvPr/>
        </p:nvSpPr>
        <p:spPr>
          <a:xfrm>
            <a:off x="10152777" y="2074337"/>
            <a:ext cx="307777" cy="100604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banka.com:10005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269F9C1-A304-4DF8-B426-5708B6ADBFD1}"/>
              </a:ext>
            </a:extLst>
          </p:cNvPr>
          <p:cNvSpPr txBox="1"/>
          <p:nvPr/>
        </p:nvSpPr>
        <p:spPr>
          <a:xfrm>
            <a:off x="9852725" y="1894583"/>
            <a:ext cx="307777" cy="11887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dmzexternal1:10005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DA03B28-090E-4936-9EED-4F4FEFF85F2E}"/>
              </a:ext>
            </a:extLst>
          </p:cNvPr>
          <p:cNvSpPr txBox="1"/>
          <p:nvPr/>
        </p:nvSpPr>
        <p:spPr>
          <a:xfrm>
            <a:off x="8501052" y="1912880"/>
            <a:ext cx="307777" cy="11887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dmzinternal1:12005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AD4FC14-6957-4E0E-AE49-3A203899BE90}"/>
              </a:ext>
            </a:extLst>
          </p:cNvPr>
          <p:cNvSpPr/>
          <p:nvPr/>
        </p:nvSpPr>
        <p:spPr>
          <a:xfrm>
            <a:off x="5633945" y="2786406"/>
            <a:ext cx="895350" cy="614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Artemis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671C452-623B-4551-9796-A031FC4DB50C}"/>
              </a:ext>
            </a:extLst>
          </p:cNvPr>
          <p:cNvSpPr/>
          <p:nvPr/>
        </p:nvSpPr>
        <p:spPr>
          <a:xfrm>
            <a:off x="7185618" y="2075312"/>
            <a:ext cx="1037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zookeep1:11105</a:t>
            </a:r>
          </a:p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zookeep2:11105</a:t>
            </a:r>
          </a:p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zookeep3:11105</a:t>
            </a:r>
            <a:endParaRPr lang="en-GB" sz="800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3A35BD-A675-4CAE-BC25-B302C81B1B55}"/>
              </a:ext>
            </a:extLst>
          </p:cNvPr>
          <p:cNvSpPr txBox="1"/>
          <p:nvPr/>
        </p:nvSpPr>
        <p:spPr>
          <a:xfrm>
            <a:off x="7767368" y="4374326"/>
            <a:ext cx="4306648" cy="2431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firewall.conf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(duplicated on second float, but with modified </a:t>
            </a:r>
            <a:r>
              <a:rPr lang="en-GB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dmz</a:t>
            </a:r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names)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firewallMode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inboundConfig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listeningAddress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"dmzexternal1:10005"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"dmzinternal1:12005"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"CN=Bridge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crlCheckSoftFail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550F91E-FCE4-41E9-AE97-CDD6115BE388}"/>
              </a:ext>
            </a:extLst>
          </p:cNvPr>
          <p:cNvGrpSpPr/>
          <p:nvPr/>
        </p:nvGrpSpPr>
        <p:grpSpPr>
          <a:xfrm>
            <a:off x="6966349" y="1247771"/>
            <a:ext cx="1278128" cy="867813"/>
            <a:chOff x="5582643" y="558800"/>
            <a:chExt cx="1278128" cy="86781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E1103C-9D5E-4A52-9ABF-51C8569E27B6}"/>
                </a:ext>
              </a:extLst>
            </p:cNvPr>
            <p:cNvSpPr/>
            <p:nvPr/>
          </p:nvSpPr>
          <p:spPr>
            <a:xfrm>
              <a:off x="5735043" y="711200"/>
              <a:ext cx="1125728" cy="7154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6A8B56-D54F-429F-9701-C8CB181967B2}"/>
                </a:ext>
              </a:extLst>
            </p:cNvPr>
            <p:cNvSpPr/>
            <p:nvPr/>
          </p:nvSpPr>
          <p:spPr>
            <a:xfrm>
              <a:off x="5582643" y="558800"/>
              <a:ext cx="1125728" cy="7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Zookeeper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(version 3.5.3-beta)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32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315D0C93-7293-4832-9335-96A8C2BAE942}"/>
              </a:ext>
            </a:extLst>
          </p:cNvPr>
          <p:cNvGrpSpPr/>
          <p:nvPr/>
        </p:nvGrpSpPr>
        <p:grpSpPr>
          <a:xfrm>
            <a:off x="3033921" y="1488282"/>
            <a:ext cx="3792968" cy="2444750"/>
            <a:chOff x="2978150" y="779066"/>
            <a:chExt cx="2564605" cy="244475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6762CD5-C00E-41CF-AEFC-3185D1987938}"/>
                </a:ext>
              </a:extLst>
            </p:cNvPr>
            <p:cNvSpPr/>
            <p:nvPr/>
          </p:nvSpPr>
          <p:spPr>
            <a:xfrm>
              <a:off x="3130550" y="931466"/>
              <a:ext cx="2412205" cy="22923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Hot Cold HA Node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BDF488E-258D-4463-8601-3602F1F24314}"/>
                </a:ext>
              </a:extLst>
            </p:cNvPr>
            <p:cNvSpPr/>
            <p:nvPr/>
          </p:nvSpPr>
          <p:spPr>
            <a:xfrm>
              <a:off x="2978150" y="779066"/>
              <a:ext cx="2412205" cy="2292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Hot Cold HA Node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4794CCC-8C35-4575-9952-7F0AA9B1FD4E}"/>
              </a:ext>
            </a:extLst>
          </p:cNvPr>
          <p:cNvSpPr/>
          <p:nvPr/>
        </p:nvSpPr>
        <p:spPr>
          <a:xfrm>
            <a:off x="625475" y="2372916"/>
            <a:ext cx="2076450" cy="679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Clients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REST Web Server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5C53CB-600F-4A8B-AA88-92F3D08F1323}"/>
              </a:ext>
            </a:extLst>
          </p:cNvPr>
          <p:cNvCxnSpPr>
            <a:stCxn id="39" idx="3"/>
            <a:endCxn id="44" idx="1"/>
          </p:cNvCxnSpPr>
          <p:nvPr/>
        </p:nvCxnSpPr>
        <p:spPr>
          <a:xfrm flipV="1">
            <a:off x="2701925" y="2710657"/>
            <a:ext cx="415926" cy="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5C354DD-3E93-4479-87B7-D2947E8B4BA2}"/>
              </a:ext>
            </a:extLst>
          </p:cNvPr>
          <p:cNvSpPr/>
          <p:nvPr/>
        </p:nvSpPr>
        <p:spPr>
          <a:xfrm>
            <a:off x="3117851" y="2402682"/>
            <a:ext cx="895350" cy="61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Artemis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5324FD-C4A9-4ABC-919E-506E0E46F264}"/>
              </a:ext>
            </a:extLst>
          </p:cNvPr>
          <p:cNvSpPr/>
          <p:nvPr/>
        </p:nvSpPr>
        <p:spPr>
          <a:xfrm>
            <a:off x="4203701" y="2019300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1776A0-0433-42D1-91FD-758E81A8B87E}"/>
              </a:ext>
            </a:extLst>
          </p:cNvPr>
          <p:cNvSpPr/>
          <p:nvPr/>
        </p:nvSpPr>
        <p:spPr>
          <a:xfrm>
            <a:off x="4203700" y="3018632"/>
            <a:ext cx="1095375" cy="38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Vault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11168E-06B5-46AE-8071-FF821FD13921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 flipH="1">
            <a:off x="4751388" y="2406650"/>
            <a:ext cx="1" cy="6119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155210-F606-434F-A440-620EA00FBAF2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 flipV="1">
            <a:off x="4013201" y="2212975"/>
            <a:ext cx="190500" cy="497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87E83C6-BDC8-4BA6-8C25-76FE68E80A6C}"/>
              </a:ext>
            </a:extLst>
          </p:cNvPr>
          <p:cNvCxnSpPr>
            <a:cxnSpLocks/>
            <a:stCxn id="46" idx="2"/>
            <a:endCxn id="89" idx="1"/>
          </p:cNvCxnSpPr>
          <p:nvPr/>
        </p:nvCxnSpPr>
        <p:spPr>
          <a:xfrm>
            <a:off x="4751389" y="2406650"/>
            <a:ext cx="882556" cy="68693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F7BB9D5-6F3F-42C0-AE2D-30AA434C0504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4013201" y="2710657"/>
            <a:ext cx="190499" cy="501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63C5418-0FBD-481B-8E3E-D091A1251C7F}"/>
              </a:ext>
            </a:extLst>
          </p:cNvPr>
          <p:cNvGrpSpPr/>
          <p:nvPr/>
        </p:nvGrpSpPr>
        <p:grpSpPr>
          <a:xfrm>
            <a:off x="7037387" y="2672609"/>
            <a:ext cx="1145379" cy="993671"/>
            <a:chOff x="7024687" y="1885209"/>
            <a:chExt cx="1145379" cy="99367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7ADACCE-C52A-4392-8637-1CE443138128}"/>
                </a:ext>
              </a:extLst>
            </p:cNvPr>
            <p:cNvSpPr/>
            <p:nvPr/>
          </p:nvSpPr>
          <p:spPr>
            <a:xfrm>
              <a:off x="7177087" y="2037609"/>
              <a:ext cx="992979" cy="841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DC41E6E-F819-4E57-910E-803C85BF9817}"/>
                </a:ext>
              </a:extLst>
            </p:cNvPr>
            <p:cNvSpPr/>
            <p:nvPr/>
          </p:nvSpPr>
          <p:spPr>
            <a:xfrm>
              <a:off x="7024687" y="1885209"/>
              <a:ext cx="992979" cy="841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 Bridge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1131A79-C2C8-4B2A-8448-C8A08FD397E5}"/>
              </a:ext>
            </a:extLst>
          </p:cNvPr>
          <p:cNvGrpSpPr/>
          <p:nvPr/>
        </p:nvGrpSpPr>
        <p:grpSpPr>
          <a:xfrm>
            <a:off x="8784433" y="2672609"/>
            <a:ext cx="1145379" cy="993671"/>
            <a:chOff x="8771733" y="1885209"/>
            <a:chExt cx="1145379" cy="993671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66B1C85-01B7-4253-AF57-7C2B8EE649E6}"/>
                </a:ext>
              </a:extLst>
            </p:cNvPr>
            <p:cNvSpPr/>
            <p:nvPr/>
          </p:nvSpPr>
          <p:spPr>
            <a:xfrm>
              <a:off x="8924133" y="2037609"/>
              <a:ext cx="992979" cy="841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B12ACCD-96B4-4273-BC4A-59B1D67D49B3}"/>
                </a:ext>
              </a:extLst>
            </p:cNvPr>
            <p:cNvSpPr/>
            <p:nvPr/>
          </p:nvSpPr>
          <p:spPr>
            <a:xfrm>
              <a:off x="8771733" y="1885209"/>
              <a:ext cx="992979" cy="841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 Float Cluster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2BBE378-691D-433F-9BCD-4EFFCE2E22CD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>
            <a:off x="8030366" y="3093245"/>
            <a:ext cx="754067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122A04-AC84-4D54-984E-C77B11CA082F}"/>
              </a:ext>
            </a:extLst>
          </p:cNvPr>
          <p:cNvCxnSpPr>
            <a:cxnSpLocks/>
            <a:stCxn id="63" idx="3"/>
            <a:endCxn id="76" idx="1"/>
          </p:cNvCxnSpPr>
          <p:nvPr/>
        </p:nvCxnSpPr>
        <p:spPr>
          <a:xfrm flipV="1">
            <a:off x="9777412" y="3092299"/>
            <a:ext cx="1309186" cy="94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054A49B-4F70-4C16-BE58-42EE40605821}"/>
              </a:ext>
            </a:extLst>
          </p:cNvPr>
          <p:cNvSpPr txBox="1"/>
          <p:nvPr/>
        </p:nvSpPr>
        <p:spPr>
          <a:xfrm>
            <a:off x="10342365" y="2764807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FBDF8B-AB05-43EB-904B-76EFCBD8F406}"/>
              </a:ext>
            </a:extLst>
          </p:cNvPr>
          <p:cNvSpPr/>
          <p:nvPr/>
        </p:nvSpPr>
        <p:spPr>
          <a:xfrm>
            <a:off x="11086598" y="2738276"/>
            <a:ext cx="1010653" cy="70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95C4B41-72DE-49A3-B081-19A6F5922DAA}"/>
              </a:ext>
            </a:extLst>
          </p:cNvPr>
          <p:cNvCxnSpPr>
            <a:cxnSpLocks/>
            <a:stCxn id="89" idx="3"/>
            <a:endCxn id="57" idx="1"/>
          </p:cNvCxnSpPr>
          <p:nvPr/>
        </p:nvCxnSpPr>
        <p:spPr>
          <a:xfrm flipV="1">
            <a:off x="6529295" y="3093245"/>
            <a:ext cx="508092" cy="342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DA4B66F-F7B8-454E-A7BF-64A242AD1BA5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7529213" y="1963184"/>
            <a:ext cx="4664" cy="709425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42BC0C9-32A4-4C44-B1AD-70A6D4EDEE24}"/>
              </a:ext>
            </a:extLst>
          </p:cNvPr>
          <p:cNvSpPr/>
          <p:nvPr/>
        </p:nvSpPr>
        <p:spPr>
          <a:xfrm>
            <a:off x="3048000" y="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Hot-Cold HA Nodes with Embedded Artemis,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Hot-Warm HA Bridge and Hot-Warm HA DMZ Float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Zookeeper as Coordinator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SOCKS Proxy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02991D-154D-4E72-AF29-761CC7A46C6C}"/>
              </a:ext>
            </a:extLst>
          </p:cNvPr>
          <p:cNvSpPr txBox="1"/>
          <p:nvPr/>
        </p:nvSpPr>
        <p:spPr>
          <a:xfrm>
            <a:off x="3080592" y="4004381"/>
            <a:ext cx="4513130" cy="273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firewall.conf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firewallMode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outboundConfig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artemisBrokerAddress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"nodeserver1:11005</a:t>
            </a:r>
            <a:r>
              <a:rPr lang="en-US" alt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alternateArtemisBrokerAddresses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["nodeserver2:11005"]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socksProxyConfig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version = SOCKS5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proxyAddress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"proxyserver:12345"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username = "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proxyuser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password = "password"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bridgeInnerConfig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floatAddresses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["dmzinternal1:12005", "dmzinternal2:12005"]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"CN=Float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bridgepass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bridge.jks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bridgecerts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crlCheckSoftFail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haConfig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haConnectionString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zk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://zookeep1:11105,zk://zookeep2:11105 ,</a:t>
            </a:r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zk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://zookeep3:11105"</a:t>
            </a:r>
          </a:p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8E37F3B-9D5F-4E97-B1B9-32E929B794E7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7245399" y="3666280"/>
            <a:ext cx="440878" cy="351259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88B4C73-5738-4FD8-A722-63477DC29D1E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9433322" y="3666280"/>
            <a:ext cx="1" cy="702519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C1388F7-8B1D-497F-B5E6-3119F51C77BD}"/>
              </a:ext>
            </a:extLst>
          </p:cNvPr>
          <p:cNvCxnSpPr>
            <a:cxnSpLocks/>
            <a:endCxn id="60" idx="0"/>
          </p:cNvCxnSpPr>
          <p:nvPr/>
        </p:nvCxnSpPr>
        <p:spPr>
          <a:xfrm rot="10800000" flipV="1">
            <a:off x="1533805" y="3446321"/>
            <a:ext cx="1500119" cy="435530"/>
          </a:xfrm>
          <a:prstGeom prst="bentConnector2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5F9175D-5829-4241-A780-C7F4F13DA3BB}"/>
              </a:ext>
            </a:extLst>
          </p:cNvPr>
          <p:cNvSpPr txBox="1"/>
          <p:nvPr/>
        </p:nvSpPr>
        <p:spPr>
          <a:xfrm>
            <a:off x="5157428" y="3411833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nodeserver1:11005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9D53B9-1E08-4A26-99E3-ED4CE7B27B4A}"/>
              </a:ext>
            </a:extLst>
          </p:cNvPr>
          <p:cNvSpPr txBox="1"/>
          <p:nvPr/>
        </p:nvSpPr>
        <p:spPr>
          <a:xfrm>
            <a:off x="2993389" y="3017501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nodeserver1:10006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65D446-67C8-407D-9470-2DBC920C855F}"/>
              </a:ext>
            </a:extLst>
          </p:cNvPr>
          <p:cNvSpPr txBox="1"/>
          <p:nvPr/>
        </p:nvSpPr>
        <p:spPr>
          <a:xfrm>
            <a:off x="19607" y="3881851"/>
            <a:ext cx="3028393" cy="2816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alt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node.conf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(duplicated on second node, but node server names modified)</a:t>
            </a:r>
          </a:p>
          <a:p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myLegalName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="O=Bank A, L=New York, C=US"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p2pAddress="banka.com:10005"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messagingServerAddress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nodeserver1:11005</a:t>
            </a: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messagingServerExternal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</a:p>
          <a:p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rpcSettings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address="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nodeserver1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:10006"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adminAddress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nodeserver1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:10007"</a:t>
            </a:r>
            <a:b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enterpriseConfiguration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externalBridge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mutualExclusionConfiguration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on = true</a:t>
            </a:r>
          </a:p>
          <a:p>
            <a:r>
              <a:rPr lang="en-GB" sz="800">
                <a:latin typeface="Courier New" panose="02070309020205020404" pitchFamily="49" charset="0"/>
                <a:cs typeface="Courier New" panose="02070309020205020404" pitchFamily="49" charset="0"/>
              </a:rPr>
              <a:t>        updateInterval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20000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waitInterval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40000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5F3F11A-245C-4613-A516-D22DB3E4DC15}"/>
              </a:ext>
            </a:extLst>
          </p:cNvPr>
          <p:cNvSpPr txBox="1"/>
          <p:nvPr/>
        </p:nvSpPr>
        <p:spPr>
          <a:xfrm>
            <a:off x="5538306" y="3758863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nodeserver2:11005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4F1309-0482-4F52-B695-7C2F4A9E02C8}"/>
              </a:ext>
            </a:extLst>
          </p:cNvPr>
          <p:cNvSpPr txBox="1"/>
          <p:nvPr/>
        </p:nvSpPr>
        <p:spPr>
          <a:xfrm>
            <a:off x="3181950" y="3758863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nodeserver2:10006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9B57823-2AB8-49EB-B70E-134F3472CA61}"/>
              </a:ext>
            </a:extLst>
          </p:cNvPr>
          <p:cNvSpPr/>
          <p:nvPr/>
        </p:nvSpPr>
        <p:spPr>
          <a:xfrm>
            <a:off x="8373865" y="1270000"/>
            <a:ext cx="144458" cy="2946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227A3F0-264A-4DFE-BF31-E859A96FDD21}"/>
              </a:ext>
            </a:extLst>
          </p:cNvPr>
          <p:cNvSpPr/>
          <p:nvPr/>
        </p:nvSpPr>
        <p:spPr>
          <a:xfrm>
            <a:off x="10083414" y="1225476"/>
            <a:ext cx="126999" cy="2914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304ED50-5A60-40E2-B8ED-A7DD7B04CB9F}"/>
              </a:ext>
            </a:extLst>
          </p:cNvPr>
          <p:cNvSpPr txBox="1"/>
          <p:nvPr/>
        </p:nvSpPr>
        <p:spPr>
          <a:xfrm>
            <a:off x="10152777" y="2074337"/>
            <a:ext cx="307777" cy="100604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banka.com:10005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269F9C1-A304-4DF8-B426-5708B6ADBFD1}"/>
              </a:ext>
            </a:extLst>
          </p:cNvPr>
          <p:cNvSpPr txBox="1"/>
          <p:nvPr/>
        </p:nvSpPr>
        <p:spPr>
          <a:xfrm>
            <a:off x="9852725" y="1894583"/>
            <a:ext cx="307777" cy="11887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dmzexternal1:10005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DA03B28-090E-4936-9EED-4F4FEFF85F2E}"/>
              </a:ext>
            </a:extLst>
          </p:cNvPr>
          <p:cNvSpPr txBox="1"/>
          <p:nvPr/>
        </p:nvSpPr>
        <p:spPr>
          <a:xfrm>
            <a:off x="8501052" y="1912880"/>
            <a:ext cx="307777" cy="118878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dmzinternal1:12005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AD4FC14-6957-4E0E-AE49-3A203899BE90}"/>
              </a:ext>
            </a:extLst>
          </p:cNvPr>
          <p:cNvSpPr/>
          <p:nvPr/>
        </p:nvSpPr>
        <p:spPr>
          <a:xfrm>
            <a:off x="5633945" y="2786406"/>
            <a:ext cx="895350" cy="614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Artemis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671C452-623B-4551-9796-A031FC4DB50C}"/>
              </a:ext>
            </a:extLst>
          </p:cNvPr>
          <p:cNvSpPr/>
          <p:nvPr/>
        </p:nvSpPr>
        <p:spPr>
          <a:xfrm>
            <a:off x="7185618" y="2075312"/>
            <a:ext cx="1037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zookeep1:11105</a:t>
            </a:r>
          </a:p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zookeep2:11105</a:t>
            </a:r>
          </a:p>
          <a:p>
            <a:r>
              <a:rPr lang="en-GB" sz="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zookeep3:11105</a:t>
            </a:r>
            <a:endParaRPr lang="en-GB" sz="800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3A35BD-A675-4CAE-BC25-B302C81B1B55}"/>
              </a:ext>
            </a:extLst>
          </p:cNvPr>
          <p:cNvSpPr txBox="1"/>
          <p:nvPr/>
        </p:nvSpPr>
        <p:spPr>
          <a:xfrm>
            <a:off x="7741297" y="4368799"/>
            <a:ext cx="4306648" cy="2431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firewall.conf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(duplicated on second float, but with modified </a:t>
            </a:r>
            <a:r>
              <a:rPr lang="en-GB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dmz</a:t>
            </a:r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names)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firewallMode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inboundConfig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listeningAddress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"dmzexternal1:10005"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floatOuterConfig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floatAddress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"dmzinternal1:12005"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expectedCertificateSubject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"CN=Bridge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Local,O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Tunnel,L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London,C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=GB"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customSSLConfiguration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trustStorePassword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trustpass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sslKeystore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trustStoreFile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"./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floatcerts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trust.jks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crlCheckSoftFail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networkParametersPath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network-parameters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550F91E-FCE4-41E9-AE97-CDD6115BE388}"/>
              </a:ext>
            </a:extLst>
          </p:cNvPr>
          <p:cNvGrpSpPr/>
          <p:nvPr/>
        </p:nvGrpSpPr>
        <p:grpSpPr>
          <a:xfrm>
            <a:off x="6966349" y="1247771"/>
            <a:ext cx="1278128" cy="867813"/>
            <a:chOff x="5582643" y="558800"/>
            <a:chExt cx="1278128" cy="86781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E1103C-9D5E-4A52-9ABF-51C8569E27B6}"/>
                </a:ext>
              </a:extLst>
            </p:cNvPr>
            <p:cNvSpPr/>
            <p:nvPr/>
          </p:nvSpPr>
          <p:spPr>
            <a:xfrm>
              <a:off x="5735043" y="711200"/>
              <a:ext cx="1125728" cy="7154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6A8B56-D54F-429F-9701-C8CB181967B2}"/>
                </a:ext>
              </a:extLst>
            </p:cNvPr>
            <p:cNvSpPr/>
            <p:nvPr/>
          </p:nvSpPr>
          <p:spPr>
            <a:xfrm>
              <a:off x="5582643" y="558800"/>
              <a:ext cx="1125728" cy="7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Zookeeper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(version 3.5.3-beta)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879CEEC3-3483-4844-BDF2-17827B31C5B0}"/>
              </a:ext>
            </a:extLst>
          </p:cNvPr>
          <p:cNvSpPr/>
          <p:nvPr/>
        </p:nvSpPr>
        <p:spPr>
          <a:xfrm>
            <a:off x="8760521" y="1486751"/>
            <a:ext cx="992979" cy="649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01A8E3E-6085-4F7E-B4A7-ECF6FFCF575F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7529213" y="1811718"/>
            <a:ext cx="1231308" cy="870326"/>
          </a:xfrm>
          <a:prstGeom prst="straightConnector1">
            <a:avLst/>
          </a:prstGeom>
          <a:ln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E9F6864-02C0-4232-9591-182E50FBD610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9753500" y="1811718"/>
            <a:ext cx="1328434" cy="1290016"/>
          </a:xfrm>
          <a:prstGeom prst="straightConnector1">
            <a:avLst/>
          </a:prstGeom>
          <a:ln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0FB770B-CE53-4023-B244-00F42A0216B8}"/>
              </a:ext>
            </a:extLst>
          </p:cNvPr>
          <p:cNvSpPr txBox="1"/>
          <p:nvPr/>
        </p:nvSpPr>
        <p:spPr>
          <a:xfrm>
            <a:off x="8485534" y="755191"/>
            <a:ext cx="307777" cy="112787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en-US" sz="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proxyserver:12345</a:t>
            </a:r>
            <a:endParaRPr lang="en-GB" sz="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67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t" anchorCtr="0"/>
      <a:lstStyle>
        <a:defPPr algn="ctr">
          <a:defRPr sz="16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16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2112</Words>
  <Application>Microsoft Office PowerPoint</Application>
  <PresentationFormat>Widescreen</PresentationFormat>
  <Paragraphs>580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Nesbit</dc:creator>
  <cp:lastModifiedBy>Matthew Nesbit</cp:lastModifiedBy>
  <cp:revision>73</cp:revision>
  <dcterms:created xsi:type="dcterms:W3CDTF">2018-04-25T14:41:03Z</dcterms:created>
  <dcterms:modified xsi:type="dcterms:W3CDTF">2018-07-04T15:26:58Z</dcterms:modified>
</cp:coreProperties>
</file>