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Source Sans Pro SemiBold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Source Sans Pr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igEMA0+O/5itDd4gFoQbPRyuTj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SemiBold-bold.fntdata"/><Relationship Id="rId25" Type="http://schemas.openxmlformats.org/officeDocument/2006/relationships/font" Target="fonts/SourceSansProSemiBold-regular.fntdata"/><Relationship Id="rId28" Type="http://schemas.openxmlformats.org/officeDocument/2006/relationships/font" Target="fonts/SourceSansProSemiBold-boldItalic.fntdata"/><Relationship Id="rId27" Type="http://schemas.openxmlformats.org/officeDocument/2006/relationships/font" Target="fonts/SourceSansProSemiBol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7.xml"/><Relationship Id="rId33" Type="http://schemas.openxmlformats.org/officeDocument/2006/relationships/font" Target="fonts/SourceSansPro-regular.fntdata"/><Relationship Id="rId10" Type="http://schemas.openxmlformats.org/officeDocument/2006/relationships/slide" Target="slides/slide6.xml"/><Relationship Id="rId32" Type="http://schemas.openxmlformats.org/officeDocument/2006/relationships/font" Target="fonts/Lato-boldItalic.fntdata"/><Relationship Id="rId13" Type="http://schemas.openxmlformats.org/officeDocument/2006/relationships/slide" Target="slides/slide9.xml"/><Relationship Id="rId35" Type="http://schemas.openxmlformats.org/officeDocument/2006/relationships/font" Target="fonts/SourceSansPro-italic.fntdata"/><Relationship Id="rId12" Type="http://schemas.openxmlformats.org/officeDocument/2006/relationships/slide" Target="slides/slide8.xml"/><Relationship Id="rId34" Type="http://schemas.openxmlformats.org/officeDocument/2006/relationships/font" Target="fonts/SourceSansPro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SourceSansPr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870fe961c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d870fe961c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870fe961c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d870fe961c_1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870fe961c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d870fe961c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870fe961c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d870fe961c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870fe961c_1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d870fe961c_1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870fe961c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d870fe961c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870fe961c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d870fe961c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870fe961c_1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d870fe961c_1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870fe961c_1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d870fe961c_1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870fe961c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d870fe961c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870fe961c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d870fe961c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870fe961c_2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870fe961c_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d870fe961c_2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870fe961c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d870fe961c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870fe961c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d870fe961c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870fe961c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d870fe961c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870fe961c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d870fe961c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6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9"/>
          <p:cNvSpPr txBox="1"/>
          <p:nvPr>
            <p:ph type="ctrTitle"/>
          </p:nvPr>
        </p:nvSpPr>
        <p:spPr>
          <a:xfrm>
            <a:off x="1524000" y="1416424"/>
            <a:ext cx="9144000" cy="165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Sans Pro SemiBold"/>
              <a:buNone/>
              <a:defRPr b="0" i="0" sz="60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" type="subTitle"/>
          </p:nvPr>
        </p:nvSpPr>
        <p:spPr>
          <a:xfrm>
            <a:off x="1524000" y="34675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  <a:defRPr sz="24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/>
          <p:nvPr>
            <p:ph type="title"/>
          </p:nvPr>
        </p:nvSpPr>
        <p:spPr>
          <a:xfrm>
            <a:off x="838200" y="367552"/>
            <a:ext cx="10515600" cy="519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" type="body"/>
          </p:nvPr>
        </p:nvSpPr>
        <p:spPr>
          <a:xfrm>
            <a:off x="838200" y="1181100"/>
            <a:ext cx="10515600" cy="499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/>
          <p:nvPr/>
        </p:nvSpPr>
        <p:spPr>
          <a:xfrm>
            <a:off x="6967728" y="1181100"/>
            <a:ext cx="758952" cy="51374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9"/>
          <p:cNvSpPr txBox="1"/>
          <p:nvPr>
            <p:ph type="title"/>
          </p:nvPr>
        </p:nvSpPr>
        <p:spPr>
          <a:xfrm>
            <a:off x="838200" y="367552"/>
            <a:ext cx="10515600" cy="519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" type="body"/>
          </p:nvPr>
        </p:nvSpPr>
        <p:spPr>
          <a:xfrm>
            <a:off x="838200" y="1181100"/>
            <a:ext cx="10515600" cy="499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/>
          <p:nvPr>
            <p:ph type="title"/>
          </p:nvPr>
        </p:nvSpPr>
        <p:spPr>
          <a:xfrm>
            <a:off x="838200" y="367552"/>
            <a:ext cx="10515600" cy="519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1" type="body"/>
          </p:nvPr>
        </p:nvSpPr>
        <p:spPr>
          <a:xfrm>
            <a:off x="838200" y="1181100"/>
            <a:ext cx="10412506" cy="499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1"/>
          <p:cNvSpPr txBox="1"/>
          <p:nvPr>
            <p:ph type="title"/>
          </p:nvPr>
        </p:nvSpPr>
        <p:spPr>
          <a:xfrm>
            <a:off x="838200" y="367552"/>
            <a:ext cx="10515600" cy="519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/>
          <p:nvPr>
            <p:ph idx="2" type="pic"/>
          </p:nvPr>
        </p:nvSpPr>
        <p:spPr>
          <a:xfrm>
            <a:off x="952500" y="1103313"/>
            <a:ext cx="5905500" cy="423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31"/>
          <p:cNvSpPr txBox="1"/>
          <p:nvPr>
            <p:ph idx="1" type="body"/>
          </p:nvPr>
        </p:nvSpPr>
        <p:spPr>
          <a:xfrm>
            <a:off x="952500" y="5503863"/>
            <a:ext cx="5905500" cy="60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 showMasterSp="0">
  <p:cSld name="1_Custom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6462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2"/>
          <p:cNvSpPr txBox="1"/>
          <p:nvPr/>
        </p:nvSpPr>
        <p:spPr>
          <a:xfrm>
            <a:off x="1228164" y="5827432"/>
            <a:ext cx="10125635" cy="519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</a:pPr>
            <a:r>
              <a:t/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32"/>
          <p:cNvSpPr/>
          <p:nvPr>
            <p:ph idx="2" type="pic"/>
          </p:nvPr>
        </p:nvSpPr>
        <p:spPr>
          <a:xfrm>
            <a:off x="0" y="242047"/>
            <a:ext cx="7826188" cy="535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32"/>
          <p:cNvSpPr txBox="1"/>
          <p:nvPr>
            <p:ph idx="1" type="body"/>
          </p:nvPr>
        </p:nvSpPr>
        <p:spPr>
          <a:xfrm>
            <a:off x="1228725" y="5827713"/>
            <a:ext cx="103632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 showMasterSp="0">
  <p:cSld name="13_Custom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3313"/>
            <a:ext cx="12186116" cy="6861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0"/>
          <p:cNvSpPr txBox="1"/>
          <p:nvPr/>
        </p:nvSpPr>
        <p:spPr>
          <a:xfrm>
            <a:off x="1228164" y="5827432"/>
            <a:ext cx="10125635" cy="519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Google Shape;20;p20"/>
          <p:cNvSpPr txBox="1"/>
          <p:nvPr>
            <p:ph idx="1" type="body"/>
          </p:nvPr>
        </p:nvSpPr>
        <p:spPr>
          <a:xfrm>
            <a:off x="839788" y="1210235"/>
            <a:ext cx="10617106" cy="4365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E84"/>
              </a:buClr>
              <a:buSzPts val="2400"/>
              <a:buChar char="•"/>
              <a:defRPr>
                <a:solidFill>
                  <a:srgbClr val="005E84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E84"/>
              </a:buClr>
              <a:buSzPts val="2000"/>
              <a:buChar char="•"/>
              <a:defRPr>
                <a:solidFill>
                  <a:srgbClr val="005E84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E84"/>
              </a:buClr>
              <a:buSzPts val="1800"/>
              <a:buChar char="•"/>
              <a:defRPr>
                <a:solidFill>
                  <a:srgbClr val="005E84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E84"/>
              </a:buClr>
              <a:buSzPts val="1800"/>
              <a:buChar char="•"/>
              <a:defRPr>
                <a:solidFill>
                  <a:srgbClr val="005E8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2" type="body"/>
          </p:nvPr>
        </p:nvSpPr>
        <p:spPr>
          <a:xfrm>
            <a:off x="839789" y="161365"/>
            <a:ext cx="10617106" cy="538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 showMasterSp="0">
  <p:cSld name="12_Custom Layou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6462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1"/>
          <p:cNvSpPr txBox="1"/>
          <p:nvPr/>
        </p:nvSpPr>
        <p:spPr>
          <a:xfrm>
            <a:off x="1228164" y="5827432"/>
            <a:ext cx="10125635" cy="519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839788" y="878541"/>
            <a:ext cx="10514011" cy="4616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E84"/>
              </a:buClr>
              <a:buSzPts val="2400"/>
              <a:buChar char="•"/>
              <a:defRPr>
                <a:solidFill>
                  <a:srgbClr val="005E84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E84"/>
              </a:buClr>
              <a:buSzPts val="2000"/>
              <a:buChar char="•"/>
              <a:defRPr>
                <a:solidFill>
                  <a:srgbClr val="005E84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E84"/>
              </a:buClr>
              <a:buSzPts val="1800"/>
              <a:buChar char="•"/>
              <a:defRPr>
                <a:solidFill>
                  <a:srgbClr val="005E84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E84"/>
              </a:buClr>
              <a:buSzPts val="1800"/>
              <a:buChar char="•"/>
              <a:defRPr>
                <a:solidFill>
                  <a:srgbClr val="005E8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1"/>
          <p:cNvSpPr/>
          <p:nvPr/>
        </p:nvSpPr>
        <p:spPr>
          <a:xfrm>
            <a:off x="6967728" y="950976"/>
            <a:ext cx="758952" cy="44256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1"/>
          <p:cNvSpPr txBox="1"/>
          <p:nvPr>
            <p:ph idx="2" type="body"/>
          </p:nvPr>
        </p:nvSpPr>
        <p:spPr>
          <a:xfrm>
            <a:off x="1228164" y="5827713"/>
            <a:ext cx="10363761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 showMasterSp="0">
  <p:cSld name="4_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64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2"/>
          <p:cNvSpPr txBox="1"/>
          <p:nvPr/>
        </p:nvSpPr>
        <p:spPr>
          <a:xfrm>
            <a:off x="1299882" y="1120588"/>
            <a:ext cx="4087906" cy="2904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Sans Pro SemiBold"/>
              <a:buNone/>
            </a:pPr>
            <a:r>
              <a:t/>
            </a:r>
            <a:endParaRPr b="1" i="0" sz="6000">
              <a:solidFill>
                <a:schemeClr val="lt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1" name="Google Shape;31;p22"/>
          <p:cNvSpPr txBox="1"/>
          <p:nvPr>
            <p:ph idx="1" type="subTitle"/>
          </p:nvPr>
        </p:nvSpPr>
        <p:spPr>
          <a:xfrm>
            <a:off x="1425388" y="4096871"/>
            <a:ext cx="3872753" cy="167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22"/>
          <p:cNvSpPr txBox="1"/>
          <p:nvPr/>
        </p:nvSpPr>
        <p:spPr>
          <a:xfrm>
            <a:off x="861648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  <p:sp>
        <p:nvSpPr>
          <p:cNvPr id="33" name="Google Shape;33;p22"/>
          <p:cNvSpPr txBox="1"/>
          <p:nvPr>
            <p:ph idx="2" type="body"/>
          </p:nvPr>
        </p:nvSpPr>
        <p:spPr>
          <a:xfrm>
            <a:off x="1425388" y="1120589"/>
            <a:ext cx="3872100" cy="290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b="0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 showMasterSp="0">
  <p:cSld name="2_Custom Layou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6462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952500" y="2151529"/>
            <a:ext cx="6559924" cy="3774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/>
        </p:nvSpPr>
        <p:spPr>
          <a:xfrm>
            <a:off x="838200" y="188258"/>
            <a:ext cx="10515600" cy="519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</a:pPr>
            <a:r>
              <a:t/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8;p23"/>
          <p:cNvSpPr txBox="1"/>
          <p:nvPr>
            <p:ph idx="2" type="body"/>
          </p:nvPr>
        </p:nvSpPr>
        <p:spPr>
          <a:xfrm>
            <a:off x="952500" y="412750"/>
            <a:ext cx="10566400" cy="55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 showMasterSp="0">
  <p:cSld name="3_Custom Layou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023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4"/>
          <p:cNvSpPr txBox="1"/>
          <p:nvPr>
            <p:ph type="title"/>
          </p:nvPr>
        </p:nvSpPr>
        <p:spPr>
          <a:xfrm>
            <a:off x="838200" y="367552"/>
            <a:ext cx="10515600" cy="519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/>
        </p:nvSpPr>
        <p:spPr>
          <a:xfrm>
            <a:off x="952499" y="2900897"/>
            <a:ext cx="9401735" cy="882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Source Sans Pro SemiBold"/>
              <a:buNone/>
            </a:pPr>
            <a:r>
              <a:t/>
            </a:r>
            <a:endParaRPr b="1" i="0" sz="6600">
              <a:solidFill>
                <a:schemeClr val="lt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838200" y="2967038"/>
            <a:ext cx="10515600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i="0" sz="600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 showMasterSp="0">
  <p:cSld name="9_Custom Layou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023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5"/>
          <p:cNvSpPr/>
          <p:nvPr/>
        </p:nvSpPr>
        <p:spPr>
          <a:xfrm>
            <a:off x="1138518" y="2040556"/>
            <a:ext cx="475129" cy="2792490"/>
          </a:xfrm>
          <a:prstGeom prst="rect">
            <a:avLst/>
          </a:prstGeom>
          <a:solidFill>
            <a:srgbClr val="A516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5"/>
          <p:cNvSpPr txBox="1"/>
          <p:nvPr>
            <p:ph type="title"/>
          </p:nvPr>
        </p:nvSpPr>
        <p:spPr>
          <a:xfrm>
            <a:off x="838200" y="367552"/>
            <a:ext cx="10515600" cy="519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/>
        </p:nvSpPr>
        <p:spPr>
          <a:xfrm>
            <a:off x="0" y="2900897"/>
            <a:ext cx="12180232" cy="882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Source Sans Pro SemiBold"/>
              <a:buNone/>
            </a:pPr>
            <a:r>
              <a:t/>
            </a:r>
            <a:endParaRPr b="1" i="0" sz="6600">
              <a:solidFill>
                <a:schemeClr val="lt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49" name="Google Shape;49;p25"/>
          <p:cNvSpPr txBox="1"/>
          <p:nvPr>
            <p:ph idx="1" type="body"/>
          </p:nvPr>
        </p:nvSpPr>
        <p:spPr>
          <a:xfrm>
            <a:off x="0" y="2698750"/>
            <a:ext cx="12180888" cy="145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i="0" sz="600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indent="-609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6000"/>
              <a:buChar char="•"/>
              <a:defRPr sz="6000">
                <a:solidFill>
                  <a:schemeClr val="lt1"/>
                </a:solidFill>
              </a:defRPr>
            </a:lvl2pPr>
            <a:lvl3pPr indent="-609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6000"/>
              <a:buChar char="•"/>
              <a:defRPr sz="6000">
                <a:solidFill>
                  <a:schemeClr val="lt1"/>
                </a:solidFill>
              </a:defRPr>
            </a:lvl3pPr>
            <a:lvl4pPr indent="-609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6000"/>
              <a:buChar char="•"/>
              <a:defRPr sz="6000">
                <a:solidFill>
                  <a:schemeClr val="lt1"/>
                </a:solidFill>
              </a:defRPr>
            </a:lvl4pPr>
            <a:lvl5pPr indent="-609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6000"/>
              <a:buChar char="•"/>
              <a:defRPr sz="6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 showMasterSp="0">
  <p:cSld name="6_Custom 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6462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6"/>
          <p:cNvSpPr txBox="1"/>
          <p:nvPr>
            <p:ph type="title"/>
          </p:nvPr>
        </p:nvSpPr>
        <p:spPr>
          <a:xfrm>
            <a:off x="838200" y="367552"/>
            <a:ext cx="10515600" cy="519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/>
        </p:nvSpPr>
        <p:spPr>
          <a:xfrm>
            <a:off x="952499" y="2900897"/>
            <a:ext cx="9401735" cy="882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Source Sans Pro SemiBold"/>
              <a:buNone/>
            </a:pPr>
            <a:r>
              <a:t/>
            </a:r>
            <a:endParaRPr b="1" i="0" sz="6600">
              <a:solidFill>
                <a:schemeClr val="lt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54" name="Google Shape;54;p26"/>
          <p:cNvSpPr txBox="1"/>
          <p:nvPr>
            <p:ph idx="1" type="body"/>
          </p:nvPr>
        </p:nvSpPr>
        <p:spPr>
          <a:xfrm>
            <a:off x="838200" y="2501900"/>
            <a:ext cx="10375900" cy="2608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i="0" sz="600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indent="-609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6000"/>
              <a:buChar char="•"/>
              <a:defRPr sz="6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609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6000"/>
              <a:buChar char="•"/>
              <a:defRPr sz="6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609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6000"/>
              <a:buChar char="•"/>
              <a:defRPr sz="6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609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6000"/>
              <a:buChar char="•"/>
              <a:defRPr sz="6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 showMasterSp="0">
  <p:cSld name="10_Custom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6462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7"/>
          <p:cNvSpPr txBox="1"/>
          <p:nvPr>
            <p:ph type="title"/>
          </p:nvPr>
        </p:nvSpPr>
        <p:spPr>
          <a:xfrm>
            <a:off x="838200" y="367552"/>
            <a:ext cx="10515600" cy="519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/>
        </p:nvSpPr>
        <p:spPr>
          <a:xfrm>
            <a:off x="259976" y="2483224"/>
            <a:ext cx="11654117" cy="1299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Source Sans Pro SemiBold"/>
              <a:buNone/>
            </a:pPr>
            <a:r>
              <a:t/>
            </a:r>
            <a:endParaRPr b="1" i="0" sz="6600">
              <a:solidFill>
                <a:schemeClr val="lt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59" name="Google Shape;59;p27"/>
          <p:cNvSpPr txBox="1"/>
          <p:nvPr>
            <p:ph idx="1" type="body"/>
          </p:nvPr>
        </p:nvSpPr>
        <p:spPr>
          <a:xfrm>
            <a:off x="0" y="2482850"/>
            <a:ext cx="12192000" cy="3379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i="0" sz="600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indent="-609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6000"/>
              <a:buChar char="•"/>
              <a:defRPr sz="6000">
                <a:solidFill>
                  <a:schemeClr val="lt1"/>
                </a:solidFill>
              </a:defRPr>
            </a:lvl2pPr>
            <a:lvl3pPr indent="-609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6000"/>
              <a:buChar char="•"/>
              <a:defRPr sz="6000">
                <a:solidFill>
                  <a:schemeClr val="lt1"/>
                </a:solidFill>
              </a:defRPr>
            </a:lvl3pPr>
            <a:lvl4pPr indent="-609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6000"/>
              <a:buChar char="•"/>
              <a:defRPr sz="6000">
                <a:solidFill>
                  <a:schemeClr val="lt1"/>
                </a:solidFill>
              </a:defRPr>
            </a:lvl4pPr>
            <a:lvl5pPr indent="-609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6000"/>
              <a:buChar char="•"/>
              <a:defRPr sz="6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-1"/>
            <a:ext cx="12192001" cy="686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8"/>
          <p:cNvSpPr txBox="1"/>
          <p:nvPr>
            <p:ph type="title"/>
          </p:nvPr>
        </p:nvSpPr>
        <p:spPr>
          <a:xfrm>
            <a:off x="838200" y="367552"/>
            <a:ext cx="10515600" cy="519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8"/>
          <p:cNvSpPr txBox="1"/>
          <p:nvPr>
            <p:ph idx="1" type="body"/>
          </p:nvPr>
        </p:nvSpPr>
        <p:spPr>
          <a:xfrm>
            <a:off x="838200" y="1181100"/>
            <a:ext cx="10515600" cy="499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/>
          <p:nvPr>
            <p:ph type="ctrTitle"/>
          </p:nvPr>
        </p:nvSpPr>
        <p:spPr>
          <a:xfrm>
            <a:off x="110964" y="1452267"/>
            <a:ext cx="11330400" cy="16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16129"/>
              <a:buFont typeface="Microsoft YaHei"/>
              <a:buNone/>
            </a:pPr>
            <a:r>
              <a:rPr b="1" lang="zh-CN" sz="3444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Deep Learning for Prediction of Business Outcomes</a:t>
            </a:r>
            <a:r>
              <a:rPr b="1" lang="zh-CN" sz="54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5444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Source Sans Pro SemiBold"/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icrosoft YaHei"/>
              <a:buNone/>
            </a:pPr>
            <a:r>
              <a:rPr b="0" lang="zh-CN" sz="4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— </a:t>
            </a:r>
            <a:r>
              <a:rPr lang="zh-CN"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Image Diagnosis of Pneumonia</a:t>
            </a:r>
            <a:endParaRPr/>
          </a:p>
        </p:txBody>
      </p:sp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0" y="3467563"/>
            <a:ext cx="7466100" cy="15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t/>
            </a:r>
            <a:endParaRPr>
              <a:solidFill>
                <a:srgbClr val="0D0D0D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1" lang="zh-C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Team 5: Shijie Liu, </a:t>
            </a:r>
            <a:r>
              <a:rPr b="1" lang="zh-C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Xingchen Li ,</a:t>
            </a:r>
            <a:r>
              <a:rPr b="1" lang="zh-C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Fengqiao Yang</a:t>
            </a:r>
            <a:r>
              <a:rPr b="1" lang="zh-CN" sz="2000">
                <a:solidFill>
                  <a:srgbClr val="000000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870fe961c_1_7"/>
          <p:cNvSpPr txBox="1"/>
          <p:nvPr>
            <p:ph idx="1" type="body"/>
          </p:nvPr>
        </p:nvSpPr>
        <p:spPr>
          <a:xfrm>
            <a:off x="839800" y="878550"/>
            <a:ext cx="3000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zh-CN" sz="3000">
                <a:latin typeface="Microsoft YaHei"/>
                <a:ea typeface="Microsoft YaHei"/>
                <a:cs typeface="Microsoft YaHei"/>
                <a:sym typeface="Microsoft YaHei"/>
              </a:rPr>
              <a:t>Binary Model</a:t>
            </a:r>
            <a:endParaRPr b="1" sz="3800"/>
          </a:p>
        </p:txBody>
      </p:sp>
      <p:sp>
        <p:nvSpPr>
          <p:cNvPr id="145" name="Google Shape;145;gd870fe961c_1_7"/>
          <p:cNvSpPr txBox="1"/>
          <p:nvPr/>
        </p:nvSpPr>
        <p:spPr>
          <a:xfrm>
            <a:off x="839800" y="15840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6" name="Google Shape;146;gd870fe961c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50" y="1715213"/>
            <a:ext cx="4958550" cy="31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d870fe961c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475" y="2369050"/>
            <a:ext cx="6329299" cy="18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870fe961c_1_17"/>
          <p:cNvSpPr txBox="1"/>
          <p:nvPr>
            <p:ph idx="1" type="body"/>
          </p:nvPr>
        </p:nvSpPr>
        <p:spPr>
          <a:xfrm>
            <a:off x="839800" y="878550"/>
            <a:ext cx="3000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zh-CN" sz="3000">
                <a:latin typeface="Microsoft YaHei"/>
                <a:ea typeface="Microsoft YaHei"/>
                <a:cs typeface="Microsoft YaHei"/>
                <a:sym typeface="Microsoft YaHei"/>
              </a:rPr>
              <a:t>Binary Model</a:t>
            </a:r>
            <a:endParaRPr b="1" sz="3800"/>
          </a:p>
        </p:txBody>
      </p:sp>
      <p:sp>
        <p:nvSpPr>
          <p:cNvPr id="153" name="Google Shape;153;gd870fe961c_1_17"/>
          <p:cNvSpPr txBox="1"/>
          <p:nvPr/>
        </p:nvSpPr>
        <p:spPr>
          <a:xfrm>
            <a:off x="839800" y="15840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4" name="Google Shape;154;gd870fe961c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488" y="1595438"/>
            <a:ext cx="515302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870fe961c_0_18"/>
          <p:cNvSpPr txBox="1"/>
          <p:nvPr>
            <p:ph idx="1" type="body"/>
          </p:nvPr>
        </p:nvSpPr>
        <p:spPr>
          <a:xfrm>
            <a:off x="839800" y="878550"/>
            <a:ext cx="62088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zh-CN" sz="3000">
                <a:latin typeface="Microsoft YaHei"/>
                <a:ea typeface="Microsoft YaHei"/>
                <a:cs typeface="Microsoft YaHei"/>
                <a:sym typeface="Microsoft YaHei"/>
              </a:rPr>
              <a:t>Categorical</a:t>
            </a:r>
            <a:r>
              <a:rPr b="1" lang="zh-CN" sz="3000">
                <a:latin typeface="Microsoft YaHei"/>
                <a:ea typeface="Microsoft YaHei"/>
                <a:cs typeface="Microsoft YaHei"/>
                <a:sym typeface="Microsoft YaHei"/>
              </a:rPr>
              <a:t> Model</a:t>
            </a:r>
            <a:endParaRPr b="1" sz="3800"/>
          </a:p>
        </p:txBody>
      </p:sp>
      <p:pic>
        <p:nvPicPr>
          <p:cNvPr id="160" name="Google Shape;160;gd870fe961c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800" y="1664087"/>
            <a:ext cx="5500367" cy="3217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870fe961c_0_46"/>
          <p:cNvSpPr txBox="1"/>
          <p:nvPr>
            <p:ph idx="1" type="body"/>
          </p:nvPr>
        </p:nvSpPr>
        <p:spPr>
          <a:xfrm>
            <a:off x="839800" y="878550"/>
            <a:ext cx="62088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zh-CN" sz="3000">
                <a:latin typeface="Microsoft YaHei"/>
                <a:ea typeface="Microsoft YaHei"/>
                <a:cs typeface="Microsoft YaHei"/>
                <a:sym typeface="Microsoft YaHei"/>
              </a:rPr>
              <a:t>Categorical Model</a:t>
            </a:r>
            <a:endParaRPr b="1" sz="3800"/>
          </a:p>
        </p:txBody>
      </p:sp>
      <p:pic>
        <p:nvPicPr>
          <p:cNvPr id="166" name="Google Shape;166;gd870fe961c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800" y="1559850"/>
            <a:ext cx="4350013" cy="391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870fe961c_1_26"/>
          <p:cNvSpPr txBox="1"/>
          <p:nvPr>
            <p:ph idx="1" type="body"/>
          </p:nvPr>
        </p:nvSpPr>
        <p:spPr>
          <a:xfrm>
            <a:off x="383375" y="914300"/>
            <a:ext cx="67803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zh-CN" sz="3000">
                <a:latin typeface="Microsoft YaHei"/>
                <a:ea typeface="Microsoft YaHei"/>
                <a:cs typeface="Microsoft YaHei"/>
                <a:sym typeface="Microsoft YaHei"/>
              </a:rPr>
              <a:t>Categorical Model</a:t>
            </a:r>
            <a:endParaRPr b="1" sz="3800"/>
          </a:p>
        </p:txBody>
      </p:sp>
      <p:pic>
        <p:nvPicPr>
          <p:cNvPr id="172" name="Google Shape;172;gd870fe961c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75" y="4388812"/>
            <a:ext cx="117824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d870fe961c_1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9025" y="565725"/>
            <a:ext cx="5518168" cy="36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870fe961c_1_31"/>
          <p:cNvSpPr txBox="1"/>
          <p:nvPr>
            <p:ph idx="1" type="body"/>
          </p:nvPr>
        </p:nvSpPr>
        <p:spPr>
          <a:xfrm>
            <a:off x="839808" y="878562"/>
            <a:ext cx="9298200" cy="24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zh-CN" sz="3000">
                <a:latin typeface="Microsoft YaHei"/>
                <a:ea typeface="Microsoft YaHei"/>
                <a:cs typeface="Microsoft YaHei"/>
                <a:sym typeface="Microsoft YaHei"/>
              </a:rPr>
              <a:t>Categorical Model</a:t>
            </a:r>
            <a:endParaRPr b="1" sz="3800"/>
          </a:p>
        </p:txBody>
      </p:sp>
      <p:pic>
        <p:nvPicPr>
          <p:cNvPr id="179" name="Google Shape;179;gd870fe961c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188" y="1820337"/>
            <a:ext cx="4177615" cy="3217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870fe961c_1_36"/>
          <p:cNvSpPr txBox="1"/>
          <p:nvPr>
            <p:ph idx="1" type="body"/>
          </p:nvPr>
        </p:nvSpPr>
        <p:spPr>
          <a:xfrm>
            <a:off x="839808" y="878562"/>
            <a:ext cx="9298200" cy="24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zh-CN" sz="3000">
                <a:latin typeface="Microsoft YaHei"/>
                <a:ea typeface="Microsoft YaHei"/>
                <a:cs typeface="Microsoft YaHei"/>
                <a:sym typeface="Microsoft YaHei"/>
              </a:rPr>
              <a:t>Categorical Model (Data Augmentation)</a:t>
            </a:r>
            <a:endParaRPr b="1" sz="3800"/>
          </a:p>
        </p:txBody>
      </p:sp>
      <p:pic>
        <p:nvPicPr>
          <p:cNvPr id="185" name="Google Shape;185;gd870fe961c_1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800" y="1820337"/>
            <a:ext cx="5442413" cy="3217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870fe961c_1_44"/>
          <p:cNvSpPr txBox="1"/>
          <p:nvPr>
            <p:ph idx="1" type="body"/>
          </p:nvPr>
        </p:nvSpPr>
        <p:spPr>
          <a:xfrm>
            <a:off x="839808" y="878562"/>
            <a:ext cx="9298200" cy="24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zh-CN" sz="3000">
                <a:latin typeface="Microsoft YaHei"/>
                <a:ea typeface="Microsoft YaHei"/>
                <a:cs typeface="Microsoft YaHei"/>
                <a:sym typeface="Microsoft YaHei"/>
              </a:rPr>
              <a:t>Categorical Model (Data Augmentation)</a:t>
            </a:r>
            <a:endParaRPr b="1" sz="3800"/>
          </a:p>
        </p:txBody>
      </p:sp>
      <p:pic>
        <p:nvPicPr>
          <p:cNvPr id="191" name="Google Shape;191;gd870fe961c_1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200" y="1820337"/>
            <a:ext cx="4887408" cy="3217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870fe961c_1_48"/>
          <p:cNvSpPr txBox="1"/>
          <p:nvPr>
            <p:ph idx="1" type="body"/>
          </p:nvPr>
        </p:nvSpPr>
        <p:spPr>
          <a:xfrm>
            <a:off x="839808" y="878562"/>
            <a:ext cx="9298200" cy="24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zh-CN" sz="3000">
                <a:latin typeface="Microsoft YaHei"/>
                <a:ea typeface="Microsoft YaHei"/>
                <a:cs typeface="Microsoft YaHei"/>
                <a:sym typeface="Microsoft YaHei"/>
              </a:rPr>
              <a:t>Categorical Model (Data Augmentation)</a:t>
            </a:r>
            <a:endParaRPr b="1" sz="3800"/>
          </a:p>
        </p:txBody>
      </p:sp>
      <p:pic>
        <p:nvPicPr>
          <p:cNvPr id="197" name="Google Shape;197;gd870fe961c_1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313" y="1820337"/>
            <a:ext cx="4155386" cy="3217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870fe961c_0_23"/>
          <p:cNvSpPr txBox="1"/>
          <p:nvPr>
            <p:ph idx="1" type="body"/>
          </p:nvPr>
        </p:nvSpPr>
        <p:spPr>
          <a:xfrm>
            <a:off x="800425" y="1055925"/>
            <a:ext cx="23427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8571"/>
              <a:buNone/>
            </a:pPr>
            <a:r>
              <a:rPr b="1" lang="zh-CN" sz="10500">
                <a:latin typeface="Microsoft YaHei"/>
                <a:ea typeface="Microsoft YaHei"/>
                <a:cs typeface="Microsoft YaHei"/>
                <a:sym typeface="Microsoft YaHei"/>
              </a:rPr>
              <a:t>Conclusion</a:t>
            </a:r>
            <a:endParaRPr b="1" sz="10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90909"/>
              <a:buNone/>
            </a:pPr>
            <a:r>
              <a:t/>
            </a:r>
            <a:endParaRPr b="1" sz="33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3" name="Google Shape;203;gd870fe961c_0_23"/>
          <p:cNvSpPr txBox="1"/>
          <p:nvPr/>
        </p:nvSpPr>
        <p:spPr>
          <a:xfrm>
            <a:off x="4429950" y="1862050"/>
            <a:ext cx="3332100" cy="400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Sans Pro"/>
                <a:ea typeface="Source Sans Pro"/>
                <a:cs typeface="Source Sans Pro"/>
                <a:sym typeface="Source Sans Pro"/>
              </a:rPr>
              <a:t>Convolutional Neural Network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4" name="Google Shape;204;gd870fe961c_0_23"/>
          <p:cNvSpPr txBox="1"/>
          <p:nvPr/>
        </p:nvSpPr>
        <p:spPr>
          <a:xfrm>
            <a:off x="2039650" y="3228900"/>
            <a:ext cx="3332100" cy="400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Sans Pro"/>
                <a:ea typeface="Source Sans Pro"/>
                <a:cs typeface="Source Sans Pro"/>
                <a:sym typeface="Source Sans Pro"/>
              </a:rPr>
              <a:t>Binary Model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5" name="Google Shape;205;gd870fe961c_0_23"/>
          <p:cNvSpPr txBox="1"/>
          <p:nvPr/>
        </p:nvSpPr>
        <p:spPr>
          <a:xfrm>
            <a:off x="6783100" y="3228900"/>
            <a:ext cx="3332100" cy="400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Sans Pro"/>
                <a:ea typeface="Source Sans Pro"/>
                <a:cs typeface="Source Sans Pro"/>
                <a:sym typeface="Source Sans Pro"/>
              </a:rPr>
              <a:t>Categorical Model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6" name="Google Shape;206;gd870fe961c_0_23"/>
          <p:cNvCxnSpPr>
            <a:stCxn id="203" idx="2"/>
            <a:endCxn id="204" idx="0"/>
          </p:cNvCxnSpPr>
          <p:nvPr/>
        </p:nvCxnSpPr>
        <p:spPr>
          <a:xfrm flipH="1">
            <a:off x="3705600" y="2262250"/>
            <a:ext cx="2390400" cy="9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gd870fe961c_0_23"/>
          <p:cNvCxnSpPr>
            <a:stCxn id="203" idx="2"/>
            <a:endCxn id="205" idx="0"/>
          </p:cNvCxnSpPr>
          <p:nvPr/>
        </p:nvCxnSpPr>
        <p:spPr>
          <a:xfrm>
            <a:off x="6096000" y="2262250"/>
            <a:ext cx="2353200" cy="9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gd870fe961c_0_23"/>
          <p:cNvSpPr txBox="1"/>
          <p:nvPr/>
        </p:nvSpPr>
        <p:spPr>
          <a:xfrm>
            <a:off x="2039650" y="4490600"/>
            <a:ext cx="1549200" cy="400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Sans Pro"/>
                <a:ea typeface="Source Sans Pro"/>
                <a:cs typeface="Source Sans Pro"/>
                <a:sym typeface="Source Sans Pro"/>
              </a:rPr>
              <a:t>Normal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gd870fe961c_0_23"/>
          <p:cNvSpPr txBox="1"/>
          <p:nvPr/>
        </p:nvSpPr>
        <p:spPr>
          <a:xfrm>
            <a:off x="3822550" y="4490600"/>
            <a:ext cx="1549200" cy="400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Sans Pro"/>
                <a:ea typeface="Source Sans Pro"/>
                <a:cs typeface="Source Sans Pro"/>
                <a:sym typeface="Source Sans Pro"/>
              </a:rPr>
              <a:t>Pneunomia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0" name="Google Shape;210;gd870fe961c_0_23"/>
          <p:cNvSpPr txBox="1"/>
          <p:nvPr/>
        </p:nvSpPr>
        <p:spPr>
          <a:xfrm>
            <a:off x="6787075" y="4490600"/>
            <a:ext cx="956400" cy="400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Sans Pro"/>
                <a:ea typeface="Source Sans Pro"/>
                <a:cs typeface="Source Sans Pro"/>
                <a:sym typeface="Source Sans Pro"/>
              </a:rPr>
              <a:t>Normal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1" name="Google Shape;211;gd870fe961c_0_23"/>
          <p:cNvSpPr txBox="1"/>
          <p:nvPr/>
        </p:nvSpPr>
        <p:spPr>
          <a:xfrm>
            <a:off x="7972938" y="4490600"/>
            <a:ext cx="956400" cy="400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Sans Pro"/>
                <a:ea typeface="Source Sans Pro"/>
                <a:cs typeface="Source Sans Pro"/>
                <a:sym typeface="Source Sans Pro"/>
              </a:rPr>
              <a:t>Virus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2" name="Google Shape;212;gd870fe961c_0_23"/>
          <p:cNvSpPr txBox="1"/>
          <p:nvPr/>
        </p:nvSpPr>
        <p:spPr>
          <a:xfrm>
            <a:off x="9158800" y="4490600"/>
            <a:ext cx="956400" cy="400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ource Sans Pro"/>
                <a:ea typeface="Source Sans Pro"/>
                <a:cs typeface="Source Sans Pro"/>
                <a:sym typeface="Source Sans Pro"/>
              </a:rPr>
              <a:t>Bacteria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13" name="Google Shape;213;gd870fe961c_0_23"/>
          <p:cNvCxnSpPr>
            <a:stCxn id="204" idx="2"/>
            <a:endCxn id="208" idx="0"/>
          </p:cNvCxnSpPr>
          <p:nvPr/>
        </p:nvCxnSpPr>
        <p:spPr>
          <a:xfrm flipH="1">
            <a:off x="2814100" y="3629100"/>
            <a:ext cx="891600" cy="8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gd870fe961c_0_23"/>
          <p:cNvCxnSpPr>
            <a:stCxn id="204" idx="2"/>
            <a:endCxn id="209" idx="0"/>
          </p:cNvCxnSpPr>
          <p:nvPr/>
        </p:nvCxnSpPr>
        <p:spPr>
          <a:xfrm>
            <a:off x="3705700" y="3629100"/>
            <a:ext cx="891600" cy="8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gd870fe961c_0_23"/>
          <p:cNvCxnSpPr>
            <a:stCxn id="205" idx="2"/>
            <a:endCxn id="210" idx="0"/>
          </p:cNvCxnSpPr>
          <p:nvPr/>
        </p:nvCxnSpPr>
        <p:spPr>
          <a:xfrm flipH="1">
            <a:off x="7265350" y="3629100"/>
            <a:ext cx="1183800" cy="8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gd870fe961c_0_23"/>
          <p:cNvCxnSpPr>
            <a:stCxn id="205" idx="2"/>
            <a:endCxn id="211" idx="0"/>
          </p:cNvCxnSpPr>
          <p:nvPr/>
        </p:nvCxnSpPr>
        <p:spPr>
          <a:xfrm>
            <a:off x="8449150" y="3629100"/>
            <a:ext cx="2100" cy="8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gd870fe961c_0_23"/>
          <p:cNvCxnSpPr>
            <a:stCxn id="205" idx="2"/>
            <a:endCxn id="212" idx="0"/>
          </p:cNvCxnSpPr>
          <p:nvPr/>
        </p:nvCxnSpPr>
        <p:spPr>
          <a:xfrm>
            <a:off x="8449150" y="3629100"/>
            <a:ext cx="1188000" cy="8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idx="1" type="body"/>
          </p:nvPr>
        </p:nvSpPr>
        <p:spPr>
          <a:xfrm>
            <a:off x="901167" y="743936"/>
            <a:ext cx="10617106" cy="4365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zh-CN"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1.Introduction </a:t>
            </a:r>
            <a:endParaRPr sz="30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zh-CN"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2.Problem Description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zh-CN"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3.</a:t>
            </a:r>
            <a:r>
              <a:rPr lang="zh-CN"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 Description </a:t>
            </a:r>
            <a:endParaRPr sz="30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zh-CN"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4.Data Preprocessing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zh-CN"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</a:t>
            </a:r>
            <a:r>
              <a:rPr lang="zh-CN"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.Binay Model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zh-CN"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6</a:t>
            </a:r>
            <a:r>
              <a:rPr lang="zh-CN"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.Categorical Model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zh-CN"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7</a:t>
            </a:r>
            <a:r>
              <a:rPr lang="zh-CN"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.Conclusion, Discussion, and Recommendation</a:t>
            </a:r>
            <a:endParaRPr/>
          </a:p>
        </p:txBody>
      </p:sp>
      <p:sp>
        <p:nvSpPr>
          <p:cNvPr id="90" name="Google Shape;90;p2"/>
          <p:cNvSpPr txBox="1"/>
          <p:nvPr>
            <p:ph idx="2" type="body"/>
          </p:nvPr>
        </p:nvSpPr>
        <p:spPr>
          <a:xfrm>
            <a:off x="609980" y="88794"/>
            <a:ext cx="10617106" cy="538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zh-CN"/>
              <a:t>Agenda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idx="1" type="body"/>
          </p:nvPr>
        </p:nvSpPr>
        <p:spPr>
          <a:xfrm>
            <a:off x="736410" y="1629504"/>
            <a:ext cx="10617106" cy="4365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600"/>
              <a:buNone/>
            </a:pPr>
            <a:r>
              <a:rPr b="1" lang="zh-CN" sz="6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Thank You!</a:t>
            </a:r>
            <a:endParaRPr/>
          </a:p>
        </p:txBody>
      </p:sp>
      <p:sp>
        <p:nvSpPr>
          <p:cNvPr id="223" name="Google Shape;223;p17"/>
          <p:cNvSpPr txBox="1"/>
          <p:nvPr>
            <p:ph idx="2" type="body"/>
          </p:nvPr>
        </p:nvSpPr>
        <p:spPr>
          <a:xfrm>
            <a:off x="609980" y="88794"/>
            <a:ext cx="10617106" cy="538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idx="1" type="body"/>
          </p:nvPr>
        </p:nvSpPr>
        <p:spPr>
          <a:xfrm>
            <a:off x="1353124" y="1235350"/>
            <a:ext cx="42444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b="1" lang="zh-CN" sz="47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Introduction</a:t>
            </a:r>
            <a:endParaRPr sz="5500"/>
          </a:p>
        </p:txBody>
      </p:sp>
      <p:sp>
        <p:nvSpPr>
          <p:cNvPr id="96" name="Google Shape;96;p4"/>
          <p:cNvSpPr txBox="1"/>
          <p:nvPr/>
        </p:nvSpPr>
        <p:spPr>
          <a:xfrm>
            <a:off x="1353125" y="2413050"/>
            <a:ext cx="5534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zh-CN" sz="2400">
                <a:latin typeface="Source Sans Pro"/>
                <a:ea typeface="Source Sans Pro"/>
                <a:cs typeface="Source Sans Pro"/>
                <a:sym typeface="Source Sans Pro"/>
              </a:rPr>
              <a:t>shortage of medical resources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zh-CN" sz="2400">
                <a:latin typeface="Source Sans Pro"/>
                <a:ea typeface="Source Sans Pro"/>
                <a:cs typeface="Source Sans Pro"/>
                <a:sym typeface="Source Sans Pro"/>
              </a:rPr>
              <a:t>cost-saving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zh-CN" sz="2400">
                <a:latin typeface="Source Sans Pro"/>
                <a:ea typeface="Source Sans Pro"/>
                <a:cs typeface="Source Sans Pro"/>
                <a:sym typeface="Source Sans Pro"/>
              </a:rPr>
              <a:t>operational efficiency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870fe961c_0_3"/>
          <p:cNvSpPr txBox="1"/>
          <p:nvPr>
            <p:ph idx="1" type="body"/>
          </p:nvPr>
        </p:nvSpPr>
        <p:spPr>
          <a:xfrm>
            <a:off x="1468853" y="3697508"/>
            <a:ext cx="62790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b="1" lang="zh-CN" sz="34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Problem Description</a:t>
            </a:r>
            <a:endParaRPr sz="4200"/>
          </a:p>
        </p:txBody>
      </p:sp>
      <p:pic>
        <p:nvPicPr>
          <p:cNvPr id="102" name="Google Shape;102;gd870fe961c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400" y="951225"/>
            <a:ext cx="7126450" cy="23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d870fe961c_0_3"/>
          <p:cNvSpPr txBox="1"/>
          <p:nvPr/>
        </p:nvSpPr>
        <p:spPr>
          <a:xfrm>
            <a:off x="1468850" y="4376625"/>
            <a:ext cx="733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Source Sans Pro"/>
                <a:ea typeface="Source Sans Pro"/>
                <a:cs typeface="Source Sans Pro"/>
                <a:sym typeface="Source Sans Pro"/>
              </a:rPr>
              <a:t>Diagnose Pneumonia based on the chest X-Ray 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870fe961c_2_6"/>
          <p:cNvSpPr txBox="1"/>
          <p:nvPr>
            <p:ph idx="1" type="body"/>
          </p:nvPr>
        </p:nvSpPr>
        <p:spPr>
          <a:xfrm>
            <a:off x="1370388" y="1120641"/>
            <a:ext cx="10514100" cy="461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9900" lvl="0" marL="457200" rtl="0" algn="l">
              <a:spcBef>
                <a:spcPts val="1000"/>
              </a:spcBef>
              <a:spcAft>
                <a:spcPts val="0"/>
              </a:spcAft>
              <a:buSzPts val="3800"/>
              <a:buChar char="●"/>
            </a:pPr>
            <a:r>
              <a:rPr lang="zh-CN" sz="3800"/>
              <a:t>Binary target model</a:t>
            </a:r>
            <a:endParaRPr sz="38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zh-CN" sz="2500">
                <a:solidFill>
                  <a:schemeClr val="dk1"/>
                </a:solidFill>
              </a:rPr>
              <a:t>Normal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zh-CN" sz="2500">
                <a:solidFill>
                  <a:schemeClr val="dk1"/>
                </a:solidFill>
              </a:rPr>
              <a:t>Pneumonia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69900" lvl="0" marL="457200" rtl="0" algn="l">
              <a:spcBef>
                <a:spcPts val="1000"/>
              </a:spcBef>
              <a:spcAft>
                <a:spcPts val="0"/>
              </a:spcAft>
              <a:buSzPts val="3800"/>
              <a:buChar char="●"/>
            </a:pPr>
            <a:r>
              <a:rPr lang="zh-CN" sz="3800"/>
              <a:t>C</a:t>
            </a:r>
            <a:r>
              <a:rPr lang="zh-CN" sz="3800"/>
              <a:t>ategorical target model</a:t>
            </a:r>
            <a:endParaRPr sz="3800"/>
          </a:p>
          <a:p>
            <a:pPr indent="-3873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zh-C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zh-C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Bacterial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zh-C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Viral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10" name="Google Shape;110;gd870fe961c_2_6"/>
          <p:cNvSpPr txBox="1"/>
          <p:nvPr>
            <p:ph idx="2" type="body"/>
          </p:nvPr>
        </p:nvSpPr>
        <p:spPr>
          <a:xfrm>
            <a:off x="1228164" y="5827713"/>
            <a:ext cx="10363800" cy="43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870fe961c_0_8"/>
          <p:cNvSpPr txBox="1"/>
          <p:nvPr>
            <p:ph idx="1" type="body"/>
          </p:nvPr>
        </p:nvSpPr>
        <p:spPr>
          <a:xfrm>
            <a:off x="839808" y="878562"/>
            <a:ext cx="9298200" cy="24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zh-CN" sz="3000">
                <a:latin typeface="Microsoft YaHei"/>
                <a:ea typeface="Microsoft YaHei"/>
                <a:cs typeface="Microsoft YaHei"/>
                <a:sym typeface="Microsoft YaHei"/>
              </a:rPr>
              <a:t>Data Description</a:t>
            </a:r>
            <a:endParaRPr b="1" sz="3800"/>
          </a:p>
        </p:txBody>
      </p:sp>
      <p:pic>
        <p:nvPicPr>
          <p:cNvPr id="116" name="Google Shape;116;gd870fe961c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950" y="1523396"/>
            <a:ext cx="4167225" cy="3269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d870fe961c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800" y="2071175"/>
            <a:ext cx="5302794" cy="1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d870fe961c_0_8"/>
          <p:cNvSpPr txBox="1"/>
          <p:nvPr/>
        </p:nvSpPr>
        <p:spPr>
          <a:xfrm>
            <a:off x="1565425" y="3817875"/>
            <a:ext cx="50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1583</a:t>
            </a:r>
            <a:r>
              <a:rPr lang="zh-CN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</a:t>
            </a:r>
            <a:r>
              <a:rPr lang="zh-C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2780   </a:t>
            </a:r>
            <a:r>
              <a:rPr lang="zh-CN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1493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70fe961c_0_33"/>
          <p:cNvSpPr txBox="1"/>
          <p:nvPr>
            <p:ph idx="1" type="body"/>
          </p:nvPr>
        </p:nvSpPr>
        <p:spPr>
          <a:xfrm>
            <a:off x="839808" y="878562"/>
            <a:ext cx="9298200" cy="24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zh-CN" sz="3000">
                <a:latin typeface="Microsoft YaHei"/>
                <a:ea typeface="Microsoft YaHei"/>
                <a:cs typeface="Microsoft YaHei"/>
                <a:sym typeface="Microsoft YaHei"/>
              </a:rPr>
              <a:t>Data Preprocessing</a:t>
            </a:r>
            <a:endParaRPr b="1" sz="3800"/>
          </a:p>
        </p:txBody>
      </p:sp>
      <p:sp>
        <p:nvSpPr>
          <p:cNvPr id="124" name="Google Shape;124;gd870fe961c_0_33"/>
          <p:cNvSpPr txBox="1"/>
          <p:nvPr/>
        </p:nvSpPr>
        <p:spPr>
          <a:xfrm>
            <a:off x="334075" y="1748875"/>
            <a:ext cx="6248700" cy="52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723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</a:rPr>
              <a:t>·</a:t>
            </a:r>
            <a:r>
              <a:rPr lang="zh-C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zh-CN" sz="2000">
                <a:solidFill>
                  <a:schemeClr val="dk1"/>
                </a:solidFill>
              </a:rPr>
              <a:t>Resize the images into 256 x 256</a:t>
            </a:r>
            <a:endParaRPr sz="2000">
              <a:solidFill>
                <a:schemeClr val="dk1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</a:rPr>
              <a:t>·</a:t>
            </a:r>
            <a:r>
              <a:rPr lang="zh-C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zh-CN" sz="2000">
                <a:solidFill>
                  <a:schemeClr val="dk1"/>
                </a:solidFill>
              </a:rPr>
              <a:t>Adjust contrast with </a:t>
            </a:r>
            <a:r>
              <a:rPr i="1" lang="zh-CN" sz="2000">
                <a:solidFill>
                  <a:schemeClr val="dk1"/>
                </a:solidFill>
              </a:rPr>
              <a:t>autocontrast</a:t>
            </a:r>
            <a:r>
              <a:rPr lang="zh-CN" sz="2000">
                <a:solidFill>
                  <a:schemeClr val="dk1"/>
                </a:solidFill>
              </a:rPr>
              <a:t> function</a:t>
            </a:r>
            <a:endParaRPr sz="2000">
              <a:solidFill>
                <a:schemeClr val="dk1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</a:rPr>
              <a:t>·</a:t>
            </a:r>
            <a:r>
              <a:rPr lang="zh-C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zh-CN" sz="2000">
                <a:solidFill>
                  <a:schemeClr val="dk1"/>
                </a:solidFill>
              </a:rPr>
              <a:t>Increase the sharpness by 20%</a:t>
            </a:r>
            <a:endParaRPr sz="2000">
              <a:solidFill>
                <a:schemeClr val="dk1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</a:rPr>
              <a:t>·</a:t>
            </a:r>
            <a:r>
              <a:rPr lang="zh-C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zh-CN" sz="2000">
                <a:solidFill>
                  <a:schemeClr val="dk1"/>
                </a:solidFill>
              </a:rPr>
              <a:t>Set black points of the graph to 50</a:t>
            </a:r>
            <a:endParaRPr sz="2000">
              <a:solidFill>
                <a:schemeClr val="dk1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</a:rPr>
              <a:t>·</a:t>
            </a:r>
            <a:r>
              <a:rPr lang="zh-C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zh-CN" sz="2000">
                <a:solidFill>
                  <a:schemeClr val="dk1"/>
                </a:solidFill>
              </a:rPr>
              <a:t>Adjust the brightness of non-black parts   </a:t>
            </a:r>
            <a:endParaRPr sz="2000">
              <a:solidFill>
                <a:schemeClr val="dk1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</a:rPr>
              <a:t>      of images to 150.</a:t>
            </a:r>
            <a:endParaRPr sz="2000">
              <a:solidFill>
                <a:schemeClr val="dk1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</a:rPr>
              <a:t>Gray Scale -&gt;   RGB</a:t>
            </a:r>
            <a:endParaRPr sz="2000">
              <a:solidFill>
                <a:schemeClr val="dk1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9530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baseline="30000" sz="2000">
              <a:solidFill>
                <a:schemeClr val="dk1"/>
              </a:solidFill>
            </a:endParaRPr>
          </a:p>
        </p:txBody>
      </p:sp>
      <p:pic>
        <p:nvPicPr>
          <p:cNvPr id="125" name="Google Shape;125;gd870fe961c_0_33"/>
          <p:cNvPicPr preferRelativeResize="0"/>
          <p:nvPr/>
        </p:nvPicPr>
        <p:blipFill rotWithShape="1">
          <a:blip r:embed="rId3">
            <a:alphaModFix/>
          </a:blip>
          <a:srcRect b="0" l="0" r="2978" t="2391"/>
          <a:stretch/>
        </p:blipFill>
        <p:spPr>
          <a:xfrm>
            <a:off x="5982850" y="1339800"/>
            <a:ext cx="5904350" cy="382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870fe961c_0_13"/>
          <p:cNvSpPr txBox="1"/>
          <p:nvPr>
            <p:ph idx="1" type="body"/>
          </p:nvPr>
        </p:nvSpPr>
        <p:spPr>
          <a:xfrm>
            <a:off x="839800" y="878550"/>
            <a:ext cx="3000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zh-CN" sz="3000">
                <a:latin typeface="Microsoft YaHei"/>
                <a:ea typeface="Microsoft YaHei"/>
                <a:cs typeface="Microsoft YaHei"/>
                <a:sym typeface="Microsoft YaHei"/>
              </a:rPr>
              <a:t>Binary Model</a:t>
            </a:r>
            <a:endParaRPr b="1" sz="3800"/>
          </a:p>
        </p:txBody>
      </p:sp>
      <p:sp>
        <p:nvSpPr>
          <p:cNvPr id="131" name="Google Shape;131;gd870fe961c_0_13"/>
          <p:cNvSpPr txBox="1"/>
          <p:nvPr/>
        </p:nvSpPr>
        <p:spPr>
          <a:xfrm>
            <a:off x="839800" y="15840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2" name="Google Shape;132;gd870fe961c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00" y="1471613"/>
            <a:ext cx="65722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870fe961c_1_1"/>
          <p:cNvSpPr txBox="1"/>
          <p:nvPr>
            <p:ph idx="1" type="body"/>
          </p:nvPr>
        </p:nvSpPr>
        <p:spPr>
          <a:xfrm>
            <a:off x="839800" y="878550"/>
            <a:ext cx="3000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zh-CN" sz="3000">
                <a:latin typeface="Microsoft YaHei"/>
                <a:ea typeface="Microsoft YaHei"/>
                <a:cs typeface="Microsoft YaHei"/>
                <a:sym typeface="Microsoft YaHei"/>
              </a:rPr>
              <a:t>Binary Model</a:t>
            </a:r>
            <a:endParaRPr b="1" sz="3800"/>
          </a:p>
        </p:txBody>
      </p:sp>
      <p:sp>
        <p:nvSpPr>
          <p:cNvPr id="138" name="Google Shape;138;gd870fe961c_1_1"/>
          <p:cNvSpPr txBox="1"/>
          <p:nvPr/>
        </p:nvSpPr>
        <p:spPr>
          <a:xfrm>
            <a:off x="839800" y="15840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9" name="Google Shape;139;gd870fe961c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800" y="1702299"/>
            <a:ext cx="5044375" cy="35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