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3.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8" r:id="rId3"/>
    <p:sldId id="338" r:id="rId4"/>
    <p:sldId id="360" r:id="rId5"/>
    <p:sldId id="335" r:id="rId6"/>
    <p:sldId id="364" r:id="rId7"/>
    <p:sldId id="302" r:id="rId8"/>
    <p:sldId id="366" r:id="rId9"/>
    <p:sldId id="277" r:id="rId10"/>
    <p:sldId id="369" r:id="rId11"/>
    <p:sldId id="297" r:id="rId12"/>
    <p:sldId id="370" r:id="rId13"/>
    <p:sldId id="327" r:id="rId14"/>
    <p:sldId id="358" r:id="rId15"/>
    <p:sldId id="321" r:id="rId16"/>
    <p:sldId id="323" r:id="rId17"/>
    <p:sldId id="363" r:id="rId18"/>
    <p:sldId id="368" r:id="rId19"/>
    <p:sldId id="267" r:id="rId20"/>
    <p:sldId id="362" r:id="rId21"/>
    <p:sldId id="328" r:id="rId22"/>
    <p:sldId id="329" r:id="rId23"/>
    <p:sldId id="324" r:id="rId24"/>
    <p:sldId id="322" r:id="rId25"/>
    <p:sldId id="269"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jS6SA7SWmN7NTC3FEYTQ2W8EJW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7D1"/>
    <a:srgbClr val="F8F1F4"/>
    <a:srgbClr val="AE8E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C89180-C2FD-4545-BEE4-689F151704AF}">
  <a:tblStyle styleId="{C3C89180-C2FD-4545-BEE4-689F151704A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5670" autoAdjust="0"/>
  </p:normalViewPr>
  <p:slideViewPr>
    <p:cSldViewPr snapToGrid="0">
      <p:cViewPr varScale="1">
        <p:scale>
          <a:sx n="41" d="100"/>
          <a:sy n="41" d="100"/>
        </p:scale>
        <p:origin x="16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59"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8"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57" Type="http://customschemas.google.com/relationships/presentationmetadata" Target="metadata" /><Relationship Id="rId61"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60"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F9CBA7-2A60-4483-A39A-35B5CF374531}" type="doc">
      <dgm:prSet loTypeId="urn:microsoft.com/office/officeart/2005/8/layout/arrow1" loCatId="relationship" qsTypeId="urn:microsoft.com/office/officeart/2005/8/quickstyle/simple1" qsCatId="simple" csTypeId="urn:microsoft.com/office/officeart/2005/8/colors/accent1_2" csCatId="accent1" phldr="1"/>
      <dgm:spPr/>
      <dgm:t>
        <a:bodyPr/>
        <a:lstStyle/>
        <a:p>
          <a:endParaRPr lang="en-AU"/>
        </a:p>
      </dgm:t>
    </dgm:pt>
    <dgm:pt modelId="{8082DE9E-44C7-4258-BFCD-4CE0A1A500DD}">
      <dgm:prSet phldrT="[Text]"/>
      <dgm:spPr>
        <a:solidFill>
          <a:srgbClr val="4497D1"/>
        </a:solidFill>
      </dgm:spPr>
      <dgm:t>
        <a:bodyPr/>
        <a:lstStyle/>
        <a:p>
          <a:r>
            <a:rPr lang="en-US" dirty="0"/>
            <a:t>Heat Generated</a:t>
          </a:r>
          <a:endParaRPr lang="en-AU" dirty="0"/>
        </a:p>
      </dgm:t>
    </dgm:pt>
    <dgm:pt modelId="{F2C07E70-544A-47E0-A4B5-644B3C5094BC}" type="parTrans" cxnId="{DC4A1FC8-9587-4487-B08E-426EB200B422}">
      <dgm:prSet/>
      <dgm:spPr/>
      <dgm:t>
        <a:bodyPr/>
        <a:lstStyle/>
        <a:p>
          <a:endParaRPr lang="en-AU"/>
        </a:p>
      </dgm:t>
    </dgm:pt>
    <dgm:pt modelId="{53A7142A-BC61-46C5-9810-8F2AE7E0780D}" type="sibTrans" cxnId="{DC4A1FC8-9587-4487-B08E-426EB200B422}">
      <dgm:prSet/>
      <dgm:spPr/>
      <dgm:t>
        <a:bodyPr/>
        <a:lstStyle/>
        <a:p>
          <a:endParaRPr lang="en-AU"/>
        </a:p>
      </dgm:t>
    </dgm:pt>
    <dgm:pt modelId="{7C1925F3-3065-4457-A99E-D66AFCD7AB45}">
      <dgm:prSet phldrT="[Text]"/>
      <dgm:spPr>
        <a:solidFill>
          <a:srgbClr val="4497D1"/>
        </a:solidFill>
      </dgm:spPr>
      <dgm:t>
        <a:bodyPr/>
        <a:lstStyle/>
        <a:p>
          <a:r>
            <a:rPr lang="en-US" dirty="0"/>
            <a:t>Heat Lost</a:t>
          </a:r>
          <a:endParaRPr lang="en-AU" dirty="0"/>
        </a:p>
      </dgm:t>
    </dgm:pt>
    <dgm:pt modelId="{2F43115F-3248-49B4-B56E-A639ED3BBF3B}" type="parTrans" cxnId="{F7E40042-0CB6-4192-B1E0-76ABEF538A1A}">
      <dgm:prSet/>
      <dgm:spPr/>
      <dgm:t>
        <a:bodyPr/>
        <a:lstStyle/>
        <a:p>
          <a:endParaRPr lang="en-AU"/>
        </a:p>
      </dgm:t>
    </dgm:pt>
    <dgm:pt modelId="{4062E218-7045-4D74-B44A-33DC43A92799}" type="sibTrans" cxnId="{F7E40042-0CB6-4192-B1E0-76ABEF538A1A}">
      <dgm:prSet/>
      <dgm:spPr/>
      <dgm:t>
        <a:bodyPr/>
        <a:lstStyle/>
        <a:p>
          <a:endParaRPr lang="en-AU"/>
        </a:p>
      </dgm:t>
    </dgm:pt>
    <dgm:pt modelId="{52B72ED9-E342-489D-8CF2-DB7146C56C1F}" type="pres">
      <dgm:prSet presAssocID="{2BF9CBA7-2A60-4483-A39A-35B5CF374531}" presName="cycle" presStyleCnt="0">
        <dgm:presLayoutVars>
          <dgm:dir/>
          <dgm:resizeHandles val="exact"/>
        </dgm:presLayoutVars>
      </dgm:prSet>
      <dgm:spPr/>
    </dgm:pt>
    <dgm:pt modelId="{DABA5767-F19F-4E8A-9479-DFF7427EC31B}" type="pres">
      <dgm:prSet presAssocID="{8082DE9E-44C7-4258-BFCD-4CE0A1A500DD}" presName="arrow" presStyleLbl="node1" presStyleIdx="0" presStyleCnt="2">
        <dgm:presLayoutVars>
          <dgm:bulletEnabled val="1"/>
        </dgm:presLayoutVars>
      </dgm:prSet>
      <dgm:spPr/>
    </dgm:pt>
    <dgm:pt modelId="{DC093E08-0045-49D5-9427-B1A69DD72084}" type="pres">
      <dgm:prSet presAssocID="{7C1925F3-3065-4457-A99E-D66AFCD7AB45}" presName="arrow" presStyleLbl="node1" presStyleIdx="1" presStyleCnt="2">
        <dgm:presLayoutVars>
          <dgm:bulletEnabled val="1"/>
        </dgm:presLayoutVars>
      </dgm:prSet>
      <dgm:spPr/>
    </dgm:pt>
  </dgm:ptLst>
  <dgm:cxnLst>
    <dgm:cxn modelId="{B097E55D-F1CB-46E3-80A6-ED576FCCBA6C}" type="presOf" srcId="{2BF9CBA7-2A60-4483-A39A-35B5CF374531}" destId="{52B72ED9-E342-489D-8CF2-DB7146C56C1F}" srcOrd="0" destOrd="0" presId="urn:microsoft.com/office/officeart/2005/8/layout/arrow1"/>
    <dgm:cxn modelId="{F7E40042-0CB6-4192-B1E0-76ABEF538A1A}" srcId="{2BF9CBA7-2A60-4483-A39A-35B5CF374531}" destId="{7C1925F3-3065-4457-A99E-D66AFCD7AB45}" srcOrd="1" destOrd="0" parTransId="{2F43115F-3248-49B4-B56E-A639ED3BBF3B}" sibTransId="{4062E218-7045-4D74-B44A-33DC43A92799}"/>
    <dgm:cxn modelId="{7B49D955-7ABB-40FC-A710-CB38E6A728CD}" type="presOf" srcId="{8082DE9E-44C7-4258-BFCD-4CE0A1A500DD}" destId="{DABA5767-F19F-4E8A-9479-DFF7427EC31B}" srcOrd="0" destOrd="0" presId="urn:microsoft.com/office/officeart/2005/8/layout/arrow1"/>
    <dgm:cxn modelId="{BB76BDBF-43D4-4273-8ADE-DDAB537C40D4}" type="presOf" srcId="{7C1925F3-3065-4457-A99E-D66AFCD7AB45}" destId="{DC093E08-0045-49D5-9427-B1A69DD72084}" srcOrd="0" destOrd="0" presId="urn:microsoft.com/office/officeart/2005/8/layout/arrow1"/>
    <dgm:cxn modelId="{DC4A1FC8-9587-4487-B08E-426EB200B422}" srcId="{2BF9CBA7-2A60-4483-A39A-35B5CF374531}" destId="{8082DE9E-44C7-4258-BFCD-4CE0A1A500DD}" srcOrd="0" destOrd="0" parTransId="{F2C07E70-544A-47E0-A4B5-644B3C5094BC}" sibTransId="{53A7142A-BC61-46C5-9810-8F2AE7E0780D}"/>
    <dgm:cxn modelId="{6A76043D-E5D2-46B8-AAB9-13742B080E2B}" type="presParOf" srcId="{52B72ED9-E342-489D-8CF2-DB7146C56C1F}" destId="{DABA5767-F19F-4E8A-9479-DFF7427EC31B}" srcOrd="0" destOrd="0" presId="urn:microsoft.com/office/officeart/2005/8/layout/arrow1"/>
    <dgm:cxn modelId="{C3DB15CE-34D2-4144-B9B8-3E97DE30EF69}" type="presParOf" srcId="{52B72ED9-E342-489D-8CF2-DB7146C56C1F}" destId="{DC093E08-0045-49D5-9427-B1A69DD72084}" srcOrd="1" destOrd="0" presId="urn:microsoft.com/office/officeart/2005/8/layout/arrow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EE6508-51D1-4C86-A360-6D264C122C80}" type="doc">
      <dgm:prSet loTypeId="urn:microsoft.com/office/officeart/2005/8/layout/target3" loCatId="list" qsTypeId="urn:microsoft.com/office/officeart/2005/8/quickstyle/simple1" qsCatId="simple" csTypeId="urn:microsoft.com/office/officeart/2005/8/colors/colorful4" csCatId="colorful" phldr="1"/>
      <dgm:spPr/>
      <dgm:t>
        <a:bodyPr/>
        <a:lstStyle/>
        <a:p>
          <a:endParaRPr lang="en-AU"/>
        </a:p>
      </dgm:t>
    </dgm:pt>
    <dgm:pt modelId="{0B0A9998-3B72-467E-8732-29FCBF7014F9}">
      <dgm:prSet phldrT="[Text]"/>
      <dgm:spPr/>
      <dgm:t>
        <a:bodyPr/>
        <a:lstStyle/>
        <a:p>
          <a:r>
            <a:rPr lang="en-US" dirty="0"/>
            <a:t>Low Computational Cost*</a:t>
          </a:r>
          <a:endParaRPr lang="en-AU" dirty="0"/>
        </a:p>
      </dgm:t>
    </dgm:pt>
    <dgm:pt modelId="{74A1AFA8-EFBA-4056-BA1D-ACF87B24FED4}" type="parTrans" cxnId="{41D41114-A75A-40E3-8D21-3EE32ECC7970}">
      <dgm:prSet/>
      <dgm:spPr/>
      <dgm:t>
        <a:bodyPr/>
        <a:lstStyle/>
        <a:p>
          <a:endParaRPr lang="en-AU"/>
        </a:p>
      </dgm:t>
    </dgm:pt>
    <dgm:pt modelId="{4E34F6A1-82A7-4D0C-9EB2-8474F03EE4ED}" type="sibTrans" cxnId="{41D41114-A75A-40E3-8D21-3EE32ECC7970}">
      <dgm:prSet/>
      <dgm:spPr/>
      <dgm:t>
        <a:bodyPr/>
        <a:lstStyle/>
        <a:p>
          <a:endParaRPr lang="en-AU"/>
        </a:p>
      </dgm:t>
    </dgm:pt>
    <dgm:pt modelId="{E1DC1CB7-275A-44FD-A042-DEB5F657D52C}">
      <dgm:prSet phldrT="[Text]"/>
      <dgm:spPr/>
      <dgm:t>
        <a:bodyPr/>
        <a:lstStyle/>
        <a:p>
          <a:r>
            <a:rPr lang="en-US" dirty="0"/>
            <a:t>Adaptable </a:t>
          </a:r>
          <a:endParaRPr lang="en-AU" dirty="0"/>
        </a:p>
      </dgm:t>
    </dgm:pt>
    <dgm:pt modelId="{839E69CA-5EB4-4AC9-8F67-EF4E3339D052}" type="parTrans" cxnId="{C4C2431A-569C-4430-BE9A-969CC89BF6EF}">
      <dgm:prSet/>
      <dgm:spPr/>
      <dgm:t>
        <a:bodyPr/>
        <a:lstStyle/>
        <a:p>
          <a:endParaRPr lang="en-AU"/>
        </a:p>
      </dgm:t>
    </dgm:pt>
    <dgm:pt modelId="{1BFFB08D-C1B2-4F59-BB0D-71A2AB88F36A}" type="sibTrans" cxnId="{C4C2431A-569C-4430-BE9A-969CC89BF6EF}">
      <dgm:prSet/>
      <dgm:spPr/>
      <dgm:t>
        <a:bodyPr/>
        <a:lstStyle/>
        <a:p>
          <a:endParaRPr lang="en-AU"/>
        </a:p>
      </dgm:t>
    </dgm:pt>
    <dgm:pt modelId="{EE5EFF20-9F3A-4928-9423-8D80B8B46E7D}">
      <dgm:prSet phldrT="[Text]"/>
      <dgm:spPr/>
      <dgm:t>
        <a:bodyPr/>
        <a:lstStyle/>
        <a:p>
          <a:r>
            <a:rPr lang="en-US" dirty="0"/>
            <a:t>Model Free</a:t>
          </a:r>
          <a:endParaRPr lang="en-AU" dirty="0"/>
        </a:p>
      </dgm:t>
    </dgm:pt>
    <dgm:pt modelId="{724EDBCF-2D7E-44B2-9858-C4E38267570D}" type="parTrans" cxnId="{9DF9D185-A635-4598-84E9-5DBC73BC5A8F}">
      <dgm:prSet/>
      <dgm:spPr/>
      <dgm:t>
        <a:bodyPr/>
        <a:lstStyle/>
        <a:p>
          <a:endParaRPr lang="en-AU"/>
        </a:p>
      </dgm:t>
    </dgm:pt>
    <dgm:pt modelId="{D72DD1F9-F981-4D4D-8CC0-404C109CD8E6}" type="sibTrans" cxnId="{9DF9D185-A635-4598-84E9-5DBC73BC5A8F}">
      <dgm:prSet/>
      <dgm:spPr/>
      <dgm:t>
        <a:bodyPr/>
        <a:lstStyle/>
        <a:p>
          <a:endParaRPr lang="en-AU"/>
        </a:p>
      </dgm:t>
    </dgm:pt>
    <dgm:pt modelId="{3698B821-8C85-4397-BF7D-9735266DFE8A}">
      <dgm:prSet phldrT="[Text]"/>
      <dgm:spPr/>
      <dgm:t>
        <a:bodyPr/>
        <a:lstStyle/>
        <a:p>
          <a:r>
            <a:rPr lang="en-US" dirty="0"/>
            <a:t>Stochastic Dynamics</a:t>
          </a:r>
          <a:endParaRPr lang="en-AU" dirty="0"/>
        </a:p>
      </dgm:t>
    </dgm:pt>
    <dgm:pt modelId="{D35B26FF-2216-4AE3-A7BE-D0DDCFB722A2}" type="parTrans" cxnId="{12E22FA7-2367-4300-AB42-63036DFBBE5C}">
      <dgm:prSet/>
      <dgm:spPr/>
      <dgm:t>
        <a:bodyPr/>
        <a:lstStyle/>
        <a:p>
          <a:endParaRPr lang="en-AU"/>
        </a:p>
      </dgm:t>
    </dgm:pt>
    <dgm:pt modelId="{0F7EE5FC-57BE-4D18-998A-AC775B81749B}" type="sibTrans" cxnId="{12E22FA7-2367-4300-AB42-63036DFBBE5C}">
      <dgm:prSet/>
      <dgm:spPr/>
      <dgm:t>
        <a:bodyPr/>
        <a:lstStyle/>
        <a:p>
          <a:endParaRPr lang="en-AU"/>
        </a:p>
      </dgm:t>
    </dgm:pt>
    <dgm:pt modelId="{80885829-A716-4695-8D77-3DF84BA314A2}" type="pres">
      <dgm:prSet presAssocID="{EEEE6508-51D1-4C86-A360-6D264C122C80}" presName="Name0" presStyleCnt="0">
        <dgm:presLayoutVars>
          <dgm:chMax val="7"/>
          <dgm:dir/>
          <dgm:animLvl val="lvl"/>
          <dgm:resizeHandles val="exact"/>
        </dgm:presLayoutVars>
      </dgm:prSet>
      <dgm:spPr/>
    </dgm:pt>
    <dgm:pt modelId="{7AE7A881-8187-4F8B-8EA6-C57E2603AC83}" type="pres">
      <dgm:prSet presAssocID="{0B0A9998-3B72-467E-8732-29FCBF7014F9}" presName="circle1" presStyleLbl="node1" presStyleIdx="0" presStyleCnt="4"/>
      <dgm:spPr>
        <a:solidFill>
          <a:srgbClr val="4497D1"/>
        </a:solidFill>
      </dgm:spPr>
    </dgm:pt>
    <dgm:pt modelId="{FD860352-E256-4447-BD7B-1B9CDF38FA51}" type="pres">
      <dgm:prSet presAssocID="{0B0A9998-3B72-467E-8732-29FCBF7014F9}" presName="space" presStyleCnt="0"/>
      <dgm:spPr/>
    </dgm:pt>
    <dgm:pt modelId="{E026E863-D6F6-4E23-8E5A-4A05AF3D3BE1}" type="pres">
      <dgm:prSet presAssocID="{0B0A9998-3B72-467E-8732-29FCBF7014F9}" presName="rect1" presStyleLbl="alignAcc1" presStyleIdx="0" presStyleCnt="4"/>
      <dgm:spPr/>
    </dgm:pt>
    <dgm:pt modelId="{467489C3-6DF9-4720-8254-AAB59FE1E98E}" type="pres">
      <dgm:prSet presAssocID="{E1DC1CB7-275A-44FD-A042-DEB5F657D52C}" presName="vertSpace2" presStyleLbl="node1" presStyleIdx="0" presStyleCnt="4"/>
      <dgm:spPr/>
    </dgm:pt>
    <dgm:pt modelId="{405DFEF0-BD6E-463A-9451-233ECBA09B82}" type="pres">
      <dgm:prSet presAssocID="{E1DC1CB7-275A-44FD-A042-DEB5F657D52C}" presName="circle2" presStyleLbl="node1" presStyleIdx="1" presStyleCnt="4"/>
      <dgm:spPr/>
    </dgm:pt>
    <dgm:pt modelId="{6923BCAB-309C-4990-834D-ABE38DC9E29F}" type="pres">
      <dgm:prSet presAssocID="{E1DC1CB7-275A-44FD-A042-DEB5F657D52C}" presName="rect2" presStyleLbl="alignAcc1" presStyleIdx="1" presStyleCnt="4"/>
      <dgm:spPr/>
    </dgm:pt>
    <dgm:pt modelId="{D9D5FE01-0A86-4895-8847-0CD5F69B388F}" type="pres">
      <dgm:prSet presAssocID="{EE5EFF20-9F3A-4928-9423-8D80B8B46E7D}" presName="vertSpace3" presStyleLbl="node1" presStyleIdx="1" presStyleCnt="4"/>
      <dgm:spPr/>
    </dgm:pt>
    <dgm:pt modelId="{52E985AE-7130-40F7-AB57-B258C57AB899}" type="pres">
      <dgm:prSet presAssocID="{EE5EFF20-9F3A-4928-9423-8D80B8B46E7D}" presName="circle3" presStyleLbl="node1" presStyleIdx="2" presStyleCnt="4"/>
      <dgm:spPr/>
    </dgm:pt>
    <dgm:pt modelId="{519857AB-78B3-4715-B689-82FFA9E5A774}" type="pres">
      <dgm:prSet presAssocID="{EE5EFF20-9F3A-4928-9423-8D80B8B46E7D}" presName="rect3" presStyleLbl="alignAcc1" presStyleIdx="2" presStyleCnt="4"/>
      <dgm:spPr/>
    </dgm:pt>
    <dgm:pt modelId="{BF6B7FED-623B-42E4-8CAF-8C4EAE029C34}" type="pres">
      <dgm:prSet presAssocID="{3698B821-8C85-4397-BF7D-9735266DFE8A}" presName="vertSpace4" presStyleLbl="node1" presStyleIdx="2" presStyleCnt="4"/>
      <dgm:spPr/>
    </dgm:pt>
    <dgm:pt modelId="{E30B9C47-8EE1-4C80-823F-501E93835BC8}" type="pres">
      <dgm:prSet presAssocID="{3698B821-8C85-4397-BF7D-9735266DFE8A}" presName="circle4" presStyleLbl="node1" presStyleIdx="3" presStyleCnt="4"/>
      <dgm:spPr/>
    </dgm:pt>
    <dgm:pt modelId="{312318E0-D176-4ED5-A506-159FE6D4CB71}" type="pres">
      <dgm:prSet presAssocID="{3698B821-8C85-4397-BF7D-9735266DFE8A}" presName="rect4" presStyleLbl="alignAcc1" presStyleIdx="3" presStyleCnt="4"/>
      <dgm:spPr/>
    </dgm:pt>
    <dgm:pt modelId="{86AFEDB1-1997-41F3-8B6A-5D877EFC5C2A}" type="pres">
      <dgm:prSet presAssocID="{0B0A9998-3B72-467E-8732-29FCBF7014F9}" presName="rect1ParTxNoCh" presStyleLbl="alignAcc1" presStyleIdx="3" presStyleCnt="4">
        <dgm:presLayoutVars>
          <dgm:chMax val="1"/>
          <dgm:bulletEnabled val="1"/>
        </dgm:presLayoutVars>
      </dgm:prSet>
      <dgm:spPr/>
    </dgm:pt>
    <dgm:pt modelId="{360D1068-8330-442F-8D73-A7E13B2A533F}" type="pres">
      <dgm:prSet presAssocID="{E1DC1CB7-275A-44FD-A042-DEB5F657D52C}" presName="rect2ParTxNoCh" presStyleLbl="alignAcc1" presStyleIdx="3" presStyleCnt="4">
        <dgm:presLayoutVars>
          <dgm:chMax val="1"/>
          <dgm:bulletEnabled val="1"/>
        </dgm:presLayoutVars>
      </dgm:prSet>
      <dgm:spPr/>
    </dgm:pt>
    <dgm:pt modelId="{88503507-8C78-4B0D-9C37-B7E6484D48E5}" type="pres">
      <dgm:prSet presAssocID="{EE5EFF20-9F3A-4928-9423-8D80B8B46E7D}" presName="rect3ParTxNoCh" presStyleLbl="alignAcc1" presStyleIdx="3" presStyleCnt="4">
        <dgm:presLayoutVars>
          <dgm:chMax val="1"/>
          <dgm:bulletEnabled val="1"/>
        </dgm:presLayoutVars>
      </dgm:prSet>
      <dgm:spPr/>
    </dgm:pt>
    <dgm:pt modelId="{EDF8642B-8334-432E-A39F-FBBECF4B70DF}" type="pres">
      <dgm:prSet presAssocID="{3698B821-8C85-4397-BF7D-9735266DFE8A}" presName="rect4ParTxNoCh" presStyleLbl="alignAcc1" presStyleIdx="3" presStyleCnt="4">
        <dgm:presLayoutVars>
          <dgm:chMax val="1"/>
          <dgm:bulletEnabled val="1"/>
        </dgm:presLayoutVars>
      </dgm:prSet>
      <dgm:spPr/>
    </dgm:pt>
  </dgm:ptLst>
  <dgm:cxnLst>
    <dgm:cxn modelId="{41D41114-A75A-40E3-8D21-3EE32ECC7970}" srcId="{EEEE6508-51D1-4C86-A360-6D264C122C80}" destId="{0B0A9998-3B72-467E-8732-29FCBF7014F9}" srcOrd="0" destOrd="0" parTransId="{74A1AFA8-EFBA-4056-BA1D-ACF87B24FED4}" sibTransId="{4E34F6A1-82A7-4D0C-9EB2-8474F03EE4ED}"/>
    <dgm:cxn modelId="{C4C2431A-569C-4430-BE9A-969CC89BF6EF}" srcId="{EEEE6508-51D1-4C86-A360-6D264C122C80}" destId="{E1DC1CB7-275A-44FD-A042-DEB5F657D52C}" srcOrd="1" destOrd="0" parTransId="{839E69CA-5EB4-4AC9-8F67-EF4E3339D052}" sibTransId="{1BFFB08D-C1B2-4F59-BB0D-71A2AB88F36A}"/>
    <dgm:cxn modelId="{E30D761C-6011-4C7B-B528-59638BAD7D20}" type="presOf" srcId="{E1DC1CB7-275A-44FD-A042-DEB5F657D52C}" destId="{360D1068-8330-442F-8D73-A7E13B2A533F}" srcOrd="1" destOrd="0" presId="urn:microsoft.com/office/officeart/2005/8/layout/target3"/>
    <dgm:cxn modelId="{9973D324-E052-4EFE-970B-F357ADA14643}" type="presOf" srcId="{3698B821-8C85-4397-BF7D-9735266DFE8A}" destId="{EDF8642B-8334-432E-A39F-FBBECF4B70DF}" srcOrd="1" destOrd="0" presId="urn:microsoft.com/office/officeart/2005/8/layout/target3"/>
    <dgm:cxn modelId="{B4431329-AF01-49DF-AEA9-4EDA32BC2639}" type="presOf" srcId="{EE5EFF20-9F3A-4928-9423-8D80B8B46E7D}" destId="{88503507-8C78-4B0D-9C37-B7E6484D48E5}" srcOrd="1" destOrd="0" presId="urn:microsoft.com/office/officeart/2005/8/layout/target3"/>
    <dgm:cxn modelId="{C94E5C61-8A01-479F-A56A-9A36E761532F}" type="presOf" srcId="{0B0A9998-3B72-467E-8732-29FCBF7014F9}" destId="{E026E863-D6F6-4E23-8E5A-4A05AF3D3BE1}" srcOrd="0" destOrd="0" presId="urn:microsoft.com/office/officeart/2005/8/layout/target3"/>
    <dgm:cxn modelId="{88EF2C68-854E-4E46-A6D6-E0AABD48DABA}" type="presOf" srcId="{0B0A9998-3B72-467E-8732-29FCBF7014F9}" destId="{86AFEDB1-1997-41F3-8B6A-5D877EFC5C2A}" srcOrd="1" destOrd="0" presId="urn:microsoft.com/office/officeart/2005/8/layout/target3"/>
    <dgm:cxn modelId="{203AD473-55AC-4DC2-805B-8CACF792D023}" type="presOf" srcId="{3698B821-8C85-4397-BF7D-9735266DFE8A}" destId="{312318E0-D176-4ED5-A506-159FE6D4CB71}" srcOrd="0" destOrd="0" presId="urn:microsoft.com/office/officeart/2005/8/layout/target3"/>
    <dgm:cxn modelId="{9DF9D185-A635-4598-84E9-5DBC73BC5A8F}" srcId="{EEEE6508-51D1-4C86-A360-6D264C122C80}" destId="{EE5EFF20-9F3A-4928-9423-8D80B8B46E7D}" srcOrd="2" destOrd="0" parTransId="{724EDBCF-2D7E-44B2-9858-C4E38267570D}" sibTransId="{D72DD1F9-F981-4D4D-8CC0-404C109CD8E6}"/>
    <dgm:cxn modelId="{6123CD96-B6E4-4DA1-B309-4D578FC57224}" type="presOf" srcId="{EEEE6508-51D1-4C86-A360-6D264C122C80}" destId="{80885829-A716-4695-8D77-3DF84BA314A2}" srcOrd="0" destOrd="0" presId="urn:microsoft.com/office/officeart/2005/8/layout/target3"/>
    <dgm:cxn modelId="{12E22FA7-2367-4300-AB42-63036DFBBE5C}" srcId="{EEEE6508-51D1-4C86-A360-6D264C122C80}" destId="{3698B821-8C85-4397-BF7D-9735266DFE8A}" srcOrd="3" destOrd="0" parTransId="{D35B26FF-2216-4AE3-A7BE-D0DDCFB722A2}" sibTransId="{0F7EE5FC-57BE-4D18-998A-AC775B81749B}"/>
    <dgm:cxn modelId="{7E2C63B4-C22E-4FE1-8270-24708BC23F9F}" type="presOf" srcId="{E1DC1CB7-275A-44FD-A042-DEB5F657D52C}" destId="{6923BCAB-309C-4990-834D-ABE38DC9E29F}" srcOrd="0" destOrd="0" presId="urn:microsoft.com/office/officeart/2005/8/layout/target3"/>
    <dgm:cxn modelId="{2D6C81C9-72E5-4F2B-9220-474FB83F6F1B}" type="presOf" srcId="{EE5EFF20-9F3A-4928-9423-8D80B8B46E7D}" destId="{519857AB-78B3-4715-B689-82FFA9E5A774}" srcOrd="0" destOrd="0" presId="urn:microsoft.com/office/officeart/2005/8/layout/target3"/>
    <dgm:cxn modelId="{7B7CB3C9-C15A-4C6B-8AF3-092CD43FBAE7}" type="presParOf" srcId="{80885829-A716-4695-8D77-3DF84BA314A2}" destId="{7AE7A881-8187-4F8B-8EA6-C57E2603AC83}" srcOrd="0" destOrd="0" presId="urn:microsoft.com/office/officeart/2005/8/layout/target3"/>
    <dgm:cxn modelId="{67DCF6EC-0658-4215-AB79-5E5B8B10C24C}" type="presParOf" srcId="{80885829-A716-4695-8D77-3DF84BA314A2}" destId="{FD860352-E256-4447-BD7B-1B9CDF38FA51}" srcOrd="1" destOrd="0" presId="urn:microsoft.com/office/officeart/2005/8/layout/target3"/>
    <dgm:cxn modelId="{D8FA9D28-2812-4ED2-B3FA-CA9B929BD4E7}" type="presParOf" srcId="{80885829-A716-4695-8D77-3DF84BA314A2}" destId="{E026E863-D6F6-4E23-8E5A-4A05AF3D3BE1}" srcOrd="2" destOrd="0" presId="urn:microsoft.com/office/officeart/2005/8/layout/target3"/>
    <dgm:cxn modelId="{6ACF6F60-2D00-4F15-9DDE-BF11DC0772BD}" type="presParOf" srcId="{80885829-A716-4695-8D77-3DF84BA314A2}" destId="{467489C3-6DF9-4720-8254-AAB59FE1E98E}" srcOrd="3" destOrd="0" presId="urn:microsoft.com/office/officeart/2005/8/layout/target3"/>
    <dgm:cxn modelId="{20D332AC-033E-40EC-B64A-67137EC16D73}" type="presParOf" srcId="{80885829-A716-4695-8D77-3DF84BA314A2}" destId="{405DFEF0-BD6E-463A-9451-233ECBA09B82}" srcOrd="4" destOrd="0" presId="urn:microsoft.com/office/officeart/2005/8/layout/target3"/>
    <dgm:cxn modelId="{1C5C724B-8A87-448B-9293-1D206F8CAF43}" type="presParOf" srcId="{80885829-A716-4695-8D77-3DF84BA314A2}" destId="{6923BCAB-309C-4990-834D-ABE38DC9E29F}" srcOrd="5" destOrd="0" presId="urn:microsoft.com/office/officeart/2005/8/layout/target3"/>
    <dgm:cxn modelId="{8F4A5A3C-6962-401F-819A-85CF70CF0C32}" type="presParOf" srcId="{80885829-A716-4695-8D77-3DF84BA314A2}" destId="{D9D5FE01-0A86-4895-8847-0CD5F69B388F}" srcOrd="6" destOrd="0" presId="urn:microsoft.com/office/officeart/2005/8/layout/target3"/>
    <dgm:cxn modelId="{6B2F915C-3F82-4125-B47A-7B601372BDA5}" type="presParOf" srcId="{80885829-A716-4695-8D77-3DF84BA314A2}" destId="{52E985AE-7130-40F7-AB57-B258C57AB899}" srcOrd="7" destOrd="0" presId="urn:microsoft.com/office/officeart/2005/8/layout/target3"/>
    <dgm:cxn modelId="{D3DF0EB8-5AC8-40D3-BEAC-E04D714D74AB}" type="presParOf" srcId="{80885829-A716-4695-8D77-3DF84BA314A2}" destId="{519857AB-78B3-4715-B689-82FFA9E5A774}" srcOrd="8" destOrd="0" presId="urn:microsoft.com/office/officeart/2005/8/layout/target3"/>
    <dgm:cxn modelId="{74D06C71-B052-4EBD-9726-34326C131C54}" type="presParOf" srcId="{80885829-A716-4695-8D77-3DF84BA314A2}" destId="{BF6B7FED-623B-42E4-8CAF-8C4EAE029C34}" srcOrd="9" destOrd="0" presId="urn:microsoft.com/office/officeart/2005/8/layout/target3"/>
    <dgm:cxn modelId="{16B69672-4A8F-45A3-9CFF-FAB961EB01D4}" type="presParOf" srcId="{80885829-A716-4695-8D77-3DF84BA314A2}" destId="{E30B9C47-8EE1-4C80-823F-501E93835BC8}" srcOrd="10" destOrd="0" presId="urn:microsoft.com/office/officeart/2005/8/layout/target3"/>
    <dgm:cxn modelId="{88AC2B0C-91BB-4157-91F1-DCCA1AFB49D7}" type="presParOf" srcId="{80885829-A716-4695-8D77-3DF84BA314A2}" destId="{312318E0-D176-4ED5-A506-159FE6D4CB71}" srcOrd="11" destOrd="0" presId="urn:microsoft.com/office/officeart/2005/8/layout/target3"/>
    <dgm:cxn modelId="{F76E77A1-539E-452F-99F3-9096710565A9}" type="presParOf" srcId="{80885829-A716-4695-8D77-3DF84BA314A2}" destId="{86AFEDB1-1997-41F3-8B6A-5D877EFC5C2A}" srcOrd="12" destOrd="0" presId="urn:microsoft.com/office/officeart/2005/8/layout/target3"/>
    <dgm:cxn modelId="{7C2AE278-966A-4ECA-91A9-9BADFAB26FF2}" type="presParOf" srcId="{80885829-A716-4695-8D77-3DF84BA314A2}" destId="{360D1068-8330-442F-8D73-A7E13B2A533F}" srcOrd="13" destOrd="0" presId="urn:microsoft.com/office/officeart/2005/8/layout/target3"/>
    <dgm:cxn modelId="{0C2F118D-6A79-4246-A991-366920123BA5}" type="presParOf" srcId="{80885829-A716-4695-8D77-3DF84BA314A2}" destId="{88503507-8C78-4B0D-9C37-B7E6484D48E5}" srcOrd="14" destOrd="0" presId="urn:microsoft.com/office/officeart/2005/8/layout/target3"/>
    <dgm:cxn modelId="{4D6D1859-3DA1-4262-A96C-3DA142B65177}" type="presParOf" srcId="{80885829-A716-4695-8D77-3DF84BA314A2}" destId="{EDF8642B-8334-432E-A39F-FBBECF4B70DF}" srcOrd="15"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F61F85-6F21-425A-84E9-9D4E8836235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AU"/>
        </a:p>
      </dgm:t>
    </dgm:pt>
    <dgm:pt modelId="{481785C9-99E5-444A-8AD9-E4A29CE2D3ED}">
      <dgm:prSet phldrT="[Text]"/>
      <dgm:spPr/>
      <dgm:t>
        <a:bodyPr/>
        <a:lstStyle/>
        <a:p>
          <a:r>
            <a:rPr lang="en-US" dirty="0"/>
            <a:t>Literature Review</a:t>
          </a:r>
          <a:endParaRPr lang="en-AU" dirty="0"/>
        </a:p>
      </dgm:t>
    </dgm:pt>
    <dgm:pt modelId="{8730B492-1BB0-445E-90E3-F50490E49388}" type="parTrans" cxnId="{FA7282B4-21AD-4048-A45F-6922FEC2C8CD}">
      <dgm:prSet/>
      <dgm:spPr/>
      <dgm:t>
        <a:bodyPr/>
        <a:lstStyle/>
        <a:p>
          <a:endParaRPr lang="en-AU"/>
        </a:p>
      </dgm:t>
    </dgm:pt>
    <dgm:pt modelId="{BC550612-AE5D-49FD-852E-74BE11F74523}" type="sibTrans" cxnId="{FA7282B4-21AD-4048-A45F-6922FEC2C8CD}">
      <dgm:prSet/>
      <dgm:spPr/>
      <dgm:t>
        <a:bodyPr/>
        <a:lstStyle/>
        <a:p>
          <a:endParaRPr lang="en-AU"/>
        </a:p>
      </dgm:t>
    </dgm:pt>
    <dgm:pt modelId="{F63302AC-C719-4D93-8053-32B1240E9EEF}">
      <dgm:prSet phldrT="[Text]"/>
      <dgm:spPr/>
      <dgm:t>
        <a:bodyPr/>
        <a:lstStyle/>
        <a:p>
          <a:r>
            <a:rPr lang="en-US" dirty="0"/>
            <a:t>Reinforcement Learning</a:t>
          </a:r>
          <a:endParaRPr lang="en-AU" dirty="0"/>
        </a:p>
      </dgm:t>
    </dgm:pt>
    <dgm:pt modelId="{B3D84010-59A8-4ECE-BAD2-B6A9B4265EBC}" type="parTrans" cxnId="{4BEFED70-2C41-4DE8-92D7-C63A585FEB39}">
      <dgm:prSet/>
      <dgm:spPr/>
      <dgm:t>
        <a:bodyPr/>
        <a:lstStyle/>
        <a:p>
          <a:endParaRPr lang="en-AU"/>
        </a:p>
      </dgm:t>
    </dgm:pt>
    <dgm:pt modelId="{7955E627-0148-4F82-A344-E649FCD4AF81}" type="sibTrans" cxnId="{4BEFED70-2C41-4DE8-92D7-C63A585FEB39}">
      <dgm:prSet/>
      <dgm:spPr/>
      <dgm:t>
        <a:bodyPr/>
        <a:lstStyle/>
        <a:p>
          <a:endParaRPr lang="en-AU"/>
        </a:p>
      </dgm:t>
    </dgm:pt>
    <dgm:pt modelId="{0E8E877E-F1EB-4D65-8EE3-4BE8D7A777AF}">
      <dgm:prSet phldrT="[Text]"/>
      <dgm:spPr/>
      <dgm:t>
        <a:bodyPr/>
        <a:lstStyle/>
        <a:p>
          <a:r>
            <a:rPr lang="en-US" dirty="0"/>
            <a:t>Thermal Comfort</a:t>
          </a:r>
          <a:endParaRPr lang="en-AU" dirty="0"/>
        </a:p>
      </dgm:t>
    </dgm:pt>
    <dgm:pt modelId="{77417AB5-EDF8-48FB-950C-F149D6E86291}" type="parTrans" cxnId="{82A976F0-0EAB-4C3B-90FB-872E37247B5A}">
      <dgm:prSet/>
      <dgm:spPr/>
      <dgm:t>
        <a:bodyPr/>
        <a:lstStyle/>
        <a:p>
          <a:endParaRPr lang="en-AU"/>
        </a:p>
      </dgm:t>
    </dgm:pt>
    <dgm:pt modelId="{9703EC1B-1A65-4FA5-97EA-25BF436A4685}" type="sibTrans" cxnId="{82A976F0-0EAB-4C3B-90FB-872E37247B5A}">
      <dgm:prSet/>
      <dgm:spPr/>
      <dgm:t>
        <a:bodyPr/>
        <a:lstStyle/>
        <a:p>
          <a:endParaRPr lang="en-AU"/>
        </a:p>
      </dgm:t>
    </dgm:pt>
    <dgm:pt modelId="{23A9712F-B452-4AFA-A09C-7E6406804378}">
      <dgm:prSet phldrT="[Text]"/>
      <dgm:spPr/>
      <dgm:t>
        <a:bodyPr/>
        <a:lstStyle/>
        <a:p>
          <a:r>
            <a:rPr lang="en-US" dirty="0"/>
            <a:t>Controllers</a:t>
          </a:r>
          <a:endParaRPr lang="en-AU" dirty="0"/>
        </a:p>
      </dgm:t>
    </dgm:pt>
    <dgm:pt modelId="{8B03B460-4569-478F-BD7F-42BEF18F1C2E}" type="parTrans" cxnId="{51DB79E3-EE06-4413-8DE1-CD5E1980D9DC}">
      <dgm:prSet/>
      <dgm:spPr/>
      <dgm:t>
        <a:bodyPr/>
        <a:lstStyle/>
        <a:p>
          <a:endParaRPr lang="en-AU"/>
        </a:p>
      </dgm:t>
    </dgm:pt>
    <dgm:pt modelId="{958B16E4-A7C1-4903-A9FE-010D7DCB4CD6}" type="sibTrans" cxnId="{51DB79E3-EE06-4413-8DE1-CD5E1980D9DC}">
      <dgm:prSet/>
      <dgm:spPr/>
      <dgm:t>
        <a:bodyPr/>
        <a:lstStyle/>
        <a:p>
          <a:endParaRPr lang="en-AU"/>
        </a:p>
      </dgm:t>
    </dgm:pt>
    <dgm:pt modelId="{BD3140C7-A865-440A-BB35-FD34468C44EE}">
      <dgm:prSet phldrT="[Text]"/>
      <dgm:spPr/>
      <dgm:t>
        <a:bodyPr/>
        <a:lstStyle/>
        <a:p>
          <a:r>
            <a:rPr lang="en-US" dirty="0"/>
            <a:t>Software/tools</a:t>
          </a:r>
          <a:endParaRPr lang="en-AU" dirty="0"/>
        </a:p>
      </dgm:t>
    </dgm:pt>
    <dgm:pt modelId="{8D5FE892-A4BC-4CFD-86DF-C79729E86CB3}" type="sibTrans" cxnId="{9CB9C2BC-91C2-42E7-A98E-15003615653B}">
      <dgm:prSet/>
      <dgm:spPr/>
      <dgm:t>
        <a:bodyPr/>
        <a:lstStyle/>
        <a:p>
          <a:endParaRPr lang="en-AU"/>
        </a:p>
      </dgm:t>
    </dgm:pt>
    <dgm:pt modelId="{844B158C-2910-49A7-9257-8491DF0D2403}" type="parTrans" cxnId="{9CB9C2BC-91C2-42E7-A98E-15003615653B}">
      <dgm:prSet/>
      <dgm:spPr/>
      <dgm:t>
        <a:bodyPr/>
        <a:lstStyle/>
        <a:p>
          <a:endParaRPr lang="en-AU"/>
        </a:p>
      </dgm:t>
    </dgm:pt>
    <dgm:pt modelId="{B1BFB6C3-E83B-4F5A-B9EA-4CE11B584A52}" type="pres">
      <dgm:prSet presAssocID="{38F61F85-6F21-425A-84E9-9D4E8836235C}" presName="hierChild1" presStyleCnt="0">
        <dgm:presLayoutVars>
          <dgm:chPref val="1"/>
          <dgm:dir/>
          <dgm:animOne val="branch"/>
          <dgm:animLvl val="lvl"/>
          <dgm:resizeHandles/>
        </dgm:presLayoutVars>
      </dgm:prSet>
      <dgm:spPr/>
    </dgm:pt>
    <dgm:pt modelId="{8730478C-E7C6-471B-9576-DCCF66611F99}" type="pres">
      <dgm:prSet presAssocID="{481785C9-99E5-444A-8AD9-E4A29CE2D3ED}" presName="hierRoot1" presStyleCnt="0"/>
      <dgm:spPr/>
    </dgm:pt>
    <dgm:pt modelId="{D830C55B-8853-42EA-9DEB-DAF43D1E7427}" type="pres">
      <dgm:prSet presAssocID="{481785C9-99E5-444A-8AD9-E4A29CE2D3ED}" presName="composite" presStyleCnt="0"/>
      <dgm:spPr/>
    </dgm:pt>
    <dgm:pt modelId="{1B57C188-77D1-4698-96B0-ACC447E580EE}" type="pres">
      <dgm:prSet presAssocID="{481785C9-99E5-444A-8AD9-E4A29CE2D3ED}" presName="background" presStyleLbl="node0" presStyleIdx="0" presStyleCnt="1"/>
      <dgm:spPr>
        <a:solidFill>
          <a:srgbClr val="4497D1"/>
        </a:solidFill>
      </dgm:spPr>
    </dgm:pt>
    <dgm:pt modelId="{D6E11757-7F64-40C7-BC7D-A294048C3CCE}" type="pres">
      <dgm:prSet presAssocID="{481785C9-99E5-444A-8AD9-E4A29CE2D3ED}" presName="text" presStyleLbl="fgAcc0" presStyleIdx="0" presStyleCnt="1">
        <dgm:presLayoutVars>
          <dgm:chPref val="3"/>
        </dgm:presLayoutVars>
      </dgm:prSet>
      <dgm:spPr/>
    </dgm:pt>
    <dgm:pt modelId="{21B694E3-1B04-404F-A90F-0EB392B42DE1}" type="pres">
      <dgm:prSet presAssocID="{481785C9-99E5-444A-8AD9-E4A29CE2D3ED}" presName="hierChild2" presStyleCnt="0"/>
      <dgm:spPr/>
    </dgm:pt>
    <dgm:pt modelId="{A4062276-B29C-4729-8353-298D32A1A4FF}" type="pres">
      <dgm:prSet presAssocID="{B3D84010-59A8-4ECE-BAD2-B6A9B4265EBC}" presName="Name10" presStyleLbl="parChTrans1D2" presStyleIdx="0" presStyleCnt="4"/>
      <dgm:spPr/>
    </dgm:pt>
    <dgm:pt modelId="{788CCB9E-4EC6-4F99-B529-A14FB4B1AB1F}" type="pres">
      <dgm:prSet presAssocID="{F63302AC-C719-4D93-8053-32B1240E9EEF}" presName="hierRoot2" presStyleCnt="0"/>
      <dgm:spPr/>
    </dgm:pt>
    <dgm:pt modelId="{8187C530-6137-4990-8955-176E7845EEB5}" type="pres">
      <dgm:prSet presAssocID="{F63302AC-C719-4D93-8053-32B1240E9EEF}" presName="composite2" presStyleCnt="0"/>
      <dgm:spPr/>
    </dgm:pt>
    <dgm:pt modelId="{2C678C81-B233-4DE4-8EF4-0705B69132E8}" type="pres">
      <dgm:prSet presAssocID="{F63302AC-C719-4D93-8053-32B1240E9EEF}" presName="background2" presStyleLbl="node2" presStyleIdx="0" presStyleCnt="4"/>
      <dgm:spPr>
        <a:solidFill>
          <a:srgbClr val="4497D1"/>
        </a:solidFill>
      </dgm:spPr>
    </dgm:pt>
    <dgm:pt modelId="{3F68CFBA-9A7A-4CD5-80C5-E55B0D2FA709}" type="pres">
      <dgm:prSet presAssocID="{F63302AC-C719-4D93-8053-32B1240E9EEF}" presName="text2" presStyleLbl="fgAcc2" presStyleIdx="0" presStyleCnt="4">
        <dgm:presLayoutVars>
          <dgm:chPref val="3"/>
        </dgm:presLayoutVars>
      </dgm:prSet>
      <dgm:spPr/>
    </dgm:pt>
    <dgm:pt modelId="{BB40AE59-428D-4EC9-BB94-6B49E1118FDE}" type="pres">
      <dgm:prSet presAssocID="{F63302AC-C719-4D93-8053-32B1240E9EEF}" presName="hierChild3" presStyleCnt="0"/>
      <dgm:spPr/>
    </dgm:pt>
    <dgm:pt modelId="{7DD8C1D8-C7D3-447F-8E0A-3D58A375A788}" type="pres">
      <dgm:prSet presAssocID="{844B158C-2910-49A7-9257-8491DF0D2403}" presName="Name10" presStyleLbl="parChTrans1D2" presStyleIdx="1" presStyleCnt="4"/>
      <dgm:spPr/>
    </dgm:pt>
    <dgm:pt modelId="{DF66BFF4-20B0-492B-8389-EFBAE6BDCEC5}" type="pres">
      <dgm:prSet presAssocID="{BD3140C7-A865-440A-BB35-FD34468C44EE}" presName="hierRoot2" presStyleCnt="0"/>
      <dgm:spPr/>
    </dgm:pt>
    <dgm:pt modelId="{5C4041DF-B069-4C8B-A89C-8ED085C6052C}" type="pres">
      <dgm:prSet presAssocID="{BD3140C7-A865-440A-BB35-FD34468C44EE}" presName="composite2" presStyleCnt="0"/>
      <dgm:spPr/>
    </dgm:pt>
    <dgm:pt modelId="{9F893B18-C802-4065-A946-4804A40EC9A2}" type="pres">
      <dgm:prSet presAssocID="{BD3140C7-A865-440A-BB35-FD34468C44EE}" presName="background2" presStyleLbl="node2" presStyleIdx="1" presStyleCnt="4"/>
      <dgm:spPr>
        <a:solidFill>
          <a:srgbClr val="4497D1"/>
        </a:solidFill>
      </dgm:spPr>
    </dgm:pt>
    <dgm:pt modelId="{60FB0E15-AD8A-4B02-AF78-4595127FB3F4}" type="pres">
      <dgm:prSet presAssocID="{BD3140C7-A865-440A-BB35-FD34468C44EE}" presName="text2" presStyleLbl="fgAcc2" presStyleIdx="1" presStyleCnt="4">
        <dgm:presLayoutVars>
          <dgm:chPref val="3"/>
        </dgm:presLayoutVars>
      </dgm:prSet>
      <dgm:spPr/>
    </dgm:pt>
    <dgm:pt modelId="{948BBC28-3020-445B-9DF7-99DD07CD09F3}" type="pres">
      <dgm:prSet presAssocID="{BD3140C7-A865-440A-BB35-FD34468C44EE}" presName="hierChild3" presStyleCnt="0"/>
      <dgm:spPr/>
    </dgm:pt>
    <dgm:pt modelId="{34DB25B3-735C-4A66-BE48-F7E7D4E27872}" type="pres">
      <dgm:prSet presAssocID="{77417AB5-EDF8-48FB-950C-F149D6E86291}" presName="Name10" presStyleLbl="parChTrans1D2" presStyleIdx="2" presStyleCnt="4"/>
      <dgm:spPr/>
    </dgm:pt>
    <dgm:pt modelId="{6BE1FFB4-BF0F-4417-B3B3-420673E61556}" type="pres">
      <dgm:prSet presAssocID="{0E8E877E-F1EB-4D65-8EE3-4BE8D7A777AF}" presName="hierRoot2" presStyleCnt="0"/>
      <dgm:spPr/>
    </dgm:pt>
    <dgm:pt modelId="{06775398-F0E2-4D03-8A47-9ED91B19B1D6}" type="pres">
      <dgm:prSet presAssocID="{0E8E877E-F1EB-4D65-8EE3-4BE8D7A777AF}" presName="composite2" presStyleCnt="0"/>
      <dgm:spPr/>
    </dgm:pt>
    <dgm:pt modelId="{F4435E18-23F3-412A-B725-C207CD93B19C}" type="pres">
      <dgm:prSet presAssocID="{0E8E877E-F1EB-4D65-8EE3-4BE8D7A777AF}" presName="background2" presStyleLbl="node2" presStyleIdx="2" presStyleCnt="4"/>
      <dgm:spPr>
        <a:solidFill>
          <a:srgbClr val="4497D1"/>
        </a:solidFill>
      </dgm:spPr>
    </dgm:pt>
    <dgm:pt modelId="{33F9410A-6C6A-415F-B72B-D18F875A8DCC}" type="pres">
      <dgm:prSet presAssocID="{0E8E877E-F1EB-4D65-8EE3-4BE8D7A777AF}" presName="text2" presStyleLbl="fgAcc2" presStyleIdx="2" presStyleCnt="4">
        <dgm:presLayoutVars>
          <dgm:chPref val="3"/>
        </dgm:presLayoutVars>
      </dgm:prSet>
      <dgm:spPr/>
    </dgm:pt>
    <dgm:pt modelId="{FC229A63-F022-46CA-AF83-0A96AF283319}" type="pres">
      <dgm:prSet presAssocID="{0E8E877E-F1EB-4D65-8EE3-4BE8D7A777AF}" presName="hierChild3" presStyleCnt="0"/>
      <dgm:spPr/>
    </dgm:pt>
    <dgm:pt modelId="{B33E8545-1778-479A-A7FD-18B387A14089}" type="pres">
      <dgm:prSet presAssocID="{8B03B460-4569-478F-BD7F-42BEF18F1C2E}" presName="Name10" presStyleLbl="parChTrans1D2" presStyleIdx="3" presStyleCnt="4"/>
      <dgm:spPr/>
    </dgm:pt>
    <dgm:pt modelId="{CFEA87A3-6EB0-4DF6-B9D5-E3CFBEDD17E6}" type="pres">
      <dgm:prSet presAssocID="{23A9712F-B452-4AFA-A09C-7E6406804378}" presName="hierRoot2" presStyleCnt="0"/>
      <dgm:spPr/>
    </dgm:pt>
    <dgm:pt modelId="{179EA1EF-32B9-4DCD-ABCA-D5FB3E7659DF}" type="pres">
      <dgm:prSet presAssocID="{23A9712F-B452-4AFA-A09C-7E6406804378}" presName="composite2" presStyleCnt="0"/>
      <dgm:spPr/>
    </dgm:pt>
    <dgm:pt modelId="{F971B92A-3F1A-4822-8632-D9276487DB09}" type="pres">
      <dgm:prSet presAssocID="{23A9712F-B452-4AFA-A09C-7E6406804378}" presName="background2" presStyleLbl="node2" presStyleIdx="3" presStyleCnt="4"/>
      <dgm:spPr>
        <a:solidFill>
          <a:srgbClr val="4497D1"/>
        </a:solidFill>
      </dgm:spPr>
    </dgm:pt>
    <dgm:pt modelId="{2143DEC1-8517-4D96-9DA9-C3B5D04D85D3}" type="pres">
      <dgm:prSet presAssocID="{23A9712F-B452-4AFA-A09C-7E6406804378}" presName="text2" presStyleLbl="fgAcc2" presStyleIdx="3" presStyleCnt="4">
        <dgm:presLayoutVars>
          <dgm:chPref val="3"/>
        </dgm:presLayoutVars>
      </dgm:prSet>
      <dgm:spPr/>
    </dgm:pt>
    <dgm:pt modelId="{3FA7C003-FFE1-4FE0-BB3D-233C997D259B}" type="pres">
      <dgm:prSet presAssocID="{23A9712F-B452-4AFA-A09C-7E6406804378}" presName="hierChild3" presStyleCnt="0"/>
      <dgm:spPr/>
    </dgm:pt>
  </dgm:ptLst>
  <dgm:cxnLst>
    <dgm:cxn modelId="{53953B0F-33EE-4CFB-93A8-E49849942D32}" type="presOf" srcId="{38F61F85-6F21-425A-84E9-9D4E8836235C}" destId="{B1BFB6C3-E83B-4F5A-B9EA-4CE11B584A52}" srcOrd="0" destOrd="0" presId="urn:microsoft.com/office/officeart/2005/8/layout/hierarchy1"/>
    <dgm:cxn modelId="{DF4A6E39-30EE-4B0E-BBC5-2ED3D49B60C8}" type="presOf" srcId="{844B158C-2910-49A7-9257-8491DF0D2403}" destId="{7DD8C1D8-C7D3-447F-8E0A-3D58A375A788}" srcOrd="0" destOrd="0" presId="urn:microsoft.com/office/officeart/2005/8/layout/hierarchy1"/>
    <dgm:cxn modelId="{F31F1A3F-E512-46E9-AF98-3874CBAE99AA}" type="presOf" srcId="{BD3140C7-A865-440A-BB35-FD34468C44EE}" destId="{60FB0E15-AD8A-4B02-AF78-4595127FB3F4}" srcOrd="0" destOrd="0" presId="urn:microsoft.com/office/officeart/2005/8/layout/hierarchy1"/>
    <dgm:cxn modelId="{F3877A5C-AF44-46AF-878A-D6CFA9F36ADD}" type="presOf" srcId="{23A9712F-B452-4AFA-A09C-7E6406804378}" destId="{2143DEC1-8517-4D96-9DA9-C3B5D04D85D3}" srcOrd="0" destOrd="0" presId="urn:microsoft.com/office/officeart/2005/8/layout/hierarchy1"/>
    <dgm:cxn modelId="{C407934B-1397-4AA2-908C-E9816BC13D7E}" type="presOf" srcId="{481785C9-99E5-444A-8AD9-E4A29CE2D3ED}" destId="{D6E11757-7F64-40C7-BC7D-A294048C3CCE}" srcOrd="0" destOrd="0" presId="urn:microsoft.com/office/officeart/2005/8/layout/hierarchy1"/>
    <dgm:cxn modelId="{4BEFED70-2C41-4DE8-92D7-C63A585FEB39}" srcId="{481785C9-99E5-444A-8AD9-E4A29CE2D3ED}" destId="{F63302AC-C719-4D93-8053-32B1240E9EEF}" srcOrd="0" destOrd="0" parTransId="{B3D84010-59A8-4ECE-BAD2-B6A9B4265EBC}" sibTransId="{7955E627-0148-4F82-A344-E649FCD4AF81}"/>
    <dgm:cxn modelId="{FF2B1354-DDB2-42E4-83B7-8D1D0E5EEC05}" type="presOf" srcId="{8B03B460-4569-478F-BD7F-42BEF18F1C2E}" destId="{B33E8545-1778-479A-A7FD-18B387A14089}" srcOrd="0" destOrd="0" presId="urn:microsoft.com/office/officeart/2005/8/layout/hierarchy1"/>
    <dgm:cxn modelId="{1AD510A5-0ABB-41EE-9F06-BFA59DFEEAB8}" type="presOf" srcId="{B3D84010-59A8-4ECE-BAD2-B6A9B4265EBC}" destId="{A4062276-B29C-4729-8353-298D32A1A4FF}" srcOrd="0" destOrd="0" presId="urn:microsoft.com/office/officeart/2005/8/layout/hierarchy1"/>
    <dgm:cxn modelId="{FA7282B4-21AD-4048-A45F-6922FEC2C8CD}" srcId="{38F61F85-6F21-425A-84E9-9D4E8836235C}" destId="{481785C9-99E5-444A-8AD9-E4A29CE2D3ED}" srcOrd="0" destOrd="0" parTransId="{8730B492-1BB0-445E-90E3-F50490E49388}" sibTransId="{BC550612-AE5D-49FD-852E-74BE11F74523}"/>
    <dgm:cxn modelId="{9CB9C2BC-91C2-42E7-A98E-15003615653B}" srcId="{481785C9-99E5-444A-8AD9-E4A29CE2D3ED}" destId="{BD3140C7-A865-440A-BB35-FD34468C44EE}" srcOrd="1" destOrd="0" parTransId="{844B158C-2910-49A7-9257-8491DF0D2403}" sibTransId="{8D5FE892-A4BC-4CFD-86DF-C79729E86CB3}"/>
    <dgm:cxn modelId="{20062EDA-A0BE-4E9A-B6C2-E678F5590164}" type="presOf" srcId="{0E8E877E-F1EB-4D65-8EE3-4BE8D7A777AF}" destId="{33F9410A-6C6A-415F-B72B-D18F875A8DCC}" srcOrd="0" destOrd="0" presId="urn:microsoft.com/office/officeart/2005/8/layout/hierarchy1"/>
    <dgm:cxn modelId="{7A23B6DA-9F30-403E-B176-8DC85A941AF2}" type="presOf" srcId="{F63302AC-C719-4D93-8053-32B1240E9EEF}" destId="{3F68CFBA-9A7A-4CD5-80C5-E55B0D2FA709}" srcOrd="0" destOrd="0" presId="urn:microsoft.com/office/officeart/2005/8/layout/hierarchy1"/>
    <dgm:cxn modelId="{51DB79E3-EE06-4413-8DE1-CD5E1980D9DC}" srcId="{481785C9-99E5-444A-8AD9-E4A29CE2D3ED}" destId="{23A9712F-B452-4AFA-A09C-7E6406804378}" srcOrd="3" destOrd="0" parTransId="{8B03B460-4569-478F-BD7F-42BEF18F1C2E}" sibTransId="{958B16E4-A7C1-4903-A9FE-010D7DCB4CD6}"/>
    <dgm:cxn modelId="{82A976F0-0EAB-4C3B-90FB-872E37247B5A}" srcId="{481785C9-99E5-444A-8AD9-E4A29CE2D3ED}" destId="{0E8E877E-F1EB-4D65-8EE3-4BE8D7A777AF}" srcOrd="2" destOrd="0" parTransId="{77417AB5-EDF8-48FB-950C-F149D6E86291}" sibTransId="{9703EC1B-1A65-4FA5-97EA-25BF436A4685}"/>
    <dgm:cxn modelId="{C9DD4CFC-1D1D-4CED-933B-B2CA3F25C400}" type="presOf" srcId="{77417AB5-EDF8-48FB-950C-F149D6E86291}" destId="{34DB25B3-735C-4A66-BE48-F7E7D4E27872}" srcOrd="0" destOrd="0" presId="urn:microsoft.com/office/officeart/2005/8/layout/hierarchy1"/>
    <dgm:cxn modelId="{C3FE0328-39C3-48BD-8BDE-F4C38B21C78B}" type="presParOf" srcId="{B1BFB6C3-E83B-4F5A-B9EA-4CE11B584A52}" destId="{8730478C-E7C6-471B-9576-DCCF66611F99}" srcOrd="0" destOrd="0" presId="urn:microsoft.com/office/officeart/2005/8/layout/hierarchy1"/>
    <dgm:cxn modelId="{1DE4AF87-E0B0-426B-A2B5-8986928C2616}" type="presParOf" srcId="{8730478C-E7C6-471B-9576-DCCF66611F99}" destId="{D830C55B-8853-42EA-9DEB-DAF43D1E7427}" srcOrd="0" destOrd="0" presId="urn:microsoft.com/office/officeart/2005/8/layout/hierarchy1"/>
    <dgm:cxn modelId="{4F4C0DF1-97AB-49D6-8514-5C0F55C994C1}" type="presParOf" srcId="{D830C55B-8853-42EA-9DEB-DAF43D1E7427}" destId="{1B57C188-77D1-4698-96B0-ACC447E580EE}" srcOrd="0" destOrd="0" presId="urn:microsoft.com/office/officeart/2005/8/layout/hierarchy1"/>
    <dgm:cxn modelId="{EC8E2141-045D-4CC3-8187-B9A1A4C578E6}" type="presParOf" srcId="{D830C55B-8853-42EA-9DEB-DAF43D1E7427}" destId="{D6E11757-7F64-40C7-BC7D-A294048C3CCE}" srcOrd="1" destOrd="0" presId="urn:microsoft.com/office/officeart/2005/8/layout/hierarchy1"/>
    <dgm:cxn modelId="{C752142D-85A1-4077-BF55-6C9203DA8B9C}" type="presParOf" srcId="{8730478C-E7C6-471B-9576-DCCF66611F99}" destId="{21B694E3-1B04-404F-A90F-0EB392B42DE1}" srcOrd="1" destOrd="0" presId="urn:microsoft.com/office/officeart/2005/8/layout/hierarchy1"/>
    <dgm:cxn modelId="{BDBFC46B-3B05-4ACE-8661-B640518BDEFE}" type="presParOf" srcId="{21B694E3-1B04-404F-A90F-0EB392B42DE1}" destId="{A4062276-B29C-4729-8353-298D32A1A4FF}" srcOrd="0" destOrd="0" presId="urn:microsoft.com/office/officeart/2005/8/layout/hierarchy1"/>
    <dgm:cxn modelId="{C84DDAA8-E520-4746-B903-FE5B4FD7923E}" type="presParOf" srcId="{21B694E3-1B04-404F-A90F-0EB392B42DE1}" destId="{788CCB9E-4EC6-4F99-B529-A14FB4B1AB1F}" srcOrd="1" destOrd="0" presId="urn:microsoft.com/office/officeart/2005/8/layout/hierarchy1"/>
    <dgm:cxn modelId="{CBFF7802-5082-4247-AF59-DCFC3964CADB}" type="presParOf" srcId="{788CCB9E-4EC6-4F99-B529-A14FB4B1AB1F}" destId="{8187C530-6137-4990-8955-176E7845EEB5}" srcOrd="0" destOrd="0" presId="urn:microsoft.com/office/officeart/2005/8/layout/hierarchy1"/>
    <dgm:cxn modelId="{244C75C7-E22B-4DA2-983D-0797E1056C84}" type="presParOf" srcId="{8187C530-6137-4990-8955-176E7845EEB5}" destId="{2C678C81-B233-4DE4-8EF4-0705B69132E8}" srcOrd="0" destOrd="0" presId="urn:microsoft.com/office/officeart/2005/8/layout/hierarchy1"/>
    <dgm:cxn modelId="{31CEB6BA-97E3-4E97-9044-3A0847485E78}" type="presParOf" srcId="{8187C530-6137-4990-8955-176E7845EEB5}" destId="{3F68CFBA-9A7A-4CD5-80C5-E55B0D2FA709}" srcOrd="1" destOrd="0" presId="urn:microsoft.com/office/officeart/2005/8/layout/hierarchy1"/>
    <dgm:cxn modelId="{1030FA58-B504-488E-9D92-2953EB40A74F}" type="presParOf" srcId="{788CCB9E-4EC6-4F99-B529-A14FB4B1AB1F}" destId="{BB40AE59-428D-4EC9-BB94-6B49E1118FDE}" srcOrd="1" destOrd="0" presId="urn:microsoft.com/office/officeart/2005/8/layout/hierarchy1"/>
    <dgm:cxn modelId="{DDA1C33B-01FC-45BF-9E81-64AA15620DDF}" type="presParOf" srcId="{21B694E3-1B04-404F-A90F-0EB392B42DE1}" destId="{7DD8C1D8-C7D3-447F-8E0A-3D58A375A788}" srcOrd="2" destOrd="0" presId="urn:microsoft.com/office/officeart/2005/8/layout/hierarchy1"/>
    <dgm:cxn modelId="{3D2B62E5-3AF3-48EA-A476-9AE8BAD58242}" type="presParOf" srcId="{21B694E3-1B04-404F-A90F-0EB392B42DE1}" destId="{DF66BFF4-20B0-492B-8389-EFBAE6BDCEC5}" srcOrd="3" destOrd="0" presId="urn:microsoft.com/office/officeart/2005/8/layout/hierarchy1"/>
    <dgm:cxn modelId="{5B895140-B80F-4E45-8B20-984C6CCC0489}" type="presParOf" srcId="{DF66BFF4-20B0-492B-8389-EFBAE6BDCEC5}" destId="{5C4041DF-B069-4C8B-A89C-8ED085C6052C}" srcOrd="0" destOrd="0" presId="urn:microsoft.com/office/officeart/2005/8/layout/hierarchy1"/>
    <dgm:cxn modelId="{7837BD26-76B9-4E7A-BE84-1DDBDAF299FF}" type="presParOf" srcId="{5C4041DF-B069-4C8B-A89C-8ED085C6052C}" destId="{9F893B18-C802-4065-A946-4804A40EC9A2}" srcOrd="0" destOrd="0" presId="urn:microsoft.com/office/officeart/2005/8/layout/hierarchy1"/>
    <dgm:cxn modelId="{85EA4A12-D0A7-4732-A663-8F13FC389D1D}" type="presParOf" srcId="{5C4041DF-B069-4C8B-A89C-8ED085C6052C}" destId="{60FB0E15-AD8A-4B02-AF78-4595127FB3F4}" srcOrd="1" destOrd="0" presId="urn:microsoft.com/office/officeart/2005/8/layout/hierarchy1"/>
    <dgm:cxn modelId="{FBED7C00-AE2B-4900-9517-3F3A080E9308}" type="presParOf" srcId="{DF66BFF4-20B0-492B-8389-EFBAE6BDCEC5}" destId="{948BBC28-3020-445B-9DF7-99DD07CD09F3}" srcOrd="1" destOrd="0" presId="urn:microsoft.com/office/officeart/2005/8/layout/hierarchy1"/>
    <dgm:cxn modelId="{72418658-1132-4E77-9300-2923F788620A}" type="presParOf" srcId="{21B694E3-1B04-404F-A90F-0EB392B42DE1}" destId="{34DB25B3-735C-4A66-BE48-F7E7D4E27872}" srcOrd="4" destOrd="0" presId="urn:microsoft.com/office/officeart/2005/8/layout/hierarchy1"/>
    <dgm:cxn modelId="{B95B8812-D842-4DCD-9EB2-07BF264D8AA1}" type="presParOf" srcId="{21B694E3-1B04-404F-A90F-0EB392B42DE1}" destId="{6BE1FFB4-BF0F-4417-B3B3-420673E61556}" srcOrd="5" destOrd="0" presId="urn:microsoft.com/office/officeart/2005/8/layout/hierarchy1"/>
    <dgm:cxn modelId="{11ED7AFC-BCF2-43AE-BAB5-C617E57FF7E9}" type="presParOf" srcId="{6BE1FFB4-BF0F-4417-B3B3-420673E61556}" destId="{06775398-F0E2-4D03-8A47-9ED91B19B1D6}" srcOrd="0" destOrd="0" presId="urn:microsoft.com/office/officeart/2005/8/layout/hierarchy1"/>
    <dgm:cxn modelId="{963A38B0-8058-4D17-813A-C12738CEFB07}" type="presParOf" srcId="{06775398-F0E2-4D03-8A47-9ED91B19B1D6}" destId="{F4435E18-23F3-412A-B725-C207CD93B19C}" srcOrd="0" destOrd="0" presId="urn:microsoft.com/office/officeart/2005/8/layout/hierarchy1"/>
    <dgm:cxn modelId="{E3274EAE-3C61-4EF6-A6C4-CC0277C0E3CE}" type="presParOf" srcId="{06775398-F0E2-4D03-8A47-9ED91B19B1D6}" destId="{33F9410A-6C6A-415F-B72B-D18F875A8DCC}" srcOrd="1" destOrd="0" presId="urn:microsoft.com/office/officeart/2005/8/layout/hierarchy1"/>
    <dgm:cxn modelId="{4FF2482C-0791-429B-A281-C3633B33C6AA}" type="presParOf" srcId="{6BE1FFB4-BF0F-4417-B3B3-420673E61556}" destId="{FC229A63-F022-46CA-AF83-0A96AF283319}" srcOrd="1" destOrd="0" presId="urn:microsoft.com/office/officeart/2005/8/layout/hierarchy1"/>
    <dgm:cxn modelId="{9DBB8B76-628E-4237-817A-A916194DAB03}" type="presParOf" srcId="{21B694E3-1B04-404F-A90F-0EB392B42DE1}" destId="{B33E8545-1778-479A-A7FD-18B387A14089}" srcOrd="6" destOrd="0" presId="urn:microsoft.com/office/officeart/2005/8/layout/hierarchy1"/>
    <dgm:cxn modelId="{94843B37-A248-4AAF-83B2-0A4C999CB1D5}" type="presParOf" srcId="{21B694E3-1B04-404F-A90F-0EB392B42DE1}" destId="{CFEA87A3-6EB0-4DF6-B9D5-E3CFBEDD17E6}" srcOrd="7" destOrd="0" presId="urn:microsoft.com/office/officeart/2005/8/layout/hierarchy1"/>
    <dgm:cxn modelId="{E90DD016-9C03-4F91-A817-0519D0652B56}" type="presParOf" srcId="{CFEA87A3-6EB0-4DF6-B9D5-E3CFBEDD17E6}" destId="{179EA1EF-32B9-4DCD-ABCA-D5FB3E7659DF}" srcOrd="0" destOrd="0" presId="urn:microsoft.com/office/officeart/2005/8/layout/hierarchy1"/>
    <dgm:cxn modelId="{92108FA3-7F47-473C-A106-0151F50F610F}" type="presParOf" srcId="{179EA1EF-32B9-4DCD-ABCA-D5FB3E7659DF}" destId="{F971B92A-3F1A-4822-8632-D9276487DB09}" srcOrd="0" destOrd="0" presId="urn:microsoft.com/office/officeart/2005/8/layout/hierarchy1"/>
    <dgm:cxn modelId="{4673681A-F320-4352-A3A5-C5BC19534B03}" type="presParOf" srcId="{179EA1EF-32B9-4DCD-ABCA-D5FB3E7659DF}" destId="{2143DEC1-8517-4D96-9DA9-C3B5D04D85D3}" srcOrd="1" destOrd="0" presId="urn:microsoft.com/office/officeart/2005/8/layout/hierarchy1"/>
    <dgm:cxn modelId="{ECF50458-7AA2-4546-A726-8EEBBCC38811}" type="presParOf" srcId="{CFEA87A3-6EB0-4DF6-B9D5-E3CFBEDD17E6}" destId="{3FA7C003-FFE1-4FE0-BB3D-233C997D259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13A4EFD-27A8-4330-A3B0-B1D575ADBD8E}" type="doc">
      <dgm:prSet loTypeId="urn:microsoft.com/office/officeart/2005/8/layout/chevron1" loCatId="process" qsTypeId="urn:microsoft.com/office/officeart/2005/8/quickstyle/simple1" qsCatId="simple" csTypeId="urn:microsoft.com/office/officeart/2005/8/colors/colorful1" csCatId="colorful" phldr="1"/>
      <dgm:spPr/>
    </dgm:pt>
    <dgm:pt modelId="{EDBF51F9-C6C1-4124-B29D-6B8812C34CBE}">
      <dgm:prSet phldrT="[Text]" custT="1"/>
      <dgm:spPr/>
      <dgm:t>
        <a:bodyPr/>
        <a:lstStyle/>
        <a:p>
          <a:r>
            <a:rPr lang="en-US" sz="7200" b="1" dirty="0">
              <a:solidFill>
                <a:schemeClr val="tx1"/>
              </a:solidFill>
            </a:rPr>
            <a:t>RL</a:t>
          </a:r>
          <a:endParaRPr lang="en-AU" sz="7200" b="1" dirty="0">
            <a:solidFill>
              <a:schemeClr val="tx1"/>
            </a:solidFill>
          </a:endParaRPr>
        </a:p>
      </dgm:t>
    </dgm:pt>
    <dgm:pt modelId="{9E4E7F95-440C-400E-B0C0-219FF8321DCF}" type="parTrans" cxnId="{22A9C3E2-8CF1-4F96-8808-03DFABF938BD}">
      <dgm:prSet/>
      <dgm:spPr/>
      <dgm:t>
        <a:bodyPr/>
        <a:lstStyle/>
        <a:p>
          <a:endParaRPr lang="en-AU"/>
        </a:p>
      </dgm:t>
    </dgm:pt>
    <dgm:pt modelId="{4DF7314A-7F99-4366-9158-8EDF5263EEF0}" type="sibTrans" cxnId="{22A9C3E2-8CF1-4F96-8808-03DFABF938BD}">
      <dgm:prSet/>
      <dgm:spPr/>
      <dgm:t>
        <a:bodyPr/>
        <a:lstStyle/>
        <a:p>
          <a:endParaRPr lang="en-AU"/>
        </a:p>
      </dgm:t>
    </dgm:pt>
    <dgm:pt modelId="{B6395CB9-5FA2-4066-92ED-C68B0E31085F}">
      <dgm:prSet phldrT="[Text]" custT="1"/>
      <dgm:spPr/>
      <dgm:t>
        <a:bodyPr/>
        <a:lstStyle/>
        <a:p>
          <a:r>
            <a:rPr lang="en-US" sz="4000" b="1" dirty="0">
              <a:solidFill>
                <a:schemeClr val="tx1"/>
              </a:solidFill>
            </a:rPr>
            <a:t>RTO</a:t>
          </a:r>
          <a:endParaRPr lang="en-AU" sz="4000" b="1" dirty="0">
            <a:solidFill>
              <a:schemeClr val="tx1"/>
            </a:solidFill>
          </a:endParaRPr>
        </a:p>
      </dgm:t>
    </dgm:pt>
    <dgm:pt modelId="{FD9B5A30-2928-4E14-946B-668A6C91DDB6}" type="parTrans" cxnId="{6F94831A-B22A-4989-A7F2-B06F04F43BC2}">
      <dgm:prSet/>
      <dgm:spPr/>
      <dgm:t>
        <a:bodyPr/>
        <a:lstStyle/>
        <a:p>
          <a:endParaRPr lang="en-AU"/>
        </a:p>
      </dgm:t>
    </dgm:pt>
    <dgm:pt modelId="{7254FC4F-EDFA-4E4A-846D-17F902A7FFD8}" type="sibTrans" cxnId="{6F94831A-B22A-4989-A7F2-B06F04F43BC2}">
      <dgm:prSet/>
      <dgm:spPr/>
      <dgm:t>
        <a:bodyPr/>
        <a:lstStyle/>
        <a:p>
          <a:endParaRPr lang="en-AU"/>
        </a:p>
      </dgm:t>
    </dgm:pt>
    <dgm:pt modelId="{85B25182-F625-42B5-87BC-7A7531002FC7}">
      <dgm:prSet phldrT="[Text]" custT="1"/>
      <dgm:spPr/>
      <dgm:t>
        <a:bodyPr/>
        <a:lstStyle/>
        <a:p>
          <a:r>
            <a:rPr lang="en-US" sz="4000" b="1" dirty="0">
              <a:solidFill>
                <a:schemeClr val="tx1"/>
              </a:solidFill>
            </a:rPr>
            <a:t>MPC</a:t>
          </a:r>
          <a:endParaRPr lang="en-AU" sz="4000" b="1" dirty="0">
            <a:solidFill>
              <a:schemeClr val="tx1"/>
            </a:solidFill>
          </a:endParaRPr>
        </a:p>
      </dgm:t>
    </dgm:pt>
    <dgm:pt modelId="{57B1CC0B-0FE0-44D3-845E-9B9016E40D92}" type="parTrans" cxnId="{8B78405C-93BE-46E8-B31D-5A9B75752A01}">
      <dgm:prSet/>
      <dgm:spPr/>
      <dgm:t>
        <a:bodyPr/>
        <a:lstStyle/>
        <a:p>
          <a:endParaRPr lang="en-AU"/>
        </a:p>
      </dgm:t>
    </dgm:pt>
    <dgm:pt modelId="{8BF95DB5-E060-4978-A2E1-95C9396C3C8B}" type="sibTrans" cxnId="{8B78405C-93BE-46E8-B31D-5A9B75752A01}">
      <dgm:prSet/>
      <dgm:spPr/>
      <dgm:t>
        <a:bodyPr/>
        <a:lstStyle/>
        <a:p>
          <a:endParaRPr lang="en-AU"/>
        </a:p>
      </dgm:t>
    </dgm:pt>
    <dgm:pt modelId="{4FA8F165-1E93-418C-B99A-34EC2D3D9EA3}" type="pres">
      <dgm:prSet presAssocID="{813A4EFD-27A8-4330-A3B0-B1D575ADBD8E}" presName="Name0" presStyleCnt="0">
        <dgm:presLayoutVars>
          <dgm:dir/>
          <dgm:animLvl val="lvl"/>
          <dgm:resizeHandles val="exact"/>
        </dgm:presLayoutVars>
      </dgm:prSet>
      <dgm:spPr/>
    </dgm:pt>
    <dgm:pt modelId="{EB335D5E-DCAD-4C93-B076-5D5CA1F81847}" type="pres">
      <dgm:prSet presAssocID="{EDBF51F9-C6C1-4124-B29D-6B8812C34CBE}" presName="parTxOnly" presStyleLbl="node1" presStyleIdx="0" presStyleCnt="3">
        <dgm:presLayoutVars>
          <dgm:chMax val="0"/>
          <dgm:chPref val="0"/>
          <dgm:bulletEnabled val="1"/>
        </dgm:presLayoutVars>
      </dgm:prSet>
      <dgm:spPr/>
    </dgm:pt>
    <dgm:pt modelId="{379AE042-4FAA-4C8C-95DE-F73BC6A14DF1}" type="pres">
      <dgm:prSet presAssocID="{4DF7314A-7F99-4366-9158-8EDF5263EEF0}" presName="parTxOnlySpace" presStyleCnt="0"/>
      <dgm:spPr/>
    </dgm:pt>
    <dgm:pt modelId="{D403590F-C627-46E6-B233-2BF086D1FAC5}" type="pres">
      <dgm:prSet presAssocID="{B6395CB9-5FA2-4066-92ED-C68B0E31085F}" presName="parTxOnly" presStyleLbl="node1" presStyleIdx="1" presStyleCnt="3">
        <dgm:presLayoutVars>
          <dgm:chMax val="0"/>
          <dgm:chPref val="0"/>
          <dgm:bulletEnabled val="1"/>
        </dgm:presLayoutVars>
      </dgm:prSet>
      <dgm:spPr/>
    </dgm:pt>
    <dgm:pt modelId="{1EF3BE4A-1BDB-4807-ABEC-D02CC0C67E24}" type="pres">
      <dgm:prSet presAssocID="{7254FC4F-EDFA-4E4A-846D-17F902A7FFD8}" presName="parTxOnlySpace" presStyleCnt="0"/>
      <dgm:spPr/>
    </dgm:pt>
    <dgm:pt modelId="{6464B39A-92CE-4C07-965A-7BCEF4CF0FCF}" type="pres">
      <dgm:prSet presAssocID="{85B25182-F625-42B5-87BC-7A7531002FC7}" presName="parTxOnly" presStyleLbl="node1" presStyleIdx="2" presStyleCnt="3">
        <dgm:presLayoutVars>
          <dgm:chMax val="0"/>
          <dgm:chPref val="0"/>
          <dgm:bulletEnabled val="1"/>
        </dgm:presLayoutVars>
      </dgm:prSet>
      <dgm:spPr/>
    </dgm:pt>
  </dgm:ptLst>
  <dgm:cxnLst>
    <dgm:cxn modelId="{6F94831A-B22A-4989-A7F2-B06F04F43BC2}" srcId="{813A4EFD-27A8-4330-A3B0-B1D575ADBD8E}" destId="{B6395CB9-5FA2-4066-92ED-C68B0E31085F}" srcOrd="1" destOrd="0" parTransId="{FD9B5A30-2928-4E14-946B-668A6C91DDB6}" sibTransId="{7254FC4F-EDFA-4E4A-846D-17F902A7FFD8}"/>
    <dgm:cxn modelId="{61FAC23F-BA11-4E1B-975F-E2E587D68484}" type="presOf" srcId="{813A4EFD-27A8-4330-A3B0-B1D575ADBD8E}" destId="{4FA8F165-1E93-418C-B99A-34EC2D3D9EA3}" srcOrd="0" destOrd="0" presId="urn:microsoft.com/office/officeart/2005/8/layout/chevron1"/>
    <dgm:cxn modelId="{8B78405C-93BE-46E8-B31D-5A9B75752A01}" srcId="{813A4EFD-27A8-4330-A3B0-B1D575ADBD8E}" destId="{85B25182-F625-42B5-87BC-7A7531002FC7}" srcOrd="2" destOrd="0" parTransId="{57B1CC0B-0FE0-44D3-845E-9B9016E40D92}" sibTransId="{8BF95DB5-E060-4978-A2E1-95C9396C3C8B}"/>
    <dgm:cxn modelId="{EFA52749-A9E5-48F5-8AFF-229D8B2347D3}" type="presOf" srcId="{EDBF51F9-C6C1-4124-B29D-6B8812C34CBE}" destId="{EB335D5E-DCAD-4C93-B076-5D5CA1F81847}" srcOrd="0" destOrd="0" presId="urn:microsoft.com/office/officeart/2005/8/layout/chevron1"/>
    <dgm:cxn modelId="{FD40D352-6528-47AE-83A5-FB2994B08163}" type="presOf" srcId="{85B25182-F625-42B5-87BC-7A7531002FC7}" destId="{6464B39A-92CE-4C07-965A-7BCEF4CF0FCF}" srcOrd="0" destOrd="0" presId="urn:microsoft.com/office/officeart/2005/8/layout/chevron1"/>
    <dgm:cxn modelId="{D253FF55-1A8D-4500-93C8-9B06278866E5}" type="presOf" srcId="{B6395CB9-5FA2-4066-92ED-C68B0E31085F}" destId="{D403590F-C627-46E6-B233-2BF086D1FAC5}" srcOrd="0" destOrd="0" presId="urn:microsoft.com/office/officeart/2005/8/layout/chevron1"/>
    <dgm:cxn modelId="{22A9C3E2-8CF1-4F96-8808-03DFABF938BD}" srcId="{813A4EFD-27A8-4330-A3B0-B1D575ADBD8E}" destId="{EDBF51F9-C6C1-4124-B29D-6B8812C34CBE}" srcOrd="0" destOrd="0" parTransId="{9E4E7F95-440C-400E-B0C0-219FF8321DCF}" sibTransId="{4DF7314A-7F99-4366-9158-8EDF5263EEF0}"/>
    <dgm:cxn modelId="{AABA9A50-FB64-4A3F-A126-5DB6FAF3BB72}" type="presParOf" srcId="{4FA8F165-1E93-418C-B99A-34EC2D3D9EA3}" destId="{EB335D5E-DCAD-4C93-B076-5D5CA1F81847}" srcOrd="0" destOrd="0" presId="urn:microsoft.com/office/officeart/2005/8/layout/chevron1"/>
    <dgm:cxn modelId="{36D5270C-1176-4FC0-8F10-4EE2082D52AB}" type="presParOf" srcId="{4FA8F165-1E93-418C-B99A-34EC2D3D9EA3}" destId="{379AE042-4FAA-4C8C-95DE-F73BC6A14DF1}" srcOrd="1" destOrd="0" presId="urn:microsoft.com/office/officeart/2005/8/layout/chevron1"/>
    <dgm:cxn modelId="{5A1F1F7D-F4A7-4A3F-A1EA-D49ECA89C89E}" type="presParOf" srcId="{4FA8F165-1E93-418C-B99A-34EC2D3D9EA3}" destId="{D403590F-C627-46E6-B233-2BF086D1FAC5}" srcOrd="2" destOrd="0" presId="urn:microsoft.com/office/officeart/2005/8/layout/chevron1"/>
    <dgm:cxn modelId="{A948FB93-0BD3-49EF-B3E2-98E12359FAA4}" type="presParOf" srcId="{4FA8F165-1E93-418C-B99A-34EC2D3D9EA3}" destId="{1EF3BE4A-1BDB-4807-ABEC-D02CC0C67E24}" srcOrd="3" destOrd="0" presId="urn:microsoft.com/office/officeart/2005/8/layout/chevron1"/>
    <dgm:cxn modelId="{61C1DFC7-3C2E-4647-847F-D7C3DB52301F}" type="presParOf" srcId="{4FA8F165-1E93-418C-B99A-34EC2D3D9EA3}" destId="{6464B39A-92CE-4C07-965A-7BCEF4CF0FCF}" srcOrd="4"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A5767-F19F-4E8A-9479-DFF7427EC31B}">
      <dsp:nvSpPr>
        <dsp:cNvPr id="0" name=""/>
        <dsp:cNvSpPr/>
      </dsp:nvSpPr>
      <dsp:spPr>
        <a:xfrm rot="16200000">
          <a:off x="642" y="284"/>
          <a:ext cx="1720145" cy="1720145"/>
        </a:xfrm>
        <a:prstGeom prst="upArrow">
          <a:avLst>
            <a:gd name="adj1" fmla="val 50000"/>
            <a:gd name="adj2" fmla="val 35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Heat Generated</a:t>
          </a:r>
          <a:endParaRPr lang="en-AU" sz="1900" kern="1200" dirty="0"/>
        </a:p>
      </dsp:txBody>
      <dsp:txXfrm rot="5400000">
        <a:off x="301668" y="430319"/>
        <a:ext cx="1419120" cy="860073"/>
      </dsp:txXfrm>
    </dsp:sp>
    <dsp:sp modelId="{DC093E08-0045-49D5-9427-B1A69DD72084}">
      <dsp:nvSpPr>
        <dsp:cNvPr id="0" name=""/>
        <dsp:cNvSpPr/>
      </dsp:nvSpPr>
      <dsp:spPr>
        <a:xfrm rot="5400000">
          <a:off x="2693821" y="284"/>
          <a:ext cx="1720145" cy="1720145"/>
        </a:xfrm>
        <a:prstGeom prst="upArrow">
          <a:avLst>
            <a:gd name="adj1" fmla="val 50000"/>
            <a:gd name="adj2" fmla="val 35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dirty="0"/>
            <a:t>Heat Lost</a:t>
          </a:r>
          <a:endParaRPr lang="en-AU" sz="1900" kern="1200" dirty="0"/>
        </a:p>
      </dsp:txBody>
      <dsp:txXfrm rot="-5400000">
        <a:off x="2693822" y="430320"/>
        <a:ext cx="1419120" cy="8600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7A881-8187-4F8B-8EA6-C57E2603AC83}">
      <dsp:nvSpPr>
        <dsp:cNvPr id="0" name=""/>
        <dsp:cNvSpPr/>
      </dsp:nvSpPr>
      <dsp:spPr>
        <a:xfrm>
          <a:off x="0" y="0"/>
          <a:ext cx="4011002" cy="4011002"/>
        </a:xfrm>
        <a:prstGeom prst="pie">
          <a:avLst>
            <a:gd name="adj1" fmla="val 5400000"/>
            <a:gd name="adj2" fmla="val 16200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26E863-D6F6-4E23-8E5A-4A05AF3D3BE1}">
      <dsp:nvSpPr>
        <dsp:cNvPr id="0" name=""/>
        <dsp:cNvSpPr/>
      </dsp:nvSpPr>
      <dsp:spPr>
        <a:xfrm>
          <a:off x="2005501" y="0"/>
          <a:ext cx="5602444" cy="4011002"/>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Low Computational Cost*</a:t>
          </a:r>
          <a:endParaRPr lang="en-AU" sz="3500" kern="1200" dirty="0"/>
        </a:p>
      </dsp:txBody>
      <dsp:txXfrm>
        <a:off x="2005501" y="0"/>
        <a:ext cx="5602444" cy="852337"/>
      </dsp:txXfrm>
    </dsp:sp>
    <dsp:sp modelId="{405DFEF0-BD6E-463A-9451-233ECBA09B82}">
      <dsp:nvSpPr>
        <dsp:cNvPr id="0" name=""/>
        <dsp:cNvSpPr/>
      </dsp:nvSpPr>
      <dsp:spPr>
        <a:xfrm>
          <a:off x="526444" y="852337"/>
          <a:ext cx="2958113" cy="2958113"/>
        </a:xfrm>
        <a:prstGeom prst="pie">
          <a:avLst>
            <a:gd name="adj1" fmla="val 5400000"/>
            <a:gd name="adj2" fmla="val 16200000"/>
          </a:avLst>
        </a:prstGeom>
        <a:solidFill>
          <a:schemeClr val="accent4">
            <a:hueOff val="3266964"/>
            <a:satOff val="-13592"/>
            <a:lumOff val="320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3BCAB-309C-4990-834D-ABE38DC9E29F}">
      <dsp:nvSpPr>
        <dsp:cNvPr id="0" name=""/>
        <dsp:cNvSpPr/>
      </dsp:nvSpPr>
      <dsp:spPr>
        <a:xfrm>
          <a:off x="2005501" y="852337"/>
          <a:ext cx="5602444" cy="2958113"/>
        </a:xfrm>
        <a:prstGeom prst="rect">
          <a:avLst/>
        </a:prstGeom>
        <a:solidFill>
          <a:schemeClr val="lt1">
            <a:alpha val="90000"/>
            <a:hueOff val="0"/>
            <a:satOff val="0"/>
            <a:lumOff val="0"/>
            <a:alphaOff val="0"/>
          </a:schemeClr>
        </a:solidFill>
        <a:ln w="25400" cap="flat" cmpd="sng" algn="ctr">
          <a:solidFill>
            <a:schemeClr val="accent4">
              <a:hueOff val="3266964"/>
              <a:satOff val="-13592"/>
              <a:lumOff val="32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Adaptable </a:t>
          </a:r>
          <a:endParaRPr lang="en-AU" sz="3500" kern="1200" dirty="0"/>
        </a:p>
      </dsp:txBody>
      <dsp:txXfrm>
        <a:off x="2005501" y="852337"/>
        <a:ext cx="5602444" cy="852337"/>
      </dsp:txXfrm>
    </dsp:sp>
    <dsp:sp modelId="{52E985AE-7130-40F7-AB57-B258C57AB899}">
      <dsp:nvSpPr>
        <dsp:cNvPr id="0" name=""/>
        <dsp:cNvSpPr/>
      </dsp:nvSpPr>
      <dsp:spPr>
        <a:xfrm>
          <a:off x="1052888" y="1704675"/>
          <a:ext cx="1905225" cy="1905225"/>
        </a:xfrm>
        <a:prstGeom prst="pie">
          <a:avLst>
            <a:gd name="adj1" fmla="val 5400000"/>
            <a:gd name="adj2" fmla="val 16200000"/>
          </a:avLst>
        </a:prstGeom>
        <a:solidFill>
          <a:schemeClr val="accent4">
            <a:hueOff val="6533927"/>
            <a:satOff val="-27185"/>
            <a:lumOff val="640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9857AB-78B3-4715-B689-82FFA9E5A774}">
      <dsp:nvSpPr>
        <dsp:cNvPr id="0" name=""/>
        <dsp:cNvSpPr/>
      </dsp:nvSpPr>
      <dsp:spPr>
        <a:xfrm>
          <a:off x="2005501" y="1704675"/>
          <a:ext cx="5602444" cy="1905225"/>
        </a:xfrm>
        <a:prstGeom prst="rect">
          <a:avLst/>
        </a:prstGeom>
        <a:solidFill>
          <a:schemeClr val="lt1">
            <a:alpha val="90000"/>
            <a:hueOff val="0"/>
            <a:satOff val="0"/>
            <a:lumOff val="0"/>
            <a:alphaOff val="0"/>
          </a:schemeClr>
        </a:solidFill>
        <a:ln w="25400" cap="flat" cmpd="sng" algn="ctr">
          <a:solidFill>
            <a:schemeClr val="accent4">
              <a:hueOff val="6533927"/>
              <a:satOff val="-27185"/>
              <a:lumOff val="640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Model Free</a:t>
          </a:r>
          <a:endParaRPr lang="en-AU" sz="3500" kern="1200" dirty="0"/>
        </a:p>
      </dsp:txBody>
      <dsp:txXfrm>
        <a:off x="2005501" y="1704675"/>
        <a:ext cx="5602444" cy="852337"/>
      </dsp:txXfrm>
    </dsp:sp>
    <dsp:sp modelId="{E30B9C47-8EE1-4C80-823F-501E93835BC8}">
      <dsp:nvSpPr>
        <dsp:cNvPr id="0" name=""/>
        <dsp:cNvSpPr/>
      </dsp:nvSpPr>
      <dsp:spPr>
        <a:xfrm>
          <a:off x="1579332" y="2557013"/>
          <a:ext cx="852337" cy="852337"/>
        </a:xfrm>
        <a:prstGeom prst="pie">
          <a:avLst>
            <a:gd name="adj1" fmla="val 5400000"/>
            <a:gd name="adj2" fmla="val 16200000"/>
          </a:avLst>
        </a:prstGeom>
        <a:solidFill>
          <a:schemeClr val="accent4">
            <a:hueOff val="9800891"/>
            <a:satOff val="-40777"/>
            <a:lumOff val="96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2318E0-D176-4ED5-A506-159FE6D4CB71}">
      <dsp:nvSpPr>
        <dsp:cNvPr id="0" name=""/>
        <dsp:cNvSpPr/>
      </dsp:nvSpPr>
      <dsp:spPr>
        <a:xfrm>
          <a:off x="2005501" y="2557013"/>
          <a:ext cx="5602444" cy="852337"/>
        </a:xfrm>
        <a:prstGeom prst="rect">
          <a:avLst/>
        </a:prstGeom>
        <a:solidFill>
          <a:schemeClr val="lt1">
            <a:alpha val="90000"/>
            <a:hueOff val="0"/>
            <a:satOff val="0"/>
            <a:lumOff val="0"/>
            <a:alphaOff val="0"/>
          </a:schemeClr>
        </a:solidFill>
        <a:ln w="25400" cap="flat" cmpd="sng" algn="ctr">
          <a:solidFill>
            <a:schemeClr val="accent4">
              <a:hueOff val="9800891"/>
              <a:satOff val="-40777"/>
              <a:lumOff val="960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dirty="0"/>
            <a:t>Stochastic Dynamics</a:t>
          </a:r>
          <a:endParaRPr lang="en-AU" sz="3500" kern="1200" dirty="0"/>
        </a:p>
      </dsp:txBody>
      <dsp:txXfrm>
        <a:off x="2005501" y="2557013"/>
        <a:ext cx="5602444" cy="85233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8545-1778-479A-A7FD-18B387A14089}">
      <dsp:nvSpPr>
        <dsp:cNvPr id="0" name=""/>
        <dsp:cNvSpPr/>
      </dsp:nvSpPr>
      <dsp:spPr>
        <a:xfrm>
          <a:off x="4873623" y="2790536"/>
          <a:ext cx="3826978" cy="607098"/>
        </a:xfrm>
        <a:custGeom>
          <a:avLst/>
          <a:gdLst/>
          <a:ahLst/>
          <a:cxnLst/>
          <a:rect l="0" t="0" r="0" b="0"/>
          <a:pathLst>
            <a:path>
              <a:moveTo>
                <a:pt x="0" y="0"/>
              </a:moveTo>
              <a:lnTo>
                <a:pt x="0" y="413719"/>
              </a:lnTo>
              <a:lnTo>
                <a:pt x="3826978" y="413719"/>
              </a:lnTo>
              <a:lnTo>
                <a:pt x="3826978" y="607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DB25B3-735C-4A66-BE48-F7E7D4E27872}">
      <dsp:nvSpPr>
        <dsp:cNvPr id="0" name=""/>
        <dsp:cNvSpPr/>
      </dsp:nvSpPr>
      <dsp:spPr>
        <a:xfrm>
          <a:off x="4873623" y="2790536"/>
          <a:ext cx="1275659" cy="607098"/>
        </a:xfrm>
        <a:custGeom>
          <a:avLst/>
          <a:gdLst/>
          <a:ahLst/>
          <a:cxnLst/>
          <a:rect l="0" t="0" r="0" b="0"/>
          <a:pathLst>
            <a:path>
              <a:moveTo>
                <a:pt x="0" y="0"/>
              </a:moveTo>
              <a:lnTo>
                <a:pt x="0" y="413719"/>
              </a:lnTo>
              <a:lnTo>
                <a:pt x="1275659" y="413719"/>
              </a:lnTo>
              <a:lnTo>
                <a:pt x="1275659" y="607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8C1D8-C7D3-447F-8E0A-3D58A375A788}">
      <dsp:nvSpPr>
        <dsp:cNvPr id="0" name=""/>
        <dsp:cNvSpPr/>
      </dsp:nvSpPr>
      <dsp:spPr>
        <a:xfrm>
          <a:off x="3597964" y="2790536"/>
          <a:ext cx="1275659" cy="607098"/>
        </a:xfrm>
        <a:custGeom>
          <a:avLst/>
          <a:gdLst/>
          <a:ahLst/>
          <a:cxnLst/>
          <a:rect l="0" t="0" r="0" b="0"/>
          <a:pathLst>
            <a:path>
              <a:moveTo>
                <a:pt x="1275659" y="0"/>
              </a:moveTo>
              <a:lnTo>
                <a:pt x="1275659" y="413719"/>
              </a:lnTo>
              <a:lnTo>
                <a:pt x="0" y="413719"/>
              </a:lnTo>
              <a:lnTo>
                <a:pt x="0" y="607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4062276-B29C-4729-8353-298D32A1A4FF}">
      <dsp:nvSpPr>
        <dsp:cNvPr id="0" name=""/>
        <dsp:cNvSpPr/>
      </dsp:nvSpPr>
      <dsp:spPr>
        <a:xfrm>
          <a:off x="1046645" y="2790536"/>
          <a:ext cx="3826978" cy="607098"/>
        </a:xfrm>
        <a:custGeom>
          <a:avLst/>
          <a:gdLst/>
          <a:ahLst/>
          <a:cxnLst/>
          <a:rect l="0" t="0" r="0" b="0"/>
          <a:pathLst>
            <a:path>
              <a:moveTo>
                <a:pt x="3826978" y="0"/>
              </a:moveTo>
              <a:lnTo>
                <a:pt x="3826978" y="413719"/>
              </a:lnTo>
              <a:lnTo>
                <a:pt x="0" y="413719"/>
              </a:lnTo>
              <a:lnTo>
                <a:pt x="0" y="60709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B57C188-77D1-4698-96B0-ACC447E580EE}">
      <dsp:nvSpPr>
        <dsp:cNvPr id="0" name=""/>
        <dsp:cNvSpPr/>
      </dsp:nvSpPr>
      <dsp:spPr>
        <a:xfrm>
          <a:off x="3829902" y="1465010"/>
          <a:ext cx="2087443" cy="1325526"/>
        </a:xfrm>
        <a:prstGeom prst="roundRect">
          <a:avLst>
            <a:gd name="adj" fmla="val 10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E11757-7F64-40C7-BC7D-A294048C3CCE}">
      <dsp:nvSpPr>
        <dsp:cNvPr id="0" name=""/>
        <dsp:cNvSpPr/>
      </dsp:nvSpPr>
      <dsp:spPr>
        <a:xfrm>
          <a:off x="4061840" y="1685351"/>
          <a:ext cx="2087443" cy="13255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Literature Review</a:t>
          </a:r>
          <a:endParaRPr lang="en-AU" sz="2200" kern="1200" dirty="0"/>
        </a:p>
      </dsp:txBody>
      <dsp:txXfrm>
        <a:off x="4100663" y="1724174"/>
        <a:ext cx="2009797" cy="1247880"/>
      </dsp:txXfrm>
    </dsp:sp>
    <dsp:sp modelId="{2C678C81-B233-4DE4-8EF4-0705B69132E8}">
      <dsp:nvSpPr>
        <dsp:cNvPr id="0" name=""/>
        <dsp:cNvSpPr/>
      </dsp:nvSpPr>
      <dsp:spPr>
        <a:xfrm>
          <a:off x="2923" y="3397634"/>
          <a:ext cx="2087443" cy="1325526"/>
        </a:xfrm>
        <a:prstGeom prst="roundRect">
          <a:avLst>
            <a:gd name="adj" fmla="val 10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68CFBA-9A7A-4CD5-80C5-E55B0D2FA709}">
      <dsp:nvSpPr>
        <dsp:cNvPr id="0" name=""/>
        <dsp:cNvSpPr/>
      </dsp:nvSpPr>
      <dsp:spPr>
        <a:xfrm>
          <a:off x="234861" y="3617976"/>
          <a:ext cx="2087443" cy="13255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Reinforcement Learning</a:t>
          </a:r>
          <a:endParaRPr lang="en-AU" sz="2200" kern="1200" dirty="0"/>
        </a:p>
      </dsp:txBody>
      <dsp:txXfrm>
        <a:off x="273684" y="3656799"/>
        <a:ext cx="2009797" cy="1247880"/>
      </dsp:txXfrm>
    </dsp:sp>
    <dsp:sp modelId="{9F893B18-C802-4065-A946-4804A40EC9A2}">
      <dsp:nvSpPr>
        <dsp:cNvPr id="0" name=""/>
        <dsp:cNvSpPr/>
      </dsp:nvSpPr>
      <dsp:spPr>
        <a:xfrm>
          <a:off x="2554242" y="3397634"/>
          <a:ext cx="2087443" cy="1325526"/>
        </a:xfrm>
        <a:prstGeom prst="roundRect">
          <a:avLst>
            <a:gd name="adj" fmla="val 10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FB0E15-AD8A-4B02-AF78-4595127FB3F4}">
      <dsp:nvSpPr>
        <dsp:cNvPr id="0" name=""/>
        <dsp:cNvSpPr/>
      </dsp:nvSpPr>
      <dsp:spPr>
        <a:xfrm>
          <a:off x="2786180" y="3617976"/>
          <a:ext cx="2087443" cy="13255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Software/tools</a:t>
          </a:r>
          <a:endParaRPr lang="en-AU" sz="2200" kern="1200" dirty="0"/>
        </a:p>
      </dsp:txBody>
      <dsp:txXfrm>
        <a:off x="2825003" y="3656799"/>
        <a:ext cx="2009797" cy="1247880"/>
      </dsp:txXfrm>
    </dsp:sp>
    <dsp:sp modelId="{F4435E18-23F3-412A-B725-C207CD93B19C}">
      <dsp:nvSpPr>
        <dsp:cNvPr id="0" name=""/>
        <dsp:cNvSpPr/>
      </dsp:nvSpPr>
      <dsp:spPr>
        <a:xfrm>
          <a:off x="5105562" y="3397634"/>
          <a:ext cx="2087443" cy="1325526"/>
        </a:xfrm>
        <a:prstGeom prst="roundRect">
          <a:avLst>
            <a:gd name="adj" fmla="val 10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F9410A-6C6A-415F-B72B-D18F875A8DCC}">
      <dsp:nvSpPr>
        <dsp:cNvPr id="0" name=""/>
        <dsp:cNvSpPr/>
      </dsp:nvSpPr>
      <dsp:spPr>
        <a:xfrm>
          <a:off x="5337500" y="3617976"/>
          <a:ext cx="2087443" cy="13255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Thermal Comfort</a:t>
          </a:r>
          <a:endParaRPr lang="en-AU" sz="2200" kern="1200" dirty="0"/>
        </a:p>
      </dsp:txBody>
      <dsp:txXfrm>
        <a:off x="5376323" y="3656799"/>
        <a:ext cx="2009797" cy="1247880"/>
      </dsp:txXfrm>
    </dsp:sp>
    <dsp:sp modelId="{F971B92A-3F1A-4822-8632-D9276487DB09}">
      <dsp:nvSpPr>
        <dsp:cNvPr id="0" name=""/>
        <dsp:cNvSpPr/>
      </dsp:nvSpPr>
      <dsp:spPr>
        <a:xfrm>
          <a:off x="7656881" y="3397634"/>
          <a:ext cx="2087443" cy="1325526"/>
        </a:xfrm>
        <a:prstGeom prst="roundRect">
          <a:avLst>
            <a:gd name="adj" fmla="val 10000"/>
          </a:avLst>
        </a:prstGeom>
        <a:solidFill>
          <a:srgbClr val="4497D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43DEC1-8517-4D96-9DA9-C3B5D04D85D3}">
      <dsp:nvSpPr>
        <dsp:cNvPr id="0" name=""/>
        <dsp:cNvSpPr/>
      </dsp:nvSpPr>
      <dsp:spPr>
        <a:xfrm>
          <a:off x="7888819" y="3617976"/>
          <a:ext cx="2087443" cy="132552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Controllers</a:t>
          </a:r>
          <a:endParaRPr lang="en-AU" sz="2200" kern="1200" dirty="0"/>
        </a:p>
      </dsp:txBody>
      <dsp:txXfrm>
        <a:off x="7927642" y="3656799"/>
        <a:ext cx="2009797" cy="1247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335D5E-DCAD-4C93-B076-5D5CA1F81847}">
      <dsp:nvSpPr>
        <dsp:cNvPr id="0" name=""/>
        <dsp:cNvSpPr/>
      </dsp:nvSpPr>
      <dsp:spPr>
        <a:xfrm>
          <a:off x="2381" y="245555"/>
          <a:ext cx="2901156" cy="1160462"/>
        </a:xfrm>
        <a:prstGeom prst="chevr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8036" tIns="96012" rIns="96012" bIns="96012" numCol="1" spcCol="1270" anchor="ctr" anchorCtr="0">
          <a:noAutofit/>
        </a:bodyPr>
        <a:lstStyle/>
        <a:p>
          <a:pPr marL="0" lvl="0" indent="0" algn="ctr" defTabSz="3200400">
            <a:lnSpc>
              <a:spcPct val="90000"/>
            </a:lnSpc>
            <a:spcBef>
              <a:spcPct val="0"/>
            </a:spcBef>
            <a:spcAft>
              <a:spcPct val="35000"/>
            </a:spcAft>
            <a:buNone/>
          </a:pPr>
          <a:r>
            <a:rPr lang="en-US" sz="7200" b="1" kern="1200" dirty="0">
              <a:solidFill>
                <a:schemeClr val="tx1"/>
              </a:solidFill>
            </a:rPr>
            <a:t>RL</a:t>
          </a:r>
          <a:endParaRPr lang="en-AU" sz="7200" b="1" kern="1200" dirty="0">
            <a:solidFill>
              <a:schemeClr val="tx1"/>
            </a:solidFill>
          </a:endParaRPr>
        </a:p>
      </dsp:txBody>
      <dsp:txXfrm>
        <a:off x="582612" y="245555"/>
        <a:ext cx="1740694" cy="1160462"/>
      </dsp:txXfrm>
    </dsp:sp>
    <dsp:sp modelId="{D403590F-C627-46E6-B233-2BF086D1FAC5}">
      <dsp:nvSpPr>
        <dsp:cNvPr id="0" name=""/>
        <dsp:cNvSpPr/>
      </dsp:nvSpPr>
      <dsp:spPr>
        <a:xfrm>
          <a:off x="2613421" y="245555"/>
          <a:ext cx="2901156" cy="1160462"/>
        </a:xfrm>
        <a:prstGeom prst="chevron">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b="1" kern="1200" dirty="0">
              <a:solidFill>
                <a:schemeClr val="tx1"/>
              </a:solidFill>
            </a:rPr>
            <a:t>RTO</a:t>
          </a:r>
          <a:endParaRPr lang="en-AU" sz="4000" b="1" kern="1200" dirty="0">
            <a:solidFill>
              <a:schemeClr val="tx1"/>
            </a:solidFill>
          </a:endParaRPr>
        </a:p>
      </dsp:txBody>
      <dsp:txXfrm>
        <a:off x="3193652" y="245555"/>
        <a:ext cx="1740694" cy="1160462"/>
      </dsp:txXfrm>
    </dsp:sp>
    <dsp:sp modelId="{6464B39A-92CE-4C07-965A-7BCEF4CF0FCF}">
      <dsp:nvSpPr>
        <dsp:cNvPr id="0" name=""/>
        <dsp:cNvSpPr/>
      </dsp:nvSpPr>
      <dsp:spPr>
        <a:xfrm>
          <a:off x="5224462" y="245555"/>
          <a:ext cx="2901156" cy="1160462"/>
        </a:xfrm>
        <a:prstGeom prst="chevron">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marL="0" lvl="0" indent="0" algn="ctr" defTabSz="1778000">
            <a:lnSpc>
              <a:spcPct val="90000"/>
            </a:lnSpc>
            <a:spcBef>
              <a:spcPct val="0"/>
            </a:spcBef>
            <a:spcAft>
              <a:spcPct val="35000"/>
            </a:spcAft>
            <a:buNone/>
          </a:pPr>
          <a:r>
            <a:rPr lang="en-US" sz="4000" b="1" kern="1200" dirty="0">
              <a:solidFill>
                <a:schemeClr val="tx1"/>
              </a:solidFill>
            </a:rPr>
            <a:t>MPC</a:t>
          </a:r>
          <a:endParaRPr lang="en-AU" sz="4000" b="1" kern="1200" dirty="0">
            <a:solidFill>
              <a:schemeClr val="tx1"/>
            </a:solidFill>
          </a:endParaRPr>
        </a:p>
      </dsp:txBody>
      <dsp:txXfrm>
        <a:off x="5804693" y="245555"/>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arrow1">
  <dgm:title val=""/>
  <dgm:desc val=""/>
  <dgm:catLst>
    <dgm:cat type="relationship" pri="13200"/>
    <dgm:cat type="process" pri="32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ycle">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equ" val="2">
        <dgm:constrLst>
          <dgm:constr type="primFontSz" for="ch" ptType="node" op="equ" val="65"/>
          <dgm:constr type="w" for="ch" ptType="node" refType="w"/>
          <dgm:constr type="h" for="ch" ptType="node" refType="w" refFor="ch" refPtType="node"/>
          <dgm:constr type="sibSp" refType="w" refFor="ch" refPtType="node" fact="0.1"/>
          <dgm:constr type="diam" refType="w" refFor="ch" refPtType="node" fact="1.1"/>
        </dgm:constrLst>
      </dgm:if>
      <dgm:if name="Name11" axis="ch" ptType="node" func="cnt" op="equ" val="5">
        <dgm:constrLst>
          <dgm:constr type="primFontSz" for="ch" ptType="node" op="equ" val="65"/>
          <dgm:constr type="w" for="ch" ptType="node" refType="w"/>
          <dgm:constr type="h" for="ch" ptType="node" refType="w" refFor="ch" refPtType="node"/>
          <dgm:constr type="sibSp" refType="w" refFor="ch" refPtType="node" fact="-0.24"/>
        </dgm:constrLst>
      </dgm:if>
      <dgm:if name="Name12" axis="ch" ptType="node" func="cnt" op="equ" val="6">
        <dgm:constrLst>
          <dgm:constr type="primFontSz" for="ch" ptType="node" op="equ" val="65"/>
          <dgm:constr type="w" for="ch" ptType="node" refType="w"/>
          <dgm:constr type="h" for="ch" ptType="node" refType="w" refFor="ch" refPtType="node"/>
          <dgm:constr type="sibSp" refType="w" refFor="ch" refPtType="node" fact="-0.2"/>
        </dgm:constrLst>
      </dgm:if>
      <dgm:if name="Name13" axis="ch" ptType="node" func="cnt" op="equ" val="8">
        <dgm:constrLst>
          <dgm:constr type="primFontSz" for="ch" ptType="node" op="equ" val="65"/>
          <dgm:constr type="w" for="ch" ptType="node" refType="w"/>
          <dgm:constr type="h" for="ch" ptType="node" refType="w" refFor="ch" refPtType="node"/>
          <dgm:constr type="sibSp" refType="w" refFor="ch" refPtType="node" fact="-0.15"/>
        </dgm:constrLst>
      </dgm:if>
      <dgm:if name="Name14" axis="ch" ptType="node" func="cnt" op="equ" val="10">
        <dgm:constrLst>
          <dgm:constr type="primFontSz" for="ch" ptType="node" op="lte" val="65"/>
          <dgm:constr type="w" for="ch" ptType="node" refType="w"/>
          <dgm:constr type="h" for="ch" ptType="node" refType="w" refFor="ch" refPtType="node"/>
          <dgm:constr type="sibSp" refType="w" refFor="ch" refPtType="node" fact="-0.24"/>
        </dgm:constrLst>
      </dgm:if>
      <dgm:else name="Name15">
        <dgm:constrLst>
          <dgm:constr type="primFontSz" for="ch" ptType="node" op="equ" val="65"/>
          <dgm:constr type="w" for="ch" ptType="node" refType="w"/>
          <dgm:constr type="h" for="ch" ptType="node" refType="w" refFor="ch" refPtType="node"/>
          <dgm:constr type="sibSp" refType="w" refFor="ch" refPtType="node" fact="-0.35"/>
        </dgm:constrLst>
      </dgm:else>
    </dgm:choose>
    <dgm:ruleLst/>
    <dgm:forEach name="Name16" axis="ch" ptType="node">
      <dgm:layoutNode name="arrow">
        <dgm:varLst>
          <dgm:bulletEnabled val="1"/>
        </dgm:varLst>
        <dgm:alg type="tx"/>
        <dgm:shape xmlns:r="http://schemas.openxmlformats.org/officeDocument/2006/relationships" type="up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sciencedirect.com/science/article/pii/S0957415817300570#fig0001" TargetMode="External" /><Relationship Id="rId7" Type="http://schemas.openxmlformats.org/officeDocument/2006/relationships/hyperlink" Target="https://www.sciencedirect.com/topics/engineering/mean-radiant-temperature" TargetMode="External" /><Relationship Id="rId2" Type="http://schemas.openxmlformats.org/officeDocument/2006/relationships/slide" Target="../slides/slide9.xml" /><Relationship Id="rId1" Type="http://schemas.openxmlformats.org/officeDocument/2006/relationships/notesMaster" Target="../notesMasters/notesMaster1.xml" /><Relationship Id="rId6" Type="http://schemas.openxmlformats.org/officeDocument/2006/relationships/hyperlink" Target="https://www.sciencedirect.com/science/article/pii/S0957415817300570#bib0028" TargetMode="External" /><Relationship Id="rId5" Type="http://schemas.openxmlformats.org/officeDocument/2006/relationships/hyperlink" Target="https://www.sciencedirect.com/topics/engineering/air-flow-measurement" TargetMode="External" /><Relationship Id="rId4" Type="http://schemas.openxmlformats.org/officeDocument/2006/relationships/hyperlink" Target="https://www.sciencedirect.com/topics/engineering/markov-decision-process" TargetMode="External" /></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ciencedirect.com/science/article/pii/S0957415817300570#fig0001" TargetMode="External" /><Relationship Id="rId7" Type="http://schemas.openxmlformats.org/officeDocument/2006/relationships/hyperlink" Target="https://www.sciencedirect.com/topics/engineering/mean-radiant-temperature" TargetMode="External" /><Relationship Id="rId2" Type="http://schemas.openxmlformats.org/officeDocument/2006/relationships/slide" Target="../slides/slide10.xml" /><Relationship Id="rId1" Type="http://schemas.openxmlformats.org/officeDocument/2006/relationships/notesMaster" Target="../notesMasters/notesMaster1.xml" /><Relationship Id="rId6" Type="http://schemas.openxmlformats.org/officeDocument/2006/relationships/hyperlink" Target="https://www.sciencedirect.com/science/article/pii/S0957415817300570#bib0028" TargetMode="External" /><Relationship Id="rId5" Type="http://schemas.openxmlformats.org/officeDocument/2006/relationships/hyperlink" Target="https://www.sciencedirect.com/topics/engineering/air-flow-measurement" TargetMode="External" /><Relationship Id="rId4" Type="http://schemas.openxmlformats.org/officeDocument/2006/relationships/hyperlink" Target="https://www.sciencedirect.com/topics/engineering/markov-decision-process" TargetMode="Externa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5" name="Google Shape;61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457200" marR="0" lvl="0" indent="-457200" algn="l" rtl="0">
              <a:spcBef>
                <a:spcPts val="0"/>
              </a:spcBef>
              <a:spcAft>
                <a:spcPts val="0"/>
              </a:spcAft>
              <a:buClr>
                <a:schemeClr val="dk1"/>
              </a:buClr>
              <a:buSzPts val="2400"/>
              <a:buFont typeface="Calibri"/>
              <a:buAutoNum type="arabicPeriod"/>
            </a:pPr>
            <a:r>
              <a:rPr lang="en-US" sz="1200" dirty="0">
                <a:solidFill>
                  <a:schemeClr val="dk1"/>
                </a:solidFill>
                <a:latin typeface="Calibri"/>
                <a:ea typeface="Calibri"/>
                <a:cs typeface="Calibri"/>
                <a:sym typeface="Calibri"/>
              </a:rPr>
              <a:t>Trained the agent on single building and tested on multiple buildings with different dynamics </a:t>
            </a:r>
          </a:p>
        </p:txBody>
      </p:sp>
      <p:sp>
        <p:nvSpPr>
          <p:cNvPr id="402" name="Google Shape;40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62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will merge sleeping patterns and </a:t>
            </a:r>
            <a:r>
              <a:rPr lang="en-US" dirty="0" err="1"/>
              <a:t>occupany</a:t>
            </a:r>
            <a:r>
              <a:rPr lang="en-US" dirty="0"/>
              <a:t> as these are independent on other factors and depends on season. We will assume season based </a:t>
            </a:r>
            <a:r>
              <a:rPr lang="en-US" dirty="0" err="1"/>
              <a:t>occupany</a:t>
            </a:r>
            <a:r>
              <a:rPr lang="en-US" dirty="0"/>
              <a:t> and sleeping patterns. </a:t>
            </a:r>
            <a:endParaRPr dirty="0"/>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3456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t>Trahing</a:t>
            </a:r>
            <a:r>
              <a:rPr lang="en-US" dirty="0"/>
              <a:t> with data and testing in the simulated environment. Both data and environment are linked as we need to provide the same triggers or states in the environment on which the RL agent was trained </a:t>
            </a:r>
            <a:endParaRPr dirty="0"/>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968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473703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43310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192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80824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48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65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﻿90% of our lives are spent indoors either in offices or at our homes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AU" sz="1200" b="1" dirty="0"/>
              <a:t>HVAC accounts for around 40%-60% of energy use. Depending upon countries with extremely hot or cold climates.</a:t>
            </a:r>
          </a:p>
          <a:p>
            <a:r>
              <a:rPr lang="en-US" sz="1200" dirty="0"/>
              <a:t>﻿Thermal comfort is maintained by heat/mass transfer</a:t>
            </a:r>
          </a:p>
          <a:p>
            <a:r>
              <a:rPr lang="en-US" sz="1200" dirty="0"/>
              <a:t>Human body generates heat (about 100 W under sedentary conditions with body area = 1.5 to 2 m^2)</a:t>
            </a:r>
          </a:p>
          <a:p>
            <a:r>
              <a:rPr lang="en-US" sz="1200" dirty="0"/>
              <a:t>- For comfort to be maintained:</a:t>
            </a:r>
          </a:p>
          <a:p>
            <a:r>
              <a:rPr lang="en-US" sz="1200" dirty="0"/>
              <a:t>• Heat flow rate is proportional to temperature difference which is affected by clothing</a:t>
            </a:r>
          </a:p>
          <a:p>
            <a:r>
              <a:rPr lang="en-US" sz="1200" dirty="0"/>
              <a:t>                 </a:t>
            </a:r>
            <a:r>
              <a:rPr lang="en-US" sz="1200" b="1" dirty="0"/>
              <a:t>More layers of clothing=more insulation= less heat loss</a:t>
            </a:r>
          </a:p>
          <a:p>
            <a:r>
              <a:rPr lang="en-US" sz="1200" b="1" dirty="0"/>
              <a:t>                                    More activity = More heat generated</a:t>
            </a:r>
            <a:endParaRPr lang="en-AU" sz="1200" b="1"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AU" sz="1200" b="1"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663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0821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69416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1F1F1F"/>
                </a:solidFill>
                <a:effectLst/>
                <a:latin typeface="ElsevierGulliver"/>
              </a:rPr>
              <a:t>Thus, RL is an extremely valuable tool to find (near-)optimal controllers for nonlinear stochastic systems, in cases when the dynamics are either unknown or affected by significant uncertainty. </a:t>
            </a:r>
            <a:r>
              <a:rPr lang="en-US" b="0" i="0" dirty="0" err="1">
                <a:solidFill>
                  <a:srgbClr val="1F1F1F"/>
                </a:solidFill>
                <a:effectLst/>
                <a:latin typeface="ElsevierGulliver"/>
              </a:rPr>
              <a:t>ote</a:t>
            </a:r>
            <a:r>
              <a:rPr lang="en-US" b="0" i="0" dirty="0">
                <a:solidFill>
                  <a:srgbClr val="1F1F1F"/>
                </a:solidFill>
                <a:effectLst/>
                <a:latin typeface="ElsevierGulliver"/>
              </a:rPr>
              <a:t> that AI researchers use the name “model-based RL” for algorithms that learn a model from data (effectively performing system identification) and then derive their solution partly using this model. Here, to avoid confusion we call these methods model-learning, while still classifying them as RL, and we reserve the model-based term only for approaches that employ a model from the start. </a:t>
            </a:r>
            <a:r>
              <a:rPr lang="en-US" b="0" i="0" dirty="0" err="1">
                <a:solidFill>
                  <a:srgbClr val="1F1F1F"/>
                </a:solidFill>
                <a:effectLst/>
                <a:latin typeface="ElsevierGulliver"/>
              </a:rPr>
              <a:t>Stcohastic</a:t>
            </a:r>
            <a:r>
              <a:rPr lang="en-US" b="0" i="0" dirty="0">
                <a:solidFill>
                  <a:srgbClr val="1F1F1F"/>
                </a:solidFill>
                <a:effectLst/>
                <a:latin typeface="ElsevierGulliver"/>
              </a:rPr>
              <a:t> Dynamics include hour of the day, energy consumption, electricity pricing.</a:t>
            </a:r>
            <a:endParaRPr dirty="0"/>
          </a:p>
        </p:txBody>
      </p:sp>
      <p:sp>
        <p:nvSpPr>
          <p:cNvPr id="333" name="Google Shape;33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u="none" strike="noStrike" dirty="0">
                <a:solidFill>
                  <a:srgbClr val="111111"/>
                </a:solidFill>
                <a:effectLst/>
                <a:latin typeface="Roboto" panose="02000000000000000000" pitchFamily="2" charset="0"/>
              </a:rPr>
              <a:t>We are not robots. We interact with the environment actively and try to go to comfort via </a:t>
            </a:r>
            <a:r>
              <a:rPr lang="en-US" b="0" i="0" u="none" strike="noStrike" dirty="0" err="1">
                <a:solidFill>
                  <a:srgbClr val="111111"/>
                </a:solidFill>
                <a:effectLst/>
                <a:latin typeface="Roboto" panose="02000000000000000000" pitchFamily="2" charset="0"/>
              </a:rPr>
              <a:t>behaviourle</a:t>
            </a:r>
            <a:r>
              <a:rPr lang="en-US" b="0" i="0" u="none" strike="noStrike" dirty="0">
                <a:solidFill>
                  <a:srgbClr val="111111"/>
                </a:solidFill>
                <a:effectLst/>
                <a:latin typeface="Roboto" panose="02000000000000000000" pitchFamily="2" charset="0"/>
              </a:rPr>
              <a:t> adaptation like changing clothing metabolic rate </a:t>
            </a:r>
            <a:r>
              <a:rPr lang="en-US" b="0" i="0" u="none" strike="noStrike" dirty="0" err="1">
                <a:solidFill>
                  <a:srgbClr val="111111"/>
                </a:solidFill>
                <a:effectLst/>
                <a:latin typeface="Roboto" panose="02000000000000000000" pitchFamily="2" charset="0"/>
              </a:rPr>
              <a:t>etctec</a:t>
            </a:r>
            <a:r>
              <a:rPr lang="en-US" b="0" i="0" u="none" strike="noStrike" dirty="0">
                <a:solidFill>
                  <a:srgbClr val="111111"/>
                </a:solidFill>
                <a:effectLst/>
                <a:latin typeface="Roboto" panose="02000000000000000000" pitchFamily="2" charset="0"/>
              </a:rPr>
              <a:t>. Even when PMV predicts 0 10% people are still uncomfortable. 2 out of 6 parameters used in PMV can not be measured but assumed</a:t>
            </a:r>
            <a:endParaRPr dirty="0"/>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47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0" i="0" u="none" strike="noStrike" dirty="0">
                <a:solidFill>
                  <a:srgbClr val="111111"/>
                </a:solidFill>
                <a:effectLst/>
                <a:latin typeface="Roboto" panose="02000000000000000000" pitchFamily="2" charset="0"/>
              </a:rPr>
              <a:t>We are not robots. We interact with the environment actively and try to go to comfort via </a:t>
            </a:r>
            <a:r>
              <a:rPr lang="en-US" b="0" i="0" u="none" strike="noStrike" dirty="0" err="1">
                <a:solidFill>
                  <a:srgbClr val="111111"/>
                </a:solidFill>
                <a:effectLst/>
                <a:latin typeface="Roboto" panose="02000000000000000000" pitchFamily="2" charset="0"/>
              </a:rPr>
              <a:t>behaviourle</a:t>
            </a:r>
            <a:r>
              <a:rPr lang="en-US" b="0" i="0" u="none" strike="noStrike" dirty="0">
                <a:solidFill>
                  <a:srgbClr val="111111"/>
                </a:solidFill>
                <a:effectLst/>
                <a:latin typeface="Roboto" panose="02000000000000000000" pitchFamily="2" charset="0"/>
              </a:rPr>
              <a:t> adaptation like changing clothing metabolic rate </a:t>
            </a:r>
            <a:r>
              <a:rPr lang="en-US" b="0" i="0" u="none" strike="noStrike" dirty="0" err="1">
                <a:solidFill>
                  <a:srgbClr val="111111"/>
                </a:solidFill>
                <a:effectLst/>
                <a:latin typeface="Roboto" panose="02000000000000000000" pitchFamily="2" charset="0"/>
              </a:rPr>
              <a:t>etctec</a:t>
            </a:r>
            <a:r>
              <a:rPr lang="en-US" b="0" i="0" u="none" strike="noStrike" dirty="0">
                <a:solidFill>
                  <a:srgbClr val="111111"/>
                </a:solidFill>
                <a:effectLst/>
                <a:latin typeface="Roboto" panose="02000000000000000000" pitchFamily="2" charset="0"/>
              </a:rPr>
              <a:t>. Even when PMV predicts 0 10% people are still uncomfortable. 2 out of 6 parameters used in PMV can not be measured but assumed</a:t>
            </a:r>
            <a:endParaRPr dirty="0"/>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7101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2" name="Google Shape;15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3847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1F1F1F"/>
                </a:solidFill>
                <a:effectLst/>
                <a:latin typeface="ElsevierGulliver"/>
              </a:rPr>
              <a:t>Thus, RL is an extremely valuable tool to find (near-)optimal controllers for nonlinear stochastic systems, in cases when the dynamics are either unknown or affected by significant uncertainty. </a:t>
            </a:r>
            <a:r>
              <a:rPr lang="en-US" b="0" i="0" dirty="0" err="1">
                <a:solidFill>
                  <a:srgbClr val="1F1F1F"/>
                </a:solidFill>
                <a:effectLst/>
                <a:latin typeface="ElsevierGulliver"/>
              </a:rPr>
              <a:t>ote</a:t>
            </a:r>
            <a:r>
              <a:rPr lang="en-US" b="0" i="0" dirty="0">
                <a:solidFill>
                  <a:srgbClr val="1F1F1F"/>
                </a:solidFill>
                <a:effectLst/>
                <a:latin typeface="ElsevierGulliver"/>
              </a:rPr>
              <a:t> that AI researchers use the name “model-based RL” for algorithms that learn a model from data (effectively performing system identification) and then derive their solution partly using this model. Here, to avoid confusion we call these methods model-learning, while still classifying them as RL, and we reserve the model-based term only for approaches that employ a model from the start. </a:t>
            </a:r>
            <a:r>
              <a:rPr lang="en-US" b="0" i="0" dirty="0" err="1">
                <a:solidFill>
                  <a:srgbClr val="1F1F1F"/>
                </a:solidFill>
                <a:effectLst/>
                <a:latin typeface="ElsevierGulliver"/>
              </a:rPr>
              <a:t>Stcohastic</a:t>
            </a:r>
            <a:r>
              <a:rPr lang="en-US" b="0" i="0" dirty="0">
                <a:solidFill>
                  <a:srgbClr val="1F1F1F"/>
                </a:solidFill>
                <a:effectLst/>
                <a:latin typeface="ElsevierGulliver"/>
              </a:rPr>
              <a:t> Dynamics include hour of the day, energy consumption, electricity pricing.</a:t>
            </a:r>
            <a:endParaRPr dirty="0"/>
          </a:p>
        </p:txBody>
      </p:sp>
      <p:sp>
        <p:nvSpPr>
          <p:cNvPr id="333" name="Google Shape;33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7365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has low computational cost after training and because other relies in complex models and doesn’t consider model mismatch</a:t>
            </a:r>
            <a:endParaRPr lang="en-AU"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36413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1F1F1F"/>
                </a:solidFill>
                <a:effectLst/>
                <a:latin typeface="ElsevierGulliver"/>
              </a:rPr>
              <a:t>We formulate the cabin comfort control problem (</a:t>
            </a:r>
            <a:r>
              <a:rPr lang="en-US" b="0" i="0" u="none" strike="noStrike" dirty="0">
                <a:solidFill>
                  <a:srgbClr val="0272B1"/>
                </a:solidFill>
                <a:effectLst/>
                <a:latin typeface="ElsevierGulliver"/>
                <a:hlinkClick r:id="rId3"/>
              </a:rPr>
              <a:t>Fig. 1</a:t>
            </a:r>
            <a:r>
              <a:rPr lang="en-US" b="0" i="0" dirty="0">
                <a:solidFill>
                  <a:srgbClr val="1F1F1F"/>
                </a:solidFill>
                <a:effectLst/>
                <a:latin typeface="ElsevierGulliver"/>
              </a:rPr>
              <a:t>) as a </a:t>
            </a:r>
            <a:r>
              <a:rPr lang="en-US" b="0" i="0" dirty="0">
                <a:solidFill>
                  <a:srgbClr val="1F1F1F"/>
                </a:solidFill>
                <a:effectLst/>
                <a:latin typeface="ElsevierGulliver"/>
                <a:hlinkClick r:id="rId4" tooltip="Learn more about Markov Decision Process from ScienceDirect's AI-generated Topic Pages"/>
              </a:rPr>
              <a:t>Markov Decision Process</a:t>
            </a:r>
            <a:r>
              <a:rPr lang="en-US" b="0" i="0" dirty="0">
                <a:solidFill>
                  <a:srgbClr val="1F1F1F"/>
                </a:solidFill>
                <a:effectLst/>
                <a:latin typeface="ElsevierGulliver"/>
              </a:rPr>
              <a:t> (MDP). The air flow corresponding to the cabin occupant �˙� is not directly available and it is estimated here by dividing the vent air flow </a:t>
            </a:r>
            <a:r>
              <a:rPr lang="en-US" b="0" i="1" dirty="0">
                <a:solidFill>
                  <a:srgbClr val="1F1F1F"/>
                </a:solidFill>
                <a:effectLst/>
                <a:latin typeface="ElsevierGulliver"/>
              </a:rPr>
              <a:t>v</a:t>
            </a:r>
            <a:r>
              <a:rPr lang="en-US" b="0" i="1" baseline="-25000" dirty="0">
                <a:solidFill>
                  <a:srgbClr val="1F1F1F"/>
                </a:solidFill>
                <a:effectLst/>
                <a:latin typeface="ElsevierGulliver"/>
              </a:rPr>
              <a:t>i</a:t>
            </a:r>
            <a:r>
              <a:rPr lang="en-US" b="0" i="0" dirty="0">
                <a:solidFill>
                  <a:srgbClr val="1F1F1F"/>
                </a:solidFill>
                <a:effectLst/>
                <a:latin typeface="ElsevierGulliver"/>
              </a:rPr>
              <a:t> by 10. The value was selected based on cabin </a:t>
            </a:r>
            <a:r>
              <a:rPr lang="en-US" b="0" i="0" dirty="0">
                <a:solidFill>
                  <a:srgbClr val="1F1F1F"/>
                </a:solidFill>
                <a:effectLst/>
                <a:latin typeface="ElsevierGulliver"/>
                <a:hlinkClick r:id="rId5" tooltip="Learn more about air flow measurements from ScienceDirect's AI-generated Topic Pages"/>
              </a:rPr>
              <a:t>air flow measurements</a:t>
            </a:r>
            <a:r>
              <a:rPr lang="en-US" b="0" i="0" dirty="0">
                <a:solidFill>
                  <a:srgbClr val="1F1F1F"/>
                </a:solidFill>
                <a:effectLst/>
                <a:latin typeface="ElsevierGulliver"/>
              </a:rPr>
              <a:t> in the literature Neacsu </a:t>
            </a:r>
            <a:r>
              <a:rPr lang="en-US" b="0" i="0" u="none" strike="noStrike" dirty="0">
                <a:solidFill>
                  <a:srgbClr val="0272B1"/>
                </a:solidFill>
                <a:effectLst/>
                <a:latin typeface="ElsevierGulliver"/>
                <a:hlinkClick r:id="rId6"/>
              </a:rPr>
              <a:t>[28]</a:t>
            </a:r>
            <a:r>
              <a:rPr lang="en-US" b="0" i="0" dirty="0">
                <a:solidFill>
                  <a:srgbClr val="1F1F1F"/>
                </a:solidFill>
                <a:effectLst/>
                <a:latin typeface="ElsevierGulliver"/>
              </a:rPr>
              <a:t>. The </a:t>
            </a:r>
            <a:r>
              <a:rPr lang="en-US" b="0" i="0" dirty="0">
                <a:solidFill>
                  <a:srgbClr val="1F1F1F"/>
                </a:solidFill>
                <a:effectLst/>
                <a:latin typeface="ElsevierGulliver"/>
                <a:hlinkClick r:id="rId7" tooltip="Learn more about mean radiant temperature from ScienceDirect's AI-generated Topic Pages"/>
              </a:rPr>
              <a:t>mean radiant temperature</a:t>
            </a:r>
            <a:r>
              <a:rPr lang="en-US" b="0" i="0" dirty="0">
                <a:solidFill>
                  <a:srgbClr val="1F1F1F"/>
                </a:solidFill>
                <a:effectLst/>
                <a:latin typeface="ElsevierGulliver"/>
              </a:rPr>
              <a:t> </a:t>
            </a:r>
            <a:r>
              <a:rPr lang="en-US" b="0" i="1" dirty="0">
                <a:solidFill>
                  <a:srgbClr val="1F1F1F"/>
                </a:solidFill>
                <a:effectLst/>
                <a:latin typeface="ElsevierGulliver"/>
              </a:rPr>
              <a:t>T</a:t>
            </a:r>
            <a:r>
              <a:rPr lang="en-US" b="0" i="1" baseline="-25000" dirty="0">
                <a:solidFill>
                  <a:srgbClr val="1F1F1F"/>
                </a:solidFill>
                <a:effectLst/>
                <a:latin typeface="ElsevierGulliver"/>
              </a:rPr>
              <a:t>r</a:t>
            </a:r>
            <a:r>
              <a:rPr lang="en-US" b="0" i="0" dirty="0">
                <a:solidFill>
                  <a:srgbClr val="1F1F1F"/>
                </a:solidFill>
                <a:effectLst/>
                <a:latin typeface="ElsevierGulliver"/>
              </a:rPr>
              <a:t> is assumed to be equal to the interior mass temperature </a:t>
            </a:r>
            <a:r>
              <a:rPr lang="en-US" b="0" i="1" dirty="0">
                <a:solidFill>
                  <a:srgbClr val="1F1F1F"/>
                </a:solidFill>
                <a:effectLst/>
                <a:latin typeface="ElsevierGulliver"/>
              </a:rPr>
              <a:t>T</a:t>
            </a:r>
            <a:r>
              <a:rPr lang="en-US" b="0" i="1" baseline="-25000" dirty="0">
                <a:solidFill>
                  <a:srgbClr val="1F1F1F"/>
                </a:solidFill>
                <a:effectLst/>
                <a:latin typeface="ElsevierGulliver"/>
              </a:rPr>
              <a:t>m</a:t>
            </a:r>
            <a:r>
              <a:rPr lang="en-US" b="0" i="0" dirty="0">
                <a:solidFill>
                  <a:srgbClr val="1F1F1F"/>
                </a:solidFill>
                <a:effectLst/>
                <a:latin typeface="ElsevierGulliver"/>
              </a:rPr>
              <a:t>. For this work, the clothing insulation </a:t>
            </a:r>
            <a:r>
              <a:rPr lang="en-US" b="0" i="1" dirty="0" err="1">
                <a:solidFill>
                  <a:srgbClr val="1F1F1F"/>
                </a:solidFill>
                <a:effectLst/>
                <a:latin typeface="ElsevierGulliver"/>
              </a:rPr>
              <a:t>I</a:t>
            </a:r>
            <a:r>
              <a:rPr lang="en-US" b="0" i="1" baseline="-25000" dirty="0" err="1">
                <a:solidFill>
                  <a:srgbClr val="1F1F1F"/>
                </a:solidFill>
                <a:effectLst/>
                <a:latin typeface="ElsevierGulliver"/>
              </a:rPr>
              <a:t>cl</a:t>
            </a:r>
            <a:r>
              <a:rPr lang="en-US" b="0" i="0" dirty="0">
                <a:solidFill>
                  <a:srgbClr val="1F1F1F"/>
                </a:solidFill>
                <a:effectLst/>
                <a:latin typeface="ElsevierGulliver"/>
              </a:rPr>
              <a:t> is set to a constant value of 0.7 </a:t>
            </a:r>
            <a:r>
              <a:rPr lang="en-US" b="0" i="0" dirty="0" err="1">
                <a:solidFill>
                  <a:srgbClr val="1F1F1F"/>
                </a:solidFill>
                <a:effectLst/>
                <a:latin typeface="ElsevierGulliver"/>
              </a:rPr>
              <a:t>clo</a:t>
            </a:r>
            <a:r>
              <a:rPr lang="en-US" b="0" i="0" dirty="0">
                <a:solidFill>
                  <a:srgbClr val="1F1F1F"/>
                </a:solidFill>
                <a:effectLst/>
                <a:latin typeface="ElsevierGulliver"/>
              </a:rPr>
              <a:t> corresponding to long trousers and short sleeve, </a:t>
            </a:r>
            <a:r>
              <a:rPr lang="en-US" b="0" i="0" dirty="0" err="1">
                <a:solidFill>
                  <a:srgbClr val="1F1F1F"/>
                </a:solidFill>
                <a:effectLst/>
                <a:latin typeface="ElsevierGulliver"/>
              </a:rPr>
              <a:t>light-coloured</a:t>
            </a:r>
            <a:r>
              <a:rPr lang="en-US" b="0" i="0" dirty="0">
                <a:solidFill>
                  <a:srgbClr val="1F1F1F"/>
                </a:solidFill>
                <a:effectLst/>
                <a:latin typeface="ElsevierGulliver"/>
              </a:rPr>
              <a:t> blouse or shirt. Note that ET is provided as input to the ‘et’ variants of the hand-coded controllers but is not explicitly provided to the RL controller. Actions recirculation flap, vent temperature and vent air flows</a:t>
            </a:r>
            <a:endParaRPr dirty="0"/>
          </a:p>
        </p:txBody>
      </p:sp>
      <p:sp>
        <p:nvSpPr>
          <p:cNvPr id="402" name="Google Shape;40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698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dirty="0">
                <a:solidFill>
                  <a:srgbClr val="1F1F1F"/>
                </a:solidFill>
                <a:effectLst/>
                <a:latin typeface="ElsevierGulliver"/>
              </a:rPr>
              <a:t>We formulate the cabin comfort control problem (</a:t>
            </a:r>
            <a:r>
              <a:rPr lang="en-US" b="0" i="0" u="none" strike="noStrike" dirty="0">
                <a:solidFill>
                  <a:srgbClr val="0272B1"/>
                </a:solidFill>
                <a:effectLst/>
                <a:latin typeface="ElsevierGulliver"/>
                <a:hlinkClick r:id="rId3"/>
              </a:rPr>
              <a:t>Fig. 1</a:t>
            </a:r>
            <a:r>
              <a:rPr lang="en-US" b="0" i="0" dirty="0">
                <a:solidFill>
                  <a:srgbClr val="1F1F1F"/>
                </a:solidFill>
                <a:effectLst/>
                <a:latin typeface="ElsevierGulliver"/>
              </a:rPr>
              <a:t>) as a </a:t>
            </a:r>
            <a:r>
              <a:rPr lang="en-US" b="0" i="0" dirty="0">
                <a:solidFill>
                  <a:srgbClr val="1F1F1F"/>
                </a:solidFill>
                <a:effectLst/>
                <a:latin typeface="ElsevierGulliver"/>
                <a:hlinkClick r:id="rId4" tooltip="Learn more about Markov Decision Process from ScienceDirect's AI-generated Topic Pages"/>
              </a:rPr>
              <a:t>Markov Decision Process</a:t>
            </a:r>
            <a:r>
              <a:rPr lang="en-US" b="0" i="0" dirty="0">
                <a:solidFill>
                  <a:srgbClr val="1F1F1F"/>
                </a:solidFill>
                <a:effectLst/>
                <a:latin typeface="ElsevierGulliver"/>
              </a:rPr>
              <a:t> (MDP). The air flow corresponding to the cabin occupant �˙� is not directly available and it is estimated here by dividing the vent air flow </a:t>
            </a:r>
            <a:r>
              <a:rPr lang="en-US" b="0" i="1" dirty="0">
                <a:solidFill>
                  <a:srgbClr val="1F1F1F"/>
                </a:solidFill>
                <a:effectLst/>
                <a:latin typeface="ElsevierGulliver"/>
              </a:rPr>
              <a:t>v</a:t>
            </a:r>
            <a:r>
              <a:rPr lang="en-US" b="0" i="1" baseline="-25000" dirty="0">
                <a:solidFill>
                  <a:srgbClr val="1F1F1F"/>
                </a:solidFill>
                <a:effectLst/>
                <a:latin typeface="ElsevierGulliver"/>
              </a:rPr>
              <a:t>i</a:t>
            </a:r>
            <a:r>
              <a:rPr lang="en-US" b="0" i="0" dirty="0">
                <a:solidFill>
                  <a:srgbClr val="1F1F1F"/>
                </a:solidFill>
                <a:effectLst/>
                <a:latin typeface="ElsevierGulliver"/>
              </a:rPr>
              <a:t> by 10. The value was selected based on cabin </a:t>
            </a:r>
            <a:r>
              <a:rPr lang="en-US" b="0" i="0" dirty="0">
                <a:solidFill>
                  <a:srgbClr val="1F1F1F"/>
                </a:solidFill>
                <a:effectLst/>
                <a:latin typeface="ElsevierGulliver"/>
                <a:hlinkClick r:id="rId5" tooltip="Learn more about air flow measurements from ScienceDirect's AI-generated Topic Pages"/>
              </a:rPr>
              <a:t>air flow measurements</a:t>
            </a:r>
            <a:r>
              <a:rPr lang="en-US" b="0" i="0" dirty="0">
                <a:solidFill>
                  <a:srgbClr val="1F1F1F"/>
                </a:solidFill>
                <a:effectLst/>
                <a:latin typeface="ElsevierGulliver"/>
              </a:rPr>
              <a:t> in the literature Neacsu </a:t>
            </a:r>
            <a:r>
              <a:rPr lang="en-US" b="0" i="0" u="none" strike="noStrike" dirty="0">
                <a:solidFill>
                  <a:srgbClr val="0272B1"/>
                </a:solidFill>
                <a:effectLst/>
                <a:latin typeface="ElsevierGulliver"/>
                <a:hlinkClick r:id="rId6"/>
              </a:rPr>
              <a:t>[28]</a:t>
            </a:r>
            <a:r>
              <a:rPr lang="en-US" b="0" i="0" dirty="0">
                <a:solidFill>
                  <a:srgbClr val="1F1F1F"/>
                </a:solidFill>
                <a:effectLst/>
                <a:latin typeface="ElsevierGulliver"/>
              </a:rPr>
              <a:t>. The </a:t>
            </a:r>
            <a:r>
              <a:rPr lang="en-US" b="0" i="0" dirty="0">
                <a:solidFill>
                  <a:srgbClr val="1F1F1F"/>
                </a:solidFill>
                <a:effectLst/>
                <a:latin typeface="ElsevierGulliver"/>
                <a:hlinkClick r:id="rId7" tooltip="Learn more about mean radiant temperature from ScienceDirect's AI-generated Topic Pages"/>
              </a:rPr>
              <a:t>mean radiant temperature</a:t>
            </a:r>
            <a:r>
              <a:rPr lang="en-US" b="0" i="0" dirty="0">
                <a:solidFill>
                  <a:srgbClr val="1F1F1F"/>
                </a:solidFill>
                <a:effectLst/>
                <a:latin typeface="ElsevierGulliver"/>
              </a:rPr>
              <a:t> </a:t>
            </a:r>
            <a:r>
              <a:rPr lang="en-US" b="0" i="1" dirty="0">
                <a:solidFill>
                  <a:srgbClr val="1F1F1F"/>
                </a:solidFill>
                <a:effectLst/>
                <a:latin typeface="ElsevierGulliver"/>
              </a:rPr>
              <a:t>T</a:t>
            </a:r>
            <a:r>
              <a:rPr lang="en-US" b="0" i="1" baseline="-25000" dirty="0">
                <a:solidFill>
                  <a:srgbClr val="1F1F1F"/>
                </a:solidFill>
                <a:effectLst/>
                <a:latin typeface="ElsevierGulliver"/>
              </a:rPr>
              <a:t>r</a:t>
            </a:r>
            <a:r>
              <a:rPr lang="en-US" b="0" i="0" dirty="0">
                <a:solidFill>
                  <a:srgbClr val="1F1F1F"/>
                </a:solidFill>
                <a:effectLst/>
                <a:latin typeface="ElsevierGulliver"/>
              </a:rPr>
              <a:t> is assumed to be equal to the interior mass temperature </a:t>
            </a:r>
            <a:r>
              <a:rPr lang="en-US" b="0" i="1" dirty="0">
                <a:solidFill>
                  <a:srgbClr val="1F1F1F"/>
                </a:solidFill>
                <a:effectLst/>
                <a:latin typeface="ElsevierGulliver"/>
              </a:rPr>
              <a:t>T</a:t>
            </a:r>
            <a:r>
              <a:rPr lang="en-US" b="0" i="1" baseline="-25000" dirty="0">
                <a:solidFill>
                  <a:srgbClr val="1F1F1F"/>
                </a:solidFill>
                <a:effectLst/>
                <a:latin typeface="ElsevierGulliver"/>
              </a:rPr>
              <a:t>m</a:t>
            </a:r>
            <a:r>
              <a:rPr lang="en-US" b="0" i="0" dirty="0">
                <a:solidFill>
                  <a:srgbClr val="1F1F1F"/>
                </a:solidFill>
                <a:effectLst/>
                <a:latin typeface="ElsevierGulliver"/>
              </a:rPr>
              <a:t>. For this work, the clothing insulation </a:t>
            </a:r>
            <a:r>
              <a:rPr lang="en-US" b="0" i="1" dirty="0" err="1">
                <a:solidFill>
                  <a:srgbClr val="1F1F1F"/>
                </a:solidFill>
                <a:effectLst/>
                <a:latin typeface="ElsevierGulliver"/>
              </a:rPr>
              <a:t>I</a:t>
            </a:r>
            <a:r>
              <a:rPr lang="en-US" b="0" i="1" baseline="-25000" dirty="0" err="1">
                <a:solidFill>
                  <a:srgbClr val="1F1F1F"/>
                </a:solidFill>
                <a:effectLst/>
                <a:latin typeface="ElsevierGulliver"/>
              </a:rPr>
              <a:t>cl</a:t>
            </a:r>
            <a:r>
              <a:rPr lang="en-US" b="0" i="0" dirty="0">
                <a:solidFill>
                  <a:srgbClr val="1F1F1F"/>
                </a:solidFill>
                <a:effectLst/>
                <a:latin typeface="ElsevierGulliver"/>
              </a:rPr>
              <a:t> is set to a constant value of 0.7 </a:t>
            </a:r>
            <a:r>
              <a:rPr lang="en-US" b="0" i="0" dirty="0" err="1">
                <a:solidFill>
                  <a:srgbClr val="1F1F1F"/>
                </a:solidFill>
                <a:effectLst/>
                <a:latin typeface="ElsevierGulliver"/>
              </a:rPr>
              <a:t>clo</a:t>
            </a:r>
            <a:r>
              <a:rPr lang="en-US" b="0" i="0" dirty="0">
                <a:solidFill>
                  <a:srgbClr val="1F1F1F"/>
                </a:solidFill>
                <a:effectLst/>
                <a:latin typeface="ElsevierGulliver"/>
              </a:rPr>
              <a:t> corresponding to long trousers and short sleeve, </a:t>
            </a:r>
            <a:r>
              <a:rPr lang="en-US" b="0" i="0" dirty="0" err="1">
                <a:solidFill>
                  <a:srgbClr val="1F1F1F"/>
                </a:solidFill>
                <a:effectLst/>
                <a:latin typeface="ElsevierGulliver"/>
              </a:rPr>
              <a:t>light-coloured</a:t>
            </a:r>
            <a:r>
              <a:rPr lang="en-US" b="0" i="0" dirty="0">
                <a:solidFill>
                  <a:srgbClr val="1F1F1F"/>
                </a:solidFill>
                <a:effectLst/>
                <a:latin typeface="ElsevierGulliver"/>
              </a:rPr>
              <a:t> blouse or shirt. Note that ET is provided as input to the ‘et’ variants of the hand-coded controllers but is not explicitly provided to the RL controller. Actions recirculation flap, vent temperature and vent air flows</a:t>
            </a:r>
            <a:endParaRPr dirty="0"/>
          </a:p>
        </p:txBody>
      </p:sp>
      <p:sp>
        <p:nvSpPr>
          <p:cNvPr id="402" name="Google Shape;40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395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1524003" y="1122361"/>
            <a:ext cx="9144000" cy="2387598"/>
          </a:xfrm>
          <a:prstGeom prst="rect">
            <a:avLst/>
          </a:prstGeom>
          <a:noFill/>
          <a:ln>
            <a:noFill/>
          </a:ln>
        </p:spPr>
        <p:txBody>
          <a:bodyPr spcFirstLastPara="1" wrap="square" lIns="91425" tIns="45700" rIns="91425" bIns="45700" anchor="b" anchorCtr="1">
            <a:normAutofit/>
          </a:bodyPr>
          <a:lstStyle>
            <a:lvl1pPr lvl="0" algn="ctr">
              <a:lnSpc>
                <a:spcPct val="9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1524003" y="3602041"/>
            <a:ext cx="9144000" cy="1655758"/>
          </a:xfrm>
          <a:prstGeom prst="rect">
            <a:avLst/>
          </a:prstGeom>
          <a:noFill/>
          <a:ln>
            <a:noFill/>
          </a:ln>
        </p:spPr>
        <p:txBody>
          <a:bodyPr spcFirstLastPara="1" wrap="square" lIns="91425" tIns="45700" rIns="91425" bIns="45700" anchor="t" anchorCtr="1">
            <a:normAutofit/>
          </a:bodyPr>
          <a:lstStyle>
            <a:lvl1pPr lvl="0" algn="ctr">
              <a:lnSpc>
                <a:spcPct val="90000"/>
              </a:lnSpc>
              <a:spcBef>
                <a:spcPts val="1000"/>
              </a:spcBef>
              <a:spcAft>
                <a:spcPts val="0"/>
              </a:spcAft>
              <a:buClr>
                <a:srgbClr val="000000"/>
              </a:buClr>
              <a:buSzPts val="2400"/>
              <a:buNone/>
              <a:defRPr sz="2400"/>
            </a:lvl1pPr>
            <a:lvl2pPr lvl="1" algn="l">
              <a:lnSpc>
                <a:spcPct val="90000"/>
              </a:lnSpc>
              <a:spcBef>
                <a:spcPts val="500"/>
              </a:spcBef>
              <a:spcAft>
                <a:spcPts val="0"/>
              </a:spcAft>
              <a:buClr>
                <a:srgbClr val="000000"/>
              </a:buClr>
              <a:buSzPts val="1800"/>
              <a:buChar char="•"/>
              <a:defRPr/>
            </a:lvl2pPr>
            <a:lvl3pPr lvl="2" algn="l">
              <a:lnSpc>
                <a:spcPct val="90000"/>
              </a:lnSpc>
              <a:spcBef>
                <a:spcPts val="500"/>
              </a:spcBef>
              <a:spcAft>
                <a:spcPts val="0"/>
              </a:spcAft>
              <a:buClr>
                <a:srgbClr val="000000"/>
              </a:buClr>
              <a:buSzPts val="1800"/>
              <a:buChar char="•"/>
              <a:defRPr/>
            </a:lvl3pPr>
            <a:lvl4pPr lvl="3" algn="l">
              <a:lnSpc>
                <a:spcPct val="90000"/>
              </a:lnSpc>
              <a:spcBef>
                <a:spcPts val="500"/>
              </a:spcBef>
              <a:spcAft>
                <a:spcPts val="0"/>
              </a:spcAft>
              <a:buClr>
                <a:srgbClr val="000000"/>
              </a:buClr>
              <a:buSzPts val="1800"/>
              <a:buChar char="•"/>
              <a:defRPr/>
            </a:lvl4pPr>
            <a:lvl5pPr lvl="4" algn="l">
              <a:lnSpc>
                <a:spcPct val="90000"/>
              </a:lnSpc>
              <a:spcBef>
                <a:spcPts val="500"/>
              </a:spcBef>
              <a:spcAft>
                <a:spcPts val="0"/>
              </a:spcAft>
              <a:buClr>
                <a:srgbClr val="000000"/>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8" name="Google Shape;18;p45"/>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5"/>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5"/>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4"/>
          <p:cNvSpPr txBox="1">
            <a:spLocks noGrp="1"/>
          </p:cNvSpPr>
          <p:nvPr>
            <p:ph type="title"/>
          </p:nvPr>
        </p:nvSpPr>
        <p:spPr>
          <a:xfrm>
            <a:off x="838203" y="365129"/>
            <a:ext cx="10515600" cy="13255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4"/>
          <p:cNvSpPr txBox="1">
            <a:spLocks noGrp="1"/>
          </p:cNvSpPr>
          <p:nvPr>
            <p:ph type="body" idx="1"/>
          </p:nvPr>
        </p:nvSpPr>
        <p:spPr>
          <a:xfrm rot="5400000">
            <a:off x="3920335" y="-1256505"/>
            <a:ext cx="4351336" cy="105156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0000"/>
              </a:buClr>
              <a:buSzPts val="2800"/>
              <a:buChar char="•"/>
              <a:defRPr/>
            </a:lvl1pPr>
            <a:lvl2pPr marL="914400" lvl="1" indent="-381000" algn="l">
              <a:lnSpc>
                <a:spcPct val="90000"/>
              </a:lnSpc>
              <a:spcBef>
                <a:spcPts val="500"/>
              </a:spcBef>
              <a:spcAft>
                <a:spcPts val="0"/>
              </a:spcAft>
              <a:buClr>
                <a:srgbClr val="000000"/>
              </a:buClr>
              <a:buSzPts val="2400"/>
              <a:buChar char="•"/>
              <a:defRPr/>
            </a:lvl2pPr>
            <a:lvl3pPr marL="1371600" lvl="2" indent="-355600" algn="l">
              <a:lnSpc>
                <a:spcPct val="90000"/>
              </a:lnSpc>
              <a:spcBef>
                <a:spcPts val="500"/>
              </a:spcBef>
              <a:spcAft>
                <a:spcPts val="0"/>
              </a:spcAft>
              <a:buClr>
                <a:srgbClr val="000000"/>
              </a:buClr>
              <a:buSzPts val="20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4"/>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4"/>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4"/>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5"/>
          <p:cNvSpPr txBox="1">
            <a:spLocks noGrp="1"/>
          </p:cNvSpPr>
          <p:nvPr>
            <p:ph type="title"/>
          </p:nvPr>
        </p:nvSpPr>
        <p:spPr>
          <a:xfrm rot="5400000">
            <a:off x="7133436" y="1956596"/>
            <a:ext cx="5811834" cy="26288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5"/>
          <p:cNvSpPr txBox="1">
            <a:spLocks noGrp="1"/>
          </p:cNvSpPr>
          <p:nvPr>
            <p:ph type="body" idx="1"/>
          </p:nvPr>
        </p:nvSpPr>
        <p:spPr>
          <a:xfrm rot="5400000">
            <a:off x="1799434" y="-596102"/>
            <a:ext cx="5811834" cy="7734296"/>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0000"/>
              </a:buClr>
              <a:buSzPts val="2800"/>
              <a:buChar char="•"/>
              <a:defRPr/>
            </a:lvl1pPr>
            <a:lvl2pPr marL="914400" lvl="1" indent="-381000" algn="l">
              <a:lnSpc>
                <a:spcPct val="90000"/>
              </a:lnSpc>
              <a:spcBef>
                <a:spcPts val="500"/>
              </a:spcBef>
              <a:spcAft>
                <a:spcPts val="0"/>
              </a:spcAft>
              <a:buClr>
                <a:srgbClr val="000000"/>
              </a:buClr>
              <a:buSzPts val="2400"/>
              <a:buChar char="•"/>
              <a:defRPr/>
            </a:lvl2pPr>
            <a:lvl3pPr marL="1371600" lvl="2" indent="-355600" algn="l">
              <a:lnSpc>
                <a:spcPct val="90000"/>
              </a:lnSpc>
              <a:spcBef>
                <a:spcPts val="500"/>
              </a:spcBef>
              <a:spcAft>
                <a:spcPts val="0"/>
              </a:spcAft>
              <a:buClr>
                <a:srgbClr val="000000"/>
              </a:buClr>
              <a:buSzPts val="20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5"/>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5"/>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5"/>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6"/>
          <p:cNvSpPr txBox="1">
            <a:spLocks noGrp="1"/>
          </p:cNvSpPr>
          <p:nvPr>
            <p:ph type="title"/>
          </p:nvPr>
        </p:nvSpPr>
        <p:spPr>
          <a:xfrm>
            <a:off x="838203" y="365129"/>
            <a:ext cx="10515600" cy="13255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6"/>
          <p:cNvSpPr txBox="1">
            <a:spLocks noGrp="1"/>
          </p:cNvSpPr>
          <p:nvPr>
            <p:ph type="body" idx="1"/>
          </p:nvPr>
        </p:nvSpPr>
        <p:spPr>
          <a:xfrm>
            <a:off x="838203" y="1825627"/>
            <a:ext cx="10515600" cy="4351336"/>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0000"/>
              </a:buClr>
              <a:buSzPts val="2800"/>
              <a:buChar char="•"/>
              <a:defRPr/>
            </a:lvl1pPr>
            <a:lvl2pPr marL="914400" lvl="1" indent="-381000" algn="l">
              <a:lnSpc>
                <a:spcPct val="90000"/>
              </a:lnSpc>
              <a:spcBef>
                <a:spcPts val="500"/>
              </a:spcBef>
              <a:spcAft>
                <a:spcPts val="0"/>
              </a:spcAft>
              <a:buClr>
                <a:srgbClr val="000000"/>
              </a:buClr>
              <a:buSzPts val="2400"/>
              <a:buChar char="•"/>
              <a:defRPr/>
            </a:lvl2pPr>
            <a:lvl3pPr marL="1371600" lvl="2" indent="-355600" algn="l">
              <a:lnSpc>
                <a:spcPct val="90000"/>
              </a:lnSpc>
              <a:spcBef>
                <a:spcPts val="500"/>
              </a:spcBef>
              <a:spcAft>
                <a:spcPts val="0"/>
              </a:spcAft>
              <a:buClr>
                <a:srgbClr val="000000"/>
              </a:buClr>
              <a:buSzPts val="20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6"/>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6"/>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6"/>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7"/>
          <p:cNvSpPr txBox="1">
            <a:spLocks noGrp="1"/>
          </p:cNvSpPr>
          <p:nvPr>
            <p:ph type="title"/>
          </p:nvPr>
        </p:nvSpPr>
        <p:spPr>
          <a:xfrm>
            <a:off x="831847" y="1709735"/>
            <a:ext cx="10515600" cy="28527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0000"/>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7"/>
          <p:cNvSpPr txBox="1">
            <a:spLocks noGrp="1"/>
          </p:cNvSpPr>
          <p:nvPr>
            <p:ph type="body" idx="1"/>
          </p:nvPr>
        </p:nvSpPr>
        <p:spPr>
          <a:xfrm>
            <a:off x="831847" y="4589465"/>
            <a:ext cx="10515600" cy="150018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98989"/>
              </a:buClr>
              <a:buSzPts val="2400"/>
              <a:buNone/>
              <a:defRPr sz="2400">
                <a:solidFill>
                  <a:srgbClr val="898989"/>
                </a:solidFill>
              </a:defRPr>
            </a:lvl1pPr>
            <a:lvl2pPr marL="914400" lvl="1" indent="-342900" algn="l">
              <a:lnSpc>
                <a:spcPct val="90000"/>
              </a:lnSpc>
              <a:spcBef>
                <a:spcPts val="500"/>
              </a:spcBef>
              <a:spcAft>
                <a:spcPts val="0"/>
              </a:spcAft>
              <a:buClr>
                <a:srgbClr val="000000"/>
              </a:buClr>
              <a:buSzPts val="1800"/>
              <a:buChar char="•"/>
              <a:defRPr/>
            </a:lvl2pPr>
            <a:lvl3pPr marL="1371600" lvl="2" indent="-342900" algn="l">
              <a:lnSpc>
                <a:spcPct val="90000"/>
              </a:lnSpc>
              <a:spcBef>
                <a:spcPts val="500"/>
              </a:spcBef>
              <a:spcAft>
                <a:spcPts val="0"/>
              </a:spcAft>
              <a:buClr>
                <a:srgbClr val="000000"/>
              </a:buClr>
              <a:buSzPts val="18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47"/>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7"/>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7"/>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48"/>
          <p:cNvSpPr txBox="1">
            <a:spLocks noGrp="1"/>
          </p:cNvSpPr>
          <p:nvPr>
            <p:ph type="title"/>
          </p:nvPr>
        </p:nvSpPr>
        <p:spPr>
          <a:xfrm>
            <a:off x="838203" y="365129"/>
            <a:ext cx="10515600" cy="13255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48"/>
          <p:cNvSpPr txBox="1">
            <a:spLocks noGrp="1"/>
          </p:cNvSpPr>
          <p:nvPr>
            <p:ph type="body" idx="1"/>
          </p:nvPr>
        </p:nvSpPr>
        <p:spPr>
          <a:xfrm>
            <a:off x="838203" y="1825627"/>
            <a:ext cx="5181603" cy="4351336"/>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0000"/>
              </a:buClr>
              <a:buSzPts val="2800"/>
              <a:buChar char="•"/>
              <a:defRPr/>
            </a:lvl1pPr>
            <a:lvl2pPr marL="914400" lvl="1" indent="-381000" algn="l">
              <a:lnSpc>
                <a:spcPct val="90000"/>
              </a:lnSpc>
              <a:spcBef>
                <a:spcPts val="500"/>
              </a:spcBef>
              <a:spcAft>
                <a:spcPts val="0"/>
              </a:spcAft>
              <a:buClr>
                <a:srgbClr val="000000"/>
              </a:buClr>
              <a:buSzPts val="2400"/>
              <a:buChar char="•"/>
              <a:defRPr/>
            </a:lvl2pPr>
            <a:lvl3pPr marL="1371600" lvl="2" indent="-355600" algn="l">
              <a:lnSpc>
                <a:spcPct val="90000"/>
              </a:lnSpc>
              <a:spcBef>
                <a:spcPts val="500"/>
              </a:spcBef>
              <a:spcAft>
                <a:spcPts val="0"/>
              </a:spcAft>
              <a:buClr>
                <a:srgbClr val="000000"/>
              </a:buClr>
              <a:buSzPts val="20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48"/>
          <p:cNvSpPr txBox="1">
            <a:spLocks noGrp="1"/>
          </p:cNvSpPr>
          <p:nvPr>
            <p:ph type="body" idx="2"/>
          </p:nvPr>
        </p:nvSpPr>
        <p:spPr>
          <a:xfrm>
            <a:off x="6172200" y="1825627"/>
            <a:ext cx="5181603" cy="4351336"/>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0000"/>
              </a:buClr>
              <a:buSzPts val="2800"/>
              <a:buChar char="•"/>
              <a:defRPr/>
            </a:lvl1pPr>
            <a:lvl2pPr marL="914400" lvl="1" indent="-381000" algn="l">
              <a:lnSpc>
                <a:spcPct val="90000"/>
              </a:lnSpc>
              <a:spcBef>
                <a:spcPts val="500"/>
              </a:spcBef>
              <a:spcAft>
                <a:spcPts val="0"/>
              </a:spcAft>
              <a:buClr>
                <a:srgbClr val="000000"/>
              </a:buClr>
              <a:buSzPts val="2400"/>
              <a:buChar char="•"/>
              <a:defRPr/>
            </a:lvl2pPr>
            <a:lvl3pPr marL="1371600" lvl="2" indent="-355600" algn="l">
              <a:lnSpc>
                <a:spcPct val="90000"/>
              </a:lnSpc>
              <a:spcBef>
                <a:spcPts val="500"/>
              </a:spcBef>
              <a:spcAft>
                <a:spcPts val="0"/>
              </a:spcAft>
              <a:buClr>
                <a:srgbClr val="000000"/>
              </a:buClr>
              <a:buSzPts val="20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48"/>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8"/>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8"/>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49"/>
          <p:cNvSpPr txBox="1">
            <a:spLocks noGrp="1"/>
          </p:cNvSpPr>
          <p:nvPr>
            <p:ph type="title"/>
          </p:nvPr>
        </p:nvSpPr>
        <p:spPr>
          <a:xfrm>
            <a:off x="839784" y="365129"/>
            <a:ext cx="10515600" cy="13255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9"/>
          <p:cNvSpPr txBox="1">
            <a:spLocks noGrp="1"/>
          </p:cNvSpPr>
          <p:nvPr>
            <p:ph type="body" idx="1"/>
          </p:nvPr>
        </p:nvSpPr>
        <p:spPr>
          <a:xfrm>
            <a:off x="839784" y="1681160"/>
            <a:ext cx="5157782" cy="82391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0000"/>
              </a:buClr>
              <a:buSzPts val="2400"/>
              <a:buNone/>
              <a:defRPr sz="2400" b="1"/>
            </a:lvl1pPr>
            <a:lvl2pPr marL="914400" lvl="1" indent="-342900" algn="l">
              <a:lnSpc>
                <a:spcPct val="90000"/>
              </a:lnSpc>
              <a:spcBef>
                <a:spcPts val="500"/>
              </a:spcBef>
              <a:spcAft>
                <a:spcPts val="0"/>
              </a:spcAft>
              <a:buClr>
                <a:srgbClr val="000000"/>
              </a:buClr>
              <a:buSzPts val="1800"/>
              <a:buChar char="•"/>
              <a:defRPr/>
            </a:lvl2pPr>
            <a:lvl3pPr marL="1371600" lvl="2" indent="-342900" algn="l">
              <a:lnSpc>
                <a:spcPct val="90000"/>
              </a:lnSpc>
              <a:spcBef>
                <a:spcPts val="500"/>
              </a:spcBef>
              <a:spcAft>
                <a:spcPts val="0"/>
              </a:spcAft>
              <a:buClr>
                <a:srgbClr val="000000"/>
              </a:buClr>
              <a:buSzPts val="18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9"/>
          <p:cNvSpPr txBox="1">
            <a:spLocks noGrp="1"/>
          </p:cNvSpPr>
          <p:nvPr>
            <p:ph type="body" idx="2"/>
          </p:nvPr>
        </p:nvSpPr>
        <p:spPr>
          <a:xfrm>
            <a:off x="839784" y="2505071"/>
            <a:ext cx="5157782" cy="368458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0000"/>
              </a:buClr>
              <a:buSzPts val="2800"/>
              <a:buChar char="•"/>
              <a:defRPr/>
            </a:lvl1pPr>
            <a:lvl2pPr marL="914400" lvl="1" indent="-381000" algn="l">
              <a:lnSpc>
                <a:spcPct val="90000"/>
              </a:lnSpc>
              <a:spcBef>
                <a:spcPts val="500"/>
              </a:spcBef>
              <a:spcAft>
                <a:spcPts val="0"/>
              </a:spcAft>
              <a:buClr>
                <a:srgbClr val="000000"/>
              </a:buClr>
              <a:buSzPts val="2400"/>
              <a:buChar char="•"/>
              <a:defRPr/>
            </a:lvl2pPr>
            <a:lvl3pPr marL="1371600" lvl="2" indent="-355600" algn="l">
              <a:lnSpc>
                <a:spcPct val="90000"/>
              </a:lnSpc>
              <a:spcBef>
                <a:spcPts val="500"/>
              </a:spcBef>
              <a:spcAft>
                <a:spcPts val="0"/>
              </a:spcAft>
              <a:buClr>
                <a:srgbClr val="000000"/>
              </a:buClr>
              <a:buSzPts val="20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49"/>
          <p:cNvSpPr txBox="1">
            <a:spLocks noGrp="1"/>
          </p:cNvSpPr>
          <p:nvPr>
            <p:ph type="body" idx="3"/>
          </p:nvPr>
        </p:nvSpPr>
        <p:spPr>
          <a:xfrm>
            <a:off x="6172200" y="1681160"/>
            <a:ext cx="5183184" cy="82391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0000"/>
              </a:buClr>
              <a:buSzPts val="2400"/>
              <a:buNone/>
              <a:defRPr sz="2400" b="1"/>
            </a:lvl1pPr>
            <a:lvl2pPr marL="914400" lvl="1" indent="-342900" algn="l">
              <a:lnSpc>
                <a:spcPct val="90000"/>
              </a:lnSpc>
              <a:spcBef>
                <a:spcPts val="500"/>
              </a:spcBef>
              <a:spcAft>
                <a:spcPts val="0"/>
              </a:spcAft>
              <a:buClr>
                <a:srgbClr val="000000"/>
              </a:buClr>
              <a:buSzPts val="1800"/>
              <a:buChar char="•"/>
              <a:defRPr/>
            </a:lvl2pPr>
            <a:lvl3pPr marL="1371600" lvl="2" indent="-342900" algn="l">
              <a:lnSpc>
                <a:spcPct val="90000"/>
              </a:lnSpc>
              <a:spcBef>
                <a:spcPts val="500"/>
              </a:spcBef>
              <a:spcAft>
                <a:spcPts val="0"/>
              </a:spcAft>
              <a:buClr>
                <a:srgbClr val="000000"/>
              </a:buClr>
              <a:buSzPts val="18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9"/>
          <p:cNvSpPr txBox="1">
            <a:spLocks noGrp="1"/>
          </p:cNvSpPr>
          <p:nvPr>
            <p:ph type="body" idx="4"/>
          </p:nvPr>
        </p:nvSpPr>
        <p:spPr>
          <a:xfrm>
            <a:off x="6172200" y="2505071"/>
            <a:ext cx="5183184" cy="3684583"/>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000000"/>
              </a:buClr>
              <a:buSzPts val="2800"/>
              <a:buChar char="•"/>
              <a:defRPr/>
            </a:lvl1pPr>
            <a:lvl2pPr marL="914400" lvl="1" indent="-381000" algn="l">
              <a:lnSpc>
                <a:spcPct val="90000"/>
              </a:lnSpc>
              <a:spcBef>
                <a:spcPts val="500"/>
              </a:spcBef>
              <a:spcAft>
                <a:spcPts val="0"/>
              </a:spcAft>
              <a:buClr>
                <a:srgbClr val="000000"/>
              </a:buClr>
              <a:buSzPts val="2400"/>
              <a:buChar char="•"/>
              <a:defRPr/>
            </a:lvl2pPr>
            <a:lvl3pPr marL="1371600" lvl="2" indent="-355600" algn="l">
              <a:lnSpc>
                <a:spcPct val="90000"/>
              </a:lnSpc>
              <a:spcBef>
                <a:spcPts val="500"/>
              </a:spcBef>
              <a:spcAft>
                <a:spcPts val="0"/>
              </a:spcAft>
              <a:buClr>
                <a:srgbClr val="000000"/>
              </a:buClr>
              <a:buSzPts val="20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49"/>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9"/>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9"/>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0"/>
          <p:cNvSpPr txBox="1">
            <a:spLocks noGrp="1"/>
          </p:cNvSpPr>
          <p:nvPr>
            <p:ph type="title"/>
          </p:nvPr>
        </p:nvSpPr>
        <p:spPr>
          <a:xfrm>
            <a:off x="838203" y="365129"/>
            <a:ext cx="10515600" cy="132555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00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0"/>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0"/>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0"/>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1"/>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1"/>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1"/>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2"/>
          <p:cNvSpPr txBox="1">
            <a:spLocks noGrp="1"/>
          </p:cNvSpPr>
          <p:nvPr>
            <p:ph type="title"/>
          </p:nvPr>
        </p:nvSpPr>
        <p:spPr>
          <a:xfrm>
            <a:off x="839784" y="457200"/>
            <a:ext cx="3932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2"/>
          <p:cNvSpPr txBox="1">
            <a:spLocks noGrp="1"/>
          </p:cNvSpPr>
          <p:nvPr>
            <p:ph type="body" idx="1"/>
          </p:nvPr>
        </p:nvSpPr>
        <p:spPr>
          <a:xfrm>
            <a:off x="5183184" y="987423"/>
            <a:ext cx="6172200" cy="4873623"/>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0000"/>
              </a:buClr>
              <a:buSzPts val="3200"/>
              <a:buChar char="•"/>
              <a:defRPr sz="3200"/>
            </a:lvl1pPr>
            <a:lvl2pPr marL="914400" lvl="1" indent="-406400" algn="l">
              <a:lnSpc>
                <a:spcPct val="90000"/>
              </a:lnSpc>
              <a:spcBef>
                <a:spcPts val="500"/>
              </a:spcBef>
              <a:spcAft>
                <a:spcPts val="0"/>
              </a:spcAft>
              <a:buClr>
                <a:srgbClr val="000000"/>
              </a:buClr>
              <a:buSzPts val="2800"/>
              <a:buChar char="•"/>
              <a:defRPr sz="2800"/>
            </a:lvl2pPr>
            <a:lvl3pPr marL="1371600" lvl="2" indent="-381000" algn="l">
              <a:lnSpc>
                <a:spcPct val="90000"/>
              </a:lnSpc>
              <a:spcBef>
                <a:spcPts val="500"/>
              </a:spcBef>
              <a:spcAft>
                <a:spcPts val="0"/>
              </a:spcAft>
              <a:buClr>
                <a:srgbClr val="000000"/>
              </a:buClr>
              <a:buSzPts val="2400"/>
              <a:buChar char="•"/>
              <a:defRPr sz="2400"/>
            </a:lvl3pPr>
            <a:lvl4pPr marL="1828800" lvl="3" indent="-355600" algn="l">
              <a:lnSpc>
                <a:spcPct val="90000"/>
              </a:lnSpc>
              <a:spcBef>
                <a:spcPts val="500"/>
              </a:spcBef>
              <a:spcAft>
                <a:spcPts val="0"/>
              </a:spcAft>
              <a:buClr>
                <a:srgbClr val="000000"/>
              </a:buClr>
              <a:buSzPts val="2000"/>
              <a:buChar char="•"/>
              <a:defRPr sz="2000"/>
            </a:lvl4pPr>
            <a:lvl5pPr marL="2286000" lvl="4" indent="-355600" algn="l">
              <a:lnSpc>
                <a:spcPct val="90000"/>
              </a:lnSpc>
              <a:spcBef>
                <a:spcPts val="500"/>
              </a:spcBef>
              <a:spcAft>
                <a:spcPts val="0"/>
              </a:spcAft>
              <a:buClr>
                <a:srgbClr val="000000"/>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52"/>
          <p:cNvSpPr txBox="1">
            <a:spLocks noGrp="1"/>
          </p:cNvSpPr>
          <p:nvPr>
            <p:ph type="body" idx="2"/>
          </p:nvPr>
        </p:nvSpPr>
        <p:spPr>
          <a:xfrm>
            <a:off x="839784" y="2057400"/>
            <a:ext cx="3932240" cy="381158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0000"/>
              </a:buClr>
              <a:buSzPts val="1600"/>
              <a:buNone/>
              <a:defRPr sz="1600"/>
            </a:lvl1pPr>
            <a:lvl2pPr marL="914400" lvl="1" indent="-342900" algn="l">
              <a:lnSpc>
                <a:spcPct val="90000"/>
              </a:lnSpc>
              <a:spcBef>
                <a:spcPts val="500"/>
              </a:spcBef>
              <a:spcAft>
                <a:spcPts val="0"/>
              </a:spcAft>
              <a:buClr>
                <a:srgbClr val="000000"/>
              </a:buClr>
              <a:buSzPts val="1800"/>
              <a:buChar char="•"/>
              <a:defRPr/>
            </a:lvl2pPr>
            <a:lvl3pPr marL="1371600" lvl="2" indent="-342900" algn="l">
              <a:lnSpc>
                <a:spcPct val="90000"/>
              </a:lnSpc>
              <a:spcBef>
                <a:spcPts val="500"/>
              </a:spcBef>
              <a:spcAft>
                <a:spcPts val="0"/>
              </a:spcAft>
              <a:buClr>
                <a:srgbClr val="000000"/>
              </a:buClr>
              <a:buSzPts val="18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52"/>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2"/>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3"/>
          <p:cNvSpPr txBox="1">
            <a:spLocks noGrp="1"/>
          </p:cNvSpPr>
          <p:nvPr>
            <p:ph type="title"/>
          </p:nvPr>
        </p:nvSpPr>
        <p:spPr>
          <a:xfrm>
            <a:off x="839784" y="457200"/>
            <a:ext cx="3932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0000"/>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3"/>
          <p:cNvSpPr>
            <a:spLocks noGrp="1"/>
          </p:cNvSpPr>
          <p:nvPr>
            <p:ph type="pic" idx="2"/>
          </p:nvPr>
        </p:nvSpPr>
        <p:spPr>
          <a:xfrm>
            <a:off x="5183184" y="987423"/>
            <a:ext cx="6172200" cy="4873623"/>
          </a:xfrm>
          <a:prstGeom prst="rect">
            <a:avLst/>
          </a:prstGeom>
          <a:noFill/>
          <a:ln>
            <a:noFill/>
          </a:ln>
        </p:spPr>
      </p:sp>
      <p:sp>
        <p:nvSpPr>
          <p:cNvPr id="68" name="Google Shape;68;p53"/>
          <p:cNvSpPr txBox="1">
            <a:spLocks noGrp="1"/>
          </p:cNvSpPr>
          <p:nvPr>
            <p:ph type="body" idx="1"/>
          </p:nvPr>
        </p:nvSpPr>
        <p:spPr>
          <a:xfrm>
            <a:off x="839784" y="2057400"/>
            <a:ext cx="3932240" cy="381158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0000"/>
              </a:buClr>
              <a:buSzPts val="1600"/>
              <a:buNone/>
              <a:defRPr sz="1600"/>
            </a:lvl1pPr>
            <a:lvl2pPr marL="914400" lvl="1" indent="-342900" algn="l">
              <a:lnSpc>
                <a:spcPct val="90000"/>
              </a:lnSpc>
              <a:spcBef>
                <a:spcPts val="500"/>
              </a:spcBef>
              <a:spcAft>
                <a:spcPts val="0"/>
              </a:spcAft>
              <a:buClr>
                <a:srgbClr val="000000"/>
              </a:buClr>
              <a:buSzPts val="1800"/>
              <a:buChar char="•"/>
              <a:defRPr/>
            </a:lvl2pPr>
            <a:lvl3pPr marL="1371600" lvl="2" indent="-342900" algn="l">
              <a:lnSpc>
                <a:spcPct val="90000"/>
              </a:lnSpc>
              <a:spcBef>
                <a:spcPts val="500"/>
              </a:spcBef>
              <a:spcAft>
                <a:spcPts val="0"/>
              </a:spcAft>
              <a:buClr>
                <a:srgbClr val="000000"/>
              </a:buClr>
              <a:buSzPts val="1800"/>
              <a:buChar char="•"/>
              <a:defRPr/>
            </a:lvl3pPr>
            <a:lvl4pPr marL="1828800" lvl="3" indent="-342900" algn="l">
              <a:lnSpc>
                <a:spcPct val="90000"/>
              </a:lnSpc>
              <a:spcBef>
                <a:spcPts val="500"/>
              </a:spcBef>
              <a:spcAft>
                <a:spcPts val="0"/>
              </a:spcAft>
              <a:buClr>
                <a:srgbClr val="000000"/>
              </a:buClr>
              <a:buSzPts val="1800"/>
              <a:buChar char="•"/>
              <a:defRPr/>
            </a:lvl4pPr>
            <a:lvl5pPr marL="2286000" lvl="4" indent="-342900" algn="l">
              <a:lnSpc>
                <a:spcPct val="90000"/>
              </a:lnSpc>
              <a:spcBef>
                <a:spcPts val="500"/>
              </a:spcBef>
              <a:spcAft>
                <a:spcPts val="0"/>
              </a:spcAft>
              <a:buClr>
                <a:srgbClr val="000000"/>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53"/>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3"/>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lvl="0" algn="ctr">
              <a:lnSpc>
                <a:spcPct val="100000"/>
              </a:lnSpc>
              <a:spcBef>
                <a:spcPts val="0"/>
              </a:spcBef>
              <a:spcAft>
                <a:spcPts val="0"/>
              </a:spcAft>
              <a:buClr>
                <a:srgbClr val="898989"/>
              </a:buClr>
              <a:buSzPts val="12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3"/>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a:lvl1pPr>
            <a:lvl2pPr marL="0" marR="0" lvl="1" indent="0" algn="r">
              <a:lnSpc>
                <a:spcPct val="100000"/>
              </a:lnSpc>
              <a:spcBef>
                <a:spcPts val="0"/>
              </a:spcBef>
              <a:spcAft>
                <a:spcPts val="0"/>
              </a:spcAft>
              <a:buClr>
                <a:srgbClr val="898989"/>
              </a:buClr>
              <a:buSzPts val="1200"/>
              <a:buFont typeface="Calibri"/>
              <a:buNone/>
              <a:defRPr/>
            </a:lvl2pPr>
            <a:lvl3pPr marL="0" marR="0" lvl="2" indent="0" algn="r">
              <a:lnSpc>
                <a:spcPct val="100000"/>
              </a:lnSpc>
              <a:spcBef>
                <a:spcPts val="0"/>
              </a:spcBef>
              <a:spcAft>
                <a:spcPts val="0"/>
              </a:spcAft>
              <a:buClr>
                <a:srgbClr val="898989"/>
              </a:buClr>
              <a:buSzPts val="1200"/>
              <a:buFont typeface="Calibri"/>
              <a:buNone/>
              <a:defRPr/>
            </a:lvl3pPr>
            <a:lvl4pPr marL="0" marR="0" lvl="3" indent="0" algn="r">
              <a:lnSpc>
                <a:spcPct val="100000"/>
              </a:lnSpc>
              <a:spcBef>
                <a:spcPts val="0"/>
              </a:spcBef>
              <a:spcAft>
                <a:spcPts val="0"/>
              </a:spcAft>
              <a:buClr>
                <a:srgbClr val="898989"/>
              </a:buClr>
              <a:buSzPts val="1200"/>
              <a:buFont typeface="Calibri"/>
              <a:buNone/>
              <a:defRPr/>
            </a:lvl4pPr>
            <a:lvl5pPr marL="0" marR="0" lvl="4" indent="0" algn="r">
              <a:lnSpc>
                <a:spcPct val="100000"/>
              </a:lnSpc>
              <a:spcBef>
                <a:spcPts val="0"/>
              </a:spcBef>
              <a:spcAft>
                <a:spcPts val="0"/>
              </a:spcAft>
              <a:buClr>
                <a:srgbClr val="898989"/>
              </a:buClr>
              <a:buSzPts val="1200"/>
              <a:buFont typeface="Calibri"/>
              <a:buNone/>
              <a:defRPr/>
            </a:lvl5pPr>
            <a:lvl6pPr marL="0" marR="0" lvl="5" indent="0" algn="r">
              <a:lnSpc>
                <a:spcPct val="100000"/>
              </a:lnSpc>
              <a:spcBef>
                <a:spcPts val="0"/>
              </a:spcBef>
              <a:spcAft>
                <a:spcPts val="0"/>
              </a:spcAft>
              <a:buClr>
                <a:srgbClr val="898989"/>
              </a:buClr>
              <a:buSzPts val="1200"/>
              <a:buFont typeface="Calibri"/>
              <a:buNone/>
              <a:defRPr/>
            </a:lvl6pPr>
            <a:lvl7pPr marL="0" marR="0" lvl="6" indent="0" algn="r">
              <a:lnSpc>
                <a:spcPct val="100000"/>
              </a:lnSpc>
              <a:spcBef>
                <a:spcPts val="0"/>
              </a:spcBef>
              <a:spcAft>
                <a:spcPts val="0"/>
              </a:spcAft>
              <a:buClr>
                <a:srgbClr val="898989"/>
              </a:buClr>
              <a:buSzPts val="1200"/>
              <a:buFont typeface="Calibri"/>
              <a:buNone/>
              <a:defRPr/>
            </a:lvl7pPr>
            <a:lvl8pPr marL="0" marR="0" lvl="7" indent="0" algn="r">
              <a:lnSpc>
                <a:spcPct val="100000"/>
              </a:lnSpc>
              <a:spcBef>
                <a:spcPts val="0"/>
              </a:spcBef>
              <a:spcAft>
                <a:spcPts val="0"/>
              </a:spcAft>
              <a:buClr>
                <a:srgbClr val="898989"/>
              </a:buClr>
              <a:buSzPts val="1200"/>
              <a:buFont typeface="Calibri"/>
              <a:buNone/>
              <a:defRPr/>
            </a:lvl8pPr>
            <a:lvl9pPr marL="0" marR="0" lvl="8" indent="0" algn="r">
              <a:lnSpc>
                <a:spcPct val="100000"/>
              </a:lnSpc>
              <a:spcBef>
                <a:spcPts val="0"/>
              </a:spcBef>
              <a:spcAft>
                <a:spcPts val="0"/>
              </a:spcAft>
              <a:buClr>
                <a:srgbClr val="898989"/>
              </a:buClr>
              <a:buSzPts val="1200"/>
              <a:buFont typeface="Calibri"/>
              <a:buNone/>
              <a:defRPr/>
            </a:lvl9pPr>
          </a:lstStyle>
          <a:p>
            <a:pPr marL="0" lvl="0" indent="0" algn="r" rtl="0">
              <a:spcBef>
                <a:spcPts val="0"/>
              </a:spcBef>
              <a:spcAft>
                <a:spcPts val="0"/>
              </a:spcAft>
              <a:buNone/>
            </a:pPr>
            <a:fld id="{00000000-1234-1234-1234-123412341234}" type="slidenum">
              <a:rPr lang="en-US"/>
              <a:t>‹#›</a:t>
            </a:fld>
            <a:endParaRPr sz="1200" b="0" i="0" u="none" strike="noStrike" cap="none">
              <a:solidFill>
                <a:srgbClr val="898989"/>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title"/>
          </p:nvPr>
        </p:nvSpPr>
        <p:spPr>
          <a:xfrm>
            <a:off x="838203" y="365129"/>
            <a:ext cx="10515600" cy="1325559"/>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4"/>
          <p:cNvSpPr txBox="1">
            <a:spLocks noGrp="1"/>
          </p:cNvSpPr>
          <p:nvPr>
            <p:ph type="body" idx="1"/>
          </p:nvPr>
        </p:nvSpPr>
        <p:spPr>
          <a:xfrm>
            <a:off x="838203" y="1825627"/>
            <a:ext cx="10515600" cy="435133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4"/>
          <p:cNvSpPr txBox="1">
            <a:spLocks noGrp="1"/>
          </p:cNvSpPr>
          <p:nvPr>
            <p:ph type="dt" idx="10"/>
          </p:nvPr>
        </p:nvSpPr>
        <p:spPr>
          <a:xfrm>
            <a:off x="838203" y="6356351"/>
            <a:ext cx="2743200" cy="365129"/>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4"/>
          <p:cNvSpPr txBox="1">
            <a:spLocks noGrp="1"/>
          </p:cNvSpPr>
          <p:nvPr>
            <p:ph type="ftr" idx="11"/>
          </p:nvPr>
        </p:nvSpPr>
        <p:spPr>
          <a:xfrm>
            <a:off x="4038603" y="6356351"/>
            <a:ext cx="4114800" cy="365129"/>
          </a:xfrm>
          <a:prstGeom prst="rect">
            <a:avLst/>
          </a:prstGeom>
          <a:noFill/>
          <a:ln>
            <a:noFill/>
          </a:ln>
        </p:spPr>
        <p:txBody>
          <a:bodyPr spcFirstLastPara="1" wrap="square" lIns="91425" tIns="45700" rIns="91425" bIns="45700" anchor="ctr" anchorCtr="1">
            <a:noAutofit/>
          </a:bodyPr>
          <a:lstStyle>
            <a:lvl1pPr marR="0" lvl="0" algn="ct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4"/>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 /><Relationship Id="rId2" Type="http://schemas.openxmlformats.org/officeDocument/2006/relationships/slideLayout" Target="../slideLayouts/slideLayout1.xml" /><Relationship Id="rId1" Type="http://schemas.openxmlformats.org/officeDocument/2006/relationships/tags" Target="../tags/tag1.xml" /><Relationship Id="rId6" Type="http://schemas.openxmlformats.org/officeDocument/2006/relationships/image" Target="../media/image3.png" /><Relationship Id="rId5" Type="http://schemas.openxmlformats.org/officeDocument/2006/relationships/image" Target="../media/image2.png" /><Relationship Id="rId4" Type="http://schemas.openxmlformats.org/officeDocument/2006/relationships/image" Target="../media/image1.png"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3.xml" /><Relationship Id="rId1" Type="http://schemas.openxmlformats.org/officeDocument/2006/relationships/slideLayout" Target="../slideLayouts/slideLayout2.xml" /><Relationship Id="rId6" Type="http://schemas.openxmlformats.org/officeDocument/2006/relationships/image" Target="../media/image18.png" /><Relationship Id="rId5" Type="http://schemas.openxmlformats.org/officeDocument/2006/relationships/image" Target="../media/image17.png" /><Relationship Id="rId4" Type="http://schemas.openxmlformats.org/officeDocument/2006/relationships/image" Target="../media/image16.png"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4.png" /><Relationship Id="rId7" Type="http://schemas.openxmlformats.org/officeDocument/2006/relationships/diagramColors" Target="../diagrams/colors1.xml" /><Relationship Id="rId2" Type="http://schemas.openxmlformats.org/officeDocument/2006/relationships/notesSlide" Target="../notesSlides/notesSlide2.xml" /><Relationship Id="rId1" Type="http://schemas.openxmlformats.org/officeDocument/2006/relationships/slideLayout" Target="../slideLayouts/slideLayout2.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 /><Relationship Id="rId2" Type="http://schemas.openxmlformats.org/officeDocument/2006/relationships/slideLayout" Target="../slideLayouts/slideLayout2.xml" /><Relationship Id="rId1" Type="http://schemas.openxmlformats.org/officeDocument/2006/relationships/tags" Target="../tags/tag3.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4.xml" /><Relationship Id="rId1" Type="http://schemas.openxmlformats.org/officeDocument/2006/relationships/slideLayout" Target="../slideLayouts/slideLayout2.xml" /><Relationship Id="rId5" Type="http://schemas.openxmlformats.org/officeDocument/2006/relationships/image" Target="../media/image7.png" /><Relationship Id="rId4" Type="http://schemas.microsoft.com/office/2007/relationships/hdphoto" Target="../media/hdphoto1.wdp" /></Relationships>
</file>

<file path=ppt/slides/_rels/slide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9.png" /></Relationships>
</file>

<file path=ppt/slides/_rels/slide6.xml.rels><?xml version="1.0" encoding="UTF-8" standalone="yes"?>
<Relationships xmlns="http://schemas.openxmlformats.org/package/2006/relationships"><Relationship Id="rId8" Type="http://schemas.microsoft.com/office/2007/relationships/diagramDrawing" Target="../diagrams/drawing2.xml" /><Relationship Id="rId3" Type="http://schemas.openxmlformats.org/officeDocument/2006/relationships/notesSlide" Target="../notesSlides/notesSlide6.xml" /><Relationship Id="rId7" Type="http://schemas.openxmlformats.org/officeDocument/2006/relationships/diagramColors" Target="../diagrams/colors2.xml" /><Relationship Id="rId2" Type="http://schemas.openxmlformats.org/officeDocument/2006/relationships/slideLayout" Target="../slideLayouts/slideLayout2.xml" /><Relationship Id="rId1" Type="http://schemas.openxmlformats.org/officeDocument/2006/relationships/tags" Target="../tags/tag2.xml" /><Relationship Id="rId6" Type="http://schemas.openxmlformats.org/officeDocument/2006/relationships/diagramQuickStyle" Target="../diagrams/quickStyle2.xml" /><Relationship Id="rId5" Type="http://schemas.openxmlformats.org/officeDocument/2006/relationships/diagramLayout" Target="../diagrams/layout2.xml" /><Relationship Id="rId4" Type="http://schemas.openxmlformats.org/officeDocument/2006/relationships/diagramData" Target="../diagrams/data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 /><Relationship Id="rId2" Type="http://schemas.openxmlformats.org/officeDocument/2006/relationships/diagramData" Target="../diagrams/data3.xml" /><Relationship Id="rId1" Type="http://schemas.openxmlformats.org/officeDocument/2006/relationships/slideLayout" Target="../slideLayouts/slideLayout2.xml" /><Relationship Id="rId6" Type="http://schemas.microsoft.com/office/2007/relationships/diagramDrawing" Target="../diagrams/drawing3.xml" /><Relationship Id="rId5" Type="http://schemas.openxmlformats.org/officeDocument/2006/relationships/diagramColors" Target="../diagrams/colors3.xml" /><Relationship Id="rId4" Type="http://schemas.openxmlformats.org/officeDocument/2006/relationships/diagramQuickStyle" Target="../diagrams/quickStyle3.xml" /></Relationships>
</file>

<file path=ppt/slides/_rels/slide8.xml.rels><?xml version="1.0" encoding="UTF-8" standalone="yes"?>
<Relationships xmlns="http://schemas.openxmlformats.org/package/2006/relationships"><Relationship Id="rId8" Type="http://schemas.openxmlformats.org/officeDocument/2006/relationships/image" Target="../media/image10.png" /><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notesSlide" Target="../notesSlides/notesSlide7.xml" /><Relationship Id="rId1" Type="http://schemas.openxmlformats.org/officeDocument/2006/relationships/slideLayout" Target="../slideLayouts/slideLayout2.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subTitle" idx="1"/>
          </p:nvPr>
        </p:nvSpPr>
        <p:spPr>
          <a:xfrm>
            <a:off x="0" y="5178516"/>
            <a:ext cx="8175171" cy="545415"/>
          </a:xfrm>
          <a:prstGeom prst="rect">
            <a:avLst/>
          </a:prstGeom>
          <a:solidFill>
            <a:srgbClr val="4497D1"/>
          </a:solidFill>
          <a:ln>
            <a:noFill/>
          </a:ln>
          <a:effectLst>
            <a:outerShdw blurRad="107950" dist="12700" dir="5400000" algn="ctr">
              <a:srgbClr val="000000"/>
            </a:outerShdw>
          </a:effectLst>
        </p:spPr>
        <p:txBody>
          <a:bodyPr spcFirstLastPara="1" wrap="square" lIns="91425" tIns="45700" rIns="91425" bIns="45700" anchor="t" anchorCtr="1">
            <a:normAutofit/>
          </a:bodyPr>
          <a:lstStyle/>
          <a:p>
            <a:pPr marL="0" lvl="0" indent="0" algn="l" rtl="0">
              <a:lnSpc>
                <a:spcPct val="90000"/>
              </a:lnSpc>
              <a:spcBef>
                <a:spcPts val="0"/>
              </a:spcBef>
              <a:spcAft>
                <a:spcPts val="0"/>
              </a:spcAft>
              <a:buClr>
                <a:schemeClr val="lt1"/>
              </a:buClr>
              <a:buSzPts val="2400"/>
              <a:buNone/>
            </a:pPr>
            <a:r>
              <a:rPr lang="en-US" b="1">
                <a:solidFill>
                  <a:schemeClr val="lt1"/>
                </a:solidFill>
              </a:rPr>
              <a:t>Research scholar: </a:t>
            </a:r>
            <a:r>
              <a:rPr lang="en-US" b="1">
                <a:solidFill>
                  <a:schemeClr val="dk1"/>
                </a:solidFill>
              </a:rPr>
              <a:t>Ali Hassan Bhatti</a:t>
            </a:r>
            <a:r>
              <a:rPr lang="en-US">
                <a:solidFill>
                  <a:schemeClr val="lt1"/>
                </a:solidFill>
              </a:rPr>
              <a:t>- MS EE AIAS – SEECS- 2022</a:t>
            </a:r>
            <a:endParaRPr/>
          </a:p>
        </p:txBody>
      </p:sp>
      <p:sp>
        <p:nvSpPr>
          <p:cNvPr id="90" name="Google Shape;90;p1"/>
          <p:cNvSpPr txBox="1"/>
          <p:nvPr/>
        </p:nvSpPr>
        <p:spPr>
          <a:xfrm>
            <a:off x="876299" y="1527243"/>
            <a:ext cx="10439401" cy="2260754"/>
          </a:xfrm>
          <a:prstGeom prst="rect">
            <a:avLst/>
          </a:prstGeom>
          <a:solidFill>
            <a:srgbClr val="4497D1"/>
          </a:solidFill>
          <a:ln>
            <a:noFill/>
          </a:ln>
          <a:effectLst>
            <a:outerShdw blurRad="107950" dist="12700" dir="5400000" algn="ctr">
              <a:srgbClr val="000000"/>
            </a:outerShdw>
          </a:effectLst>
        </p:spPr>
        <p:txBody>
          <a:bodyPr spcFirstLastPara="1" wrap="square" lIns="91425" tIns="45700" rIns="91425" bIns="45700" anchor="b" anchorCtr="1">
            <a:normAutofit fontScale="92500" lnSpcReduction="10000"/>
          </a:bodyPr>
          <a:lstStyle/>
          <a:p>
            <a:pPr marL="0" marR="0" lvl="0" indent="0" algn="ctr" rtl="0">
              <a:lnSpc>
                <a:spcPct val="90000"/>
              </a:lnSpc>
              <a:spcBef>
                <a:spcPts val="0"/>
              </a:spcBef>
              <a:spcAft>
                <a:spcPts val="0"/>
              </a:spcAft>
              <a:buClr>
                <a:schemeClr val="lt1"/>
              </a:buClr>
              <a:buSzPct val="100000"/>
              <a:buFont typeface="Calibri"/>
              <a:buNone/>
            </a:pPr>
            <a:r>
              <a:rPr lang="en-US" sz="6000" b="0" i="0" u="none" strike="noStrike" cap="none" dirty="0">
                <a:solidFill>
                  <a:schemeClr val="bg1"/>
                </a:solidFill>
                <a:effectLst>
                  <a:outerShdw blurRad="50800" dist="50800" dir="5400000" algn="ctr" rotWithShape="0">
                    <a:schemeClr val="tx1"/>
                  </a:outerShdw>
                </a:effectLst>
                <a:latin typeface="Calibri"/>
                <a:ea typeface="Calibri"/>
                <a:cs typeface="Calibri"/>
                <a:sym typeface="Calibri"/>
              </a:rPr>
              <a:t>Development of a Reinforcement Learning Based </a:t>
            </a:r>
            <a:r>
              <a:rPr lang="en-US" sz="6000" dirty="0">
                <a:solidFill>
                  <a:schemeClr val="bg1"/>
                </a:solidFill>
                <a:effectLst>
                  <a:outerShdw blurRad="50800" dist="50800" dir="5400000" algn="ctr" rotWithShape="0">
                    <a:schemeClr val="tx1"/>
                  </a:outerShdw>
                </a:effectLst>
                <a:latin typeface="Calibri"/>
                <a:ea typeface="Calibri"/>
                <a:cs typeface="Calibri"/>
                <a:sym typeface="Calibri"/>
              </a:rPr>
              <a:t>T</a:t>
            </a:r>
            <a:r>
              <a:rPr lang="en-US" sz="6000" b="0" i="0" u="none" strike="noStrike" cap="none" dirty="0">
                <a:solidFill>
                  <a:schemeClr val="bg1"/>
                </a:solidFill>
                <a:effectLst>
                  <a:outerShdw blurRad="50800" dist="50800" dir="5400000" algn="ctr" rotWithShape="0">
                    <a:schemeClr val="tx1"/>
                  </a:outerShdw>
                </a:effectLst>
                <a:latin typeface="Calibri"/>
                <a:ea typeface="Calibri"/>
                <a:cs typeface="Calibri"/>
                <a:sym typeface="Calibri"/>
              </a:rPr>
              <a:t>hermal </a:t>
            </a:r>
            <a:r>
              <a:rPr lang="en-US" sz="6000" dirty="0">
                <a:solidFill>
                  <a:schemeClr val="bg1"/>
                </a:solidFill>
                <a:effectLst>
                  <a:outerShdw blurRad="50800" dist="50800" dir="5400000" algn="ctr" rotWithShape="0">
                    <a:schemeClr val="tx1"/>
                  </a:outerShdw>
                </a:effectLst>
                <a:latin typeface="Calibri"/>
                <a:ea typeface="Calibri"/>
                <a:cs typeface="Calibri"/>
                <a:sym typeface="Calibri"/>
              </a:rPr>
              <a:t>C</a:t>
            </a:r>
            <a:r>
              <a:rPr lang="en-US" sz="6000" b="0" i="0" u="none" strike="noStrike" cap="none" dirty="0">
                <a:solidFill>
                  <a:schemeClr val="bg1"/>
                </a:solidFill>
                <a:effectLst>
                  <a:outerShdw blurRad="50800" dist="50800" dir="5400000" algn="ctr" rotWithShape="0">
                    <a:schemeClr val="tx1"/>
                  </a:outerShdw>
                </a:effectLst>
                <a:latin typeface="Calibri"/>
                <a:ea typeface="Calibri"/>
                <a:cs typeface="Calibri"/>
                <a:sym typeface="Calibri"/>
              </a:rPr>
              <a:t>omfort </a:t>
            </a:r>
            <a:r>
              <a:rPr lang="en-US" sz="6000" dirty="0">
                <a:solidFill>
                  <a:schemeClr val="bg1"/>
                </a:solidFill>
                <a:effectLst>
                  <a:outerShdw blurRad="50800" dist="50800" dir="5400000" algn="ctr" rotWithShape="0">
                    <a:schemeClr val="tx1"/>
                  </a:outerShdw>
                </a:effectLst>
                <a:latin typeface="Calibri"/>
                <a:ea typeface="Calibri"/>
                <a:cs typeface="Calibri"/>
                <a:sym typeface="Calibri"/>
              </a:rPr>
              <a:t>C</a:t>
            </a:r>
            <a:r>
              <a:rPr lang="en-US" sz="6000" b="0" i="0" u="none" strike="noStrike" cap="none" dirty="0">
                <a:solidFill>
                  <a:schemeClr val="bg1"/>
                </a:solidFill>
                <a:effectLst>
                  <a:outerShdw blurRad="50800" dist="50800" dir="5400000" algn="ctr" rotWithShape="0">
                    <a:schemeClr val="tx1"/>
                  </a:outerShdw>
                </a:effectLst>
                <a:latin typeface="Calibri"/>
                <a:ea typeface="Calibri"/>
                <a:cs typeface="Calibri"/>
                <a:sym typeface="Calibri"/>
              </a:rPr>
              <a:t>ontroller</a:t>
            </a:r>
            <a:endParaRPr sz="6000" b="0" i="0" u="none" strike="noStrike" cap="none" dirty="0">
              <a:solidFill>
                <a:schemeClr val="bg1"/>
              </a:solidFill>
              <a:effectLst>
                <a:outerShdw blurRad="50800" dist="50800" dir="5400000" algn="ctr" rotWithShape="0">
                  <a:schemeClr val="tx1"/>
                </a:outerShdw>
              </a:effectLst>
              <a:latin typeface="Calibri"/>
              <a:ea typeface="Calibri"/>
              <a:cs typeface="Calibri"/>
              <a:sym typeface="Calibri"/>
            </a:endParaRPr>
          </a:p>
        </p:txBody>
      </p:sp>
      <p:sp>
        <p:nvSpPr>
          <p:cNvPr id="94" name="Google Shape;94;p1"/>
          <p:cNvSpPr txBox="1"/>
          <p:nvPr/>
        </p:nvSpPr>
        <p:spPr>
          <a:xfrm>
            <a:off x="0" y="5810936"/>
            <a:ext cx="8175171" cy="545415"/>
          </a:xfrm>
          <a:prstGeom prst="rect">
            <a:avLst/>
          </a:prstGeom>
          <a:solidFill>
            <a:srgbClr val="4497D1"/>
          </a:solidFill>
          <a:ln>
            <a:noFill/>
          </a:ln>
          <a:effectLst>
            <a:outerShdw blurRad="107950" dist="12700" dir="5400000" algn="ctr">
              <a:srgbClr val="000000"/>
            </a:outerShdw>
          </a:effectLst>
        </p:spPr>
        <p:txBody>
          <a:bodyPr spcFirstLastPara="1" wrap="square" lIns="91425" tIns="45700" rIns="91425" bIns="45700" anchor="t" anchorCtr="1">
            <a:normAutofit/>
          </a:bodyPr>
          <a:lstStyle/>
          <a:p>
            <a:pPr marL="0" marR="0" lvl="0" indent="0" algn="l" rtl="0">
              <a:lnSpc>
                <a:spcPct val="90000"/>
              </a:lnSpc>
              <a:spcBef>
                <a:spcPts val="0"/>
              </a:spcBef>
              <a:spcAft>
                <a:spcPts val="0"/>
              </a:spcAft>
              <a:buClr>
                <a:schemeClr val="lt1"/>
              </a:buClr>
              <a:buSzPts val="2400"/>
              <a:buFont typeface="Arial"/>
              <a:buNone/>
            </a:pPr>
            <a:r>
              <a:rPr lang="en-US" sz="2400" b="1" i="0" u="none" strike="noStrike" cap="none">
                <a:solidFill>
                  <a:schemeClr val="lt1"/>
                </a:solidFill>
                <a:latin typeface="Calibri"/>
                <a:ea typeface="Calibri"/>
                <a:cs typeface="Calibri"/>
                <a:sym typeface="Calibri"/>
              </a:rPr>
              <a:t>Supervisor: </a:t>
            </a:r>
            <a:r>
              <a:rPr lang="en-US" sz="2400" b="1" i="0" u="none" strike="noStrike" cap="none">
                <a:solidFill>
                  <a:schemeClr val="dk1"/>
                </a:solidFill>
                <a:latin typeface="Calibri"/>
                <a:ea typeface="Calibri"/>
                <a:cs typeface="Calibri"/>
                <a:sym typeface="Calibri"/>
              </a:rPr>
              <a:t>Dr. Latif Anjum </a:t>
            </a:r>
            <a:r>
              <a:rPr lang="en-US" sz="2400" b="1" i="0" u="none" strike="noStrike" cap="none">
                <a:solidFill>
                  <a:schemeClr val="lt1"/>
                </a:solidFill>
                <a:latin typeface="Calibri"/>
                <a:ea typeface="Calibri"/>
                <a:cs typeface="Calibri"/>
                <a:sym typeface="Calibri"/>
              </a:rPr>
              <a:t>Co-Supervisor: </a:t>
            </a:r>
            <a:r>
              <a:rPr lang="en-US" sz="2400" b="1" i="0" u="none" strike="noStrike" cap="none">
                <a:solidFill>
                  <a:schemeClr val="dk1"/>
                </a:solidFill>
                <a:latin typeface="Calibri"/>
                <a:ea typeface="Calibri"/>
                <a:cs typeface="Calibri"/>
                <a:sym typeface="Calibri"/>
              </a:rPr>
              <a:t>Dr. Khawaja Fahad</a:t>
            </a:r>
            <a:endParaRPr sz="2400" b="0" i="0" u="none" strike="noStrike" cap="none">
              <a:solidFill>
                <a:schemeClr val="dk1"/>
              </a:solidFill>
              <a:latin typeface="Calibri"/>
              <a:ea typeface="Calibri"/>
              <a:cs typeface="Calibri"/>
              <a:sym typeface="Calibri"/>
            </a:endParaRPr>
          </a:p>
        </p:txBody>
      </p:sp>
      <p:pic>
        <p:nvPicPr>
          <p:cNvPr id="95" name="Google Shape;95;p1" descr="Home outline"/>
          <p:cNvPicPr preferRelativeResize="0"/>
          <p:nvPr/>
        </p:nvPicPr>
        <p:blipFill rotWithShape="1">
          <a:blip r:embed="rId4">
            <a:alphaModFix/>
          </a:blip>
          <a:srcRect/>
          <a:stretch/>
        </p:blipFill>
        <p:spPr>
          <a:xfrm>
            <a:off x="10439403" y="564419"/>
            <a:ext cx="914400" cy="914400"/>
          </a:xfrm>
          <a:prstGeom prst="rect">
            <a:avLst/>
          </a:prstGeom>
          <a:noFill/>
          <a:ln>
            <a:noFill/>
          </a:ln>
        </p:spPr>
      </p:pic>
      <p:pic>
        <p:nvPicPr>
          <p:cNvPr id="96" name="Google Shape;96;p1" descr="Robot with solid fill"/>
          <p:cNvPicPr preferRelativeResize="0"/>
          <p:nvPr/>
        </p:nvPicPr>
        <p:blipFill rotWithShape="1">
          <a:blip r:embed="rId5">
            <a:alphaModFix/>
          </a:blip>
          <a:srcRect/>
          <a:stretch/>
        </p:blipFill>
        <p:spPr>
          <a:xfrm>
            <a:off x="876297" y="857207"/>
            <a:ext cx="553723" cy="553723"/>
          </a:xfrm>
          <a:prstGeom prst="rect">
            <a:avLst/>
          </a:prstGeom>
          <a:noFill/>
          <a:ln>
            <a:noFill/>
          </a:ln>
        </p:spPr>
      </p:pic>
      <p:grpSp>
        <p:nvGrpSpPr>
          <p:cNvPr id="97" name="Google Shape;97;p1"/>
          <p:cNvGrpSpPr/>
          <p:nvPr/>
        </p:nvGrpSpPr>
        <p:grpSpPr>
          <a:xfrm>
            <a:off x="5578811" y="510897"/>
            <a:ext cx="1034375" cy="1034375"/>
            <a:chOff x="5578811" y="506963"/>
            <a:chExt cx="1034375" cy="1034375"/>
          </a:xfrm>
        </p:grpSpPr>
        <p:grpSp>
          <p:nvGrpSpPr>
            <p:cNvPr id="98" name="Google Shape;98;p1"/>
            <p:cNvGrpSpPr/>
            <p:nvPr/>
          </p:nvGrpSpPr>
          <p:grpSpPr>
            <a:xfrm>
              <a:off x="5578811" y="506963"/>
              <a:ext cx="1034375" cy="1034375"/>
              <a:chOff x="9922215" y="4144141"/>
              <a:chExt cx="1034375" cy="1034375"/>
            </a:xfrm>
          </p:grpSpPr>
          <p:pic>
            <p:nvPicPr>
              <p:cNvPr id="99" name="Google Shape;99;p1" descr="Renovation (House With Sparkles) with solid fill"/>
              <p:cNvPicPr preferRelativeResize="0"/>
              <p:nvPr/>
            </p:nvPicPr>
            <p:blipFill rotWithShape="1">
              <a:blip r:embed="rId6">
                <a:alphaModFix/>
              </a:blip>
              <a:srcRect/>
              <a:stretch/>
            </p:blipFill>
            <p:spPr>
              <a:xfrm>
                <a:off x="9922215" y="4144141"/>
                <a:ext cx="1034375" cy="1034375"/>
              </a:xfrm>
              <a:prstGeom prst="rect">
                <a:avLst/>
              </a:prstGeom>
              <a:noFill/>
              <a:ln>
                <a:noFill/>
              </a:ln>
            </p:spPr>
          </p:pic>
          <p:sp>
            <p:nvSpPr>
              <p:cNvPr id="100" name="Google Shape;100;p1"/>
              <p:cNvSpPr/>
              <p:nvPr/>
            </p:nvSpPr>
            <p:spPr>
              <a:xfrm>
                <a:off x="10126412" y="4727409"/>
                <a:ext cx="617787" cy="317031"/>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1" name="Google Shape;101;p1"/>
            <p:cNvSpPr/>
            <p:nvPr/>
          </p:nvSpPr>
          <p:spPr>
            <a:xfrm>
              <a:off x="6035040" y="1134069"/>
              <a:ext cx="137160" cy="287061"/>
            </a:xfrm>
            <a:prstGeom prst="rect">
              <a:avLst/>
            </a:prstGeom>
            <a:solidFill>
              <a:srgbClr val="E7E6E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 name="Slide Number Placeholder 3">
            <a:extLst>
              <a:ext uri="{FF2B5EF4-FFF2-40B4-BE49-F238E27FC236}">
                <a16:creationId xmlns:a16="http://schemas.microsoft.com/office/drawing/2014/main" id="{F20E612D-E5F4-7017-6268-66E85916EE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sz="1200" b="0" i="0" u="none" strike="noStrike" cap="none">
              <a:solidFill>
                <a:srgbClr val="898989"/>
              </a:solidFill>
              <a:latin typeface="Calibri"/>
              <a:ea typeface="Calibri"/>
              <a:cs typeface="Calibri"/>
              <a:sym typeface="Calibri"/>
            </a:endParaRPr>
          </a:p>
        </p:txBody>
      </p:sp>
      <p:sp>
        <p:nvSpPr>
          <p:cNvPr id="2" name="Google Shape;89;p1">
            <a:extLst>
              <a:ext uri="{FF2B5EF4-FFF2-40B4-BE49-F238E27FC236}">
                <a16:creationId xmlns:a16="http://schemas.microsoft.com/office/drawing/2014/main" id="{0125D3D6-BC2E-5457-187E-0384FA62C5AC}"/>
              </a:ext>
            </a:extLst>
          </p:cNvPr>
          <p:cNvSpPr txBox="1">
            <a:spLocks/>
          </p:cNvSpPr>
          <p:nvPr/>
        </p:nvSpPr>
        <p:spPr>
          <a:xfrm>
            <a:off x="8338457" y="4732680"/>
            <a:ext cx="3853543" cy="1623671"/>
          </a:xfrm>
          <a:prstGeom prst="rect">
            <a:avLst/>
          </a:prstGeom>
          <a:solidFill>
            <a:srgbClr val="4497D1"/>
          </a:solidFill>
          <a:ln>
            <a:noFill/>
          </a:ln>
          <a:effectLst>
            <a:outerShdw blurRad="107950" dist="12700" dir="5400000" algn="ctr">
              <a:srgbClr val="000000"/>
            </a:outerShdw>
          </a:effectLst>
        </p:spPr>
        <p:txBody>
          <a:bodyPr spcFirstLastPara="1" wrap="square" lIns="91425" tIns="45700" rIns="91425" bIns="45700" anchor="t" anchorCtr="1">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rgbClr val="000000"/>
              </a:buClr>
              <a:buSzPts val="2400"/>
              <a:buFont typeface="Arial"/>
              <a:buNone/>
              <a:defRPr sz="24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18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18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lgn="l">
              <a:spcBef>
                <a:spcPts val="0"/>
              </a:spcBef>
              <a:buClr>
                <a:schemeClr val="lt1"/>
              </a:buClr>
            </a:pPr>
            <a:r>
              <a:rPr lang="en-US" b="1">
                <a:solidFill>
                  <a:schemeClr val="lt1"/>
                </a:solidFill>
              </a:rPr>
              <a:t>GEC Members</a:t>
            </a:r>
          </a:p>
          <a:p>
            <a:pPr indent="-457200" algn="l">
              <a:spcBef>
                <a:spcPts val="0"/>
              </a:spcBef>
              <a:buClr>
                <a:schemeClr val="lt1"/>
              </a:buClr>
              <a:buFont typeface="Arial"/>
              <a:buAutoNum type="arabicParenR"/>
            </a:pPr>
            <a:r>
              <a:rPr lang="en-US" b="1">
                <a:solidFill>
                  <a:schemeClr val="tx1"/>
                </a:solidFill>
              </a:rPr>
              <a:t>Dr Muhammad Sajid</a:t>
            </a:r>
          </a:p>
          <a:p>
            <a:pPr indent="-457200" algn="l">
              <a:spcBef>
                <a:spcPts val="0"/>
              </a:spcBef>
              <a:buClr>
                <a:schemeClr val="lt1"/>
              </a:buClr>
              <a:buFont typeface="Arial"/>
              <a:buAutoNum type="arabicParenR"/>
            </a:pPr>
            <a:r>
              <a:rPr lang="en-US" b="1">
                <a:solidFill>
                  <a:schemeClr val="tx1"/>
                </a:solidFill>
              </a:rPr>
              <a:t>Dr Usman Ali</a:t>
            </a:r>
            <a:endParaRPr lang="en-US"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22045E-16 -4.07407E-6 L -0.39375 -0.00115 " pathEditMode="relative" rAng="0" ptsTypes="AA">
                                      <p:cBhvr>
                                        <p:cTn id="6" dur="2000" fill="hold"/>
                                        <p:tgtEl>
                                          <p:spTgt spid="95"/>
                                        </p:tgtEl>
                                        <p:attrNameLst>
                                          <p:attrName>ppt_x</p:attrName>
                                          <p:attrName>ppt_y</p:attrName>
                                        </p:attrNameLst>
                                      </p:cBhvr>
                                      <p:rCtr x="-19688" y="-69"/>
                                    </p:animMotion>
                                  </p:childTnLst>
                                </p:cTn>
                              </p:par>
                              <p:par>
                                <p:cTn id="7" presetID="42" presetClass="path" presetSubtype="0" accel="50000" decel="50000" fill="hold" nodeType="withEffect">
                                  <p:stCondLst>
                                    <p:cond delay="0"/>
                                  </p:stCondLst>
                                  <p:childTnLst>
                                    <p:animMotion origin="layout" path="M -1.25E-6 2.22222E-6 L 0.40052 2.22222E-6 " pathEditMode="relative" rAng="0" ptsTypes="AA">
                                      <p:cBhvr>
                                        <p:cTn id="8" dur="2000" fill="hold"/>
                                        <p:tgtEl>
                                          <p:spTgt spid="96"/>
                                        </p:tgtEl>
                                        <p:attrNameLst>
                                          <p:attrName>ppt_x</p:attrName>
                                          <p:attrName>ppt_y</p:attrName>
                                        </p:attrNameLst>
                                      </p:cBhvr>
                                      <p:rCtr x="20026" y="0"/>
                                    </p:animMotion>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fade">
                                      <p:cBhvr>
                                        <p:cTn id="13"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6" name="Google Shape;406;p2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10</a:t>
            </a:fld>
            <a:endParaRPr/>
          </a:p>
        </p:txBody>
      </p:sp>
      <p:sp>
        <p:nvSpPr>
          <p:cNvPr id="5" name="TextBox 4">
            <a:extLst>
              <a:ext uri="{FF2B5EF4-FFF2-40B4-BE49-F238E27FC236}">
                <a16:creationId xmlns:a16="http://schemas.microsoft.com/office/drawing/2014/main" id="{C1490548-DB63-A734-8776-F4FEDD6E5C14}"/>
              </a:ext>
            </a:extLst>
          </p:cNvPr>
          <p:cNvSpPr txBox="1"/>
          <p:nvPr/>
        </p:nvSpPr>
        <p:spPr>
          <a:xfrm>
            <a:off x="87089" y="6202462"/>
            <a:ext cx="11821882" cy="307777"/>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Brusey</a:t>
            </a:r>
            <a:r>
              <a:rPr lang="en-US" b="0" i="0" dirty="0">
                <a:solidFill>
                  <a:srgbClr val="222222"/>
                </a:solidFill>
                <a:effectLst/>
                <a:latin typeface="Arial" panose="020B0604020202020204" pitchFamily="34" charset="0"/>
              </a:rPr>
              <a:t>, James, et al. "Reinforcement learning-based thermal comfort control for vehicle cabins." </a:t>
            </a:r>
            <a:r>
              <a:rPr lang="en-US" b="0" i="1" dirty="0">
                <a:solidFill>
                  <a:srgbClr val="222222"/>
                </a:solidFill>
                <a:effectLst/>
                <a:latin typeface="Arial" panose="020B0604020202020204" pitchFamily="34" charset="0"/>
              </a:rPr>
              <a:t>Mechatronics</a:t>
            </a:r>
            <a:r>
              <a:rPr lang="en-US" b="0" i="0" dirty="0">
                <a:solidFill>
                  <a:srgbClr val="222222"/>
                </a:solidFill>
                <a:effectLst/>
                <a:latin typeface="Arial" panose="020B0604020202020204" pitchFamily="34" charset="0"/>
              </a:rPr>
              <a:t> 50 (2018): 413-421.</a:t>
            </a:r>
            <a:endParaRPr lang="en-AU" dirty="0"/>
          </a:p>
        </p:txBody>
      </p:sp>
      <p:sp>
        <p:nvSpPr>
          <p:cNvPr id="7" name="Google Shape;389;p20">
            <a:extLst>
              <a:ext uri="{FF2B5EF4-FFF2-40B4-BE49-F238E27FC236}">
                <a16:creationId xmlns:a16="http://schemas.microsoft.com/office/drawing/2014/main" id="{7BC91ECA-F1BD-BC96-8827-A6D8CD763598}"/>
              </a:ext>
            </a:extLst>
          </p:cNvPr>
          <p:cNvSpPr txBox="1">
            <a:spLocks/>
          </p:cNvSpPr>
          <p:nvPr/>
        </p:nvSpPr>
        <p:spPr>
          <a:xfrm>
            <a:off x="125681" y="2636707"/>
            <a:ext cx="5996909" cy="178489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buSzPts val="2400"/>
            </a:pPr>
            <a:endParaRPr lang="en-US" sz="2200" dirty="0"/>
          </a:p>
        </p:txBody>
      </p:sp>
      <p:sp>
        <p:nvSpPr>
          <p:cNvPr id="3" name="Google Shape;347;p15">
            <a:extLst>
              <a:ext uri="{FF2B5EF4-FFF2-40B4-BE49-F238E27FC236}">
                <a16:creationId xmlns:a16="http://schemas.microsoft.com/office/drawing/2014/main" id="{A129405B-B9E8-B26F-225D-B9B5EA9CF9C0}"/>
              </a:ext>
            </a:extLst>
          </p:cNvPr>
          <p:cNvSpPr txBox="1"/>
          <p:nvPr/>
        </p:nvSpPr>
        <p:spPr>
          <a:xfrm>
            <a:off x="10886" y="250371"/>
            <a:ext cx="5996910" cy="777537"/>
          </a:xfrm>
          <a:prstGeom prst="rect">
            <a:avLst/>
          </a:prstGeom>
          <a:solidFill>
            <a:srgbClr val="4497D1"/>
          </a:solidFill>
          <a:ln>
            <a:noFill/>
          </a:ln>
        </p:spPr>
        <p:txBody>
          <a:bodyPr spcFirstLastPara="1" wrap="square" lIns="91425" tIns="45700" rIns="91425" bIns="45700" anchor="ctr" anchorCtr="0">
            <a:normAutofit fontScale="70000" lnSpcReduction="20000"/>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Thermal Comfort for Car Cabin</a:t>
            </a:r>
            <a:endParaRPr sz="4400" b="0" i="0" u="none" strike="noStrike" cap="none" dirty="0">
              <a:solidFill>
                <a:schemeClr val="lt1"/>
              </a:solidFill>
              <a:latin typeface="Calibri"/>
              <a:ea typeface="Calibri"/>
              <a:cs typeface="Calibri"/>
              <a:sym typeface="Calibri"/>
            </a:endParaRPr>
          </a:p>
        </p:txBody>
      </p:sp>
      <p:sp>
        <p:nvSpPr>
          <p:cNvPr id="4" name="Google Shape;519;p33">
            <a:extLst>
              <a:ext uri="{FF2B5EF4-FFF2-40B4-BE49-F238E27FC236}">
                <a16:creationId xmlns:a16="http://schemas.microsoft.com/office/drawing/2014/main" id="{B4F45C17-A4CB-68AA-0F67-8BDB31C8817F}"/>
              </a:ext>
            </a:extLst>
          </p:cNvPr>
          <p:cNvSpPr txBox="1"/>
          <p:nvPr/>
        </p:nvSpPr>
        <p:spPr>
          <a:xfrm>
            <a:off x="0" y="1656730"/>
            <a:ext cx="5377912" cy="3108503"/>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Calibri"/>
              <a:buAutoNum type="arabicPeriod"/>
            </a:pPr>
            <a:r>
              <a:rPr lang="en-US" sz="2800" b="1" dirty="0">
                <a:solidFill>
                  <a:schemeClr val="dk1"/>
                </a:solidFill>
                <a:latin typeface="Calibri"/>
                <a:ea typeface="Calibri"/>
                <a:cs typeface="Calibri"/>
                <a:sym typeface="Calibri"/>
              </a:rPr>
              <a:t>State: </a:t>
            </a:r>
            <a:r>
              <a:rPr lang="en-US" sz="2800" dirty="0">
                <a:solidFill>
                  <a:schemeClr val="dk1"/>
                </a:solidFill>
                <a:latin typeface="Calibri"/>
                <a:ea typeface="Calibri"/>
                <a:cs typeface="Calibri"/>
                <a:sym typeface="Calibri"/>
              </a:rPr>
              <a:t> Air cabin temperature, interior mass temperature and outside air temperature</a:t>
            </a:r>
          </a:p>
          <a:p>
            <a:pPr marL="457200" marR="0" lvl="0" indent="-457200" algn="l" rtl="0">
              <a:spcBef>
                <a:spcPts val="0"/>
              </a:spcBef>
              <a:spcAft>
                <a:spcPts val="0"/>
              </a:spcAft>
              <a:buClr>
                <a:schemeClr val="dk1"/>
              </a:buClr>
              <a:buSzPts val="2400"/>
              <a:buFont typeface="Calibri"/>
              <a:buAutoNum type="arabicPeriod"/>
            </a:pPr>
            <a:r>
              <a:rPr lang="en-US" sz="2800" b="1" dirty="0">
                <a:solidFill>
                  <a:schemeClr val="dk1"/>
                </a:solidFill>
                <a:latin typeface="Calibri"/>
                <a:ea typeface="Calibri"/>
                <a:cs typeface="Calibri"/>
                <a:sym typeface="Calibri"/>
              </a:rPr>
              <a:t>Action:  </a:t>
            </a:r>
            <a:r>
              <a:rPr lang="en-US" sz="2800" dirty="0">
                <a:solidFill>
                  <a:schemeClr val="dk1"/>
                </a:solidFill>
                <a:latin typeface="Calibri"/>
                <a:ea typeface="Calibri"/>
                <a:cs typeface="Calibri"/>
                <a:sym typeface="Calibri"/>
              </a:rPr>
              <a:t>R</a:t>
            </a:r>
            <a:r>
              <a:rPr lang="en-US" sz="2800" dirty="0">
                <a:solidFill>
                  <a:schemeClr val="dk1"/>
                </a:solidFill>
                <a:latin typeface="Calibri"/>
                <a:ea typeface="Calibri"/>
                <a:cs typeface="Calibri"/>
              </a:rPr>
              <a:t>ecirculation flap, Vent temperature and Vent air flows</a:t>
            </a:r>
          </a:p>
          <a:p>
            <a:pPr marL="457200" marR="0" lvl="0" indent="-457200" algn="l" rtl="0">
              <a:spcBef>
                <a:spcPts val="0"/>
              </a:spcBef>
              <a:spcAft>
                <a:spcPts val="0"/>
              </a:spcAft>
              <a:buClr>
                <a:schemeClr val="dk1"/>
              </a:buClr>
              <a:buSzPts val="2400"/>
              <a:buFont typeface="Calibri"/>
              <a:buAutoNum type="arabicPeriod"/>
            </a:pPr>
            <a:r>
              <a:rPr lang="en-US" sz="2800" b="1" dirty="0">
                <a:solidFill>
                  <a:schemeClr val="dk1"/>
                </a:solidFill>
                <a:latin typeface="Calibri"/>
                <a:ea typeface="Calibri"/>
                <a:cs typeface="Calibri"/>
              </a:rPr>
              <a:t>Reward: </a:t>
            </a:r>
            <a:r>
              <a:rPr lang="en-US" sz="2800" dirty="0">
                <a:solidFill>
                  <a:schemeClr val="dk1"/>
                </a:solidFill>
                <a:latin typeface="Calibri"/>
                <a:ea typeface="Calibri"/>
                <a:cs typeface="Calibri"/>
              </a:rPr>
              <a:t>Time spent in comfort, Energy Cost </a:t>
            </a:r>
            <a:endParaRPr sz="2800" dirty="0">
              <a:solidFill>
                <a:schemeClr val="dk1"/>
              </a:solidFill>
              <a:latin typeface="Calibri"/>
              <a:ea typeface="Calibri"/>
              <a:cs typeface="Calibri"/>
            </a:endParaRPr>
          </a:p>
        </p:txBody>
      </p:sp>
      <p:pic>
        <p:nvPicPr>
          <p:cNvPr id="6" name="Picture 5">
            <a:extLst>
              <a:ext uri="{FF2B5EF4-FFF2-40B4-BE49-F238E27FC236}">
                <a16:creationId xmlns:a16="http://schemas.microsoft.com/office/drawing/2014/main" id="{DF197F8F-9752-C341-49F4-25A36524BEE6}"/>
              </a:ext>
            </a:extLst>
          </p:cNvPr>
          <p:cNvPicPr>
            <a:picLocks noChangeAspect="1"/>
          </p:cNvPicPr>
          <p:nvPr/>
        </p:nvPicPr>
        <p:blipFill>
          <a:blip r:embed="rId3"/>
          <a:stretch>
            <a:fillRect/>
          </a:stretch>
        </p:blipFill>
        <p:spPr>
          <a:xfrm>
            <a:off x="6007796" y="1656730"/>
            <a:ext cx="6137691" cy="3536398"/>
          </a:xfrm>
          <a:prstGeom prst="rect">
            <a:avLst/>
          </a:prstGeom>
        </p:spPr>
      </p:pic>
    </p:spTree>
    <p:extLst>
      <p:ext uri="{BB962C8B-B14F-4D97-AF65-F5344CB8AC3E}">
        <p14:creationId xmlns:p14="http://schemas.microsoft.com/office/powerpoint/2010/main" val="4255935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9" name="Google Shape;619;p4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11</a:t>
            </a:fld>
            <a:endParaRPr/>
          </a:p>
        </p:txBody>
      </p:sp>
      <p:pic>
        <p:nvPicPr>
          <p:cNvPr id="620" name="Google Shape;620;p42"/>
          <p:cNvPicPr preferRelativeResize="0"/>
          <p:nvPr/>
        </p:nvPicPr>
        <p:blipFill rotWithShape="1">
          <a:blip r:embed="rId3">
            <a:alphaModFix/>
          </a:blip>
          <a:srcRect/>
          <a:stretch/>
        </p:blipFill>
        <p:spPr>
          <a:xfrm>
            <a:off x="6487884" y="539290"/>
            <a:ext cx="5169166" cy="4623038"/>
          </a:xfrm>
          <a:prstGeom prst="rect">
            <a:avLst/>
          </a:prstGeom>
          <a:noFill/>
          <a:ln>
            <a:noFill/>
          </a:ln>
        </p:spPr>
      </p:pic>
      <p:sp>
        <p:nvSpPr>
          <p:cNvPr id="5" name="TextBox 4">
            <a:extLst>
              <a:ext uri="{FF2B5EF4-FFF2-40B4-BE49-F238E27FC236}">
                <a16:creationId xmlns:a16="http://schemas.microsoft.com/office/drawing/2014/main" id="{C66D5088-FF38-CC35-B9B6-C940FA30670D}"/>
              </a:ext>
            </a:extLst>
          </p:cNvPr>
          <p:cNvSpPr txBox="1"/>
          <p:nvPr/>
        </p:nvSpPr>
        <p:spPr>
          <a:xfrm>
            <a:off x="65322" y="1805505"/>
            <a:ext cx="6422562" cy="2308324"/>
          </a:xfrm>
          <a:prstGeom prst="rect">
            <a:avLst/>
          </a:prstGeom>
          <a:noFill/>
        </p:spPr>
        <p:txBody>
          <a:bodyPr wrap="square">
            <a:spAutoFit/>
          </a:bodyPr>
          <a:lstStyle/>
          <a:p>
            <a:pPr marL="0" marR="0" lvl="0" indent="0" algn="l" rtl="0">
              <a:spcBef>
                <a:spcPts val="0"/>
              </a:spcBef>
              <a:spcAft>
                <a:spcPts val="0"/>
              </a:spcAft>
              <a:buNone/>
            </a:pPr>
            <a:r>
              <a:rPr lang="en-US" sz="2400" dirty="0"/>
              <a:t>Using a single skin temperature correctly predicts 80% of thermal demands. Results show that three skin locations contained enough information for classification and more would cause the curse of dimensionality.</a:t>
            </a:r>
          </a:p>
        </p:txBody>
      </p:sp>
      <p:sp>
        <p:nvSpPr>
          <p:cNvPr id="7" name="TextBox 6">
            <a:extLst>
              <a:ext uri="{FF2B5EF4-FFF2-40B4-BE49-F238E27FC236}">
                <a16:creationId xmlns:a16="http://schemas.microsoft.com/office/drawing/2014/main" id="{22EFB402-E0EF-3920-C0F4-E0216CCB53AE}"/>
              </a:ext>
            </a:extLst>
          </p:cNvPr>
          <p:cNvSpPr txBox="1"/>
          <p:nvPr/>
        </p:nvSpPr>
        <p:spPr>
          <a:xfrm>
            <a:off x="65322" y="5992145"/>
            <a:ext cx="12061356" cy="523220"/>
          </a:xfrm>
          <a:prstGeom prst="rect">
            <a:avLst/>
          </a:prstGeom>
          <a:noFill/>
        </p:spPr>
        <p:txBody>
          <a:bodyPr wrap="square">
            <a:spAutoFit/>
          </a:bodyPr>
          <a:lstStyle/>
          <a:p>
            <a:r>
              <a:rPr lang="en-US" b="0" i="0" dirty="0">
                <a:solidFill>
                  <a:srgbClr val="222222"/>
                </a:solidFill>
                <a:effectLst/>
                <a:latin typeface="Arial" panose="020B0604020202020204" pitchFamily="34" charset="0"/>
              </a:rPr>
              <a:t>Dai, </a:t>
            </a:r>
            <a:r>
              <a:rPr lang="en-US" b="0" i="0" dirty="0" err="1">
                <a:solidFill>
                  <a:srgbClr val="222222"/>
                </a:solidFill>
                <a:effectLst/>
                <a:latin typeface="Arial" panose="020B0604020202020204" pitchFamily="34" charset="0"/>
              </a:rPr>
              <a:t>Changzhi</a:t>
            </a:r>
            <a:r>
              <a:rPr lang="en-US" b="0" i="0" dirty="0">
                <a:solidFill>
                  <a:srgbClr val="222222"/>
                </a:solidFill>
                <a:effectLst/>
                <a:latin typeface="Arial" panose="020B0604020202020204" pitchFamily="34" charset="0"/>
              </a:rPr>
              <a:t>, et al. "Machine learning approaches to predict thermal demands using skin temperatures: Steady-state conditions." </a:t>
            </a:r>
            <a:r>
              <a:rPr lang="en-US" b="0" i="1" dirty="0">
                <a:solidFill>
                  <a:srgbClr val="222222"/>
                </a:solidFill>
                <a:effectLst/>
                <a:latin typeface="Arial" panose="020B0604020202020204" pitchFamily="34" charset="0"/>
              </a:rPr>
              <a:t>Building and Environment</a:t>
            </a:r>
            <a:r>
              <a:rPr lang="en-US" b="0" i="0" dirty="0">
                <a:solidFill>
                  <a:srgbClr val="222222"/>
                </a:solidFill>
                <a:effectLst/>
                <a:latin typeface="Arial" panose="020B0604020202020204" pitchFamily="34" charset="0"/>
              </a:rPr>
              <a:t> 114 (2017): 1-10.</a:t>
            </a:r>
            <a:endParaRPr lang="en-AU" dirty="0"/>
          </a:p>
        </p:txBody>
      </p:sp>
      <p:sp>
        <p:nvSpPr>
          <p:cNvPr id="2" name="Google Shape;347;p15">
            <a:extLst>
              <a:ext uri="{FF2B5EF4-FFF2-40B4-BE49-F238E27FC236}">
                <a16:creationId xmlns:a16="http://schemas.microsoft.com/office/drawing/2014/main" id="{9B640BDB-18B3-86AA-21F7-123644A9EADC}"/>
              </a:ext>
            </a:extLst>
          </p:cNvPr>
          <p:cNvSpPr txBox="1"/>
          <p:nvPr/>
        </p:nvSpPr>
        <p:spPr>
          <a:xfrm>
            <a:off x="10885" y="250371"/>
            <a:ext cx="4735285"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Thermal Demand</a:t>
            </a:r>
            <a:endParaRPr sz="4400" b="0" i="0" u="none" strike="noStrike" cap="none" dirty="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6" name="Google Shape;406;p2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12</a:t>
            </a:fld>
            <a:endParaRPr/>
          </a:p>
        </p:txBody>
      </p:sp>
      <p:sp>
        <p:nvSpPr>
          <p:cNvPr id="7" name="Google Shape;389;p20">
            <a:extLst>
              <a:ext uri="{FF2B5EF4-FFF2-40B4-BE49-F238E27FC236}">
                <a16:creationId xmlns:a16="http://schemas.microsoft.com/office/drawing/2014/main" id="{7BC91ECA-F1BD-BC96-8827-A6D8CD763598}"/>
              </a:ext>
            </a:extLst>
          </p:cNvPr>
          <p:cNvSpPr txBox="1">
            <a:spLocks/>
          </p:cNvSpPr>
          <p:nvPr/>
        </p:nvSpPr>
        <p:spPr>
          <a:xfrm>
            <a:off x="125681" y="2636707"/>
            <a:ext cx="5996909" cy="178489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buSzPts val="2400"/>
            </a:pPr>
            <a:endParaRPr lang="en-US" sz="2200" dirty="0"/>
          </a:p>
        </p:txBody>
      </p:sp>
      <p:sp>
        <p:nvSpPr>
          <p:cNvPr id="3" name="Google Shape;347;p15">
            <a:extLst>
              <a:ext uri="{FF2B5EF4-FFF2-40B4-BE49-F238E27FC236}">
                <a16:creationId xmlns:a16="http://schemas.microsoft.com/office/drawing/2014/main" id="{A129405B-B9E8-B26F-225D-B9B5EA9CF9C0}"/>
              </a:ext>
            </a:extLst>
          </p:cNvPr>
          <p:cNvSpPr txBox="1"/>
          <p:nvPr/>
        </p:nvSpPr>
        <p:spPr>
          <a:xfrm>
            <a:off x="10885" y="79893"/>
            <a:ext cx="7443799" cy="777537"/>
          </a:xfrm>
          <a:prstGeom prst="rect">
            <a:avLst/>
          </a:prstGeom>
          <a:solidFill>
            <a:srgbClr val="4497D1"/>
          </a:solidFill>
          <a:ln>
            <a:noFill/>
          </a:ln>
        </p:spPr>
        <p:txBody>
          <a:bodyPr spcFirstLastPara="1" wrap="square" lIns="91425" tIns="45700" rIns="91425" bIns="45700" anchor="ctr" anchorCtr="0">
            <a:normAutofit fontScale="85000" lnSpcReduction="10000"/>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Employing pre-trained DRL Model</a:t>
            </a:r>
            <a:endParaRPr sz="4400" b="0" i="0" u="none" strike="noStrike" cap="none" dirty="0">
              <a:solidFill>
                <a:schemeClr val="lt1"/>
              </a:solidFill>
              <a:latin typeface="Calibri"/>
              <a:ea typeface="Calibri"/>
              <a:cs typeface="Calibri"/>
              <a:sym typeface="Calibri"/>
            </a:endParaRPr>
          </a:p>
        </p:txBody>
      </p:sp>
      <p:sp>
        <p:nvSpPr>
          <p:cNvPr id="4" name="Google Shape;519;p33">
            <a:extLst>
              <a:ext uri="{FF2B5EF4-FFF2-40B4-BE49-F238E27FC236}">
                <a16:creationId xmlns:a16="http://schemas.microsoft.com/office/drawing/2014/main" id="{B4F45C17-A4CB-68AA-0F67-8BDB31C8817F}"/>
              </a:ext>
            </a:extLst>
          </p:cNvPr>
          <p:cNvSpPr txBox="1"/>
          <p:nvPr/>
        </p:nvSpPr>
        <p:spPr>
          <a:xfrm>
            <a:off x="0" y="916100"/>
            <a:ext cx="12066319" cy="461624"/>
          </a:xfrm>
          <a:prstGeom prst="rect">
            <a:avLst/>
          </a:prstGeom>
          <a:noFill/>
          <a:ln>
            <a:noFill/>
          </a:ln>
        </p:spPr>
        <p:txBody>
          <a:bodyPr spcFirstLastPara="1" wrap="square" lIns="91425" tIns="45700" rIns="91425" bIns="45700" anchor="t" anchorCtr="0">
            <a:spAutoFit/>
          </a:bodyPr>
          <a:lstStyle/>
          <a:p>
            <a:pPr marL="457200" indent="-457200">
              <a:buClr>
                <a:schemeClr val="dk1"/>
              </a:buClr>
              <a:buSzPts val="2400"/>
              <a:buFont typeface="Calibri"/>
              <a:buAutoNum type="arabicPeriod"/>
            </a:pPr>
            <a:r>
              <a:rPr lang="en-AU" sz="2400" b="1" dirty="0">
                <a:solidFill>
                  <a:schemeClr val="dk1"/>
                </a:solidFill>
                <a:latin typeface="Calibri"/>
                <a:ea typeface="Calibri"/>
                <a:cs typeface="Calibri"/>
              </a:rPr>
              <a:t>30%</a:t>
            </a:r>
            <a:r>
              <a:rPr lang="en-AU" sz="2400" dirty="0">
                <a:solidFill>
                  <a:schemeClr val="dk1"/>
                </a:solidFill>
                <a:latin typeface="Calibri"/>
                <a:ea typeface="Calibri"/>
                <a:cs typeface="Calibri"/>
              </a:rPr>
              <a:t> of cost reduction</a:t>
            </a:r>
            <a:r>
              <a:rPr lang="en-US" sz="2400" dirty="0">
                <a:solidFill>
                  <a:schemeClr val="dk1"/>
                </a:solidFill>
                <a:latin typeface="Calibri"/>
                <a:ea typeface="Calibri"/>
                <a:cs typeface="Calibri"/>
                <a:sym typeface="Calibri"/>
              </a:rPr>
              <a:t> and </a:t>
            </a:r>
            <a:r>
              <a:rPr lang="en-US" sz="2400" b="1" dirty="0">
                <a:solidFill>
                  <a:schemeClr val="dk1"/>
                </a:solidFill>
                <a:latin typeface="Calibri"/>
                <a:ea typeface="Calibri"/>
                <a:cs typeface="Calibri"/>
                <a:sym typeface="Calibri"/>
              </a:rPr>
              <a:t>21% </a:t>
            </a:r>
            <a:r>
              <a:rPr lang="en-US" sz="2400" dirty="0">
                <a:solidFill>
                  <a:schemeClr val="dk1"/>
                </a:solidFill>
                <a:latin typeface="Calibri"/>
                <a:ea typeface="Calibri"/>
                <a:cs typeface="Calibri"/>
                <a:sym typeface="Calibri"/>
              </a:rPr>
              <a:t>in real house</a:t>
            </a:r>
            <a:endParaRPr sz="2400" dirty="0">
              <a:solidFill>
                <a:schemeClr val="dk1"/>
              </a:solidFill>
              <a:latin typeface="Calibri"/>
              <a:ea typeface="Calibri"/>
              <a:cs typeface="Calibri"/>
            </a:endParaRPr>
          </a:p>
        </p:txBody>
      </p:sp>
      <p:sp>
        <p:nvSpPr>
          <p:cNvPr id="2" name="TextBox 1">
            <a:extLst>
              <a:ext uri="{FF2B5EF4-FFF2-40B4-BE49-F238E27FC236}">
                <a16:creationId xmlns:a16="http://schemas.microsoft.com/office/drawing/2014/main" id="{8016BEF5-49DE-778A-A94A-8A6E5403B294}"/>
              </a:ext>
            </a:extLst>
          </p:cNvPr>
          <p:cNvSpPr txBox="1"/>
          <p:nvPr/>
        </p:nvSpPr>
        <p:spPr>
          <a:xfrm>
            <a:off x="125681" y="6277305"/>
            <a:ext cx="10708238" cy="52322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Kurte</a:t>
            </a:r>
            <a:r>
              <a:rPr lang="en-US" b="0" i="0" dirty="0">
                <a:solidFill>
                  <a:srgbClr val="222222"/>
                </a:solidFill>
                <a:effectLst/>
                <a:latin typeface="Arial" panose="020B0604020202020204" pitchFamily="34" charset="0"/>
              </a:rPr>
              <a:t>, Kuldeep, et al. "Evaluating the adaptability of reinforcement learning based HVAC control for residential houses." </a:t>
            </a:r>
            <a:r>
              <a:rPr lang="en-US" b="0" i="1" dirty="0">
                <a:solidFill>
                  <a:srgbClr val="222222"/>
                </a:solidFill>
                <a:effectLst/>
                <a:latin typeface="Arial" panose="020B0604020202020204" pitchFamily="34" charset="0"/>
              </a:rPr>
              <a:t>Sustainability</a:t>
            </a:r>
            <a:r>
              <a:rPr lang="en-US" b="0" i="0" dirty="0">
                <a:solidFill>
                  <a:srgbClr val="222222"/>
                </a:solidFill>
                <a:effectLst/>
                <a:latin typeface="Arial" panose="020B0604020202020204" pitchFamily="34" charset="0"/>
              </a:rPr>
              <a:t> 12.18 (2020): 7727.</a:t>
            </a:r>
            <a:endParaRPr lang="en-AU" dirty="0"/>
          </a:p>
        </p:txBody>
      </p:sp>
      <p:pic>
        <p:nvPicPr>
          <p:cNvPr id="13" name="Picture 12">
            <a:extLst>
              <a:ext uri="{FF2B5EF4-FFF2-40B4-BE49-F238E27FC236}">
                <a16:creationId xmlns:a16="http://schemas.microsoft.com/office/drawing/2014/main" id="{B30FAF80-FCA9-8A6C-FF2F-C5B038F7D4DA}"/>
              </a:ext>
            </a:extLst>
          </p:cNvPr>
          <p:cNvPicPr>
            <a:picLocks noChangeAspect="1"/>
          </p:cNvPicPr>
          <p:nvPr/>
        </p:nvPicPr>
        <p:blipFill>
          <a:blip r:embed="rId3"/>
          <a:stretch>
            <a:fillRect/>
          </a:stretch>
        </p:blipFill>
        <p:spPr>
          <a:xfrm>
            <a:off x="1864494" y="1516244"/>
            <a:ext cx="8516192" cy="4458283"/>
          </a:xfrm>
          <a:prstGeom prst="rect">
            <a:avLst/>
          </a:prstGeom>
        </p:spPr>
      </p:pic>
    </p:spTree>
    <p:extLst>
      <p:ext uri="{BB962C8B-B14F-4D97-AF65-F5344CB8AC3E}">
        <p14:creationId xmlns:p14="http://schemas.microsoft.com/office/powerpoint/2010/main" val="257306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1" name="Google Shape;191;p9"/>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13</a:t>
            </a:fld>
            <a:endParaRPr/>
          </a:p>
        </p:txBody>
      </p:sp>
      <p:sp>
        <p:nvSpPr>
          <p:cNvPr id="192" name="Google Shape;192;p9"/>
          <p:cNvSpPr txBox="1"/>
          <p:nvPr/>
        </p:nvSpPr>
        <p:spPr>
          <a:xfrm>
            <a:off x="-1" y="273002"/>
            <a:ext cx="8262257" cy="754906"/>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Arial"/>
                <a:ea typeface="Arial"/>
                <a:cs typeface="Arial"/>
                <a:sym typeface="Arial"/>
              </a:rPr>
              <a:t>Methodology Overview</a:t>
            </a:r>
            <a:endParaRPr sz="4400" b="0" i="0" u="none" strike="noStrike" cap="none">
              <a:solidFill>
                <a:schemeClr val="lt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7178D6E0-F2C7-48DA-A903-FB8A71BA209B}"/>
              </a:ext>
            </a:extLst>
          </p:cNvPr>
          <p:cNvSpPr/>
          <p:nvPr/>
        </p:nvSpPr>
        <p:spPr>
          <a:xfrm>
            <a:off x="4729835" y="4005943"/>
            <a:ext cx="3211289" cy="1153886"/>
          </a:xfrm>
          <a:prstGeom prst="rect">
            <a:avLst/>
          </a:prstGeom>
          <a:solidFill>
            <a:srgbClr val="4497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Simulated House Environment</a:t>
            </a:r>
            <a:endParaRPr lang="en-AU" sz="2000" dirty="0"/>
          </a:p>
        </p:txBody>
      </p:sp>
      <p:pic>
        <p:nvPicPr>
          <p:cNvPr id="4" name="Google Shape;96;p1" descr="Robot with solid fill">
            <a:extLst>
              <a:ext uri="{FF2B5EF4-FFF2-40B4-BE49-F238E27FC236}">
                <a16:creationId xmlns:a16="http://schemas.microsoft.com/office/drawing/2014/main" id="{4C9BEC65-9C8D-9184-A031-5516FDA48D70}"/>
              </a:ext>
            </a:extLst>
          </p:cNvPr>
          <p:cNvPicPr preferRelativeResize="0"/>
          <p:nvPr/>
        </p:nvPicPr>
        <p:blipFill rotWithShape="1">
          <a:blip r:embed="rId3">
            <a:alphaModFix/>
          </a:blip>
          <a:srcRect/>
          <a:stretch/>
        </p:blipFill>
        <p:spPr>
          <a:xfrm>
            <a:off x="5600695" y="1532792"/>
            <a:ext cx="1412430" cy="1253324"/>
          </a:xfrm>
          <a:prstGeom prst="rect">
            <a:avLst/>
          </a:prstGeom>
          <a:noFill/>
          <a:ln>
            <a:noFill/>
          </a:ln>
        </p:spPr>
      </p:pic>
      <p:cxnSp>
        <p:nvCxnSpPr>
          <p:cNvPr id="6" name="Straight Connector 5">
            <a:extLst>
              <a:ext uri="{FF2B5EF4-FFF2-40B4-BE49-F238E27FC236}">
                <a16:creationId xmlns:a16="http://schemas.microsoft.com/office/drawing/2014/main" id="{0E1531F2-0121-F00A-2063-B9CC5D126267}"/>
              </a:ext>
            </a:extLst>
          </p:cNvPr>
          <p:cNvCxnSpPr>
            <a:cxnSpLocks/>
          </p:cNvCxnSpPr>
          <p:nvPr/>
        </p:nvCxnSpPr>
        <p:spPr>
          <a:xfrm>
            <a:off x="7013125" y="2148568"/>
            <a:ext cx="1913161" cy="17689"/>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FC1DE70-9A0A-9C7B-2237-E3F0F7689871}"/>
              </a:ext>
            </a:extLst>
          </p:cNvPr>
          <p:cNvCxnSpPr>
            <a:cxnSpLocks/>
          </p:cNvCxnSpPr>
          <p:nvPr/>
        </p:nvCxnSpPr>
        <p:spPr>
          <a:xfrm>
            <a:off x="8926286" y="2159454"/>
            <a:ext cx="0" cy="2423432"/>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227C9FB-C0AE-EDF4-7E50-923EC786AEB2}"/>
              </a:ext>
            </a:extLst>
          </p:cNvPr>
          <p:cNvCxnSpPr>
            <a:cxnSpLocks/>
            <a:endCxn id="3" idx="3"/>
          </p:cNvCxnSpPr>
          <p:nvPr/>
        </p:nvCxnSpPr>
        <p:spPr>
          <a:xfrm flipH="1">
            <a:off x="7941124" y="4568323"/>
            <a:ext cx="985162" cy="145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E80CCB3D-22F7-6F1F-4049-10E205DA2268}"/>
              </a:ext>
            </a:extLst>
          </p:cNvPr>
          <p:cNvGrpSpPr/>
          <p:nvPr/>
        </p:nvGrpSpPr>
        <p:grpSpPr>
          <a:xfrm>
            <a:off x="3755572" y="1928254"/>
            <a:ext cx="1845124" cy="2434318"/>
            <a:chOff x="3755571" y="2148568"/>
            <a:chExt cx="1845124" cy="2434318"/>
          </a:xfrm>
        </p:grpSpPr>
        <p:cxnSp>
          <p:nvCxnSpPr>
            <p:cNvPr id="14" name="Straight Connector 13">
              <a:extLst>
                <a:ext uri="{FF2B5EF4-FFF2-40B4-BE49-F238E27FC236}">
                  <a16:creationId xmlns:a16="http://schemas.microsoft.com/office/drawing/2014/main" id="{426BBAE1-6FEB-0409-C8DD-B401B50D0AE7}"/>
                </a:ext>
              </a:extLst>
            </p:cNvPr>
            <p:cNvCxnSpPr>
              <a:stCxn id="3" idx="1"/>
            </p:cNvCxnSpPr>
            <p:nvPr/>
          </p:nvCxnSpPr>
          <p:spPr>
            <a:xfrm flipH="1">
              <a:off x="3755571" y="4582886"/>
              <a:ext cx="9742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C8FE501-617E-FE3F-24AC-FBACD6E1064D}"/>
                </a:ext>
              </a:extLst>
            </p:cNvPr>
            <p:cNvCxnSpPr/>
            <p:nvPr/>
          </p:nvCxnSpPr>
          <p:spPr>
            <a:xfrm flipV="1">
              <a:off x="3755571" y="2148568"/>
              <a:ext cx="0" cy="2434318"/>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656460F-4E1F-0416-1054-C86184F3D996}"/>
                </a:ext>
              </a:extLst>
            </p:cNvPr>
            <p:cNvCxnSpPr>
              <a:endCxn id="4" idx="1"/>
            </p:cNvCxnSpPr>
            <p:nvPr/>
          </p:nvCxnSpPr>
          <p:spPr>
            <a:xfrm flipV="1">
              <a:off x="3755571" y="2159454"/>
              <a:ext cx="1845124" cy="68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21" name="Straight Connector 20">
            <a:extLst>
              <a:ext uri="{FF2B5EF4-FFF2-40B4-BE49-F238E27FC236}">
                <a16:creationId xmlns:a16="http://schemas.microsoft.com/office/drawing/2014/main" id="{F98695A9-11D5-B726-B9E1-CD35B1E05749}"/>
              </a:ext>
            </a:extLst>
          </p:cNvPr>
          <p:cNvCxnSpPr>
            <a:cxnSpLocks/>
          </p:cNvCxnSpPr>
          <p:nvPr/>
        </p:nvCxnSpPr>
        <p:spPr>
          <a:xfrm flipH="1" flipV="1">
            <a:off x="3581403" y="4752548"/>
            <a:ext cx="1148432" cy="14699"/>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41B0C0A-C98E-864F-8CDD-8E68B8039232}"/>
              </a:ext>
            </a:extLst>
          </p:cNvPr>
          <p:cNvCxnSpPr>
            <a:cxnSpLocks/>
          </p:cNvCxnSpPr>
          <p:nvPr/>
        </p:nvCxnSpPr>
        <p:spPr>
          <a:xfrm flipV="1">
            <a:off x="3581403" y="2318230"/>
            <a:ext cx="0" cy="2434318"/>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2B99C0F-6A91-BB76-DA54-8F263ACBD3AD}"/>
              </a:ext>
            </a:extLst>
          </p:cNvPr>
          <p:cNvCxnSpPr>
            <a:cxnSpLocks/>
          </p:cNvCxnSpPr>
          <p:nvPr/>
        </p:nvCxnSpPr>
        <p:spPr>
          <a:xfrm>
            <a:off x="3581403" y="2335919"/>
            <a:ext cx="201929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DF23343-3F42-614E-00A3-132E294ACD2B}"/>
              </a:ext>
            </a:extLst>
          </p:cNvPr>
          <p:cNvSpPr txBox="1"/>
          <p:nvPr/>
        </p:nvSpPr>
        <p:spPr>
          <a:xfrm>
            <a:off x="7477124" y="2285451"/>
            <a:ext cx="985161" cy="338554"/>
          </a:xfrm>
          <a:prstGeom prst="rect">
            <a:avLst/>
          </a:prstGeom>
          <a:noFill/>
        </p:spPr>
        <p:txBody>
          <a:bodyPr wrap="square" rtlCol="0">
            <a:spAutoFit/>
          </a:bodyPr>
          <a:lstStyle/>
          <a:p>
            <a:r>
              <a:rPr lang="en-US" sz="1600" dirty="0"/>
              <a:t>Action</a:t>
            </a:r>
            <a:endParaRPr lang="en-AU" sz="1600" dirty="0"/>
          </a:p>
        </p:txBody>
      </p:sp>
      <p:sp>
        <p:nvSpPr>
          <p:cNvPr id="32" name="TextBox 31">
            <a:extLst>
              <a:ext uri="{FF2B5EF4-FFF2-40B4-BE49-F238E27FC236}">
                <a16:creationId xmlns:a16="http://schemas.microsoft.com/office/drawing/2014/main" id="{835470F5-08B5-D191-DB4E-E5DF8C2C54B0}"/>
              </a:ext>
            </a:extLst>
          </p:cNvPr>
          <p:cNvSpPr txBox="1"/>
          <p:nvPr/>
        </p:nvSpPr>
        <p:spPr>
          <a:xfrm>
            <a:off x="4291685" y="2405031"/>
            <a:ext cx="985161" cy="338554"/>
          </a:xfrm>
          <a:prstGeom prst="rect">
            <a:avLst/>
          </a:prstGeom>
          <a:noFill/>
        </p:spPr>
        <p:txBody>
          <a:bodyPr wrap="square" rtlCol="0">
            <a:spAutoFit/>
          </a:bodyPr>
          <a:lstStyle/>
          <a:p>
            <a:r>
              <a:rPr lang="en-US" sz="1600" dirty="0"/>
              <a:t>Reward</a:t>
            </a:r>
            <a:endParaRPr lang="en-AU" sz="1600" dirty="0"/>
          </a:p>
        </p:txBody>
      </p:sp>
      <p:sp>
        <p:nvSpPr>
          <p:cNvPr id="33" name="TextBox 32">
            <a:extLst>
              <a:ext uri="{FF2B5EF4-FFF2-40B4-BE49-F238E27FC236}">
                <a16:creationId xmlns:a16="http://schemas.microsoft.com/office/drawing/2014/main" id="{2D5CC46C-0DBA-002C-3677-7A013324F5BD}"/>
              </a:ext>
            </a:extLst>
          </p:cNvPr>
          <p:cNvSpPr txBox="1"/>
          <p:nvPr/>
        </p:nvSpPr>
        <p:spPr>
          <a:xfrm>
            <a:off x="4219572" y="1946897"/>
            <a:ext cx="1202880" cy="338554"/>
          </a:xfrm>
          <a:prstGeom prst="rect">
            <a:avLst/>
          </a:prstGeom>
          <a:noFill/>
        </p:spPr>
        <p:txBody>
          <a:bodyPr wrap="square" rtlCol="0">
            <a:spAutoFit/>
          </a:bodyPr>
          <a:lstStyle/>
          <a:p>
            <a:r>
              <a:rPr lang="en-US" sz="1600" dirty="0"/>
              <a:t>Next State</a:t>
            </a:r>
            <a:endParaRPr lang="en-AU" sz="1600" dirty="0"/>
          </a:p>
        </p:txBody>
      </p:sp>
      <p:sp>
        <p:nvSpPr>
          <p:cNvPr id="34" name="TextBox 33">
            <a:extLst>
              <a:ext uri="{FF2B5EF4-FFF2-40B4-BE49-F238E27FC236}">
                <a16:creationId xmlns:a16="http://schemas.microsoft.com/office/drawing/2014/main" id="{C481E090-1E5D-502D-FA91-F354878C90C0}"/>
              </a:ext>
            </a:extLst>
          </p:cNvPr>
          <p:cNvSpPr txBox="1"/>
          <p:nvPr/>
        </p:nvSpPr>
        <p:spPr>
          <a:xfrm>
            <a:off x="9750875" y="4001924"/>
            <a:ext cx="1978471" cy="2308324"/>
          </a:xfrm>
          <a:prstGeom prst="rect">
            <a:avLst/>
          </a:prstGeom>
          <a:noFill/>
          <a:ln>
            <a:solidFill>
              <a:schemeClr val="tx1"/>
            </a:solidFill>
          </a:ln>
        </p:spPr>
        <p:txBody>
          <a:bodyPr wrap="square" rtlCol="0">
            <a:spAutoFit/>
          </a:bodyPr>
          <a:lstStyle/>
          <a:p>
            <a:pPr algn="ctr"/>
            <a:r>
              <a:rPr lang="en-US" sz="1600" b="1" dirty="0">
                <a:solidFill>
                  <a:schemeClr val="tx1"/>
                </a:solidFill>
              </a:rPr>
              <a:t>Disturbances</a:t>
            </a:r>
          </a:p>
          <a:p>
            <a:r>
              <a:rPr lang="en-US" sz="1600" dirty="0">
                <a:solidFill>
                  <a:schemeClr val="tx1"/>
                </a:solidFill>
              </a:rPr>
              <a:t>Number of persons</a:t>
            </a:r>
          </a:p>
          <a:p>
            <a:r>
              <a:rPr lang="en-US" sz="1600" dirty="0">
                <a:solidFill>
                  <a:schemeClr val="tx1"/>
                </a:solidFill>
              </a:rPr>
              <a:t>Inside temperature </a:t>
            </a:r>
          </a:p>
          <a:p>
            <a:r>
              <a:rPr lang="en-US" sz="1600" dirty="0">
                <a:solidFill>
                  <a:schemeClr val="tx1"/>
                </a:solidFill>
              </a:rPr>
              <a:t>Outside temperature</a:t>
            </a:r>
          </a:p>
          <a:p>
            <a:r>
              <a:rPr lang="en-US" sz="1600" dirty="0">
                <a:solidFill>
                  <a:schemeClr val="tx1"/>
                </a:solidFill>
              </a:rPr>
              <a:t>Energy Consumption</a:t>
            </a:r>
          </a:p>
          <a:p>
            <a:r>
              <a:rPr lang="en-US" sz="1600" dirty="0">
                <a:solidFill>
                  <a:schemeClr val="tx1"/>
                </a:solidFill>
              </a:rPr>
              <a:t>Electricity Pricing</a:t>
            </a:r>
          </a:p>
          <a:p>
            <a:endParaRPr lang="en-AU" sz="1600" dirty="0">
              <a:solidFill>
                <a:schemeClr val="tx1"/>
              </a:solidFill>
            </a:endParaRPr>
          </a:p>
        </p:txBody>
      </p:sp>
      <p:pic>
        <p:nvPicPr>
          <p:cNvPr id="36" name="Picture 35">
            <a:extLst>
              <a:ext uri="{FF2B5EF4-FFF2-40B4-BE49-F238E27FC236}">
                <a16:creationId xmlns:a16="http://schemas.microsoft.com/office/drawing/2014/main" id="{88E87083-770C-AB75-9C99-1F01864B1B69}"/>
              </a:ext>
            </a:extLst>
          </p:cNvPr>
          <p:cNvPicPr>
            <a:picLocks noChangeAspect="1"/>
          </p:cNvPicPr>
          <p:nvPr/>
        </p:nvPicPr>
        <p:blipFill>
          <a:blip r:embed="rId4"/>
          <a:stretch>
            <a:fillRect/>
          </a:stretch>
        </p:blipFill>
        <p:spPr>
          <a:xfrm>
            <a:off x="5737885" y="5234993"/>
            <a:ext cx="1275240" cy="935176"/>
          </a:xfrm>
          <a:prstGeom prst="rect">
            <a:avLst/>
          </a:prstGeom>
        </p:spPr>
      </p:pic>
      <p:pic>
        <p:nvPicPr>
          <p:cNvPr id="38" name="Picture 37">
            <a:extLst>
              <a:ext uri="{FF2B5EF4-FFF2-40B4-BE49-F238E27FC236}">
                <a16:creationId xmlns:a16="http://schemas.microsoft.com/office/drawing/2014/main" id="{DEC582ED-5C4D-68F6-790D-AFB8269061D7}"/>
              </a:ext>
            </a:extLst>
          </p:cNvPr>
          <p:cNvPicPr>
            <a:picLocks noChangeAspect="1"/>
          </p:cNvPicPr>
          <p:nvPr/>
        </p:nvPicPr>
        <p:blipFill>
          <a:blip r:embed="rId5"/>
          <a:stretch>
            <a:fillRect/>
          </a:stretch>
        </p:blipFill>
        <p:spPr>
          <a:xfrm>
            <a:off x="6842642" y="5281786"/>
            <a:ext cx="995072" cy="716932"/>
          </a:xfrm>
          <a:prstGeom prst="rect">
            <a:avLst/>
          </a:prstGeom>
        </p:spPr>
      </p:pic>
      <p:pic>
        <p:nvPicPr>
          <p:cNvPr id="40" name="Picture 39">
            <a:extLst>
              <a:ext uri="{FF2B5EF4-FFF2-40B4-BE49-F238E27FC236}">
                <a16:creationId xmlns:a16="http://schemas.microsoft.com/office/drawing/2014/main" id="{38390D27-9C69-FD10-9485-2279AC3FB613}"/>
              </a:ext>
            </a:extLst>
          </p:cNvPr>
          <p:cNvPicPr>
            <a:picLocks noChangeAspect="1"/>
          </p:cNvPicPr>
          <p:nvPr/>
        </p:nvPicPr>
        <p:blipFill>
          <a:blip r:embed="rId6"/>
          <a:stretch>
            <a:fillRect/>
          </a:stretch>
        </p:blipFill>
        <p:spPr>
          <a:xfrm>
            <a:off x="4783180" y="5459526"/>
            <a:ext cx="1177031" cy="365129"/>
          </a:xfrm>
          <a:prstGeom prst="rect">
            <a:avLst/>
          </a:prstGeom>
        </p:spPr>
      </p:pic>
      <p:sp>
        <p:nvSpPr>
          <p:cNvPr id="41" name="TextBox 40">
            <a:extLst>
              <a:ext uri="{FF2B5EF4-FFF2-40B4-BE49-F238E27FC236}">
                <a16:creationId xmlns:a16="http://schemas.microsoft.com/office/drawing/2014/main" id="{9DBE2E68-346D-D27D-DCF9-02A19F7D8E39}"/>
              </a:ext>
            </a:extLst>
          </p:cNvPr>
          <p:cNvSpPr txBox="1"/>
          <p:nvPr/>
        </p:nvSpPr>
        <p:spPr>
          <a:xfrm>
            <a:off x="680373" y="1770732"/>
            <a:ext cx="1978471" cy="1569660"/>
          </a:xfrm>
          <a:prstGeom prst="rect">
            <a:avLst/>
          </a:prstGeom>
          <a:noFill/>
          <a:ln>
            <a:solidFill>
              <a:schemeClr val="tx1"/>
            </a:solidFill>
          </a:ln>
        </p:spPr>
        <p:txBody>
          <a:bodyPr wrap="square" rtlCol="0">
            <a:spAutoFit/>
          </a:bodyPr>
          <a:lstStyle/>
          <a:p>
            <a:pPr algn="ctr"/>
            <a:r>
              <a:rPr lang="en-US" sz="1600" b="1" dirty="0">
                <a:solidFill>
                  <a:schemeClr val="tx1"/>
                </a:solidFill>
              </a:rPr>
              <a:t>Outputs</a:t>
            </a:r>
          </a:p>
          <a:p>
            <a:pPr algn="ctr"/>
            <a:r>
              <a:rPr lang="en-US" sz="1600" dirty="0">
                <a:solidFill>
                  <a:schemeClr val="tx1"/>
                </a:solidFill>
              </a:rPr>
              <a:t>On-Off for AC or State change between heating and cooling</a:t>
            </a:r>
          </a:p>
          <a:p>
            <a:endParaRPr lang="en-AU" sz="1600" dirty="0">
              <a:solidFill>
                <a:schemeClr val="tx1"/>
              </a:solidFill>
            </a:endParaRPr>
          </a:p>
        </p:txBody>
      </p:sp>
      <p:sp>
        <p:nvSpPr>
          <p:cNvPr id="42" name="TextBox 41">
            <a:extLst>
              <a:ext uri="{FF2B5EF4-FFF2-40B4-BE49-F238E27FC236}">
                <a16:creationId xmlns:a16="http://schemas.microsoft.com/office/drawing/2014/main" id="{F63E0A55-F494-B0C5-779A-97A529D2919C}"/>
              </a:ext>
            </a:extLst>
          </p:cNvPr>
          <p:cNvSpPr txBox="1"/>
          <p:nvPr/>
        </p:nvSpPr>
        <p:spPr>
          <a:xfrm>
            <a:off x="438178" y="4001924"/>
            <a:ext cx="2770398" cy="2062103"/>
          </a:xfrm>
          <a:prstGeom prst="rect">
            <a:avLst/>
          </a:prstGeom>
          <a:noFill/>
          <a:ln>
            <a:solidFill>
              <a:schemeClr val="tx1"/>
            </a:solidFill>
          </a:ln>
        </p:spPr>
        <p:txBody>
          <a:bodyPr wrap="square" rtlCol="0">
            <a:spAutoFit/>
          </a:bodyPr>
          <a:lstStyle/>
          <a:p>
            <a:pPr algn="ctr"/>
            <a:r>
              <a:rPr lang="en-US" sz="1600" b="1" dirty="0">
                <a:solidFill>
                  <a:schemeClr val="tx1"/>
                </a:solidFill>
              </a:rPr>
              <a:t>Relevant Datasets</a:t>
            </a:r>
          </a:p>
          <a:p>
            <a:pPr algn="ctr"/>
            <a:r>
              <a:rPr lang="en-US" sz="1600" dirty="0">
                <a:solidFill>
                  <a:schemeClr val="tx1"/>
                </a:solidFill>
              </a:rPr>
              <a:t>Knoxville, USA</a:t>
            </a:r>
          </a:p>
          <a:p>
            <a:pPr algn="ctr"/>
            <a:r>
              <a:rPr lang="en-US" sz="1600" dirty="0">
                <a:solidFill>
                  <a:schemeClr val="tx1"/>
                </a:solidFill>
              </a:rPr>
              <a:t>2- Zone single Family House</a:t>
            </a:r>
          </a:p>
          <a:p>
            <a:pPr marL="285750" indent="-285750">
              <a:buFont typeface="Arial" panose="020B0604020202020204" pitchFamily="34" charset="0"/>
              <a:buChar char="•"/>
            </a:pPr>
            <a:r>
              <a:rPr lang="en-US" sz="1600" dirty="0">
                <a:solidFill>
                  <a:schemeClr val="tx1"/>
                </a:solidFill>
              </a:rPr>
              <a:t>Indoor Temperature</a:t>
            </a:r>
          </a:p>
          <a:p>
            <a:pPr marL="285750" indent="-285750">
              <a:buFont typeface="Arial" panose="020B0604020202020204" pitchFamily="34" charset="0"/>
              <a:buChar char="•"/>
            </a:pPr>
            <a:r>
              <a:rPr lang="en-US" sz="1600" dirty="0">
                <a:solidFill>
                  <a:schemeClr val="tx1"/>
                </a:solidFill>
              </a:rPr>
              <a:t>Outdoor Temperature</a:t>
            </a:r>
          </a:p>
          <a:p>
            <a:pPr marL="285750" indent="-285750">
              <a:buFont typeface="Arial" panose="020B0604020202020204" pitchFamily="34" charset="0"/>
              <a:buChar char="•"/>
            </a:pPr>
            <a:r>
              <a:rPr lang="en-US" sz="1600" dirty="0">
                <a:solidFill>
                  <a:schemeClr val="tx1"/>
                </a:solidFill>
              </a:rPr>
              <a:t>Electricity Pricing</a:t>
            </a:r>
          </a:p>
          <a:p>
            <a:pPr marL="285750" indent="-285750">
              <a:buFont typeface="Arial" panose="020B0604020202020204" pitchFamily="34" charset="0"/>
              <a:buChar char="•"/>
            </a:pPr>
            <a:r>
              <a:rPr lang="en-US" sz="1600" dirty="0">
                <a:solidFill>
                  <a:schemeClr val="tx1"/>
                </a:solidFill>
              </a:rPr>
              <a:t>Weather Data</a:t>
            </a:r>
          </a:p>
          <a:p>
            <a:endParaRPr lang="en-AU" sz="1600" dirty="0">
              <a:solidFill>
                <a:schemeClr val="tx1"/>
              </a:solidFill>
            </a:endParaRPr>
          </a:p>
        </p:txBody>
      </p:sp>
      <p:sp>
        <p:nvSpPr>
          <p:cNvPr id="43" name="TextBox 42">
            <a:extLst>
              <a:ext uri="{FF2B5EF4-FFF2-40B4-BE49-F238E27FC236}">
                <a16:creationId xmlns:a16="http://schemas.microsoft.com/office/drawing/2014/main" id="{B8A3A8CA-CDD2-BB23-25C2-141F2E512BC7}"/>
              </a:ext>
            </a:extLst>
          </p:cNvPr>
          <p:cNvSpPr txBox="1"/>
          <p:nvPr/>
        </p:nvSpPr>
        <p:spPr>
          <a:xfrm>
            <a:off x="9533156" y="345108"/>
            <a:ext cx="2196189" cy="1569660"/>
          </a:xfrm>
          <a:prstGeom prst="rect">
            <a:avLst/>
          </a:prstGeom>
          <a:noFill/>
          <a:ln>
            <a:solidFill>
              <a:schemeClr val="tx1"/>
            </a:solidFill>
          </a:ln>
        </p:spPr>
        <p:txBody>
          <a:bodyPr wrap="square" rtlCol="0">
            <a:spAutoFit/>
          </a:bodyPr>
          <a:lstStyle/>
          <a:p>
            <a:pPr algn="ctr"/>
            <a:r>
              <a:rPr lang="en-US" sz="1600" b="1" dirty="0">
                <a:solidFill>
                  <a:schemeClr val="tx1"/>
                </a:solidFill>
              </a:rPr>
              <a:t>Expected Outcomes</a:t>
            </a:r>
          </a:p>
          <a:p>
            <a:r>
              <a:rPr lang="en-US" sz="1600" dirty="0">
                <a:solidFill>
                  <a:schemeClr val="tx1"/>
                </a:solidFill>
              </a:rPr>
              <a:t>Optimal Thermal Comfort</a:t>
            </a:r>
          </a:p>
          <a:p>
            <a:r>
              <a:rPr lang="en-US" sz="1600" dirty="0">
                <a:solidFill>
                  <a:schemeClr val="tx1"/>
                </a:solidFill>
              </a:rPr>
              <a:t>Energy Efficiency</a:t>
            </a:r>
          </a:p>
          <a:p>
            <a:r>
              <a:rPr lang="en-US" sz="1600" dirty="0">
                <a:solidFill>
                  <a:schemeClr val="tx1"/>
                </a:solidFill>
              </a:rPr>
              <a:t>Adaptability </a:t>
            </a:r>
          </a:p>
          <a:p>
            <a:endParaRPr lang="en-AU" sz="1600" dirty="0">
              <a:solidFill>
                <a:schemeClr val="tx1"/>
              </a:solidFill>
            </a:endParaRPr>
          </a:p>
        </p:txBody>
      </p:sp>
      <p:sp>
        <p:nvSpPr>
          <p:cNvPr id="2" name="TextBox 1">
            <a:extLst>
              <a:ext uri="{FF2B5EF4-FFF2-40B4-BE49-F238E27FC236}">
                <a16:creationId xmlns:a16="http://schemas.microsoft.com/office/drawing/2014/main" id="{067EA17A-5B63-C93B-3633-2BE6F79BE545}"/>
              </a:ext>
            </a:extLst>
          </p:cNvPr>
          <p:cNvSpPr txBox="1"/>
          <p:nvPr/>
        </p:nvSpPr>
        <p:spPr>
          <a:xfrm>
            <a:off x="9533156" y="2318230"/>
            <a:ext cx="2658844" cy="1200329"/>
          </a:xfrm>
          <a:prstGeom prst="rect">
            <a:avLst/>
          </a:prstGeom>
          <a:noFill/>
          <a:ln>
            <a:solidFill>
              <a:schemeClr val="tx1"/>
            </a:solidFill>
          </a:ln>
        </p:spPr>
        <p:txBody>
          <a:bodyPr wrap="square" rtlCol="0">
            <a:spAutoFit/>
          </a:bodyPr>
          <a:lstStyle/>
          <a:p>
            <a:pPr algn="ctr"/>
            <a:r>
              <a:rPr lang="en-US" sz="1800" b="1" dirty="0">
                <a:solidFill>
                  <a:srgbClr val="4497D1"/>
                </a:solidFill>
              </a:rPr>
              <a:t>Objective</a:t>
            </a:r>
          </a:p>
          <a:p>
            <a:pPr algn="ctr"/>
            <a:r>
              <a:rPr lang="en-US" sz="1800" dirty="0"/>
              <a:t>Learning the RL Control Policy</a:t>
            </a:r>
          </a:p>
          <a:p>
            <a:pPr algn="ctr"/>
            <a:endParaRPr lang="en-AU" sz="1800" dirty="0"/>
          </a:p>
        </p:txBody>
      </p:sp>
      <p:sp>
        <p:nvSpPr>
          <p:cNvPr id="5" name="TextBox 4">
            <a:extLst>
              <a:ext uri="{FF2B5EF4-FFF2-40B4-BE49-F238E27FC236}">
                <a16:creationId xmlns:a16="http://schemas.microsoft.com/office/drawing/2014/main" id="{A0668234-E19D-234C-5C74-DA9E55EFE534}"/>
              </a:ext>
            </a:extLst>
          </p:cNvPr>
          <p:cNvSpPr txBox="1"/>
          <p:nvPr/>
        </p:nvSpPr>
        <p:spPr>
          <a:xfrm>
            <a:off x="17327" y="6337666"/>
            <a:ext cx="11166733" cy="52322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Kurte</a:t>
            </a:r>
            <a:r>
              <a:rPr lang="en-US" b="0" i="0" dirty="0">
                <a:solidFill>
                  <a:srgbClr val="222222"/>
                </a:solidFill>
                <a:effectLst/>
                <a:latin typeface="Arial" panose="020B0604020202020204" pitchFamily="34" charset="0"/>
              </a:rPr>
              <a:t>, Kuldeep, et al. "Evaluating the adaptability of reinforcement learning based HVAC control for residential houses." </a:t>
            </a:r>
            <a:r>
              <a:rPr lang="en-US" b="0" i="1" dirty="0">
                <a:solidFill>
                  <a:srgbClr val="222222"/>
                </a:solidFill>
                <a:effectLst/>
                <a:latin typeface="Arial" panose="020B0604020202020204" pitchFamily="34" charset="0"/>
              </a:rPr>
              <a:t>Sustainability</a:t>
            </a:r>
            <a:r>
              <a:rPr lang="en-US" b="0" i="0" dirty="0">
                <a:solidFill>
                  <a:srgbClr val="222222"/>
                </a:solidFill>
                <a:effectLst/>
                <a:latin typeface="Arial" panose="020B0604020202020204" pitchFamily="34" charset="0"/>
              </a:rPr>
              <a:t> 12.18 (2020): 7727.</a:t>
            </a:r>
            <a:endParaRPr lang="en-AU" dirty="0"/>
          </a:p>
        </p:txBody>
      </p:sp>
    </p:spTree>
    <p:extLst>
      <p:ext uri="{BB962C8B-B14F-4D97-AF65-F5344CB8AC3E}">
        <p14:creationId xmlns:p14="http://schemas.microsoft.com/office/powerpoint/2010/main" val="378231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91" name="Google Shape;191;p9"/>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14</a:t>
            </a:fld>
            <a:endParaRPr/>
          </a:p>
        </p:txBody>
      </p:sp>
      <p:sp>
        <p:nvSpPr>
          <p:cNvPr id="192" name="Google Shape;192;p9"/>
          <p:cNvSpPr txBox="1"/>
          <p:nvPr/>
        </p:nvSpPr>
        <p:spPr>
          <a:xfrm>
            <a:off x="-1" y="273002"/>
            <a:ext cx="8262257" cy="754906"/>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Arial"/>
                <a:ea typeface="Arial"/>
                <a:cs typeface="Arial"/>
                <a:sym typeface="Arial"/>
              </a:rPr>
              <a:t>Methodology Overview</a:t>
            </a:r>
            <a:endParaRPr sz="4400" b="0" i="0" u="none" strike="noStrike" cap="none">
              <a:solidFill>
                <a:schemeClr val="lt1"/>
              </a:solidFill>
              <a:latin typeface="Calibri"/>
              <a:ea typeface="Calibri"/>
              <a:cs typeface="Calibri"/>
              <a:sym typeface="Calibri"/>
            </a:endParaRPr>
          </a:p>
        </p:txBody>
      </p:sp>
      <p:sp>
        <p:nvSpPr>
          <p:cNvPr id="3" name="Rectangle 2">
            <a:extLst>
              <a:ext uri="{FF2B5EF4-FFF2-40B4-BE49-F238E27FC236}">
                <a16:creationId xmlns:a16="http://schemas.microsoft.com/office/drawing/2014/main" id="{7178D6E0-F2C7-48DA-A903-FB8A71BA209B}"/>
              </a:ext>
            </a:extLst>
          </p:cNvPr>
          <p:cNvSpPr/>
          <p:nvPr/>
        </p:nvSpPr>
        <p:spPr>
          <a:xfrm>
            <a:off x="4729835" y="4005943"/>
            <a:ext cx="3211289" cy="1153886"/>
          </a:xfrm>
          <a:prstGeom prst="rect">
            <a:avLst/>
          </a:prstGeom>
          <a:solidFill>
            <a:srgbClr val="4497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Simulated House Environment</a:t>
            </a:r>
            <a:endParaRPr lang="en-AU" sz="2000" dirty="0"/>
          </a:p>
        </p:txBody>
      </p:sp>
      <p:pic>
        <p:nvPicPr>
          <p:cNvPr id="4" name="Google Shape;96;p1" descr="Robot with solid fill">
            <a:extLst>
              <a:ext uri="{FF2B5EF4-FFF2-40B4-BE49-F238E27FC236}">
                <a16:creationId xmlns:a16="http://schemas.microsoft.com/office/drawing/2014/main" id="{4C9BEC65-9C8D-9184-A031-5516FDA48D70}"/>
              </a:ext>
            </a:extLst>
          </p:cNvPr>
          <p:cNvPicPr preferRelativeResize="0"/>
          <p:nvPr/>
        </p:nvPicPr>
        <p:blipFill rotWithShape="1">
          <a:blip r:embed="rId3">
            <a:alphaModFix/>
          </a:blip>
          <a:srcRect/>
          <a:stretch/>
        </p:blipFill>
        <p:spPr>
          <a:xfrm>
            <a:off x="5600695" y="1532792"/>
            <a:ext cx="1412430" cy="1253324"/>
          </a:xfrm>
          <a:prstGeom prst="rect">
            <a:avLst/>
          </a:prstGeom>
          <a:noFill/>
          <a:ln>
            <a:noFill/>
          </a:ln>
        </p:spPr>
      </p:pic>
      <p:cxnSp>
        <p:nvCxnSpPr>
          <p:cNvPr id="6" name="Straight Connector 5">
            <a:extLst>
              <a:ext uri="{FF2B5EF4-FFF2-40B4-BE49-F238E27FC236}">
                <a16:creationId xmlns:a16="http://schemas.microsoft.com/office/drawing/2014/main" id="{0E1531F2-0121-F00A-2063-B9CC5D126267}"/>
              </a:ext>
            </a:extLst>
          </p:cNvPr>
          <p:cNvCxnSpPr>
            <a:cxnSpLocks/>
          </p:cNvCxnSpPr>
          <p:nvPr/>
        </p:nvCxnSpPr>
        <p:spPr>
          <a:xfrm>
            <a:off x="7013125" y="2148568"/>
            <a:ext cx="1913161" cy="17689"/>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FC1DE70-9A0A-9C7B-2237-E3F0F7689871}"/>
              </a:ext>
            </a:extLst>
          </p:cNvPr>
          <p:cNvCxnSpPr>
            <a:cxnSpLocks/>
          </p:cNvCxnSpPr>
          <p:nvPr/>
        </p:nvCxnSpPr>
        <p:spPr>
          <a:xfrm>
            <a:off x="8926286" y="2159454"/>
            <a:ext cx="0" cy="2423432"/>
          </a:xfrm>
          <a:prstGeom prst="line">
            <a:avLst/>
          </a:prstGeom>
          <a:ln w="19050"/>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227C9FB-C0AE-EDF4-7E50-923EC786AEB2}"/>
              </a:ext>
            </a:extLst>
          </p:cNvPr>
          <p:cNvCxnSpPr>
            <a:cxnSpLocks/>
            <a:endCxn id="3" idx="3"/>
          </p:cNvCxnSpPr>
          <p:nvPr/>
        </p:nvCxnSpPr>
        <p:spPr>
          <a:xfrm flipH="1">
            <a:off x="7941124" y="4568323"/>
            <a:ext cx="985162" cy="1456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19" name="Group 18">
            <a:extLst>
              <a:ext uri="{FF2B5EF4-FFF2-40B4-BE49-F238E27FC236}">
                <a16:creationId xmlns:a16="http://schemas.microsoft.com/office/drawing/2014/main" id="{E80CCB3D-22F7-6F1F-4049-10E205DA2268}"/>
              </a:ext>
            </a:extLst>
          </p:cNvPr>
          <p:cNvGrpSpPr/>
          <p:nvPr/>
        </p:nvGrpSpPr>
        <p:grpSpPr>
          <a:xfrm>
            <a:off x="3755572" y="1928254"/>
            <a:ext cx="1845124" cy="2434318"/>
            <a:chOff x="3755571" y="2148568"/>
            <a:chExt cx="1845124" cy="2434318"/>
          </a:xfrm>
        </p:grpSpPr>
        <p:cxnSp>
          <p:nvCxnSpPr>
            <p:cNvPr id="14" name="Straight Connector 13">
              <a:extLst>
                <a:ext uri="{FF2B5EF4-FFF2-40B4-BE49-F238E27FC236}">
                  <a16:creationId xmlns:a16="http://schemas.microsoft.com/office/drawing/2014/main" id="{426BBAE1-6FEB-0409-C8DD-B401B50D0AE7}"/>
                </a:ext>
              </a:extLst>
            </p:cNvPr>
            <p:cNvCxnSpPr>
              <a:stCxn id="3" idx="1"/>
            </p:cNvCxnSpPr>
            <p:nvPr/>
          </p:nvCxnSpPr>
          <p:spPr>
            <a:xfrm flipH="1">
              <a:off x="3755571" y="4582886"/>
              <a:ext cx="97426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FC8FE501-617E-FE3F-24AC-FBACD6E1064D}"/>
                </a:ext>
              </a:extLst>
            </p:cNvPr>
            <p:cNvCxnSpPr/>
            <p:nvPr/>
          </p:nvCxnSpPr>
          <p:spPr>
            <a:xfrm flipV="1">
              <a:off x="3755571" y="2148568"/>
              <a:ext cx="0" cy="2434318"/>
            </a:xfrm>
            <a:prstGeom prst="line">
              <a:avLst/>
            </a:prstGeom>
            <a:ln w="19050"/>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656460F-4E1F-0416-1054-C86184F3D996}"/>
                </a:ext>
              </a:extLst>
            </p:cNvPr>
            <p:cNvCxnSpPr>
              <a:endCxn id="4" idx="1"/>
            </p:cNvCxnSpPr>
            <p:nvPr/>
          </p:nvCxnSpPr>
          <p:spPr>
            <a:xfrm flipV="1">
              <a:off x="3755571" y="2159454"/>
              <a:ext cx="1845124" cy="68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cxnSp>
        <p:nvCxnSpPr>
          <p:cNvPr id="21" name="Straight Connector 20">
            <a:extLst>
              <a:ext uri="{FF2B5EF4-FFF2-40B4-BE49-F238E27FC236}">
                <a16:creationId xmlns:a16="http://schemas.microsoft.com/office/drawing/2014/main" id="{F98695A9-11D5-B726-B9E1-CD35B1E05749}"/>
              </a:ext>
            </a:extLst>
          </p:cNvPr>
          <p:cNvCxnSpPr>
            <a:cxnSpLocks/>
          </p:cNvCxnSpPr>
          <p:nvPr/>
        </p:nvCxnSpPr>
        <p:spPr>
          <a:xfrm flipH="1" flipV="1">
            <a:off x="3581403" y="4752548"/>
            <a:ext cx="1148432" cy="14699"/>
          </a:xfrm>
          <a:prstGeom prst="line">
            <a:avLst/>
          </a:prstGeom>
          <a:ln w="1905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541B0C0A-C98E-864F-8CDD-8E68B8039232}"/>
              </a:ext>
            </a:extLst>
          </p:cNvPr>
          <p:cNvCxnSpPr>
            <a:cxnSpLocks/>
          </p:cNvCxnSpPr>
          <p:nvPr/>
        </p:nvCxnSpPr>
        <p:spPr>
          <a:xfrm flipV="1">
            <a:off x="3581403" y="2318230"/>
            <a:ext cx="0" cy="2434318"/>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2B99C0F-6A91-BB76-DA54-8F263ACBD3AD}"/>
              </a:ext>
            </a:extLst>
          </p:cNvPr>
          <p:cNvCxnSpPr>
            <a:cxnSpLocks/>
          </p:cNvCxnSpPr>
          <p:nvPr/>
        </p:nvCxnSpPr>
        <p:spPr>
          <a:xfrm>
            <a:off x="3581403" y="2335919"/>
            <a:ext cx="201929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DF23343-3F42-614E-00A3-132E294ACD2B}"/>
              </a:ext>
            </a:extLst>
          </p:cNvPr>
          <p:cNvSpPr txBox="1"/>
          <p:nvPr/>
        </p:nvSpPr>
        <p:spPr>
          <a:xfrm>
            <a:off x="7477124" y="2285451"/>
            <a:ext cx="985161" cy="338554"/>
          </a:xfrm>
          <a:prstGeom prst="rect">
            <a:avLst/>
          </a:prstGeom>
          <a:noFill/>
        </p:spPr>
        <p:txBody>
          <a:bodyPr wrap="square" rtlCol="0">
            <a:spAutoFit/>
          </a:bodyPr>
          <a:lstStyle/>
          <a:p>
            <a:r>
              <a:rPr lang="en-US" sz="1600" dirty="0"/>
              <a:t>Action</a:t>
            </a:r>
            <a:endParaRPr lang="en-AU" sz="1600" dirty="0"/>
          </a:p>
        </p:txBody>
      </p:sp>
      <p:sp>
        <p:nvSpPr>
          <p:cNvPr id="32" name="TextBox 31">
            <a:extLst>
              <a:ext uri="{FF2B5EF4-FFF2-40B4-BE49-F238E27FC236}">
                <a16:creationId xmlns:a16="http://schemas.microsoft.com/office/drawing/2014/main" id="{835470F5-08B5-D191-DB4E-E5DF8C2C54B0}"/>
              </a:ext>
            </a:extLst>
          </p:cNvPr>
          <p:cNvSpPr txBox="1"/>
          <p:nvPr/>
        </p:nvSpPr>
        <p:spPr>
          <a:xfrm>
            <a:off x="4291685" y="2405031"/>
            <a:ext cx="985161" cy="338554"/>
          </a:xfrm>
          <a:prstGeom prst="rect">
            <a:avLst/>
          </a:prstGeom>
          <a:noFill/>
        </p:spPr>
        <p:txBody>
          <a:bodyPr wrap="square" rtlCol="0">
            <a:spAutoFit/>
          </a:bodyPr>
          <a:lstStyle/>
          <a:p>
            <a:r>
              <a:rPr lang="en-US" sz="1600" dirty="0"/>
              <a:t>Reward</a:t>
            </a:r>
            <a:endParaRPr lang="en-AU" sz="1600" dirty="0"/>
          </a:p>
        </p:txBody>
      </p:sp>
      <p:sp>
        <p:nvSpPr>
          <p:cNvPr id="33" name="TextBox 32">
            <a:extLst>
              <a:ext uri="{FF2B5EF4-FFF2-40B4-BE49-F238E27FC236}">
                <a16:creationId xmlns:a16="http://schemas.microsoft.com/office/drawing/2014/main" id="{2D5CC46C-0DBA-002C-3677-7A013324F5BD}"/>
              </a:ext>
            </a:extLst>
          </p:cNvPr>
          <p:cNvSpPr txBox="1"/>
          <p:nvPr/>
        </p:nvSpPr>
        <p:spPr>
          <a:xfrm>
            <a:off x="4219572" y="1946897"/>
            <a:ext cx="1202880" cy="338554"/>
          </a:xfrm>
          <a:prstGeom prst="rect">
            <a:avLst/>
          </a:prstGeom>
          <a:noFill/>
        </p:spPr>
        <p:txBody>
          <a:bodyPr wrap="square" rtlCol="0">
            <a:spAutoFit/>
          </a:bodyPr>
          <a:lstStyle/>
          <a:p>
            <a:r>
              <a:rPr lang="en-US" sz="1600" dirty="0"/>
              <a:t>Next State</a:t>
            </a:r>
            <a:endParaRPr lang="en-AU" sz="1600" dirty="0"/>
          </a:p>
        </p:txBody>
      </p:sp>
      <p:pic>
        <p:nvPicPr>
          <p:cNvPr id="36" name="Picture 35">
            <a:extLst>
              <a:ext uri="{FF2B5EF4-FFF2-40B4-BE49-F238E27FC236}">
                <a16:creationId xmlns:a16="http://schemas.microsoft.com/office/drawing/2014/main" id="{88E87083-770C-AB75-9C99-1F01864B1B69}"/>
              </a:ext>
            </a:extLst>
          </p:cNvPr>
          <p:cNvPicPr>
            <a:picLocks noChangeAspect="1"/>
          </p:cNvPicPr>
          <p:nvPr/>
        </p:nvPicPr>
        <p:blipFill>
          <a:blip r:embed="rId4"/>
          <a:stretch>
            <a:fillRect/>
          </a:stretch>
        </p:blipFill>
        <p:spPr>
          <a:xfrm>
            <a:off x="5737885" y="5234993"/>
            <a:ext cx="1275240" cy="935176"/>
          </a:xfrm>
          <a:prstGeom prst="rect">
            <a:avLst/>
          </a:prstGeom>
        </p:spPr>
      </p:pic>
      <p:pic>
        <p:nvPicPr>
          <p:cNvPr id="38" name="Picture 37">
            <a:extLst>
              <a:ext uri="{FF2B5EF4-FFF2-40B4-BE49-F238E27FC236}">
                <a16:creationId xmlns:a16="http://schemas.microsoft.com/office/drawing/2014/main" id="{DEC582ED-5C4D-68F6-790D-AFB8269061D7}"/>
              </a:ext>
            </a:extLst>
          </p:cNvPr>
          <p:cNvPicPr>
            <a:picLocks noChangeAspect="1"/>
          </p:cNvPicPr>
          <p:nvPr/>
        </p:nvPicPr>
        <p:blipFill>
          <a:blip r:embed="rId5"/>
          <a:stretch>
            <a:fillRect/>
          </a:stretch>
        </p:blipFill>
        <p:spPr>
          <a:xfrm>
            <a:off x="6842642" y="5281786"/>
            <a:ext cx="995072" cy="716932"/>
          </a:xfrm>
          <a:prstGeom prst="rect">
            <a:avLst/>
          </a:prstGeom>
        </p:spPr>
      </p:pic>
      <p:pic>
        <p:nvPicPr>
          <p:cNvPr id="40" name="Picture 39">
            <a:extLst>
              <a:ext uri="{FF2B5EF4-FFF2-40B4-BE49-F238E27FC236}">
                <a16:creationId xmlns:a16="http://schemas.microsoft.com/office/drawing/2014/main" id="{38390D27-9C69-FD10-9485-2279AC3FB613}"/>
              </a:ext>
            </a:extLst>
          </p:cNvPr>
          <p:cNvPicPr>
            <a:picLocks noChangeAspect="1"/>
          </p:cNvPicPr>
          <p:nvPr/>
        </p:nvPicPr>
        <p:blipFill>
          <a:blip r:embed="rId6"/>
          <a:stretch>
            <a:fillRect/>
          </a:stretch>
        </p:blipFill>
        <p:spPr>
          <a:xfrm>
            <a:off x="4783180" y="5459526"/>
            <a:ext cx="1177031" cy="365129"/>
          </a:xfrm>
          <a:prstGeom prst="rect">
            <a:avLst/>
          </a:prstGeom>
        </p:spPr>
      </p:pic>
      <p:sp>
        <p:nvSpPr>
          <p:cNvPr id="42" name="TextBox 41">
            <a:extLst>
              <a:ext uri="{FF2B5EF4-FFF2-40B4-BE49-F238E27FC236}">
                <a16:creationId xmlns:a16="http://schemas.microsoft.com/office/drawing/2014/main" id="{F63E0A55-F494-B0C5-779A-97A529D2919C}"/>
              </a:ext>
            </a:extLst>
          </p:cNvPr>
          <p:cNvSpPr txBox="1"/>
          <p:nvPr/>
        </p:nvSpPr>
        <p:spPr>
          <a:xfrm>
            <a:off x="283043" y="2285451"/>
            <a:ext cx="2770398" cy="2308324"/>
          </a:xfrm>
          <a:prstGeom prst="rect">
            <a:avLst/>
          </a:prstGeom>
          <a:noFill/>
          <a:ln>
            <a:solidFill>
              <a:schemeClr val="tx1"/>
            </a:solidFill>
          </a:ln>
        </p:spPr>
        <p:txBody>
          <a:bodyPr wrap="square" rtlCol="0">
            <a:spAutoFit/>
          </a:bodyPr>
          <a:lstStyle/>
          <a:p>
            <a:pPr algn="ctr"/>
            <a:r>
              <a:rPr lang="en-US" sz="1600" b="1" dirty="0">
                <a:solidFill>
                  <a:schemeClr val="tx1"/>
                </a:solidFill>
              </a:rPr>
              <a:t>States</a:t>
            </a:r>
          </a:p>
          <a:p>
            <a:pPr algn="ctr"/>
            <a:r>
              <a:rPr lang="en-US" sz="1600" dirty="0">
                <a:solidFill>
                  <a:schemeClr val="tx1"/>
                </a:solidFill>
              </a:rPr>
              <a:t>Indoor Temperature</a:t>
            </a:r>
          </a:p>
          <a:p>
            <a:pPr algn="ctr"/>
            <a:r>
              <a:rPr lang="en-US" sz="1600" dirty="0">
                <a:solidFill>
                  <a:schemeClr val="tx1"/>
                </a:solidFill>
              </a:rPr>
              <a:t>Outdoor temperature  </a:t>
            </a:r>
          </a:p>
          <a:p>
            <a:pPr algn="ctr"/>
            <a:r>
              <a:rPr lang="en-US" sz="1600" dirty="0">
                <a:solidFill>
                  <a:schemeClr val="tx1"/>
                </a:solidFill>
              </a:rPr>
              <a:t>Number of occupants</a:t>
            </a:r>
          </a:p>
          <a:p>
            <a:pPr algn="ctr"/>
            <a:r>
              <a:rPr lang="en-US" sz="1600" dirty="0">
                <a:solidFill>
                  <a:schemeClr val="tx1"/>
                </a:solidFill>
              </a:rPr>
              <a:t>Hour of the day</a:t>
            </a:r>
          </a:p>
          <a:p>
            <a:pPr algn="ctr"/>
            <a:r>
              <a:rPr lang="en-US" sz="1600" dirty="0">
                <a:solidFill>
                  <a:schemeClr val="tx1"/>
                </a:solidFill>
              </a:rPr>
              <a:t>Weather data</a:t>
            </a:r>
          </a:p>
          <a:p>
            <a:pPr algn="ctr"/>
            <a:r>
              <a:rPr lang="en-US" sz="1600" dirty="0">
                <a:solidFill>
                  <a:schemeClr val="tx1"/>
                </a:solidFill>
              </a:rPr>
              <a:t>Energy Cost</a:t>
            </a:r>
          </a:p>
          <a:p>
            <a:pPr algn="ctr"/>
            <a:r>
              <a:rPr lang="en-US" sz="1600" dirty="0">
                <a:solidFill>
                  <a:schemeClr val="tx1"/>
                </a:solidFill>
              </a:rPr>
              <a:t>Energy Utilized</a:t>
            </a:r>
          </a:p>
          <a:p>
            <a:endParaRPr lang="en-AU" sz="1600" dirty="0">
              <a:solidFill>
                <a:schemeClr val="tx1"/>
              </a:solidFill>
            </a:endParaRPr>
          </a:p>
        </p:txBody>
      </p:sp>
      <p:sp>
        <p:nvSpPr>
          <p:cNvPr id="2" name="TextBox 1">
            <a:extLst>
              <a:ext uri="{FF2B5EF4-FFF2-40B4-BE49-F238E27FC236}">
                <a16:creationId xmlns:a16="http://schemas.microsoft.com/office/drawing/2014/main" id="{067EA17A-5B63-C93B-3633-2BE6F79BE545}"/>
              </a:ext>
            </a:extLst>
          </p:cNvPr>
          <p:cNvSpPr txBox="1"/>
          <p:nvPr/>
        </p:nvSpPr>
        <p:spPr>
          <a:xfrm>
            <a:off x="9533156" y="2318230"/>
            <a:ext cx="2658844" cy="1200329"/>
          </a:xfrm>
          <a:prstGeom prst="rect">
            <a:avLst/>
          </a:prstGeom>
          <a:noFill/>
          <a:ln>
            <a:solidFill>
              <a:schemeClr val="tx1"/>
            </a:solidFill>
          </a:ln>
        </p:spPr>
        <p:txBody>
          <a:bodyPr wrap="square" rtlCol="0">
            <a:spAutoFit/>
          </a:bodyPr>
          <a:lstStyle/>
          <a:p>
            <a:pPr algn="ctr"/>
            <a:r>
              <a:rPr lang="en-US" sz="1800" b="1" dirty="0">
                <a:solidFill>
                  <a:schemeClr val="tx1"/>
                </a:solidFill>
              </a:rPr>
              <a:t>Actions</a:t>
            </a:r>
          </a:p>
          <a:p>
            <a:pPr algn="ctr"/>
            <a:r>
              <a:rPr lang="en-US" sz="1800" dirty="0">
                <a:solidFill>
                  <a:schemeClr val="tx1"/>
                </a:solidFill>
              </a:rPr>
              <a:t>Provide Heating or cooling</a:t>
            </a:r>
          </a:p>
          <a:p>
            <a:pPr algn="ctr"/>
            <a:endParaRPr lang="en-AU" sz="1800" dirty="0">
              <a:solidFill>
                <a:schemeClr val="tx1"/>
              </a:solidFill>
            </a:endParaRPr>
          </a:p>
        </p:txBody>
      </p:sp>
    </p:spTree>
    <p:extLst>
      <p:ext uri="{BB962C8B-B14F-4D97-AF65-F5344CB8AC3E}">
        <p14:creationId xmlns:p14="http://schemas.microsoft.com/office/powerpoint/2010/main" val="54002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0C8AD3-65E1-19FC-4279-DA089CD5E0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sz="1200" b="0" i="0" u="none" strike="noStrike" cap="none">
              <a:solidFill>
                <a:srgbClr val="898989"/>
              </a:solidFill>
              <a:latin typeface="Calibri"/>
              <a:ea typeface="Calibri"/>
              <a:cs typeface="Calibri"/>
              <a:sym typeface="Calibri"/>
            </a:endParaRPr>
          </a:p>
        </p:txBody>
      </p:sp>
      <p:graphicFrame>
        <p:nvGraphicFramePr>
          <p:cNvPr id="10" name="Table 9">
            <a:extLst>
              <a:ext uri="{FF2B5EF4-FFF2-40B4-BE49-F238E27FC236}">
                <a16:creationId xmlns:a16="http://schemas.microsoft.com/office/drawing/2014/main" id="{30153ADE-97A0-375E-B299-25F7B43D9FB1}"/>
              </a:ext>
            </a:extLst>
          </p:cNvPr>
          <p:cNvGraphicFramePr>
            <a:graphicFrameLocks noGrp="1"/>
          </p:cNvGraphicFramePr>
          <p:nvPr>
            <p:extLst>
              <p:ext uri="{D42A27DB-BD31-4B8C-83A1-F6EECF244321}">
                <p14:modId xmlns:p14="http://schemas.microsoft.com/office/powerpoint/2010/main" val="956186337"/>
              </p:ext>
            </p:extLst>
          </p:nvPr>
        </p:nvGraphicFramePr>
        <p:xfrm>
          <a:off x="179610" y="951024"/>
          <a:ext cx="11832780" cy="5210311"/>
        </p:xfrm>
        <a:graphic>
          <a:graphicData uri="http://schemas.openxmlformats.org/drawingml/2006/table">
            <a:tbl>
              <a:tblPr/>
              <a:tblGrid>
                <a:gridCol w="3055908">
                  <a:extLst>
                    <a:ext uri="{9D8B030D-6E8A-4147-A177-3AD203B41FA5}">
                      <a16:colId xmlns:a16="http://schemas.microsoft.com/office/drawing/2014/main" val="1151293627"/>
                    </a:ext>
                  </a:extLst>
                </a:gridCol>
                <a:gridCol w="225048">
                  <a:extLst>
                    <a:ext uri="{9D8B030D-6E8A-4147-A177-3AD203B41FA5}">
                      <a16:colId xmlns:a16="http://schemas.microsoft.com/office/drawing/2014/main" val="87463256"/>
                    </a:ext>
                  </a:extLst>
                </a:gridCol>
                <a:gridCol w="225048">
                  <a:extLst>
                    <a:ext uri="{9D8B030D-6E8A-4147-A177-3AD203B41FA5}">
                      <a16:colId xmlns:a16="http://schemas.microsoft.com/office/drawing/2014/main" val="3807843234"/>
                    </a:ext>
                  </a:extLst>
                </a:gridCol>
                <a:gridCol w="225048">
                  <a:extLst>
                    <a:ext uri="{9D8B030D-6E8A-4147-A177-3AD203B41FA5}">
                      <a16:colId xmlns:a16="http://schemas.microsoft.com/office/drawing/2014/main" val="2462747634"/>
                    </a:ext>
                  </a:extLst>
                </a:gridCol>
                <a:gridCol w="225048">
                  <a:extLst>
                    <a:ext uri="{9D8B030D-6E8A-4147-A177-3AD203B41FA5}">
                      <a16:colId xmlns:a16="http://schemas.microsoft.com/office/drawing/2014/main" val="3346569427"/>
                    </a:ext>
                  </a:extLst>
                </a:gridCol>
                <a:gridCol w="225048">
                  <a:extLst>
                    <a:ext uri="{9D8B030D-6E8A-4147-A177-3AD203B41FA5}">
                      <a16:colId xmlns:a16="http://schemas.microsoft.com/office/drawing/2014/main" val="1413304527"/>
                    </a:ext>
                  </a:extLst>
                </a:gridCol>
                <a:gridCol w="225048">
                  <a:extLst>
                    <a:ext uri="{9D8B030D-6E8A-4147-A177-3AD203B41FA5}">
                      <a16:colId xmlns:a16="http://schemas.microsoft.com/office/drawing/2014/main" val="2252463386"/>
                    </a:ext>
                  </a:extLst>
                </a:gridCol>
                <a:gridCol w="225048">
                  <a:extLst>
                    <a:ext uri="{9D8B030D-6E8A-4147-A177-3AD203B41FA5}">
                      <a16:colId xmlns:a16="http://schemas.microsoft.com/office/drawing/2014/main" val="758452989"/>
                    </a:ext>
                  </a:extLst>
                </a:gridCol>
                <a:gridCol w="225048">
                  <a:extLst>
                    <a:ext uri="{9D8B030D-6E8A-4147-A177-3AD203B41FA5}">
                      <a16:colId xmlns:a16="http://schemas.microsoft.com/office/drawing/2014/main" val="2387738292"/>
                    </a:ext>
                  </a:extLst>
                </a:gridCol>
                <a:gridCol w="225048">
                  <a:extLst>
                    <a:ext uri="{9D8B030D-6E8A-4147-A177-3AD203B41FA5}">
                      <a16:colId xmlns:a16="http://schemas.microsoft.com/office/drawing/2014/main" val="450141373"/>
                    </a:ext>
                  </a:extLst>
                </a:gridCol>
                <a:gridCol w="225048">
                  <a:extLst>
                    <a:ext uri="{9D8B030D-6E8A-4147-A177-3AD203B41FA5}">
                      <a16:colId xmlns:a16="http://schemas.microsoft.com/office/drawing/2014/main" val="4290630076"/>
                    </a:ext>
                  </a:extLst>
                </a:gridCol>
                <a:gridCol w="225048">
                  <a:extLst>
                    <a:ext uri="{9D8B030D-6E8A-4147-A177-3AD203B41FA5}">
                      <a16:colId xmlns:a16="http://schemas.microsoft.com/office/drawing/2014/main" val="3087635014"/>
                    </a:ext>
                  </a:extLst>
                </a:gridCol>
                <a:gridCol w="225048">
                  <a:extLst>
                    <a:ext uri="{9D8B030D-6E8A-4147-A177-3AD203B41FA5}">
                      <a16:colId xmlns:a16="http://schemas.microsoft.com/office/drawing/2014/main" val="1787368074"/>
                    </a:ext>
                  </a:extLst>
                </a:gridCol>
                <a:gridCol w="225048">
                  <a:extLst>
                    <a:ext uri="{9D8B030D-6E8A-4147-A177-3AD203B41FA5}">
                      <a16:colId xmlns:a16="http://schemas.microsoft.com/office/drawing/2014/main" val="1513197133"/>
                    </a:ext>
                  </a:extLst>
                </a:gridCol>
                <a:gridCol w="225048">
                  <a:extLst>
                    <a:ext uri="{9D8B030D-6E8A-4147-A177-3AD203B41FA5}">
                      <a16:colId xmlns:a16="http://schemas.microsoft.com/office/drawing/2014/main" val="2236254452"/>
                    </a:ext>
                  </a:extLst>
                </a:gridCol>
                <a:gridCol w="225048">
                  <a:extLst>
                    <a:ext uri="{9D8B030D-6E8A-4147-A177-3AD203B41FA5}">
                      <a16:colId xmlns:a16="http://schemas.microsoft.com/office/drawing/2014/main" val="2635278901"/>
                    </a:ext>
                  </a:extLst>
                </a:gridCol>
                <a:gridCol w="225048">
                  <a:extLst>
                    <a:ext uri="{9D8B030D-6E8A-4147-A177-3AD203B41FA5}">
                      <a16:colId xmlns:a16="http://schemas.microsoft.com/office/drawing/2014/main" val="646000920"/>
                    </a:ext>
                  </a:extLst>
                </a:gridCol>
                <a:gridCol w="225048">
                  <a:extLst>
                    <a:ext uri="{9D8B030D-6E8A-4147-A177-3AD203B41FA5}">
                      <a16:colId xmlns:a16="http://schemas.microsoft.com/office/drawing/2014/main" val="3025184288"/>
                    </a:ext>
                  </a:extLst>
                </a:gridCol>
                <a:gridCol w="225048">
                  <a:extLst>
                    <a:ext uri="{9D8B030D-6E8A-4147-A177-3AD203B41FA5}">
                      <a16:colId xmlns:a16="http://schemas.microsoft.com/office/drawing/2014/main" val="1820557621"/>
                    </a:ext>
                  </a:extLst>
                </a:gridCol>
                <a:gridCol w="225048">
                  <a:extLst>
                    <a:ext uri="{9D8B030D-6E8A-4147-A177-3AD203B41FA5}">
                      <a16:colId xmlns:a16="http://schemas.microsoft.com/office/drawing/2014/main" val="1315357717"/>
                    </a:ext>
                  </a:extLst>
                </a:gridCol>
                <a:gridCol w="225048">
                  <a:extLst>
                    <a:ext uri="{9D8B030D-6E8A-4147-A177-3AD203B41FA5}">
                      <a16:colId xmlns:a16="http://schemas.microsoft.com/office/drawing/2014/main" val="4076234661"/>
                    </a:ext>
                  </a:extLst>
                </a:gridCol>
                <a:gridCol w="225048">
                  <a:extLst>
                    <a:ext uri="{9D8B030D-6E8A-4147-A177-3AD203B41FA5}">
                      <a16:colId xmlns:a16="http://schemas.microsoft.com/office/drawing/2014/main" val="1457906437"/>
                    </a:ext>
                  </a:extLst>
                </a:gridCol>
                <a:gridCol w="225048">
                  <a:extLst>
                    <a:ext uri="{9D8B030D-6E8A-4147-A177-3AD203B41FA5}">
                      <a16:colId xmlns:a16="http://schemas.microsoft.com/office/drawing/2014/main" val="4136812616"/>
                    </a:ext>
                  </a:extLst>
                </a:gridCol>
                <a:gridCol w="225048">
                  <a:extLst>
                    <a:ext uri="{9D8B030D-6E8A-4147-A177-3AD203B41FA5}">
                      <a16:colId xmlns:a16="http://schemas.microsoft.com/office/drawing/2014/main" val="2043267312"/>
                    </a:ext>
                  </a:extLst>
                </a:gridCol>
                <a:gridCol w="225048">
                  <a:extLst>
                    <a:ext uri="{9D8B030D-6E8A-4147-A177-3AD203B41FA5}">
                      <a16:colId xmlns:a16="http://schemas.microsoft.com/office/drawing/2014/main" val="564508649"/>
                    </a:ext>
                  </a:extLst>
                </a:gridCol>
                <a:gridCol w="225048">
                  <a:extLst>
                    <a:ext uri="{9D8B030D-6E8A-4147-A177-3AD203B41FA5}">
                      <a16:colId xmlns:a16="http://schemas.microsoft.com/office/drawing/2014/main" val="3815771615"/>
                    </a:ext>
                  </a:extLst>
                </a:gridCol>
                <a:gridCol w="225048">
                  <a:extLst>
                    <a:ext uri="{9D8B030D-6E8A-4147-A177-3AD203B41FA5}">
                      <a16:colId xmlns:a16="http://schemas.microsoft.com/office/drawing/2014/main" val="4233739690"/>
                    </a:ext>
                  </a:extLst>
                </a:gridCol>
                <a:gridCol w="225048">
                  <a:extLst>
                    <a:ext uri="{9D8B030D-6E8A-4147-A177-3AD203B41FA5}">
                      <a16:colId xmlns:a16="http://schemas.microsoft.com/office/drawing/2014/main" val="2843729843"/>
                    </a:ext>
                  </a:extLst>
                </a:gridCol>
                <a:gridCol w="225048">
                  <a:extLst>
                    <a:ext uri="{9D8B030D-6E8A-4147-A177-3AD203B41FA5}">
                      <a16:colId xmlns:a16="http://schemas.microsoft.com/office/drawing/2014/main" val="3368238655"/>
                    </a:ext>
                  </a:extLst>
                </a:gridCol>
                <a:gridCol w="225048">
                  <a:extLst>
                    <a:ext uri="{9D8B030D-6E8A-4147-A177-3AD203B41FA5}">
                      <a16:colId xmlns:a16="http://schemas.microsoft.com/office/drawing/2014/main" val="4012099250"/>
                    </a:ext>
                  </a:extLst>
                </a:gridCol>
                <a:gridCol w="225048">
                  <a:extLst>
                    <a:ext uri="{9D8B030D-6E8A-4147-A177-3AD203B41FA5}">
                      <a16:colId xmlns:a16="http://schemas.microsoft.com/office/drawing/2014/main" val="4131377419"/>
                    </a:ext>
                  </a:extLst>
                </a:gridCol>
                <a:gridCol w="225048">
                  <a:extLst>
                    <a:ext uri="{9D8B030D-6E8A-4147-A177-3AD203B41FA5}">
                      <a16:colId xmlns:a16="http://schemas.microsoft.com/office/drawing/2014/main" val="2616542117"/>
                    </a:ext>
                  </a:extLst>
                </a:gridCol>
                <a:gridCol w="225048">
                  <a:extLst>
                    <a:ext uri="{9D8B030D-6E8A-4147-A177-3AD203B41FA5}">
                      <a16:colId xmlns:a16="http://schemas.microsoft.com/office/drawing/2014/main" val="1819219376"/>
                    </a:ext>
                  </a:extLst>
                </a:gridCol>
                <a:gridCol w="225048">
                  <a:extLst>
                    <a:ext uri="{9D8B030D-6E8A-4147-A177-3AD203B41FA5}">
                      <a16:colId xmlns:a16="http://schemas.microsoft.com/office/drawing/2014/main" val="1163200001"/>
                    </a:ext>
                  </a:extLst>
                </a:gridCol>
                <a:gridCol w="225048">
                  <a:extLst>
                    <a:ext uri="{9D8B030D-6E8A-4147-A177-3AD203B41FA5}">
                      <a16:colId xmlns:a16="http://schemas.microsoft.com/office/drawing/2014/main" val="4260493909"/>
                    </a:ext>
                  </a:extLst>
                </a:gridCol>
                <a:gridCol w="225048">
                  <a:extLst>
                    <a:ext uri="{9D8B030D-6E8A-4147-A177-3AD203B41FA5}">
                      <a16:colId xmlns:a16="http://schemas.microsoft.com/office/drawing/2014/main" val="1240712593"/>
                    </a:ext>
                  </a:extLst>
                </a:gridCol>
                <a:gridCol w="225048">
                  <a:extLst>
                    <a:ext uri="{9D8B030D-6E8A-4147-A177-3AD203B41FA5}">
                      <a16:colId xmlns:a16="http://schemas.microsoft.com/office/drawing/2014/main" val="2225353773"/>
                    </a:ext>
                  </a:extLst>
                </a:gridCol>
                <a:gridCol w="225048">
                  <a:extLst>
                    <a:ext uri="{9D8B030D-6E8A-4147-A177-3AD203B41FA5}">
                      <a16:colId xmlns:a16="http://schemas.microsoft.com/office/drawing/2014/main" val="3880029384"/>
                    </a:ext>
                  </a:extLst>
                </a:gridCol>
                <a:gridCol w="225048">
                  <a:extLst>
                    <a:ext uri="{9D8B030D-6E8A-4147-A177-3AD203B41FA5}">
                      <a16:colId xmlns:a16="http://schemas.microsoft.com/office/drawing/2014/main" val="704764970"/>
                    </a:ext>
                  </a:extLst>
                </a:gridCol>
                <a:gridCol w="225048">
                  <a:extLst>
                    <a:ext uri="{9D8B030D-6E8A-4147-A177-3AD203B41FA5}">
                      <a16:colId xmlns:a16="http://schemas.microsoft.com/office/drawing/2014/main" val="2408579279"/>
                    </a:ext>
                  </a:extLst>
                </a:gridCol>
              </a:tblGrid>
              <a:tr h="638191">
                <a:tc>
                  <a:txBody>
                    <a:bodyPr/>
                    <a:lstStyle/>
                    <a:p>
                      <a:pPr algn="ctr" fontAlgn="ctr"/>
                      <a:r>
                        <a:rPr lang="en-AU" sz="2400" b="1" i="0" u="none" strike="noStrike" dirty="0">
                          <a:solidFill>
                            <a:schemeClr val="bg1"/>
                          </a:solidFill>
                          <a:effectLst/>
                          <a:latin typeface="Calibri" panose="020F0502020204030204" pitchFamily="34" charset="0"/>
                        </a:rPr>
                        <a:t>Research Plan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gridSpan="4">
                  <a:txBody>
                    <a:bodyPr/>
                    <a:lstStyle/>
                    <a:p>
                      <a:pPr algn="ctr" fontAlgn="ctr"/>
                      <a:r>
                        <a:rPr lang="en-AU" sz="1400" b="0" i="0" u="none" strike="noStrike" dirty="0">
                          <a:solidFill>
                            <a:srgbClr val="000000"/>
                          </a:solidFill>
                          <a:effectLst/>
                          <a:latin typeface="Calibri" panose="020F0502020204030204" pitchFamily="34" charset="0"/>
                        </a:rPr>
                        <a:t>August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dirty="0">
                          <a:solidFill>
                            <a:srgbClr val="000000"/>
                          </a:solidFill>
                          <a:effectLst/>
                          <a:latin typeface="Calibri" panose="020F0502020204030204" pitchFamily="34" charset="0"/>
                        </a:rPr>
                        <a:t>September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a:solidFill>
                            <a:srgbClr val="000000"/>
                          </a:solidFill>
                          <a:effectLst/>
                          <a:latin typeface="Calibri" panose="020F0502020204030204" pitchFamily="34" charset="0"/>
                        </a:rPr>
                        <a:t>October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dirty="0">
                          <a:solidFill>
                            <a:srgbClr val="000000"/>
                          </a:solidFill>
                          <a:effectLst/>
                          <a:latin typeface="Calibri" panose="020F0502020204030204" pitchFamily="34" charset="0"/>
                        </a:rPr>
                        <a:t>November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dirty="0">
                          <a:solidFill>
                            <a:srgbClr val="000000"/>
                          </a:solidFill>
                          <a:effectLst/>
                          <a:latin typeface="Calibri" panose="020F0502020204030204" pitchFamily="34" charset="0"/>
                        </a:rPr>
                        <a:t>December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dirty="0">
                          <a:solidFill>
                            <a:srgbClr val="000000"/>
                          </a:solidFill>
                          <a:effectLst/>
                          <a:latin typeface="Calibri" panose="020F0502020204030204" pitchFamily="34" charset="0"/>
                        </a:rPr>
                        <a:t>January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dirty="0">
                          <a:solidFill>
                            <a:srgbClr val="000000"/>
                          </a:solidFill>
                          <a:effectLst/>
                          <a:latin typeface="Calibri" panose="020F0502020204030204" pitchFamily="34" charset="0"/>
                        </a:rPr>
                        <a:t>February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dirty="0">
                          <a:solidFill>
                            <a:srgbClr val="000000"/>
                          </a:solidFill>
                          <a:effectLst/>
                          <a:latin typeface="Calibri" panose="020F0502020204030204" pitchFamily="34" charset="0"/>
                        </a:rPr>
                        <a:t>March</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4">
                  <a:txBody>
                    <a:bodyPr/>
                    <a:lstStyle/>
                    <a:p>
                      <a:pPr algn="ctr" fontAlgn="ctr"/>
                      <a:r>
                        <a:rPr lang="en-AU" sz="1400" b="0" i="0" u="none" strike="noStrike" dirty="0">
                          <a:solidFill>
                            <a:srgbClr val="000000"/>
                          </a:solidFill>
                          <a:effectLst/>
                          <a:latin typeface="Calibri" panose="020F0502020204030204" pitchFamily="34" charset="0"/>
                        </a:rPr>
                        <a:t>April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tc hMerge="1">
                  <a:txBody>
                    <a:bodyPr/>
                    <a:lstStyle/>
                    <a:p>
                      <a:endParaRPr lang="en-AU"/>
                    </a:p>
                  </a:txBody>
                  <a:tcPr/>
                </a:tc>
                <a:tc gridSpan="3">
                  <a:txBody>
                    <a:bodyPr/>
                    <a:lstStyle/>
                    <a:p>
                      <a:pPr algn="ctr" fontAlgn="ctr"/>
                      <a:r>
                        <a:rPr lang="en-AU" sz="1400" b="0" i="0" u="none" strike="noStrike" dirty="0">
                          <a:solidFill>
                            <a:srgbClr val="000000"/>
                          </a:solidFill>
                          <a:effectLst/>
                          <a:latin typeface="Calibri" panose="020F0502020204030204" pitchFamily="34" charset="0"/>
                        </a:rPr>
                        <a:t>May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2660964377"/>
                  </a:ext>
                </a:extLst>
              </a:tr>
              <a:tr h="762020">
                <a:tc>
                  <a:txBody>
                    <a:bodyPr/>
                    <a:lstStyle/>
                    <a:p>
                      <a:pPr algn="ctr" fontAlgn="b"/>
                      <a:r>
                        <a:rPr lang="en-AU" sz="1800" b="1" i="0" u="none" strike="noStrike">
                          <a:solidFill>
                            <a:srgbClr val="000000"/>
                          </a:solidFill>
                          <a:effectLst/>
                          <a:latin typeface="Calibri" panose="020F0502020204030204" pitchFamily="34" charset="0"/>
                        </a:rPr>
                        <a:t>Literature Review</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r>
                        <a:rPr lang="en-AU" sz="1100" b="0" i="0" u="none" strike="noStrike" dirty="0">
                          <a:solidFill>
                            <a:schemeClr val="accent6"/>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endParaRPr lang="en-AU" sz="1100" b="0" i="0" u="none" strike="noStrike" dirty="0">
                        <a:solidFill>
                          <a:schemeClr val="accent6"/>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endParaRPr lang="en-AU" sz="1100" b="0" i="0" u="none" strike="noStrike" dirty="0">
                        <a:solidFill>
                          <a:schemeClr val="accent6"/>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endParaRPr lang="en-AU" sz="1100" b="0" i="0" u="none" strike="noStrike" dirty="0">
                        <a:solidFill>
                          <a:schemeClr val="accent6"/>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endParaRPr lang="en-AU" sz="1100" b="0" i="0" u="none" strike="noStrike" dirty="0">
                        <a:solidFill>
                          <a:schemeClr val="accent6"/>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5534175"/>
                  </a:ext>
                </a:extLst>
              </a:tr>
              <a:tr h="762020">
                <a:tc>
                  <a:txBody>
                    <a:bodyPr/>
                    <a:lstStyle/>
                    <a:p>
                      <a:pPr algn="ctr" fontAlgn="b"/>
                      <a:r>
                        <a:rPr lang="en-AU" sz="1800" b="1" i="0" u="none" strike="noStrike">
                          <a:solidFill>
                            <a:srgbClr val="000000"/>
                          </a:solidFill>
                          <a:effectLst/>
                          <a:latin typeface="Calibri" panose="020F0502020204030204" pitchFamily="34" charset="0"/>
                        </a:rPr>
                        <a:t>CFD/Environment Setup</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97D1"/>
                    </a:solidFill>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5713029"/>
                  </a:ext>
                </a:extLst>
              </a:tr>
              <a:tr h="762020">
                <a:tc>
                  <a:txBody>
                    <a:bodyPr/>
                    <a:lstStyle/>
                    <a:p>
                      <a:pPr algn="ctr" fontAlgn="b"/>
                      <a:r>
                        <a:rPr lang="en-US" sz="1800" b="1" i="0" u="none" strike="noStrike" dirty="0">
                          <a:solidFill>
                            <a:srgbClr val="000000"/>
                          </a:solidFill>
                          <a:effectLst/>
                          <a:latin typeface="Calibri" panose="020F0502020204030204" pitchFamily="34" charset="0"/>
                        </a:rPr>
                        <a:t>Exploring Historical Datasets</a:t>
                      </a:r>
                      <a:endParaRPr lang="en-AU" sz="1800" b="1" i="0" u="none" strike="noStrike" dirty="0">
                        <a:solidFill>
                          <a:srgbClr val="000000"/>
                        </a:solidFill>
                        <a:effectLst/>
                        <a:latin typeface="Calibri" panose="020F050202020403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6833022"/>
                  </a:ext>
                </a:extLst>
              </a:tr>
              <a:tr h="762020">
                <a:tc>
                  <a:txBody>
                    <a:bodyPr/>
                    <a:lstStyle/>
                    <a:p>
                      <a:pPr algn="ctr" fontAlgn="b"/>
                      <a:r>
                        <a:rPr lang="en-AU" sz="1800" b="1" i="0" u="none" strike="noStrike" dirty="0">
                          <a:solidFill>
                            <a:srgbClr val="000000"/>
                          </a:solidFill>
                          <a:effectLst/>
                          <a:latin typeface="Calibri" panose="020F0502020204030204" pitchFamily="34" charset="0"/>
                        </a:rPr>
                        <a:t>RL Control</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r>
                        <a:rPr lang="en-AU" sz="1100" b="0" i="0" u="none" strike="noStrike" dirty="0">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690180"/>
                  </a:ext>
                </a:extLst>
              </a:tr>
              <a:tr h="762020">
                <a:tc>
                  <a:txBody>
                    <a:bodyPr/>
                    <a:lstStyle/>
                    <a:p>
                      <a:pPr algn="ctr" fontAlgn="b"/>
                      <a:r>
                        <a:rPr lang="en-AU" sz="1800" b="1" i="0" u="none" strike="noStrike">
                          <a:solidFill>
                            <a:srgbClr val="000000"/>
                          </a:solidFill>
                          <a:effectLst/>
                          <a:latin typeface="Calibri" panose="020F0502020204030204" pitchFamily="34" charset="0"/>
                        </a:rPr>
                        <a:t>Training/Testing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919696"/>
                  </a:ext>
                </a:extLst>
              </a:tr>
              <a:tr h="762020">
                <a:tc>
                  <a:txBody>
                    <a:bodyPr/>
                    <a:lstStyle/>
                    <a:p>
                      <a:pPr algn="ctr" fontAlgn="b"/>
                      <a:r>
                        <a:rPr lang="en-AU" sz="1800" b="1" i="0" u="none" strike="noStrike" dirty="0">
                          <a:solidFill>
                            <a:srgbClr val="000000"/>
                          </a:solidFill>
                          <a:effectLst/>
                          <a:latin typeface="Calibri" panose="020F0502020204030204" pitchFamily="34" charset="0"/>
                        </a:rPr>
                        <a:t>Documentation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r>
                        <a:rPr lang="en-AU" sz="1100" b="0" i="0" u="none" strike="noStrike">
                          <a:solidFill>
                            <a:srgbClr val="000000"/>
                          </a:solidFill>
                          <a:effectLst/>
                          <a:latin typeface="Calibri" panose="020F0502020204030204" pitchFamily="34" charset="0"/>
                        </a:rPr>
                        <a:t> </a:t>
                      </a: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algn="l" fontAlgn="b"/>
                      <a:endParaRPr lang="en-AU" sz="1100" b="0" i="0" u="none" strike="noStrike" dirty="0">
                        <a:solidFill>
                          <a:srgbClr val="000000"/>
                        </a:solidFill>
                        <a:effectLst/>
                        <a:latin typeface="Calibri" panose="020F0502020204030204" pitchFamily="34" charset="0"/>
                      </a:endParaRPr>
                    </a:p>
                  </a:txBody>
                  <a:tcPr marL="6350" marR="6350" marT="635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3159220"/>
                  </a:ext>
                </a:extLst>
              </a:tr>
            </a:tbl>
          </a:graphicData>
        </a:graphic>
      </p:graphicFrame>
      <p:sp>
        <p:nvSpPr>
          <p:cNvPr id="9" name="Smiley Face 8">
            <a:extLst>
              <a:ext uri="{FF2B5EF4-FFF2-40B4-BE49-F238E27FC236}">
                <a16:creationId xmlns:a16="http://schemas.microsoft.com/office/drawing/2014/main" id="{D144F271-5B55-159B-ECC8-9574ABD088AF}"/>
              </a:ext>
            </a:extLst>
          </p:cNvPr>
          <p:cNvSpPr/>
          <p:nvPr/>
        </p:nvSpPr>
        <p:spPr>
          <a:xfrm>
            <a:off x="7413173" y="2635930"/>
            <a:ext cx="195943" cy="171678"/>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2188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AB35870-9B63-7EC0-D14D-047D079B66A0}"/>
              </a:ext>
            </a:extLst>
          </p:cNvPr>
          <p:cNvGrpSpPr/>
          <p:nvPr/>
        </p:nvGrpSpPr>
        <p:grpSpPr>
          <a:xfrm>
            <a:off x="100709" y="1312635"/>
            <a:ext cx="11721177" cy="5272363"/>
            <a:chOff x="57166" y="793659"/>
            <a:chExt cx="11721177" cy="5272363"/>
          </a:xfrm>
        </p:grpSpPr>
        <p:grpSp>
          <p:nvGrpSpPr>
            <p:cNvPr id="2" name="Group 1">
              <a:extLst>
                <a:ext uri="{FF2B5EF4-FFF2-40B4-BE49-F238E27FC236}">
                  <a16:creationId xmlns:a16="http://schemas.microsoft.com/office/drawing/2014/main" id="{94DB5933-BED7-AFC6-BB6E-1F5C3CC1BE9C}"/>
                </a:ext>
              </a:extLst>
            </p:cNvPr>
            <p:cNvGrpSpPr/>
            <p:nvPr/>
          </p:nvGrpSpPr>
          <p:grpSpPr>
            <a:xfrm>
              <a:off x="57166" y="793659"/>
              <a:ext cx="9373088" cy="5272363"/>
              <a:chOff x="1155687" y="629376"/>
              <a:chExt cx="3397247" cy="3218441"/>
            </a:xfrm>
          </p:grpSpPr>
          <p:sp>
            <p:nvSpPr>
              <p:cNvPr id="83" name="Google Shape;267;p13">
                <a:extLst>
                  <a:ext uri="{FF2B5EF4-FFF2-40B4-BE49-F238E27FC236}">
                    <a16:creationId xmlns:a16="http://schemas.microsoft.com/office/drawing/2014/main" id="{7B86BBFF-A3AB-4087-7CDE-1FEB92C1A8E7}"/>
                  </a:ext>
                </a:extLst>
              </p:cNvPr>
              <p:cNvSpPr/>
              <p:nvPr/>
            </p:nvSpPr>
            <p:spPr>
              <a:xfrm>
                <a:off x="2885563" y="629376"/>
                <a:ext cx="1226408"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dk1"/>
              </a:solidFill>
              <a:ln w="1270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2000" b="0" i="0" u="none" strike="noStrike" cap="none" dirty="0">
                    <a:solidFill>
                      <a:srgbClr val="FFFFFF"/>
                    </a:solidFill>
                    <a:latin typeface="Calibri"/>
                    <a:ea typeface="Calibri"/>
                    <a:cs typeface="Calibri"/>
                    <a:sym typeface="Calibri"/>
                  </a:rPr>
                  <a:t>Software/Tools</a:t>
                </a:r>
                <a:endParaRPr sz="2400" b="0" i="0" u="none" strike="noStrike" cap="none" dirty="0">
                  <a:solidFill>
                    <a:srgbClr val="FFFFFF"/>
                  </a:solidFill>
                  <a:latin typeface="Calibri"/>
                  <a:ea typeface="Calibri"/>
                  <a:cs typeface="Calibri"/>
                  <a:sym typeface="Calibri"/>
                </a:endParaRPr>
              </a:p>
            </p:txBody>
          </p:sp>
          <p:sp>
            <p:nvSpPr>
              <p:cNvPr id="84" name="Google Shape;268;p13">
                <a:extLst>
                  <a:ext uri="{FF2B5EF4-FFF2-40B4-BE49-F238E27FC236}">
                    <a16:creationId xmlns:a16="http://schemas.microsoft.com/office/drawing/2014/main" id="{C0CBC4E9-94B5-1464-E21B-44328E407FFA}"/>
                  </a:ext>
                </a:extLst>
              </p:cNvPr>
              <p:cNvSpPr/>
              <p:nvPr/>
            </p:nvSpPr>
            <p:spPr>
              <a:xfrm>
                <a:off x="1946267" y="1185755"/>
                <a:ext cx="522039" cy="443552"/>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gradFill>
                <a:gsLst>
                  <a:gs pos="0">
                    <a:srgbClr val="FFDC9B"/>
                  </a:gs>
                  <a:gs pos="50000">
                    <a:srgbClr val="FFD68D"/>
                  </a:gs>
                  <a:gs pos="100000">
                    <a:srgbClr val="FFD478"/>
                  </a:gs>
                </a:gsLst>
                <a:lin ang="5400000" scaled="0"/>
              </a:gradFill>
              <a:ln w="9525"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a:solidFill>
                      <a:srgbClr val="000000"/>
                    </a:solidFill>
                    <a:latin typeface="Calibri"/>
                    <a:ea typeface="Calibri"/>
                    <a:cs typeface="Calibri"/>
                    <a:sym typeface="Calibri"/>
                  </a:rPr>
                  <a:t>CFD</a:t>
                </a:r>
                <a:endParaRPr sz="1800" b="0" i="0" u="none" strike="noStrike" cap="none">
                  <a:solidFill>
                    <a:srgbClr val="000000"/>
                  </a:solidFill>
                  <a:latin typeface="Calibri"/>
                  <a:ea typeface="Calibri"/>
                  <a:cs typeface="Calibri"/>
                  <a:sym typeface="Calibri"/>
                </a:endParaRPr>
              </a:p>
            </p:txBody>
          </p:sp>
          <p:sp>
            <p:nvSpPr>
              <p:cNvPr id="85" name="Google Shape;269;p13">
                <a:extLst>
                  <a:ext uri="{FF2B5EF4-FFF2-40B4-BE49-F238E27FC236}">
                    <a16:creationId xmlns:a16="http://schemas.microsoft.com/office/drawing/2014/main" id="{4F964757-76F9-3427-D91D-D682682FF5F0}"/>
                  </a:ext>
                </a:extLst>
              </p:cNvPr>
              <p:cNvSpPr/>
              <p:nvPr/>
            </p:nvSpPr>
            <p:spPr>
              <a:xfrm>
                <a:off x="3968505" y="1238575"/>
                <a:ext cx="584429" cy="439592"/>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gradFill>
                <a:gsLst>
                  <a:gs pos="0">
                    <a:srgbClr val="FFDC9B"/>
                  </a:gs>
                  <a:gs pos="50000">
                    <a:srgbClr val="FFD68D"/>
                  </a:gs>
                  <a:gs pos="100000">
                    <a:srgbClr val="FFD478"/>
                  </a:gs>
                </a:gsLst>
                <a:lin ang="5400000" scaled="0"/>
              </a:gradFill>
              <a:ln w="9525"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300" b="0" i="0" u="none" strike="noStrike" cap="none">
                    <a:solidFill>
                      <a:srgbClr val="000000"/>
                    </a:solidFill>
                    <a:latin typeface="Calibri"/>
                    <a:ea typeface="Calibri"/>
                    <a:cs typeface="Calibri"/>
                    <a:sym typeface="Calibri"/>
                  </a:rPr>
                  <a:t>HVAC</a:t>
                </a:r>
                <a:endParaRPr sz="1300" b="0" i="0" u="none" strike="noStrike" cap="none">
                  <a:solidFill>
                    <a:srgbClr val="000000"/>
                  </a:solidFill>
                  <a:latin typeface="Calibri"/>
                  <a:ea typeface="Calibri"/>
                  <a:cs typeface="Calibri"/>
                  <a:sym typeface="Calibri"/>
                </a:endParaRPr>
              </a:p>
            </p:txBody>
          </p:sp>
          <p:sp>
            <p:nvSpPr>
              <p:cNvPr id="86" name="Google Shape;270;p13">
                <a:extLst>
                  <a:ext uri="{FF2B5EF4-FFF2-40B4-BE49-F238E27FC236}">
                    <a16:creationId xmlns:a16="http://schemas.microsoft.com/office/drawing/2014/main" id="{F9FD4F9A-8E75-7556-A000-6638616DB09C}"/>
                  </a:ext>
                </a:extLst>
              </p:cNvPr>
              <p:cNvSpPr/>
              <p:nvPr/>
            </p:nvSpPr>
            <p:spPr>
              <a:xfrm>
                <a:off x="2729138" y="1774489"/>
                <a:ext cx="1015510" cy="439592"/>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gradFill>
                <a:gsLst>
                  <a:gs pos="0">
                    <a:srgbClr val="FFDC9B"/>
                  </a:gs>
                  <a:gs pos="50000">
                    <a:srgbClr val="FFD68D"/>
                  </a:gs>
                  <a:gs pos="100000">
                    <a:srgbClr val="FFD478"/>
                  </a:gs>
                </a:gsLst>
                <a:lin ang="5400000" scaled="0"/>
              </a:gradFill>
              <a:ln w="9525"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300" b="0" i="0" u="none" strike="noStrike" cap="none" dirty="0">
                    <a:solidFill>
                      <a:srgbClr val="000000"/>
                    </a:solidFill>
                    <a:latin typeface="Calibri"/>
                    <a:ea typeface="Calibri"/>
                    <a:cs typeface="Calibri"/>
                    <a:sym typeface="Calibri"/>
                  </a:rPr>
                  <a:t>Programming and Control </a:t>
                </a:r>
                <a:endParaRPr sz="1300" b="0" i="0" u="none" strike="noStrike" cap="none" dirty="0">
                  <a:solidFill>
                    <a:srgbClr val="000000"/>
                  </a:solidFill>
                  <a:latin typeface="Calibri"/>
                  <a:ea typeface="Calibri"/>
                  <a:cs typeface="Calibri"/>
                  <a:sym typeface="Calibri"/>
                </a:endParaRPr>
              </a:p>
            </p:txBody>
          </p:sp>
          <p:sp>
            <p:nvSpPr>
              <p:cNvPr id="8" name="Google Shape;272;p13">
                <a:extLst>
                  <a:ext uri="{FF2B5EF4-FFF2-40B4-BE49-F238E27FC236}">
                    <a16:creationId xmlns:a16="http://schemas.microsoft.com/office/drawing/2014/main" id="{5FE771BE-4A66-2B44-9B39-3E95BF894690}"/>
                  </a:ext>
                </a:extLst>
              </p:cNvPr>
              <p:cNvSpPr/>
              <p:nvPr/>
            </p:nvSpPr>
            <p:spPr>
              <a:xfrm>
                <a:off x="1155687" y="2385048"/>
                <a:ext cx="803893" cy="470536"/>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accent2"/>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chemeClr val="tx1"/>
                    </a:solidFill>
                    <a:latin typeface="Calibri"/>
                    <a:ea typeface="Calibri"/>
                    <a:cs typeface="Calibri"/>
                    <a:sym typeface="Calibri"/>
                  </a:rPr>
                  <a:t>Ansys Workbench</a:t>
                </a:r>
                <a:endParaRPr sz="2000" b="0" i="0" u="none" strike="noStrike" cap="none" dirty="0">
                  <a:solidFill>
                    <a:schemeClr val="tx1"/>
                  </a:solidFill>
                  <a:latin typeface="Calibri"/>
                  <a:ea typeface="Calibri"/>
                  <a:cs typeface="Calibri"/>
                  <a:sym typeface="Calibri"/>
                </a:endParaRPr>
              </a:p>
            </p:txBody>
          </p:sp>
          <p:cxnSp>
            <p:nvCxnSpPr>
              <p:cNvPr id="9" name="Google Shape;273;p13">
                <a:extLst>
                  <a:ext uri="{FF2B5EF4-FFF2-40B4-BE49-F238E27FC236}">
                    <a16:creationId xmlns:a16="http://schemas.microsoft.com/office/drawing/2014/main" id="{6E0B020A-070C-4C3B-29EB-91C9FD95D17D}"/>
                  </a:ext>
                </a:extLst>
              </p:cNvPr>
              <p:cNvCxnSpPr>
                <a:stCxn id="8" idx="0"/>
                <a:endCxn id="84" idx="2"/>
              </p:cNvCxnSpPr>
              <p:nvPr/>
            </p:nvCxnSpPr>
            <p:spPr>
              <a:xfrm rot="10800000" flipH="1">
                <a:off x="1557634" y="1629348"/>
                <a:ext cx="649800" cy="755700"/>
              </a:xfrm>
              <a:prstGeom prst="straightConnector1">
                <a:avLst/>
              </a:prstGeom>
              <a:noFill/>
              <a:ln w="12700" cap="flat" cmpd="sng">
                <a:solidFill>
                  <a:schemeClr val="dk1"/>
                </a:solidFill>
                <a:prstDash val="solid"/>
                <a:miter lim="800000"/>
                <a:headEnd type="none" w="sm" len="sm"/>
                <a:tailEnd type="none" w="sm" len="sm"/>
              </a:ln>
            </p:spPr>
          </p:cxnSp>
          <p:cxnSp>
            <p:nvCxnSpPr>
              <p:cNvPr id="19" name="Google Shape;283;p13">
                <a:extLst>
                  <a:ext uri="{FF2B5EF4-FFF2-40B4-BE49-F238E27FC236}">
                    <a16:creationId xmlns:a16="http://schemas.microsoft.com/office/drawing/2014/main" id="{25EB8F67-9E44-1887-243A-8E3BCF6151D0}"/>
                  </a:ext>
                </a:extLst>
              </p:cNvPr>
              <p:cNvCxnSpPr>
                <a:stCxn id="84" idx="0"/>
                <a:endCxn id="83" idx="2"/>
              </p:cNvCxnSpPr>
              <p:nvPr/>
            </p:nvCxnSpPr>
            <p:spPr>
              <a:xfrm rot="10800000" flipH="1">
                <a:off x="2207287" y="1024355"/>
                <a:ext cx="1291500" cy="161400"/>
              </a:xfrm>
              <a:prstGeom prst="straightConnector1">
                <a:avLst/>
              </a:prstGeom>
              <a:noFill/>
              <a:ln w="9525" cap="flat" cmpd="sng">
                <a:solidFill>
                  <a:schemeClr val="dk1"/>
                </a:solidFill>
                <a:prstDash val="solid"/>
                <a:miter lim="800000"/>
                <a:headEnd type="none" w="sm" len="sm"/>
                <a:tailEnd type="none" w="sm" len="sm"/>
              </a:ln>
            </p:spPr>
          </p:cxnSp>
          <p:sp>
            <p:nvSpPr>
              <p:cNvPr id="33" name="Google Shape;300;p13">
                <a:extLst>
                  <a:ext uri="{FF2B5EF4-FFF2-40B4-BE49-F238E27FC236}">
                    <a16:creationId xmlns:a16="http://schemas.microsoft.com/office/drawing/2014/main" id="{0DA076DB-C332-CF29-471D-46525ECB038A}"/>
                  </a:ext>
                </a:extLst>
              </p:cNvPr>
              <p:cNvSpPr/>
              <p:nvPr/>
            </p:nvSpPr>
            <p:spPr>
              <a:xfrm>
                <a:off x="2060482" y="2413494"/>
                <a:ext cx="841898" cy="424686"/>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accent2"/>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err="1">
                    <a:solidFill>
                      <a:schemeClr val="tx1"/>
                    </a:solidFill>
                    <a:latin typeface="Calibri"/>
                    <a:ea typeface="Calibri"/>
                    <a:cs typeface="Calibri"/>
                    <a:sym typeface="Calibri"/>
                  </a:rPr>
                  <a:t>Openfoam</a:t>
                </a:r>
                <a:endParaRPr sz="2000" b="0" i="0" u="none" strike="noStrike" cap="none" dirty="0">
                  <a:solidFill>
                    <a:schemeClr val="tx1"/>
                  </a:solidFill>
                  <a:latin typeface="Calibri"/>
                  <a:ea typeface="Calibri"/>
                  <a:cs typeface="Calibri"/>
                  <a:sym typeface="Calibri"/>
                </a:endParaRPr>
              </a:p>
            </p:txBody>
          </p:sp>
          <p:cxnSp>
            <p:nvCxnSpPr>
              <p:cNvPr id="34" name="Google Shape;301;p13">
                <a:extLst>
                  <a:ext uri="{FF2B5EF4-FFF2-40B4-BE49-F238E27FC236}">
                    <a16:creationId xmlns:a16="http://schemas.microsoft.com/office/drawing/2014/main" id="{28CEC566-B42D-CF12-2FF1-3E41C307A9DE}"/>
                  </a:ext>
                </a:extLst>
              </p:cNvPr>
              <p:cNvCxnSpPr>
                <a:stCxn id="33" idx="0"/>
                <a:endCxn id="84" idx="2"/>
              </p:cNvCxnSpPr>
              <p:nvPr/>
            </p:nvCxnSpPr>
            <p:spPr>
              <a:xfrm rot="10800000">
                <a:off x="2207231" y="1629294"/>
                <a:ext cx="274200" cy="784200"/>
              </a:xfrm>
              <a:prstGeom prst="straightConnector1">
                <a:avLst/>
              </a:prstGeom>
              <a:noFill/>
              <a:ln w="12700" cap="flat" cmpd="sng">
                <a:solidFill>
                  <a:schemeClr val="dk1"/>
                </a:solidFill>
                <a:prstDash val="solid"/>
                <a:miter lim="800000"/>
                <a:headEnd type="none" w="sm" len="sm"/>
                <a:tailEnd type="none" w="sm" len="sm"/>
              </a:ln>
            </p:spPr>
          </p:cxnSp>
          <p:cxnSp>
            <p:nvCxnSpPr>
              <p:cNvPr id="35" name="Google Shape;302;p13">
                <a:extLst>
                  <a:ext uri="{FF2B5EF4-FFF2-40B4-BE49-F238E27FC236}">
                    <a16:creationId xmlns:a16="http://schemas.microsoft.com/office/drawing/2014/main" id="{63045369-8021-66B1-37BA-7C3F9A94E14D}"/>
                  </a:ext>
                </a:extLst>
              </p:cNvPr>
              <p:cNvCxnSpPr>
                <a:stCxn id="85" idx="0"/>
                <a:endCxn id="83" idx="2"/>
              </p:cNvCxnSpPr>
              <p:nvPr/>
            </p:nvCxnSpPr>
            <p:spPr>
              <a:xfrm rot="10800000">
                <a:off x="3498720" y="1024375"/>
                <a:ext cx="762000" cy="214200"/>
              </a:xfrm>
              <a:prstGeom prst="straightConnector1">
                <a:avLst/>
              </a:prstGeom>
              <a:noFill/>
              <a:ln w="9525" cap="flat" cmpd="sng">
                <a:solidFill>
                  <a:schemeClr val="dk1"/>
                </a:solidFill>
                <a:prstDash val="solid"/>
                <a:miter lim="800000"/>
                <a:headEnd type="none" w="sm" len="sm"/>
                <a:tailEnd type="none" w="sm" len="sm"/>
              </a:ln>
            </p:spPr>
          </p:cxnSp>
          <p:cxnSp>
            <p:nvCxnSpPr>
              <p:cNvPr id="36" name="Google Shape;303;p13">
                <a:extLst>
                  <a:ext uri="{FF2B5EF4-FFF2-40B4-BE49-F238E27FC236}">
                    <a16:creationId xmlns:a16="http://schemas.microsoft.com/office/drawing/2014/main" id="{2FE75DA3-398A-7507-8725-AEDE17818658}"/>
                  </a:ext>
                </a:extLst>
              </p:cNvPr>
              <p:cNvCxnSpPr>
                <a:cxnSpLocks/>
                <a:stCxn id="86" idx="0"/>
                <a:endCxn id="83" idx="2"/>
              </p:cNvCxnSpPr>
              <p:nvPr/>
            </p:nvCxnSpPr>
            <p:spPr>
              <a:xfrm rot="10800000" flipH="1">
                <a:off x="3236893" y="1024489"/>
                <a:ext cx="261900" cy="750000"/>
              </a:xfrm>
              <a:prstGeom prst="straightConnector1">
                <a:avLst/>
              </a:prstGeom>
              <a:noFill/>
              <a:ln w="9525" cap="flat" cmpd="sng">
                <a:solidFill>
                  <a:schemeClr val="dk1"/>
                </a:solidFill>
                <a:prstDash val="solid"/>
                <a:miter lim="800000"/>
                <a:headEnd type="none" w="sm" len="sm"/>
                <a:tailEnd type="none" w="sm" len="sm"/>
              </a:ln>
            </p:spPr>
          </p:cxnSp>
          <p:sp>
            <p:nvSpPr>
              <p:cNvPr id="37" name="Google Shape;304;p13">
                <a:extLst>
                  <a:ext uri="{FF2B5EF4-FFF2-40B4-BE49-F238E27FC236}">
                    <a16:creationId xmlns:a16="http://schemas.microsoft.com/office/drawing/2014/main" id="{CDB678FA-417A-DDD3-BC58-58B4BBF807CD}"/>
                  </a:ext>
                </a:extLst>
              </p:cNvPr>
              <p:cNvSpPr/>
              <p:nvPr/>
            </p:nvSpPr>
            <p:spPr>
              <a:xfrm>
                <a:off x="2423006" y="3461609"/>
                <a:ext cx="703175" cy="385181"/>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accent2"/>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chemeClr val="tx1"/>
                    </a:solidFill>
                    <a:latin typeface="Calibri"/>
                    <a:ea typeface="Calibri"/>
                    <a:cs typeface="Calibri"/>
                    <a:sym typeface="Calibri"/>
                  </a:rPr>
                  <a:t>MATLAB</a:t>
                </a:r>
                <a:endParaRPr sz="2000" b="0" i="0" u="none" strike="noStrike" cap="none" dirty="0">
                  <a:solidFill>
                    <a:schemeClr val="tx1"/>
                  </a:solidFill>
                  <a:latin typeface="Calibri"/>
                  <a:ea typeface="Calibri"/>
                  <a:cs typeface="Calibri"/>
                  <a:sym typeface="Calibri"/>
                </a:endParaRPr>
              </a:p>
            </p:txBody>
          </p:sp>
          <p:cxnSp>
            <p:nvCxnSpPr>
              <p:cNvPr id="38" name="Google Shape;305;p13">
                <a:extLst>
                  <a:ext uri="{FF2B5EF4-FFF2-40B4-BE49-F238E27FC236}">
                    <a16:creationId xmlns:a16="http://schemas.microsoft.com/office/drawing/2014/main" id="{CEE1D799-3F0F-63CA-6EDA-3BA33BABFF60}"/>
                  </a:ext>
                </a:extLst>
              </p:cNvPr>
              <p:cNvCxnSpPr>
                <a:cxnSpLocks/>
                <a:stCxn id="37" idx="0"/>
                <a:endCxn id="86" idx="2"/>
              </p:cNvCxnSpPr>
              <p:nvPr/>
            </p:nvCxnSpPr>
            <p:spPr>
              <a:xfrm rot="10800000" flipH="1">
                <a:off x="2774594" y="2214209"/>
                <a:ext cx="462300" cy="1247400"/>
              </a:xfrm>
              <a:prstGeom prst="straightConnector1">
                <a:avLst/>
              </a:prstGeom>
              <a:noFill/>
              <a:ln w="12700" cap="flat" cmpd="sng">
                <a:solidFill>
                  <a:schemeClr val="dk1"/>
                </a:solidFill>
                <a:prstDash val="solid"/>
                <a:miter lim="800000"/>
                <a:headEnd type="none" w="sm" len="sm"/>
                <a:tailEnd type="none" w="sm" len="sm"/>
              </a:ln>
            </p:spPr>
          </p:cxnSp>
          <p:sp>
            <p:nvSpPr>
              <p:cNvPr id="39" name="Google Shape;306;p13">
                <a:extLst>
                  <a:ext uri="{FF2B5EF4-FFF2-40B4-BE49-F238E27FC236}">
                    <a16:creationId xmlns:a16="http://schemas.microsoft.com/office/drawing/2014/main" id="{D36119F9-4407-8816-4A24-9F269E5C5111}"/>
                  </a:ext>
                </a:extLst>
              </p:cNvPr>
              <p:cNvSpPr/>
              <p:nvPr/>
            </p:nvSpPr>
            <p:spPr>
              <a:xfrm>
                <a:off x="3249762" y="3462636"/>
                <a:ext cx="993872" cy="385181"/>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accent2"/>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chemeClr val="tx1"/>
                    </a:solidFill>
                    <a:latin typeface="Calibri"/>
                    <a:ea typeface="Calibri"/>
                    <a:cs typeface="Calibri"/>
                    <a:sym typeface="Calibri"/>
                  </a:rPr>
                  <a:t>Python Packages</a:t>
                </a:r>
                <a:endParaRPr sz="2000" b="0" i="0" u="none" strike="noStrike" cap="none" dirty="0">
                  <a:solidFill>
                    <a:schemeClr val="tx1"/>
                  </a:solidFill>
                  <a:latin typeface="Calibri"/>
                  <a:ea typeface="Calibri"/>
                  <a:cs typeface="Calibri"/>
                  <a:sym typeface="Calibri"/>
                </a:endParaRPr>
              </a:p>
            </p:txBody>
          </p:sp>
          <p:cxnSp>
            <p:nvCxnSpPr>
              <p:cNvPr id="40" name="Google Shape;307;p13">
                <a:extLst>
                  <a:ext uri="{FF2B5EF4-FFF2-40B4-BE49-F238E27FC236}">
                    <a16:creationId xmlns:a16="http://schemas.microsoft.com/office/drawing/2014/main" id="{128B1B90-7474-9A58-4608-907371945BA7}"/>
                  </a:ext>
                </a:extLst>
              </p:cNvPr>
              <p:cNvCxnSpPr>
                <a:cxnSpLocks/>
                <a:endCxn id="86" idx="2"/>
              </p:cNvCxnSpPr>
              <p:nvPr/>
            </p:nvCxnSpPr>
            <p:spPr>
              <a:xfrm flipH="1" flipV="1">
                <a:off x="3236945" y="2214229"/>
                <a:ext cx="475808" cy="1237449"/>
              </a:xfrm>
              <a:prstGeom prst="straightConnector1">
                <a:avLst/>
              </a:prstGeom>
              <a:noFill/>
              <a:ln w="12700" cap="flat" cmpd="sng">
                <a:solidFill>
                  <a:schemeClr val="dk1"/>
                </a:solidFill>
                <a:prstDash val="solid"/>
                <a:miter lim="800000"/>
                <a:headEnd type="none" w="sm" len="sm"/>
                <a:tailEnd type="none" w="sm" len="sm"/>
              </a:ln>
            </p:spPr>
          </p:cxnSp>
          <p:sp>
            <p:nvSpPr>
              <p:cNvPr id="98" name="Google Shape;269;p13">
                <a:extLst>
                  <a:ext uri="{FF2B5EF4-FFF2-40B4-BE49-F238E27FC236}">
                    <a16:creationId xmlns:a16="http://schemas.microsoft.com/office/drawing/2014/main" id="{8128138C-5158-4149-A216-742B8398AB3B}"/>
                  </a:ext>
                </a:extLst>
              </p:cNvPr>
              <p:cNvSpPr/>
              <p:nvPr/>
            </p:nvSpPr>
            <p:spPr>
              <a:xfrm>
                <a:off x="3968449" y="1239725"/>
                <a:ext cx="584429" cy="439592"/>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gradFill>
                <a:gsLst>
                  <a:gs pos="0">
                    <a:srgbClr val="FFDC9B"/>
                  </a:gs>
                  <a:gs pos="50000">
                    <a:srgbClr val="FFD68D"/>
                  </a:gs>
                  <a:gs pos="100000">
                    <a:srgbClr val="FFD478"/>
                  </a:gs>
                </a:gsLst>
                <a:lin ang="5400000" scaled="0"/>
              </a:gradFill>
              <a:ln w="9525"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HVAC</a:t>
                </a:r>
                <a:endParaRPr sz="1800" b="0" i="0" u="none" strike="noStrike" cap="none" dirty="0">
                  <a:solidFill>
                    <a:srgbClr val="000000"/>
                  </a:solidFill>
                  <a:latin typeface="Calibri"/>
                  <a:ea typeface="Calibri"/>
                  <a:cs typeface="Calibri"/>
                  <a:sym typeface="Calibri"/>
                </a:endParaRPr>
              </a:p>
            </p:txBody>
          </p:sp>
          <p:sp>
            <p:nvSpPr>
              <p:cNvPr id="99" name="Google Shape;270;p13">
                <a:extLst>
                  <a:ext uri="{FF2B5EF4-FFF2-40B4-BE49-F238E27FC236}">
                    <a16:creationId xmlns:a16="http://schemas.microsoft.com/office/drawing/2014/main" id="{41ABE12F-CEC6-47D0-C30F-7F3ECCC396A0}"/>
                  </a:ext>
                </a:extLst>
              </p:cNvPr>
              <p:cNvSpPr/>
              <p:nvPr/>
            </p:nvSpPr>
            <p:spPr>
              <a:xfrm>
                <a:off x="2729082" y="1775639"/>
                <a:ext cx="1015510" cy="439592"/>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gradFill>
                <a:gsLst>
                  <a:gs pos="0">
                    <a:srgbClr val="FFDC9B"/>
                  </a:gs>
                  <a:gs pos="50000">
                    <a:srgbClr val="FFD68D"/>
                  </a:gs>
                  <a:gs pos="100000">
                    <a:srgbClr val="FFD478"/>
                  </a:gs>
                </a:gsLst>
                <a:lin ang="5400000" scaled="0"/>
              </a:gradFill>
              <a:ln w="9525"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Programming and Control </a:t>
                </a:r>
                <a:endParaRPr sz="1800" b="0" i="0" u="none" strike="noStrike" cap="none" dirty="0">
                  <a:solidFill>
                    <a:srgbClr val="000000"/>
                  </a:solidFill>
                  <a:latin typeface="Calibri"/>
                  <a:ea typeface="Calibri"/>
                  <a:cs typeface="Calibri"/>
                  <a:sym typeface="Calibri"/>
                </a:endParaRPr>
              </a:p>
            </p:txBody>
          </p:sp>
        </p:grpSp>
        <p:sp>
          <p:nvSpPr>
            <p:cNvPr id="115" name="Google Shape;269;p13">
              <a:extLst>
                <a:ext uri="{FF2B5EF4-FFF2-40B4-BE49-F238E27FC236}">
                  <a16:creationId xmlns:a16="http://schemas.microsoft.com/office/drawing/2014/main" id="{0391B7F4-47DE-8921-9F57-14BFEABCC7A4}"/>
                </a:ext>
              </a:extLst>
            </p:cNvPr>
            <p:cNvSpPr/>
            <p:nvPr/>
          </p:nvSpPr>
          <p:spPr>
            <a:xfrm>
              <a:off x="9798079" y="1791632"/>
              <a:ext cx="1980264" cy="720128"/>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gradFill>
              <a:gsLst>
                <a:gs pos="0">
                  <a:srgbClr val="FFDC9B"/>
                </a:gs>
                <a:gs pos="50000">
                  <a:srgbClr val="FFD68D"/>
                </a:gs>
                <a:gs pos="100000">
                  <a:srgbClr val="FFD478"/>
                </a:gs>
              </a:gsLst>
              <a:lin ang="5400000" scaled="0"/>
            </a:gradFill>
            <a:ln w="9525"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3D Environments</a:t>
              </a:r>
              <a:endParaRPr sz="1800" b="0" i="0" u="none" strike="noStrike" cap="none" dirty="0">
                <a:solidFill>
                  <a:srgbClr val="000000"/>
                </a:solidFill>
                <a:latin typeface="Calibri"/>
                <a:ea typeface="Calibri"/>
                <a:cs typeface="Calibri"/>
                <a:sym typeface="Calibri"/>
              </a:endParaRPr>
            </a:p>
          </p:txBody>
        </p:sp>
        <p:cxnSp>
          <p:nvCxnSpPr>
            <p:cNvPr id="4" name="Straight Connector 3">
              <a:extLst>
                <a:ext uri="{FF2B5EF4-FFF2-40B4-BE49-F238E27FC236}">
                  <a16:creationId xmlns:a16="http://schemas.microsoft.com/office/drawing/2014/main" id="{47D6DCE0-29F2-E960-AE7F-3ABFB91171F6}"/>
                </a:ext>
              </a:extLst>
            </p:cNvPr>
            <p:cNvCxnSpPr/>
            <p:nvPr/>
          </p:nvCxnSpPr>
          <p:spPr>
            <a:xfrm>
              <a:off x="6537637" y="1440703"/>
              <a:ext cx="4225974" cy="350929"/>
            </a:xfrm>
            <a:prstGeom prst="line">
              <a:avLst/>
            </a:prstGeom>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BDBAC872-AD07-ED77-7BE6-98BAA0A96D80}"/>
                </a:ext>
              </a:extLst>
            </p:cNvPr>
            <p:cNvGrpSpPr/>
            <p:nvPr/>
          </p:nvGrpSpPr>
          <p:grpSpPr>
            <a:xfrm>
              <a:off x="9952478" y="2762010"/>
              <a:ext cx="1758464" cy="2872603"/>
              <a:chOff x="10003709" y="3004271"/>
              <a:chExt cx="1758464" cy="2872603"/>
            </a:xfrm>
          </p:grpSpPr>
          <p:sp>
            <p:nvSpPr>
              <p:cNvPr id="13" name="Freeform: Shape 12">
                <a:extLst>
                  <a:ext uri="{FF2B5EF4-FFF2-40B4-BE49-F238E27FC236}">
                    <a16:creationId xmlns:a16="http://schemas.microsoft.com/office/drawing/2014/main" id="{934199C2-2C2C-D2AB-BB7D-CC7C870EA597}"/>
                  </a:ext>
                </a:extLst>
              </p:cNvPr>
              <p:cNvSpPr/>
              <p:nvPr/>
            </p:nvSpPr>
            <p:spPr>
              <a:xfrm>
                <a:off x="10003709" y="3004271"/>
                <a:ext cx="1758464" cy="897688"/>
              </a:xfrm>
              <a:custGeom>
                <a:avLst/>
                <a:gdLst>
                  <a:gd name="connsiteX0" fmla="*/ 0 w 1758464"/>
                  <a:gd name="connsiteY0" fmla="*/ 149618 h 897688"/>
                  <a:gd name="connsiteX1" fmla="*/ 149618 w 1758464"/>
                  <a:gd name="connsiteY1" fmla="*/ 0 h 897688"/>
                  <a:gd name="connsiteX2" fmla="*/ 1608846 w 1758464"/>
                  <a:gd name="connsiteY2" fmla="*/ 0 h 897688"/>
                  <a:gd name="connsiteX3" fmla="*/ 1758464 w 1758464"/>
                  <a:gd name="connsiteY3" fmla="*/ 149618 h 897688"/>
                  <a:gd name="connsiteX4" fmla="*/ 1758464 w 1758464"/>
                  <a:gd name="connsiteY4" fmla="*/ 748070 h 897688"/>
                  <a:gd name="connsiteX5" fmla="*/ 1608846 w 1758464"/>
                  <a:gd name="connsiteY5" fmla="*/ 897688 h 897688"/>
                  <a:gd name="connsiteX6" fmla="*/ 149618 w 1758464"/>
                  <a:gd name="connsiteY6" fmla="*/ 897688 h 897688"/>
                  <a:gd name="connsiteX7" fmla="*/ 0 w 1758464"/>
                  <a:gd name="connsiteY7" fmla="*/ 748070 h 897688"/>
                  <a:gd name="connsiteX8" fmla="*/ 0 w 1758464"/>
                  <a:gd name="connsiteY8" fmla="*/ 149618 h 89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464" h="897688">
                    <a:moveTo>
                      <a:pt x="0" y="149618"/>
                    </a:moveTo>
                    <a:cubicBezTo>
                      <a:pt x="0" y="66986"/>
                      <a:pt x="66986" y="0"/>
                      <a:pt x="149618" y="0"/>
                    </a:cubicBezTo>
                    <a:lnTo>
                      <a:pt x="1608846" y="0"/>
                    </a:lnTo>
                    <a:cubicBezTo>
                      <a:pt x="1691478" y="0"/>
                      <a:pt x="1758464" y="66986"/>
                      <a:pt x="1758464" y="149618"/>
                    </a:cubicBezTo>
                    <a:lnTo>
                      <a:pt x="1758464" y="748070"/>
                    </a:lnTo>
                    <a:cubicBezTo>
                      <a:pt x="1758464" y="830702"/>
                      <a:pt x="1691478" y="897688"/>
                      <a:pt x="1608846" y="897688"/>
                    </a:cubicBezTo>
                    <a:lnTo>
                      <a:pt x="149618" y="897688"/>
                    </a:lnTo>
                    <a:cubicBezTo>
                      <a:pt x="66986" y="897688"/>
                      <a:pt x="0" y="830702"/>
                      <a:pt x="0" y="748070"/>
                    </a:cubicBezTo>
                    <a:lnTo>
                      <a:pt x="0" y="149618"/>
                    </a:lnTo>
                    <a:close/>
                  </a:path>
                </a:pathLst>
              </a:custGeom>
              <a:ln w="19050">
                <a:solidFill>
                  <a:schemeClr val="tx1"/>
                </a:solidFill>
              </a:ln>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0022" tIns="81922" rIns="120022" bIns="81922" numCol="1" spcCol="1270" anchor="ctr" anchorCtr="0">
                <a:noAutofit/>
              </a:bodyPr>
              <a:lstStyle/>
              <a:p>
                <a:pPr marL="0" lvl="0" indent="0" algn="ctr" defTabSz="889000">
                  <a:lnSpc>
                    <a:spcPct val="90000"/>
                  </a:lnSpc>
                  <a:spcBef>
                    <a:spcPct val="0"/>
                  </a:spcBef>
                  <a:spcAft>
                    <a:spcPct val="35000"/>
                  </a:spcAft>
                  <a:buNone/>
                </a:pPr>
                <a:r>
                  <a:rPr lang="en-US" sz="1800" kern="1200" dirty="0">
                    <a:solidFill>
                      <a:schemeClr val="tx1"/>
                    </a:solidFill>
                  </a:rPr>
                  <a:t>Open AI Gym</a:t>
                </a:r>
                <a:endParaRPr lang="en-AU" sz="1800" kern="1200" dirty="0">
                  <a:solidFill>
                    <a:schemeClr val="tx1"/>
                  </a:solidFill>
                </a:endParaRPr>
              </a:p>
            </p:txBody>
          </p:sp>
          <p:sp>
            <p:nvSpPr>
              <p:cNvPr id="15" name="Freeform: Shape 14">
                <a:extLst>
                  <a:ext uri="{FF2B5EF4-FFF2-40B4-BE49-F238E27FC236}">
                    <a16:creationId xmlns:a16="http://schemas.microsoft.com/office/drawing/2014/main" id="{961D0901-DBA5-2824-E017-2481940BD7AB}"/>
                  </a:ext>
                </a:extLst>
              </p:cNvPr>
              <p:cNvSpPr/>
              <p:nvPr/>
            </p:nvSpPr>
            <p:spPr>
              <a:xfrm>
                <a:off x="10003709" y="3991728"/>
                <a:ext cx="1758464" cy="897688"/>
              </a:xfrm>
              <a:custGeom>
                <a:avLst/>
                <a:gdLst>
                  <a:gd name="connsiteX0" fmla="*/ 0 w 1758464"/>
                  <a:gd name="connsiteY0" fmla="*/ 149618 h 897688"/>
                  <a:gd name="connsiteX1" fmla="*/ 149618 w 1758464"/>
                  <a:gd name="connsiteY1" fmla="*/ 0 h 897688"/>
                  <a:gd name="connsiteX2" fmla="*/ 1608846 w 1758464"/>
                  <a:gd name="connsiteY2" fmla="*/ 0 h 897688"/>
                  <a:gd name="connsiteX3" fmla="*/ 1758464 w 1758464"/>
                  <a:gd name="connsiteY3" fmla="*/ 149618 h 897688"/>
                  <a:gd name="connsiteX4" fmla="*/ 1758464 w 1758464"/>
                  <a:gd name="connsiteY4" fmla="*/ 748070 h 897688"/>
                  <a:gd name="connsiteX5" fmla="*/ 1608846 w 1758464"/>
                  <a:gd name="connsiteY5" fmla="*/ 897688 h 897688"/>
                  <a:gd name="connsiteX6" fmla="*/ 149618 w 1758464"/>
                  <a:gd name="connsiteY6" fmla="*/ 897688 h 897688"/>
                  <a:gd name="connsiteX7" fmla="*/ 0 w 1758464"/>
                  <a:gd name="connsiteY7" fmla="*/ 748070 h 897688"/>
                  <a:gd name="connsiteX8" fmla="*/ 0 w 1758464"/>
                  <a:gd name="connsiteY8" fmla="*/ 149618 h 89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464" h="897688">
                    <a:moveTo>
                      <a:pt x="0" y="149618"/>
                    </a:moveTo>
                    <a:cubicBezTo>
                      <a:pt x="0" y="66986"/>
                      <a:pt x="66986" y="0"/>
                      <a:pt x="149618" y="0"/>
                    </a:cubicBezTo>
                    <a:lnTo>
                      <a:pt x="1608846" y="0"/>
                    </a:lnTo>
                    <a:cubicBezTo>
                      <a:pt x="1691478" y="0"/>
                      <a:pt x="1758464" y="66986"/>
                      <a:pt x="1758464" y="149618"/>
                    </a:cubicBezTo>
                    <a:lnTo>
                      <a:pt x="1758464" y="748070"/>
                    </a:lnTo>
                    <a:cubicBezTo>
                      <a:pt x="1758464" y="830702"/>
                      <a:pt x="1691478" y="897688"/>
                      <a:pt x="1608846" y="897688"/>
                    </a:cubicBezTo>
                    <a:lnTo>
                      <a:pt x="149618" y="897688"/>
                    </a:lnTo>
                    <a:cubicBezTo>
                      <a:pt x="66986" y="897688"/>
                      <a:pt x="0" y="830702"/>
                      <a:pt x="0" y="748070"/>
                    </a:cubicBezTo>
                    <a:lnTo>
                      <a:pt x="0" y="149618"/>
                    </a:lnTo>
                    <a:close/>
                  </a:path>
                </a:pathLst>
              </a:custGeom>
              <a:ln w="19050">
                <a:solidFill>
                  <a:schemeClr val="tx1"/>
                </a:solidFill>
              </a:ln>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0022" tIns="81922" rIns="120022" bIns="81922" numCol="1" spcCol="1270" anchor="ctr" anchorCtr="0">
                <a:noAutofit/>
              </a:bodyPr>
              <a:lstStyle/>
              <a:p>
                <a:pPr marL="0" lvl="0" indent="0" algn="ctr" defTabSz="889000">
                  <a:lnSpc>
                    <a:spcPct val="90000"/>
                  </a:lnSpc>
                  <a:spcBef>
                    <a:spcPct val="0"/>
                  </a:spcBef>
                  <a:spcAft>
                    <a:spcPct val="35000"/>
                  </a:spcAft>
                  <a:buNone/>
                </a:pPr>
                <a:r>
                  <a:rPr lang="en-US" sz="1800" kern="1200" dirty="0">
                    <a:solidFill>
                      <a:schemeClr val="tx1"/>
                    </a:solidFill>
                  </a:rPr>
                  <a:t>Gazebo</a:t>
                </a:r>
                <a:endParaRPr lang="en-AU" sz="1800" kern="1200" dirty="0">
                  <a:solidFill>
                    <a:schemeClr val="tx1"/>
                  </a:solidFill>
                </a:endParaRPr>
              </a:p>
            </p:txBody>
          </p:sp>
          <p:sp>
            <p:nvSpPr>
              <p:cNvPr id="17" name="Freeform: Shape 16">
                <a:extLst>
                  <a:ext uri="{FF2B5EF4-FFF2-40B4-BE49-F238E27FC236}">
                    <a16:creationId xmlns:a16="http://schemas.microsoft.com/office/drawing/2014/main" id="{FACE6BFB-A2DF-0F8C-0EEA-C42900E64F5D}"/>
                  </a:ext>
                </a:extLst>
              </p:cNvPr>
              <p:cNvSpPr/>
              <p:nvPr/>
            </p:nvSpPr>
            <p:spPr>
              <a:xfrm>
                <a:off x="10003709" y="4979186"/>
                <a:ext cx="1758464" cy="897688"/>
              </a:xfrm>
              <a:custGeom>
                <a:avLst/>
                <a:gdLst>
                  <a:gd name="connsiteX0" fmla="*/ 0 w 1758464"/>
                  <a:gd name="connsiteY0" fmla="*/ 149618 h 897688"/>
                  <a:gd name="connsiteX1" fmla="*/ 149618 w 1758464"/>
                  <a:gd name="connsiteY1" fmla="*/ 0 h 897688"/>
                  <a:gd name="connsiteX2" fmla="*/ 1608846 w 1758464"/>
                  <a:gd name="connsiteY2" fmla="*/ 0 h 897688"/>
                  <a:gd name="connsiteX3" fmla="*/ 1758464 w 1758464"/>
                  <a:gd name="connsiteY3" fmla="*/ 149618 h 897688"/>
                  <a:gd name="connsiteX4" fmla="*/ 1758464 w 1758464"/>
                  <a:gd name="connsiteY4" fmla="*/ 748070 h 897688"/>
                  <a:gd name="connsiteX5" fmla="*/ 1608846 w 1758464"/>
                  <a:gd name="connsiteY5" fmla="*/ 897688 h 897688"/>
                  <a:gd name="connsiteX6" fmla="*/ 149618 w 1758464"/>
                  <a:gd name="connsiteY6" fmla="*/ 897688 h 897688"/>
                  <a:gd name="connsiteX7" fmla="*/ 0 w 1758464"/>
                  <a:gd name="connsiteY7" fmla="*/ 748070 h 897688"/>
                  <a:gd name="connsiteX8" fmla="*/ 0 w 1758464"/>
                  <a:gd name="connsiteY8" fmla="*/ 149618 h 89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464" h="897688">
                    <a:moveTo>
                      <a:pt x="0" y="149618"/>
                    </a:moveTo>
                    <a:cubicBezTo>
                      <a:pt x="0" y="66986"/>
                      <a:pt x="66986" y="0"/>
                      <a:pt x="149618" y="0"/>
                    </a:cubicBezTo>
                    <a:lnTo>
                      <a:pt x="1608846" y="0"/>
                    </a:lnTo>
                    <a:cubicBezTo>
                      <a:pt x="1691478" y="0"/>
                      <a:pt x="1758464" y="66986"/>
                      <a:pt x="1758464" y="149618"/>
                    </a:cubicBezTo>
                    <a:lnTo>
                      <a:pt x="1758464" y="748070"/>
                    </a:lnTo>
                    <a:cubicBezTo>
                      <a:pt x="1758464" y="830702"/>
                      <a:pt x="1691478" y="897688"/>
                      <a:pt x="1608846" y="897688"/>
                    </a:cubicBezTo>
                    <a:lnTo>
                      <a:pt x="149618" y="897688"/>
                    </a:lnTo>
                    <a:cubicBezTo>
                      <a:pt x="66986" y="897688"/>
                      <a:pt x="0" y="830702"/>
                      <a:pt x="0" y="748070"/>
                    </a:cubicBezTo>
                    <a:lnTo>
                      <a:pt x="0" y="149618"/>
                    </a:lnTo>
                    <a:close/>
                  </a:path>
                </a:pathLst>
              </a:custGeom>
              <a:ln w="19050">
                <a:solidFill>
                  <a:schemeClr val="tx1"/>
                </a:solidFill>
              </a:ln>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0022" tIns="81922" rIns="120022" bIns="81922" numCol="1" spcCol="1270" anchor="ctr" anchorCtr="0">
                <a:noAutofit/>
              </a:bodyPr>
              <a:lstStyle/>
              <a:p>
                <a:pPr marL="0" lvl="0" indent="0" algn="ctr" defTabSz="889000">
                  <a:lnSpc>
                    <a:spcPct val="90000"/>
                  </a:lnSpc>
                  <a:spcBef>
                    <a:spcPct val="0"/>
                  </a:spcBef>
                  <a:spcAft>
                    <a:spcPct val="35000"/>
                  </a:spcAft>
                  <a:buNone/>
                </a:pPr>
                <a:r>
                  <a:rPr lang="en-US" sz="1800" kern="1200" dirty="0" err="1">
                    <a:solidFill>
                      <a:schemeClr val="tx1"/>
                    </a:solidFill>
                  </a:rPr>
                  <a:t>Simpy</a:t>
                </a:r>
                <a:endParaRPr lang="en-AU" sz="1800" kern="1200" dirty="0">
                  <a:solidFill>
                    <a:schemeClr val="tx1"/>
                  </a:solidFill>
                </a:endParaRPr>
              </a:p>
            </p:txBody>
          </p:sp>
        </p:grpSp>
        <p:grpSp>
          <p:nvGrpSpPr>
            <p:cNvPr id="21" name="Group 20">
              <a:extLst>
                <a:ext uri="{FF2B5EF4-FFF2-40B4-BE49-F238E27FC236}">
                  <a16:creationId xmlns:a16="http://schemas.microsoft.com/office/drawing/2014/main" id="{87E9BA3D-EB38-BE3A-32AD-FE95667F0803}"/>
                </a:ext>
              </a:extLst>
            </p:cNvPr>
            <p:cNvGrpSpPr/>
            <p:nvPr/>
          </p:nvGrpSpPr>
          <p:grpSpPr>
            <a:xfrm>
              <a:off x="7771392" y="2669552"/>
              <a:ext cx="1758464" cy="1885145"/>
              <a:chOff x="10003709" y="3004271"/>
              <a:chExt cx="1758464" cy="1885145"/>
            </a:xfrm>
          </p:grpSpPr>
          <p:sp>
            <p:nvSpPr>
              <p:cNvPr id="22" name="Freeform: Shape 21">
                <a:extLst>
                  <a:ext uri="{FF2B5EF4-FFF2-40B4-BE49-F238E27FC236}">
                    <a16:creationId xmlns:a16="http://schemas.microsoft.com/office/drawing/2014/main" id="{CEF1C3E9-D893-6FE2-241D-29FBCE645901}"/>
                  </a:ext>
                </a:extLst>
              </p:cNvPr>
              <p:cNvSpPr/>
              <p:nvPr/>
            </p:nvSpPr>
            <p:spPr>
              <a:xfrm>
                <a:off x="10003709" y="3004271"/>
                <a:ext cx="1758464" cy="897688"/>
              </a:xfrm>
              <a:custGeom>
                <a:avLst/>
                <a:gdLst>
                  <a:gd name="connsiteX0" fmla="*/ 0 w 1758464"/>
                  <a:gd name="connsiteY0" fmla="*/ 149618 h 897688"/>
                  <a:gd name="connsiteX1" fmla="*/ 149618 w 1758464"/>
                  <a:gd name="connsiteY1" fmla="*/ 0 h 897688"/>
                  <a:gd name="connsiteX2" fmla="*/ 1608846 w 1758464"/>
                  <a:gd name="connsiteY2" fmla="*/ 0 h 897688"/>
                  <a:gd name="connsiteX3" fmla="*/ 1758464 w 1758464"/>
                  <a:gd name="connsiteY3" fmla="*/ 149618 h 897688"/>
                  <a:gd name="connsiteX4" fmla="*/ 1758464 w 1758464"/>
                  <a:gd name="connsiteY4" fmla="*/ 748070 h 897688"/>
                  <a:gd name="connsiteX5" fmla="*/ 1608846 w 1758464"/>
                  <a:gd name="connsiteY5" fmla="*/ 897688 h 897688"/>
                  <a:gd name="connsiteX6" fmla="*/ 149618 w 1758464"/>
                  <a:gd name="connsiteY6" fmla="*/ 897688 h 897688"/>
                  <a:gd name="connsiteX7" fmla="*/ 0 w 1758464"/>
                  <a:gd name="connsiteY7" fmla="*/ 748070 h 897688"/>
                  <a:gd name="connsiteX8" fmla="*/ 0 w 1758464"/>
                  <a:gd name="connsiteY8" fmla="*/ 149618 h 89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464" h="897688">
                    <a:moveTo>
                      <a:pt x="0" y="149618"/>
                    </a:moveTo>
                    <a:cubicBezTo>
                      <a:pt x="0" y="66986"/>
                      <a:pt x="66986" y="0"/>
                      <a:pt x="149618" y="0"/>
                    </a:cubicBezTo>
                    <a:lnTo>
                      <a:pt x="1608846" y="0"/>
                    </a:lnTo>
                    <a:cubicBezTo>
                      <a:pt x="1691478" y="0"/>
                      <a:pt x="1758464" y="66986"/>
                      <a:pt x="1758464" y="149618"/>
                    </a:cubicBezTo>
                    <a:lnTo>
                      <a:pt x="1758464" y="748070"/>
                    </a:lnTo>
                    <a:cubicBezTo>
                      <a:pt x="1758464" y="830702"/>
                      <a:pt x="1691478" y="897688"/>
                      <a:pt x="1608846" y="897688"/>
                    </a:cubicBezTo>
                    <a:lnTo>
                      <a:pt x="149618" y="897688"/>
                    </a:lnTo>
                    <a:cubicBezTo>
                      <a:pt x="66986" y="897688"/>
                      <a:pt x="0" y="830702"/>
                      <a:pt x="0" y="748070"/>
                    </a:cubicBezTo>
                    <a:lnTo>
                      <a:pt x="0" y="149618"/>
                    </a:lnTo>
                    <a:close/>
                  </a:path>
                </a:pathLst>
              </a:custGeom>
              <a:ln w="19050">
                <a:solidFill>
                  <a:schemeClr val="tx1"/>
                </a:solidFill>
              </a:ln>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0022" tIns="81922" rIns="120022" bIns="81922" numCol="1" spcCol="1270" anchor="ctr" anchorCtr="0">
                <a:noAutofit/>
              </a:bodyPr>
              <a:lstStyle/>
              <a:p>
                <a:pPr marL="0" lvl="0" indent="0" algn="ctr" defTabSz="889000">
                  <a:lnSpc>
                    <a:spcPct val="90000"/>
                  </a:lnSpc>
                  <a:spcBef>
                    <a:spcPct val="0"/>
                  </a:spcBef>
                  <a:spcAft>
                    <a:spcPct val="35000"/>
                  </a:spcAft>
                  <a:buNone/>
                </a:pPr>
                <a:r>
                  <a:rPr lang="en-US" sz="1800" kern="1200" dirty="0">
                    <a:solidFill>
                      <a:schemeClr val="tx1"/>
                    </a:solidFill>
                  </a:rPr>
                  <a:t>Hourly Energy Program</a:t>
                </a:r>
                <a:endParaRPr lang="en-AU" sz="1800" kern="1200" dirty="0">
                  <a:solidFill>
                    <a:schemeClr val="tx1"/>
                  </a:solidFill>
                </a:endParaRPr>
              </a:p>
            </p:txBody>
          </p:sp>
          <p:sp>
            <p:nvSpPr>
              <p:cNvPr id="23" name="Freeform: Shape 22">
                <a:extLst>
                  <a:ext uri="{FF2B5EF4-FFF2-40B4-BE49-F238E27FC236}">
                    <a16:creationId xmlns:a16="http://schemas.microsoft.com/office/drawing/2014/main" id="{24107869-0F8A-09DA-8DA1-6B28E820B8BB}"/>
                  </a:ext>
                </a:extLst>
              </p:cNvPr>
              <p:cNvSpPr/>
              <p:nvPr/>
            </p:nvSpPr>
            <p:spPr>
              <a:xfrm>
                <a:off x="10003709" y="3991728"/>
                <a:ext cx="1758464" cy="897688"/>
              </a:xfrm>
              <a:custGeom>
                <a:avLst/>
                <a:gdLst>
                  <a:gd name="connsiteX0" fmla="*/ 0 w 1758464"/>
                  <a:gd name="connsiteY0" fmla="*/ 149618 h 897688"/>
                  <a:gd name="connsiteX1" fmla="*/ 149618 w 1758464"/>
                  <a:gd name="connsiteY1" fmla="*/ 0 h 897688"/>
                  <a:gd name="connsiteX2" fmla="*/ 1608846 w 1758464"/>
                  <a:gd name="connsiteY2" fmla="*/ 0 h 897688"/>
                  <a:gd name="connsiteX3" fmla="*/ 1758464 w 1758464"/>
                  <a:gd name="connsiteY3" fmla="*/ 149618 h 897688"/>
                  <a:gd name="connsiteX4" fmla="*/ 1758464 w 1758464"/>
                  <a:gd name="connsiteY4" fmla="*/ 748070 h 897688"/>
                  <a:gd name="connsiteX5" fmla="*/ 1608846 w 1758464"/>
                  <a:gd name="connsiteY5" fmla="*/ 897688 h 897688"/>
                  <a:gd name="connsiteX6" fmla="*/ 149618 w 1758464"/>
                  <a:gd name="connsiteY6" fmla="*/ 897688 h 897688"/>
                  <a:gd name="connsiteX7" fmla="*/ 0 w 1758464"/>
                  <a:gd name="connsiteY7" fmla="*/ 748070 h 897688"/>
                  <a:gd name="connsiteX8" fmla="*/ 0 w 1758464"/>
                  <a:gd name="connsiteY8" fmla="*/ 149618 h 89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8464" h="897688">
                    <a:moveTo>
                      <a:pt x="0" y="149618"/>
                    </a:moveTo>
                    <a:cubicBezTo>
                      <a:pt x="0" y="66986"/>
                      <a:pt x="66986" y="0"/>
                      <a:pt x="149618" y="0"/>
                    </a:cubicBezTo>
                    <a:lnTo>
                      <a:pt x="1608846" y="0"/>
                    </a:lnTo>
                    <a:cubicBezTo>
                      <a:pt x="1691478" y="0"/>
                      <a:pt x="1758464" y="66986"/>
                      <a:pt x="1758464" y="149618"/>
                    </a:cubicBezTo>
                    <a:lnTo>
                      <a:pt x="1758464" y="748070"/>
                    </a:lnTo>
                    <a:cubicBezTo>
                      <a:pt x="1758464" y="830702"/>
                      <a:pt x="1691478" y="897688"/>
                      <a:pt x="1608846" y="897688"/>
                    </a:cubicBezTo>
                    <a:lnTo>
                      <a:pt x="149618" y="897688"/>
                    </a:lnTo>
                    <a:cubicBezTo>
                      <a:pt x="66986" y="897688"/>
                      <a:pt x="0" y="830702"/>
                      <a:pt x="0" y="748070"/>
                    </a:cubicBezTo>
                    <a:lnTo>
                      <a:pt x="0" y="149618"/>
                    </a:lnTo>
                    <a:close/>
                  </a:path>
                </a:pathLst>
              </a:custGeom>
              <a:ln w="19050">
                <a:solidFill>
                  <a:schemeClr val="tx1"/>
                </a:solidFill>
              </a:ln>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0022" tIns="81922" rIns="120022" bIns="81922" numCol="1" spcCol="1270" anchor="ctr" anchorCtr="0">
                <a:noAutofit/>
              </a:bodyPr>
              <a:lstStyle/>
              <a:p>
                <a:pPr marL="0" lvl="0" indent="0" algn="ctr" defTabSz="889000">
                  <a:lnSpc>
                    <a:spcPct val="90000"/>
                  </a:lnSpc>
                  <a:spcBef>
                    <a:spcPct val="0"/>
                  </a:spcBef>
                  <a:spcAft>
                    <a:spcPct val="35000"/>
                  </a:spcAft>
                  <a:buNone/>
                </a:pPr>
                <a:r>
                  <a:rPr lang="en-US" sz="1800" kern="1200" dirty="0">
                    <a:solidFill>
                      <a:schemeClr val="tx1"/>
                    </a:solidFill>
                  </a:rPr>
                  <a:t>Energy Plus </a:t>
                </a:r>
                <a:endParaRPr lang="en-AU" sz="1800" kern="1200" dirty="0">
                  <a:solidFill>
                    <a:schemeClr val="tx1"/>
                  </a:solidFill>
                </a:endParaRPr>
              </a:p>
            </p:txBody>
          </p:sp>
        </p:grpSp>
      </p:grpSp>
      <p:sp>
        <p:nvSpPr>
          <p:cNvPr id="5" name="Slide Number Placeholder 4">
            <a:extLst>
              <a:ext uri="{FF2B5EF4-FFF2-40B4-BE49-F238E27FC236}">
                <a16:creationId xmlns:a16="http://schemas.microsoft.com/office/drawing/2014/main" id="{53241202-7CA5-5A59-C34A-7B13FD0E9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sz="1200" b="0" i="0" u="none" strike="noStrike" cap="none">
              <a:solidFill>
                <a:srgbClr val="898989"/>
              </a:solidFill>
              <a:latin typeface="Calibri"/>
              <a:ea typeface="Calibri"/>
              <a:cs typeface="Calibri"/>
              <a:sym typeface="Calibri"/>
            </a:endParaRPr>
          </a:p>
        </p:txBody>
      </p:sp>
      <p:sp>
        <p:nvSpPr>
          <p:cNvPr id="3" name="Google Shape;192;p9">
            <a:extLst>
              <a:ext uri="{FF2B5EF4-FFF2-40B4-BE49-F238E27FC236}">
                <a16:creationId xmlns:a16="http://schemas.microsoft.com/office/drawing/2014/main" id="{E5BB5FEA-3110-524F-E1A1-B39AD4ED1590}"/>
              </a:ext>
            </a:extLst>
          </p:cNvPr>
          <p:cNvSpPr txBox="1"/>
          <p:nvPr/>
        </p:nvSpPr>
        <p:spPr>
          <a:xfrm>
            <a:off x="0" y="356461"/>
            <a:ext cx="8262257" cy="754906"/>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Progress</a:t>
            </a:r>
            <a:endParaRPr sz="4400" b="0" i="0" u="none" strike="noStrike" cap="none" dirty="0">
              <a:solidFill>
                <a:schemeClr val="lt1"/>
              </a:solidFill>
              <a:latin typeface="Calibri"/>
              <a:ea typeface="Calibri"/>
              <a:cs typeface="Calibri"/>
              <a:sym typeface="Calibri"/>
            </a:endParaRPr>
          </a:p>
        </p:txBody>
      </p:sp>
      <p:sp>
        <p:nvSpPr>
          <p:cNvPr id="11" name="Arrow: Notched Right 10">
            <a:extLst>
              <a:ext uri="{FF2B5EF4-FFF2-40B4-BE49-F238E27FC236}">
                <a16:creationId xmlns:a16="http://schemas.microsoft.com/office/drawing/2014/main" id="{6E43D1F6-54BF-ADBE-8CB9-1D00258434F1}"/>
              </a:ext>
            </a:extLst>
          </p:cNvPr>
          <p:cNvSpPr/>
          <p:nvPr/>
        </p:nvSpPr>
        <p:spPr>
          <a:xfrm rot="3835800">
            <a:off x="325285" y="3670969"/>
            <a:ext cx="359524" cy="422577"/>
          </a:xfrm>
          <a:prstGeom prst="notchedRightArrow">
            <a:avLst/>
          </a:prstGeom>
          <a:solidFill>
            <a:srgbClr val="4497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Arrow: Notched Right 11">
            <a:extLst>
              <a:ext uri="{FF2B5EF4-FFF2-40B4-BE49-F238E27FC236}">
                <a16:creationId xmlns:a16="http://schemas.microsoft.com/office/drawing/2014/main" id="{965B6A3C-6564-84E1-BC2D-907FB7F2528B}"/>
              </a:ext>
            </a:extLst>
          </p:cNvPr>
          <p:cNvSpPr/>
          <p:nvPr/>
        </p:nvSpPr>
        <p:spPr>
          <a:xfrm rot="3835800">
            <a:off x="3791465" y="5519265"/>
            <a:ext cx="359524" cy="422577"/>
          </a:xfrm>
          <a:prstGeom prst="notchedRightArrow">
            <a:avLst/>
          </a:prstGeom>
          <a:solidFill>
            <a:srgbClr val="4497D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37751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500434-6588-615E-035A-7C8048E3DA28}"/>
              </a:ext>
            </a:extLst>
          </p:cNvPr>
          <p:cNvPicPr>
            <a:picLocks noChangeAspect="1"/>
          </p:cNvPicPr>
          <p:nvPr/>
        </p:nvPicPr>
        <p:blipFill rotWithShape="1">
          <a:blip r:embed="rId2">
            <a:extLst>
              <a:ext uri="{28A0092B-C50C-407E-A947-70E740481C1C}">
                <a14:useLocalDpi xmlns:a14="http://schemas.microsoft.com/office/drawing/2010/main" val="0"/>
              </a:ext>
            </a:extLst>
          </a:blip>
          <a:srcRect t="12111" b="14604"/>
          <a:stretch/>
        </p:blipFill>
        <p:spPr>
          <a:xfrm>
            <a:off x="346129" y="1290567"/>
            <a:ext cx="11499742" cy="5430913"/>
          </a:xfrm>
          <a:prstGeom prst="rect">
            <a:avLst/>
          </a:prstGeom>
        </p:spPr>
      </p:pic>
      <p:sp>
        <p:nvSpPr>
          <p:cNvPr id="5" name="Slide Number Placeholder 4">
            <a:extLst>
              <a:ext uri="{FF2B5EF4-FFF2-40B4-BE49-F238E27FC236}">
                <a16:creationId xmlns:a16="http://schemas.microsoft.com/office/drawing/2014/main" id="{53241202-7CA5-5A59-C34A-7B13FD0E9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sz="1200" b="0" i="0" u="none" strike="noStrike" cap="none">
              <a:solidFill>
                <a:srgbClr val="898989"/>
              </a:solidFill>
              <a:latin typeface="Calibri"/>
              <a:ea typeface="Calibri"/>
              <a:cs typeface="Calibri"/>
              <a:sym typeface="Calibri"/>
            </a:endParaRPr>
          </a:p>
        </p:txBody>
      </p:sp>
      <p:sp>
        <p:nvSpPr>
          <p:cNvPr id="10" name="Google Shape;192;p9">
            <a:extLst>
              <a:ext uri="{FF2B5EF4-FFF2-40B4-BE49-F238E27FC236}">
                <a16:creationId xmlns:a16="http://schemas.microsoft.com/office/drawing/2014/main" id="{30E9FB52-03EE-463A-E860-1B3F0E91B998}"/>
              </a:ext>
            </a:extLst>
          </p:cNvPr>
          <p:cNvSpPr txBox="1"/>
          <p:nvPr/>
        </p:nvSpPr>
        <p:spPr>
          <a:xfrm>
            <a:off x="0" y="356461"/>
            <a:ext cx="8262257" cy="754906"/>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Progress</a:t>
            </a:r>
            <a:endParaRPr sz="44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2531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body" idx="1"/>
          </p:nvPr>
        </p:nvSpPr>
        <p:spPr>
          <a:xfrm>
            <a:off x="416519" y="1438169"/>
            <a:ext cx="11358962" cy="4351336"/>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200000"/>
              </a:lnSpc>
              <a:spcBef>
                <a:spcPts val="1000"/>
              </a:spcBef>
              <a:spcAft>
                <a:spcPts val="0"/>
              </a:spcAft>
              <a:buClr>
                <a:srgbClr val="374151"/>
              </a:buClr>
              <a:buSzPts val="2800"/>
              <a:buFont typeface="Arial"/>
              <a:buChar char="•"/>
            </a:pPr>
            <a:r>
              <a:rPr lang="en-US" sz="3200" dirty="0">
                <a:solidFill>
                  <a:schemeClr val="tx1"/>
                </a:solidFill>
                <a:latin typeface="Arial"/>
                <a:cs typeface="Arial"/>
                <a:sym typeface="Arial"/>
              </a:rPr>
              <a:t>Sleeping patterns</a:t>
            </a:r>
          </a:p>
          <a:p>
            <a:pPr marL="228600" lvl="0" indent="-228600" algn="l" rtl="0">
              <a:lnSpc>
                <a:spcPct val="200000"/>
              </a:lnSpc>
              <a:spcBef>
                <a:spcPts val="1000"/>
              </a:spcBef>
              <a:spcAft>
                <a:spcPts val="0"/>
              </a:spcAft>
              <a:buClr>
                <a:srgbClr val="374151"/>
              </a:buClr>
              <a:buSzPts val="2800"/>
              <a:buFont typeface="Arial"/>
              <a:buChar char="•"/>
            </a:pPr>
            <a:r>
              <a:rPr lang="en-US" sz="3200" dirty="0">
                <a:solidFill>
                  <a:schemeClr val="tx1"/>
                </a:solidFill>
                <a:latin typeface="Arial"/>
                <a:cs typeface="Arial"/>
                <a:sym typeface="Arial"/>
              </a:rPr>
              <a:t>Occupancy based control via RL</a:t>
            </a:r>
          </a:p>
          <a:p>
            <a:pPr marL="228600" lvl="0" indent="-228600" algn="l" rtl="0">
              <a:lnSpc>
                <a:spcPct val="200000"/>
              </a:lnSpc>
              <a:spcBef>
                <a:spcPts val="1000"/>
              </a:spcBef>
              <a:spcAft>
                <a:spcPts val="0"/>
              </a:spcAft>
              <a:buClr>
                <a:srgbClr val="374151"/>
              </a:buClr>
              <a:buSzPts val="2800"/>
              <a:buFont typeface="Arial"/>
              <a:buChar char="•"/>
            </a:pPr>
            <a:r>
              <a:rPr lang="en-US" sz="3200" dirty="0">
                <a:solidFill>
                  <a:schemeClr val="tx1"/>
                </a:solidFill>
                <a:latin typeface="Arial"/>
                <a:cs typeface="Arial"/>
                <a:sym typeface="Arial"/>
              </a:rPr>
              <a:t>Adaptive thermal comfort considering weather conditions </a:t>
            </a:r>
          </a:p>
          <a:p>
            <a:pPr marL="228600" lvl="0" indent="-228600" algn="l" rtl="0">
              <a:lnSpc>
                <a:spcPct val="200000"/>
              </a:lnSpc>
              <a:spcBef>
                <a:spcPts val="1000"/>
              </a:spcBef>
              <a:spcAft>
                <a:spcPts val="0"/>
              </a:spcAft>
              <a:buClr>
                <a:srgbClr val="374151"/>
              </a:buClr>
              <a:buSzPts val="2800"/>
              <a:buFont typeface="Arial"/>
              <a:buChar char="•"/>
            </a:pPr>
            <a:r>
              <a:rPr lang="en-US" sz="3200" dirty="0">
                <a:solidFill>
                  <a:schemeClr val="tx1"/>
                </a:solidFill>
                <a:latin typeface="Arial"/>
                <a:cs typeface="Arial"/>
                <a:sym typeface="Arial"/>
              </a:rPr>
              <a:t>Minimal Energy Consumption</a:t>
            </a:r>
            <a:endParaRPr lang="en-US" sz="3200" dirty="0">
              <a:solidFill>
                <a:schemeClr val="tx1"/>
              </a:solidFill>
            </a:endParaRPr>
          </a:p>
        </p:txBody>
      </p:sp>
      <p:sp>
        <p:nvSpPr>
          <p:cNvPr id="232" name="Google Shape;232;p1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18</a:t>
            </a:fld>
            <a:endParaRPr/>
          </a:p>
        </p:txBody>
      </p:sp>
      <p:sp>
        <p:nvSpPr>
          <p:cNvPr id="233" name="Google Shape;233;p12"/>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Novelty</a:t>
            </a:r>
            <a:endParaRPr sz="44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504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5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5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500"/>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500"/>
                                        <p:tgtEl>
                                          <p:spTgt spid="2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body" idx="1"/>
          </p:nvPr>
        </p:nvSpPr>
        <p:spPr>
          <a:xfrm>
            <a:off x="838203" y="1825627"/>
            <a:ext cx="10515600" cy="43513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374151"/>
              </a:buClr>
              <a:buSzPts val="2800"/>
              <a:buFont typeface="Arial"/>
              <a:buChar char="•"/>
            </a:pPr>
            <a:r>
              <a:rPr lang="en-US" b="1" i="0" dirty="0">
                <a:solidFill>
                  <a:schemeClr val="tx1"/>
                </a:solidFill>
                <a:latin typeface="Arial"/>
                <a:ea typeface="Arial"/>
                <a:cs typeface="Arial"/>
                <a:sym typeface="Arial"/>
              </a:rPr>
              <a:t>Proposed Solution:</a:t>
            </a:r>
            <a:r>
              <a:rPr lang="en-US" b="0" i="0" dirty="0">
                <a:solidFill>
                  <a:schemeClr val="tx1"/>
                </a:solidFill>
                <a:latin typeface="Arial"/>
                <a:ea typeface="Arial"/>
                <a:cs typeface="Arial"/>
                <a:sym typeface="Arial"/>
              </a:rPr>
              <a:t> RL-Based Controller for energy efficient Thermal Comfort control for simulated house.</a:t>
            </a:r>
            <a:endParaRPr dirty="0">
              <a:solidFill>
                <a:schemeClr val="tx1"/>
              </a:solidFill>
            </a:endParaRPr>
          </a:p>
          <a:p>
            <a:pPr marL="228600" lvl="0" indent="-228600" algn="l" rtl="0">
              <a:lnSpc>
                <a:spcPct val="90000"/>
              </a:lnSpc>
              <a:spcBef>
                <a:spcPts val="1000"/>
              </a:spcBef>
              <a:spcAft>
                <a:spcPts val="0"/>
              </a:spcAft>
              <a:buClr>
                <a:srgbClr val="374151"/>
              </a:buClr>
              <a:buSzPts val="2800"/>
              <a:buFont typeface="Arial"/>
              <a:buChar char="•"/>
            </a:pPr>
            <a:r>
              <a:rPr lang="en-US" b="1" i="0" dirty="0">
                <a:solidFill>
                  <a:schemeClr val="tx1"/>
                </a:solidFill>
                <a:latin typeface="Arial"/>
                <a:ea typeface="Arial"/>
                <a:cs typeface="Arial"/>
                <a:sym typeface="Arial"/>
              </a:rPr>
              <a:t>Research Collaboration:</a:t>
            </a:r>
            <a:r>
              <a:rPr lang="en-US" b="0" i="0" dirty="0">
                <a:solidFill>
                  <a:schemeClr val="tx1"/>
                </a:solidFill>
                <a:latin typeface="Arial"/>
                <a:ea typeface="Arial"/>
                <a:cs typeface="Arial"/>
                <a:sym typeface="Arial"/>
              </a:rPr>
              <a:t> Coventry University, UK, and NUST, Pakistan.</a:t>
            </a:r>
            <a:endParaRPr dirty="0">
              <a:solidFill>
                <a:schemeClr val="tx1"/>
              </a:solidFill>
            </a:endParaRPr>
          </a:p>
          <a:p>
            <a:pPr marL="228600" lvl="0" indent="-228600" algn="l" rtl="0">
              <a:lnSpc>
                <a:spcPct val="90000"/>
              </a:lnSpc>
              <a:spcBef>
                <a:spcPts val="1000"/>
              </a:spcBef>
              <a:spcAft>
                <a:spcPts val="0"/>
              </a:spcAft>
              <a:buClr>
                <a:srgbClr val="374151"/>
              </a:buClr>
              <a:buSzPts val="2800"/>
              <a:buFont typeface="Arial"/>
              <a:buChar char="•"/>
            </a:pPr>
            <a:r>
              <a:rPr lang="en-US" b="1" i="0" dirty="0">
                <a:solidFill>
                  <a:schemeClr val="tx1"/>
                </a:solidFill>
                <a:latin typeface="Arial"/>
                <a:ea typeface="Arial"/>
                <a:cs typeface="Arial"/>
                <a:sym typeface="Arial"/>
              </a:rPr>
              <a:t>Impact:</a:t>
            </a:r>
            <a:r>
              <a:rPr lang="en-US" b="0" i="0" dirty="0">
                <a:solidFill>
                  <a:schemeClr val="tx1"/>
                </a:solidFill>
                <a:latin typeface="Arial"/>
                <a:ea typeface="Arial"/>
                <a:cs typeface="Arial"/>
                <a:sym typeface="Arial"/>
              </a:rPr>
              <a:t> </a:t>
            </a:r>
            <a:r>
              <a:rPr lang="en-US" dirty="0">
                <a:solidFill>
                  <a:schemeClr val="tx1"/>
                </a:solidFill>
                <a:latin typeface="Arial"/>
                <a:ea typeface="Arial"/>
                <a:cs typeface="Arial"/>
                <a:sym typeface="Arial"/>
              </a:rPr>
              <a:t>Optimal Energy consumption worldwide</a:t>
            </a:r>
            <a:r>
              <a:rPr lang="en-US" b="0" i="0" dirty="0">
                <a:solidFill>
                  <a:schemeClr val="tx1"/>
                </a:solidFill>
                <a:latin typeface="Arial"/>
                <a:ea typeface="Arial"/>
                <a:cs typeface="Arial"/>
                <a:sym typeface="Arial"/>
              </a:rPr>
              <a:t>. Can reduce tons of CO2 emission. Save Resources, </a:t>
            </a:r>
            <a:r>
              <a:rPr lang="en-US" dirty="0">
                <a:solidFill>
                  <a:schemeClr val="tx1"/>
                </a:solidFill>
                <a:latin typeface="Arial"/>
                <a:ea typeface="Arial"/>
                <a:cs typeface="Arial"/>
                <a:sym typeface="Arial"/>
              </a:rPr>
              <a:t>enhance </a:t>
            </a:r>
            <a:r>
              <a:rPr lang="en-US" b="0" i="0" dirty="0">
                <a:solidFill>
                  <a:schemeClr val="tx1"/>
                </a:solidFill>
                <a:latin typeface="Arial"/>
                <a:ea typeface="Arial"/>
                <a:cs typeface="Arial"/>
                <a:sym typeface="Arial"/>
              </a:rPr>
              <a:t>Adaptability </a:t>
            </a:r>
            <a:r>
              <a:rPr lang="en-US" dirty="0">
                <a:solidFill>
                  <a:schemeClr val="tx1"/>
                </a:solidFill>
                <a:latin typeface="Arial"/>
                <a:ea typeface="Arial"/>
                <a:cs typeface="Arial"/>
                <a:sym typeface="Arial"/>
              </a:rPr>
              <a:t>and sustainability.</a:t>
            </a:r>
            <a:endParaRPr lang="en-US" dirty="0">
              <a:solidFill>
                <a:schemeClr val="tx1"/>
              </a:solidFill>
            </a:endParaRPr>
          </a:p>
        </p:txBody>
      </p:sp>
      <p:sp>
        <p:nvSpPr>
          <p:cNvPr id="232" name="Google Shape;232;p1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19</a:t>
            </a:fld>
            <a:endParaRPr/>
          </a:p>
        </p:txBody>
      </p:sp>
      <p:sp>
        <p:nvSpPr>
          <p:cNvPr id="233" name="Google Shape;233;p12"/>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Conclusion</a:t>
            </a:r>
            <a:endParaRPr sz="44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0892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5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5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500"/>
                                        <p:tgtEl>
                                          <p:spTgt spid="2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 y="273002"/>
            <a:ext cx="6890657" cy="739369"/>
          </a:xfrm>
          <a:prstGeom prst="rect">
            <a:avLst/>
          </a:prstGeom>
          <a:solidFill>
            <a:srgbClr val="4497D1"/>
          </a:solidFill>
          <a:ln>
            <a:noFill/>
          </a:ln>
        </p:spPr>
        <p:txBody>
          <a:bodyPr spcFirstLastPara="1" wrap="square" lIns="91425" tIns="45700" rIns="91425" bIns="45700" anchor="ctr" anchorCtr="0">
            <a:normAutofit/>
          </a:bodyPr>
          <a:lstStyle/>
          <a:p>
            <a:r>
              <a:rPr lang="en-US" dirty="0">
                <a:solidFill>
                  <a:schemeClr val="bg1"/>
                </a:solidFill>
              </a:rPr>
              <a:t>Introduction</a:t>
            </a:r>
          </a:p>
        </p:txBody>
      </p:sp>
      <p:sp>
        <p:nvSpPr>
          <p:cNvPr id="124" name="Google Shape;124;p3"/>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2</a:t>
            </a:fld>
            <a:endParaRPr/>
          </a:p>
        </p:txBody>
      </p:sp>
      <p:sp>
        <p:nvSpPr>
          <p:cNvPr id="2" name="TextBox 1">
            <a:extLst>
              <a:ext uri="{FF2B5EF4-FFF2-40B4-BE49-F238E27FC236}">
                <a16:creationId xmlns:a16="http://schemas.microsoft.com/office/drawing/2014/main" id="{BAC13951-396D-3810-5E39-7AC9227F60D2}"/>
              </a:ext>
            </a:extLst>
          </p:cNvPr>
          <p:cNvSpPr txBox="1"/>
          <p:nvPr/>
        </p:nvSpPr>
        <p:spPr>
          <a:xfrm>
            <a:off x="223156" y="1211776"/>
            <a:ext cx="6890658" cy="3046988"/>
          </a:xfrm>
          <a:prstGeom prst="rect">
            <a:avLst/>
          </a:prstGeom>
          <a:noFill/>
        </p:spPr>
        <p:txBody>
          <a:bodyPr wrap="square" rtlCol="0">
            <a:spAutoFit/>
          </a:bodyPr>
          <a:lstStyle/>
          <a:p>
            <a:r>
              <a:rPr lang="en-US" sz="2400" dirty="0"/>
              <a:t>﻿90% of our lives are spent indoors</a:t>
            </a:r>
          </a:p>
          <a:p>
            <a:endParaRPr lang="en-US" sz="2400" dirty="0"/>
          </a:p>
          <a:p>
            <a:r>
              <a:rPr lang="en-US" sz="2400" b="1" dirty="0"/>
              <a:t>- Thermal Comfort -&gt; Productivity</a:t>
            </a:r>
          </a:p>
          <a:p>
            <a:r>
              <a:rPr lang="en-US" sz="2400" b="1" dirty="0"/>
              <a:t>- Thermal Comfort -&gt; Health</a:t>
            </a:r>
            <a:endParaRPr lang="en-AU" sz="2400" b="1" dirty="0"/>
          </a:p>
          <a:p>
            <a:endParaRPr lang="en-AU" sz="2400" b="1" dirty="0"/>
          </a:p>
          <a:p>
            <a:r>
              <a:rPr lang="en-AU" sz="2400" b="1" dirty="0"/>
              <a:t>HVAC accounts for around 40%-60% of energy use.</a:t>
            </a:r>
          </a:p>
          <a:p>
            <a:endParaRPr lang="en-US" sz="2400" b="1" dirty="0"/>
          </a:p>
        </p:txBody>
      </p:sp>
      <p:pic>
        <p:nvPicPr>
          <p:cNvPr id="4" name="Picture 3">
            <a:extLst>
              <a:ext uri="{FF2B5EF4-FFF2-40B4-BE49-F238E27FC236}">
                <a16:creationId xmlns:a16="http://schemas.microsoft.com/office/drawing/2014/main" id="{69DA811C-F6A9-ADB0-2FA4-784258CA9696}"/>
              </a:ext>
            </a:extLst>
          </p:cNvPr>
          <p:cNvPicPr>
            <a:picLocks noChangeAspect="1"/>
          </p:cNvPicPr>
          <p:nvPr/>
        </p:nvPicPr>
        <p:blipFill>
          <a:blip r:embed="rId3"/>
          <a:stretch>
            <a:fillRect/>
          </a:stretch>
        </p:blipFill>
        <p:spPr>
          <a:xfrm>
            <a:off x="7195457" y="1012371"/>
            <a:ext cx="4996543" cy="4894745"/>
          </a:xfrm>
          <a:prstGeom prst="rect">
            <a:avLst/>
          </a:prstGeom>
        </p:spPr>
      </p:pic>
      <p:sp>
        <p:nvSpPr>
          <p:cNvPr id="5" name="TextBox 4">
            <a:extLst>
              <a:ext uri="{FF2B5EF4-FFF2-40B4-BE49-F238E27FC236}">
                <a16:creationId xmlns:a16="http://schemas.microsoft.com/office/drawing/2014/main" id="{10AF1101-E458-6CD3-CCD9-697B72F58377}"/>
              </a:ext>
            </a:extLst>
          </p:cNvPr>
          <p:cNvSpPr txBox="1"/>
          <p:nvPr/>
        </p:nvSpPr>
        <p:spPr>
          <a:xfrm>
            <a:off x="315685" y="6198260"/>
            <a:ext cx="10482944" cy="523220"/>
          </a:xfrm>
          <a:prstGeom prst="rect">
            <a:avLst/>
          </a:prstGeom>
          <a:noFill/>
        </p:spPr>
        <p:txBody>
          <a:bodyPr wrap="square">
            <a:spAutoFit/>
          </a:bodyPr>
          <a:lstStyle/>
          <a:p>
            <a:r>
              <a:rPr lang="en-US" b="0" i="0" dirty="0">
                <a:solidFill>
                  <a:srgbClr val="222222"/>
                </a:solidFill>
                <a:effectLst/>
                <a:latin typeface="Arial" panose="020B0604020202020204" pitchFamily="34" charset="0"/>
              </a:rPr>
              <a:t>Lala, B., &amp; </a:t>
            </a:r>
            <a:r>
              <a:rPr lang="en-US" b="0" i="0" dirty="0" err="1">
                <a:solidFill>
                  <a:srgbClr val="222222"/>
                </a:solidFill>
                <a:effectLst/>
                <a:latin typeface="Arial" panose="020B0604020202020204" pitchFamily="34" charset="0"/>
              </a:rPr>
              <a:t>Hagishima</a:t>
            </a:r>
            <a:r>
              <a:rPr lang="en-US" b="0" i="0" dirty="0">
                <a:solidFill>
                  <a:srgbClr val="222222"/>
                </a:solidFill>
                <a:effectLst/>
                <a:latin typeface="Arial" panose="020B0604020202020204" pitchFamily="34" charset="0"/>
              </a:rPr>
              <a:t>, A. (2022). A Review of Thermal Comfort in Primary Schools and Future Challenges in Machine Learning Based Prediction for Children. </a:t>
            </a:r>
            <a:r>
              <a:rPr lang="en-US" b="0" i="1" dirty="0">
                <a:solidFill>
                  <a:srgbClr val="222222"/>
                </a:solidFill>
                <a:effectLst/>
                <a:latin typeface="Arial" panose="020B0604020202020204" pitchFamily="34" charset="0"/>
              </a:rPr>
              <a:t>Buildings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12</a:t>
            </a:r>
            <a:r>
              <a:rPr lang="en-US" b="0" i="0" dirty="0">
                <a:solidFill>
                  <a:srgbClr val="222222"/>
                </a:solidFill>
                <a:effectLst/>
                <a:latin typeface="Arial" panose="020B0604020202020204" pitchFamily="34" charset="0"/>
              </a:rPr>
              <a:t>(11), 2007.</a:t>
            </a:r>
            <a:endParaRPr lang="en-AU" dirty="0"/>
          </a:p>
        </p:txBody>
      </p:sp>
      <p:grpSp>
        <p:nvGrpSpPr>
          <p:cNvPr id="3" name="Group 2">
            <a:extLst>
              <a:ext uri="{FF2B5EF4-FFF2-40B4-BE49-F238E27FC236}">
                <a16:creationId xmlns:a16="http://schemas.microsoft.com/office/drawing/2014/main" id="{13F1DFDE-702B-1C8C-D697-1B9AB53C1199}"/>
              </a:ext>
            </a:extLst>
          </p:cNvPr>
          <p:cNvGrpSpPr/>
          <p:nvPr/>
        </p:nvGrpSpPr>
        <p:grpSpPr>
          <a:xfrm>
            <a:off x="1681390" y="4368155"/>
            <a:ext cx="4414610" cy="1720714"/>
            <a:chOff x="2948212" y="4018696"/>
            <a:chExt cx="6295572" cy="2400466"/>
          </a:xfrm>
        </p:grpSpPr>
        <p:graphicFrame>
          <p:nvGraphicFramePr>
            <p:cNvPr id="6" name="Diagram 5">
              <a:extLst>
                <a:ext uri="{FF2B5EF4-FFF2-40B4-BE49-F238E27FC236}">
                  <a16:creationId xmlns:a16="http://schemas.microsoft.com/office/drawing/2014/main" id="{23599E27-DAF0-1E3A-EC70-FD58F8941CF3}"/>
                </a:ext>
              </a:extLst>
            </p:cNvPr>
            <p:cNvGraphicFramePr/>
            <p:nvPr>
              <p:extLst>
                <p:ext uri="{D42A27DB-BD31-4B8C-83A1-F6EECF244321}">
                  <p14:modId xmlns:p14="http://schemas.microsoft.com/office/powerpoint/2010/main" val="2523500441"/>
                </p:ext>
              </p:extLst>
            </p:nvPr>
          </p:nvGraphicFramePr>
          <p:xfrm>
            <a:off x="2948212" y="4018696"/>
            <a:ext cx="6295572" cy="24004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Equals 6">
              <a:extLst>
                <a:ext uri="{FF2B5EF4-FFF2-40B4-BE49-F238E27FC236}">
                  <a16:creationId xmlns:a16="http://schemas.microsoft.com/office/drawing/2014/main" id="{CA64EB48-290F-52D3-1690-9B3A63D72C0D}"/>
                </a:ext>
              </a:extLst>
            </p:cNvPr>
            <p:cNvSpPr/>
            <p:nvPr/>
          </p:nvSpPr>
          <p:spPr>
            <a:xfrm>
              <a:off x="5665104" y="4963134"/>
              <a:ext cx="861787" cy="511590"/>
            </a:xfrm>
            <a:prstGeom prst="mathEqual">
              <a:avLst/>
            </a:prstGeom>
            <a:solidFill>
              <a:srgbClr val="4497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grpSp>
      <p:sp>
        <p:nvSpPr>
          <p:cNvPr id="9" name="TextBox 8">
            <a:extLst>
              <a:ext uri="{FF2B5EF4-FFF2-40B4-BE49-F238E27FC236}">
                <a16:creationId xmlns:a16="http://schemas.microsoft.com/office/drawing/2014/main" id="{C55D7B26-E438-3180-4F6F-C25A7C40BADB}"/>
              </a:ext>
            </a:extLst>
          </p:cNvPr>
          <p:cNvSpPr txBox="1"/>
          <p:nvPr/>
        </p:nvSpPr>
        <p:spPr>
          <a:xfrm>
            <a:off x="223156" y="3968045"/>
            <a:ext cx="4773388" cy="461665"/>
          </a:xfrm>
          <a:prstGeom prst="rect">
            <a:avLst/>
          </a:prstGeom>
          <a:noFill/>
        </p:spPr>
        <p:txBody>
          <a:bodyPr wrap="square">
            <a:spAutoFit/>
          </a:bodyPr>
          <a:lstStyle/>
          <a:p>
            <a:r>
              <a:rPr lang="en-US" sz="2400" dirty="0"/>
              <a:t>For comfort to be maintained:</a:t>
            </a:r>
          </a:p>
        </p:txBody>
      </p:sp>
    </p:spTree>
    <p:extLst>
      <p:ext uri="{BB962C8B-B14F-4D97-AF65-F5344CB8AC3E}">
        <p14:creationId xmlns:p14="http://schemas.microsoft.com/office/powerpoint/2010/main" val="2870770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2"/>
          <p:cNvSpPr txBox="1">
            <a:spLocks noGrp="1"/>
          </p:cNvSpPr>
          <p:nvPr>
            <p:ph type="body" idx="1"/>
          </p:nvPr>
        </p:nvSpPr>
        <p:spPr>
          <a:xfrm>
            <a:off x="838203" y="1825627"/>
            <a:ext cx="10515600" cy="435133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rgbClr val="374151"/>
              </a:buClr>
              <a:buSzPts val="2800"/>
              <a:buFont typeface="Arial"/>
              <a:buChar char="•"/>
            </a:pPr>
            <a:r>
              <a:rPr lang="en-US" b="1" i="0" dirty="0">
                <a:solidFill>
                  <a:schemeClr val="tx1"/>
                </a:solidFill>
                <a:latin typeface="Arial"/>
                <a:ea typeface="Arial"/>
                <a:cs typeface="Arial"/>
                <a:sym typeface="Arial"/>
              </a:rPr>
              <a:t>What is difference between RL control policy and simple control policy?</a:t>
            </a:r>
          </a:p>
          <a:p>
            <a:pPr marL="228600" lvl="0" indent="-228600" algn="l" rtl="0">
              <a:lnSpc>
                <a:spcPct val="90000"/>
              </a:lnSpc>
              <a:spcBef>
                <a:spcPts val="1000"/>
              </a:spcBef>
              <a:spcAft>
                <a:spcPts val="0"/>
              </a:spcAft>
              <a:buClr>
                <a:srgbClr val="374151"/>
              </a:buClr>
              <a:buSzPts val="2800"/>
              <a:buFont typeface="Arial"/>
              <a:buChar char="•"/>
            </a:pPr>
            <a:r>
              <a:rPr lang="en-US" b="1" dirty="0">
                <a:solidFill>
                  <a:schemeClr val="tx1"/>
                </a:solidFill>
                <a:latin typeface="Arial"/>
                <a:cs typeface="Arial"/>
                <a:sym typeface="Arial"/>
              </a:rPr>
              <a:t>What is optimization in controls?</a:t>
            </a:r>
          </a:p>
          <a:p>
            <a:pPr marL="228600" lvl="0" indent="-228600" algn="l" rtl="0">
              <a:lnSpc>
                <a:spcPct val="90000"/>
              </a:lnSpc>
              <a:spcBef>
                <a:spcPts val="1000"/>
              </a:spcBef>
              <a:spcAft>
                <a:spcPts val="0"/>
              </a:spcAft>
              <a:buClr>
                <a:srgbClr val="374151"/>
              </a:buClr>
              <a:buSzPts val="2800"/>
              <a:buFont typeface="Arial"/>
              <a:buChar char="•"/>
            </a:pPr>
            <a:r>
              <a:rPr lang="en-US" b="1" dirty="0">
                <a:solidFill>
                  <a:schemeClr val="tx1"/>
                </a:solidFill>
                <a:latin typeface="Arial"/>
                <a:cs typeface="Arial"/>
                <a:sym typeface="Arial"/>
              </a:rPr>
              <a:t>Why RL over PMV control?</a:t>
            </a:r>
          </a:p>
          <a:p>
            <a:pPr marL="228600" lvl="0" indent="-228600" algn="l" rtl="0">
              <a:lnSpc>
                <a:spcPct val="90000"/>
              </a:lnSpc>
              <a:spcBef>
                <a:spcPts val="1000"/>
              </a:spcBef>
              <a:spcAft>
                <a:spcPts val="0"/>
              </a:spcAft>
              <a:buClr>
                <a:srgbClr val="374151"/>
              </a:buClr>
              <a:buSzPts val="2800"/>
              <a:buFont typeface="Arial"/>
              <a:buChar char="•"/>
            </a:pPr>
            <a:r>
              <a:rPr lang="en-US" b="1" dirty="0">
                <a:solidFill>
                  <a:schemeClr val="tx1"/>
                </a:solidFill>
                <a:latin typeface="Arial"/>
                <a:cs typeface="Arial"/>
                <a:sym typeface="Arial"/>
              </a:rPr>
              <a:t>Why we cannot perform training actual environment?</a:t>
            </a:r>
          </a:p>
          <a:p>
            <a:pPr marL="228600" lvl="0" indent="-228600" algn="l" rtl="0">
              <a:lnSpc>
                <a:spcPct val="90000"/>
              </a:lnSpc>
              <a:spcBef>
                <a:spcPts val="1000"/>
              </a:spcBef>
              <a:spcAft>
                <a:spcPts val="0"/>
              </a:spcAft>
              <a:buClr>
                <a:srgbClr val="374151"/>
              </a:buClr>
              <a:buSzPts val="2800"/>
              <a:buFont typeface="Arial"/>
              <a:buChar char="•"/>
            </a:pPr>
            <a:endParaRPr lang="en-US" dirty="0">
              <a:solidFill>
                <a:schemeClr val="tx1"/>
              </a:solidFill>
            </a:endParaRPr>
          </a:p>
        </p:txBody>
      </p:sp>
      <p:sp>
        <p:nvSpPr>
          <p:cNvPr id="232" name="Google Shape;232;p1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20</a:t>
            </a:fld>
            <a:endParaRPr/>
          </a:p>
        </p:txBody>
      </p:sp>
      <p:sp>
        <p:nvSpPr>
          <p:cNvPr id="233" name="Google Shape;233;p12"/>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Questions raised in previous PD</a:t>
            </a:r>
            <a:endParaRPr sz="44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21409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animEffect transition="in" filter="fade">
                                      <p:cBhvr>
                                        <p:cTn id="7" dur="500"/>
                                        <p:tgtEl>
                                          <p:spTgt spid="2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0">
                                            <p:txEl>
                                              <p:pRg st="1" end="1"/>
                                            </p:txEl>
                                          </p:spTgt>
                                        </p:tgtEl>
                                        <p:attrNameLst>
                                          <p:attrName>style.visibility</p:attrName>
                                        </p:attrNameLst>
                                      </p:cBhvr>
                                      <p:to>
                                        <p:strVal val="visible"/>
                                      </p:to>
                                    </p:set>
                                    <p:animEffect transition="in" filter="fade">
                                      <p:cBhvr>
                                        <p:cTn id="12" dur="500"/>
                                        <p:tgtEl>
                                          <p:spTgt spid="2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0">
                                            <p:txEl>
                                              <p:pRg st="2" end="2"/>
                                            </p:txEl>
                                          </p:spTgt>
                                        </p:tgtEl>
                                        <p:attrNameLst>
                                          <p:attrName>style.visibility</p:attrName>
                                        </p:attrNameLst>
                                      </p:cBhvr>
                                      <p:to>
                                        <p:strVal val="visible"/>
                                      </p:to>
                                    </p:set>
                                    <p:animEffect transition="in" filter="fade">
                                      <p:cBhvr>
                                        <p:cTn id="17" dur="500"/>
                                        <p:tgtEl>
                                          <p:spTgt spid="2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0">
                                            <p:txEl>
                                              <p:pRg st="3" end="3"/>
                                            </p:txEl>
                                          </p:spTgt>
                                        </p:tgtEl>
                                        <p:attrNameLst>
                                          <p:attrName>style.visibility</p:attrName>
                                        </p:attrNameLst>
                                      </p:cBhvr>
                                      <p:to>
                                        <p:strVal val="visible"/>
                                      </p:to>
                                    </p:set>
                                    <p:animEffect transition="in" filter="fade">
                                      <p:cBhvr>
                                        <p:cTn id="22" dur="500"/>
                                        <p:tgtEl>
                                          <p:spTgt spid="2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1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21</a:t>
            </a:fld>
            <a:endParaRPr/>
          </a:p>
        </p:txBody>
      </p:sp>
      <p:sp>
        <p:nvSpPr>
          <p:cNvPr id="233" name="Google Shape;233;p12"/>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References </a:t>
            </a:r>
            <a:endParaRPr sz="4400" b="0" i="0" u="none" strike="noStrike" cap="none" dirty="0">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C3F681-7C89-8157-0829-C1F8AA2C859D}"/>
              </a:ext>
            </a:extLst>
          </p:cNvPr>
          <p:cNvSpPr>
            <a:spLocks noGrp="1"/>
          </p:cNvSpPr>
          <p:nvPr>
            <p:ph type="body" idx="1"/>
          </p:nvPr>
        </p:nvSpPr>
        <p:spPr>
          <a:xfrm>
            <a:off x="446316" y="1335769"/>
            <a:ext cx="11440883" cy="4782001"/>
          </a:xfrm>
        </p:spPr>
        <p:txBody>
          <a:bodyPr>
            <a:normAutofit fontScale="62500" lnSpcReduction="20000"/>
          </a:bodyPr>
          <a:lstStyle/>
          <a:p>
            <a:r>
              <a:rPr lang="en-US" b="0" i="0" dirty="0" err="1">
                <a:solidFill>
                  <a:schemeClr val="tx1"/>
                </a:solidFill>
                <a:effectLst/>
                <a:latin typeface="Söhne"/>
              </a:rPr>
              <a:t>Fanger</a:t>
            </a:r>
            <a:r>
              <a:rPr lang="en-US" b="0" i="0" dirty="0">
                <a:solidFill>
                  <a:schemeClr val="tx1"/>
                </a:solidFill>
                <a:effectLst/>
                <a:latin typeface="Söhne"/>
              </a:rPr>
              <a:t>, P. O. (1970). Thermal Comfort: Analysis and Applications in Environmental Engineering. Danish Technical Press.</a:t>
            </a:r>
          </a:p>
          <a:p>
            <a:r>
              <a:rPr lang="en-US" b="0" i="0" dirty="0">
                <a:solidFill>
                  <a:schemeClr val="tx1"/>
                </a:solidFill>
                <a:effectLst/>
                <a:latin typeface="Söhne"/>
              </a:rPr>
              <a:t>Guo, H., Simon, M. P., &amp; Fischbeck, P. S. (2017). Comparison of Residential Heating and Cooling Energy Consumption to Energy Code Requirements in the United States. Energy and Buildings, 144, 81-91.</a:t>
            </a:r>
            <a:endParaRPr lang="en-US" dirty="0">
              <a:solidFill>
                <a:schemeClr val="tx1"/>
              </a:solidFill>
              <a:latin typeface="Söhne"/>
            </a:endParaRPr>
          </a:p>
          <a:p>
            <a:r>
              <a:rPr lang="en-US" b="0" i="0" dirty="0">
                <a:solidFill>
                  <a:schemeClr val="tx1"/>
                </a:solidFill>
                <a:effectLst/>
                <a:latin typeface="Söhne"/>
              </a:rPr>
              <a:t>Sutton, R. S., &amp; </a:t>
            </a:r>
            <a:r>
              <a:rPr lang="en-US" b="0" i="0" dirty="0" err="1">
                <a:solidFill>
                  <a:schemeClr val="tx1"/>
                </a:solidFill>
                <a:effectLst/>
                <a:latin typeface="Söhne"/>
              </a:rPr>
              <a:t>Barto</a:t>
            </a:r>
            <a:r>
              <a:rPr lang="en-US" b="0" i="0" dirty="0">
                <a:solidFill>
                  <a:schemeClr val="tx1"/>
                </a:solidFill>
                <a:effectLst/>
                <a:latin typeface="Söhne"/>
              </a:rPr>
              <a:t>, A. G. (1998). Reinforcement Learning: An Introduction. MIT Press.</a:t>
            </a:r>
          </a:p>
          <a:p>
            <a:r>
              <a:rPr lang="en-AU" b="0" i="0" dirty="0">
                <a:solidFill>
                  <a:schemeClr val="tx1"/>
                </a:solidFill>
                <a:effectLst/>
                <a:latin typeface="Söhne"/>
              </a:rPr>
              <a:t>Schulman, J., Wolski, F., </a:t>
            </a:r>
            <a:r>
              <a:rPr lang="en-AU" b="0" i="0" dirty="0" err="1">
                <a:solidFill>
                  <a:schemeClr val="tx1"/>
                </a:solidFill>
                <a:effectLst/>
                <a:latin typeface="Söhne"/>
              </a:rPr>
              <a:t>Dhariwal</a:t>
            </a:r>
            <a:r>
              <a:rPr lang="en-AU" b="0" i="0" dirty="0">
                <a:solidFill>
                  <a:schemeClr val="tx1"/>
                </a:solidFill>
                <a:effectLst/>
                <a:latin typeface="Söhne"/>
              </a:rPr>
              <a:t>, P., Radford, A., &amp; </a:t>
            </a:r>
            <a:r>
              <a:rPr lang="en-AU" b="0" i="0" dirty="0" err="1">
                <a:solidFill>
                  <a:schemeClr val="tx1"/>
                </a:solidFill>
                <a:effectLst/>
                <a:latin typeface="Söhne"/>
              </a:rPr>
              <a:t>Klimov</a:t>
            </a:r>
            <a:r>
              <a:rPr lang="en-AU" b="0" i="0" dirty="0">
                <a:solidFill>
                  <a:schemeClr val="tx1"/>
                </a:solidFill>
                <a:effectLst/>
                <a:latin typeface="Söhne"/>
              </a:rPr>
              <a:t>, O. (2017). Proximal Policy Optimization Algorithms. </a:t>
            </a:r>
            <a:r>
              <a:rPr lang="en-AU" b="0" i="0" dirty="0" err="1">
                <a:solidFill>
                  <a:schemeClr val="tx1"/>
                </a:solidFill>
                <a:effectLst/>
                <a:latin typeface="Söhne"/>
              </a:rPr>
              <a:t>arXiv</a:t>
            </a:r>
            <a:r>
              <a:rPr lang="en-AU" b="0" i="0" dirty="0">
                <a:solidFill>
                  <a:schemeClr val="tx1"/>
                </a:solidFill>
                <a:effectLst/>
                <a:latin typeface="Söhne"/>
              </a:rPr>
              <a:t> preprint arXiv:1707.06347.</a:t>
            </a:r>
          </a:p>
          <a:p>
            <a:r>
              <a:rPr lang="en-US" b="0" i="0" dirty="0">
                <a:solidFill>
                  <a:schemeClr val="tx1"/>
                </a:solidFill>
                <a:effectLst/>
                <a:latin typeface="Söhne"/>
              </a:rPr>
              <a:t>Yao, R., Li, B., &amp; </a:t>
            </a:r>
            <a:r>
              <a:rPr lang="en-US" b="0" i="0" dirty="0" err="1">
                <a:solidFill>
                  <a:schemeClr val="tx1"/>
                </a:solidFill>
                <a:effectLst/>
                <a:latin typeface="Söhne"/>
              </a:rPr>
              <a:t>Steemers</a:t>
            </a:r>
            <a:r>
              <a:rPr lang="en-US" b="0" i="0" dirty="0">
                <a:solidFill>
                  <a:schemeClr val="tx1"/>
                </a:solidFill>
                <a:effectLst/>
                <a:latin typeface="Söhne"/>
              </a:rPr>
              <a:t>, K. (2005). A Review of Climate‐Responsive Building Design. Building and Environment, 40(11), 1457-1476.</a:t>
            </a:r>
          </a:p>
          <a:p>
            <a:r>
              <a:rPr lang="en-US" dirty="0" err="1">
                <a:solidFill>
                  <a:schemeClr val="tx1"/>
                </a:solidFill>
              </a:rPr>
              <a:t>Schaut</a:t>
            </a:r>
            <a:r>
              <a:rPr lang="en-US" dirty="0">
                <a:solidFill>
                  <a:schemeClr val="tx1"/>
                </a:solidFill>
              </a:rPr>
              <a:t>, Stefan, and Oliver </a:t>
            </a:r>
            <a:r>
              <a:rPr lang="en-US" dirty="0" err="1">
                <a:solidFill>
                  <a:schemeClr val="tx1"/>
                </a:solidFill>
              </a:rPr>
              <a:t>Sawodny</a:t>
            </a:r>
            <a:r>
              <a:rPr lang="en-US" dirty="0">
                <a:solidFill>
                  <a:schemeClr val="tx1"/>
                </a:solidFill>
              </a:rPr>
              <a:t>. "Thermal management for the cabin of a battery electric vehicle considering passengers’ comfort." IEEE Transactions on Control Systems Technology 28.4 (2019): 1476-1492.</a:t>
            </a:r>
          </a:p>
          <a:p>
            <a:r>
              <a:rPr lang="en-US" dirty="0" err="1">
                <a:solidFill>
                  <a:schemeClr val="tx1"/>
                </a:solidFill>
              </a:rPr>
              <a:t>Brusey</a:t>
            </a:r>
            <a:r>
              <a:rPr lang="en-US" dirty="0">
                <a:solidFill>
                  <a:schemeClr val="tx1"/>
                </a:solidFill>
              </a:rPr>
              <a:t>, James, et al. "Reinforcement learning-based thermal comfort control for vehicle cabins." Mechatronics 50 (2018): 413-421.</a:t>
            </a:r>
          </a:p>
          <a:p>
            <a:r>
              <a:rPr lang="en-US" dirty="0" err="1">
                <a:solidFill>
                  <a:schemeClr val="tx1"/>
                </a:solidFill>
              </a:rPr>
              <a:t>Kurte</a:t>
            </a:r>
            <a:r>
              <a:rPr lang="en-US" dirty="0">
                <a:solidFill>
                  <a:schemeClr val="tx1"/>
                </a:solidFill>
              </a:rPr>
              <a:t>, Kuldeep, et al. "Evaluating the adaptability of reinforcement learning based HVAC control for residential houses." Sustainability 12.18 (2020): 7727.</a:t>
            </a:r>
          </a:p>
          <a:p>
            <a:r>
              <a:rPr lang="en-US" dirty="0">
                <a:solidFill>
                  <a:schemeClr val="tx1"/>
                </a:solidFill>
              </a:rPr>
              <a:t>Liang, Jian, and </a:t>
            </a:r>
            <a:r>
              <a:rPr lang="en-US" dirty="0" err="1">
                <a:solidFill>
                  <a:schemeClr val="tx1"/>
                </a:solidFill>
              </a:rPr>
              <a:t>Ruxu</a:t>
            </a:r>
            <a:r>
              <a:rPr lang="en-US" dirty="0">
                <a:solidFill>
                  <a:schemeClr val="tx1"/>
                </a:solidFill>
              </a:rPr>
              <a:t> Du. "Thermal comfort control based on neural network for HVAC application." Proceedings of 2005 IEEE Conference on Control Applications, 2005. CCA 2005.. IEEE, 2005.</a:t>
            </a:r>
          </a:p>
          <a:p>
            <a:endParaRPr lang="en-US" dirty="0">
              <a:solidFill>
                <a:schemeClr val="tx1"/>
              </a:solidFill>
            </a:endParaRPr>
          </a:p>
          <a:p>
            <a:endParaRPr lang="en-US" dirty="0">
              <a:solidFill>
                <a:schemeClr val="tx1"/>
              </a:solidFill>
            </a:endParaRPr>
          </a:p>
          <a:p>
            <a:endParaRPr lang="en-AU" dirty="0">
              <a:solidFill>
                <a:schemeClr val="tx1"/>
              </a:solidFill>
            </a:endParaRPr>
          </a:p>
        </p:txBody>
      </p:sp>
    </p:spTree>
    <p:extLst>
      <p:ext uri="{BB962C8B-B14F-4D97-AF65-F5344CB8AC3E}">
        <p14:creationId xmlns:p14="http://schemas.microsoft.com/office/powerpoint/2010/main" val="107589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2" name="Google Shape;232;p1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22</a:t>
            </a:fld>
            <a:endParaRPr/>
          </a:p>
        </p:txBody>
      </p:sp>
      <p:sp>
        <p:nvSpPr>
          <p:cNvPr id="233" name="Google Shape;233;p12"/>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References </a:t>
            </a:r>
            <a:endParaRPr sz="4400" b="0" i="0" u="none" strike="noStrike" cap="none" dirty="0">
              <a:solidFill>
                <a:schemeClr val="lt1"/>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37C3F681-7C89-8157-0829-C1F8AA2C859D}"/>
              </a:ext>
            </a:extLst>
          </p:cNvPr>
          <p:cNvSpPr>
            <a:spLocks noGrp="1"/>
          </p:cNvSpPr>
          <p:nvPr>
            <p:ph type="body" idx="1"/>
          </p:nvPr>
        </p:nvSpPr>
        <p:spPr>
          <a:xfrm>
            <a:off x="446316" y="1335769"/>
            <a:ext cx="11440883" cy="4782001"/>
          </a:xfrm>
        </p:spPr>
        <p:txBody>
          <a:bodyPr>
            <a:normAutofit fontScale="62500" lnSpcReduction="20000"/>
          </a:bodyPr>
          <a:lstStyle/>
          <a:p>
            <a:r>
              <a:rPr lang="en-US" dirty="0" err="1">
                <a:solidFill>
                  <a:schemeClr val="tx1"/>
                </a:solidFill>
              </a:rPr>
              <a:t>Ngarambe</a:t>
            </a:r>
            <a:r>
              <a:rPr lang="en-US" dirty="0">
                <a:solidFill>
                  <a:schemeClr val="tx1"/>
                </a:solidFill>
              </a:rPr>
              <a:t>, Jack, </a:t>
            </a:r>
            <a:r>
              <a:rPr lang="en-US" dirty="0" err="1">
                <a:solidFill>
                  <a:schemeClr val="tx1"/>
                </a:solidFill>
              </a:rPr>
              <a:t>Geun</a:t>
            </a:r>
            <a:r>
              <a:rPr lang="en-US" dirty="0">
                <a:solidFill>
                  <a:schemeClr val="tx1"/>
                </a:solidFill>
              </a:rPr>
              <a:t> Young Yun, and Mat </a:t>
            </a:r>
            <a:r>
              <a:rPr lang="en-US" dirty="0" err="1">
                <a:solidFill>
                  <a:schemeClr val="tx1"/>
                </a:solidFill>
              </a:rPr>
              <a:t>Santamouris</a:t>
            </a:r>
            <a:r>
              <a:rPr lang="en-US" dirty="0">
                <a:solidFill>
                  <a:schemeClr val="tx1"/>
                </a:solidFill>
              </a:rPr>
              <a:t>. "The use of artificial intelligence (AI) methods in the prediction of thermal comfort in buildings: Energy implications of AI-based thermal comfort controls." Energy and Buildings 211 (2020): 109807.</a:t>
            </a:r>
          </a:p>
          <a:p>
            <a:r>
              <a:rPr lang="en-US" b="0" i="0" dirty="0">
                <a:solidFill>
                  <a:srgbClr val="222222"/>
                </a:solidFill>
                <a:effectLst/>
                <a:latin typeface="Arial" panose="020B0604020202020204" pitchFamily="34" charset="0"/>
              </a:rPr>
              <a:t>Castilla, M., et al. "A comparison of thermal comfort predictive control strategies." </a:t>
            </a:r>
            <a:r>
              <a:rPr lang="en-US" b="0" i="1" dirty="0">
                <a:solidFill>
                  <a:srgbClr val="222222"/>
                </a:solidFill>
                <a:effectLst/>
                <a:latin typeface="Arial" panose="020B0604020202020204" pitchFamily="34" charset="0"/>
              </a:rPr>
              <a:t>Energy and buildings</a:t>
            </a:r>
            <a:r>
              <a:rPr lang="en-US" b="0" i="0" dirty="0">
                <a:solidFill>
                  <a:srgbClr val="222222"/>
                </a:solidFill>
                <a:effectLst/>
                <a:latin typeface="Arial" panose="020B0604020202020204" pitchFamily="34" charset="0"/>
              </a:rPr>
              <a:t> 43.10 (2011): 2737-2746.</a:t>
            </a:r>
          </a:p>
          <a:p>
            <a:r>
              <a:rPr lang="en-US" b="0" i="0" dirty="0">
                <a:solidFill>
                  <a:srgbClr val="222222"/>
                </a:solidFill>
                <a:effectLst/>
                <a:latin typeface="Arial" panose="020B0604020202020204" pitchFamily="34" charset="0"/>
              </a:rPr>
              <a:t>Liang, Jian, and </a:t>
            </a:r>
            <a:r>
              <a:rPr lang="en-US" b="0" i="0" dirty="0" err="1">
                <a:solidFill>
                  <a:srgbClr val="222222"/>
                </a:solidFill>
                <a:effectLst/>
                <a:latin typeface="Arial" panose="020B0604020202020204" pitchFamily="34" charset="0"/>
              </a:rPr>
              <a:t>Ruxu</a:t>
            </a:r>
            <a:r>
              <a:rPr lang="en-US" b="0" i="0" dirty="0">
                <a:solidFill>
                  <a:srgbClr val="222222"/>
                </a:solidFill>
                <a:effectLst/>
                <a:latin typeface="Arial" panose="020B0604020202020204" pitchFamily="34" charset="0"/>
              </a:rPr>
              <a:t> Du. "Thermal comfort control based on neural network for HVAC application." </a:t>
            </a:r>
            <a:r>
              <a:rPr lang="en-US" b="0" i="1" dirty="0">
                <a:solidFill>
                  <a:srgbClr val="222222"/>
                </a:solidFill>
                <a:effectLst/>
                <a:latin typeface="Arial" panose="020B0604020202020204" pitchFamily="34" charset="0"/>
              </a:rPr>
              <a:t>Proceedings of 2005 IEEE Conference on Control Applications, 2005. CCA 2005.</a:t>
            </a:r>
            <a:r>
              <a:rPr lang="en-US" b="0" i="0" dirty="0">
                <a:solidFill>
                  <a:srgbClr val="222222"/>
                </a:solidFill>
                <a:effectLst/>
                <a:latin typeface="Arial" panose="020B0604020202020204" pitchFamily="34" charset="0"/>
              </a:rPr>
              <a:t>. IEEE, 2005.</a:t>
            </a:r>
            <a:endParaRPr lang="en-US" dirty="0">
              <a:solidFill>
                <a:srgbClr val="222222"/>
              </a:solidFill>
              <a:latin typeface="Arial" panose="020B0604020202020204" pitchFamily="34" charset="0"/>
            </a:endParaRPr>
          </a:p>
          <a:p>
            <a:r>
              <a:rPr lang="en-US" b="0" i="0" dirty="0">
                <a:solidFill>
                  <a:srgbClr val="222222"/>
                </a:solidFill>
                <a:effectLst/>
                <a:latin typeface="Arial" panose="020B0604020202020204" pitchFamily="34" charset="0"/>
              </a:rPr>
              <a:t>Castilla, M., et al. "Thermal comfort control using a non-linear MPC strategy: A real case of study in a bioclimatic building." </a:t>
            </a:r>
            <a:r>
              <a:rPr lang="en-US" b="0" i="1" dirty="0">
                <a:solidFill>
                  <a:srgbClr val="222222"/>
                </a:solidFill>
                <a:effectLst/>
                <a:latin typeface="Arial" panose="020B0604020202020204" pitchFamily="34" charset="0"/>
              </a:rPr>
              <a:t>Journal of Process Control</a:t>
            </a:r>
            <a:r>
              <a:rPr lang="en-US" b="0" i="0" dirty="0">
                <a:solidFill>
                  <a:srgbClr val="222222"/>
                </a:solidFill>
                <a:effectLst/>
                <a:latin typeface="Arial" panose="020B0604020202020204" pitchFamily="34" charset="0"/>
              </a:rPr>
              <a:t> 24.6 (2014): 703-713.</a:t>
            </a:r>
          </a:p>
          <a:p>
            <a:r>
              <a:rPr lang="en-AU" b="0" i="0" dirty="0">
                <a:solidFill>
                  <a:srgbClr val="222222"/>
                </a:solidFill>
                <a:effectLst/>
                <a:latin typeface="Arial" panose="020B0604020202020204" pitchFamily="34" charset="0"/>
              </a:rPr>
              <a:t>Kim, Joyce, Stefano Schiavon, and Gail </a:t>
            </a:r>
            <a:r>
              <a:rPr lang="en-AU" b="0" i="0" dirty="0" err="1">
                <a:solidFill>
                  <a:srgbClr val="222222"/>
                </a:solidFill>
                <a:effectLst/>
                <a:latin typeface="Arial" panose="020B0604020202020204" pitchFamily="34" charset="0"/>
              </a:rPr>
              <a:t>Brager</a:t>
            </a:r>
            <a:r>
              <a:rPr lang="en-AU" b="0" i="0" dirty="0">
                <a:solidFill>
                  <a:srgbClr val="222222"/>
                </a:solidFill>
                <a:effectLst/>
                <a:latin typeface="Arial" panose="020B0604020202020204" pitchFamily="34" charset="0"/>
              </a:rPr>
              <a:t>. "Personal comfort models–A new paradigm in thermal comfort for occupant-centric environmental control." </a:t>
            </a:r>
            <a:r>
              <a:rPr lang="en-AU" b="0" i="1" dirty="0">
                <a:solidFill>
                  <a:srgbClr val="222222"/>
                </a:solidFill>
                <a:effectLst/>
                <a:latin typeface="Arial" panose="020B0604020202020204" pitchFamily="34" charset="0"/>
              </a:rPr>
              <a:t>Building and Environment</a:t>
            </a:r>
            <a:r>
              <a:rPr lang="en-AU" b="0" i="0" dirty="0">
                <a:solidFill>
                  <a:srgbClr val="222222"/>
                </a:solidFill>
                <a:effectLst/>
                <a:latin typeface="Arial" panose="020B0604020202020204" pitchFamily="34" charset="0"/>
              </a:rPr>
              <a:t> 132 (2018): 114-124.</a:t>
            </a:r>
          </a:p>
          <a:p>
            <a:r>
              <a:rPr lang="en-US" b="0" i="0" dirty="0" err="1">
                <a:solidFill>
                  <a:srgbClr val="222222"/>
                </a:solidFill>
                <a:effectLst/>
                <a:latin typeface="Arial" panose="020B0604020202020204" pitchFamily="34" charset="0"/>
              </a:rPr>
              <a:t>Abdulgader</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Musbah</a:t>
            </a:r>
            <a:r>
              <a:rPr lang="en-US" b="0" i="0" dirty="0">
                <a:solidFill>
                  <a:srgbClr val="222222"/>
                </a:solidFill>
                <a:effectLst/>
                <a:latin typeface="Arial" panose="020B0604020202020204" pitchFamily="34" charset="0"/>
              </a:rPr>
              <a:t>, and Fadel </a:t>
            </a:r>
            <a:r>
              <a:rPr lang="en-US" b="0" i="0" dirty="0" err="1">
                <a:solidFill>
                  <a:srgbClr val="222222"/>
                </a:solidFill>
                <a:effectLst/>
                <a:latin typeface="Arial" panose="020B0604020202020204" pitchFamily="34" charset="0"/>
              </a:rPr>
              <a:t>Lashhab</a:t>
            </a:r>
            <a:r>
              <a:rPr lang="en-US" b="0" i="0" dirty="0">
                <a:solidFill>
                  <a:srgbClr val="222222"/>
                </a:solidFill>
                <a:effectLst/>
                <a:latin typeface="Arial" panose="020B0604020202020204" pitchFamily="34" charset="0"/>
              </a:rPr>
              <a:t>. "Energy-efficient thermal comfort control in smart buildings." </a:t>
            </a:r>
            <a:r>
              <a:rPr lang="en-US" b="0" i="1" dirty="0">
                <a:solidFill>
                  <a:srgbClr val="222222"/>
                </a:solidFill>
                <a:effectLst/>
                <a:latin typeface="Arial" panose="020B0604020202020204" pitchFamily="34" charset="0"/>
              </a:rPr>
              <a:t>2021 IEEE 11th Annual Computing and Communication Workshop and Conference (CCWC)</a:t>
            </a:r>
            <a:r>
              <a:rPr lang="en-US" b="0" i="0" dirty="0">
                <a:solidFill>
                  <a:srgbClr val="222222"/>
                </a:solidFill>
                <a:effectLst/>
                <a:latin typeface="Arial" panose="020B0604020202020204" pitchFamily="34" charset="0"/>
              </a:rPr>
              <a:t>. IEEE, 2021.</a:t>
            </a:r>
          </a:p>
          <a:p>
            <a:r>
              <a:rPr lang="en-US" b="0" i="0" dirty="0">
                <a:solidFill>
                  <a:srgbClr val="222222"/>
                </a:solidFill>
                <a:effectLst/>
                <a:latin typeface="Arial" panose="020B0604020202020204" pitchFamily="34" charset="0"/>
              </a:rPr>
              <a:t>Brik, Bouziane, et al. "</a:t>
            </a:r>
            <a:r>
              <a:rPr lang="en-US" b="0" i="0" dirty="0" err="1">
                <a:solidFill>
                  <a:srgbClr val="222222"/>
                </a:solidFill>
                <a:effectLst/>
                <a:latin typeface="Arial" panose="020B0604020202020204" pitchFamily="34" charset="0"/>
              </a:rPr>
              <a:t>ThermCont</a:t>
            </a:r>
            <a:r>
              <a:rPr lang="en-US" b="0" i="0" dirty="0">
                <a:solidFill>
                  <a:srgbClr val="222222"/>
                </a:solidFill>
                <a:effectLst/>
                <a:latin typeface="Arial" panose="020B0604020202020204" pitchFamily="34" charset="0"/>
              </a:rPr>
              <a:t>: A machine Learning enabled Thermal Comfort Control Tool in a real time." </a:t>
            </a:r>
            <a:r>
              <a:rPr lang="en-US" b="0" i="1" dirty="0">
                <a:solidFill>
                  <a:srgbClr val="222222"/>
                </a:solidFill>
                <a:effectLst/>
                <a:latin typeface="Arial" panose="020B0604020202020204" pitchFamily="34" charset="0"/>
              </a:rPr>
              <a:t>2019 15th International Wireless Communications &amp; Mobile Computing Conference (IWCMC)</a:t>
            </a:r>
            <a:r>
              <a:rPr lang="en-US" b="0" i="0" dirty="0">
                <a:solidFill>
                  <a:srgbClr val="222222"/>
                </a:solidFill>
                <a:effectLst/>
                <a:latin typeface="Arial" panose="020B0604020202020204" pitchFamily="34" charset="0"/>
              </a:rPr>
              <a:t>. IEEE, 2019.</a:t>
            </a:r>
            <a:endParaRPr lang="en-US" b="0" i="0" dirty="0">
              <a:solidFill>
                <a:schemeClr val="tx1"/>
              </a:solidFill>
              <a:effectLst/>
              <a:latin typeface="Arial" panose="020B0604020202020204" pitchFamily="34" charset="0"/>
            </a:endParaRPr>
          </a:p>
          <a:p>
            <a:endParaRPr lang="en-AU" dirty="0">
              <a:solidFill>
                <a:schemeClr val="tx1"/>
              </a:solidFill>
            </a:endParaRPr>
          </a:p>
        </p:txBody>
      </p:sp>
    </p:spTree>
    <p:extLst>
      <p:ext uri="{BB962C8B-B14F-4D97-AF65-F5344CB8AC3E}">
        <p14:creationId xmlns:p14="http://schemas.microsoft.com/office/powerpoint/2010/main" val="137575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4C4F-6F71-19D0-93A3-EA638F8737C9}"/>
              </a:ext>
            </a:extLst>
          </p:cNvPr>
          <p:cNvSpPr>
            <a:spLocks noGrp="1"/>
          </p:cNvSpPr>
          <p:nvPr>
            <p:ph type="title"/>
          </p:nvPr>
        </p:nvSpPr>
        <p:spPr>
          <a:xfrm>
            <a:off x="0" y="2297510"/>
            <a:ext cx="12192000" cy="2262979"/>
          </a:xfrm>
          <a:solidFill>
            <a:srgbClr val="4497D1"/>
          </a:solidFill>
        </p:spPr>
        <p:txBody>
          <a:bodyPr>
            <a:normAutofit/>
          </a:bodyPr>
          <a:lstStyle/>
          <a:p>
            <a:pPr algn="ctr"/>
            <a:r>
              <a:rPr lang="en-US" sz="6000" b="1" dirty="0">
                <a:solidFill>
                  <a:schemeClr val="bg1"/>
                </a:solidFill>
              </a:rPr>
              <a:t>Thanks</a:t>
            </a:r>
            <a:endParaRPr lang="en-AU" sz="6000" b="1" dirty="0">
              <a:solidFill>
                <a:schemeClr val="bg1"/>
              </a:solidFill>
            </a:endParaRPr>
          </a:p>
        </p:txBody>
      </p:sp>
      <p:sp>
        <p:nvSpPr>
          <p:cNvPr id="4" name="Slide Number Placeholder 3">
            <a:extLst>
              <a:ext uri="{FF2B5EF4-FFF2-40B4-BE49-F238E27FC236}">
                <a16:creationId xmlns:a16="http://schemas.microsoft.com/office/drawing/2014/main" id="{D112A90E-DE86-FB8E-8D1C-5F341A54588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1316310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77130B6-1830-97D9-F627-C9714BA9AE23}"/>
              </a:ext>
            </a:extLst>
          </p:cNvPr>
          <p:cNvGrpSpPr/>
          <p:nvPr/>
        </p:nvGrpSpPr>
        <p:grpSpPr>
          <a:xfrm>
            <a:off x="1303013" y="243303"/>
            <a:ext cx="10605959" cy="5631024"/>
            <a:chOff x="-2280" y="1647548"/>
            <a:chExt cx="7387907" cy="4298123"/>
          </a:xfrm>
        </p:grpSpPr>
        <p:cxnSp>
          <p:nvCxnSpPr>
            <p:cNvPr id="49" name="Google Shape;316;p13">
              <a:extLst>
                <a:ext uri="{FF2B5EF4-FFF2-40B4-BE49-F238E27FC236}">
                  <a16:creationId xmlns:a16="http://schemas.microsoft.com/office/drawing/2014/main" id="{6A431FC6-9CC1-1E1A-FDD2-3BA3107AFE98}"/>
                </a:ext>
              </a:extLst>
            </p:cNvPr>
            <p:cNvCxnSpPr>
              <a:stCxn id="72" idx="0"/>
              <a:endCxn id="44" idx="2"/>
            </p:cNvCxnSpPr>
            <p:nvPr/>
          </p:nvCxnSpPr>
          <p:spPr>
            <a:xfrm flipH="1" flipV="1">
              <a:off x="884432" y="5002021"/>
              <a:ext cx="661200" cy="612000"/>
            </a:xfrm>
            <a:prstGeom prst="straightConnector1">
              <a:avLst/>
            </a:prstGeom>
            <a:noFill/>
            <a:ln w="9525" cap="flat" cmpd="sng">
              <a:solidFill>
                <a:schemeClr val="dk1"/>
              </a:solidFill>
              <a:prstDash val="solid"/>
              <a:miter lim="800000"/>
              <a:headEnd type="none" w="sm" len="sm"/>
              <a:tailEnd type="none" w="sm" len="sm"/>
            </a:ln>
          </p:spPr>
        </p:cxnSp>
        <p:sp>
          <p:nvSpPr>
            <p:cNvPr id="66" name="Google Shape;250;p13">
              <a:extLst>
                <a:ext uri="{FF2B5EF4-FFF2-40B4-BE49-F238E27FC236}">
                  <a16:creationId xmlns:a16="http://schemas.microsoft.com/office/drawing/2014/main" id="{D1581E88-CB98-7E7B-F9AC-BE83FD08A391}"/>
                </a:ext>
              </a:extLst>
            </p:cNvPr>
            <p:cNvSpPr/>
            <p:nvPr/>
          </p:nvSpPr>
          <p:spPr>
            <a:xfrm>
              <a:off x="2144780" y="1647548"/>
              <a:ext cx="1403683" cy="395038"/>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dk1"/>
            </a:solidFill>
            <a:ln w="1270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2000" b="0" i="0" u="none" strike="noStrike" cap="none" dirty="0">
                  <a:solidFill>
                    <a:srgbClr val="FFFFFF"/>
                  </a:solidFill>
                  <a:latin typeface="Calibri"/>
                  <a:ea typeface="Calibri"/>
                  <a:cs typeface="Calibri"/>
                  <a:sym typeface="Calibri"/>
                </a:rPr>
                <a:t>Thermal Comfort</a:t>
              </a:r>
              <a:endParaRPr sz="2800" b="0" i="0" u="none" strike="noStrike" cap="none" dirty="0">
                <a:solidFill>
                  <a:srgbClr val="FFFFFF"/>
                </a:solidFill>
                <a:latin typeface="Calibri"/>
                <a:ea typeface="Calibri"/>
                <a:cs typeface="Calibri"/>
                <a:sym typeface="Calibri"/>
              </a:endParaRPr>
            </a:p>
          </p:txBody>
        </p:sp>
        <p:sp>
          <p:nvSpPr>
            <p:cNvPr id="67" name="Google Shape;251;p13">
              <a:extLst>
                <a:ext uri="{FF2B5EF4-FFF2-40B4-BE49-F238E27FC236}">
                  <a16:creationId xmlns:a16="http://schemas.microsoft.com/office/drawing/2014/main" id="{3B8FAEDC-9A9D-98F9-4C72-9D47673CC50D}"/>
                </a:ext>
              </a:extLst>
            </p:cNvPr>
            <p:cNvSpPr/>
            <p:nvPr/>
          </p:nvSpPr>
          <p:spPr>
            <a:xfrm>
              <a:off x="541940" y="2783202"/>
              <a:ext cx="1400757"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gradFill>
              <a:gsLst>
                <a:gs pos="0">
                  <a:srgbClr val="FFDC9B"/>
                </a:gs>
                <a:gs pos="50000">
                  <a:srgbClr val="FFD68D"/>
                </a:gs>
                <a:gs pos="100000">
                  <a:srgbClr val="FFD478"/>
                </a:gs>
              </a:gsLst>
              <a:lin ang="5400000" scaled="0"/>
            </a:gradFill>
            <a:ln w="9525"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rgbClr val="000000"/>
                  </a:solidFill>
                  <a:latin typeface="Calibri"/>
                  <a:ea typeface="Calibri"/>
                  <a:cs typeface="Calibri"/>
                  <a:sym typeface="Calibri"/>
                </a:rPr>
                <a:t>Parameters </a:t>
              </a:r>
              <a:endParaRPr sz="1800" b="0" i="0" u="none" strike="noStrike" cap="none" dirty="0">
                <a:solidFill>
                  <a:srgbClr val="000000"/>
                </a:solidFill>
                <a:latin typeface="Calibri"/>
                <a:ea typeface="Calibri"/>
                <a:cs typeface="Calibri"/>
                <a:sym typeface="Calibri"/>
              </a:endParaRPr>
            </a:p>
          </p:txBody>
        </p:sp>
        <p:sp>
          <p:nvSpPr>
            <p:cNvPr id="68" name="Google Shape;252;p13">
              <a:extLst>
                <a:ext uri="{FF2B5EF4-FFF2-40B4-BE49-F238E27FC236}">
                  <a16:creationId xmlns:a16="http://schemas.microsoft.com/office/drawing/2014/main" id="{782F0178-E4B4-DE3B-3723-EA99CAFA0DF1}"/>
                </a:ext>
              </a:extLst>
            </p:cNvPr>
            <p:cNvSpPr/>
            <p:nvPr/>
          </p:nvSpPr>
          <p:spPr>
            <a:xfrm>
              <a:off x="0" y="5541111"/>
              <a:ext cx="950288"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200" b="0" i="0" u="none" strike="noStrike" cap="none" dirty="0">
                  <a:solidFill>
                    <a:schemeClr val="dk1"/>
                  </a:solidFill>
                  <a:latin typeface="Calibri"/>
                  <a:ea typeface="Calibri"/>
                  <a:cs typeface="Calibri"/>
                  <a:sym typeface="Calibri"/>
                </a:rPr>
                <a:t>Temperature</a:t>
              </a:r>
              <a:endParaRPr sz="1600" b="0" i="0" u="none" strike="noStrike" cap="none" dirty="0">
                <a:solidFill>
                  <a:schemeClr val="dk1"/>
                </a:solidFill>
                <a:latin typeface="Calibri"/>
                <a:ea typeface="Calibri"/>
                <a:cs typeface="Calibri"/>
                <a:sym typeface="Calibri"/>
              </a:endParaRPr>
            </a:p>
          </p:txBody>
        </p:sp>
        <p:sp>
          <p:nvSpPr>
            <p:cNvPr id="70" name="Google Shape;254;p13">
              <a:extLst>
                <a:ext uri="{FF2B5EF4-FFF2-40B4-BE49-F238E27FC236}">
                  <a16:creationId xmlns:a16="http://schemas.microsoft.com/office/drawing/2014/main" id="{0581C0AF-47BA-6317-86A7-9F3EAB1C5F12}"/>
                </a:ext>
              </a:extLst>
            </p:cNvPr>
            <p:cNvSpPr/>
            <p:nvPr/>
          </p:nvSpPr>
          <p:spPr>
            <a:xfrm>
              <a:off x="1617735" y="4722068"/>
              <a:ext cx="1148194" cy="531310"/>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b="0" i="0" u="none" strike="noStrike" cap="none">
                  <a:solidFill>
                    <a:schemeClr val="dk1"/>
                  </a:solidFill>
                  <a:latin typeface="Calibri"/>
                  <a:ea typeface="Calibri"/>
                  <a:cs typeface="Calibri"/>
                  <a:sym typeface="Calibri"/>
                </a:rPr>
                <a:t>Physiological Conditions of person</a:t>
              </a:r>
              <a:endParaRPr sz="1600" b="0" i="0" u="none" strike="noStrike" cap="none">
                <a:solidFill>
                  <a:schemeClr val="dk1"/>
                </a:solidFill>
                <a:latin typeface="Calibri"/>
                <a:ea typeface="Calibri"/>
                <a:cs typeface="Calibri"/>
                <a:sym typeface="Calibri"/>
              </a:endParaRPr>
            </a:p>
          </p:txBody>
        </p:sp>
        <p:sp>
          <p:nvSpPr>
            <p:cNvPr id="71" name="Google Shape;255;p13">
              <a:extLst>
                <a:ext uri="{FF2B5EF4-FFF2-40B4-BE49-F238E27FC236}">
                  <a16:creationId xmlns:a16="http://schemas.microsoft.com/office/drawing/2014/main" id="{CB6515A9-28E0-2BCC-1CD2-333303172925}"/>
                </a:ext>
              </a:extLst>
            </p:cNvPr>
            <p:cNvSpPr/>
            <p:nvPr/>
          </p:nvSpPr>
          <p:spPr>
            <a:xfrm>
              <a:off x="3816997" y="4804805"/>
              <a:ext cx="1239335"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dk1"/>
                  </a:solidFill>
                  <a:latin typeface="Calibri"/>
                  <a:ea typeface="Calibri"/>
                  <a:cs typeface="Calibri"/>
                  <a:sym typeface="Calibri"/>
                </a:rPr>
                <a:t>Time of the day</a:t>
              </a:r>
              <a:endParaRPr sz="1800" b="0" i="0" u="none" strike="noStrike" cap="none">
                <a:solidFill>
                  <a:schemeClr val="dk1"/>
                </a:solidFill>
                <a:latin typeface="Calibri"/>
                <a:ea typeface="Calibri"/>
                <a:cs typeface="Calibri"/>
                <a:sym typeface="Calibri"/>
              </a:endParaRPr>
            </a:p>
          </p:txBody>
        </p:sp>
        <p:sp>
          <p:nvSpPr>
            <p:cNvPr id="72" name="Google Shape;256;p13">
              <a:extLst>
                <a:ext uri="{FF2B5EF4-FFF2-40B4-BE49-F238E27FC236}">
                  <a16:creationId xmlns:a16="http://schemas.microsoft.com/office/drawing/2014/main" id="{C72CD7FD-6CBE-B569-599C-4DC4C6E3A8CA}"/>
                </a:ext>
              </a:extLst>
            </p:cNvPr>
            <p:cNvSpPr/>
            <p:nvPr/>
          </p:nvSpPr>
          <p:spPr>
            <a:xfrm>
              <a:off x="1093291" y="5531587"/>
              <a:ext cx="923302" cy="414084"/>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b="0" i="0" u="none" strike="noStrike" cap="none" dirty="0">
                  <a:solidFill>
                    <a:schemeClr val="dk1"/>
                  </a:solidFill>
                  <a:latin typeface="Calibri"/>
                  <a:ea typeface="Calibri"/>
                  <a:cs typeface="Calibri"/>
                  <a:sym typeface="Calibri"/>
                </a:rPr>
                <a:t>Humidity </a:t>
              </a:r>
              <a:endParaRPr sz="1600" b="0" i="0" u="none" strike="noStrike" cap="none" dirty="0">
                <a:solidFill>
                  <a:schemeClr val="dk1"/>
                </a:solidFill>
                <a:latin typeface="Calibri"/>
                <a:ea typeface="Calibri"/>
                <a:cs typeface="Calibri"/>
                <a:sym typeface="Calibri"/>
              </a:endParaRPr>
            </a:p>
          </p:txBody>
        </p:sp>
        <p:sp>
          <p:nvSpPr>
            <p:cNvPr id="73" name="Google Shape;257;p13">
              <a:extLst>
                <a:ext uri="{FF2B5EF4-FFF2-40B4-BE49-F238E27FC236}">
                  <a16:creationId xmlns:a16="http://schemas.microsoft.com/office/drawing/2014/main" id="{10EC7FA5-9BBC-0382-05D4-569095123ED2}"/>
                </a:ext>
              </a:extLst>
            </p:cNvPr>
            <p:cNvSpPr/>
            <p:nvPr/>
          </p:nvSpPr>
          <p:spPr>
            <a:xfrm>
              <a:off x="2746469" y="2696392"/>
              <a:ext cx="1165170"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DA94"/>
            </a:solidFill>
            <a:ln w="1270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Environments </a:t>
              </a:r>
              <a:endParaRPr sz="1800" b="0" i="0" u="none" strike="noStrike" cap="none" dirty="0">
                <a:solidFill>
                  <a:schemeClr val="dk1"/>
                </a:solidFill>
                <a:latin typeface="Calibri"/>
                <a:ea typeface="Calibri"/>
                <a:cs typeface="Calibri"/>
                <a:sym typeface="Calibri"/>
              </a:endParaRPr>
            </a:p>
          </p:txBody>
        </p:sp>
        <p:sp>
          <p:nvSpPr>
            <p:cNvPr id="74" name="Google Shape;258;p13">
              <a:extLst>
                <a:ext uri="{FF2B5EF4-FFF2-40B4-BE49-F238E27FC236}">
                  <a16:creationId xmlns:a16="http://schemas.microsoft.com/office/drawing/2014/main" id="{DB9D75EB-3C39-5E78-E72D-0D66785685DE}"/>
                </a:ext>
              </a:extLst>
            </p:cNvPr>
            <p:cNvSpPr/>
            <p:nvPr/>
          </p:nvSpPr>
          <p:spPr>
            <a:xfrm>
              <a:off x="2688529" y="3284193"/>
              <a:ext cx="689320" cy="454841"/>
            </a:xfrm>
            <a:custGeom>
              <a:avLst/>
              <a:gdLst/>
              <a:ahLst/>
              <a:cxnLst/>
              <a:rect l="l" t="t" r="r" b="b"/>
              <a:pathLst>
                <a:path w="979542" h="415536" extrusionOk="0">
                  <a:moveTo>
                    <a:pt x="0" y="41554"/>
                  </a:moveTo>
                  <a:cubicBezTo>
                    <a:pt x="0" y="18604"/>
                    <a:pt x="18604" y="0"/>
                    <a:pt x="41554" y="0"/>
                  </a:cubicBezTo>
                  <a:lnTo>
                    <a:pt x="937988" y="0"/>
                  </a:lnTo>
                  <a:cubicBezTo>
                    <a:pt x="960938" y="0"/>
                    <a:pt x="979542" y="18604"/>
                    <a:pt x="979542" y="41554"/>
                  </a:cubicBezTo>
                  <a:lnTo>
                    <a:pt x="979542" y="373982"/>
                  </a:lnTo>
                  <a:cubicBezTo>
                    <a:pt x="979542" y="396932"/>
                    <a:pt x="960938" y="415536"/>
                    <a:pt x="937988" y="415536"/>
                  </a:cubicBezTo>
                  <a:lnTo>
                    <a:pt x="41554" y="415536"/>
                  </a:lnTo>
                  <a:cubicBezTo>
                    <a:pt x="18604" y="415536"/>
                    <a:pt x="0" y="396932"/>
                    <a:pt x="0" y="373982"/>
                  </a:cubicBezTo>
                  <a:lnTo>
                    <a:pt x="0" y="41554"/>
                  </a:lnTo>
                  <a:close/>
                </a:path>
              </a:pathLst>
            </a:custGeom>
            <a:solidFill>
              <a:srgbClr val="ED7D31"/>
            </a:solidFill>
            <a:ln w="9525" cap="flat" cmpd="sng">
              <a:solidFill>
                <a:schemeClr val="dk1"/>
              </a:solidFill>
              <a:prstDash val="solid"/>
              <a:miter lim="800000"/>
              <a:headEnd type="none" w="sm" len="sm"/>
              <a:tailEnd type="none" w="sm" len="sm"/>
            </a:ln>
          </p:spPr>
          <p:txBody>
            <a:bodyPr spcFirstLastPara="1" wrap="square" lIns="31200" tIns="31200" rIns="31200" bIns="31200"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tx1"/>
                  </a:solidFill>
                  <a:latin typeface="Calibri"/>
                  <a:ea typeface="Calibri"/>
                  <a:cs typeface="Calibri"/>
                  <a:sym typeface="Calibri"/>
                </a:rPr>
                <a:t>Vehicles</a:t>
              </a:r>
              <a:endParaRPr sz="1800" b="0" i="0" u="none" strike="noStrike" cap="none">
                <a:solidFill>
                  <a:schemeClr val="tx1"/>
                </a:solidFill>
                <a:latin typeface="Calibri"/>
                <a:ea typeface="Calibri"/>
                <a:cs typeface="Calibri"/>
                <a:sym typeface="Calibri"/>
              </a:endParaRPr>
            </a:p>
          </p:txBody>
        </p:sp>
        <p:sp>
          <p:nvSpPr>
            <p:cNvPr id="75" name="Google Shape;259;p13">
              <a:extLst>
                <a:ext uri="{FF2B5EF4-FFF2-40B4-BE49-F238E27FC236}">
                  <a16:creationId xmlns:a16="http://schemas.microsoft.com/office/drawing/2014/main" id="{CE4B3D10-BD54-DEE5-918D-FD6744FC32F0}"/>
                </a:ext>
              </a:extLst>
            </p:cNvPr>
            <p:cNvSpPr/>
            <p:nvPr/>
          </p:nvSpPr>
          <p:spPr>
            <a:xfrm>
              <a:off x="3522002" y="3302929"/>
              <a:ext cx="709044" cy="454841"/>
            </a:xfrm>
            <a:custGeom>
              <a:avLst/>
              <a:gdLst/>
              <a:ahLst/>
              <a:cxnLst/>
              <a:rect l="l" t="t" r="r" b="b"/>
              <a:pathLst>
                <a:path w="1029536" h="473760" extrusionOk="0">
                  <a:moveTo>
                    <a:pt x="0" y="47376"/>
                  </a:moveTo>
                  <a:cubicBezTo>
                    <a:pt x="0" y="21211"/>
                    <a:pt x="21211" y="0"/>
                    <a:pt x="47376" y="0"/>
                  </a:cubicBezTo>
                  <a:lnTo>
                    <a:pt x="982160" y="0"/>
                  </a:lnTo>
                  <a:cubicBezTo>
                    <a:pt x="1008325" y="0"/>
                    <a:pt x="1029536" y="21211"/>
                    <a:pt x="1029536" y="47376"/>
                  </a:cubicBezTo>
                  <a:lnTo>
                    <a:pt x="1029536" y="426384"/>
                  </a:lnTo>
                  <a:cubicBezTo>
                    <a:pt x="1029536" y="452549"/>
                    <a:pt x="1008325" y="473760"/>
                    <a:pt x="982160" y="473760"/>
                  </a:cubicBezTo>
                  <a:lnTo>
                    <a:pt x="47376" y="473760"/>
                  </a:lnTo>
                  <a:cubicBezTo>
                    <a:pt x="21211" y="473760"/>
                    <a:pt x="0" y="452549"/>
                    <a:pt x="0" y="426384"/>
                  </a:cubicBezTo>
                  <a:lnTo>
                    <a:pt x="0" y="47376"/>
                  </a:lnTo>
                  <a:close/>
                </a:path>
              </a:pathLst>
            </a:custGeom>
            <a:solidFill>
              <a:srgbClr val="ED7D31"/>
            </a:solidFill>
            <a:ln w="9525" cap="flat" cmpd="sng">
              <a:solidFill>
                <a:schemeClr val="dk1"/>
              </a:solidFill>
              <a:prstDash val="solid"/>
              <a:miter lim="800000"/>
              <a:headEnd type="none" w="sm" len="sm"/>
              <a:tailEnd type="none" w="sm" len="sm"/>
            </a:ln>
          </p:spPr>
          <p:txBody>
            <a:bodyPr spcFirstLastPara="1" wrap="square" lIns="32925" tIns="32925" rIns="32925" bIns="32925"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tx1"/>
                  </a:solidFill>
                  <a:latin typeface="Calibri"/>
                  <a:ea typeface="Calibri"/>
                  <a:cs typeface="Calibri"/>
                  <a:sym typeface="Calibri"/>
                </a:rPr>
                <a:t>Buildings </a:t>
              </a:r>
              <a:endParaRPr sz="1800" b="0" i="0" u="none" strike="noStrike" cap="none">
                <a:solidFill>
                  <a:schemeClr val="tx1"/>
                </a:solidFill>
                <a:latin typeface="Calibri"/>
                <a:ea typeface="Calibri"/>
                <a:cs typeface="Calibri"/>
                <a:sym typeface="Calibri"/>
              </a:endParaRPr>
            </a:p>
          </p:txBody>
        </p:sp>
        <p:cxnSp>
          <p:nvCxnSpPr>
            <p:cNvPr id="20" name="Google Shape;287;p13">
              <a:extLst>
                <a:ext uri="{FF2B5EF4-FFF2-40B4-BE49-F238E27FC236}">
                  <a16:creationId xmlns:a16="http://schemas.microsoft.com/office/drawing/2014/main" id="{9C8662C8-F9D2-8D9A-F41D-2C40654D3832}"/>
                </a:ext>
              </a:extLst>
            </p:cNvPr>
            <p:cNvCxnSpPr>
              <a:stCxn id="73" idx="2"/>
              <a:endCxn id="74" idx="0"/>
            </p:cNvCxnSpPr>
            <p:nvPr/>
          </p:nvCxnSpPr>
          <p:spPr>
            <a:xfrm flipH="1">
              <a:off x="3033254" y="3091431"/>
              <a:ext cx="295800" cy="192900"/>
            </a:xfrm>
            <a:prstGeom prst="straightConnector1">
              <a:avLst/>
            </a:prstGeom>
            <a:noFill/>
            <a:ln w="9525" cap="flat" cmpd="sng">
              <a:solidFill>
                <a:schemeClr val="dk1"/>
              </a:solidFill>
              <a:prstDash val="solid"/>
              <a:miter lim="800000"/>
              <a:headEnd type="none" w="sm" len="sm"/>
              <a:tailEnd type="none" w="sm" len="sm"/>
            </a:ln>
          </p:spPr>
        </p:cxnSp>
        <p:cxnSp>
          <p:nvCxnSpPr>
            <p:cNvPr id="21" name="Google Shape;288;p13">
              <a:extLst>
                <a:ext uri="{FF2B5EF4-FFF2-40B4-BE49-F238E27FC236}">
                  <a16:creationId xmlns:a16="http://schemas.microsoft.com/office/drawing/2014/main" id="{97222116-5F9D-9EEC-9D2F-0C17BD751300}"/>
                </a:ext>
              </a:extLst>
            </p:cNvPr>
            <p:cNvCxnSpPr>
              <a:stCxn id="75" idx="0"/>
              <a:endCxn id="73" idx="2"/>
            </p:cNvCxnSpPr>
            <p:nvPr/>
          </p:nvCxnSpPr>
          <p:spPr>
            <a:xfrm rot="10800000">
              <a:off x="3329024" y="3091429"/>
              <a:ext cx="547500" cy="211500"/>
            </a:xfrm>
            <a:prstGeom prst="straightConnector1">
              <a:avLst/>
            </a:prstGeom>
            <a:noFill/>
            <a:ln w="9525" cap="flat" cmpd="sng">
              <a:solidFill>
                <a:schemeClr val="dk1"/>
              </a:solidFill>
              <a:prstDash val="solid"/>
              <a:miter lim="800000"/>
              <a:headEnd type="none" w="sm" len="sm"/>
              <a:tailEnd type="none" w="sm" len="sm"/>
            </a:ln>
          </p:spPr>
        </p:cxnSp>
        <p:sp>
          <p:nvSpPr>
            <p:cNvPr id="41" name="Google Shape;308;p13">
              <a:extLst>
                <a:ext uri="{FF2B5EF4-FFF2-40B4-BE49-F238E27FC236}">
                  <a16:creationId xmlns:a16="http://schemas.microsoft.com/office/drawing/2014/main" id="{2AE262BF-E454-5A16-77CB-A279A1B3D689}"/>
                </a:ext>
              </a:extLst>
            </p:cNvPr>
            <p:cNvSpPr/>
            <p:nvPr/>
          </p:nvSpPr>
          <p:spPr>
            <a:xfrm>
              <a:off x="2959951" y="4823864"/>
              <a:ext cx="695143"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b="0" i="0" u="none" strike="noStrike" cap="none">
                  <a:solidFill>
                    <a:schemeClr val="dk1"/>
                  </a:solidFill>
                  <a:latin typeface="Calibri"/>
                  <a:ea typeface="Calibri"/>
                  <a:cs typeface="Calibri"/>
                  <a:sym typeface="Calibri"/>
                </a:rPr>
                <a:t>CO</a:t>
              </a:r>
              <a:r>
                <a:rPr lang="en-US" b="0" i="0" u="none" strike="noStrike" cap="none" baseline="-25000">
                  <a:solidFill>
                    <a:schemeClr val="dk1"/>
                  </a:solidFill>
                  <a:latin typeface="Calibri"/>
                  <a:ea typeface="Calibri"/>
                  <a:cs typeface="Calibri"/>
                  <a:sym typeface="Calibri"/>
                </a:rPr>
                <a:t>2 </a:t>
              </a:r>
              <a:r>
                <a:rPr lang="en-US" b="0" i="0" u="none" strike="noStrike" cap="none">
                  <a:solidFill>
                    <a:schemeClr val="dk1"/>
                  </a:solidFill>
                  <a:latin typeface="Calibri"/>
                  <a:ea typeface="Calibri"/>
                  <a:cs typeface="Calibri"/>
                  <a:sym typeface="Calibri"/>
                </a:rPr>
                <a:t>Level</a:t>
              </a:r>
              <a:endParaRPr sz="1800" b="0" i="0" u="none" strike="noStrike" cap="none" baseline="-25000">
                <a:solidFill>
                  <a:schemeClr val="dk1"/>
                </a:solidFill>
                <a:latin typeface="Calibri"/>
                <a:ea typeface="Calibri"/>
                <a:cs typeface="Calibri"/>
                <a:sym typeface="Calibri"/>
              </a:endParaRPr>
            </a:p>
          </p:txBody>
        </p:sp>
        <p:sp>
          <p:nvSpPr>
            <p:cNvPr id="42" name="Google Shape;309;p13">
              <a:extLst>
                <a:ext uri="{FF2B5EF4-FFF2-40B4-BE49-F238E27FC236}">
                  <a16:creationId xmlns:a16="http://schemas.microsoft.com/office/drawing/2014/main" id="{C5F7AE4B-FB87-3F4D-B5CA-89F875F8D99A}"/>
                </a:ext>
              </a:extLst>
            </p:cNvPr>
            <p:cNvSpPr/>
            <p:nvPr/>
          </p:nvSpPr>
          <p:spPr>
            <a:xfrm>
              <a:off x="5187049" y="4889507"/>
              <a:ext cx="1239335"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dk1"/>
                  </a:solidFill>
                  <a:latin typeface="Calibri"/>
                  <a:ea typeface="Calibri"/>
                  <a:cs typeface="Calibri"/>
                  <a:sym typeface="Calibri"/>
                </a:rPr>
                <a:t>Clothing Insulation</a:t>
              </a:r>
              <a:endParaRPr sz="1800" b="0" i="0" u="none" strike="noStrike" cap="none">
                <a:solidFill>
                  <a:schemeClr val="dk1"/>
                </a:solidFill>
                <a:latin typeface="Calibri"/>
                <a:ea typeface="Calibri"/>
                <a:cs typeface="Calibri"/>
                <a:sym typeface="Calibri"/>
              </a:endParaRPr>
            </a:p>
          </p:txBody>
        </p:sp>
        <p:sp>
          <p:nvSpPr>
            <p:cNvPr id="43" name="Google Shape;310;p13">
              <a:extLst>
                <a:ext uri="{FF2B5EF4-FFF2-40B4-BE49-F238E27FC236}">
                  <a16:creationId xmlns:a16="http://schemas.microsoft.com/office/drawing/2014/main" id="{B3A35A38-D36A-AF65-534E-2E27E0986C84}"/>
                </a:ext>
              </a:extLst>
            </p:cNvPr>
            <p:cNvSpPr/>
            <p:nvPr/>
          </p:nvSpPr>
          <p:spPr>
            <a:xfrm>
              <a:off x="6579300" y="4894991"/>
              <a:ext cx="806327" cy="426723"/>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600" b="0" i="0" u="none" strike="noStrike" cap="none" dirty="0">
                  <a:solidFill>
                    <a:schemeClr val="dk1"/>
                  </a:solidFill>
                  <a:latin typeface="Calibri"/>
                  <a:ea typeface="Calibri"/>
                  <a:cs typeface="Calibri"/>
                  <a:sym typeface="Calibri"/>
                </a:rPr>
                <a:t>Others</a:t>
              </a:r>
              <a:endParaRPr sz="1800" b="0" i="0" u="none" strike="noStrike" cap="none" dirty="0">
                <a:solidFill>
                  <a:schemeClr val="dk1"/>
                </a:solidFill>
                <a:latin typeface="Calibri"/>
                <a:ea typeface="Calibri"/>
                <a:cs typeface="Calibri"/>
                <a:sym typeface="Calibri"/>
              </a:endParaRPr>
            </a:p>
          </p:txBody>
        </p:sp>
        <p:sp>
          <p:nvSpPr>
            <p:cNvPr id="44" name="Google Shape;311;p13">
              <a:extLst>
                <a:ext uri="{FF2B5EF4-FFF2-40B4-BE49-F238E27FC236}">
                  <a16:creationId xmlns:a16="http://schemas.microsoft.com/office/drawing/2014/main" id="{0371350F-04CB-FD9D-6915-2D69C5AE4947}"/>
                </a:ext>
              </a:extLst>
            </p:cNvPr>
            <p:cNvSpPr/>
            <p:nvPr/>
          </p:nvSpPr>
          <p:spPr>
            <a:xfrm>
              <a:off x="409434" y="4587944"/>
              <a:ext cx="950288" cy="414084"/>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accent2"/>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600" b="0" i="0" u="none" strike="noStrike" cap="none" dirty="0">
                  <a:solidFill>
                    <a:schemeClr val="tx1"/>
                  </a:solidFill>
                  <a:latin typeface="Calibri"/>
                  <a:ea typeface="Calibri"/>
                  <a:cs typeface="Calibri"/>
                  <a:sym typeface="Calibri"/>
                </a:rPr>
                <a:t>Thermal Comfort</a:t>
              </a:r>
              <a:endParaRPr sz="1800" b="0" i="0" u="none" strike="noStrike" cap="none" dirty="0">
                <a:solidFill>
                  <a:schemeClr val="tx1"/>
                </a:solidFill>
                <a:latin typeface="Calibri"/>
                <a:ea typeface="Calibri"/>
                <a:cs typeface="Calibri"/>
                <a:sym typeface="Calibri"/>
              </a:endParaRPr>
            </a:p>
          </p:txBody>
        </p:sp>
        <p:sp>
          <p:nvSpPr>
            <p:cNvPr id="45" name="Google Shape;312;p13">
              <a:extLst>
                <a:ext uri="{FF2B5EF4-FFF2-40B4-BE49-F238E27FC236}">
                  <a16:creationId xmlns:a16="http://schemas.microsoft.com/office/drawing/2014/main" id="{D10E6BDC-AB51-BF68-C98C-E8B21D290955}"/>
                </a:ext>
              </a:extLst>
            </p:cNvPr>
            <p:cNvSpPr/>
            <p:nvPr/>
          </p:nvSpPr>
          <p:spPr>
            <a:xfrm>
              <a:off x="2173381" y="3880654"/>
              <a:ext cx="950288" cy="414084"/>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chemeClr val="accent2"/>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600" b="0" i="0" u="none" strike="noStrike" cap="none" dirty="0">
                  <a:solidFill>
                    <a:schemeClr val="tx1"/>
                  </a:solidFill>
                  <a:latin typeface="Calibri"/>
                  <a:ea typeface="Calibri"/>
                  <a:cs typeface="Calibri"/>
                  <a:sym typeface="Calibri"/>
                </a:rPr>
                <a:t>Climate Parameters</a:t>
              </a:r>
              <a:endParaRPr sz="1800" b="0" i="0" u="none" strike="noStrike" cap="none" dirty="0">
                <a:solidFill>
                  <a:schemeClr val="tx1"/>
                </a:solidFill>
                <a:latin typeface="Calibri"/>
                <a:ea typeface="Calibri"/>
                <a:cs typeface="Calibri"/>
                <a:sym typeface="Calibri"/>
              </a:endParaRPr>
            </a:p>
          </p:txBody>
        </p:sp>
        <p:cxnSp>
          <p:nvCxnSpPr>
            <p:cNvPr id="46" name="Google Shape;313;p13">
              <a:extLst>
                <a:ext uri="{FF2B5EF4-FFF2-40B4-BE49-F238E27FC236}">
                  <a16:creationId xmlns:a16="http://schemas.microsoft.com/office/drawing/2014/main" id="{BF7A9FEA-027C-0BFF-28A9-F5C3F9203E90}"/>
                </a:ext>
              </a:extLst>
            </p:cNvPr>
            <p:cNvCxnSpPr>
              <a:stCxn id="67" idx="2"/>
              <a:endCxn id="44" idx="0"/>
            </p:cNvCxnSpPr>
            <p:nvPr/>
          </p:nvCxnSpPr>
          <p:spPr>
            <a:xfrm flipH="1">
              <a:off x="884719" y="3178241"/>
              <a:ext cx="357600" cy="1409700"/>
            </a:xfrm>
            <a:prstGeom prst="straightConnector1">
              <a:avLst/>
            </a:prstGeom>
            <a:noFill/>
            <a:ln w="9525" cap="flat" cmpd="sng">
              <a:solidFill>
                <a:schemeClr val="dk1"/>
              </a:solidFill>
              <a:prstDash val="solid"/>
              <a:miter lim="800000"/>
              <a:headEnd type="none" w="sm" len="sm"/>
              <a:tailEnd type="none" w="sm" len="sm"/>
            </a:ln>
          </p:spPr>
        </p:cxnSp>
        <p:cxnSp>
          <p:nvCxnSpPr>
            <p:cNvPr id="47" name="Google Shape;314;p13">
              <a:extLst>
                <a:ext uri="{FF2B5EF4-FFF2-40B4-BE49-F238E27FC236}">
                  <a16:creationId xmlns:a16="http://schemas.microsoft.com/office/drawing/2014/main" id="{E6438492-DAFE-B459-EA1E-1F9D1A8D4E52}"/>
                </a:ext>
              </a:extLst>
            </p:cNvPr>
            <p:cNvCxnSpPr>
              <a:stCxn id="45" idx="0"/>
              <a:endCxn id="67" idx="2"/>
            </p:cNvCxnSpPr>
            <p:nvPr/>
          </p:nvCxnSpPr>
          <p:spPr>
            <a:xfrm rot="10800000">
              <a:off x="1242425" y="3178354"/>
              <a:ext cx="1406100" cy="702300"/>
            </a:xfrm>
            <a:prstGeom prst="straightConnector1">
              <a:avLst/>
            </a:prstGeom>
            <a:noFill/>
            <a:ln w="9525" cap="flat" cmpd="sng">
              <a:solidFill>
                <a:schemeClr val="dk1"/>
              </a:solidFill>
              <a:prstDash val="solid"/>
              <a:miter lim="800000"/>
              <a:headEnd type="none" w="sm" len="sm"/>
              <a:tailEnd type="none" w="sm" len="sm"/>
            </a:ln>
          </p:spPr>
        </p:cxnSp>
        <p:cxnSp>
          <p:nvCxnSpPr>
            <p:cNvPr id="48" name="Google Shape;315;p13">
              <a:extLst>
                <a:ext uri="{FF2B5EF4-FFF2-40B4-BE49-F238E27FC236}">
                  <a16:creationId xmlns:a16="http://schemas.microsoft.com/office/drawing/2014/main" id="{AEC1EB7C-B3D7-5768-BFD1-0B8EBBC3A974}"/>
                </a:ext>
              </a:extLst>
            </p:cNvPr>
            <p:cNvCxnSpPr>
              <a:stCxn id="44" idx="2"/>
              <a:endCxn id="68" idx="0"/>
            </p:cNvCxnSpPr>
            <p:nvPr/>
          </p:nvCxnSpPr>
          <p:spPr>
            <a:xfrm flipH="1">
              <a:off x="475078" y="5002028"/>
              <a:ext cx="409500" cy="539100"/>
            </a:xfrm>
            <a:prstGeom prst="straightConnector1">
              <a:avLst/>
            </a:prstGeom>
            <a:noFill/>
            <a:ln w="9525" cap="flat" cmpd="sng">
              <a:solidFill>
                <a:schemeClr val="dk1"/>
              </a:solidFill>
              <a:prstDash val="solid"/>
              <a:miter lim="800000"/>
              <a:headEnd type="none" w="sm" len="sm"/>
              <a:tailEnd type="none" w="sm" len="sm"/>
            </a:ln>
          </p:spPr>
        </p:cxnSp>
        <p:cxnSp>
          <p:nvCxnSpPr>
            <p:cNvPr id="51" name="Google Shape;318;p13">
              <a:extLst>
                <a:ext uri="{FF2B5EF4-FFF2-40B4-BE49-F238E27FC236}">
                  <a16:creationId xmlns:a16="http://schemas.microsoft.com/office/drawing/2014/main" id="{78542AAE-7F40-FC81-C2F6-F945AC011210}"/>
                </a:ext>
              </a:extLst>
            </p:cNvPr>
            <p:cNvCxnSpPr>
              <a:stCxn id="45" idx="2"/>
              <a:endCxn id="70" idx="0"/>
            </p:cNvCxnSpPr>
            <p:nvPr/>
          </p:nvCxnSpPr>
          <p:spPr>
            <a:xfrm flipH="1">
              <a:off x="2191925" y="4294738"/>
              <a:ext cx="456600" cy="427200"/>
            </a:xfrm>
            <a:prstGeom prst="straightConnector1">
              <a:avLst/>
            </a:prstGeom>
            <a:noFill/>
            <a:ln w="9525" cap="flat" cmpd="sng">
              <a:solidFill>
                <a:schemeClr val="dk1"/>
              </a:solidFill>
              <a:prstDash val="solid"/>
              <a:miter lim="800000"/>
              <a:headEnd type="none" w="sm" len="sm"/>
              <a:tailEnd type="none" w="sm" len="sm"/>
            </a:ln>
          </p:spPr>
        </p:cxnSp>
        <p:cxnSp>
          <p:nvCxnSpPr>
            <p:cNvPr id="52" name="Google Shape;319;p13">
              <a:extLst>
                <a:ext uri="{FF2B5EF4-FFF2-40B4-BE49-F238E27FC236}">
                  <a16:creationId xmlns:a16="http://schemas.microsoft.com/office/drawing/2014/main" id="{1CC6866D-3978-282C-BE74-E86CAF8AFD74}"/>
                </a:ext>
              </a:extLst>
            </p:cNvPr>
            <p:cNvCxnSpPr>
              <a:stCxn id="45" idx="2"/>
              <a:endCxn id="41" idx="0"/>
            </p:cNvCxnSpPr>
            <p:nvPr/>
          </p:nvCxnSpPr>
          <p:spPr>
            <a:xfrm>
              <a:off x="2648525" y="4294738"/>
              <a:ext cx="659100" cy="529200"/>
            </a:xfrm>
            <a:prstGeom prst="straightConnector1">
              <a:avLst/>
            </a:prstGeom>
            <a:noFill/>
            <a:ln w="9525" cap="flat" cmpd="sng">
              <a:solidFill>
                <a:schemeClr val="dk1"/>
              </a:solidFill>
              <a:prstDash val="solid"/>
              <a:miter lim="800000"/>
              <a:headEnd type="none" w="sm" len="sm"/>
              <a:tailEnd type="none" w="sm" len="sm"/>
            </a:ln>
          </p:spPr>
        </p:cxnSp>
        <p:cxnSp>
          <p:nvCxnSpPr>
            <p:cNvPr id="53" name="Google Shape;320;p13">
              <a:extLst>
                <a:ext uri="{FF2B5EF4-FFF2-40B4-BE49-F238E27FC236}">
                  <a16:creationId xmlns:a16="http://schemas.microsoft.com/office/drawing/2014/main" id="{D87CBCE6-02D8-265F-2CC7-A5B888F25205}"/>
                </a:ext>
              </a:extLst>
            </p:cNvPr>
            <p:cNvCxnSpPr>
              <a:stCxn id="71" idx="0"/>
              <a:endCxn id="45" idx="2"/>
            </p:cNvCxnSpPr>
            <p:nvPr/>
          </p:nvCxnSpPr>
          <p:spPr>
            <a:xfrm rot="10800000">
              <a:off x="2648665" y="4294805"/>
              <a:ext cx="1788000" cy="510000"/>
            </a:xfrm>
            <a:prstGeom prst="straightConnector1">
              <a:avLst/>
            </a:prstGeom>
            <a:noFill/>
            <a:ln w="9525" cap="flat" cmpd="sng">
              <a:solidFill>
                <a:schemeClr val="dk1"/>
              </a:solidFill>
              <a:prstDash val="solid"/>
              <a:miter lim="800000"/>
              <a:headEnd type="none" w="sm" len="sm"/>
              <a:tailEnd type="none" w="sm" len="sm"/>
            </a:ln>
          </p:spPr>
        </p:cxnSp>
        <p:cxnSp>
          <p:nvCxnSpPr>
            <p:cNvPr id="54" name="Google Shape;321;p13">
              <a:extLst>
                <a:ext uri="{FF2B5EF4-FFF2-40B4-BE49-F238E27FC236}">
                  <a16:creationId xmlns:a16="http://schemas.microsoft.com/office/drawing/2014/main" id="{DCC5C45C-4D1B-3ECD-0DC8-C4CF3CACF2B8}"/>
                </a:ext>
              </a:extLst>
            </p:cNvPr>
            <p:cNvCxnSpPr>
              <a:stCxn id="42" idx="0"/>
              <a:endCxn id="45" idx="2"/>
            </p:cNvCxnSpPr>
            <p:nvPr/>
          </p:nvCxnSpPr>
          <p:spPr>
            <a:xfrm rot="10800000">
              <a:off x="2648617" y="4294607"/>
              <a:ext cx="3158100" cy="594900"/>
            </a:xfrm>
            <a:prstGeom prst="straightConnector1">
              <a:avLst/>
            </a:prstGeom>
            <a:noFill/>
            <a:ln w="9525" cap="flat" cmpd="sng">
              <a:solidFill>
                <a:schemeClr val="dk1"/>
              </a:solidFill>
              <a:prstDash val="solid"/>
              <a:miter lim="800000"/>
              <a:headEnd type="none" w="sm" len="sm"/>
              <a:tailEnd type="none" w="sm" len="sm"/>
            </a:ln>
          </p:spPr>
        </p:cxnSp>
        <p:cxnSp>
          <p:nvCxnSpPr>
            <p:cNvPr id="55" name="Google Shape;322;p13">
              <a:extLst>
                <a:ext uri="{FF2B5EF4-FFF2-40B4-BE49-F238E27FC236}">
                  <a16:creationId xmlns:a16="http://schemas.microsoft.com/office/drawing/2014/main" id="{B8818034-321C-E2BA-AE0A-780D3FFC03F1}"/>
                </a:ext>
              </a:extLst>
            </p:cNvPr>
            <p:cNvCxnSpPr>
              <a:stCxn id="43" idx="0"/>
              <a:endCxn id="45" idx="2"/>
            </p:cNvCxnSpPr>
            <p:nvPr/>
          </p:nvCxnSpPr>
          <p:spPr>
            <a:xfrm rot="10800000">
              <a:off x="2648664" y="4294691"/>
              <a:ext cx="4333800" cy="600300"/>
            </a:xfrm>
            <a:prstGeom prst="straightConnector1">
              <a:avLst/>
            </a:prstGeom>
            <a:noFill/>
            <a:ln w="9525" cap="flat" cmpd="sng">
              <a:solidFill>
                <a:schemeClr val="dk1"/>
              </a:solidFill>
              <a:prstDash val="solid"/>
              <a:miter lim="800000"/>
              <a:headEnd type="none" w="sm" len="sm"/>
              <a:tailEnd type="none" w="sm" len="sm"/>
            </a:ln>
          </p:spPr>
        </p:cxnSp>
        <p:cxnSp>
          <p:nvCxnSpPr>
            <p:cNvPr id="56" name="Google Shape;323;p13">
              <a:extLst>
                <a:ext uri="{FF2B5EF4-FFF2-40B4-BE49-F238E27FC236}">
                  <a16:creationId xmlns:a16="http://schemas.microsoft.com/office/drawing/2014/main" id="{2E81F18A-D187-EA29-667B-3595D0F9C363}"/>
                </a:ext>
              </a:extLst>
            </p:cNvPr>
            <p:cNvCxnSpPr>
              <a:stCxn id="67" idx="0"/>
              <a:endCxn id="66" idx="2"/>
            </p:cNvCxnSpPr>
            <p:nvPr/>
          </p:nvCxnSpPr>
          <p:spPr>
            <a:xfrm rot="10800000" flipH="1">
              <a:off x="1242319" y="2042502"/>
              <a:ext cx="1604400" cy="740700"/>
            </a:xfrm>
            <a:prstGeom prst="straightConnector1">
              <a:avLst/>
            </a:prstGeom>
            <a:noFill/>
            <a:ln w="9525" cap="flat" cmpd="sng">
              <a:solidFill>
                <a:schemeClr val="dk1"/>
              </a:solidFill>
              <a:prstDash val="solid"/>
              <a:miter lim="800000"/>
              <a:headEnd type="none" w="sm" len="sm"/>
              <a:tailEnd type="none" w="sm" len="sm"/>
            </a:ln>
          </p:spPr>
        </p:cxnSp>
        <p:cxnSp>
          <p:nvCxnSpPr>
            <p:cNvPr id="57" name="Google Shape;324;p13">
              <a:extLst>
                <a:ext uri="{FF2B5EF4-FFF2-40B4-BE49-F238E27FC236}">
                  <a16:creationId xmlns:a16="http://schemas.microsoft.com/office/drawing/2014/main" id="{F862B0CF-7B8F-E2D1-CD51-FAF37582A376}"/>
                </a:ext>
              </a:extLst>
            </p:cNvPr>
            <p:cNvCxnSpPr>
              <a:stCxn id="73" idx="0"/>
              <a:endCxn id="66" idx="2"/>
            </p:cNvCxnSpPr>
            <p:nvPr/>
          </p:nvCxnSpPr>
          <p:spPr>
            <a:xfrm rot="10800000">
              <a:off x="2846654" y="2042692"/>
              <a:ext cx="482400" cy="653700"/>
            </a:xfrm>
            <a:prstGeom prst="straightConnector1">
              <a:avLst/>
            </a:prstGeom>
            <a:noFill/>
            <a:ln w="9525" cap="flat" cmpd="sng">
              <a:solidFill>
                <a:schemeClr val="dk1"/>
              </a:solidFill>
              <a:prstDash val="solid"/>
              <a:miter lim="800000"/>
              <a:headEnd type="none" w="sm" len="sm"/>
              <a:tailEnd type="none" w="sm" len="sm"/>
            </a:ln>
          </p:spPr>
        </p:cxnSp>
        <p:sp>
          <p:nvSpPr>
            <p:cNvPr id="58" name="Google Shape;325;p13">
              <a:extLst>
                <a:ext uri="{FF2B5EF4-FFF2-40B4-BE49-F238E27FC236}">
                  <a16:creationId xmlns:a16="http://schemas.microsoft.com/office/drawing/2014/main" id="{C303493E-C10E-C1FE-EB67-F975B6FA54D9}"/>
                </a:ext>
              </a:extLst>
            </p:cNvPr>
            <p:cNvSpPr/>
            <p:nvPr/>
          </p:nvSpPr>
          <p:spPr>
            <a:xfrm>
              <a:off x="4548865" y="3253233"/>
              <a:ext cx="886855" cy="375547"/>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DA94"/>
            </a:solidFill>
            <a:ln w="1270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800" b="0" i="0" u="none" strike="noStrike" cap="none" dirty="0">
                  <a:solidFill>
                    <a:schemeClr val="dk1"/>
                  </a:solidFill>
                  <a:latin typeface="Calibri"/>
                  <a:ea typeface="Calibri"/>
                  <a:cs typeface="Calibri"/>
                  <a:sym typeface="Calibri"/>
                </a:rPr>
                <a:t>Models</a:t>
              </a:r>
              <a:endParaRPr sz="1800" b="0" i="0" u="none" strike="noStrike" cap="none" dirty="0">
                <a:solidFill>
                  <a:schemeClr val="dk1"/>
                </a:solidFill>
                <a:latin typeface="Calibri"/>
                <a:ea typeface="Calibri"/>
                <a:cs typeface="Calibri"/>
                <a:sym typeface="Calibri"/>
              </a:endParaRPr>
            </a:p>
          </p:txBody>
        </p:sp>
        <p:cxnSp>
          <p:nvCxnSpPr>
            <p:cNvPr id="59" name="Google Shape;326;p13">
              <a:extLst>
                <a:ext uri="{FF2B5EF4-FFF2-40B4-BE49-F238E27FC236}">
                  <a16:creationId xmlns:a16="http://schemas.microsoft.com/office/drawing/2014/main" id="{A3C26CB8-FA0B-7D03-7B91-09946E858252}"/>
                </a:ext>
              </a:extLst>
            </p:cNvPr>
            <p:cNvCxnSpPr>
              <a:stCxn id="58" idx="0"/>
              <a:endCxn id="66" idx="2"/>
            </p:cNvCxnSpPr>
            <p:nvPr/>
          </p:nvCxnSpPr>
          <p:spPr>
            <a:xfrm rot="10800000">
              <a:off x="2846693" y="2042733"/>
              <a:ext cx="2145600" cy="1210500"/>
            </a:xfrm>
            <a:prstGeom prst="straightConnector1">
              <a:avLst/>
            </a:prstGeom>
            <a:noFill/>
            <a:ln w="9525" cap="flat" cmpd="sng">
              <a:solidFill>
                <a:schemeClr val="dk1"/>
              </a:solidFill>
              <a:prstDash val="solid"/>
              <a:miter lim="800000"/>
              <a:headEnd type="none" w="sm" len="sm"/>
              <a:tailEnd type="none" w="sm" len="sm"/>
            </a:ln>
          </p:spPr>
        </p:cxnSp>
        <p:sp>
          <p:nvSpPr>
            <p:cNvPr id="60" name="Google Shape;327;p13">
              <a:extLst>
                <a:ext uri="{FF2B5EF4-FFF2-40B4-BE49-F238E27FC236}">
                  <a16:creationId xmlns:a16="http://schemas.microsoft.com/office/drawing/2014/main" id="{E188AB80-8AF0-9A35-31E0-D2CAE857010E}"/>
                </a:ext>
              </a:extLst>
            </p:cNvPr>
            <p:cNvSpPr/>
            <p:nvPr/>
          </p:nvSpPr>
          <p:spPr>
            <a:xfrm>
              <a:off x="4152486" y="3911688"/>
              <a:ext cx="709044" cy="454841"/>
            </a:xfrm>
            <a:custGeom>
              <a:avLst/>
              <a:gdLst/>
              <a:ahLst/>
              <a:cxnLst/>
              <a:rect l="l" t="t" r="r" b="b"/>
              <a:pathLst>
                <a:path w="1029536" h="473760" extrusionOk="0">
                  <a:moveTo>
                    <a:pt x="0" y="47376"/>
                  </a:moveTo>
                  <a:cubicBezTo>
                    <a:pt x="0" y="21211"/>
                    <a:pt x="21211" y="0"/>
                    <a:pt x="47376" y="0"/>
                  </a:cubicBezTo>
                  <a:lnTo>
                    <a:pt x="982160" y="0"/>
                  </a:lnTo>
                  <a:cubicBezTo>
                    <a:pt x="1008325" y="0"/>
                    <a:pt x="1029536" y="21211"/>
                    <a:pt x="1029536" y="47376"/>
                  </a:cubicBezTo>
                  <a:lnTo>
                    <a:pt x="1029536" y="426384"/>
                  </a:lnTo>
                  <a:cubicBezTo>
                    <a:pt x="1029536" y="452549"/>
                    <a:pt x="1008325" y="473760"/>
                    <a:pt x="982160" y="473760"/>
                  </a:cubicBezTo>
                  <a:lnTo>
                    <a:pt x="47376" y="473760"/>
                  </a:lnTo>
                  <a:cubicBezTo>
                    <a:pt x="21211" y="473760"/>
                    <a:pt x="0" y="452549"/>
                    <a:pt x="0" y="426384"/>
                  </a:cubicBezTo>
                  <a:lnTo>
                    <a:pt x="0" y="47376"/>
                  </a:lnTo>
                  <a:close/>
                </a:path>
              </a:pathLst>
            </a:custGeom>
            <a:solidFill>
              <a:srgbClr val="ED7D31"/>
            </a:solidFill>
            <a:ln w="9525" cap="flat" cmpd="sng">
              <a:solidFill>
                <a:schemeClr val="dk1"/>
              </a:solidFill>
              <a:prstDash val="solid"/>
              <a:miter lim="800000"/>
              <a:headEnd type="none" w="sm" len="sm"/>
              <a:tailEnd type="none" w="sm" len="sm"/>
            </a:ln>
          </p:spPr>
          <p:txBody>
            <a:bodyPr spcFirstLastPara="1" wrap="square" lIns="32925" tIns="32925" rIns="32925" bIns="32925"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tx1"/>
                  </a:solidFill>
                  <a:latin typeface="Calibri"/>
                  <a:ea typeface="Calibri"/>
                  <a:cs typeface="Calibri"/>
                  <a:sym typeface="Calibri"/>
                </a:rPr>
                <a:t>Indoor</a:t>
              </a:r>
              <a:endParaRPr sz="1800" b="0" i="0" u="none" strike="noStrike" cap="none">
                <a:solidFill>
                  <a:schemeClr val="tx1"/>
                </a:solidFill>
                <a:latin typeface="Calibri"/>
                <a:ea typeface="Calibri"/>
                <a:cs typeface="Calibri"/>
                <a:sym typeface="Calibri"/>
              </a:endParaRPr>
            </a:p>
          </p:txBody>
        </p:sp>
        <p:sp>
          <p:nvSpPr>
            <p:cNvPr id="61" name="Google Shape;328;p13">
              <a:extLst>
                <a:ext uri="{FF2B5EF4-FFF2-40B4-BE49-F238E27FC236}">
                  <a16:creationId xmlns:a16="http://schemas.microsoft.com/office/drawing/2014/main" id="{EF38ED1A-CE96-727B-BB6F-3023F322F867}"/>
                </a:ext>
              </a:extLst>
            </p:cNvPr>
            <p:cNvSpPr/>
            <p:nvPr/>
          </p:nvSpPr>
          <p:spPr>
            <a:xfrm>
              <a:off x="5187049" y="3892537"/>
              <a:ext cx="709044" cy="454841"/>
            </a:xfrm>
            <a:custGeom>
              <a:avLst/>
              <a:gdLst/>
              <a:ahLst/>
              <a:cxnLst/>
              <a:rect l="l" t="t" r="r" b="b"/>
              <a:pathLst>
                <a:path w="1029536" h="473760" extrusionOk="0">
                  <a:moveTo>
                    <a:pt x="0" y="47376"/>
                  </a:moveTo>
                  <a:cubicBezTo>
                    <a:pt x="0" y="21211"/>
                    <a:pt x="21211" y="0"/>
                    <a:pt x="47376" y="0"/>
                  </a:cubicBezTo>
                  <a:lnTo>
                    <a:pt x="982160" y="0"/>
                  </a:lnTo>
                  <a:cubicBezTo>
                    <a:pt x="1008325" y="0"/>
                    <a:pt x="1029536" y="21211"/>
                    <a:pt x="1029536" y="47376"/>
                  </a:cubicBezTo>
                  <a:lnTo>
                    <a:pt x="1029536" y="426384"/>
                  </a:lnTo>
                  <a:cubicBezTo>
                    <a:pt x="1029536" y="452549"/>
                    <a:pt x="1008325" y="473760"/>
                    <a:pt x="982160" y="473760"/>
                  </a:cubicBezTo>
                  <a:lnTo>
                    <a:pt x="47376" y="473760"/>
                  </a:lnTo>
                  <a:cubicBezTo>
                    <a:pt x="21211" y="473760"/>
                    <a:pt x="0" y="452549"/>
                    <a:pt x="0" y="426384"/>
                  </a:cubicBezTo>
                  <a:lnTo>
                    <a:pt x="0" y="47376"/>
                  </a:lnTo>
                  <a:close/>
                </a:path>
              </a:pathLst>
            </a:custGeom>
            <a:solidFill>
              <a:srgbClr val="ED7D31"/>
            </a:solidFill>
            <a:ln w="9525" cap="flat" cmpd="sng">
              <a:solidFill>
                <a:schemeClr val="dk1"/>
              </a:solidFill>
              <a:prstDash val="solid"/>
              <a:miter lim="800000"/>
              <a:headEnd type="none" w="sm" len="sm"/>
              <a:tailEnd type="none" w="sm" len="sm"/>
            </a:ln>
          </p:spPr>
          <p:txBody>
            <a:bodyPr spcFirstLastPara="1" wrap="square" lIns="32925" tIns="32925" rIns="32925" bIns="32925"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tx1"/>
                  </a:solidFill>
                  <a:latin typeface="Calibri"/>
                  <a:ea typeface="Calibri"/>
                  <a:cs typeface="Calibri"/>
                  <a:sym typeface="Calibri"/>
                </a:rPr>
                <a:t>Outdoor</a:t>
              </a:r>
              <a:endParaRPr sz="1800" b="0" i="0" u="none" strike="noStrike" cap="none">
                <a:solidFill>
                  <a:schemeClr val="tx1"/>
                </a:solidFill>
                <a:latin typeface="Calibri"/>
                <a:ea typeface="Calibri"/>
                <a:cs typeface="Calibri"/>
                <a:sym typeface="Calibri"/>
              </a:endParaRPr>
            </a:p>
          </p:txBody>
        </p:sp>
        <p:cxnSp>
          <p:nvCxnSpPr>
            <p:cNvPr id="62" name="Google Shape;329;p13">
              <a:extLst>
                <a:ext uri="{FF2B5EF4-FFF2-40B4-BE49-F238E27FC236}">
                  <a16:creationId xmlns:a16="http://schemas.microsoft.com/office/drawing/2014/main" id="{FEA586A2-A342-6B80-37D1-6842EB129B66}"/>
                </a:ext>
              </a:extLst>
            </p:cNvPr>
            <p:cNvCxnSpPr>
              <a:stCxn id="60" idx="0"/>
              <a:endCxn id="58" idx="2"/>
            </p:cNvCxnSpPr>
            <p:nvPr/>
          </p:nvCxnSpPr>
          <p:spPr>
            <a:xfrm rot="10800000" flipH="1">
              <a:off x="4507008" y="3628788"/>
              <a:ext cx="485400" cy="282900"/>
            </a:xfrm>
            <a:prstGeom prst="straightConnector1">
              <a:avLst/>
            </a:prstGeom>
            <a:noFill/>
            <a:ln w="9525" cap="flat" cmpd="sng">
              <a:solidFill>
                <a:schemeClr val="dk1"/>
              </a:solidFill>
              <a:prstDash val="solid"/>
              <a:miter lim="800000"/>
              <a:headEnd type="none" w="sm" len="sm"/>
              <a:tailEnd type="none" w="sm" len="sm"/>
            </a:ln>
          </p:spPr>
        </p:cxnSp>
        <p:cxnSp>
          <p:nvCxnSpPr>
            <p:cNvPr id="63" name="Google Shape;330;p13">
              <a:extLst>
                <a:ext uri="{FF2B5EF4-FFF2-40B4-BE49-F238E27FC236}">
                  <a16:creationId xmlns:a16="http://schemas.microsoft.com/office/drawing/2014/main" id="{12D96742-0607-5E9D-4A5F-5F52AEC85D96}"/>
                </a:ext>
              </a:extLst>
            </p:cNvPr>
            <p:cNvCxnSpPr>
              <a:stCxn id="61" idx="0"/>
              <a:endCxn id="58" idx="2"/>
            </p:cNvCxnSpPr>
            <p:nvPr/>
          </p:nvCxnSpPr>
          <p:spPr>
            <a:xfrm rot="10800000">
              <a:off x="4992271" y="3628837"/>
              <a:ext cx="549300" cy="263700"/>
            </a:xfrm>
            <a:prstGeom prst="straightConnector1">
              <a:avLst/>
            </a:prstGeom>
            <a:noFill/>
            <a:ln w="9525" cap="flat" cmpd="sng">
              <a:solidFill>
                <a:schemeClr val="accent1"/>
              </a:solidFill>
              <a:prstDash val="solid"/>
              <a:miter lim="800000"/>
              <a:headEnd type="none" w="sm" len="sm"/>
              <a:tailEnd type="none" w="sm" len="sm"/>
            </a:ln>
          </p:spPr>
        </p:cxnSp>
        <p:sp>
          <p:nvSpPr>
            <p:cNvPr id="152" name="Google Shape;252;p13">
              <a:extLst>
                <a:ext uri="{FF2B5EF4-FFF2-40B4-BE49-F238E27FC236}">
                  <a16:creationId xmlns:a16="http://schemas.microsoft.com/office/drawing/2014/main" id="{11571AFA-1C07-7C28-6345-5231B24B78C7}"/>
                </a:ext>
              </a:extLst>
            </p:cNvPr>
            <p:cNvSpPr/>
            <p:nvPr/>
          </p:nvSpPr>
          <p:spPr>
            <a:xfrm>
              <a:off x="-2280" y="5541875"/>
              <a:ext cx="950288"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b="0" i="0" u="none" strike="noStrike" cap="none" dirty="0">
                  <a:solidFill>
                    <a:schemeClr val="dk1"/>
                  </a:solidFill>
                  <a:latin typeface="Calibri"/>
                  <a:ea typeface="Calibri"/>
                  <a:cs typeface="Calibri"/>
                  <a:sym typeface="Calibri"/>
                </a:rPr>
                <a:t>Temperature</a:t>
              </a:r>
              <a:endParaRPr sz="1800" b="0" i="0" u="none" strike="noStrike" cap="none" dirty="0">
                <a:solidFill>
                  <a:schemeClr val="dk1"/>
                </a:solidFill>
                <a:latin typeface="Calibri"/>
                <a:ea typeface="Calibri"/>
                <a:cs typeface="Calibri"/>
                <a:sym typeface="Calibri"/>
              </a:endParaRPr>
            </a:p>
          </p:txBody>
        </p:sp>
        <p:sp>
          <p:nvSpPr>
            <p:cNvPr id="153" name="Google Shape;254;p13">
              <a:extLst>
                <a:ext uri="{FF2B5EF4-FFF2-40B4-BE49-F238E27FC236}">
                  <a16:creationId xmlns:a16="http://schemas.microsoft.com/office/drawing/2014/main" id="{CDACDABC-B4A8-B390-33AB-9EE4D6149DD0}"/>
                </a:ext>
              </a:extLst>
            </p:cNvPr>
            <p:cNvSpPr/>
            <p:nvPr/>
          </p:nvSpPr>
          <p:spPr>
            <a:xfrm>
              <a:off x="1615455" y="4722832"/>
              <a:ext cx="1148194" cy="531310"/>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dk1"/>
                  </a:solidFill>
                  <a:latin typeface="Calibri"/>
                  <a:ea typeface="Calibri"/>
                  <a:cs typeface="Calibri"/>
                  <a:sym typeface="Calibri"/>
                </a:rPr>
                <a:t>Physiological Conditions of person</a:t>
              </a:r>
              <a:endParaRPr sz="1800" b="0" i="0" u="none" strike="noStrike" cap="none">
                <a:solidFill>
                  <a:schemeClr val="dk1"/>
                </a:solidFill>
                <a:latin typeface="Calibri"/>
                <a:ea typeface="Calibri"/>
                <a:cs typeface="Calibri"/>
                <a:sym typeface="Calibri"/>
              </a:endParaRPr>
            </a:p>
          </p:txBody>
        </p:sp>
        <p:sp>
          <p:nvSpPr>
            <p:cNvPr id="155" name="Google Shape;308;p13">
              <a:extLst>
                <a:ext uri="{FF2B5EF4-FFF2-40B4-BE49-F238E27FC236}">
                  <a16:creationId xmlns:a16="http://schemas.microsoft.com/office/drawing/2014/main" id="{20270EC5-5BED-476F-C70D-720F0761C828}"/>
                </a:ext>
              </a:extLst>
            </p:cNvPr>
            <p:cNvSpPr/>
            <p:nvPr/>
          </p:nvSpPr>
          <p:spPr>
            <a:xfrm>
              <a:off x="2957671" y="4824628"/>
              <a:ext cx="695143" cy="395039"/>
            </a:xfrm>
            <a:custGeom>
              <a:avLst/>
              <a:gdLst/>
              <a:ahLst/>
              <a:cxnLst/>
              <a:rect l="l" t="t" r="r" b="b"/>
              <a:pathLst>
                <a:path w="541353" h="360902" extrusionOk="0">
                  <a:moveTo>
                    <a:pt x="0" y="36090"/>
                  </a:moveTo>
                  <a:cubicBezTo>
                    <a:pt x="0" y="16158"/>
                    <a:pt x="16158" y="0"/>
                    <a:pt x="36090" y="0"/>
                  </a:cubicBezTo>
                  <a:lnTo>
                    <a:pt x="505263" y="0"/>
                  </a:lnTo>
                  <a:cubicBezTo>
                    <a:pt x="525195" y="0"/>
                    <a:pt x="541353" y="16158"/>
                    <a:pt x="541353" y="36090"/>
                  </a:cubicBezTo>
                  <a:lnTo>
                    <a:pt x="541353" y="324812"/>
                  </a:lnTo>
                  <a:cubicBezTo>
                    <a:pt x="541353" y="344744"/>
                    <a:pt x="525195" y="360902"/>
                    <a:pt x="505263" y="360902"/>
                  </a:cubicBezTo>
                  <a:lnTo>
                    <a:pt x="36090" y="360902"/>
                  </a:lnTo>
                  <a:cubicBezTo>
                    <a:pt x="16158" y="360902"/>
                    <a:pt x="0" y="344744"/>
                    <a:pt x="0" y="324812"/>
                  </a:cubicBezTo>
                  <a:lnTo>
                    <a:pt x="0" y="36090"/>
                  </a:lnTo>
                  <a:close/>
                </a:path>
              </a:pathLst>
            </a:custGeom>
            <a:solidFill>
              <a:srgbClr val="FFFF00"/>
            </a:solidFill>
            <a:ln w="19050" cap="flat" cmpd="sng">
              <a:solidFill>
                <a:schemeClr val="dk1"/>
              </a:solidFill>
              <a:prstDash val="solid"/>
              <a:miter lim="800000"/>
              <a:headEnd type="none" w="sm" len="sm"/>
              <a:tailEnd type="none" w="sm" len="sm"/>
            </a:ln>
          </p:spPr>
          <p:txBody>
            <a:bodyPr spcFirstLastPara="1" wrap="square" lIns="29600" tIns="29600" rIns="29600" bIns="29600" anchor="ctr" anchorCtr="1">
              <a:noAutofit/>
            </a:bodyPr>
            <a:lstStyle/>
            <a:p>
              <a:pPr marL="0" marR="0" lvl="0" indent="0" algn="ctr" rtl="0">
                <a:lnSpc>
                  <a:spcPct val="90000"/>
                </a:lnSpc>
                <a:spcBef>
                  <a:spcPts val="0"/>
                </a:spcBef>
                <a:spcAft>
                  <a:spcPts val="0"/>
                </a:spcAft>
                <a:buNone/>
              </a:pPr>
              <a:r>
                <a:rPr lang="en-US" sz="1600" b="0" i="0" u="none" strike="noStrike" cap="none">
                  <a:solidFill>
                    <a:schemeClr val="dk1"/>
                  </a:solidFill>
                  <a:latin typeface="Calibri"/>
                  <a:ea typeface="Calibri"/>
                  <a:cs typeface="Calibri"/>
                  <a:sym typeface="Calibri"/>
                </a:rPr>
                <a:t>CO</a:t>
              </a:r>
              <a:r>
                <a:rPr lang="en-US" sz="1600" b="0" i="0" u="none" strike="noStrike" cap="none" baseline="-25000">
                  <a:solidFill>
                    <a:schemeClr val="dk1"/>
                  </a:solidFill>
                  <a:latin typeface="Calibri"/>
                  <a:ea typeface="Calibri"/>
                  <a:cs typeface="Calibri"/>
                  <a:sym typeface="Calibri"/>
                </a:rPr>
                <a:t>2 </a:t>
              </a:r>
              <a:r>
                <a:rPr lang="en-US" sz="1600" b="0" i="0" u="none" strike="noStrike" cap="none">
                  <a:solidFill>
                    <a:schemeClr val="dk1"/>
                  </a:solidFill>
                  <a:latin typeface="Calibri"/>
                  <a:ea typeface="Calibri"/>
                  <a:cs typeface="Calibri"/>
                  <a:sym typeface="Calibri"/>
                </a:rPr>
                <a:t>Level</a:t>
              </a:r>
              <a:endParaRPr sz="2000" b="0" i="0" u="none" strike="noStrike" cap="none" baseline="-25000">
                <a:solidFill>
                  <a:schemeClr val="dk1"/>
                </a:solidFill>
                <a:latin typeface="Calibri"/>
                <a:ea typeface="Calibri"/>
                <a:cs typeface="Calibri"/>
                <a:sym typeface="Calibri"/>
              </a:endParaRPr>
            </a:p>
          </p:txBody>
        </p:sp>
      </p:grpSp>
      <p:sp>
        <p:nvSpPr>
          <p:cNvPr id="4" name="Slide Number Placeholder 3">
            <a:extLst>
              <a:ext uri="{FF2B5EF4-FFF2-40B4-BE49-F238E27FC236}">
                <a16:creationId xmlns:a16="http://schemas.microsoft.com/office/drawing/2014/main" id="{4BA1D0A5-650D-D354-0F6B-25C01F4F7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sz="1200" b="0" i="0" u="none" strike="noStrike" cap="none">
              <a:solidFill>
                <a:srgbClr val="898989"/>
              </a:solidFill>
              <a:latin typeface="Calibri"/>
              <a:ea typeface="Calibri"/>
              <a:cs typeface="Calibri"/>
              <a:sym typeface="Calibri"/>
            </a:endParaRPr>
          </a:p>
        </p:txBody>
      </p:sp>
      <p:sp>
        <p:nvSpPr>
          <p:cNvPr id="5" name="TextBox 4">
            <a:extLst>
              <a:ext uri="{FF2B5EF4-FFF2-40B4-BE49-F238E27FC236}">
                <a16:creationId xmlns:a16="http://schemas.microsoft.com/office/drawing/2014/main" id="{50FF6155-33E2-8A0A-0C4A-D5E425B1948F}"/>
              </a:ext>
            </a:extLst>
          </p:cNvPr>
          <p:cNvSpPr txBox="1"/>
          <p:nvPr/>
        </p:nvSpPr>
        <p:spPr>
          <a:xfrm>
            <a:off x="0" y="6318976"/>
            <a:ext cx="11223171" cy="523220"/>
          </a:xfrm>
          <a:prstGeom prst="rect">
            <a:avLst/>
          </a:prstGeom>
          <a:noFill/>
        </p:spPr>
        <p:txBody>
          <a:bodyPr wrap="square">
            <a:spAutoFit/>
          </a:bodyPr>
          <a:lstStyle/>
          <a:p>
            <a:r>
              <a:rPr lang="en-AU" b="0" i="0" dirty="0" err="1">
                <a:solidFill>
                  <a:srgbClr val="222222"/>
                </a:solidFill>
                <a:effectLst/>
                <a:latin typeface="Arial" panose="020B0604020202020204" pitchFamily="34" charset="0"/>
              </a:rPr>
              <a:t>Djongyang</a:t>
            </a:r>
            <a:r>
              <a:rPr lang="en-AU" b="0" i="0" dirty="0">
                <a:solidFill>
                  <a:srgbClr val="222222"/>
                </a:solidFill>
                <a:effectLst/>
                <a:latin typeface="Arial" panose="020B0604020202020204" pitchFamily="34" charset="0"/>
              </a:rPr>
              <a:t>, Noël, René </a:t>
            </a:r>
            <a:r>
              <a:rPr lang="en-AU" b="0" i="0" dirty="0" err="1">
                <a:solidFill>
                  <a:srgbClr val="222222"/>
                </a:solidFill>
                <a:effectLst/>
                <a:latin typeface="Arial" panose="020B0604020202020204" pitchFamily="34" charset="0"/>
              </a:rPr>
              <a:t>Tchinda</a:t>
            </a:r>
            <a:r>
              <a:rPr lang="en-AU" b="0" i="0" dirty="0">
                <a:solidFill>
                  <a:srgbClr val="222222"/>
                </a:solidFill>
                <a:effectLst/>
                <a:latin typeface="Arial" panose="020B0604020202020204" pitchFamily="34" charset="0"/>
              </a:rPr>
              <a:t>, and </a:t>
            </a:r>
            <a:r>
              <a:rPr lang="en-AU" b="0" i="0" dirty="0" err="1">
                <a:solidFill>
                  <a:srgbClr val="222222"/>
                </a:solidFill>
                <a:effectLst/>
                <a:latin typeface="Arial" panose="020B0604020202020204" pitchFamily="34" charset="0"/>
              </a:rPr>
              <a:t>Donatien</a:t>
            </a:r>
            <a:r>
              <a:rPr lang="en-AU" b="0" i="0" dirty="0">
                <a:solidFill>
                  <a:srgbClr val="222222"/>
                </a:solidFill>
                <a:effectLst/>
                <a:latin typeface="Arial" panose="020B0604020202020204" pitchFamily="34" charset="0"/>
              </a:rPr>
              <a:t> </a:t>
            </a:r>
            <a:r>
              <a:rPr lang="en-AU" b="0" i="0" dirty="0" err="1">
                <a:solidFill>
                  <a:srgbClr val="222222"/>
                </a:solidFill>
                <a:effectLst/>
                <a:latin typeface="Arial" panose="020B0604020202020204" pitchFamily="34" charset="0"/>
              </a:rPr>
              <a:t>Njomo</a:t>
            </a:r>
            <a:r>
              <a:rPr lang="en-AU" b="0" i="0" dirty="0">
                <a:solidFill>
                  <a:srgbClr val="222222"/>
                </a:solidFill>
                <a:effectLst/>
                <a:latin typeface="Arial" panose="020B0604020202020204" pitchFamily="34" charset="0"/>
              </a:rPr>
              <a:t>. "Thermal comfort: A review paper." </a:t>
            </a:r>
            <a:r>
              <a:rPr lang="en-AU" b="0" i="1" dirty="0">
                <a:solidFill>
                  <a:srgbClr val="222222"/>
                </a:solidFill>
                <a:effectLst/>
                <a:latin typeface="Arial" panose="020B0604020202020204" pitchFamily="34" charset="0"/>
              </a:rPr>
              <a:t>Renewable and sustainable energy reviews</a:t>
            </a:r>
            <a:r>
              <a:rPr lang="en-AU" b="0" i="0" dirty="0">
                <a:solidFill>
                  <a:srgbClr val="222222"/>
                </a:solidFill>
                <a:effectLst/>
                <a:latin typeface="Arial" panose="020B0604020202020204" pitchFamily="34" charset="0"/>
              </a:rPr>
              <a:t> 14.9 (2010): 2626-2640.</a:t>
            </a:r>
            <a:endParaRPr lang="en-AU" dirty="0"/>
          </a:p>
        </p:txBody>
      </p:sp>
    </p:spTree>
    <p:extLst>
      <p:ext uri="{BB962C8B-B14F-4D97-AF65-F5344CB8AC3E}">
        <p14:creationId xmlns:p14="http://schemas.microsoft.com/office/powerpoint/2010/main" val="1078432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4"/>
          <p:cNvSpPr txBox="1">
            <a:spLocks noGrp="1"/>
          </p:cNvSpPr>
          <p:nvPr>
            <p:ph type="body" idx="1"/>
          </p:nvPr>
        </p:nvSpPr>
        <p:spPr>
          <a:xfrm>
            <a:off x="468467" y="2096610"/>
            <a:ext cx="11080895" cy="5228570"/>
          </a:xfrm>
          <a:prstGeom prst="rect">
            <a:avLst/>
          </a:prstGeom>
          <a:noFill/>
          <a:ln>
            <a:noFill/>
          </a:ln>
        </p:spPr>
        <p:txBody>
          <a:bodyPr spcFirstLastPara="1" wrap="square" lIns="91425" tIns="45700" rIns="91425" bIns="45700" anchor="t" anchorCtr="0">
            <a:noAutofit/>
          </a:bodyPr>
          <a:lstStyle/>
          <a:p>
            <a:pPr marL="228600" lvl="0" indent="-228600" algn="l" rtl="0">
              <a:lnSpc>
                <a:spcPct val="120000"/>
              </a:lnSpc>
              <a:spcBef>
                <a:spcPts val="0"/>
              </a:spcBef>
              <a:spcAft>
                <a:spcPts val="0"/>
              </a:spcAft>
              <a:buClr>
                <a:srgbClr val="000000"/>
              </a:buClr>
              <a:buSzPts val="2400"/>
              <a:buChar char="•"/>
            </a:pPr>
            <a:r>
              <a:rPr lang="en-US" b="1" dirty="0"/>
              <a:t>Reinforcement learning is the way, we learn things</a:t>
            </a:r>
            <a:endParaRPr sz="3200" dirty="0"/>
          </a:p>
          <a:p>
            <a:pPr marL="228600" lvl="0" indent="-228600" algn="l" rtl="0">
              <a:lnSpc>
                <a:spcPct val="120000"/>
              </a:lnSpc>
              <a:spcBef>
                <a:spcPts val="1000"/>
              </a:spcBef>
              <a:spcAft>
                <a:spcPts val="0"/>
              </a:spcAft>
              <a:buClr>
                <a:srgbClr val="000000"/>
              </a:buClr>
              <a:buSzPts val="2400"/>
              <a:buChar char="•"/>
            </a:pPr>
            <a:r>
              <a:rPr lang="en-US" b="1" dirty="0"/>
              <a:t>Adaptability:</a:t>
            </a:r>
            <a:r>
              <a:rPr lang="en-US" dirty="0"/>
              <a:t> RL systems can learn and adapt to changing conditions and user preferences over time. </a:t>
            </a:r>
          </a:p>
          <a:p>
            <a:pPr marL="228600" lvl="0" indent="-228600" algn="l" rtl="0">
              <a:lnSpc>
                <a:spcPct val="120000"/>
              </a:lnSpc>
              <a:spcBef>
                <a:spcPts val="1000"/>
              </a:spcBef>
              <a:spcAft>
                <a:spcPts val="0"/>
              </a:spcAft>
              <a:buClr>
                <a:srgbClr val="000000"/>
              </a:buClr>
              <a:buSzPts val="2400"/>
              <a:buChar char="•"/>
            </a:pPr>
            <a:r>
              <a:rPr lang="en-US" b="1" dirty="0"/>
              <a:t>Model Free: </a:t>
            </a:r>
            <a:r>
              <a:rPr lang="en-US" dirty="0"/>
              <a:t>Control policies can be learnt directly through data.</a:t>
            </a:r>
          </a:p>
          <a:p>
            <a:pPr marL="228600" lvl="0" indent="-228600">
              <a:lnSpc>
                <a:spcPct val="120000"/>
              </a:lnSpc>
              <a:buSzPts val="2400"/>
            </a:pPr>
            <a:r>
              <a:rPr lang="en-US" b="1" dirty="0"/>
              <a:t>Stochastic Dynamics: </a:t>
            </a:r>
            <a:r>
              <a:rPr lang="en-US" dirty="0"/>
              <a:t>Reinforcement learning (RL) offers powerful algorithms to search for optimal controllers of systems with nonlinear, possibly stochastic dynamics that are unknown or highly uncertain. </a:t>
            </a:r>
            <a:endParaRPr sz="3200" dirty="0"/>
          </a:p>
        </p:txBody>
      </p:sp>
      <p:sp>
        <p:nvSpPr>
          <p:cNvPr id="337" name="Google Shape;337;p14"/>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25</a:t>
            </a:fld>
            <a:endParaRPr/>
          </a:p>
        </p:txBody>
      </p:sp>
      <p:sp>
        <p:nvSpPr>
          <p:cNvPr id="338" name="Google Shape;338;p14"/>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Arial"/>
                <a:ea typeface="Arial"/>
                <a:cs typeface="Arial"/>
                <a:sym typeface="Arial"/>
              </a:rPr>
              <a:t>Why Reinforcement Learning</a:t>
            </a:r>
            <a:endParaRPr sz="4400" b="0" i="0" u="none" strike="noStrike" cap="none">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7A7733E-98F0-5161-1767-0BFB33A5E47C}"/>
              </a:ext>
            </a:extLst>
          </p:cNvPr>
          <p:cNvSpPr txBox="1"/>
          <p:nvPr/>
        </p:nvSpPr>
        <p:spPr>
          <a:xfrm>
            <a:off x="136072" y="6194614"/>
            <a:ext cx="11217731" cy="52322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Kaelbling</a:t>
            </a:r>
            <a:r>
              <a:rPr lang="en-US" b="0" i="0" dirty="0">
                <a:solidFill>
                  <a:srgbClr val="222222"/>
                </a:solidFill>
                <a:effectLst/>
                <a:latin typeface="Arial" panose="020B0604020202020204" pitchFamily="34" charset="0"/>
              </a:rPr>
              <a:t>, Leslie Pack, Michael L. Littman, and Andrew W. Moore. "Reinforcement learning: A survey." </a:t>
            </a:r>
            <a:r>
              <a:rPr lang="en-US" b="0" i="1" dirty="0">
                <a:solidFill>
                  <a:srgbClr val="222222"/>
                </a:solidFill>
                <a:effectLst/>
                <a:latin typeface="Arial" panose="020B0604020202020204" pitchFamily="34" charset="0"/>
              </a:rPr>
              <a:t>Journal of artificial intelligence research</a:t>
            </a:r>
            <a:r>
              <a:rPr lang="en-US" b="0" i="0" dirty="0">
                <a:solidFill>
                  <a:srgbClr val="222222"/>
                </a:solidFill>
                <a:effectLst/>
                <a:latin typeface="Arial" panose="020B0604020202020204" pitchFamily="34" charset="0"/>
              </a:rPr>
              <a:t> 4 (1996): 237-285.</a:t>
            </a:r>
            <a:endParaRPr lang="en-AU" dirty="0"/>
          </a:p>
        </p:txBody>
      </p:sp>
      <p:sp>
        <p:nvSpPr>
          <p:cNvPr id="2" name="Google Shape;142;p5">
            <a:extLst>
              <a:ext uri="{FF2B5EF4-FFF2-40B4-BE49-F238E27FC236}">
                <a16:creationId xmlns:a16="http://schemas.microsoft.com/office/drawing/2014/main" id="{AC6C1C0C-E47E-8C48-4AF1-5AAE37F6531B}"/>
              </a:ext>
            </a:extLst>
          </p:cNvPr>
          <p:cNvSpPr txBox="1">
            <a:spLocks/>
          </p:cNvSpPr>
          <p:nvPr/>
        </p:nvSpPr>
        <p:spPr>
          <a:xfrm>
            <a:off x="468466" y="1316009"/>
            <a:ext cx="11353419" cy="523221"/>
          </a:xfrm>
          <a:prstGeom prst="rect">
            <a:avLst/>
          </a:prstGeom>
          <a:solidFill>
            <a:srgbClr val="FF0000"/>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buClr>
                <a:srgbClr val="374151"/>
              </a:buClr>
            </a:pPr>
            <a:r>
              <a:rPr lang="en-US" b="1" dirty="0">
                <a:solidFill>
                  <a:schemeClr val="tx1"/>
                </a:solidFill>
                <a:latin typeface="Arial"/>
                <a:ea typeface="Arial"/>
                <a:cs typeface="Arial"/>
                <a:sym typeface="Arial"/>
              </a:rPr>
              <a:t>Existing Controllers:</a:t>
            </a:r>
            <a:r>
              <a:rPr lang="en-US" dirty="0">
                <a:solidFill>
                  <a:schemeClr val="tx1"/>
                </a:solidFill>
                <a:latin typeface="Arial"/>
                <a:ea typeface="Arial"/>
                <a:cs typeface="Arial"/>
                <a:sym typeface="Arial"/>
              </a:rPr>
              <a:t> Rule based and Model Based controllers.</a:t>
            </a:r>
            <a:endParaRPr lang="en-US" dirty="0">
              <a:solidFill>
                <a:schemeClr val="tx1"/>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5">
                                            <p:txEl>
                                              <p:pRg st="0" end="0"/>
                                            </p:txEl>
                                          </p:spTgt>
                                        </p:tgtEl>
                                        <p:attrNameLst>
                                          <p:attrName>style.visibility</p:attrName>
                                        </p:attrNameLst>
                                      </p:cBhvr>
                                      <p:to>
                                        <p:strVal val="visible"/>
                                      </p:to>
                                    </p:set>
                                    <p:animEffect transition="in" filter="fade">
                                      <p:cBhvr>
                                        <p:cTn id="7" dur="500"/>
                                        <p:tgtEl>
                                          <p:spTgt spid="3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5">
                                            <p:txEl>
                                              <p:pRg st="1" end="1"/>
                                            </p:txEl>
                                          </p:spTgt>
                                        </p:tgtEl>
                                        <p:attrNameLst>
                                          <p:attrName>style.visibility</p:attrName>
                                        </p:attrNameLst>
                                      </p:cBhvr>
                                      <p:to>
                                        <p:strVal val="visible"/>
                                      </p:to>
                                    </p:set>
                                    <p:animEffect transition="in" filter="fade">
                                      <p:cBhvr>
                                        <p:cTn id="12" dur="500"/>
                                        <p:tgtEl>
                                          <p:spTgt spid="3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5">
                                            <p:txEl>
                                              <p:pRg st="2" end="2"/>
                                            </p:txEl>
                                          </p:spTgt>
                                        </p:tgtEl>
                                        <p:attrNameLst>
                                          <p:attrName>style.visibility</p:attrName>
                                        </p:attrNameLst>
                                      </p:cBhvr>
                                      <p:to>
                                        <p:strVal val="visible"/>
                                      </p:to>
                                    </p:set>
                                    <p:animEffect transition="in" filter="fade">
                                      <p:cBhvr>
                                        <p:cTn id="17" dur="500"/>
                                        <p:tgtEl>
                                          <p:spTgt spid="3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5">
                                            <p:txEl>
                                              <p:pRg st="3" end="3"/>
                                            </p:txEl>
                                          </p:spTgt>
                                        </p:tgtEl>
                                        <p:attrNameLst>
                                          <p:attrName>style.visibility</p:attrName>
                                        </p:attrNameLst>
                                      </p:cBhvr>
                                      <p:to>
                                        <p:strVal val="visible"/>
                                      </p:to>
                                    </p:set>
                                    <p:animEffect transition="in" filter="fade">
                                      <p:cBhvr>
                                        <p:cTn id="22" dur="500"/>
                                        <p:tgtEl>
                                          <p:spTgt spid="3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fade">
                                      <p:cBhvr>
                                        <p:cTn id="2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 y="273002"/>
            <a:ext cx="9154887" cy="739369"/>
          </a:xfrm>
          <a:prstGeom prst="rect">
            <a:avLst/>
          </a:prstGeom>
          <a:solidFill>
            <a:srgbClr val="4497D1"/>
          </a:solidFill>
          <a:ln>
            <a:noFill/>
          </a:ln>
        </p:spPr>
        <p:txBody>
          <a:bodyPr spcFirstLastPara="1" wrap="square" lIns="91425" tIns="45700" rIns="91425" bIns="45700" anchor="ctr" anchorCtr="0">
            <a:normAutofit fontScale="90000"/>
          </a:bodyPr>
          <a:lstStyle/>
          <a:p>
            <a:r>
              <a:rPr lang="en-US" dirty="0">
                <a:solidFill>
                  <a:schemeClr val="bg1"/>
                </a:solidFill>
              </a:rPr>
              <a:t>PMV based vs Adaptive Thermal Comfort</a:t>
            </a:r>
          </a:p>
        </p:txBody>
      </p:sp>
      <p:sp>
        <p:nvSpPr>
          <p:cNvPr id="124" name="Google Shape;124;p3"/>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3</a:t>
            </a:fld>
            <a:endParaRPr/>
          </a:p>
        </p:txBody>
      </p:sp>
      <p:sp>
        <p:nvSpPr>
          <p:cNvPr id="3" name="TextBox 2">
            <a:extLst>
              <a:ext uri="{FF2B5EF4-FFF2-40B4-BE49-F238E27FC236}">
                <a16:creationId xmlns:a16="http://schemas.microsoft.com/office/drawing/2014/main" id="{F8F7ACEF-3663-5562-19B6-6491F52B4902}"/>
              </a:ext>
            </a:extLst>
          </p:cNvPr>
          <p:cNvSpPr txBox="1"/>
          <p:nvPr/>
        </p:nvSpPr>
        <p:spPr>
          <a:xfrm>
            <a:off x="214991" y="6413703"/>
            <a:ext cx="7590065" cy="307777"/>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Auliciems</a:t>
            </a:r>
            <a:r>
              <a:rPr lang="en-US" b="0" i="0" dirty="0">
                <a:solidFill>
                  <a:srgbClr val="222222"/>
                </a:solidFill>
                <a:effectLst/>
                <a:latin typeface="Arial" panose="020B0604020202020204" pitchFamily="34" charset="0"/>
              </a:rPr>
              <a:t>, Andris, and Steven V. </a:t>
            </a:r>
            <a:r>
              <a:rPr lang="en-US" b="0" i="0" dirty="0" err="1">
                <a:solidFill>
                  <a:srgbClr val="222222"/>
                </a:solidFill>
                <a:effectLst/>
                <a:latin typeface="Arial" panose="020B0604020202020204" pitchFamily="34" charset="0"/>
              </a:rPr>
              <a:t>Szokolay</a:t>
            </a:r>
            <a:r>
              <a:rPr lang="en-US" b="0" i="0" dirty="0">
                <a:solidFill>
                  <a:srgbClr val="222222"/>
                </a:solidFill>
                <a:effectLst/>
                <a:latin typeface="Arial" panose="020B0604020202020204" pitchFamily="34" charset="0"/>
              </a:rPr>
              <a:t>. "Thermal comfort." </a:t>
            </a:r>
            <a:r>
              <a:rPr lang="en-US" b="0" i="0" dirty="0" err="1">
                <a:solidFill>
                  <a:srgbClr val="222222"/>
                </a:solidFill>
                <a:effectLst/>
                <a:latin typeface="Arial" panose="020B0604020202020204" pitchFamily="34" charset="0"/>
              </a:rPr>
              <a:t>sl</a:t>
            </a:r>
            <a:r>
              <a:rPr lang="en-US" b="0" i="0" dirty="0">
                <a:solidFill>
                  <a:srgbClr val="222222"/>
                </a:solidFill>
                <a:effectLst/>
                <a:latin typeface="Arial" panose="020B0604020202020204" pitchFamily="34" charset="0"/>
              </a:rPr>
              <a:t>: PLEA, 1997.</a:t>
            </a:r>
            <a:endParaRPr lang="en-AU" dirty="0"/>
          </a:p>
        </p:txBody>
      </p:sp>
      <p:sp>
        <p:nvSpPr>
          <p:cNvPr id="6" name="TextBox 5">
            <a:extLst>
              <a:ext uri="{FF2B5EF4-FFF2-40B4-BE49-F238E27FC236}">
                <a16:creationId xmlns:a16="http://schemas.microsoft.com/office/drawing/2014/main" id="{6E95CC52-B553-5A1B-D59C-F1A5D5DD1338}"/>
              </a:ext>
            </a:extLst>
          </p:cNvPr>
          <p:cNvSpPr txBox="1"/>
          <p:nvPr/>
        </p:nvSpPr>
        <p:spPr>
          <a:xfrm>
            <a:off x="214991" y="1532335"/>
            <a:ext cx="11454495" cy="830997"/>
          </a:xfrm>
          <a:prstGeom prst="rect">
            <a:avLst/>
          </a:prstGeom>
          <a:noFill/>
        </p:spPr>
        <p:txBody>
          <a:bodyPr wrap="square">
            <a:spAutoFit/>
          </a:bodyPr>
          <a:lstStyle/>
          <a:p>
            <a:r>
              <a:rPr lang="en-US" sz="2400" dirty="0"/>
              <a:t>The </a:t>
            </a:r>
            <a:r>
              <a:rPr lang="en-US" sz="2400" b="1" dirty="0"/>
              <a:t>PMV</a:t>
            </a:r>
            <a:r>
              <a:rPr lang="en-US" sz="2400" dirty="0"/>
              <a:t> index predicts the mean response of a large group of people on a 7-point thermal sensation scale, from +3 (hot) to -3 (cold), where 0 is neutral.</a:t>
            </a:r>
            <a:endParaRPr lang="en-AU" sz="2400" dirty="0"/>
          </a:p>
        </p:txBody>
      </p:sp>
      <p:pic>
        <p:nvPicPr>
          <p:cNvPr id="7" name="Picture 6">
            <a:extLst>
              <a:ext uri="{FF2B5EF4-FFF2-40B4-BE49-F238E27FC236}">
                <a16:creationId xmlns:a16="http://schemas.microsoft.com/office/drawing/2014/main" id="{DD742689-651E-CBA8-DDB1-74B5D0B3845B}"/>
              </a:ext>
            </a:extLst>
          </p:cNvPr>
          <p:cNvPicPr>
            <a:picLocks noChangeAspect="1"/>
          </p:cNvPicPr>
          <p:nvPr/>
        </p:nvPicPr>
        <p:blipFill rotWithShape="1">
          <a:blip r:embed="rId3"/>
          <a:srcRect t="76963"/>
          <a:stretch/>
        </p:blipFill>
        <p:spPr>
          <a:xfrm>
            <a:off x="1745032" y="2518268"/>
            <a:ext cx="8701935" cy="1038576"/>
          </a:xfrm>
          <a:prstGeom prst="rect">
            <a:avLst/>
          </a:prstGeom>
        </p:spPr>
      </p:pic>
      <p:sp>
        <p:nvSpPr>
          <p:cNvPr id="9" name="TextBox 8">
            <a:extLst>
              <a:ext uri="{FF2B5EF4-FFF2-40B4-BE49-F238E27FC236}">
                <a16:creationId xmlns:a16="http://schemas.microsoft.com/office/drawing/2014/main" id="{DEE77A7B-45EE-30FA-BE48-36B5920CA7E3}"/>
              </a:ext>
            </a:extLst>
          </p:cNvPr>
          <p:cNvSpPr txBox="1"/>
          <p:nvPr/>
        </p:nvSpPr>
        <p:spPr>
          <a:xfrm>
            <a:off x="214991" y="4019185"/>
            <a:ext cx="11454494" cy="1200329"/>
          </a:xfrm>
          <a:prstGeom prst="rect">
            <a:avLst/>
          </a:prstGeom>
          <a:noFill/>
        </p:spPr>
        <p:txBody>
          <a:bodyPr wrap="square">
            <a:spAutoFit/>
          </a:bodyPr>
          <a:lstStyle/>
          <a:p>
            <a:r>
              <a:rPr lang="en-US" sz="2400" dirty="0"/>
              <a:t>The </a:t>
            </a:r>
            <a:r>
              <a:rPr lang="en-US" sz="2400" b="1" dirty="0"/>
              <a:t>Adaptive Thermal Comfort </a:t>
            </a:r>
            <a:r>
              <a:rPr lang="en-US" sz="2400" dirty="0"/>
              <a:t>metric relates indoor design temperatures to outdoor temperatures. It is based on the understanding that occupants can adapt to, or even prefer a wider range of conditions.</a:t>
            </a:r>
            <a:endParaRPr lang="en-AU" sz="2400" dirty="0"/>
          </a:p>
        </p:txBody>
      </p:sp>
    </p:spTree>
    <p:extLst>
      <p:ext uri="{BB962C8B-B14F-4D97-AF65-F5344CB8AC3E}">
        <p14:creationId xmlns:p14="http://schemas.microsoft.com/office/powerpoint/2010/main" val="48587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 y="273002"/>
            <a:ext cx="9154887" cy="739369"/>
          </a:xfrm>
          <a:prstGeom prst="rect">
            <a:avLst/>
          </a:prstGeom>
          <a:solidFill>
            <a:srgbClr val="4497D1"/>
          </a:solidFill>
          <a:ln>
            <a:noFill/>
          </a:ln>
        </p:spPr>
        <p:txBody>
          <a:bodyPr spcFirstLastPara="1" wrap="square" lIns="91425" tIns="45700" rIns="91425" bIns="45700" anchor="ctr" anchorCtr="0">
            <a:normAutofit/>
          </a:bodyPr>
          <a:lstStyle/>
          <a:p>
            <a:r>
              <a:rPr lang="en-US" dirty="0">
                <a:solidFill>
                  <a:schemeClr val="bg1"/>
                </a:solidFill>
              </a:rPr>
              <a:t>Some other Factors</a:t>
            </a:r>
          </a:p>
        </p:txBody>
      </p:sp>
      <p:sp>
        <p:nvSpPr>
          <p:cNvPr id="124" name="Google Shape;124;p3"/>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4</a:t>
            </a:fld>
            <a:endParaRPr/>
          </a:p>
        </p:txBody>
      </p:sp>
      <p:pic>
        <p:nvPicPr>
          <p:cNvPr id="2" name="Picture 1">
            <a:extLst>
              <a:ext uri="{FF2B5EF4-FFF2-40B4-BE49-F238E27FC236}">
                <a16:creationId xmlns:a16="http://schemas.microsoft.com/office/drawing/2014/main" id="{475A58AA-8192-9E8D-D557-8199A9FF08CB}"/>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7000"/>
                    </a14:imgEffect>
                    <a14:imgEffect>
                      <a14:brightnessContrast contrast="34000"/>
                    </a14:imgEffect>
                  </a14:imgLayer>
                </a14:imgProps>
              </a:ext>
            </a:extLst>
          </a:blip>
          <a:srcRect l="42022"/>
          <a:stretch/>
        </p:blipFill>
        <p:spPr>
          <a:xfrm>
            <a:off x="5850750" y="1114215"/>
            <a:ext cx="6608271" cy="5084045"/>
          </a:xfrm>
          <a:prstGeom prst="rect">
            <a:avLst/>
          </a:prstGeom>
        </p:spPr>
      </p:pic>
      <p:sp>
        <p:nvSpPr>
          <p:cNvPr id="4" name="TextBox 3">
            <a:extLst>
              <a:ext uri="{FF2B5EF4-FFF2-40B4-BE49-F238E27FC236}">
                <a16:creationId xmlns:a16="http://schemas.microsoft.com/office/drawing/2014/main" id="{04EBEF3E-E4F2-6B93-4579-9359795929A9}"/>
              </a:ext>
            </a:extLst>
          </p:cNvPr>
          <p:cNvSpPr txBox="1"/>
          <p:nvPr/>
        </p:nvSpPr>
        <p:spPr>
          <a:xfrm>
            <a:off x="214992" y="1274680"/>
            <a:ext cx="5151666" cy="1200329"/>
          </a:xfrm>
          <a:prstGeom prst="rect">
            <a:avLst/>
          </a:prstGeom>
          <a:noFill/>
        </p:spPr>
        <p:txBody>
          <a:bodyPr wrap="square">
            <a:spAutoFit/>
          </a:bodyPr>
          <a:lstStyle/>
          <a:p>
            <a:r>
              <a:rPr lang="en-US" sz="2400" dirty="0"/>
              <a:t>Predicting the Occupancy and Sleeping patterns to optimize the energy.</a:t>
            </a:r>
            <a:endParaRPr lang="en-AU" sz="2400" dirty="0"/>
          </a:p>
        </p:txBody>
      </p:sp>
      <p:sp>
        <p:nvSpPr>
          <p:cNvPr id="5" name="TextBox 4">
            <a:extLst>
              <a:ext uri="{FF2B5EF4-FFF2-40B4-BE49-F238E27FC236}">
                <a16:creationId xmlns:a16="http://schemas.microsoft.com/office/drawing/2014/main" id="{09F6F18A-DB06-31C9-141E-62015CBB21A8}"/>
              </a:ext>
            </a:extLst>
          </p:cNvPr>
          <p:cNvSpPr txBox="1"/>
          <p:nvPr/>
        </p:nvSpPr>
        <p:spPr>
          <a:xfrm>
            <a:off x="214992" y="2506485"/>
            <a:ext cx="5151666" cy="461665"/>
          </a:xfrm>
          <a:prstGeom prst="rect">
            <a:avLst/>
          </a:prstGeom>
          <a:noFill/>
        </p:spPr>
        <p:txBody>
          <a:bodyPr wrap="square">
            <a:spAutoFit/>
          </a:bodyPr>
          <a:lstStyle/>
          <a:p>
            <a:r>
              <a:rPr lang="en-US" sz="2400" dirty="0"/>
              <a:t>Electricity Pricing Peak Hours</a:t>
            </a:r>
            <a:endParaRPr lang="en-AU" sz="2400" dirty="0"/>
          </a:p>
        </p:txBody>
      </p:sp>
      <p:sp>
        <p:nvSpPr>
          <p:cNvPr id="10" name="TextBox 9">
            <a:extLst>
              <a:ext uri="{FF2B5EF4-FFF2-40B4-BE49-F238E27FC236}">
                <a16:creationId xmlns:a16="http://schemas.microsoft.com/office/drawing/2014/main" id="{37F88948-1833-7145-7404-CE8BEB91C9F7}"/>
              </a:ext>
            </a:extLst>
          </p:cNvPr>
          <p:cNvSpPr txBox="1"/>
          <p:nvPr/>
        </p:nvSpPr>
        <p:spPr>
          <a:xfrm>
            <a:off x="-1" y="6244426"/>
            <a:ext cx="11353803" cy="523220"/>
          </a:xfrm>
          <a:prstGeom prst="rect">
            <a:avLst/>
          </a:prstGeom>
          <a:noFill/>
        </p:spPr>
        <p:txBody>
          <a:bodyPr wrap="square">
            <a:spAutoFit/>
          </a:bodyPr>
          <a:lstStyle/>
          <a:p>
            <a:r>
              <a:rPr lang="en-US" b="0" i="0" dirty="0">
                <a:solidFill>
                  <a:srgbClr val="222222"/>
                </a:solidFill>
                <a:effectLst/>
                <a:latin typeface="Arial" panose="020B0604020202020204" pitchFamily="34" charset="0"/>
              </a:rPr>
              <a:t>Upton, J., Murphy, M. D., </a:t>
            </a:r>
            <a:r>
              <a:rPr lang="en-US" b="0" i="0" dirty="0" err="1">
                <a:solidFill>
                  <a:srgbClr val="222222"/>
                </a:solidFill>
                <a:effectLst/>
                <a:latin typeface="Arial" panose="020B0604020202020204" pitchFamily="34" charset="0"/>
              </a:rPr>
              <a:t>Koerkamp</a:t>
            </a:r>
            <a:r>
              <a:rPr lang="en-US" b="0" i="0" dirty="0">
                <a:solidFill>
                  <a:srgbClr val="222222"/>
                </a:solidFill>
                <a:effectLst/>
                <a:latin typeface="Arial" panose="020B0604020202020204" pitchFamily="34" charset="0"/>
              </a:rPr>
              <a:t>, P. W. G., </a:t>
            </a:r>
            <a:r>
              <a:rPr lang="en-US" b="0" i="0" dirty="0" err="1">
                <a:solidFill>
                  <a:srgbClr val="222222"/>
                </a:solidFill>
                <a:effectLst/>
                <a:latin typeface="Arial" panose="020B0604020202020204" pitchFamily="34" charset="0"/>
              </a:rPr>
              <a:t>Shalloo</a:t>
            </a:r>
            <a:r>
              <a:rPr lang="en-US" b="0" i="0" dirty="0">
                <a:solidFill>
                  <a:srgbClr val="222222"/>
                </a:solidFill>
                <a:effectLst/>
                <a:latin typeface="Arial" panose="020B0604020202020204" pitchFamily="34" charset="0"/>
              </a:rPr>
              <a:t>, L., &amp; De Boer, I. J. (2014). Strategies to reduce energy use in dairy milking facilities. In </a:t>
            </a:r>
            <a:r>
              <a:rPr lang="en-US" b="0" i="1" dirty="0">
                <a:solidFill>
                  <a:srgbClr val="222222"/>
                </a:solidFill>
                <a:effectLst/>
                <a:latin typeface="Arial" panose="020B0604020202020204" pitchFamily="34" charset="0"/>
              </a:rPr>
              <a:t>2014 Montreal, Quebec Canada July 13–July 16, 2014</a:t>
            </a:r>
            <a:r>
              <a:rPr lang="en-US" b="0" i="0" dirty="0">
                <a:solidFill>
                  <a:srgbClr val="222222"/>
                </a:solidFill>
                <a:effectLst/>
                <a:latin typeface="Arial" panose="020B0604020202020204" pitchFamily="34" charset="0"/>
              </a:rPr>
              <a:t> (p. 1). American Society of Agricultural and Biological Engineers.</a:t>
            </a:r>
            <a:endParaRPr lang="en-AU" dirty="0"/>
          </a:p>
        </p:txBody>
      </p:sp>
      <p:pic>
        <p:nvPicPr>
          <p:cNvPr id="12" name="Picture 11">
            <a:extLst>
              <a:ext uri="{FF2B5EF4-FFF2-40B4-BE49-F238E27FC236}">
                <a16:creationId xmlns:a16="http://schemas.microsoft.com/office/drawing/2014/main" id="{65D426EE-F069-CB8B-0385-DF192DC7BBC5}"/>
              </a:ext>
            </a:extLst>
          </p:cNvPr>
          <p:cNvPicPr>
            <a:picLocks noChangeAspect="1"/>
          </p:cNvPicPr>
          <p:nvPr/>
        </p:nvPicPr>
        <p:blipFill>
          <a:blip r:embed="rId5"/>
          <a:stretch>
            <a:fillRect/>
          </a:stretch>
        </p:blipFill>
        <p:spPr>
          <a:xfrm>
            <a:off x="-1" y="3036882"/>
            <a:ext cx="5850750" cy="3221353"/>
          </a:xfrm>
          <a:prstGeom prst="rect">
            <a:avLst/>
          </a:prstGeom>
        </p:spPr>
      </p:pic>
    </p:spTree>
    <p:extLst>
      <p:ext uri="{BB962C8B-B14F-4D97-AF65-F5344CB8AC3E}">
        <p14:creationId xmlns:p14="http://schemas.microsoft.com/office/powerpoint/2010/main" val="3160145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body" idx="1"/>
          </p:nvPr>
        </p:nvSpPr>
        <p:spPr>
          <a:xfrm>
            <a:off x="304078" y="1343291"/>
            <a:ext cx="12001576" cy="4351336"/>
          </a:xfrm>
          <a:prstGeom prst="rect">
            <a:avLst/>
          </a:prstGeom>
          <a:noFill/>
          <a:ln>
            <a:noFill/>
          </a:ln>
        </p:spPr>
        <p:txBody>
          <a:bodyPr spcFirstLastPara="1" wrap="square" lIns="91425" tIns="45700" rIns="91425" bIns="45700" anchor="t" anchorCtr="0">
            <a:normAutofit/>
          </a:bodyPr>
          <a:lstStyle/>
          <a:p>
            <a:pPr indent="-457200">
              <a:spcBef>
                <a:spcPts val="0"/>
              </a:spcBef>
              <a:buClr>
                <a:srgbClr val="0F98D5"/>
              </a:buClr>
            </a:pPr>
            <a:r>
              <a:rPr lang="en-US" b="1" i="0" dirty="0">
                <a:solidFill>
                  <a:schemeClr val="tx1"/>
                </a:solidFill>
                <a:effectLst/>
                <a:latin typeface="Söhne"/>
              </a:rPr>
              <a:t>Current adaptive comfort methods lack adaptability to weather, occupants, and consume excess energy, posing an eco-unfriendly challenge.</a:t>
            </a:r>
          </a:p>
          <a:p>
            <a:pPr indent="-457200">
              <a:spcBef>
                <a:spcPts val="0"/>
              </a:spcBef>
              <a:buClr>
                <a:srgbClr val="0F98D5"/>
              </a:buClr>
            </a:pPr>
            <a:endParaRPr lang="en-US" b="1" dirty="0">
              <a:solidFill>
                <a:schemeClr val="tx1"/>
              </a:solidFill>
              <a:latin typeface="Söhne"/>
            </a:endParaRPr>
          </a:p>
          <a:p>
            <a:pPr indent="-457200">
              <a:spcBef>
                <a:spcPts val="0"/>
              </a:spcBef>
              <a:buClr>
                <a:srgbClr val="0F98D5"/>
              </a:buClr>
            </a:pPr>
            <a:endParaRPr lang="en-US" b="1" i="0" dirty="0">
              <a:solidFill>
                <a:schemeClr val="tx1"/>
              </a:solidFill>
              <a:effectLst/>
              <a:latin typeface="Söhne"/>
            </a:endParaRPr>
          </a:p>
          <a:p>
            <a:pPr indent="-457200">
              <a:spcBef>
                <a:spcPts val="0"/>
              </a:spcBef>
              <a:buClr>
                <a:srgbClr val="0F98D5"/>
              </a:buClr>
            </a:pPr>
            <a:endParaRPr lang="en-US" dirty="0">
              <a:solidFill>
                <a:srgbClr val="374151"/>
              </a:solidFill>
              <a:latin typeface="Söhne"/>
            </a:endParaRPr>
          </a:p>
          <a:p>
            <a:pPr indent="-457200">
              <a:spcBef>
                <a:spcPts val="0"/>
              </a:spcBef>
              <a:buClr>
                <a:srgbClr val="0F98D5"/>
              </a:buClr>
            </a:pPr>
            <a:r>
              <a:rPr lang="en-US" b="1" dirty="0">
                <a:solidFill>
                  <a:srgbClr val="4497D1"/>
                </a:solidFill>
                <a:latin typeface="Söhne"/>
              </a:rPr>
              <a:t>The aim is to build an efficient model free RL based thermal comfort controller for simulated house that optimizes for energy use.</a:t>
            </a:r>
          </a:p>
          <a:p>
            <a:pPr indent="-457200">
              <a:spcBef>
                <a:spcPts val="0"/>
              </a:spcBef>
              <a:buClr>
                <a:srgbClr val="0F98D5"/>
              </a:buClr>
            </a:pPr>
            <a:r>
              <a:rPr lang="en-US" b="1" dirty="0">
                <a:solidFill>
                  <a:srgbClr val="4497D1"/>
                </a:solidFill>
                <a:latin typeface="Söhne"/>
              </a:rPr>
              <a:t>Learning a RL control policy through interactions with a simulated environment </a:t>
            </a:r>
            <a:endParaRPr lang="en-US" b="1" dirty="0">
              <a:solidFill>
                <a:srgbClr val="4497D1"/>
              </a:solidFill>
            </a:endParaRPr>
          </a:p>
          <a:p>
            <a:pPr indent="-457200">
              <a:spcBef>
                <a:spcPts val="0"/>
              </a:spcBef>
              <a:buClr>
                <a:srgbClr val="0F98D5"/>
              </a:buClr>
            </a:pPr>
            <a:endParaRPr lang="en-US" b="0" i="0" dirty="0">
              <a:solidFill>
                <a:srgbClr val="374151"/>
              </a:solidFill>
              <a:effectLst/>
              <a:latin typeface="Söhne"/>
            </a:endParaRPr>
          </a:p>
        </p:txBody>
      </p:sp>
      <p:sp>
        <p:nvSpPr>
          <p:cNvPr id="156" name="Google Shape;156;p6"/>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5</a:t>
            </a:fld>
            <a:endParaRPr/>
          </a:p>
        </p:txBody>
      </p:sp>
      <p:sp>
        <p:nvSpPr>
          <p:cNvPr id="157" name="Google Shape;157;p6"/>
          <p:cNvSpPr txBox="1"/>
          <p:nvPr/>
        </p:nvSpPr>
        <p:spPr>
          <a:xfrm>
            <a:off x="-1" y="273002"/>
            <a:ext cx="8262257" cy="754906"/>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Problem Statement</a:t>
            </a:r>
            <a:endParaRPr sz="4400" b="0" i="0" u="none" strike="noStrike" cap="none" dirty="0">
              <a:solidFill>
                <a:schemeClr val="lt1"/>
              </a:solidFill>
              <a:latin typeface="Calibri"/>
              <a:ea typeface="Calibri"/>
              <a:cs typeface="Calibri"/>
              <a:sym typeface="Calibri"/>
            </a:endParaRPr>
          </a:p>
        </p:txBody>
      </p:sp>
      <p:pic>
        <p:nvPicPr>
          <p:cNvPr id="2" name="Google Shape;169;p7">
            <a:extLst>
              <a:ext uri="{FF2B5EF4-FFF2-40B4-BE49-F238E27FC236}">
                <a16:creationId xmlns:a16="http://schemas.microsoft.com/office/drawing/2014/main" id="{0F7EADF3-1170-E621-A59F-E44C74B5A6DB}"/>
              </a:ext>
            </a:extLst>
          </p:cNvPr>
          <p:cNvPicPr preferRelativeResize="0"/>
          <p:nvPr/>
        </p:nvPicPr>
        <p:blipFill rotWithShape="1">
          <a:blip r:embed="rId3">
            <a:alphaModFix/>
          </a:blip>
          <a:srcRect/>
          <a:stretch/>
        </p:blipFill>
        <p:spPr>
          <a:xfrm>
            <a:off x="309140" y="4847978"/>
            <a:ext cx="3740342" cy="1735753"/>
          </a:xfrm>
          <a:prstGeom prst="rect">
            <a:avLst/>
          </a:prstGeom>
          <a:noFill/>
          <a:ln>
            <a:noFill/>
          </a:ln>
        </p:spPr>
      </p:pic>
      <p:pic>
        <p:nvPicPr>
          <p:cNvPr id="3" name="Google Shape;170;p7">
            <a:extLst>
              <a:ext uri="{FF2B5EF4-FFF2-40B4-BE49-F238E27FC236}">
                <a16:creationId xmlns:a16="http://schemas.microsoft.com/office/drawing/2014/main" id="{7958FD24-7DE5-EB93-308F-99A0B6C794BE}"/>
              </a:ext>
            </a:extLst>
          </p:cNvPr>
          <p:cNvPicPr preferRelativeResize="0"/>
          <p:nvPr/>
        </p:nvPicPr>
        <p:blipFill rotWithShape="1">
          <a:blip r:embed="rId4">
            <a:alphaModFix/>
          </a:blip>
          <a:srcRect/>
          <a:stretch/>
        </p:blipFill>
        <p:spPr>
          <a:xfrm>
            <a:off x="8518070" y="5139047"/>
            <a:ext cx="3009902" cy="1148707"/>
          </a:xfrm>
          <a:prstGeom prst="rect">
            <a:avLst/>
          </a:prstGeom>
          <a:noFill/>
          <a:ln>
            <a:noFill/>
          </a:ln>
        </p:spPr>
      </p:pic>
      <p:sp>
        <p:nvSpPr>
          <p:cNvPr id="4" name="Google Shape;157;p6">
            <a:extLst>
              <a:ext uri="{FF2B5EF4-FFF2-40B4-BE49-F238E27FC236}">
                <a16:creationId xmlns:a16="http://schemas.microsoft.com/office/drawing/2014/main" id="{13769B9E-CAAA-8F36-4C76-F3FE09662B61}"/>
              </a:ext>
            </a:extLst>
          </p:cNvPr>
          <p:cNvSpPr txBox="1"/>
          <p:nvPr/>
        </p:nvSpPr>
        <p:spPr>
          <a:xfrm>
            <a:off x="-1" y="2340729"/>
            <a:ext cx="3192651" cy="754906"/>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2800" b="0" i="0" u="none" strike="noStrike" cap="none" dirty="0">
                <a:solidFill>
                  <a:schemeClr val="lt1"/>
                </a:solidFill>
                <a:latin typeface="Arial"/>
                <a:ea typeface="Arial"/>
                <a:cs typeface="Arial"/>
                <a:sym typeface="Arial"/>
              </a:rPr>
              <a:t>Objectives</a:t>
            </a:r>
            <a:endParaRPr sz="28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799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95833E-6 -3.33333E-6 L 0.18463 -0.00185 " pathEditMode="relative" rAng="0" ptsTypes="AA">
                                      <p:cBhvr>
                                        <p:cTn id="6" dur="2000" fill="hold"/>
                                        <p:tgtEl>
                                          <p:spTgt spid="2"/>
                                        </p:tgtEl>
                                        <p:attrNameLst>
                                          <p:attrName>ppt_x</p:attrName>
                                          <p:attrName>ppt_y</p:attrName>
                                        </p:attrNameLst>
                                      </p:cBhvr>
                                      <p:rCtr x="9232" y="-93"/>
                                    </p:animMotion>
                                  </p:childTnLst>
                                </p:cTn>
                              </p:par>
                              <p:par>
                                <p:cTn id="7" presetID="42" presetClass="path" presetSubtype="0" accel="50000" decel="50000" fill="hold" nodeType="withEffect">
                                  <p:stCondLst>
                                    <p:cond delay="0"/>
                                  </p:stCondLst>
                                  <p:childTnLst>
                                    <p:animMotion origin="layout" path="M 4.58333E-6 -1.85185E-6 L -0.19089 -0.00324 " pathEditMode="relative" rAng="0" ptsTypes="AA">
                                      <p:cBhvr>
                                        <p:cTn id="8" dur="2000" fill="hold"/>
                                        <p:tgtEl>
                                          <p:spTgt spid="3"/>
                                        </p:tgtEl>
                                        <p:attrNameLst>
                                          <p:attrName>ppt_x</p:attrName>
                                          <p:attrName>ppt_y</p:attrName>
                                        </p:attrNameLst>
                                      </p:cBhvr>
                                      <p:rCtr x="-9544"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7" name="Google Shape;337;p14"/>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6</a:t>
            </a:fld>
            <a:endParaRPr/>
          </a:p>
        </p:txBody>
      </p:sp>
      <p:sp>
        <p:nvSpPr>
          <p:cNvPr id="338" name="Google Shape;338;p14"/>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a:solidFill>
                  <a:schemeClr val="lt1"/>
                </a:solidFill>
                <a:latin typeface="Arial"/>
                <a:ea typeface="Arial"/>
                <a:cs typeface="Arial"/>
                <a:sym typeface="Arial"/>
              </a:rPr>
              <a:t>Why Reinforcement Learning</a:t>
            </a:r>
            <a:endParaRPr sz="4400" b="0" i="0" u="none" strike="noStrike" cap="none">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7A7733E-98F0-5161-1767-0BFB33A5E47C}"/>
              </a:ext>
            </a:extLst>
          </p:cNvPr>
          <p:cNvSpPr txBox="1"/>
          <p:nvPr/>
        </p:nvSpPr>
        <p:spPr>
          <a:xfrm>
            <a:off x="136072" y="6194614"/>
            <a:ext cx="11217731" cy="523220"/>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Kaelbling</a:t>
            </a:r>
            <a:r>
              <a:rPr lang="en-US" b="0" i="0" dirty="0">
                <a:solidFill>
                  <a:srgbClr val="222222"/>
                </a:solidFill>
                <a:effectLst/>
                <a:latin typeface="Arial" panose="020B0604020202020204" pitchFamily="34" charset="0"/>
              </a:rPr>
              <a:t>, Leslie Pack, Michael L. Littman, and Andrew W. Moore. "Reinforcement learning: A survey." </a:t>
            </a:r>
            <a:r>
              <a:rPr lang="en-US" b="0" i="1" dirty="0">
                <a:solidFill>
                  <a:srgbClr val="222222"/>
                </a:solidFill>
                <a:effectLst/>
                <a:latin typeface="Arial" panose="020B0604020202020204" pitchFamily="34" charset="0"/>
              </a:rPr>
              <a:t>Journal of artificial intelligence research</a:t>
            </a:r>
            <a:r>
              <a:rPr lang="en-US" b="0" i="0" dirty="0">
                <a:solidFill>
                  <a:srgbClr val="222222"/>
                </a:solidFill>
                <a:effectLst/>
                <a:latin typeface="Arial" panose="020B0604020202020204" pitchFamily="34" charset="0"/>
              </a:rPr>
              <a:t> 4 (1996): 237-285.</a:t>
            </a:r>
            <a:endParaRPr lang="en-AU" dirty="0"/>
          </a:p>
        </p:txBody>
      </p:sp>
      <p:sp>
        <p:nvSpPr>
          <p:cNvPr id="2" name="Google Shape;142;p5">
            <a:extLst>
              <a:ext uri="{FF2B5EF4-FFF2-40B4-BE49-F238E27FC236}">
                <a16:creationId xmlns:a16="http://schemas.microsoft.com/office/drawing/2014/main" id="{AC6C1C0C-E47E-8C48-4AF1-5AAE37F6531B}"/>
              </a:ext>
            </a:extLst>
          </p:cNvPr>
          <p:cNvSpPr txBox="1">
            <a:spLocks/>
          </p:cNvSpPr>
          <p:nvPr/>
        </p:nvSpPr>
        <p:spPr>
          <a:xfrm>
            <a:off x="468466" y="1316009"/>
            <a:ext cx="11353419" cy="523221"/>
          </a:xfrm>
          <a:prstGeom prst="rect">
            <a:avLst/>
          </a:prstGeom>
          <a:solidFill>
            <a:srgbClr val="FFC000"/>
          </a:solid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buClr>
                <a:srgbClr val="374151"/>
              </a:buClr>
            </a:pPr>
            <a:r>
              <a:rPr lang="en-US" b="1" dirty="0">
                <a:solidFill>
                  <a:schemeClr val="tx1"/>
                </a:solidFill>
                <a:latin typeface="Arial"/>
                <a:ea typeface="Arial"/>
                <a:cs typeface="Arial"/>
                <a:sym typeface="Arial"/>
              </a:rPr>
              <a:t>Existing Controllers:</a:t>
            </a:r>
            <a:r>
              <a:rPr lang="en-US" dirty="0">
                <a:solidFill>
                  <a:schemeClr val="tx1"/>
                </a:solidFill>
                <a:latin typeface="Arial"/>
                <a:ea typeface="Arial"/>
                <a:cs typeface="Arial"/>
                <a:sym typeface="Arial"/>
              </a:rPr>
              <a:t> Rule based and Model Based controllers.</a:t>
            </a:r>
            <a:endParaRPr lang="en-US" dirty="0">
              <a:solidFill>
                <a:schemeClr val="tx1"/>
              </a:solidFill>
            </a:endParaRPr>
          </a:p>
        </p:txBody>
      </p:sp>
      <p:graphicFrame>
        <p:nvGraphicFramePr>
          <p:cNvPr id="6" name="Diagram 5">
            <a:extLst>
              <a:ext uri="{FF2B5EF4-FFF2-40B4-BE49-F238E27FC236}">
                <a16:creationId xmlns:a16="http://schemas.microsoft.com/office/drawing/2014/main" id="{578B461D-0FD5-BC99-3359-83D4B69D7C4F}"/>
              </a:ext>
            </a:extLst>
          </p:cNvPr>
          <p:cNvGraphicFramePr/>
          <p:nvPr>
            <p:extLst>
              <p:ext uri="{D42A27DB-BD31-4B8C-83A1-F6EECF244321}">
                <p14:modId xmlns:p14="http://schemas.microsoft.com/office/powerpoint/2010/main" val="3571460542"/>
              </p:ext>
            </p:extLst>
          </p:nvPr>
        </p:nvGraphicFramePr>
        <p:xfrm>
          <a:off x="468466" y="2009729"/>
          <a:ext cx="7607946" cy="40110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6">
            <a:extLst>
              <a:ext uri="{FF2B5EF4-FFF2-40B4-BE49-F238E27FC236}">
                <a16:creationId xmlns:a16="http://schemas.microsoft.com/office/drawing/2014/main" id="{B22CE2B1-1552-3824-B787-016B9CD60ECE}"/>
              </a:ext>
            </a:extLst>
          </p:cNvPr>
          <p:cNvSpPr/>
          <p:nvPr/>
        </p:nvSpPr>
        <p:spPr>
          <a:xfrm>
            <a:off x="8610603" y="3595607"/>
            <a:ext cx="3581397" cy="759417"/>
          </a:xfrm>
          <a:prstGeom prst="rect">
            <a:avLst/>
          </a:prstGeom>
          <a:solidFill>
            <a:srgbClr val="4497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The way we learn things</a:t>
            </a:r>
            <a:endParaRPr lang="en-AU" sz="2400" dirty="0"/>
          </a:p>
        </p:txBody>
      </p:sp>
    </p:spTree>
    <p:custDataLst>
      <p:tags r:id="rId1"/>
    </p:custDataLst>
    <p:extLst>
      <p:ext uri="{BB962C8B-B14F-4D97-AF65-F5344CB8AC3E}">
        <p14:creationId xmlns:p14="http://schemas.microsoft.com/office/powerpoint/2010/main" val="354072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F8139DF-118D-0C09-EC5D-9135732A4038}"/>
              </a:ext>
            </a:extLst>
          </p:cNvPr>
          <p:cNvGraphicFramePr/>
          <p:nvPr>
            <p:extLst>
              <p:ext uri="{D42A27DB-BD31-4B8C-83A1-F6EECF244321}">
                <p14:modId xmlns:p14="http://schemas.microsoft.com/office/powerpoint/2010/main" val="3262648366"/>
              </p:ext>
            </p:extLst>
          </p:nvPr>
        </p:nvGraphicFramePr>
        <p:xfrm>
          <a:off x="1106407" y="449487"/>
          <a:ext cx="9979186" cy="6408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Google Shape;347;p15">
            <a:extLst>
              <a:ext uri="{FF2B5EF4-FFF2-40B4-BE49-F238E27FC236}">
                <a16:creationId xmlns:a16="http://schemas.microsoft.com/office/drawing/2014/main" id="{143E8409-DC7F-0214-80A2-2CFD24C88330}"/>
              </a:ext>
            </a:extLst>
          </p:cNvPr>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Literature Review</a:t>
            </a:r>
            <a:endParaRPr sz="4400" b="0" i="0" u="none" strike="noStrike" cap="none" dirty="0">
              <a:solidFill>
                <a:schemeClr val="lt1"/>
              </a:solidFill>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B0DD5917-33A1-2588-117B-538909F29A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sz="1200" b="0" i="0" u="none" strike="noStrike" cap="none">
              <a:solidFill>
                <a:srgbClr val="898989"/>
              </a:solidFill>
              <a:latin typeface="Calibri"/>
              <a:ea typeface="Calibri"/>
              <a:cs typeface="Calibri"/>
              <a:sym typeface="Calibri"/>
            </a:endParaRPr>
          </a:p>
        </p:txBody>
      </p:sp>
    </p:spTree>
    <p:extLst>
      <p:ext uri="{BB962C8B-B14F-4D97-AF65-F5344CB8AC3E}">
        <p14:creationId xmlns:p14="http://schemas.microsoft.com/office/powerpoint/2010/main" val="2161283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15">
            <a:extLst>
              <a:ext uri="{FF2B5EF4-FFF2-40B4-BE49-F238E27FC236}">
                <a16:creationId xmlns:a16="http://schemas.microsoft.com/office/drawing/2014/main" id="{143E8409-DC7F-0214-80A2-2CFD24C88330}"/>
              </a:ext>
            </a:extLst>
          </p:cNvPr>
          <p:cNvSpPr txBox="1"/>
          <p:nvPr/>
        </p:nvSpPr>
        <p:spPr>
          <a:xfrm>
            <a:off x="10885" y="250371"/>
            <a:ext cx="8218713" cy="777537"/>
          </a:xfrm>
          <a:prstGeom prst="rect">
            <a:avLst/>
          </a:prstGeom>
          <a:solidFill>
            <a:srgbClr val="4497D1"/>
          </a:solidFill>
          <a:ln>
            <a:noFill/>
          </a:ln>
        </p:spPr>
        <p:txBody>
          <a:bodyPr spcFirstLastPara="1" wrap="square" lIns="91425" tIns="45700" rIns="91425" bIns="45700" anchor="ctr" anchorCtr="0">
            <a:normAutofit fontScale="77500" lnSpcReduction="20000"/>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RL a better solution to control problems</a:t>
            </a:r>
            <a:endParaRPr lang="en-US" sz="4400" b="0" i="0" u="none" strike="noStrike" cap="none" dirty="0">
              <a:solidFill>
                <a:schemeClr val="lt1"/>
              </a:solidFill>
              <a:latin typeface="Calibri"/>
              <a:ea typeface="Calibri"/>
              <a:cs typeface="Calibri"/>
              <a:sym typeface="Calibri"/>
            </a:endParaRPr>
          </a:p>
        </p:txBody>
      </p:sp>
      <p:sp>
        <p:nvSpPr>
          <p:cNvPr id="3" name="Slide Number Placeholder 2">
            <a:extLst>
              <a:ext uri="{FF2B5EF4-FFF2-40B4-BE49-F238E27FC236}">
                <a16:creationId xmlns:a16="http://schemas.microsoft.com/office/drawing/2014/main" id="{B0DD5917-33A1-2588-117B-538909F29A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sz="1200" b="0" i="0" u="none" strike="noStrike" cap="none">
              <a:solidFill>
                <a:srgbClr val="898989"/>
              </a:solidFill>
              <a:latin typeface="Calibri"/>
              <a:ea typeface="Calibri"/>
              <a:cs typeface="Calibri"/>
              <a:sym typeface="Calibri"/>
            </a:endParaRPr>
          </a:p>
        </p:txBody>
      </p:sp>
      <p:graphicFrame>
        <p:nvGraphicFramePr>
          <p:cNvPr id="2" name="Diagram 1">
            <a:extLst>
              <a:ext uri="{FF2B5EF4-FFF2-40B4-BE49-F238E27FC236}">
                <a16:creationId xmlns:a16="http://schemas.microsoft.com/office/drawing/2014/main" id="{DEFB6BEF-80AD-AFF8-99B9-71085A54BAA1}"/>
              </a:ext>
            </a:extLst>
          </p:cNvPr>
          <p:cNvGraphicFramePr/>
          <p:nvPr>
            <p:extLst>
              <p:ext uri="{D42A27DB-BD31-4B8C-83A1-F6EECF244321}">
                <p14:modId xmlns:p14="http://schemas.microsoft.com/office/powerpoint/2010/main" val="1765400145"/>
              </p:ext>
            </p:extLst>
          </p:nvPr>
        </p:nvGraphicFramePr>
        <p:xfrm>
          <a:off x="2032000" y="1027908"/>
          <a:ext cx="8128000" cy="1651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a:extLst>
              <a:ext uri="{FF2B5EF4-FFF2-40B4-BE49-F238E27FC236}">
                <a16:creationId xmlns:a16="http://schemas.microsoft.com/office/drawing/2014/main" id="{D01950D7-948F-3DB1-B562-817E142F3BE8}"/>
              </a:ext>
            </a:extLst>
          </p:cNvPr>
          <p:cNvPicPr>
            <a:picLocks noChangeAspect="1"/>
          </p:cNvPicPr>
          <p:nvPr/>
        </p:nvPicPr>
        <p:blipFill>
          <a:blip r:embed="rId8"/>
          <a:stretch>
            <a:fillRect/>
          </a:stretch>
        </p:blipFill>
        <p:spPr>
          <a:xfrm>
            <a:off x="1606470" y="2679482"/>
            <a:ext cx="8979060" cy="3413969"/>
          </a:xfrm>
          <a:prstGeom prst="rect">
            <a:avLst/>
          </a:prstGeom>
        </p:spPr>
      </p:pic>
      <p:sp>
        <p:nvSpPr>
          <p:cNvPr id="9" name="TextBox 8">
            <a:extLst>
              <a:ext uri="{FF2B5EF4-FFF2-40B4-BE49-F238E27FC236}">
                <a16:creationId xmlns:a16="http://schemas.microsoft.com/office/drawing/2014/main" id="{68F67355-21F6-375E-625B-6FC3CE012FE8}"/>
              </a:ext>
            </a:extLst>
          </p:cNvPr>
          <p:cNvSpPr txBox="1"/>
          <p:nvPr/>
        </p:nvSpPr>
        <p:spPr>
          <a:xfrm>
            <a:off x="10885" y="6277305"/>
            <a:ext cx="11953807" cy="523220"/>
          </a:xfrm>
          <a:prstGeom prst="rect">
            <a:avLst/>
          </a:prstGeom>
          <a:noFill/>
        </p:spPr>
        <p:txBody>
          <a:bodyPr wrap="square">
            <a:spAutoFit/>
          </a:bodyPr>
          <a:lstStyle/>
          <a:p>
            <a:r>
              <a:rPr lang="en-US" b="0" i="0" dirty="0">
                <a:solidFill>
                  <a:srgbClr val="222222"/>
                </a:solidFill>
                <a:effectLst/>
                <a:latin typeface="Arial" panose="020B0604020202020204" pitchFamily="34" charset="0"/>
              </a:rPr>
              <a:t>Faria, R. D. R., Capron, B. D. O., Secchi, A. R., &amp; de Souza Jr, M. B. (2022). Where Reinforcement Learning Meets Process Control: Review and Guidelines. </a:t>
            </a:r>
            <a:r>
              <a:rPr lang="en-US" b="0" i="1" dirty="0">
                <a:solidFill>
                  <a:srgbClr val="222222"/>
                </a:solidFill>
                <a:effectLst/>
                <a:latin typeface="Arial" panose="020B0604020202020204" pitchFamily="34" charset="0"/>
              </a:rPr>
              <a:t>Processes</a:t>
            </a:r>
            <a:r>
              <a:rPr lang="en-US" b="0" i="0"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10</a:t>
            </a:r>
            <a:r>
              <a:rPr lang="en-US" b="0" i="0" dirty="0">
                <a:solidFill>
                  <a:srgbClr val="222222"/>
                </a:solidFill>
                <a:effectLst/>
                <a:latin typeface="Arial" panose="020B0604020202020204" pitchFamily="34" charset="0"/>
              </a:rPr>
              <a:t>(11), 2311.</a:t>
            </a:r>
            <a:endParaRPr lang="en-AU" dirty="0"/>
          </a:p>
        </p:txBody>
      </p:sp>
    </p:spTree>
    <p:extLst>
      <p:ext uri="{BB962C8B-B14F-4D97-AF65-F5344CB8AC3E}">
        <p14:creationId xmlns:p14="http://schemas.microsoft.com/office/powerpoint/2010/main" val="4010434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6" name="Google Shape;406;p22"/>
          <p:cNvSpPr txBox="1">
            <a:spLocks noGrp="1"/>
          </p:cNvSpPr>
          <p:nvPr>
            <p:ph type="sldNum" idx="12"/>
          </p:nvPr>
        </p:nvSpPr>
        <p:spPr>
          <a:xfrm>
            <a:off x="8610603" y="6356351"/>
            <a:ext cx="2743200" cy="365129"/>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898989"/>
              </a:buClr>
              <a:buSzPts val="1200"/>
              <a:buFont typeface="Calibri"/>
              <a:buNone/>
            </a:pPr>
            <a:fld id="{00000000-1234-1234-1234-123412341234}" type="slidenum">
              <a:rPr lang="en-US"/>
              <a:t>9</a:t>
            </a:fld>
            <a:endParaRPr/>
          </a:p>
        </p:txBody>
      </p:sp>
      <p:sp>
        <p:nvSpPr>
          <p:cNvPr id="5" name="TextBox 4">
            <a:extLst>
              <a:ext uri="{FF2B5EF4-FFF2-40B4-BE49-F238E27FC236}">
                <a16:creationId xmlns:a16="http://schemas.microsoft.com/office/drawing/2014/main" id="{C1490548-DB63-A734-8776-F4FEDD6E5C14}"/>
              </a:ext>
            </a:extLst>
          </p:cNvPr>
          <p:cNvSpPr txBox="1"/>
          <p:nvPr/>
        </p:nvSpPr>
        <p:spPr>
          <a:xfrm>
            <a:off x="87089" y="6202462"/>
            <a:ext cx="11821882" cy="307777"/>
          </a:xfrm>
          <a:prstGeom prst="rect">
            <a:avLst/>
          </a:prstGeom>
          <a:noFill/>
        </p:spPr>
        <p:txBody>
          <a:bodyPr wrap="square">
            <a:spAutoFit/>
          </a:bodyPr>
          <a:lstStyle/>
          <a:p>
            <a:r>
              <a:rPr lang="en-US" b="0" i="0" dirty="0" err="1">
                <a:solidFill>
                  <a:srgbClr val="222222"/>
                </a:solidFill>
                <a:effectLst/>
                <a:latin typeface="Arial" panose="020B0604020202020204" pitchFamily="34" charset="0"/>
              </a:rPr>
              <a:t>Brusey</a:t>
            </a:r>
            <a:r>
              <a:rPr lang="en-US" b="0" i="0" dirty="0">
                <a:solidFill>
                  <a:srgbClr val="222222"/>
                </a:solidFill>
                <a:effectLst/>
                <a:latin typeface="Arial" panose="020B0604020202020204" pitchFamily="34" charset="0"/>
              </a:rPr>
              <a:t>, James, et al. "Reinforcement learning-based thermal comfort control for vehicle cabins." </a:t>
            </a:r>
            <a:r>
              <a:rPr lang="en-US" b="0" i="1" dirty="0">
                <a:solidFill>
                  <a:srgbClr val="222222"/>
                </a:solidFill>
                <a:effectLst/>
                <a:latin typeface="Arial" panose="020B0604020202020204" pitchFamily="34" charset="0"/>
              </a:rPr>
              <a:t>Mechatronics</a:t>
            </a:r>
            <a:r>
              <a:rPr lang="en-US" b="0" i="0" dirty="0">
                <a:solidFill>
                  <a:srgbClr val="222222"/>
                </a:solidFill>
                <a:effectLst/>
                <a:latin typeface="Arial" panose="020B0604020202020204" pitchFamily="34" charset="0"/>
              </a:rPr>
              <a:t> 50 (2018): 413-421.</a:t>
            </a:r>
            <a:endParaRPr lang="en-AU" dirty="0"/>
          </a:p>
        </p:txBody>
      </p:sp>
      <p:sp>
        <p:nvSpPr>
          <p:cNvPr id="7" name="Google Shape;389;p20">
            <a:extLst>
              <a:ext uri="{FF2B5EF4-FFF2-40B4-BE49-F238E27FC236}">
                <a16:creationId xmlns:a16="http://schemas.microsoft.com/office/drawing/2014/main" id="{7BC91ECA-F1BD-BC96-8827-A6D8CD763598}"/>
              </a:ext>
            </a:extLst>
          </p:cNvPr>
          <p:cNvSpPr txBox="1">
            <a:spLocks/>
          </p:cNvSpPr>
          <p:nvPr/>
        </p:nvSpPr>
        <p:spPr>
          <a:xfrm>
            <a:off x="125681" y="2636707"/>
            <a:ext cx="5996909" cy="178489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381000" algn="l" rtl="0">
              <a:lnSpc>
                <a:spcPct val="90000"/>
              </a:lnSpc>
              <a:spcBef>
                <a:spcPts val="500"/>
              </a:spcBef>
              <a:spcAft>
                <a:spcPts val="0"/>
              </a:spcAft>
              <a:buClr>
                <a:srgbClr val="000000"/>
              </a:buClr>
              <a:buSzPts val="2400"/>
              <a:buFont typeface="Arial"/>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90000"/>
              </a:lnSpc>
              <a:spcBef>
                <a:spcPts val="500"/>
              </a:spcBef>
              <a:spcAft>
                <a:spcPts val="0"/>
              </a:spcAft>
              <a:buClr>
                <a:srgbClr val="000000"/>
              </a:buClr>
              <a:buSzPts val="2000"/>
              <a:buFont typeface="Arial"/>
              <a:buChar char="•"/>
              <a:defRPr sz="2000" b="0" i="0" u="none" strike="noStrike" cap="none">
                <a:solidFill>
                  <a:srgbClr val="000000"/>
                </a:solidFill>
                <a:latin typeface="Calibri"/>
                <a:ea typeface="Calibri"/>
                <a:cs typeface="Calibri"/>
                <a:sym typeface="Calibri"/>
              </a:defRPr>
            </a:lvl3pPr>
            <a:lvl4pPr marL="1828800" marR="0" lvl="3"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4pPr>
            <a:lvl5pPr marL="2286000" marR="0" lvl="4" indent="-342900" algn="l" rtl="0">
              <a:lnSpc>
                <a:spcPct val="90000"/>
              </a:lnSpc>
              <a:spcBef>
                <a:spcPts val="500"/>
              </a:spcBef>
              <a:spcAft>
                <a:spcPts val="0"/>
              </a:spcAft>
              <a:buClr>
                <a:srgbClr val="000000"/>
              </a:buClr>
              <a:buSzPts val="1800"/>
              <a:buFont typeface="Arial"/>
              <a:buChar char="•"/>
              <a:defRPr sz="1800" b="0" i="0" u="none" strike="noStrike" cap="none">
                <a:solidFill>
                  <a:srgbClr val="000000"/>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228600" indent="-228600">
              <a:spcBef>
                <a:spcPts val="0"/>
              </a:spcBef>
              <a:buSzPts val="2400"/>
            </a:pPr>
            <a:endParaRPr lang="en-US" sz="2200" dirty="0"/>
          </a:p>
        </p:txBody>
      </p:sp>
      <p:sp>
        <p:nvSpPr>
          <p:cNvPr id="3" name="Google Shape;347;p15">
            <a:extLst>
              <a:ext uri="{FF2B5EF4-FFF2-40B4-BE49-F238E27FC236}">
                <a16:creationId xmlns:a16="http://schemas.microsoft.com/office/drawing/2014/main" id="{A129405B-B9E8-B26F-225D-B9B5EA9CF9C0}"/>
              </a:ext>
            </a:extLst>
          </p:cNvPr>
          <p:cNvSpPr txBox="1"/>
          <p:nvPr/>
        </p:nvSpPr>
        <p:spPr>
          <a:xfrm>
            <a:off x="10886" y="250371"/>
            <a:ext cx="5996910" cy="777537"/>
          </a:xfrm>
          <a:prstGeom prst="rect">
            <a:avLst/>
          </a:prstGeom>
          <a:solidFill>
            <a:srgbClr val="4497D1"/>
          </a:solidFill>
          <a:ln>
            <a:noFill/>
          </a:ln>
        </p:spPr>
        <p:txBody>
          <a:bodyPr spcFirstLastPara="1" wrap="square" lIns="91425" tIns="45700" rIns="91425" bIns="45700" anchor="ctr" anchorCtr="0">
            <a:normAutofit fontScale="70000" lnSpcReduction="20000"/>
          </a:bodyPr>
          <a:lstStyle/>
          <a:p>
            <a:pPr marL="0" marR="0" lvl="0" indent="0" algn="l" rtl="0">
              <a:lnSpc>
                <a:spcPct val="90000"/>
              </a:lnSpc>
              <a:spcBef>
                <a:spcPts val="0"/>
              </a:spcBef>
              <a:spcAft>
                <a:spcPts val="0"/>
              </a:spcAft>
              <a:buClr>
                <a:schemeClr val="lt1"/>
              </a:buClr>
              <a:buSzPts val="4400"/>
              <a:buFont typeface="Arial"/>
              <a:buNone/>
            </a:pPr>
            <a:r>
              <a:rPr lang="en-US" sz="4400" b="0" i="0" u="none" strike="noStrike" cap="none" dirty="0">
                <a:solidFill>
                  <a:schemeClr val="lt1"/>
                </a:solidFill>
                <a:latin typeface="Arial"/>
                <a:ea typeface="Arial"/>
                <a:cs typeface="Arial"/>
                <a:sym typeface="Arial"/>
              </a:rPr>
              <a:t>Thermal Comfort for Car Cabin</a:t>
            </a:r>
            <a:endParaRPr sz="4400" b="0" i="0" u="none" strike="noStrike" cap="none" dirty="0">
              <a:solidFill>
                <a:schemeClr val="lt1"/>
              </a:solidFill>
              <a:latin typeface="Calibri"/>
              <a:ea typeface="Calibri"/>
              <a:cs typeface="Calibri"/>
              <a:sym typeface="Calibri"/>
            </a:endParaRPr>
          </a:p>
        </p:txBody>
      </p:sp>
      <p:sp>
        <p:nvSpPr>
          <p:cNvPr id="4" name="Google Shape;519;p33">
            <a:extLst>
              <a:ext uri="{FF2B5EF4-FFF2-40B4-BE49-F238E27FC236}">
                <a16:creationId xmlns:a16="http://schemas.microsoft.com/office/drawing/2014/main" id="{B4F45C17-A4CB-68AA-0F67-8BDB31C8817F}"/>
              </a:ext>
            </a:extLst>
          </p:cNvPr>
          <p:cNvSpPr txBox="1"/>
          <p:nvPr/>
        </p:nvSpPr>
        <p:spPr>
          <a:xfrm>
            <a:off x="10885" y="1150745"/>
            <a:ext cx="5444518" cy="3323946"/>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Calibri"/>
              <a:buAutoNum type="arabicPeriod"/>
            </a:pPr>
            <a:r>
              <a:rPr lang="en-US" sz="2800" dirty="0">
                <a:solidFill>
                  <a:schemeClr val="dk1"/>
                </a:solidFill>
                <a:latin typeface="Calibri"/>
                <a:ea typeface="Calibri"/>
                <a:cs typeface="Calibri"/>
                <a:sym typeface="Calibri"/>
              </a:rPr>
              <a:t>MDP Solved Using </a:t>
            </a:r>
            <a:r>
              <a:rPr lang="en-US" sz="2800" dirty="0" err="1">
                <a:solidFill>
                  <a:schemeClr val="dk1"/>
                </a:solidFill>
                <a:latin typeface="Calibri"/>
                <a:ea typeface="Calibri"/>
                <a:cs typeface="Calibri"/>
                <a:sym typeface="Calibri"/>
              </a:rPr>
              <a:t>Sarsa</a:t>
            </a:r>
            <a:endParaRPr lang="en-US" sz="2800" dirty="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800" dirty="0">
                <a:solidFill>
                  <a:schemeClr val="dk1"/>
                </a:solidFill>
                <a:latin typeface="Calibri"/>
                <a:ea typeface="Calibri"/>
                <a:cs typeface="Calibri"/>
                <a:sym typeface="Calibri"/>
              </a:rPr>
              <a:t>Tested in 200 Scenarios </a:t>
            </a:r>
          </a:p>
          <a:p>
            <a:pPr marL="457200" marR="0" lvl="0" indent="-457200" algn="l" rtl="0">
              <a:spcBef>
                <a:spcPts val="0"/>
              </a:spcBef>
              <a:spcAft>
                <a:spcPts val="0"/>
              </a:spcAft>
              <a:buClr>
                <a:schemeClr val="dk1"/>
              </a:buClr>
              <a:buSzPts val="2400"/>
              <a:buFont typeface="Calibri"/>
              <a:buAutoNum type="arabicPeriod"/>
            </a:pPr>
            <a:r>
              <a:rPr lang="en-US" sz="2800" dirty="0">
                <a:solidFill>
                  <a:schemeClr val="dk1"/>
                </a:solidFill>
                <a:latin typeface="Calibri"/>
                <a:ea typeface="Calibri"/>
                <a:cs typeface="Calibri"/>
                <a:sym typeface="Calibri"/>
              </a:rPr>
              <a:t>37% Reduction in Energy Consumption</a:t>
            </a:r>
          </a:p>
          <a:p>
            <a:pPr marL="457200" marR="0" lvl="0" indent="-457200" algn="l" rtl="0">
              <a:spcBef>
                <a:spcPts val="0"/>
              </a:spcBef>
              <a:spcAft>
                <a:spcPts val="0"/>
              </a:spcAft>
              <a:buClr>
                <a:schemeClr val="dk1"/>
              </a:buClr>
              <a:buSzPts val="2400"/>
              <a:buFont typeface="Calibri"/>
              <a:buAutoNum type="arabicPeriod"/>
            </a:pPr>
            <a:r>
              <a:rPr lang="en-US" sz="2800" dirty="0">
                <a:solidFill>
                  <a:schemeClr val="dk1"/>
                </a:solidFill>
                <a:latin typeface="Calibri"/>
                <a:ea typeface="Calibri"/>
                <a:cs typeface="Calibri"/>
                <a:sym typeface="Calibri"/>
              </a:rPr>
              <a:t>Surpassed other controllers in performance and energy conservation</a:t>
            </a:r>
          </a:p>
          <a:p>
            <a:pPr marL="457200" marR="0" lvl="0" indent="-457200" algn="l" rtl="0">
              <a:spcBef>
                <a:spcPts val="0"/>
              </a:spcBef>
              <a:spcAft>
                <a:spcPts val="0"/>
              </a:spcAft>
              <a:buClr>
                <a:schemeClr val="dk1"/>
              </a:buClr>
              <a:buSzPts val="2400"/>
              <a:buFont typeface="Calibri"/>
              <a:buAutoNum type="arabicPeriod"/>
            </a:pPr>
            <a:endParaRPr sz="1600" dirty="0"/>
          </a:p>
        </p:txBody>
      </p:sp>
      <p:pic>
        <p:nvPicPr>
          <p:cNvPr id="8" name="Google Shape;518;p33">
            <a:extLst>
              <a:ext uri="{FF2B5EF4-FFF2-40B4-BE49-F238E27FC236}">
                <a16:creationId xmlns:a16="http://schemas.microsoft.com/office/drawing/2014/main" id="{8504C645-3515-3D1A-23B2-2260CA148459}"/>
              </a:ext>
            </a:extLst>
          </p:cNvPr>
          <p:cNvPicPr preferRelativeResize="0"/>
          <p:nvPr/>
        </p:nvPicPr>
        <p:blipFill rotWithShape="1">
          <a:blip r:embed="rId3">
            <a:alphaModFix/>
          </a:blip>
          <a:srcRect r="2671"/>
          <a:stretch/>
        </p:blipFill>
        <p:spPr>
          <a:xfrm>
            <a:off x="5866116" y="1079238"/>
            <a:ext cx="6345995" cy="4787997"/>
          </a:xfrm>
          <a:prstGeom prst="rect">
            <a:avLst/>
          </a:prstGeom>
          <a:noFill/>
          <a:ln>
            <a:noFill/>
          </a:ln>
        </p:spPr>
      </p:pic>
      <p:pic>
        <p:nvPicPr>
          <p:cNvPr id="10" name="Picture 9">
            <a:extLst>
              <a:ext uri="{FF2B5EF4-FFF2-40B4-BE49-F238E27FC236}">
                <a16:creationId xmlns:a16="http://schemas.microsoft.com/office/drawing/2014/main" id="{A79AFCA6-B8A4-E39E-D0F0-24E35F7D28E1}"/>
              </a:ext>
            </a:extLst>
          </p:cNvPr>
          <p:cNvPicPr>
            <a:picLocks noChangeAspect="1"/>
          </p:cNvPicPr>
          <p:nvPr/>
        </p:nvPicPr>
        <p:blipFill>
          <a:blip r:embed="rId4"/>
          <a:stretch>
            <a:fillRect/>
          </a:stretch>
        </p:blipFill>
        <p:spPr>
          <a:xfrm>
            <a:off x="580383" y="4228540"/>
            <a:ext cx="4305521" cy="1936850"/>
          </a:xfrm>
          <a:prstGeom prst="rect">
            <a:avLst/>
          </a:prstGeom>
        </p:spPr>
      </p:pic>
    </p:spTree>
    <p:extLst>
      <p:ext uri="{BB962C8B-B14F-4D97-AF65-F5344CB8AC3E}">
        <p14:creationId xmlns:p14="http://schemas.microsoft.com/office/powerpoint/2010/main" val="33283392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8.4|1.8"/>
</p:tagLst>
</file>

<file path=ppt/tags/tag2.xml><?xml version="1.0" encoding="utf-8"?>
<p:tagLst xmlns:a="http://schemas.openxmlformats.org/drawingml/2006/main" xmlns:r="http://schemas.openxmlformats.org/officeDocument/2006/relationships" xmlns:p="http://schemas.openxmlformats.org/presentationml/2006/main">
  <p:tag name="TIMING" val="|0.5|17.4|11.8"/>
</p:tagLst>
</file>

<file path=ppt/tags/tag3.xml><?xml version="1.0" encoding="utf-8"?>
<p:tagLst xmlns:a="http://schemas.openxmlformats.org/drawingml/2006/main" xmlns:r="http://schemas.openxmlformats.org/officeDocument/2006/relationships" xmlns:p="http://schemas.openxmlformats.org/presentationml/2006/main">
  <p:tag name="TIMING" val="|0.5|17.4|11.8"/>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2669</Words>
  <Application>Microsoft Office PowerPoint</Application>
  <PresentationFormat>Widescreen</PresentationFormat>
  <Paragraphs>312</Paragraphs>
  <Slides>25</Slides>
  <Notes>22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Introduction</vt:lpstr>
      <vt:lpstr>PMV based vs Adaptive Thermal Comfort</vt:lpstr>
      <vt:lpstr>Some other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Hassan</dc:creator>
  <cp:lastModifiedBy>Ali  Hassan  Bhatti</cp:lastModifiedBy>
  <cp:revision>51</cp:revision>
  <dcterms:created xsi:type="dcterms:W3CDTF">2023-07-11T07:24:45Z</dcterms:created>
  <dcterms:modified xsi:type="dcterms:W3CDTF">2024-01-26T10:46:04Z</dcterms:modified>
</cp:coreProperties>
</file>