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2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58465BF-A0C2-4024-88E1-3EB699D3E81D}" type="datetimeFigureOut">
              <a:rPr lang="en-GB" smtClean="0"/>
              <a:t>18/03/2024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12026D-EB98-4619-AB12-CFB05860F70C}" type="slidenum">
              <a:rPr lang="en-GB" smtClean="0"/>
              <a:t>‹#›</a:t>
            </a:fld>
            <a:endParaRPr lang="en-GB"/>
          </a:p>
        </p:txBody>
      </p:sp>
    </p:spTree>
    <p:extLst>
      <p:ext uri="{BB962C8B-B14F-4D97-AF65-F5344CB8AC3E}">
        <p14:creationId xmlns:p14="http://schemas.microsoft.com/office/powerpoint/2010/main" val="982491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58465BF-A0C2-4024-88E1-3EB699D3E81D}" type="datetimeFigureOut">
              <a:rPr lang="en-GB" smtClean="0"/>
              <a:t>18/03/2024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12026D-EB98-4619-AB12-CFB05860F70C}" type="slidenum">
              <a:rPr lang="en-GB" smtClean="0"/>
              <a:t>‹#›</a:t>
            </a:fld>
            <a:endParaRPr lang="en-GB"/>
          </a:p>
        </p:txBody>
      </p:sp>
    </p:spTree>
    <p:extLst>
      <p:ext uri="{BB962C8B-B14F-4D97-AF65-F5344CB8AC3E}">
        <p14:creationId xmlns:p14="http://schemas.microsoft.com/office/powerpoint/2010/main" val="113763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58465BF-A0C2-4024-88E1-3EB699D3E81D}" type="datetimeFigureOut">
              <a:rPr lang="en-GB" smtClean="0"/>
              <a:t>18/03/2024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12026D-EB98-4619-AB12-CFB05860F70C}" type="slidenum">
              <a:rPr lang="en-GB" smtClean="0"/>
              <a:t>‹#›</a:t>
            </a:fld>
            <a:endParaRPr lang="en-GB"/>
          </a:p>
        </p:txBody>
      </p:sp>
    </p:spTree>
    <p:extLst>
      <p:ext uri="{BB962C8B-B14F-4D97-AF65-F5344CB8AC3E}">
        <p14:creationId xmlns:p14="http://schemas.microsoft.com/office/powerpoint/2010/main" val="946999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58465BF-A0C2-4024-88E1-3EB699D3E81D}" type="datetimeFigureOut">
              <a:rPr lang="en-GB" smtClean="0"/>
              <a:t>18/03/2024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12026D-EB98-4619-AB12-CFB05860F70C}" type="slidenum">
              <a:rPr lang="en-GB" smtClean="0"/>
              <a:t>‹#›</a:t>
            </a:fld>
            <a:endParaRPr lang="en-GB"/>
          </a:p>
        </p:txBody>
      </p:sp>
    </p:spTree>
    <p:extLst>
      <p:ext uri="{BB962C8B-B14F-4D97-AF65-F5344CB8AC3E}">
        <p14:creationId xmlns:p14="http://schemas.microsoft.com/office/powerpoint/2010/main" val="344373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8465BF-A0C2-4024-88E1-3EB699D3E81D}" type="datetimeFigureOut">
              <a:rPr lang="en-GB" smtClean="0"/>
              <a:t>18/03/2024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412026D-EB98-4619-AB12-CFB05860F70C}" type="slidenum">
              <a:rPr lang="en-GB" smtClean="0"/>
              <a:t>‹#›</a:t>
            </a:fld>
            <a:endParaRPr lang="en-GB"/>
          </a:p>
        </p:txBody>
      </p:sp>
    </p:spTree>
    <p:extLst>
      <p:ext uri="{BB962C8B-B14F-4D97-AF65-F5344CB8AC3E}">
        <p14:creationId xmlns:p14="http://schemas.microsoft.com/office/powerpoint/2010/main" val="64909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58465BF-A0C2-4024-88E1-3EB699D3E81D}" type="datetimeFigureOut">
              <a:rPr lang="en-GB" smtClean="0"/>
              <a:t>18/03/2024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12026D-EB98-4619-AB12-CFB05860F70C}" type="slidenum">
              <a:rPr lang="en-GB" smtClean="0"/>
              <a:t>‹#›</a:t>
            </a:fld>
            <a:endParaRPr lang="en-GB"/>
          </a:p>
        </p:txBody>
      </p:sp>
    </p:spTree>
    <p:extLst>
      <p:ext uri="{BB962C8B-B14F-4D97-AF65-F5344CB8AC3E}">
        <p14:creationId xmlns:p14="http://schemas.microsoft.com/office/powerpoint/2010/main" val="12594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58465BF-A0C2-4024-88E1-3EB699D3E81D}" type="datetimeFigureOut">
              <a:rPr lang="en-GB" smtClean="0"/>
              <a:t>18/03/2024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412026D-EB98-4619-AB12-CFB05860F70C}" type="slidenum">
              <a:rPr lang="en-GB" smtClean="0"/>
              <a:t>‹#›</a:t>
            </a:fld>
            <a:endParaRPr lang="en-GB"/>
          </a:p>
        </p:txBody>
      </p:sp>
    </p:spTree>
    <p:extLst>
      <p:ext uri="{BB962C8B-B14F-4D97-AF65-F5344CB8AC3E}">
        <p14:creationId xmlns:p14="http://schemas.microsoft.com/office/powerpoint/2010/main" val="454639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58465BF-A0C2-4024-88E1-3EB699D3E81D}" type="datetimeFigureOut">
              <a:rPr lang="en-GB" smtClean="0"/>
              <a:t>18/03/2024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412026D-EB98-4619-AB12-CFB05860F70C}" type="slidenum">
              <a:rPr lang="en-GB" smtClean="0"/>
              <a:t>‹#›</a:t>
            </a:fld>
            <a:endParaRPr lang="en-GB"/>
          </a:p>
        </p:txBody>
      </p:sp>
    </p:spTree>
    <p:extLst>
      <p:ext uri="{BB962C8B-B14F-4D97-AF65-F5344CB8AC3E}">
        <p14:creationId xmlns:p14="http://schemas.microsoft.com/office/powerpoint/2010/main" val="720474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465BF-A0C2-4024-88E1-3EB699D3E81D}" type="datetimeFigureOut">
              <a:rPr lang="en-GB" smtClean="0"/>
              <a:t>18/03/2024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412026D-EB98-4619-AB12-CFB05860F70C}" type="slidenum">
              <a:rPr lang="en-GB" smtClean="0"/>
              <a:t>‹#›</a:t>
            </a:fld>
            <a:endParaRPr lang="en-GB"/>
          </a:p>
        </p:txBody>
      </p:sp>
    </p:spTree>
    <p:extLst>
      <p:ext uri="{BB962C8B-B14F-4D97-AF65-F5344CB8AC3E}">
        <p14:creationId xmlns:p14="http://schemas.microsoft.com/office/powerpoint/2010/main" val="2135261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8465BF-A0C2-4024-88E1-3EB699D3E81D}" type="datetimeFigureOut">
              <a:rPr lang="en-GB" smtClean="0"/>
              <a:t>18/03/2024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12026D-EB98-4619-AB12-CFB05860F70C}" type="slidenum">
              <a:rPr lang="en-GB" smtClean="0"/>
              <a:t>‹#›</a:t>
            </a:fld>
            <a:endParaRPr lang="en-GB"/>
          </a:p>
        </p:txBody>
      </p:sp>
    </p:spTree>
    <p:extLst>
      <p:ext uri="{BB962C8B-B14F-4D97-AF65-F5344CB8AC3E}">
        <p14:creationId xmlns:p14="http://schemas.microsoft.com/office/powerpoint/2010/main" val="427363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8465BF-A0C2-4024-88E1-3EB699D3E81D}" type="datetimeFigureOut">
              <a:rPr lang="en-GB" smtClean="0"/>
              <a:t>18/03/2024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412026D-EB98-4619-AB12-CFB05860F70C}" type="slidenum">
              <a:rPr lang="en-GB" smtClean="0"/>
              <a:t>‹#›</a:t>
            </a:fld>
            <a:endParaRPr lang="en-GB"/>
          </a:p>
        </p:txBody>
      </p:sp>
    </p:spTree>
    <p:extLst>
      <p:ext uri="{BB962C8B-B14F-4D97-AF65-F5344CB8AC3E}">
        <p14:creationId xmlns:p14="http://schemas.microsoft.com/office/powerpoint/2010/main" val="102864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465BF-A0C2-4024-88E1-3EB699D3E81D}" type="datetimeFigureOut">
              <a:rPr lang="en-GB" smtClean="0"/>
              <a:t>18/03/2024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2026D-EB98-4619-AB12-CFB05860F70C}" type="slidenum">
              <a:rPr lang="en-GB" smtClean="0"/>
              <a:t>‹#›</a:t>
            </a:fld>
            <a:endParaRPr lang="en-GB"/>
          </a:p>
        </p:txBody>
      </p:sp>
    </p:spTree>
    <p:extLst>
      <p:ext uri="{BB962C8B-B14F-4D97-AF65-F5344CB8AC3E}">
        <p14:creationId xmlns:p14="http://schemas.microsoft.com/office/powerpoint/2010/main" val="2884102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l.acm.org/doi/pdf/10.1145/3061639.306222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github.com/VectorInstitute/HV-Ai-C" TargetMode="External"/><Relationship Id="rId13" Type="http://schemas.openxmlformats.org/officeDocument/2006/relationships/hyperlink" Target="https://github.com/arowdy98/RL-for-HVAC-control" TargetMode="External"/><Relationship Id="rId3" Type="http://schemas.openxmlformats.org/officeDocument/2006/relationships/hyperlink" Target="https://www.kaggle.com/code/lesamu/reinforcement-learning-baseline-in-python" TargetMode="External"/><Relationship Id="rId7" Type="http://schemas.openxmlformats.org/officeDocument/2006/relationships/hyperlink" Target="https://github.com/vermouth1992/mbrl-hvac" TargetMode="External"/><Relationship Id="rId12" Type="http://schemas.openxmlformats.org/officeDocument/2006/relationships/hyperlink" Target="https://github.com/faisalthaheem/machine-learnt-air-conditioning" TargetMode="External"/><Relationship Id="rId2" Type="http://schemas.openxmlformats.org/officeDocument/2006/relationships/hyperlink" Target="https://www.kaggle.com/code/charel/learn-by-example-reinforcement-learning-with-gym" TargetMode="External"/><Relationship Id="rId1" Type="http://schemas.openxmlformats.org/officeDocument/2006/relationships/slideLayout" Target="../slideLayouts/slideLayout2.xml"/><Relationship Id="rId6" Type="http://schemas.openxmlformats.org/officeDocument/2006/relationships/hyperlink" Target="https://github.com/arunajit/drl" TargetMode="External"/><Relationship Id="rId11" Type="http://schemas.openxmlformats.org/officeDocument/2006/relationships/hyperlink" Target="https://github.com/INFERLab/Gnu-RL" TargetMode="External"/><Relationship Id="rId5" Type="http://schemas.openxmlformats.org/officeDocument/2006/relationships/hyperlink" Target="https://github.com/akmenon1996/TemperatureControl-ReinforcementLearning" TargetMode="External"/><Relationship Id="rId10" Type="http://schemas.openxmlformats.org/officeDocument/2006/relationships/hyperlink" Target="https://github.com/NasimKaveh/Thermal-HVAC-model" TargetMode="External"/><Relationship Id="rId4" Type="http://schemas.openxmlformats.org/officeDocument/2006/relationships/hyperlink" Target="https://github.com/tilkb/thermoAI" TargetMode="External"/><Relationship Id="rId9" Type="http://schemas.openxmlformats.org/officeDocument/2006/relationships/hyperlink" Target="https://github.com/qatshana/Cool.AI"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sciencedirect.com/science/article/pii/S235271022200178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sciencedirect.com/science/article/pii/S2352710223010318"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RL Based Thermal Comfort Controller </a:t>
            </a:r>
            <a:endParaRPr lang="en-GB" dirty="0"/>
          </a:p>
        </p:txBody>
      </p:sp>
      <p:sp>
        <p:nvSpPr>
          <p:cNvPr id="3" name="Subtitle 2"/>
          <p:cNvSpPr>
            <a:spLocks noGrp="1"/>
          </p:cNvSpPr>
          <p:nvPr>
            <p:ph type="subTitle" idx="1"/>
          </p:nvPr>
        </p:nvSpPr>
        <p:spPr/>
        <p:txBody>
          <a:bodyPr/>
          <a:lstStyle/>
          <a:p>
            <a:r>
              <a:rPr lang="en-GB" dirty="0" smtClean="0"/>
              <a:t>Progress Presentation </a:t>
            </a:r>
            <a:endParaRPr lang="en-GB" dirty="0"/>
          </a:p>
        </p:txBody>
      </p:sp>
    </p:spTree>
    <p:extLst>
      <p:ext uri="{BB962C8B-B14F-4D97-AF65-F5344CB8AC3E}">
        <p14:creationId xmlns:p14="http://schemas.microsoft.com/office/powerpoint/2010/main" val="1512278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Reward Functions</a:t>
            </a:r>
            <a:endParaRPr lang="en-GB" dirty="0"/>
          </a:p>
        </p:txBody>
      </p:sp>
      <p:sp>
        <p:nvSpPr>
          <p:cNvPr id="5" name="Rectangle 4"/>
          <p:cNvSpPr/>
          <p:nvPr/>
        </p:nvSpPr>
        <p:spPr>
          <a:xfrm>
            <a:off x="146857" y="6078461"/>
            <a:ext cx="11756969" cy="369332"/>
          </a:xfrm>
          <a:prstGeom prst="rect">
            <a:avLst/>
          </a:prstGeom>
        </p:spPr>
        <p:txBody>
          <a:bodyPr wrap="square">
            <a:spAutoFit/>
          </a:bodyPr>
          <a:lstStyle/>
          <a:p>
            <a:r>
              <a:rPr lang="en-GB" u="sng" dirty="0">
                <a:hlinkClick r:id="rId2"/>
              </a:rPr>
              <a:t>Deep Reinforcement Learning for Building HVAC Control</a:t>
            </a:r>
            <a:r>
              <a:rPr lang="en-GB" dirty="0" smtClean="0"/>
              <a:t> </a:t>
            </a:r>
            <a:r>
              <a:rPr lang="en-GB" dirty="0"/>
              <a:t>0</a:t>
            </a:r>
            <a:r>
              <a:rPr lang="en-GB" dirty="0" smtClean="0"/>
              <a:t> </a:t>
            </a:r>
            <a:r>
              <a:rPr lang="en-GB" dirty="0" err="1"/>
              <a:t>Tianshu</a:t>
            </a:r>
            <a:r>
              <a:rPr lang="en-GB" dirty="0"/>
              <a:t> </a:t>
            </a:r>
            <a:r>
              <a:rPr lang="en-GB" dirty="0" smtClean="0"/>
              <a:t>Wei  University </a:t>
            </a:r>
            <a:r>
              <a:rPr lang="en-GB" dirty="0"/>
              <a:t>of California,</a:t>
            </a:r>
            <a:r>
              <a:rPr lang="en-GB" dirty="0" smtClean="0"/>
              <a:t> </a:t>
            </a:r>
            <a:r>
              <a:rPr lang="en-GB" dirty="0" err="1"/>
              <a:t>acm</a:t>
            </a:r>
            <a:r>
              <a:rPr lang="en-GB" dirty="0" smtClean="0"/>
              <a:t> </a:t>
            </a:r>
            <a:endParaRPr lang="en-GB" dirty="0"/>
          </a:p>
        </p:txBody>
      </p:sp>
      <p:sp>
        <p:nvSpPr>
          <p:cNvPr id="3" name="Rectangle 2"/>
          <p:cNvSpPr/>
          <p:nvPr/>
        </p:nvSpPr>
        <p:spPr>
          <a:xfrm>
            <a:off x="504306" y="3909629"/>
            <a:ext cx="11042072" cy="369332"/>
          </a:xfrm>
          <a:prstGeom prst="rect">
            <a:avLst/>
          </a:prstGeom>
        </p:spPr>
        <p:txBody>
          <a:bodyPr wrap="square">
            <a:spAutoFit/>
          </a:bodyPr>
          <a:lstStyle/>
          <a:p>
            <a:r>
              <a:rPr lang="en-GB" dirty="0" smtClean="0"/>
              <a:t>which includes the energy cost of the last control action at t−1 and the total penalty of temperature violation</a:t>
            </a:r>
            <a:endParaRPr lang="en-GB" dirty="0"/>
          </a:p>
        </p:txBody>
      </p:sp>
      <p:pic>
        <p:nvPicPr>
          <p:cNvPr id="6" name="Picture 5"/>
          <p:cNvPicPr>
            <a:picLocks noChangeAspect="1"/>
          </p:cNvPicPr>
          <p:nvPr/>
        </p:nvPicPr>
        <p:blipFill>
          <a:blip r:embed="rId3"/>
          <a:stretch>
            <a:fillRect/>
          </a:stretch>
        </p:blipFill>
        <p:spPr>
          <a:xfrm>
            <a:off x="1756450" y="2110129"/>
            <a:ext cx="8117606" cy="1125883"/>
          </a:xfrm>
          <a:prstGeom prst="rect">
            <a:avLst/>
          </a:prstGeom>
        </p:spPr>
      </p:pic>
    </p:spTree>
    <p:extLst>
      <p:ext uri="{BB962C8B-B14F-4D97-AF65-F5344CB8AC3E}">
        <p14:creationId xmlns:p14="http://schemas.microsoft.com/office/powerpoint/2010/main" val="2904165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 versions </a:t>
            </a:r>
            <a:endParaRPr lang="en-GB" dirty="0"/>
          </a:p>
        </p:txBody>
      </p:sp>
      <p:pic>
        <p:nvPicPr>
          <p:cNvPr id="4" name="Picture 3"/>
          <p:cNvPicPr>
            <a:picLocks noChangeAspect="1"/>
          </p:cNvPicPr>
          <p:nvPr/>
        </p:nvPicPr>
        <p:blipFill>
          <a:blip r:embed="rId2"/>
          <a:stretch>
            <a:fillRect/>
          </a:stretch>
        </p:blipFill>
        <p:spPr>
          <a:xfrm>
            <a:off x="739658" y="1569849"/>
            <a:ext cx="9552917" cy="4956271"/>
          </a:xfrm>
          <a:prstGeom prst="rect">
            <a:avLst/>
          </a:prstGeom>
        </p:spPr>
      </p:pic>
    </p:spTree>
    <p:extLst>
      <p:ext uri="{BB962C8B-B14F-4D97-AF65-F5344CB8AC3E}">
        <p14:creationId xmlns:p14="http://schemas.microsoft.com/office/powerpoint/2010/main" val="779775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 versions </a:t>
            </a:r>
            <a:endParaRPr lang="en-GB" dirty="0"/>
          </a:p>
        </p:txBody>
      </p:sp>
      <p:pic>
        <p:nvPicPr>
          <p:cNvPr id="3" name="Picture 2"/>
          <p:cNvPicPr>
            <a:picLocks noChangeAspect="1"/>
          </p:cNvPicPr>
          <p:nvPr/>
        </p:nvPicPr>
        <p:blipFill>
          <a:blip r:embed="rId2"/>
          <a:stretch>
            <a:fillRect/>
          </a:stretch>
        </p:blipFill>
        <p:spPr>
          <a:xfrm>
            <a:off x="1334158" y="1453596"/>
            <a:ext cx="9040126" cy="5031944"/>
          </a:xfrm>
          <a:prstGeom prst="rect">
            <a:avLst/>
          </a:prstGeom>
        </p:spPr>
      </p:pic>
    </p:spTree>
    <p:extLst>
      <p:ext uri="{BB962C8B-B14F-4D97-AF65-F5344CB8AC3E}">
        <p14:creationId xmlns:p14="http://schemas.microsoft.com/office/powerpoint/2010/main" val="4257664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 versions </a:t>
            </a:r>
            <a:endParaRPr lang="en-GB" dirty="0"/>
          </a:p>
        </p:txBody>
      </p:sp>
      <p:pic>
        <p:nvPicPr>
          <p:cNvPr id="4" name="Picture 3"/>
          <p:cNvPicPr>
            <a:picLocks noChangeAspect="1"/>
          </p:cNvPicPr>
          <p:nvPr/>
        </p:nvPicPr>
        <p:blipFill>
          <a:blip r:embed="rId2"/>
          <a:stretch>
            <a:fillRect/>
          </a:stretch>
        </p:blipFill>
        <p:spPr>
          <a:xfrm>
            <a:off x="1172027" y="1436403"/>
            <a:ext cx="9277071" cy="5174924"/>
          </a:xfrm>
          <a:prstGeom prst="rect">
            <a:avLst/>
          </a:prstGeom>
        </p:spPr>
      </p:pic>
      <p:sp>
        <p:nvSpPr>
          <p:cNvPr id="5" name="Rectangle 4"/>
          <p:cNvSpPr/>
          <p:nvPr/>
        </p:nvSpPr>
        <p:spPr>
          <a:xfrm>
            <a:off x="3919621" y="843240"/>
            <a:ext cx="4618765" cy="369332"/>
          </a:xfrm>
          <a:prstGeom prst="rect">
            <a:avLst/>
          </a:prstGeom>
        </p:spPr>
        <p:txBody>
          <a:bodyPr wrap="none">
            <a:spAutoFit/>
          </a:bodyPr>
          <a:lstStyle/>
          <a:p>
            <a:r>
              <a:rPr lang="en-GB" dirty="0" smtClean="0"/>
              <a:t>Temperature, Occupancy and Sleeping patterns</a:t>
            </a:r>
            <a:endParaRPr lang="en-GB" dirty="0"/>
          </a:p>
        </p:txBody>
      </p:sp>
    </p:spTree>
    <p:extLst>
      <p:ext uri="{BB962C8B-B14F-4D97-AF65-F5344CB8AC3E}">
        <p14:creationId xmlns:p14="http://schemas.microsoft.com/office/powerpoint/2010/main" val="2810181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 versions </a:t>
            </a:r>
            <a:endParaRPr lang="en-GB" dirty="0"/>
          </a:p>
        </p:txBody>
      </p:sp>
      <p:pic>
        <p:nvPicPr>
          <p:cNvPr id="4" name="Picture 3"/>
          <p:cNvPicPr>
            <a:picLocks noChangeAspect="1"/>
          </p:cNvPicPr>
          <p:nvPr/>
        </p:nvPicPr>
        <p:blipFill>
          <a:blip r:embed="rId2"/>
          <a:stretch>
            <a:fillRect/>
          </a:stretch>
        </p:blipFill>
        <p:spPr>
          <a:xfrm>
            <a:off x="1172027" y="1436403"/>
            <a:ext cx="9277071" cy="5174924"/>
          </a:xfrm>
          <a:prstGeom prst="rect">
            <a:avLst/>
          </a:prstGeom>
        </p:spPr>
      </p:pic>
      <p:sp>
        <p:nvSpPr>
          <p:cNvPr id="5" name="Rectangle 4"/>
          <p:cNvSpPr/>
          <p:nvPr/>
        </p:nvSpPr>
        <p:spPr>
          <a:xfrm>
            <a:off x="3919621" y="843240"/>
            <a:ext cx="4618765" cy="369332"/>
          </a:xfrm>
          <a:prstGeom prst="rect">
            <a:avLst/>
          </a:prstGeom>
        </p:spPr>
        <p:txBody>
          <a:bodyPr wrap="none">
            <a:spAutoFit/>
          </a:bodyPr>
          <a:lstStyle/>
          <a:p>
            <a:r>
              <a:rPr lang="en-GB" dirty="0" smtClean="0"/>
              <a:t>Temperature, Occupancy and Sleeping patterns</a:t>
            </a:r>
            <a:endParaRPr lang="en-GB" dirty="0"/>
          </a:p>
        </p:txBody>
      </p:sp>
    </p:spTree>
    <p:extLst>
      <p:ext uri="{BB962C8B-B14F-4D97-AF65-F5344CB8AC3E}">
        <p14:creationId xmlns:p14="http://schemas.microsoft.com/office/powerpoint/2010/main" val="1924784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Simulators </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0259574"/>
              </p:ext>
            </p:extLst>
          </p:nvPr>
        </p:nvGraphicFramePr>
        <p:xfrm>
          <a:off x="4270917" y="791736"/>
          <a:ext cx="6909701" cy="5502930"/>
        </p:xfrm>
        <a:graphic>
          <a:graphicData uri="http://schemas.openxmlformats.org/drawingml/2006/table">
            <a:tbl>
              <a:tblPr>
                <a:tableStyleId>{5C22544A-7EE6-4342-B048-85BDC9FD1C3A}</a:tableStyleId>
              </a:tblPr>
              <a:tblGrid>
                <a:gridCol w="6909701">
                  <a:extLst>
                    <a:ext uri="{9D8B030D-6E8A-4147-A177-3AD203B41FA5}">
                      <a16:colId xmlns:a16="http://schemas.microsoft.com/office/drawing/2014/main" val="3214628336"/>
                    </a:ext>
                  </a:extLst>
                </a:gridCol>
              </a:tblGrid>
              <a:tr h="354136">
                <a:tc>
                  <a:txBody>
                    <a:bodyPr/>
                    <a:lstStyle/>
                    <a:p>
                      <a:pPr algn="ctr" fontAlgn="ctr"/>
                      <a:r>
                        <a:rPr lang="en-GB" sz="1100" u="none" strike="noStrike">
                          <a:effectLst/>
                        </a:rPr>
                        <a:t> Simulator used</a:t>
                      </a:r>
                      <a:endParaRPr lang="en-GB" sz="1100" b="1" i="0" u="none" strike="noStrike">
                        <a:solidFill>
                          <a:srgbClr val="000000"/>
                        </a:solidFill>
                        <a:effectLst/>
                        <a:latin typeface="Calibri" panose="020F0502020204030204" pitchFamily="34" charset="0"/>
                      </a:endParaRPr>
                    </a:p>
                  </a:txBody>
                  <a:tcPr marL="1791" marR="1791" marT="1791" marB="0" anchor="ctr"/>
                </a:tc>
                <a:extLst>
                  <a:ext uri="{0D108BD9-81ED-4DB2-BD59-A6C34878D82A}">
                    <a16:rowId xmlns:a16="http://schemas.microsoft.com/office/drawing/2014/main" val="31189060"/>
                  </a:ext>
                </a:extLst>
              </a:tr>
              <a:tr h="416601">
                <a:tc>
                  <a:txBody>
                    <a:bodyPr/>
                    <a:lstStyle/>
                    <a:p>
                      <a:pPr algn="l" fontAlgn="b"/>
                      <a:r>
                        <a:rPr lang="en-GB" sz="1100" u="none" strike="noStrike">
                          <a:effectLst/>
                        </a:rPr>
                        <a:t>Building Control Virtual Test Bed (BCVTB) and the external interface of EnergyPlus to perform the simulations</a:t>
                      </a:r>
                      <a:endParaRPr lang="en-GB" sz="1100" b="0" i="0" u="none" strike="noStrike">
                        <a:solidFill>
                          <a:srgbClr val="000000"/>
                        </a:solidFill>
                        <a:effectLst/>
                        <a:latin typeface="Calibri" panose="020F0502020204030204" pitchFamily="34" charset="0"/>
                      </a:endParaRPr>
                    </a:p>
                  </a:txBody>
                  <a:tcPr marL="1791" marR="1791" marT="1791" marB="0" anchor="b"/>
                </a:tc>
                <a:extLst>
                  <a:ext uri="{0D108BD9-81ED-4DB2-BD59-A6C34878D82A}">
                    <a16:rowId xmlns:a16="http://schemas.microsoft.com/office/drawing/2014/main" val="2913510252"/>
                  </a:ext>
                </a:extLst>
              </a:tr>
              <a:tr h="354136">
                <a:tc>
                  <a:txBody>
                    <a:bodyPr/>
                    <a:lstStyle/>
                    <a:p>
                      <a:pPr algn="l" fontAlgn="b"/>
                      <a:r>
                        <a:rPr lang="en-GB" sz="1100" u="none" strike="noStrike">
                          <a:effectLst/>
                        </a:rPr>
                        <a:t>Electrical Thermal model as in 7</a:t>
                      </a:r>
                      <a:endParaRPr lang="en-GB" sz="1100" b="0" i="0" u="none" strike="noStrike">
                        <a:solidFill>
                          <a:srgbClr val="000000"/>
                        </a:solidFill>
                        <a:effectLst/>
                        <a:latin typeface="Calibri" panose="020F0502020204030204" pitchFamily="34" charset="0"/>
                      </a:endParaRPr>
                    </a:p>
                  </a:txBody>
                  <a:tcPr marL="1791" marR="1791" marT="1791" marB="0" anchor="b"/>
                </a:tc>
                <a:extLst>
                  <a:ext uri="{0D108BD9-81ED-4DB2-BD59-A6C34878D82A}">
                    <a16:rowId xmlns:a16="http://schemas.microsoft.com/office/drawing/2014/main" val="3282815933"/>
                  </a:ext>
                </a:extLst>
              </a:tr>
              <a:tr h="354136">
                <a:tc>
                  <a:txBody>
                    <a:bodyPr/>
                    <a:lstStyle/>
                    <a:p>
                      <a:pPr algn="l" fontAlgn="b"/>
                      <a:r>
                        <a:rPr lang="en-GB" sz="1100" u="none" strike="noStrike">
                          <a:effectLst/>
                        </a:rPr>
                        <a:t>Energy Plus</a:t>
                      </a:r>
                      <a:endParaRPr lang="en-GB" sz="1100" b="0" i="0" u="none" strike="noStrike">
                        <a:solidFill>
                          <a:srgbClr val="000000"/>
                        </a:solidFill>
                        <a:effectLst/>
                        <a:latin typeface="Calibri" panose="020F0502020204030204" pitchFamily="34" charset="0"/>
                      </a:endParaRPr>
                    </a:p>
                  </a:txBody>
                  <a:tcPr marL="1791" marR="1791" marT="1791" marB="0" anchor="b"/>
                </a:tc>
                <a:extLst>
                  <a:ext uri="{0D108BD9-81ED-4DB2-BD59-A6C34878D82A}">
                    <a16:rowId xmlns:a16="http://schemas.microsoft.com/office/drawing/2014/main" val="470942139"/>
                  </a:ext>
                </a:extLst>
              </a:tr>
              <a:tr h="354136">
                <a:tc>
                  <a:txBody>
                    <a:bodyPr/>
                    <a:lstStyle/>
                    <a:p>
                      <a:pPr algn="l" fontAlgn="b"/>
                      <a:r>
                        <a:rPr lang="en-GB" sz="1100" u="none" strike="noStrike">
                          <a:effectLst/>
                        </a:rPr>
                        <a:t>Energy Plus </a:t>
                      </a:r>
                      <a:endParaRPr lang="en-GB" sz="1100" b="0" i="0" u="none" strike="noStrike">
                        <a:solidFill>
                          <a:srgbClr val="000000"/>
                        </a:solidFill>
                        <a:effectLst/>
                        <a:latin typeface="Calibri" panose="020F0502020204030204" pitchFamily="34" charset="0"/>
                      </a:endParaRPr>
                    </a:p>
                  </a:txBody>
                  <a:tcPr marL="1791" marR="1791" marT="1791" marB="0" anchor="b"/>
                </a:tc>
                <a:extLst>
                  <a:ext uri="{0D108BD9-81ED-4DB2-BD59-A6C34878D82A}">
                    <a16:rowId xmlns:a16="http://schemas.microsoft.com/office/drawing/2014/main" val="1079857746"/>
                  </a:ext>
                </a:extLst>
              </a:tr>
              <a:tr h="354136">
                <a:tc>
                  <a:txBody>
                    <a:bodyPr/>
                    <a:lstStyle/>
                    <a:p>
                      <a:pPr algn="l" fontAlgn="b"/>
                      <a:r>
                        <a:rPr lang="en-GB" sz="1100" u="none" strike="noStrike">
                          <a:effectLst/>
                        </a:rPr>
                        <a:t>Energy Plus, ASHRAE9012016_OfficeSmall_Denver </a:t>
                      </a:r>
                      <a:endParaRPr lang="en-GB" sz="1100" b="0" i="0" u="none" strike="noStrike">
                        <a:solidFill>
                          <a:srgbClr val="000000"/>
                        </a:solidFill>
                        <a:effectLst/>
                        <a:latin typeface="Calibri" panose="020F0502020204030204" pitchFamily="34" charset="0"/>
                      </a:endParaRPr>
                    </a:p>
                  </a:txBody>
                  <a:tcPr marL="1791" marR="1791" marT="1791" marB="0" anchor="b"/>
                </a:tc>
                <a:extLst>
                  <a:ext uri="{0D108BD9-81ED-4DB2-BD59-A6C34878D82A}">
                    <a16:rowId xmlns:a16="http://schemas.microsoft.com/office/drawing/2014/main" val="2012407183"/>
                  </a:ext>
                </a:extLst>
              </a:tr>
              <a:tr h="354136">
                <a:tc>
                  <a:txBody>
                    <a:bodyPr/>
                    <a:lstStyle/>
                    <a:p>
                      <a:pPr algn="l" fontAlgn="b"/>
                      <a:r>
                        <a:rPr lang="en-GB" sz="1100" u="none" strike="noStrike">
                          <a:effectLst/>
                        </a:rPr>
                        <a:t>IDA ICE</a:t>
                      </a:r>
                      <a:endParaRPr lang="en-GB" sz="1100" b="0" i="0" u="none" strike="noStrike">
                        <a:solidFill>
                          <a:srgbClr val="000000"/>
                        </a:solidFill>
                        <a:effectLst/>
                        <a:latin typeface="Calibri" panose="020F0502020204030204" pitchFamily="34" charset="0"/>
                      </a:endParaRPr>
                    </a:p>
                  </a:txBody>
                  <a:tcPr marL="1791" marR="1791" marT="1791" marB="0" anchor="b"/>
                </a:tc>
                <a:extLst>
                  <a:ext uri="{0D108BD9-81ED-4DB2-BD59-A6C34878D82A}">
                    <a16:rowId xmlns:a16="http://schemas.microsoft.com/office/drawing/2014/main" val="1890506730"/>
                  </a:ext>
                </a:extLst>
              </a:tr>
              <a:tr h="354136">
                <a:tc>
                  <a:txBody>
                    <a:bodyPr/>
                    <a:lstStyle/>
                    <a:p>
                      <a:pPr algn="l" fontAlgn="b"/>
                      <a:r>
                        <a:rPr lang="en-GB" sz="1100" u="none" strike="noStrike">
                          <a:effectLst/>
                        </a:rPr>
                        <a:t>NA</a:t>
                      </a:r>
                      <a:endParaRPr lang="en-GB" sz="1100" b="0" i="0" u="none" strike="noStrike">
                        <a:solidFill>
                          <a:srgbClr val="000000"/>
                        </a:solidFill>
                        <a:effectLst/>
                        <a:latin typeface="Calibri" panose="020F0502020204030204" pitchFamily="34" charset="0"/>
                      </a:endParaRPr>
                    </a:p>
                  </a:txBody>
                  <a:tcPr marL="1791" marR="1791" marT="1791" marB="0" anchor="b"/>
                </a:tc>
                <a:extLst>
                  <a:ext uri="{0D108BD9-81ED-4DB2-BD59-A6C34878D82A}">
                    <a16:rowId xmlns:a16="http://schemas.microsoft.com/office/drawing/2014/main" val="2800623548"/>
                  </a:ext>
                </a:extLst>
              </a:tr>
              <a:tr h="416601">
                <a:tc>
                  <a:txBody>
                    <a:bodyPr/>
                    <a:lstStyle/>
                    <a:p>
                      <a:pPr algn="l" fontAlgn="b"/>
                      <a:r>
                        <a:rPr lang="en-GB" sz="1100" u="none" strike="noStrike">
                          <a:effectLst/>
                        </a:rPr>
                        <a:t>new simulation environment, merged by the building energy simulator CitySim and the machine learning library TensorFlow</a:t>
                      </a:r>
                      <a:endParaRPr lang="en-GB" sz="1100" b="0" i="0" u="none" strike="noStrike">
                        <a:solidFill>
                          <a:srgbClr val="000000"/>
                        </a:solidFill>
                        <a:effectLst/>
                        <a:latin typeface="Calibri" panose="020F0502020204030204" pitchFamily="34" charset="0"/>
                      </a:endParaRPr>
                    </a:p>
                  </a:txBody>
                  <a:tcPr marL="1791" marR="1791" marT="1791" marB="0" anchor="b"/>
                </a:tc>
                <a:extLst>
                  <a:ext uri="{0D108BD9-81ED-4DB2-BD59-A6C34878D82A}">
                    <a16:rowId xmlns:a16="http://schemas.microsoft.com/office/drawing/2014/main" val="284468024"/>
                  </a:ext>
                </a:extLst>
              </a:tr>
              <a:tr h="1482504">
                <a:tc>
                  <a:txBody>
                    <a:bodyPr/>
                    <a:lstStyle/>
                    <a:p>
                      <a:pPr algn="l" fontAlgn="b"/>
                      <a:r>
                        <a:rPr lang="en-GB" sz="1400" u="none" strike="noStrike" dirty="0">
                          <a:effectLst/>
                        </a:rPr>
                        <a:t>open-source testbed for building control performance benchmarking, building optimization testing framework (BOPTEST) [32] is selected as the virtual test environment in this </a:t>
                      </a:r>
                      <a:r>
                        <a:rPr lang="en-GB" sz="1400" u="none" strike="noStrike" dirty="0" err="1">
                          <a:effectLst/>
                        </a:rPr>
                        <a:t>paper.The</a:t>
                      </a:r>
                      <a:r>
                        <a:rPr lang="en-GB" sz="1400" u="none" strike="noStrike" dirty="0">
                          <a:effectLst/>
                        </a:rPr>
                        <a:t> test case “BESTEST Hydronic Heat Pump” is of interest in this paper. This model represents a simplified residential dwelling for a 5-member family, </a:t>
                      </a:r>
                      <a:r>
                        <a:rPr lang="en-GB" sz="1400" u="none" strike="noStrike" dirty="0" err="1">
                          <a:effectLst/>
                        </a:rPr>
                        <a:t>modeled</a:t>
                      </a:r>
                      <a:r>
                        <a:rPr lang="en-GB" sz="1400" u="none" strike="noStrike" dirty="0">
                          <a:effectLst/>
                        </a:rPr>
                        <a:t> as a single thermal zone, located in Brussels, Belgium. The building has a rectangular floor plan of 12 m by 16 m and contains 24 m2 of windows on the south facade.</a:t>
                      </a:r>
                      <a:endParaRPr lang="en-GB" sz="1400" b="0" i="0" u="none" strike="noStrike" dirty="0">
                        <a:solidFill>
                          <a:srgbClr val="000000"/>
                        </a:solidFill>
                        <a:effectLst/>
                        <a:latin typeface="Calibri" panose="020F0502020204030204" pitchFamily="34" charset="0"/>
                      </a:endParaRPr>
                    </a:p>
                  </a:txBody>
                  <a:tcPr marL="1791" marR="1791" marT="1791" marB="0" anchor="b"/>
                </a:tc>
                <a:extLst>
                  <a:ext uri="{0D108BD9-81ED-4DB2-BD59-A6C34878D82A}">
                    <a16:rowId xmlns:a16="http://schemas.microsoft.com/office/drawing/2014/main" val="2653488892"/>
                  </a:ext>
                </a:extLst>
              </a:tr>
              <a:tr h="354136">
                <a:tc>
                  <a:txBody>
                    <a:bodyPr/>
                    <a:lstStyle/>
                    <a:p>
                      <a:pPr algn="l" fontAlgn="b"/>
                      <a:r>
                        <a:rPr lang="en-GB" sz="1100" u="none" strike="noStrike">
                          <a:effectLst/>
                        </a:rPr>
                        <a:t>simulation testbed using Python</a:t>
                      </a:r>
                      <a:endParaRPr lang="en-GB" sz="1100" b="0" i="0" u="none" strike="noStrike">
                        <a:solidFill>
                          <a:srgbClr val="000000"/>
                        </a:solidFill>
                        <a:effectLst/>
                        <a:latin typeface="Calibri" panose="020F0502020204030204" pitchFamily="34" charset="0"/>
                      </a:endParaRPr>
                    </a:p>
                  </a:txBody>
                  <a:tcPr marL="1791" marR="1791" marT="1791" marB="0" anchor="b"/>
                </a:tc>
                <a:extLst>
                  <a:ext uri="{0D108BD9-81ED-4DB2-BD59-A6C34878D82A}">
                    <a16:rowId xmlns:a16="http://schemas.microsoft.com/office/drawing/2014/main" val="2893040723"/>
                  </a:ext>
                </a:extLst>
              </a:tr>
              <a:tr h="354136">
                <a:tc>
                  <a:txBody>
                    <a:bodyPr/>
                    <a:lstStyle/>
                    <a:p>
                      <a:pPr algn="l" fontAlgn="b"/>
                      <a:r>
                        <a:rPr lang="en-GB" sz="1100" u="none" strike="noStrike" dirty="0">
                          <a:effectLst/>
                        </a:rPr>
                        <a:t>TRNSYS &amp; </a:t>
                      </a:r>
                      <a:r>
                        <a:rPr lang="en-GB" sz="1100" u="none" strike="noStrike" dirty="0" err="1">
                          <a:effectLst/>
                        </a:rPr>
                        <a:t>Matlab</a:t>
                      </a:r>
                      <a:endParaRPr lang="en-GB" sz="1100" b="0" i="0" u="none" strike="noStrike" dirty="0">
                        <a:solidFill>
                          <a:srgbClr val="000000"/>
                        </a:solidFill>
                        <a:effectLst/>
                        <a:latin typeface="Calibri" panose="020F0502020204030204" pitchFamily="34" charset="0"/>
                      </a:endParaRPr>
                    </a:p>
                  </a:txBody>
                  <a:tcPr marL="1791" marR="1791" marT="1791" marB="0" anchor="b"/>
                </a:tc>
                <a:extLst>
                  <a:ext uri="{0D108BD9-81ED-4DB2-BD59-A6C34878D82A}">
                    <a16:rowId xmlns:a16="http://schemas.microsoft.com/office/drawing/2014/main" val="1536638093"/>
                  </a:ext>
                </a:extLst>
              </a:tr>
            </a:tbl>
          </a:graphicData>
        </a:graphic>
      </p:graphicFrame>
      <p:sp>
        <p:nvSpPr>
          <p:cNvPr id="5" name="TextBox 4"/>
          <p:cNvSpPr txBox="1"/>
          <p:nvPr/>
        </p:nvSpPr>
        <p:spPr>
          <a:xfrm>
            <a:off x="931025" y="1842253"/>
            <a:ext cx="2568633" cy="646331"/>
          </a:xfrm>
          <a:prstGeom prst="rect">
            <a:avLst/>
          </a:prstGeom>
          <a:noFill/>
        </p:spPr>
        <p:txBody>
          <a:bodyPr wrap="square" rtlCol="0">
            <a:spAutoFit/>
          </a:bodyPr>
          <a:lstStyle/>
          <a:p>
            <a:r>
              <a:rPr lang="en-GB" dirty="0" smtClean="0">
                <a:solidFill>
                  <a:srgbClr val="FF0000"/>
                </a:solidFill>
              </a:rPr>
              <a:t>Mainly Energy Plus with Gym </a:t>
            </a:r>
            <a:endParaRPr lang="en-GB" dirty="0">
              <a:solidFill>
                <a:srgbClr val="FF0000"/>
              </a:solidFill>
            </a:endParaRPr>
          </a:p>
        </p:txBody>
      </p:sp>
    </p:spTree>
    <p:extLst>
      <p:ext uri="{BB962C8B-B14F-4D97-AF65-F5344CB8AC3E}">
        <p14:creationId xmlns:p14="http://schemas.microsoft.com/office/powerpoint/2010/main" val="486843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Algorithm do you suggest?</a:t>
            </a:r>
            <a:endParaRPr lang="en-GB" dirty="0"/>
          </a:p>
        </p:txBody>
      </p:sp>
      <p:pic>
        <p:nvPicPr>
          <p:cNvPr id="4" name="Picture 3"/>
          <p:cNvPicPr>
            <a:picLocks noChangeAspect="1"/>
          </p:cNvPicPr>
          <p:nvPr/>
        </p:nvPicPr>
        <p:blipFill>
          <a:blip r:embed="rId2"/>
          <a:stretch>
            <a:fillRect/>
          </a:stretch>
        </p:blipFill>
        <p:spPr>
          <a:xfrm>
            <a:off x="2626580" y="1690687"/>
            <a:ext cx="5445078" cy="4868291"/>
          </a:xfrm>
          <a:prstGeom prst="rect">
            <a:avLst/>
          </a:prstGeom>
        </p:spPr>
      </p:pic>
    </p:spTree>
    <p:extLst>
      <p:ext uri="{BB962C8B-B14F-4D97-AF65-F5344CB8AC3E}">
        <p14:creationId xmlns:p14="http://schemas.microsoft.com/office/powerpoint/2010/main" val="391568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23467" y="428206"/>
            <a:ext cx="8345065" cy="6001588"/>
          </a:xfrm>
          <a:prstGeom prst="rect">
            <a:avLst/>
          </a:prstGeom>
        </p:spPr>
      </p:pic>
    </p:spTree>
    <p:extLst>
      <p:ext uri="{BB962C8B-B14F-4D97-AF65-F5344CB8AC3E}">
        <p14:creationId xmlns:p14="http://schemas.microsoft.com/office/powerpoint/2010/main" val="993211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01767" y="906087"/>
            <a:ext cx="9195292" cy="4466284"/>
          </a:xfrm>
          <a:prstGeom prst="rect">
            <a:avLst/>
          </a:prstGeom>
        </p:spPr>
      </p:pic>
    </p:spTree>
    <p:extLst>
      <p:ext uri="{BB962C8B-B14F-4D97-AF65-F5344CB8AC3E}">
        <p14:creationId xmlns:p14="http://schemas.microsoft.com/office/powerpoint/2010/main" val="20289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7217"/>
          </a:xfrm>
        </p:spPr>
        <p:txBody>
          <a:bodyPr/>
          <a:lstStyle/>
          <a:p>
            <a:r>
              <a:rPr lang="en-GB" dirty="0" smtClean="0"/>
              <a:t>Available Gits </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165655231"/>
              </p:ext>
            </p:extLst>
          </p:nvPr>
        </p:nvGraphicFramePr>
        <p:xfrm>
          <a:off x="517266" y="1306917"/>
          <a:ext cx="11020799" cy="4911007"/>
        </p:xfrm>
        <a:graphic>
          <a:graphicData uri="http://schemas.openxmlformats.org/drawingml/2006/table">
            <a:tbl>
              <a:tblPr>
                <a:tableStyleId>{5C22544A-7EE6-4342-B048-85BDC9FD1C3A}</a:tableStyleId>
              </a:tblPr>
              <a:tblGrid>
                <a:gridCol w="557280">
                  <a:extLst>
                    <a:ext uri="{9D8B030D-6E8A-4147-A177-3AD203B41FA5}">
                      <a16:colId xmlns:a16="http://schemas.microsoft.com/office/drawing/2014/main" val="834898966"/>
                    </a:ext>
                  </a:extLst>
                </a:gridCol>
                <a:gridCol w="2220414">
                  <a:extLst>
                    <a:ext uri="{9D8B030D-6E8A-4147-A177-3AD203B41FA5}">
                      <a16:colId xmlns:a16="http://schemas.microsoft.com/office/drawing/2014/main" val="3295509103"/>
                    </a:ext>
                  </a:extLst>
                </a:gridCol>
                <a:gridCol w="8243105">
                  <a:extLst>
                    <a:ext uri="{9D8B030D-6E8A-4147-A177-3AD203B41FA5}">
                      <a16:colId xmlns:a16="http://schemas.microsoft.com/office/drawing/2014/main" val="827773985"/>
                    </a:ext>
                  </a:extLst>
                </a:gridCol>
              </a:tblGrid>
              <a:tr h="187326">
                <a:tc>
                  <a:txBody>
                    <a:bodyPr/>
                    <a:lstStyle/>
                    <a:p>
                      <a:pPr algn="l" fontAlgn="b"/>
                      <a:r>
                        <a:rPr lang="en-GB" sz="1000" u="none" strike="noStrike">
                          <a:effectLst/>
                        </a:rPr>
                        <a:t>Sr</a:t>
                      </a:r>
                      <a:endParaRPr lang="en-GB" sz="1000" b="1" i="0" u="none" strike="noStrike">
                        <a:solidFill>
                          <a:srgbClr val="000000"/>
                        </a:solidFill>
                        <a:effectLst/>
                        <a:latin typeface="Calibri" panose="020F0502020204030204" pitchFamily="34" charset="0"/>
                      </a:endParaRPr>
                    </a:p>
                  </a:txBody>
                  <a:tcPr marL="8254" marR="8254" marT="8254" marB="0" anchor="b">
                    <a:solidFill>
                      <a:srgbClr val="FFFF00"/>
                    </a:solidFill>
                  </a:tcPr>
                </a:tc>
                <a:tc>
                  <a:txBody>
                    <a:bodyPr/>
                    <a:lstStyle/>
                    <a:p>
                      <a:pPr algn="l" fontAlgn="b"/>
                      <a:r>
                        <a:rPr lang="en-GB" sz="1000" u="none" strike="noStrike">
                          <a:effectLst/>
                        </a:rPr>
                        <a:t>Name</a:t>
                      </a:r>
                      <a:endParaRPr lang="en-GB" sz="1000" b="1" i="0" u="none" strike="noStrike">
                        <a:solidFill>
                          <a:srgbClr val="000000"/>
                        </a:solidFill>
                        <a:effectLst/>
                        <a:latin typeface="Calibri" panose="020F0502020204030204" pitchFamily="34" charset="0"/>
                      </a:endParaRPr>
                    </a:p>
                  </a:txBody>
                  <a:tcPr marL="8254" marR="8254" marT="8254" marB="0" anchor="b">
                    <a:solidFill>
                      <a:srgbClr val="FFFF00"/>
                    </a:solidFill>
                  </a:tcPr>
                </a:tc>
                <a:tc>
                  <a:txBody>
                    <a:bodyPr/>
                    <a:lstStyle/>
                    <a:p>
                      <a:pPr algn="l" fontAlgn="b"/>
                      <a:r>
                        <a:rPr lang="en-GB" sz="1000" u="none" strike="noStrike" dirty="0">
                          <a:effectLst/>
                        </a:rPr>
                        <a:t>Link </a:t>
                      </a:r>
                      <a:endParaRPr lang="en-GB" sz="1000" b="1" i="0" u="none" strike="noStrike" dirty="0">
                        <a:solidFill>
                          <a:srgbClr val="000000"/>
                        </a:solidFill>
                        <a:effectLst/>
                        <a:latin typeface="Calibri" panose="020F0502020204030204" pitchFamily="34" charset="0"/>
                      </a:endParaRPr>
                    </a:p>
                  </a:txBody>
                  <a:tcPr marL="8254" marR="8254" marT="8254" marB="0" anchor="b">
                    <a:solidFill>
                      <a:srgbClr val="FFFF00"/>
                    </a:solidFill>
                  </a:tcPr>
                </a:tc>
                <a:extLst>
                  <a:ext uri="{0D108BD9-81ED-4DB2-BD59-A6C34878D82A}">
                    <a16:rowId xmlns:a16="http://schemas.microsoft.com/office/drawing/2014/main" val="3076726369"/>
                  </a:ext>
                </a:extLst>
              </a:tr>
              <a:tr h="178407">
                <a:tc>
                  <a:txBody>
                    <a:bodyPr/>
                    <a:lstStyle/>
                    <a:p>
                      <a:pPr algn="r" fontAlgn="b"/>
                      <a:r>
                        <a:rPr lang="en-GB" sz="1000" b="1" u="none" strike="noStrike">
                          <a:effectLst/>
                        </a:rPr>
                        <a:t>1</a:t>
                      </a:r>
                      <a:endParaRPr lang="en-GB" sz="1000" b="1" i="0" u="none" strike="noStrike">
                        <a:solidFill>
                          <a:srgbClr val="000000"/>
                        </a:solidFill>
                        <a:effectLst/>
                        <a:latin typeface="Calibri" panose="020F0502020204030204" pitchFamily="34" charset="0"/>
                      </a:endParaRPr>
                    </a:p>
                  </a:txBody>
                  <a:tcPr marL="8254" marR="8254" marT="8254" marB="0" anchor="b"/>
                </a:tc>
                <a:tc>
                  <a:txBody>
                    <a:bodyPr/>
                    <a:lstStyle/>
                    <a:p>
                      <a:pPr algn="l" fontAlgn="b"/>
                      <a:r>
                        <a:rPr lang="en-GB" sz="1000" b="1" u="none" strike="noStrike">
                          <a:effectLst/>
                        </a:rPr>
                        <a:t>Reinforcement Learning with Gym</a:t>
                      </a:r>
                      <a:endParaRPr lang="en-GB" sz="1000" b="1" i="0" u="none" strike="noStrike">
                        <a:solidFill>
                          <a:srgbClr val="000000"/>
                        </a:solidFill>
                        <a:effectLst/>
                        <a:latin typeface="Calibri" panose="020F0502020204030204" pitchFamily="34" charset="0"/>
                      </a:endParaRPr>
                    </a:p>
                  </a:txBody>
                  <a:tcPr marL="8254" marR="8254" marT="8254" marB="0" anchor="b"/>
                </a:tc>
                <a:tc>
                  <a:txBody>
                    <a:bodyPr/>
                    <a:lstStyle/>
                    <a:p>
                      <a:pPr algn="l" fontAlgn="b"/>
                      <a:r>
                        <a:rPr lang="en-GB" sz="1000" u="sng" strike="noStrike">
                          <a:effectLst/>
                          <a:hlinkClick r:id="rId2"/>
                        </a:rPr>
                        <a:t>Learn by example Reinforcement Learning with Gym | Kaggle</a:t>
                      </a:r>
                      <a:endParaRPr lang="en-GB" sz="1000" b="0" i="0" u="sng" strike="noStrike">
                        <a:solidFill>
                          <a:srgbClr val="0563C1"/>
                        </a:solidFill>
                        <a:effectLst/>
                        <a:latin typeface="Calibri" panose="020F0502020204030204" pitchFamily="34" charset="0"/>
                      </a:endParaRPr>
                    </a:p>
                  </a:txBody>
                  <a:tcPr marL="8254" marR="8254" marT="8254" marB="0" anchor="b"/>
                </a:tc>
                <a:extLst>
                  <a:ext uri="{0D108BD9-81ED-4DB2-BD59-A6C34878D82A}">
                    <a16:rowId xmlns:a16="http://schemas.microsoft.com/office/drawing/2014/main" val="1067933266"/>
                  </a:ext>
                </a:extLst>
              </a:tr>
              <a:tr h="338339">
                <a:tc>
                  <a:txBody>
                    <a:bodyPr/>
                    <a:lstStyle/>
                    <a:p>
                      <a:pPr algn="r" fontAlgn="b"/>
                      <a:r>
                        <a:rPr lang="en-GB" sz="1000" b="1" u="none" strike="noStrike">
                          <a:effectLst/>
                        </a:rPr>
                        <a:t>2</a:t>
                      </a:r>
                      <a:endParaRPr lang="en-GB" sz="1000" b="1" i="0" u="none" strike="noStrike">
                        <a:solidFill>
                          <a:srgbClr val="000000"/>
                        </a:solidFill>
                        <a:effectLst/>
                        <a:latin typeface="Calibri" panose="020F0502020204030204" pitchFamily="34" charset="0"/>
                      </a:endParaRPr>
                    </a:p>
                  </a:txBody>
                  <a:tcPr marL="8254" marR="8254" marT="8254" marB="0" anchor="b"/>
                </a:tc>
                <a:tc>
                  <a:txBody>
                    <a:bodyPr/>
                    <a:lstStyle/>
                    <a:p>
                      <a:pPr algn="l" fontAlgn="b"/>
                      <a:r>
                        <a:rPr lang="en-GB" sz="1000" b="1" u="none" strike="noStrike">
                          <a:effectLst/>
                        </a:rPr>
                        <a:t>Reinforcement Learning baseline in Python</a:t>
                      </a:r>
                      <a:endParaRPr lang="en-GB" sz="1000" b="1" i="0" u="none" strike="noStrike">
                        <a:solidFill>
                          <a:srgbClr val="000000"/>
                        </a:solidFill>
                        <a:effectLst/>
                        <a:latin typeface="Calibri" panose="020F0502020204030204" pitchFamily="34" charset="0"/>
                      </a:endParaRPr>
                    </a:p>
                  </a:txBody>
                  <a:tcPr marL="8254" marR="8254" marT="8254" marB="0" anchor="b"/>
                </a:tc>
                <a:tc>
                  <a:txBody>
                    <a:bodyPr/>
                    <a:lstStyle/>
                    <a:p>
                      <a:pPr algn="l" fontAlgn="b"/>
                      <a:r>
                        <a:rPr lang="en-GB" sz="1000" u="sng" strike="noStrike">
                          <a:effectLst/>
                          <a:hlinkClick r:id="rId3"/>
                        </a:rPr>
                        <a:t>Reinforcement Learning baseline in Python | Kaggle</a:t>
                      </a:r>
                      <a:endParaRPr lang="en-GB" sz="1000" b="0" i="0" u="sng" strike="noStrike">
                        <a:solidFill>
                          <a:srgbClr val="0563C1"/>
                        </a:solidFill>
                        <a:effectLst/>
                        <a:latin typeface="Calibri" panose="020F0502020204030204" pitchFamily="34" charset="0"/>
                      </a:endParaRPr>
                    </a:p>
                  </a:txBody>
                  <a:tcPr marL="8254" marR="8254" marT="8254" marB="0" anchor="b"/>
                </a:tc>
                <a:extLst>
                  <a:ext uri="{0D108BD9-81ED-4DB2-BD59-A6C34878D82A}">
                    <a16:rowId xmlns:a16="http://schemas.microsoft.com/office/drawing/2014/main" val="1547185980"/>
                  </a:ext>
                </a:extLst>
              </a:tr>
              <a:tr h="338339">
                <a:tc>
                  <a:txBody>
                    <a:bodyPr/>
                    <a:lstStyle/>
                    <a:p>
                      <a:pPr algn="r" fontAlgn="b"/>
                      <a:r>
                        <a:rPr lang="en-GB" sz="1000" b="1" u="none" strike="noStrike">
                          <a:effectLst/>
                        </a:rPr>
                        <a:t>3</a:t>
                      </a:r>
                      <a:endParaRPr lang="en-GB" sz="1000" b="1" i="0" u="none" strike="noStrike">
                        <a:solidFill>
                          <a:srgbClr val="000000"/>
                        </a:solidFill>
                        <a:effectLst/>
                        <a:latin typeface="Calibri" panose="020F0502020204030204" pitchFamily="34" charset="0"/>
                      </a:endParaRPr>
                    </a:p>
                  </a:txBody>
                  <a:tcPr marL="8254" marR="8254" marT="8254" marB="0" anchor="b"/>
                </a:tc>
                <a:tc>
                  <a:txBody>
                    <a:bodyPr/>
                    <a:lstStyle/>
                    <a:p>
                      <a:pPr algn="l" fontAlgn="b"/>
                      <a:r>
                        <a:rPr lang="en-GB" sz="1000" b="1" u="none" strike="noStrike">
                          <a:effectLst/>
                        </a:rPr>
                        <a:t>Heating system control with Reinforcement Learning</a:t>
                      </a:r>
                      <a:endParaRPr lang="en-GB" sz="1000" b="1" i="0" u="none" strike="noStrike">
                        <a:solidFill>
                          <a:srgbClr val="000000"/>
                        </a:solidFill>
                        <a:effectLst/>
                        <a:latin typeface="Calibri" panose="020F0502020204030204" pitchFamily="34" charset="0"/>
                      </a:endParaRPr>
                    </a:p>
                  </a:txBody>
                  <a:tcPr marL="8254" marR="8254" marT="8254" marB="0" anchor="b"/>
                </a:tc>
                <a:tc>
                  <a:txBody>
                    <a:bodyPr/>
                    <a:lstStyle/>
                    <a:p>
                      <a:pPr algn="l" fontAlgn="b"/>
                      <a:r>
                        <a:rPr lang="en-GB" sz="1000" u="sng" strike="noStrike">
                          <a:effectLst/>
                          <a:hlinkClick r:id="rId4"/>
                        </a:rPr>
                        <a:t>GitHub - tilkb/thermoAI: Heating system control with Reinforcement Learning</a:t>
                      </a:r>
                      <a:endParaRPr lang="en-GB" sz="1000" b="0" i="0" u="sng" strike="noStrike">
                        <a:solidFill>
                          <a:srgbClr val="0563C1"/>
                        </a:solidFill>
                        <a:effectLst/>
                        <a:latin typeface="Calibri" panose="020F0502020204030204" pitchFamily="34" charset="0"/>
                      </a:endParaRPr>
                    </a:p>
                  </a:txBody>
                  <a:tcPr marL="8254" marR="8254" marT="8254" marB="0" anchor="b"/>
                </a:tc>
                <a:extLst>
                  <a:ext uri="{0D108BD9-81ED-4DB2-BD59-A6C34878D82A}">
                    <a16:rowId xmlns:a16="http://schemas.microsoft.com/office/drawing/2014/main" val="672079689"/>
                  </a:ext>
                </a:extLst>
              </a:tr>
              <a:tr h="338339">
                <a:tc>
                  <a:txBody>
                    <a:bodyPr/>
                    <a:lstStyle/>
                    <a:p>
                      <a:pPr algn="r" fontAlgn="b"/>
                      <a:r>
                        <a:rPr lang="en-GB" sz="1000" b="1" u="none" strike="noStrike">
                          <a:effectLst/>
                        </a:rPr>
                        <a:t>4</a:t>
                      </a:r>
                      <a:endParaRPr lang="en-GB" sz="1000" b="1" i="0" u="none" strike="noStrike">
                        <a:solidFill>
                          <a:srgbClr val="000000"/>
                        </a:solidFill>
                        <a:effectLst/>
                        <a:latin typeface="Calibri" panose="020F0502020204030204" pitchFamily="34" charset="0"/>
                      </a:endParaRPr>
                    </a:p>
                  </a:txBody>
                  <a:tcPr marL="8254" marR="8254" marT="8254" marB="0" anchor="b"/>
                </a:tc>
                <a:tc>
                  <a:txBody>
                    <a:bodyPr/>
                    <a:lstStyle/>
                    <a:p>
                      <a:pPr algn="l" fontAlgn="b"/>
                      <a:r>
                        <a:rPr lang="en-GB" sz="1000" b="1" u="none" strike="noStrike">
                          <a:effectLst/>
                        </a:rPr>
                        <a:t>DDPG vs PID</a:t>
                      </a:r>
                      <a:endParaRPr lang="en-GB" sz="1000" b="1" i="0" u="none" strike="noStrike">
                        <a:solidFill>
                          <a:srgbClr val="000000"/>
                        </a:solidFill>
                        <a:effectLst/>
                        <a:latin typeface="Calibri" panose="020F0502020204030204" pitchFamily="34" charset="0"/>
                      </a:endParaRPr>
                    </a:p>
                  </a:txBody>
                  <a:tcPr marL="8254" marR="8254" marT="8254" marB="0" anchor="b"/>
                </a:tc>
                <a:tc>
                  <a:txBody>
                    <a:bodyPr/>
                    <a:lstStyle/>
                    <a:p>
                      <a:pPr algn="l" fontAlgn="b"/>
                      <a:r>
                        <a:rPr lang="en-GB" sz="1000" u="sng" strike="noStrike">
                          <a:effectLst/>
                          <a:hlinkClick r:id="rId5"/>
                        </a:rPr>
                        <a:t>GitHub - akmenon1996/TemperatureControl-ReinforcementLearning: Comparing the performance of a DDPG Reinforcement learning model to control temperature with that of a PID and a thermostat controller.</a:t>
                      </a:r>
                      <a:endParaRPr lang="en-GB" sz="1000" b="0" i="0" u="sng" strike="noStrike">
                        <a:solidFill>
                          <a:srgbClr val="0563C1"/>
                        </a:solidFill>
                        <a:effectLst/>
                        <a:latin typeface="Calibri" panose="020F0502020204030204" pitchFamily="34" charset="0"/>
                      </a:endParaRPr>
                    </a:p>
                  </a:txBody>
                  <a:tcPr marL="8254" marR="8254" marT="8254" marB="0" anchor="b"/>
                </a:tc>
                <a:extLst>
                  <a:ext uri="{0D108BD9-81ED-4DB2-BD59-A6C34878D82A}">
                    <a16:rowId xmlns:a16="http://schemas.microsoft.com/office/drawing/2014/main" val="1442147130"/>
                  </a:ext>
                </a:extLst>
              </a:tr>
              <a:tr h="503048">
                <a:tc>
                  <a:txBody>
                    <a:bodyPr/>
                    <a:lstStyle/>
                    <a:p>
                      <a:pPr algn="r" fontAlgn="b"/>
                      <a:r>
                        <a:rPr lang="en-GB" sz="1000" b="1" u="none" strike="noStrike">
                          <a:effectLst/>
                        </a:rPr>
                        <a:t>5</a:t>
                      </a:r>
                      <a:endParaRPr lang="en-GB" sz="1000" b="1" i="0" u="none" strike="noStrike">
                        <a:solidFill>
                          <a:srgbClr val="000000"/>
                        </a:solidFill>
                        <a:effectLst/>
                        <a:latin typeface="Calibri" panose="020F0502020204030204" pitchFamily="34" charset="0"/>
                      </a:endParaRPr>
                    </a:p>
                  </a:txBody>
                  <a:tcPr marL="8254" marR="8254" marT="8254" marB="0" anchor="b"/>
                </a:tc>
                <a:tc>
                  <a:txBody>
                    <a:bodyPr/>
                    <a:lstStyle/>
                    <a:p>
                      <a:pPr algn="l" fontAlgn="b"/>
                      <a:r>
                        <a:rPr lang="en-GB" sz="1000" b="1" u="none" strike="noStrike">
                          <a:effectLst/>
                        </a:rPr>
                        <a:t>Energy-Efficient Thermal Comfort Control in Smart Buildings via Deep Reinforcement Learning</a:t>
                      </a:r>
                      <a:endParaRPr lang="en-GB" sz="1000" b="1" i="0" u="none" strike="noStrike">
                        <a:solidFill>
                          <a:srgbClr val="000000"/>
                        </a:solidFill>
                        <a:effectLst/>
                        <a:latin typeface="Calibri" panose="020F0502020204030204" pitchFamily="34" charset="0"/>
                      </a:endParaRPr>
                    </a:p>
                  </a:txBody>
                  <a:tcPr marL="8254" marR="8254" marT="8254" marB="0" anchor="b"/>
                </a:tc>
                <a:tc>
                  <a:txBody>
                    <a:bodyPr/>
                    <a:lstStyle/>
                    <a:p>
                      <a:pPr algn="l" fontAlgn="b"/>
                      <a:r>
                        <a:rPr lang="en-GB" sz="1000" u="sng" strike="noStrike">
                          <a:effectLst/>
                          <a:hlinkClick r:id="rId6"/>
                        </a:rPr>
                        <a:t>GitHub - arunajit/drl: Implementation of Research paper, Deep reinforcement learning based framework for energy optimization and thermal comfort control in smart buildings</a:t>
                      </a:r>
                      <a:endParaRPr lang="en-GB" sz="1000" b="0" i="0" u="sng" strike="noStrike">
                        <a:solidFill>
                          <a:srgbClr val="0563C1"/>
                        </a:solidFill>
                        <a:effectLst/>
                        <a:latin typeface="Calibri" panose="020F0502020204030204" pitchFamily="34" charset="0"/>
                      </a:endParaRPr>
                    </a:p>
                  </a:txBody>
                  <a:tcPr marL="8254" marR="8254" marT="8254" marB="0" anchor="b"/>
                </a:tc>
                <a:extLst>
                  <a:ext uri="{0D108BD9-81ED-4DB2-BD59-A6C34878D82A}">
                    <a16:rowId xmlns:a16="http://schemas.microsoft.com/office/drawing/2014/main" val="3165919441"/>
                  </a:ext>
                </a:extLst>
              </a:tr>
              <a:tr h="338339">
                <a:tc>
                  <a:txBody>
                    <a:bodyPr/>
                    <a:lstStyle/>
                    <a:p>
                      <a:pPr algn="r" fontAlgn="b"/>
                      <a:r>
                        <a:rPr lang="en-GB" sz="1000" b="1" u="none" strike="noStrike">
                          <a:effectLst/>
                        </a:rPr>
                        <a:t>6</a:t>
                      </a:r>
                      <a:endParaRPr lang="en-GB" sz="1000" b="1" i="0" u="none" strike="noStrike">
                        <a:solidFill>
                          <a:srgbClr val="000000"/>
                        </a:solidFill>
                        <a:effectLst/>
                        <a:latin typeface="Calibri" panose="020F0502020204030204" pitchFamily="34" charset="0"/>
                      </a:endParaRPr>
                    </a:p>
                  </a:txBody>
                  <a:tcPr marL="8254" marR="8254" marT="8254" marB="0" anchor="b"/>
                </a:tc>
                <a:tc>
                  <a:txBody>
                    <a:bodyPr/>
                    <a:lstStyle/>
                    <a:p>
                      <a:pPr algn="l" fontAlgn="b"/>
                      <a:r>
                        <a:rPr lang="en-GB" sz="1000" b="1" u="none" strike="noStrike">
                          <a:effectLst/>
                        </a:rPr>
                        <a:t>Model-based Reinforcement Learning for Building HVAC Control</a:t>
                      </a:r>
                      <a:endParaRPr lang="en-GB" sz="1000" b="1" i="0" u="none" strike="noStrike">
                        <a:solidFill>
                          <a:srgbClr val="000000"/>
                        </a:solidFill>
                        <a:effectLst/>
                        <a:latin typeface="Calibri" panose="020F0502020204030204" pitchFamily="34" charset="0"/>
                      </a:endParaRPr>
                    </a:p>
                  </a:txBody>
                  <a:tcPr marL="8254" marR="8254" marT="8254" marB="0" anchor="b"/>
                </a:tc>
                <a:tc>
                  <a:txBody>
                    <a:bodyPr/>
                    <a:lstStyle/>
                    <a:p>
                      <a:pPr algn="l" fontAlgn="b"/>
                      <a:r>
                        <a:rPr lang="en-GB" sz="1000" u="sng" strike="noStrike">
                          <a:effectLst/>
                          <a:hlinkClick r:id="rId7"/>
                        </a:rPr>
                        <a:t>GitHub - vermouth1992/mbrl-hvac: Model-based Reinforcement Learning for Building HVAC Control</a:t>
                      </a:r>
                      <a:endParaRPr lang="en-GB" sz="1000" b="0" i="0" u="sng" strike="noStrike">
                        <a:solidFill>
                          <a:srgbClr val="0563C1"/>
                        </a:solidFill>
                        <a:effectLst/>
                        <a:latin typeface="Calibri" panose="020F0502020204030204" pitchFamily="34" charset="0"/>
                      </a:endParaRPr>
                    </a:p>
                  </a:txBody>
                  <a:tcPr marL="8254" marR="8254" marT="8254" marB="0" anchor="b"/>
                </a:tc>
                <a:extLst>
                  <a:ext uri="{0D108BD9-81ED-4DB2-BD59-A6C34878D82A}">
                    <a16:rowId xmlns:a16="http://schemas.microsoft.com/office/drawing/2014/main" val="3402677282"/>
                  </a:ext>
                </a:extLst>
              </a:tr>
              <a:tr h="667757">
                <a:tc>
                  <a:txBody>
                    <a:bodyPr/>
                    <a:lstStyle/>
                    <a:p>
                      <a:pPr algn="r" fontAlgn="b"/>
                      <a:r>
                        <a:rPr lang="en-GB" sz="1000" b="1" u="none" strike="noStrike">
                          <a:effectLst/>
                        </a:rPr>
                        <a:t>7</a:t>
                      </a:r>
                      <a:endParaRPr lang="en-GB" sz="1000" b="1" i="0" u="none" strike="noStrike">
                        <a:solidFill>
                          <a:srgbClr val="000000"/>
                        </a:solidFill>
                        <a:effectLst/>
                        <a:latin typeface="Calibri" panose="020F0502020204030204" pitchFamily="34" charset="0"/>
                      </a:endParaRPr>
                    </a:p>
                  </a:txBody>
                  <a:tcPr marL="8254" marR="8254" marT="8254" marB="0" anchor="b"/>
                </a:tc>
                <a:tc>
                  <a:txBody>
                    <a:bodyPr/>
                    <a:lstStyle/>
                    <a:p>
                      <a:pPr algn="l" fontAlgn="b"/>
                      <a:r>
                        <a:rPr lang="en-GB" sz="1000" b="1" u="none" strike="noStrike">
                          <a:effectLst/>
                        </a:rPr>
                        <a:t>A Reinforcement Learning solution for HVAC control to optimize energy consumption. Developed by Vector Institute and TELUS.</a:t>
                      </a:r>
                      <a:endParaRPr lang="en-GB" sz="1000" b="1" i="0" u="none" strike="noStrike">
                        <a:solidFill>
                          <a:srgbClr val="000000"/>
                        </a:solidFill>
                        <a:effectLst/>
                        <a:latin typeface="Calibri" panose="020F0502020204030204" pitchFamily="34" charset="0"/>
                      </a:endParaRPr>
                    </a:p>
                  </a:txBody>
                  <a:tcPr marL="8254" marR="8254" marT="8254" marB="0" anchor="b"/>
                </a:tc>
                <a:tc>
                  <a:txBody>
                    <a:bodyPr/>
                    <a:lstStyle/>
                    <a:p>
                      <a:pPr algn="l" fontAlgn="b"/>
                      <a:r>
                        <a:rPr lang="en-GB" sz="1000" u="sng" strike="noStrike">
                          <a:effectLst/>
                          <a:hlinkClick r:id="rId8"/>
                        </a:rPr>
                        <a:t>GitHub - VectorInstitute/HV-Ai-C: A Reinforcement Learning solution for HVAC control to optimize energy consumption. Developed by Vector Institute and TELUS.</a:t>
                      </a:r>
                      <a:endParaRPr lang="en-GB" sz="1000" b="0" i="0" u="sng" strike="noStrike">
                        <a:solidFill>
                          <a:srgbClr val="0563C1"/>
                        </a:solidFill>
                        <a:effectLst/>
                        <a:latin typeface="Calibri" panose="020F0502020204030204" pitchFamily="34" charset="0"/>
                      </a:endParaRPr>
                    </a:p>
                  </a:txBody>
                  <a:tcPr marL="8254" marR="8254" marT="8254" marB="0" anchor="b"/>
                </a:tc>
                <a:extLst>
                  <a:ext uri="{0D108BD9-81ED-4DB2-BD59-A6C34878D82A}">
                    <a16:rowId xmlns:a16="http://schemas.microsoft.com/office/drawing/2014/main" val="3888726793"/>
                  </a:ext>
                </a:extLst>
              </a:tr>
              <a:tr h="338339">
                <a:tc>
                  <a:txBody>
                    <a:bodyPr/>
                    <a:lstStyle/>
                    <a:p>
                      <a:pPr algn="r" fontAlgn="b"/>
                      <a:r>
                        <a:rPr lang="en-GB" sz="1000" b="1" u="none" strike="noStrike">
                          <a:effectLst/>
                        </a:rPr>
                        <a:t>8</a:t>
                      </a:r>
                      <a:endParaRPr lang="en-GB" sz="1000" b="1" i="0" u="none" strike="noStrike">
                        <a:solidFill>
                          <a:srgbClr val="000000"/>
                        </a:solidFill>
                        <a:effectLst/>
                        <a:latin typeface="Calibri" panose="020F0502020204030204" pitchFamily="34" charset="0"/>
                      </a:endParaRPr>
                    </a:p>
                  </a:txBody>
                  <a:tcPr marL="8254" marR="8254" marT="8254" marB="0" anchor="b"/>
                </a:tc>
                <a:tc>
                  <a:txBody>
                    <a:bodyPr/>
                    <a:lstStyle/>
                    <a:p>
                      <a:pPr algn="l" fontAlgn="b"/>
                      <a:r>
                        <a:rPr lang="en-GB" sz="1000" b="1" u="none" strike="noStrike">
                          <a:effectLst/>
                        </a:rPr>
                        <a:t>Deep Reinforcement Learning AI Approach to Control HVAC Systems</a:t>
                      </a:r>
                      <a:endParaRPr lang="en-GB" sz="1000" b="1" i="0" u="none" strike="noStrike">
                        <a:solidFill>
                          <a:srgbClr val="000000"/>
                        </a:solidFill>
                        <a:effectLst/>
                        <a:latin typeface="Calibri" panose="020F0502020204030204" pitchFamily="34" charset="0"/>
                      </a:endParaRPr>
                    </a:p>
                  </a:txBody>
                  <a:tcPr marL="8254" marR="8254" marT="8254" marB="0" anchor="b"/>
                </a:tc>
                <a:tc>
                  <a:txBody>
                    <a:bodyPr/>
                    <a:lstStyle/>
                    <a:p>
                      <a:pPr algn="l" fontAlgn="b"/>
                      <a:r>
                        <a:rPr lang="en-GB" sz="1000" u="sng" strike="noStrike">
                          <a:effectLst/>
                          <a:hlinkClick r:id="rId9"/>
                        </a:rPr>
                        <a:t>GitHub - qatshana/Cool.AI: Deep Reinforcement Learning AI Approach to Control HVAC Systems</a:t>
                      </a:r>
                      <a:endParaRPr lang="en-GB" sz="1000" b="0" i="0" u="sng" strike="noStrike">
                        <a:solidFill>
                          <a:srgbClr val="0563C1"/>
                        </a:solidFill>
                        <a:effectLst/>
                        <a:latin typeface="Calibri" panose="020F0502020204030204" pitchFamily="34" charset="0"/>
                      </a:endParaRPr>
                    </a:p>
                  </a:txBody>
                  <a:tcPr marL="8254" marR="8254" marT="8254" marB="0" anchor="b"/>
                </a:tc>
                <a:extLst>
                  <a:ext uri="{0D108BD9-81ED-4DB2-BD59-A6C34878D82A}">
                    <a16:rowId xmlns:a16="http://schemas.microsoft.com/office/drawing/2014/main" val="2441923332"/>
                  </a:ext>
                </a:extLst>
              </a:tr>
              <a:tr h="338339">
                <a:tc>
                  <a:txBody>
                    <a:bodyPr/>
                    <a:lstStyle/>
                    <a:p>
                      <a:pPr algn="r" fontAlgn="b"/>
                      <a:r>
                        <a:rPr lang="en-GB" sz="1000" b="1" u="none" strike="noStrike">
                          <a:effectLst/>
                        </a:rPr>
                        <a:t>9</a:t>
                      </a:r>
                      <a:endParaRPr lang="en-GB" sz="1000" b="1" i="0" u="none" strike="noStrike">
                        <a:solidFill>
                          <a:srgbClr val="000000"/>
                        </a:solidFill>
                        <a:effectLst/>
                        <a:latin typeface="Calibri" panose="020F0502020204030204" pitchFamily="34" charset="0"/>
                      </a:endParaRPr>
                    </a:p>
                  </a:txBody>
                  <a:tcPr marL="8254" marR="8254" marT="8254" marB="0" anchor="b"/>
                </a:tc>
                <a:tc>
                  <a:txBody>
                    <a:bodyPr/>
                    <a:lstStyle/>
                    <a:p>
                      <a:pPr algn="l" fontAlgn="b"/>
                      <a:r>
                        <a:rPr lang="en-GB" sz="1000" b="1" u="none" strike="noStrike">
                          <a:effectLst/>
                        </a:rPr>
                        <a:t>PI Controller vs Reinforcement Learning to control temperature inside a room</a:t>
                      </a:r>
                      <a:endParaRPr lang="en-GB" sz="1000" b="1" i="0" u="none" strike="noStrike">
                        <a:solidFill>
                          <a:srgbClr val="000000"/>
                        </a:solidFill>
                        <a:effectLst/>
                        <a:latin typeface="Calibri" panose="020F0502020204030204" pitchFamily="34" charset="0"/>
                      </a:endParaRPr>
                    </a:p>
                  </a:txBody>
                  <a:tcPr marL="8254" marR="8254" marT="8254" marB="0" anchor="b"/>
                </a:tc>
                <a:tc>
                  <a:txBody>
                    <a:bodyPr/>
                    <a:lstStyle/>
                    <a:p>
                      <a:pPr algn="l" fontAlgn="b"/>
                      <a:r>
                        <a:rPr lang="en-GB" sz="1000" u="sng" strike="noStrike">
                          <a:effectLst/>
                          <a:hlinkClick r:id="rId10"/>
                        </a:rPr>
                        <a:t>GitHub - NasimKaveh/Thermal-HVAC-model: PI Controller vs Reinforcement Learning to control temperature inside a room</a:t>
                      </a:r>
                      <a:endParaRPr lang="en-GB" sz="1000" b="0" i="0" u="sng" strike="noStrike">
                        <a:solidFill>
                          <a:srgbClr val="0563C1"/>
                        </a:solidFill>
                        <a:effectLst/>
                        <a:latin typeface="Calibri" panose="020F0502020204030204" pitchFamily="34" charset="0"/>
                      </a:endParaRPr>
                    </a:p>
                  </a:txBody>
                  <a:tcPr marL="8254" marR="8254" marT="8254" marB="0" anchor="b"/>
                </a:tc>
                <a:extLst>
                  <a:ext uri="{0D108BD9-81ED-4DB2-BD59-A6C34878D82A}">
                    <a16:rowId xmlns:a16="http://schemas.microsoft.com/office/drawing/2014/main" val="2803172269"/>
                  </a:ext>
                </a:extLst>
              </a:tr>
              <a:tr h="338339">
                <a:tc>
                  <a:txBody>
                    <a:bodyPr/>
                    <a:lstStyle/>
                    <a:p>
                      <a:pPr algn="r" fontAlgn="b"/>
                      <a:r>
                        <a:rPr lang="en-GB" sz="1000" b="1" u="none" strike="noStrike">
                          <a:effectLst/>
                        </a:rPr>
                        <a:t>10</a:t>
                      </a:r>
                      <a:endParaRPr lang="en-GB" sz="1000" b="1" i="0" u="none" strike="noStrike">
                        <a:solidFill>
                          <a:srgbClr val="000000"/>
                        </a:solidFill>
                        <a:effectLst/>
                        <a:latin typeface="Calibri" panose="020F0502020204030204" pitchFamily="34" charset="0"/>
                      </a:endParaRPr>
                    </a:p>
                  </a:txBody>
                  <a:tcPr marL="8254" marR="8254" marT="8254" marB="0" anchor="b"/>
                </a:tc>
                <a:tc>
                  <a:txBody>
                    <a:bodyPr/>
                    <a:lstStyle/>
                    <a:p>
                      <a:pPr algn="l" fontAlgn="b"/>
                      <a:r>
                        <a:rPr lang="en-GB" sz="1000" b="1" u="none" strike="noStrike">
                          <a:effectLst/>
                        </a:rPr>
                        <a:t>A precocial reinforcement learning solution for HVAC control</a:t>
                      </a:r>
                      <a:endParaRPr lang="en-GB" sz="1000" b="1" i="0" u="none" strike="noStrike">
                        <a:solidFill>
                          <a:srgbClr val="000000"/>
                        </a:solidFill>
                        <a:effectLst/>
                        <a:latin typeface="Calibri" panose="020F0502020204030204" pitchFamily="34" charset="0"/>
                      </a:endParaRPr>
                    </a:p>
                  </a:txBody>
                  <a:tcPr marL="8254" marR="8254" marT="8254" marB="0" anchor="b"/>
                </a:tc>
                <a:tc>
                  <a:txBody>
                    <a:bodyPr/>
                    <a:lstStyle/>
                    <a:p>
                      <a:pPr algn="l" fontAlgn="b"/>
                      <a:r>
                        <a:rPr lang="en-GB" sz="1000" u="sng" strike="noStrike">
                          <a:effectLst/>
                          <a:hlinkClick r:id="rId11"/>
                        </a:rPr>
                        <a:t>GitHub - INFERLab/Gnu-RL: A precocial reinforcement learning solution for HVAC control</a:t>
                      </a:r>
                      <a:endParaRPr lang="en-GB" sz="1000" b="0" i="0" u="sng" strike="noStrike">
                        <a:solidFill>
                          <a:srgbClr val="0563C1"/>
                        </a:solidFill>
                        <a:effectLst/>
                        <a:latin typeface="Calibri" panose="020F0502020204030204" pitchFamily="34" charset="0"/>
                      </a:endParaRPr>
                    </a:p>
                  </a:txBody>
                  <a:tcPr marL="8254" marR="8254" marT="8254" marB="0" anchor="b"/>
                </a:tc>
                <a:extLst>
                  <a:ext uri="{0D108BD9-81ED-4DB2-BD59-A6C34878D82A}">
                    <a16:rowId xmlns:a16="http://schemas.microsoft.com/office/drawing/2014/main" val="2583449100"/>
                  </a:ext>
                </a:extLst>
              </a:tr>
              <a:tr h="667757">
                <a:tc>
                  <a:txBody>
                    <a:bodyPr/>
                    <a:lstStyle/>
                    <a:p>
                      <a:pPr algn="r" fontAlgn="b"/>
                      <a:r>
                        <a:rPr lang="en-GB" sz="1000" b="1" u="none" strike="noStrike">
                          <a:effectLst/>
                        </a:rPr>
                        <a:t>11</a:t>
                      </a:r>
                      <a:endParaRPr lang="en-GB" sz="1000" b="1" i="0" u="none" strike="noStrike">
                        <a:solidFill>
                          <a:srgbClr val="000000"/>
                        </a:solidFill>
                        <a:effectLst/>
                        <a:latin typeface="Calibri" panose="020F0502020204030204" pitchFamily="34" charset="0"/>
                      </a:endParaRPr>
                    </a:p>
                  </a:txBody>
                  <a:tcPr marL="8254" marR="8254" marT="8254" marB="0" anchor="b"/>
                </a:tc>
                <a:tc>
                  <a:txBody>
                    <a:bodyPr/>
                    <a:lstStyle/>
                    <a:p>
                      <a:pPr algn="l" fontAlgn="b"/>
                      <a:r>
                        <a:rPr lang="en-GB" sz="1000" b="1" u="none" strike="noStrike">
                          <a:effectLst/>
                        </a:rPr>
                        <a:t>System that learns how often a room is occupied based on time, movement, air conditioning preferences and learns on historic data. </a:t>
                      </a:r>
                      <a:endParaRPr lang="en-GB" sz="1000" b="1" i="0" u="none" strike="noStrike">
                        <a:solidFill>
                          <a:srgbClr val="000000"/>
                        </a:solidFill>
                        <a:effectLst/>
                        <a:latin typeface="Calibri" panose="020F0502020204030204" pitchFamily="34" charset="0"/>
                      </a:endParaRPr>
                    </a:p>
                  </a:txBody>
                  <a:tcPr marL="8254" marR="8254" marT="8254" marB="0" anchor="b"/>
                </a:tc>
                <a:tc>
                  <a:txBody>
                    <a:bodyPr/>
                    <a:lstStyle/>
                    <a:p>
                      <a:pPr algn="l" fontAlgn="b"/>
                      <a:r>
                        <a:rPr lang="en-GB" sz="1000" u="sng" strike="noStrike">
                          <a:effectLst/>
                          <a:hlinkClick r:id="rId12"/>
                        </a:rPr>
                        <a:t>GitHub - faisalthaheem/machine-learnt-air-conditioning: System that learns how often a room is occupied based on time, movement, air conditioning preferences and learns on historic data. This can have a significant impact on the energy use around a house/building.</a:t>
                      </a:r>
                      <a:endParaRPr lang="en-GB" sz="1000" b="0" i="0" u="sng" strike="noStrike">
                        <a:solidFill>
                          <a:srgbClr val="0563C1"/>
                        </a:solidFill>
                        <a:effectLst/>
                        <a:latin typeface="Calibri" panose="020F0502020204030204" pitchFamily="34" charset="0"/>
                      </a:endParaRPr>
                    </a:p>
                  </a:txBody>
                  <a:tcPr marL="8254" marR="8254" marT="8254" marB="0" anchor="b"/>
                </a:tc>
                <a:extLst>
                  <a:ext uri="{0D108BD9-81ED-4DB2-BD59-A6C34878D82A}">
                    <a16:rowId xmlns:a16="http://schemas.microsoft.com/office/drawing/2014/main" val="4142853685"/>
                  </a:ext>
                </a:extLst>
              </a:tr>
              <a:tr h="338339">
                <a:tc>
                  <a:txBody>
                    <a:bodyPr/>
                    <a:lstStyle/>
                    <a:p>
                      <a:pPr algn="r" fontAlgn="b"/>
                      <a:r>
                        <a:rPr lang="en-GB" sz="1000" b="1" u="none" strike="noStrike">
                          <a:effectLst/>
                        </a:rPr>
                        <a:t>12</a:t>
                      </a:r>
                      <a:endParaRPr lang="en-GB" sz="1000" b="1" i="0" u="none" strike="noStrike">
                        <a:solidFill>
                          <a:srgbClr val="000000"/>
                        </a:solidFill>
                        <a:effectLst/>
                        <a:latin typeface="Calibri" panose="020F0502020204030204" pitchFamily="34" charset="0"/>
                      </a:endParaRPr>
                    </a:p>
                  </a:txBody>
                  <a:tcPr marL="8254" marR="8254" marT="8254" marB="0" anchor="b"/>
                </a:tc>
                <a:tc>
                  <a:txBody>
                    <a:bodyPr/>
                    <a:lstStyle/>
                    <a:p>
                      <a:pPr algn="l" fontAlgn="b"/>
                      <a:r>
                        <a:rPr lang="en-GB" sz="1000" b="1" u="none" strike="noStrike" dirty="0">
                          <a:effectLst/>
                        </a:rPr>
                        <a:t>Using Reinforcement Learning to control HVAC for efficient use of energy</a:t>
                      </a:r>
                      <a:endParaRPr lang="en-GB" sz="1000" b="1" i="0" u="none" strike="noStrike" dirty="0">
                        <a:solidFill>
                          <a:srgbClr val="000000"/>
                        </a:solidFill>
                        <a:effectLst/>
                        <a:latin typeface="Calibri" panose="020F0502020204030204" pitchFamily="34" charset="0"/>
                      </a:endParaRPr>
                    </a:p>
                  </a:txBody>
                  <a:tcPr marL="8254" marR="8254" marT="8254" marB="0" anchor="b"/>
                </a:tc>
                <a:tc>
                  <a:txBody>
                    <a:bodyPr/>
                    <a:lstStyle/>
                    <a:p>
                      <a:pPr algn="l" fontAlgn="b"/>
                      <a:r>
                        <a:rPr lang="en-GB" sz="1000" u="sng" strike="noStrike" dirty="0">
                          <a:effectLst/>
                          <a:hlinkClick r:id="rId13"/>
                        </a:rPr>
                        <a:t>GitHub - arowdy98/RL-for-HVAC-control: Using Reinforcement Learning to control HVAC for efficient use of energy</a:t>
                      </a:r>
                      <a:endParaRPr lang="en-GB" sz="1000" b="0" i="0" u="sng" strike="noStrike" dirty="0">
                        <a:solidFill>
                          <a:srgbClr val="0563C1"/>
                        </a:solidFill>
                        <a:effectLst/>
                        <a:latin typeface="Calibri" panose="020F0502020204030204" pitchFamily="34" charset="0"/>
                      </a:endParaRPr>
                    </a:p>
                  </a:txBody>
                  <a:tcPr marL="8254" marR="8254" marT="8254" marB="0" anchor="b"/>
                </a:tc>
                <a:extLst>
                  <a:ext uri="{0D108BD9-81ED-4DB2-BD59-A6C34878D82A}">
                    <a16:rowId xmlns:a16="http://schemas.microsoft.com/office/drawing/2014/main" val="709286612"/>
                  </a:ext>
                </a:extLst>
              </a:tr>
            </a:tbl>
          </a:graphicData>
        </a:graphic>
      </p:graphicFrame>
    </p:spTree>
    <p:extLst>
      <p:ext uri="{BB962C8B-B14F-4D97-AF65-F5344CB8AC3E}">
        <p14:creationId xmlns:p14="http://schemas.microsoft.com/office/powerpoint/2010/main" val="1158272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Reward Functions</a:t>
            </a:r>
            <a:endParaRPr lang="en-GB" dirty="0"/>
          </a:p>
        </p:txBody>
      </p:sp>
      <p:sp>
        <p:nvSpPr>
          <p:cNvPr id="3" name="Content Placeholder 2"/>
          <p:cNvSpPr>
            <a:spLocks noGrp="1"/>
          </p:cNvSpPr>
          <p:nvPr>
            <p:ph idx="1"/>
          </p:nvPr>
        </p:nvSpPr>
        <p:spPr>
          <a:xfrm>
            <a:off x="929640" y="1778924"/>
            <a:ext cx="10515600" cy="2120352"/>
          </a:xfrm>
        </p:spPr>
        <p:txBody>
          <a:bodyPr/>
          <a:lstStyle/>
          <a:p>
            <a:r>
              <a:rPr lang="en-GB" dirty="0" smtClean="0"/>
              <a:t>In that case, the heating set point is used to define the [LT, UT] flexibility band of temperature. In this work, we used 68 ◦F and 74 ◦F as heating and cooling set points, respectively:</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393901"/>
            <a:ext cx="10142275" cy="1187222"/>
          </a:xfrm>
          <a:prstGeom prst="rect">
            <a:avLst/>
          </a:prstGeom>
        </p:spPr>
      </p:pic>
      <p:sp>
        <p:nvSpPr>
          <p:cNvPr id="5" name="Rectangle 4"/>
          <p:cNvSpPr/>
          <p:nvPr/>
        </p:nvSpPr>
        <p:spPr>
          <a:xfrm>
            <a:off x="308955" y="6017478"/>
            <a:ext cx="11756969" cy="523220"/>
          </a:xfrm>
          <a:prstGeom prst="rect">
            <a:avLst/>
          </a:prstGeom>
        </p:spPr>
        <p:txBody>
          <a:bodyPr wrap="square">
            <a:spAutoFit/>
          </a:bodyPr>
          <a:lstStyle/>
          <a:p>
            <a:r>
              <a:rPr lang="en-GB" sz="1400" b="0" i="0" dirty="0" err="1" smtClean="0">
                <a:solidFill>
                  <a:srgbClr val="222222"/>
                </a:solidFill>
                <a:effectLst/>
                <a:latin typeface="helvetica neue"/>
              </a:rPr>
              <a:t>Kurte</a:t>
            </a:r>
            <a:r>
              <a:rPr lang="en-GB" sz="1400" b="0" i="0" dirty="0" smtClean="0">
                <a:solidFill>
                  <a:srgbClr val="222222"/>
                </a:solidFill>
                <a:effectLst/>
                <a:latin typeface="helvetica neue"/>
              </a:rPr>
              <a:t>, K.; </a:t>
            </a:r>
            <a:r>
              <a:rPr lang="en-GB" sz="1400" b="0" i="0" dirty="0" err="1" smtClean="0">
                <a:solidFill>
                  <a:srgbClr val="222222"/>
                </a:solidFill>
                <a:effectLst/>
                <a:latin typeface="helvetica neue"/>
              </a:rPr>
              <a:t>Munk</a:t>
            </a:r>
            <a:r>
              <a:rPr lang="en-GB" sz="1400" b="0" i="0" dirty="0" smtClean="0">
                <a:solidFill>
                  <a:srgbClr val="222222"/>
                </a:solidFill>
                <a:effectLst/>
                <a:latin typeface="helvetica neue"/>
              </a:rPr>
              <a:t>, J.; </a:t>
            </a:r>
            <a:r>
              <a:rPr lang="en-GB" sz="1400" b="0" i="0" dirty="0" err="1" smtClean="0">
                <a:solidFill>
                  <a:srgbClr val="222222"/>
                </a:solidFill>
                <a:effectLst/>
                <a:latin typeface="helvetica neue"/>
              </a:rPr>
              <a:t>Kotevska</a:t>
            </a:r>
            <a:r>
              <a:rPr lang="en-GB" sz="1400" b="0" i="0" dirty="0" smtClean="0">
                <a:solidFill>
                  <a:srgbClr val="222222"/>
                </a:solidFill>
                <a:effectLst/>
                <a:latin typeface="helvetica neue"/>
              </a:rPr>
              <a:t>, O.; </a:t>
            </a:r>
            <a:r>
              <a:rPr lang="en-GB" sz="1400" b="0" i="0" dirty="0" err="1" smtClean="0">
                <a:solidFill>
                  <a:srgbClr val="222222"/>
                </a:solidFill>
                <a:effectLst/>
                <a:latin typeface="helvetica neue"/>
              </a:rPr>
              <a:t>Amasyali</a:t>
            </a:r>
            <a:r>
              <a:rPr lang="en-GB" sz="1400" b="0" i="0" dirty="0" smtClean="0">
                <a:solidFill>
                  <a:srgbClr val="222222"/>
                </a:solidFill>
                <a:effectLst/>
                <a:latin typeface="helvetica neue"/>
              </a:rPr>
              <a:t>, K.; Smith, R.; McKee, E.; Du, Y.; Cui, B.; </a:t>
            </a:r>
            <a:r>
              <a:rPr lang="en-GB" sz="1400" b="0" i="0" dirty="0" err="1" smtClean="0">
                <a:solidFill>
                  <a:srgbClr val="222222"/>
                </a:solidFill>
                <a:effectLst/>
                <a:latin typeface="helvetica neue"/>
              </a:rPr>
              <a:t>Kuruganti</a:t>
            </a:r>
            <a:r>
              <a:rPr lang="en-GB" sz="1400" b="0" i="0" dirty="0" smtClean="0">
                <a:solidFill>
                  <a:srgbClr val="222222"/>
                </a:solidFill>
                <a:effectLst/>
                <a:latin typeface="helvetica neue"/>
              </a:rPr>
              <a:t>, T.; </a:t>
            </a:r>
            <a:r>
              <a:rPr lang="en-GB" sz="1400" b="0" i="0" dirty="0" err="1" smtClean="0">
                <a:solidFill>
                  <a:srgbClr val="222222"/>
                </a:solidFill>
                <a:effectLst/>
                <a:latin typeface="helvetica neue"/>
              </a:rPr>
              <a:t>Zandi</a:t>
            </a:r>
            <a:r>
              <a:rPr lang="en-GB" sz="1400" b="0" i="0" dirty="0" smtClean="0">
                <a:solidFill>
                  <a:srgbClr val="222222"/>
                </a:solidFill>
                <a:effectLst/>
                <a:latin typeface="helvetica neue"/>
              </a:rPr>
              <a:t>, H. Evaluating the Adaptability of Reinforcement Learning Based HVAC Control for Residential Houses. </a:t>
            </a:r>
            <a:r>
              <a:rPr lang="en-GB" sz="1400" b="0" i="1" dirty="0" smtClean="0">
                <a:solidFill>
                  <a:srgbClr val="222222"/>
                </a:solidFill>
                <a:effectLst/>
                <a:latin typeface="helvetica neue"/>
              </a:rPr>
              <a:t>Sustainability</a:t>
            </a:r>
            <a:r>
              <a:rPr lang="en-GB" sz="1400" b="0" i="0" dirty="0" smtClean="0">
                <a:solidFill>
                  <a:srgbClr val="222222"/>
                </a:solidFill>
                <a:effectLst/>
                <a:latin typeface="helvetica neue"/>
              </a:rPr>
              <a:t> </a:t>
            </a:r>
            <a:r>
              <a:rPr lang="en-GB" sz="1400" b="1" i="0" dirty="0" smtClean="0">
                <a:solidFill>
                  <a:srgbClr val="222222"/>
                </a:solidFill>
                <a:effectLst/>
                <a:latin typeface="helvetica neue"/>
              </a:rPr>
              <a:t>2020</a:t>
            </a:r>
            <a:r>
              <a:rPr lang="en-GB" sz="1400" b="0" i="0" dirty="0" smtClean="0">
                <a:solidFill>
                  <a:srgbClr val="222222"/>
                </a:solidFill>
                <a:effectLst/>
                <a:latin typeface="helvetica neue"/>
              </a:rPr>
              <a:t>, </a:t>
            </a:r>
            <a:r>
              <a:rPr lang="en-GB" sz="1400" b="0" i="1" dirty="0" smtClean="0">
                <a:solidFill>
                  <a:srgbClr val="222222"/>
                </a:solidFill>
                <a:effectLst/>
                <a:latin typeface="helvetica neue"/>
              </a:rPr>
              <a:t>12</a:t>
            </a:r>
            <a:r>
              <a:rPr lang="en-GB" sz="1400" b="0" i="0" dirty="0" smtClean="0">
                <a:solidFill>
                  <a:srgbClr val="222222"/>
                </a:solidFill>
                <a:effectLst/>
                <a:latin typeface="helvetica neue"/>
              </a:rPr>
              <a:t>, 7727. https://doi.org/10.3390/su12187727</a:t>
            </a:r>
            <a:endParaRPr lang="en-GB" sz="1400" dirty="0"/>
          </a:p>
        </p:txBody>
      </p:sp>
    </p:spTree>
    <p:extLst>
      <p:ext uri="{BB962C8B-B14F-4D97-AF65-F5344CB8AC3E}">
        <p14:creationId xmlns:p14="http://schemas.microsoft.com/office/powerpoint/2010/main" val="1050199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Queries </a:t>
            </a:r>
            <a:endParaRPr lang="en-GB" dirty="0"/>
          </a:p>
        </p:txBody>
      </p:sp>
      <p:sp>
        <p:nvSpPr>
          <p:cNvPr id="3" name="Content Placeholder 2"/>
          <p:cNvSpPr>
            <a:spLocks noGrp="1"/>
          </p:cNvSpPr>
          <p:nvPr>
            <p:ph idx="1"/>
          </p:nvPr>
        </p:nvSpPr>
        <p:spPr/>
        <p:txBody>
          <a:bodyPr/>
          <a:lstStyle/>
          <a:p>
            <a:r>
              <a:rPr lang="en-GB" dirty="0" smtClean="0"/>
              <a:t>Should we only consider temperature and power consumption?</a:t>
            </a:r>
          </a:p>
          <a:p>
            <a:r>
              <a:rPr lang="en-GB" dirty="0" smtClean="0"/>
              <a:t>Data sleeping patterns and Occupancy </a:t>
            </a:r>
          </a:p>
          <a:p>
            <a:r>
              <a:rPr lang="en-GB" dirty="0" smtClean="0"/>
              <a:t>Model based or Model Free?</a:t>
            </a:r>
          </a:p>
          <a:p>
            <a:r>
              <a:rPr lang="en-GB" dirty="0" smtClean="0"/>
              <a:t>Data based only?</a:t>
            </a:r>
          </a:p>
          <a:p>
            <a:r>
              <a:rPr lang="en-GB" dirty="0" smtClean="0"/>
              <a:t>Do you suggest any house dataset and almost everybody else is working on buildings dataset </a:t>
            </a:r>
            <a:endParaRPr lang="en-GB" dirty="0"/>
          </a:p>
        </p:txBody>
      </p:sp>
    </p:spTree>
    <p:extLst>
      <p:ext uri="{BB962C8B-B14F-4D97-AF65-F5344CB8AC3E}">
        <p14:creationId xmlns:p14="http://schemas.microsoft.com/office/powerpoint/2010/main" val="3174330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577" r="10318"/>
          <a:stretch/>
        </p:blipFill>
        <p:spPr>
          <a:xfrm>
            <a:off x="1734589" y="715969"/>
            <a:ext cx="7899862" cy="5414129"/>
          </a:xfrm>
          <a:prstGeom prst="rect">
            <a:avLst/>
          </a:prstGeom>
        </p:spPr>
      </p:pic>
    </p:spTree>
    <p:extLst>
      <p:ext uri="{BB962C8B-B14F-4D97-AF65-F5344CB8AC3E}">
        <p14:creationId xmlns:p14="http://schemas.microsoft.com/office/powerpoint/2010/main" val="1084798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Reward Functions</a:t>
            </a:r>
            <a:endParaRPr lang="en-GB" dirty="0"/>
          </a:p>
        </p:txBody>
      </p:sp>
      <p:sp>
        <p:nvSpPr>
          <p:cNvPr id="3" name="Content Placeholder 2"/>
          <p:cNvSpPr>
            <a:spLocks noGrp="1"/>
          </p:cNvSpPr>
          <p:nvPr>
            <p:ph idx="1"/>
          </p:nvPr>
        </p:nvSpPr>
        <p:spPr>
          <a:xfrm>
            <a:off x="929640" y="1778924"/>
            <a:ext cx="10515600" cy="2120352"/>
          </a:xfrm>
        </p:spPr>
        <p:txBody>
          <a:bodyPr/>
          <a:lstStyle/>
          <a:p>
            <a:r>
              <a:rPr lang="en-GB" dirty="0" smtClean="0"/>
              <a:t>Penalty on thermal comfort. If the thermal comfort value is less than D1, the occupants will feel too cold. If it is larger than D2, the occupants will feel too hot. [D1, D2] is the comfort zone</a:t>
            </a:r>
            <a:endParaRPr lang="en-GB" dirty="0"/>
          </a:p>
        </p:txBody>
      </p:sp>
      <p:sp>
        <p:nvSpPr>
          <p:cNvPr id="5" name="Rectangle 4"/>
          <p:cNvSpPr/>
          <p:nvPr/>
        </p:nvSpPr>
        <p:spPr>
          <a:xfrm>
            <a:off x="217515" y="6000853"/>
            <a:ext cx="11756969" cy="523220"/>
          </a:xfrm>
          <a:prstGeom prst="rect">
            <a:avLst/>
          </a:prstGeom>
        </p:spPr>
        <p:txBody>
          <a:bodyPr wrap="square">
            <a:spAutoFit/>
          </a:bodyPr>
          <a:lstStyle/>
          <a:p>
            <a:r>
              <a:rPr lang="en-GB" sz="1400" b="0" i="0" dirty="0" smtClean="0">
                <a:solidFill>
                  <a:srgbClr val="222222"/>
                </a:solidFill>
                <a:effectLst/>
                <a:latin typeface="helvetica neue"/>
              </a:rPr>
              <a:t>G. Gao, J. Li and Y. Wen, "</a:t>
            </a:r>
            <a:r>
              <a:rPr lang="en-GB" sz="1400" b="0" i="0" dirty="0" err="1" smtClean="0">
                <a:solidFill>
                  <a:srgbClr val="222222"/>
                </a:solidFill>
                <a:effectLst/>
                <a:latin typeface="helvetica neue"/>
              </a:rPr>
              <a:t>DeepComfort</a:t>
            </a:r>
            <a:r>
              <a:rPr lang="en-GB" sz="1400" b="0" i="0" dirty="0" smtClean="0">
                <a:solidFill>
                  <a:srgbClr val="222222"/>
                </a:solidFill>
                <a:effectLst/>
                <a:latin typeface="helvetica neue"/>
              </a:rPr>
              <a:t>: Energy-Efficient Thermal Comfort Control in Buildings Via Reinforcement Learning," in IEEE Internet of Things Journal, vol. 7, no. 9, pp. 8472-8484, Sept. 2020, </a:t>
            </a:r>
            <a:r>
              <a:rPr lang="en-GB" sz="1400" b="0" i="0" dirty="0" err="1" smtClean="0">
                <a:solidFill>
                  <a:srgbClr val="222222"/>
                </a:solidFill>
                <a:effectLst/>
                <a:latin typeface="helvetica neue"/>
              </a:rPr>
              <a:t>doi</a:t>
            </a:r>
            <a:r>
              <a:rPr lang="en-GB" sz="1400" b="0" i="0" dirty="0" smtClean="0">
                <a:solidFill>
                  <a:srgbClr val="222222"/>
                </a:solidFill>
                <a:effectLst/>
                <a:latin typeface="helvetica neue"/>
              </a:rPr>
              <a:t>: 10.1109/JIOT.2020.2992117.</a:t>
            </a:r>
          </a:p>
        </p:txBody>
      </p:sp>
      <p:pic>
        <p:nvPicPr>
          <p:cNvPr id="6" name="Picture 5"/>
          <p:cNvPicPr>
            <a:picLocks noChangeAspect="1"/>
          </p:cNvPicPr>
          <p:nvPr/>
        </p:nvPicPr>
        <p:blipFill>
          <a:blip r:embed="rId2"/>
          <a:stretch>
            <a:fillRect/>
          </a:stretch>
        </p:blipFill>
        <p:spPr>
          <a:xfrm>
            <a:off x="604023" y="3340189"/>
            <a:ext cx="6612433" cy="1294645"/>
          </a:xfrm>
          <a:prstGeom prst="rect">
            <a:avLst/>
          </a:prstGeom>
        </p:spPr>
      </p:pic>
      <p:pic>
        <p:nvPicPr>
          <p:cNvPr id="7" name="Picture 6"/>
          <p:cNvPicPr>
            <a:picLocks noChangeAspect="1"/>
          </p:cNvPicPr>
          <p:nvPr/>
        </p:nvPicPr>
        <p:blipFill>
          <a:blip r:embed="rId3"/>
          <a:stretch>
            <a:fillRect/>
          </a:stretch>
        </p:blipFill>
        <p:spPr>
          <a:xfrm>
            <a:off x="7531543" y="3158378"/>
            <a:ext cx="3913697" cy="1658268"/>
          </a:xfrm>
          <a:prstGeom prst="rect">
            <a:avLst/>
          </a:prstGeom>
        </p:spPr>
      </p:pic>
    </p:spTree>
    <p:extLst>
      <p:ext uri="{BB962C8B-B14F-4D97-AF65-F5344CB8AC3E}">
        <p14:creationId xmlns:p14="http://schemas.microsoft.com/office/powerpoint/2010/main" val="67457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Reward Functions</a:t>
            </a:r>
            <a:endParaRPr lang="en-GB" dirty="0"/>
          </a:p>
        </p:txBody>
      </p:sp>
      <p:sp>
        <p:nvSpPr>
          <p:cNvPr id="3" name="Content Placeholder 2"/>
          <p:cNvSpPr>
            <a:spLocks noGrp="1"/>
          </p:cNvSpPr>
          <p:nvPr>
            <p:ph idx="1"/>
          </p:nvPr>
        </p:nvSpPr>
        <p:spPr>
          <a:xfrm>
            <a:off x="929640" y="1778924"/>
            <a:ext cx="10515600" cy="2120352"/>
          </a:xfrm>
        </p:spPr>
        <p:txBody>
          <a:bodyPr/>
          <a:lstStyle/>
          <a:p>
            <a:r>
              <a:rPr lang="en-GB" dirty="0" smtClean="0"/>
              <a:t>H is presence or absence of person. C is energy consumption. Alpha and </a:t>
            </a:r>
            <a:r>
              <a:rPr lang="en-GB" dirty="0" err="1" smtClean="0"/>
              <a:t>theeta</a:t>
            </a:r>
            <a:r>
              <a:rPr lang="en-GB" dirty="0" smtClean="0"/>
              <a:t>/phi represents the importance of energy </a:t>
            </a:r>
            <a:endParaRPr lang="en-GB" dirty="0"/>
          </a:p>
        </p:txBody>
      </p:sp>
      <p:sp>
        <p:nvSpPr>
          <p:cNvPr id="5" name="Rectangle 4"/>
          <p:cNvSpPr/>
          <p:nvPr/>
        </p:nvSpPr>
        <p:spPr>
          <a:xfrm>
            <a:off x="217514" y="5903893"/>
            <a:ext cx="11756969" cy="954107"/>
          </a:xfrm>
          <a:prstGeom prst="rect">
            <a:avLst/>
          </a:prstGeom>
        </p:spPr>
        <p:txBody>
          <a:bodyPr wrap="square">
            <a:spAutoFit/>
          </a:bodyPr>
          <a:lstStyle/>
          <a:p>
            <a:r>
              <a:rPr lang="en-GB" sz="1400" b="0" i="0" dirty="0" smtClean="0">
                <a:solidFill>
                  <a:srgbClr val="222222"/>
                </a:solidFill>
                <a:effectLst/>
                <a:latin typeface="helvetica neue"/>
              </a:rPr>
              <a:t>Liang Yu, </a:t>
            </a:r>
            <a:r>
              <a:rPr lang="en-GB" sz="1400" b="0" i="0" dirty="0" err="1" smtClean="0">
                <a:solidFill>
                  <a:srgbClr val="222222"/>
                </a:solidFill>
                <a:effectLst/>
                <a:latin typeface="helvetica neue"/>
              </a:rPr>
              <a:t>Zhanbo</a:t>
            </a:r>
            <a:r>
              <a:rPr lang="en-GB" sz="1400" b="0" i="0" dirty="0" smtClean="0">
                <a:solidFill>
                  <a:srgbClr val="222222"/>
                </a:solidFill>
                <a:effectLst/>
                <a:latin typeface="helvetica neue"/>
              </a:rPr>
              <a:t> Xu, </a:t>
            </a:r>
            <a:r>
              <a:rPr lang="en-GB" sz="1400" b="0" i="0" dirty="0" err="1" smtClean="0">
                <a:solidFill>
                  <a:srgbClr val="222222"/>
                </a:solidFill>
                <a:effectLst/>
                <a:latin typeface="helvetica neue"/>
              </a:rPr>
              <a:t>Tengfei</a:t>
            </a:r>
            <a:r>
              <a:rPr lang="en-GB" sz="1400" b="0" i="0" dirty="0" smtClean="0">
                <a:solidFill>
                  <a:srgbClr val="222222"/>
                </a:solidFill>
                <a:effectLst/>
                <a:latin typeface="helvetica neue"/>
              </a:rPr>
              <a:t> Zhang, </a:t>
            </a:r>
            <a:r>
              <a:rPr lang="en-GB" sz="1400" b="0" i="0" dirty="0" err="1" smtClean="0">
                <a:solidFill>
                  <a:srgbClr val="222222"/>
                </a:solidFill>
                <a:effectLst/>
                <a:latin typeface="helvetica neue"/>
              </a:rPr>
              <a:t>Xiaohong</a:t>
            </a:r>
            <a:r>
              <a:rPr lang="en-GB" sz="1400" b="0" i="0" dirty="0" smtClean="0">
                <a:solidFill>
                  <a:srgbClr val="222222"/>
                </a:solidFill>
                <a:effectLst/>
                <a:latin typeface="helvetica neue"/>
              </a:rPr>
              <a:t> Guan, Dong Yue,</a:t>
            </a:r>
          </a:p>
          <a:p>
            <a:r>
              <a:rPr lang="en-GB" sz="1400" b="0" i="0" dirty="0" smtClean="0">
                <a:solidFill>
                  <a:srgbClr val="222222"/>
                </a:solidFill>
                <a:effectLst/>
                <a:latin typeface="helvetica neue"/>
              </a:rPr>
              <a:t>Energy-efficient personalized thermal comfort control in office buildings based on multi-agent deep reinforcement learning,</a:t>
            </a:r>
          </a:p>
          <a:p>
            <a:r>
              <a:rPr lang="en-GB" sz="1400" b="0" i="0" dirty="0" smtClean="0">
                <a:solidFill>
                  <a:srgbClr val="222222"/>
                </a:solidFill>
                <a:effectLst/>
                <a:latin typeface="helvetica neue"/>
              </a:rPr>
              <a:t>Building and </a:t>
            </a:r>
            <a:r>
              <a:rPr lang="en-GB" sz="1400" b="0" i="0" dirty="0" err="1" smtClean="0">
                <a:solidFill>
                  <a:srgbClr val="222222"/>
                </a:solidFill>
                <a:effectLst/>
                <a:latin typeface="helvetica neue"/>
              </a:rPr>
              <a:t>Environment,Volume</a:t>
            </a:r>
            <a:r>
              <a:rPr lang="en-GB" sz="1400" b="0" i="0" dirty="0" smtClean="0">
                <a:solidFill>
                  <a:srgbClr val="222222"/>
                </a:solidFill>
                <a:effectLst/>
                <a:latin typeface="helvetica neue"/>
              </a:rPr>
              <a:t> 223,2022,109458,ISSN 0360-1323,</a:t>
            </a:r>
          </a:p>
          <a:p>
            <a:r>
              <a:rPr lang="en-GB" sz="1400" b="0" i="0" dirty="0" smtClean="0">
                <a:solidFill>
                  <a:srgbClr val="222222"/>
                </a:solidFill>
                <a:effectLst/>
                <a:latin typeface="helvetica neue"/>
              </a:rPr>
              <a:t>https://doi.org/10.1016/j.buildenv.2022.109458.</a:t>
            </a:r>
          </a:p>
        </p:txBody>
      </p:sp>
      <p:pic>
        <p:nvPicPr>
          <p:cNvPr id="8" name="Picture 7"/>
          <p:cNvPicPr>
            <a:picLocks noChangeAspect="1"/>
          </p:cNvPicPr>
          <p:nvPr/>
        </p:nvPicPr>
        <p:blipFill>
          <a:blip r:embed="rId2"/>
          <a:stretch>
            <a:fillRect/>
          </a:stretch>
        </p:blipFill>
        <p:spPr>
          <a:xfrm>
            <a:off x="421500" y="3627618"/>
            <a:ext cx="11348995" cy="719787"/>
          </a:xfrm>
          <a:prstGeom prst="rect">
            <a:avLst/>
          </a:prstGeom>
        </p:spPr>
      </p:pic>
    </p:spTree>
    <p:extLst>
      <p:ext uri="{BB962C8B-B14F-4D97-AF65-F5344CB8AC3E}">
        <p14:creationId xmlns:p14="http://schemas.microsoft.com/office/powerpoint/2010/main" val="2398970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Reward Functions</a:t>
            </a:r>
            <a:endParaRPr lang="en-GB" dirty="0"/>
          </a:p>
        </p:txBody>
      </p:sp>
      <p:sp>
        <p:nvSpPr>
          <p:cNvPr id="3" name="Content Placeholder 2"/>
          <p:cNvSpPr>
            <a:spLocks noGrp="1"/>
          </p:cNvSpPr>
          <p:nvPr>
            <p:ph idx="1"/>
          </p:nvPr>
        </p:nvSpPr>
        <p:spPr>
          <a:xfrm>
            <a:off x="929640" y="1778924"/>
            <a:ext cx="10515600" cy="2120352"/>
          </a:xfrm>
        </p:spPr>
        <p:txBody>
          <a:bodyPr/>
          <a:lstStyle/>
          <a:p>
            <a:r>
              <a:rPr lang="en-GB" dirty="0" err="1" smtClean="0"/>
              <a:t>sw</a:t>
            </a:r>
            <a:r>
              <a:rPr lang="en-GB" dirty="0" smtClean="0"/>
              <a:t> is </a:t>
            </a:r>
            <a:r>
              <a:rPr lang="en-GB" dirty="0" err="1" smtClean="0"/>
              <a:t>penality</a:t>
            </a:r>
            <a:r>
              <a:rPr lang="en-GB" dirty="0" smtClean="0"/>
              <a:t> for switching </a:t>
            </a:r>
            <a:endParaRPr lang="en-GB" dirty="0"/>
          </a:p>
        </p:txBody>
      </p:sp>
      <p:sp>
        <p:nvSpPr>
          <p:cNvPr id="5" name="Rectangle 4"/>
          <p:cNvSpPr/>
          <p:nvPr/>
        </p:nvSpPr>
        <p:spPr>
          <a:xfrm>
            <a:off x="217515" y="6153275"/>
            <a:ext cx="11756969" cy="369332"/>
          </a:xfrm>
          <a:prstGeom prst="rect">
            <a:avLst/>
          </a:prstGeom>
        </p:spPr>
        <p:txBody>
          <a:bodyPr wrap="square">
            <a:spAutoFit/>
          </a:bodyPr>
          <a:lstStyle/>
          <a:p>
            <a:r>
              <a:rPr lang="en-GB" dirty="0"/>
              <a:t>ED-DQN: An event-driven deep reinforcement learning control method for multi-zone residential buildings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640" y="2464419"/>
            <a:ext cx="9823625" cy="2617613"/>
          </a:xfrm>
          <a:prstGeom prst="rect">
            <a:avLst/>
          </a:prstGeom>
        </p:spPr>
      </p:pic>
    </p:spTree>
    <p:extLst>
      <p:ext uri="{BB962C8B-B14F-4D97-AF65-F5344CB8AC3E}">
        <p14:creationId xmlns:p14="http://schemas.microsoft.com/office/powerpoint/2010/main" val="221126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Reward Functions</a:t>
            </a:r>
            <a:endParaRPr lang="en-GB" dirty="0"/>
          </a:p>
        </p:txBody>
      </p:sp>
      <p:sp>
        <p:nvSpPr>
          <p:cNvPr id="3" name="Content Placeholder 2"/>
          <p:cNvSpPr>
            <a:spLocks noGrp="1"/>
          </p:cNvSpPr>
          <p:nvPr>
            <p:ph idx="1"/>
          </p:nvPr>
        </p:nvSpPr>
        <p:spPr>
          <a:xfrm>
            <a:off x="1006476" y="2506441"/>
            <a:ext cx="10515600" cy="2120352"/>
          </a:xfrm>
        </p:spPr>
        <p:txBody>
          <a:bodyPr/>
          <a:lstStyle/>
          <a:p>
            <a:r>
              <a:rPr lang="en-GB" dirty="0" smtClean="0"/>
              <a:t>the first term is the energy cost of the HVAC system, where </a:t>
            </a:r>
            <a:r>
              <a:rPr lang="en-GB" dirty="0" err="1" smtClean="0"/>
              <a:t>λretail</a:t>
            </a:r>
            <a:r>
              <a:rPr lang="en-GB" dirty="0" smtClean="0"/>
              <a:t>(t’) is the retail price, EHAVC(t’) is the power consumption, and </a:t>
            </a:r>
            <a:r>
              <a:rPr lang="en-GB" dirty="0" err="1" smtClean="0"/>
              <a:t>Δt</a:t>
            </a:r>
            <a:r>
              <a:rPr lang="en-GB" dirty="0" smtClean="0"/>
              <a:t> is the control interval; the second term is the penalty for user comfort violation, which is calculated as follows:</a:t>
            </a:r>
            <a:endParaRPr lang="en-GB" dirty="0"/>
          </a:p>
        </p:txBody>
      </p:sp>
      <p:sp>
        <p:nvSpPr>
          <p:cNvPr id="5" name="Rectangle 4"/>
          <p:cNvSpPr/>
          <p:nvPr/>
        </p:nvSpPr>
        <p:spPr>
          <a:xfrm>
            <a:off x="217515" y="6153275"/>
            <a:ext cx="11756969" cy="369332"/>
          </a:xfrm>
          <a:prstGeom prst="rect">
            <a:avLst/>
          </a:prstGeom>
        </p:spPr>
        <p:txBody>
          <a:bodyPr wrap="square">
            <a:spAutoFit/>
          </a:bodyPr>
          <a:lstStyle/>
          <a:p>
            <a:r>
              <a:rPr lang="en-GB" dirty="0"/>
              <a:t>Intelligent multi-zone residential HVAC control strategy based on deep reinforcement learning</a:t>
            </a:r>
          </a:p>
        </p:txBody>
      </p:sp>
      <p:pic>
        <p:nvPicPr>
          <p:cNvPr id="7" name="Picture 6"/>
          <p:cNvPicPr>
            <a:picLocks noChangeAspect="1"/>
          </p:cNvPicPr>
          <p:nvPr/>
        </p:nvPicPr>
        <p:blipFill>
          <a:blip r:embed="rId2"/>
          <a:stretch>
            <a:fillRect/>
          </a:stretch>
        </p:blipFill>
        <p:spPr>
          <a:xfrm>
            <a:off x="3045951" y="1400062"/>
            <a:ext cx="6100095" cy="1001354"/>
          </a:xfrm>
          <a:prstGeom prst="rect">
            <a:avLst/>
          </a:prstGeom>
        </p:spPr>
      </p:pic>
      <p:pic>
        <p:nvPicPr>
          <p:cNvPr id="4" name="Picture 3"/>
          <p:cNvPicPr>
            <a:picLocks noChangeAspect="1"/>
          </p:cNvPicPr>
          <p:nvPr/>
        </p:nvPicPr>
        <p:blipFill>
          <a:blip r:embed="rId3"/>
          <a:stretch>
            <a:fillRect/>
          </a:stretch>
        </p:blipFill>
        <p:spPr>
          <a:xfrm>
            <a:off x="4005022" y="4339725"/>
            <a:ext cx="4563112" cy="828791"/>
          </a:xfrm>
          <a:prstGeom prst="rect">
            <a:avLst/>
          </a:prstGeom>
        </p:spPr>
      </p:pic>
      <p:sp>
        <p:nvSpPr>
          <p:cNvPr id="8" name="Rectangle 7"/>
          <p:cNvSpPr/>
          <p:nvPr/>
        </p:nvSpPr>
        <p:spPr>
          <a:xfrm>
            <a:off x="1152697" y="5229945"/>
            <a:ext cx="9986357" cy="646331"/>
          </a:xfrm>
          <a:prstGeom prst="rect">
            <a:avLst/>
          </a:prstGeom>
        </p:spPr>
        <p:txBody>
          <a:bodyPr wrap="square">
            <a:spAutoFit/>
          </a:bodyPr>
          <a:lstStyle/>
          <a:p>
            <a:r>
              <a:rPr lang="en-GB" dirty="0" err="1" smtClean="0"/>
              <a:t>Tth</a:t>
            </a:r>
            <a:r>
              <a:rPr lang="en-GB" dirty="0" smtClean="0"/>
              <a:t> is a threshold with a small value. The temperature violation is not counted if the magnitude of the violation is smaller than </a:t>
            </a:r>
            <a:r>
              <a:rPr lang="en-GB" dirty="0" err="1" smtClean="0"/>
              <a:t>Tth</a:t>
            </a:r>
            <a:r>
              <a:rPr lang="en-GB" dirty="0" smtClean="0"/>
              <a:t>.</a:t>
            </a:r>
            <a:endParaRPr lang="en-GB" dirty="0"/>
          </a:p>
        </p:txBody>
      </p:sp>
    </p:spTree>
    <p:extLst>
      <p:ext uri="{BB962C8B-B14F-4D97-AF65-F5344CB8AC3E}">
        <p14:creationId xmlns:p14="http://schemas.microsoft.com/office/powerpoint/2010/main" val="483354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Reward Functions</a:t>
            </a:r>
            <a:endParaRPr lang="en-GB" dirty="0"/>
          </a:p>
        </p:txBody>
      </p:sp>
      <p:sp>
        <p:nvSpPr>
          <p:cNvPr id="5" name="Rectangle 4"/>
          <p:cNvSpPr/>
          <p:nvPr/>
        </p:nvSpPr>
        <p:spPr>
          <a:xfrm>
            <a:off x="217515" y="6153275"/>
            <a:ext cx="11756969" cy="369332"/>
          </a:xfrm>
          <a:prstGeom prst="rect">
            <a:avLst/>
          </a:prstGeom>
        </p:spPr>
        <p:txBody>
          <a:bodyPr wrap="square">
            <a:spAutoFit/>
          </a:bodyPr>
          <a:lstStyle/>
          <a:p>
            <a:r>
              <a:rPr lang="en-GB" dirty="0"/>
              <a:t>Deep reinforcement learning to optimise indoor temperature control and heating energy consumption in buildings</a:t>
            </a:r>
          </a:p>
        </p:txBody>
      </p:sp>
      <p:pic>
        <p:nvPicPr>
          <p:cNvPr id="9" name="Picture 8"/>
          <p:cNvPicPr>
            <a:picLocks noChangeAspect="1"/>
          </p:cNvPicPr>
          <p:nvPr/>
        </p:nvPicPr>
        <p:blipFill>
          <a:blip r:embed="rId2"/>
          <a:stretch>
            <a:fillRect/>
          </a:stretch>
        </p:blipFill>
        <p:spPr>
          <a:xfrm>
            <a:off x="617737" y="2121571"/>
            <a:ext cx="10955957" cy="2327765"/>
          </a:xfrm>
          <a:prstGeom prst="rect">
            <a:avLst/>
          </a:prstGeom>
        </p:spPr>
      </p:pic>
    </p:spTree>
    <p:extLst>
      <p:ext uri="{BB962C8B-B14F-4D97-AF65-F5344CB8AC3E}">
        <p14:creationId xmlns:p14="http://schemas.microsoft.com/office/powerpoint/2010/main" val="3544086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Reward Functions</a:t>
            </a:r>
            <a:endParaRPr lang="en-GB" dirty="0"/>
          </a:p>
        </p:txBody>
      </p:sp>
      <p:sp>
        <p:nvSpPr>
          <p:cNvPr id="5" name="Rectangle 4"/>
          <p:cNvSpPr/>
          <p:nvPr/>
        </p:nvSpPr>
        <p:spPr>
          <a:xfrm>
            <a:off x="146857" y="6078461"/>
            <a:ext cx="11756969" cy="646331"/>
          </a:xfrm>
          <a:prstGeom prst="rect">
            <a:avLst/>
          </a:prstGeom>
        </p:spPr>
        <p:txBody>
          <a:bodyPr wrap="square">
            <a:spAutoFit/>
          </a:bodyPr>
          <a:lstStyle/>
          <a:p>
            <a:r>
              <a:rPr lang="en-GB" u="sng" dirty="0" smtClean="0">
                <a:hlinkClick r:id="rId2"/>
              </a:rPr>
              <a:t>Applications of reinforcement learning for building energy efficiency control: A review</a:t>
            </a:r>
            <a:r>
              <a:rPr lang="en-GB" dirty="0" smtClean="0"/>
              <a:t> 1 </a:t>
            </a:r>
            <a:r>
              <a:rPr lang="en-GB" dirty="0" err="1" smtClean="0"/>
              <a:t>Qiming</a:t>
            </a:r>
            <a:r>
              <a:rPr lang="en-GB" dirty="0" smtClean="0"/>
              <a:t> Fu Journal of Building Engineering ELSEVIER 2022 </a:t>
            </a:r>
            <a:endParaRPr lang="en-GB" dirty="0"/>
          </a:p>
        </p:txBody>
      </p:sp>
      <p:pic>
        <p:nvPicPr>
          <p:cNvPr id="6" name="Picture 5"/>
          <p:cNvPicPr>
            <a:picLocks noChangeAspect="1"/>
          </p:cNvPicPr>
          <p:nvPr/>
        </p:nvPicPr>
        <p:blipFill>
          <a:blip r:embed="rId3"/>
          <a:stretch>
            <a:fillRect/>
          </a:stretch>
        </p:blipFill>
        <p:spPr>
          <a:xfrm>
            <a:off x="2968936" y="2061080"/>
            <a:ext cx="6260219" cy="1196221"/>
          </a:xfrm>
          <a:prstGeom prst="rect">
            <a:avLst/>
          </a:prstGeom>
        </p:spPr>
      </p:pic>
      <p:sp>
        <p:nvSpPr>
          <p:cNvPr id="3" name="Rectangle 2"/>
          <p:cNvSpPr/>
          <p:nvPr/>
        </p:nvSpPr>
        <p:spPr>
          <a:xfrm>
            <a:off x="504306" y="3909629"/>
            <a:ext cx="11042072" cy="1200329"/>
          </a:xfrm>
          <a:prstGeom prst="rect">
            <a:avLst/>
          </a:prstGeom>
        </p:spPr>
        <p:txBody>
          <a:bodyPr wrap="square">
            <a:spAutoFit/>
          </a:bodyPr>
          <a:lstStyle/>
          <a:p>
            <a:r>
              <a:rPr lang="en-GB" dirty="0" smtClean="0"/>
              <a:t>where </a:t>
            </a:r>
            <a:r>
              <a:rPr lang="en-GB" dirty="0" err="1" smtClean="0"/>
              <a:t>CLsystem</a:t>
            </a:r>
            <a:r>
              <a:rPr lang="en-GB" dirty="0" smtClean="0"/>
              <a:t> is the system cooling load (kW), </a:t>
            </a:r>
            <a:r>
              <a:rPr lang="en-GB" dirty="0" err="1" smtClean="0"/>
              <a:t>Pchillers</a:t>
            </a:r>
            <a:r>
              <a:rPr lang="en-GB" dirty="0" smtClean="0"/>
              <a:t> is the total power of all chillers (kW), </a:t>
            </a:r>
            <a:r>
              <a:rPr lang="en-GB" dirty="0" err="1" smtClean="0"/>
              <a:t>Pcwps</a:t>
            </a:r>
            <a:r>
              <a:rPr lang="en-GB" dirty="0" smtClean="0"/>
              <a:t> is the total power of all cooling water pumps (kW), and </a:t>
            </a:r>
            <a:r>
              <a:rPr lang="en-GB" dirty="0" err="1" smtClean="0"/>
              <a:t>Ptowers</a:t>
            </a:r>
            <a:r>
              <a:rPr lang="en-GB" dirty="0" smtClean="0"/>
              <a:t> is the total power of all cooling towers (kW). The goal is to make this reward value as large as possible, i.e., the  sum of the powers in the denominator is small, which means that energy savings are achieved.</a:t>
            </a:r>
            <a:endParaRPr lang="en-GB" dirty="0"/>
          </a:p>
        </p:txBody>
      </p:sp>
    </p:spTree>
    <p:extLst>
      <p:ext uri="{BB962C8B-B14F-4D97-AF65-F5344CB8AC3E}">
        <p14:creationId xmlns:p14="http://schemas.microsoft.com/office/powerpoint/2010/main" val="535956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Reward Functions</a:t>
            </a:r>
            <a:endParaRPr lang="en-GB" dirty="0"/>
          </a:p>
        </p:txBody>
      </p:sp>
      <p:sp>
        <p:nvSpPr>
          <p:cNvPr id="5" name="Rectangle 4"/>
          <p:cNvSpPr/>
          <p:nvPr/>
        </p:nvSpPr>
        <p:spPr>
          <a:xfrm>
            <a:off x="146857" y="6078461"/>
            <a:ext cx="11756969" cy="646331"/>
          </a:xfrm>
          <a:prstGeom prst="rect">
            <a:avLst/>
          </a:prstGeom>
        </p:spPr>
        <p:txBody>
          <a:bodyPr wrap="square">
            <a:spAutoFit/>
          </a:bodyPr>
          <a:lstStyle/>
          <a:p>
            <a:r>
              <a:rPr lang="en-GB" u="sng" dirty="0">
                <a:hlinkClick r:id="rId2"/>
              </a:rPr>
              <a:t>Comparative study of model-based and model-free reinforcement learning control performance in HVAC systems</a:t>
            </a:r>
            <a:r>
              <a:rPr lang="en-GB" dirty="0" smtClean="0"/>
              <a:t> </a:t>
            </a:r>
            <a:r>
              <a:rPr lang="en-GB" dirty="0"/>
              <a:t>1</a:t>
            </a:r>
            <a:r>
              <a:rPr lang="en-GB" dirty="0" smtClean="0"/>
              <a:t> </a:t>
            </a:r>
            <a:r>
              <a:rPr lang="en-GB" dirty="0"/>
              <a:t>Cheng Gao</a:t>
            </a:r>
            <a:r>
              <a:rPr lang="en-GB" dirty="0" smtClean="0"/>
              <a:t> </a:t>
            </a:r>
            <a:r>
              <a:rPr lang="en-GB" dirty="0"/>
              <a:t>Journal of Building Engineering</a:t>
            </a:r>
            <a:r>
              <a:rPr lang="en-GB" dirty="0" smtClean="0"/>
              <a:t> </a:t>
            </a:r>
            <a:r>
              <a:rPr lang="en-GB" dirty="0"/>
              <a:t>ELSEVIER</a:t>
            </a:r>
            <a:r>
              <a:rPr lang="en-GB" dirty="0" smtClean="0"/>
              <a:t> </a:t>
            </a:r>
            <a:r>
              <a:rPr lang="en-GB" dirty="0"/>
              <a:t>2023</a:t>
            </a:r>
            <a:r>
              <a:rPr lang="en-GB" dirty="0" smtClean="0"/>
              <a:t> </a:t>
            </a:r>
            <a:endParaRPr lang="en-GB" dirty="0"/>
          </a:p>
        </p:txBody>
      </p:sp>
      <p:sp>
        <p:nvSpPr>
          <p:cNvPr id="3" name="Rectangle 2"/>
          <p:cNvSpPr/>
          <p:nvPr/>
        </p:nvSpPr>
        <p:spPr>
          <a:xfrm>
            <a:off x="504306" y="3909629"/>
            <a:ext cx="11042072" cy="646331"/>
          </a:xfrm>
          <a:prstGeom prst="rect">
            <a:avLst/>
          </a:prstGeom>
        </p:spPr>
        <p:txBody>
          <a:bodyPr wrap="square">
            <a:spAutoFit/>
          </a:bodyPr>
          <a:lstStyle/>
          <a:p>
            <a:r>
              <a:rPr lang="en-GB" dirty="0" smtClean="0"/>
              <a:t>where r(t) represents the performance of operation cost and zone temperature at t time; reward(t) represents the value of reward given to the agent at t time; a, b, c are weight factors, which are set to 10, 1, 0.05, respectively. </a:t>
            </a:r>
            <a:endParaRPr lang="en-GB" dirty="0"/>
          </a:p>
        </p:txBody>
      </p:sp>
      <p:pic>
        <p:nvPicPr>
          <p:cNvPr id="7" name="Picture 6"/>
          <p:cNvPicPr>
            <a:picLocks noChangeAspect="1"/>
          </p:cNvPicPr>
          <p:nvPr/>
        </p:nvPicPr>
        <p:blipFill>
          <a:blip r:embed="rId3"/>
          <a:stretch>
            <a:fillRect/>
          </a:stretch>
        </p:blipFill>
        <p:spPr>
          <a:xfrm>
            <a:off x="3497924" y="1933257"/>
            <a:ext cx="4508593" cy="1279932"/>
          </a:xfrm>
          <a:prstGeom prst="rect">
            <a:avLst/>
          </a:prstGeom>
        </p:spPr>
      </p:pic>
    </p:spTree>
    <p:extLst>
      <p:ext uri="{BB962C8B-B14F-4D97-AF65-F5344CB8AC3E}">
        <p14:creationId xmlns:p14="http://schemas.microsoft.com/office/powerpoint/2010/main" val="447489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1195</Words>
  <Application>Microsoft Office PowerPoint</Application>
  <PresentationFormat>Widescreen</PresentationFormat>
  <Paragraphs>99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helvetica neue</vt:lpstr>
      <vt:lpstr>Office Theme</vt:lpstr>
      <vt:lpstr>RL Based Thermal Comfort Controller </vt:lpstr>
      <vt:lpstr>Reward Functions</vt:lpstr>
      <vt:lpstr>Reward Functions</vt:lpstr>
      <vt:lpstr>Reward Functions</vt:lpstr>
      <vt:lpstr>Reward Functions</vt:lpstr>
      <vt:lpstr>Reward Functions</vt:lpstr>
      <vt:lpstr>Reward Functions</vt:lpstr>
      <vt:lpstr>Reward Functions</vt:lpstr>
      <vt:lpstr>Reward Functions</vt:lpstr>
      <vt:lpstr>Reward Functions</vt:lpstr>
      <vt:lpstr>My versions </vt:lpstr>
      <vt:lpstr>My versions </vt:lpstr>
      <vt:lpstr>My versions </vt:lpstr>
      <vt:lpstr>My versions </vt:lpstr>
      <vt:lpstr>Simulators </vt:lpstr>
      <vt:lpstr>What Algorithm do you suggest?</vt:lpstr>
      <vt:lpstr>PowerPoint Presentation</vt:lpstr>
      <vt:lpstr>PowerPoint Presentation</vt:lpstr>
      <vt:lpstr>Available Gits </vt:lpstr>
      <vt:lpstr>Queries </vt:lpstr>
      <vt:lpstr>PowerPoint Presentation</vt:lpstr>
    </vt:vector>
  </TitlesOfParts>
  <Company>Coventry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RL Based Thermal Comfort Controller</dc:title>
  <dc:creator>Ali Ali</dc:creator>
  <cp:lastModifiedBy>Ali Ali</cp:lastModifiedBy>
  <cp:revision>17</cp:revision>
  <dcterms:created xsi:type="dcterms:W3CDTF">2024-03-14T11:14:01Z</dcterms:created>
  <dcterms:modified xsi:type="dcterms:W3CDTF">2024-03-18T16:57:45Z</dcterms:modified>
</cp:coreProperties>
</file>