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1" r:id="rId5"/>
    <p:sldId id="262" r:id="rId6"/>
    <p:sldId id="263" r:id="rId7"/>
    <p:sldId id="264" r:id="rId8"/>
    <p:sldId id="266" r:id="rId9"/>
    <p:sldId id="267" r:id="rId10"/>
    <p:sldId id="272" r:id="rId11"/>
    <p:sldId id="273" r:id="rId12"/>
    <p:sldId id="268" r:id="rId13"/>
    <p:sldId id="269" r:id="rId14"/>
    <p:sldId id="270" r:id="rId15"/>
    <p:sldId id="271"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Fira Sans Light Bold Italics" panose="020B0604020202020204" charset="0"/>
      <p:regular r:id="rId21"/>
    </p:embeddedFont>
    <p:embeddedFont>
      <p:font typeface="Fira Sans Medium" panose="020B0603050000020004" pitchFamily="34" charset="0"/>
      <p:regular r:id="rId22"/>
      <p:italic r:id="rId23"/>
    </p:embeddedFont>
    <p:embeddedFont>
      <p:font typeface="Fira Sans Medium Bold" panose="020B0604020202020204" charset="0"/>
      <p:regular r:id="rId24"/>
    </p:embeddedFont>
    <p:embeddedFont>
      <p:font typeface="Open Sans" panose="020B0606030504020204" pitchFamily="34" charset="0"/>
      <p:regular r:id="rId25"/>
      <p:bold r:id="rId26"/>
      <p:italic r:id="rId27"/>
      <p:boldItalic r:id="rId28"/>
    </p:embeddedFont>
    <p:embeddedFont>
      <p:font typeface="Open Sans Bold" panose="020B0806030504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2" autoAdjust="0"/>
  </p:normalViewPr>
  <p:slideViewPr>
    <p:cSldViewPr>
      <p:cViewPr>
        <p:scale>
          <a:sx n="66" d="100"/>
          <a:sy n="66" d="100"/>
        </p:scale>
        <p:origin x="48"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34.sv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862106" y="-737012"/>
            <a:ext cx="10192926" cy="8828025"/>
            <a:chOff x="0" y="0"/>
            <a:chExt cx="6202680" cy="5372100"/>
          </a:xfrm>
        </p:grpSpPr>
        <p:sp>
          <p:nvSpPr>
            <p:cNvPr id="3" name="Freeform 3"/>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1836B2"/>
            </a:solidFill>
          </p:spPr>
        </p:sp>
      </p:grpSp>
      <p:grpSp>
        <p:nvGrpSpPr>
          <p:cNvPr id="6" name="Group 6"/>
          <p:cNvGrpSpPr/>
          <p:nvPr/>
        </p:nvGrpSpPr>
        <p:grpSpPr>
          <a:xfrm rot="-10800000">
            <a:off x="15665672" y="5827235"/>
            <a:ext cx="7046513" cy="9312442"/>
            <a:chOff x="0" y="0"/>
            <a:chExt cx="4064946" cy="5372100"/>
          </a:xfrm>
        </p:grpSpPr>
        <p:sp>
          <p:nvSpPr>
            <p:cNvPr id="7" name="Freeform 7"/>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sp>
      </p:grpSp>
      <p:grpSp>
        <p:nvGrpSpPr>
          <p:cNvPr id="9" name="Group 9"/>
          <p:cNvGrpSpPr/>
          <p:nvPr/>
        </p:nvGrpSpPr>
        <p:grpSpPr>
          <a:xfrm>
            <a:off x="477494" y="4022944"/>
            <a:ext cx="10058901" cy="2267311"/>
            <a:chOff x="0" y="0"/>
            <a:chExt cx="13411868" cy="3023082"/>
          </a:xfrm>
        </p:grpSpPr>
        <p:sp>
          <p:nvSpPr>
            <p:cNvPr id="10" name="TextBox 10"/>
            <p:cNvSpPr txBox="1"/>
            <p:nvPr/>
          </p:nvSpPr>
          <p:spPr>
            <a:xfrm>
              <a:off x="0" y="85725"/>
              <a:ext cx="13411868" cy="2035202"/>
            </a:xfrm>
            <a:prstGeom prst="rect">
              <a:avLst/>
            </a:prstGeom>
          </p:spPr>
          <p:txBody>
            <a:bodyPr lIns="0" tIns="0" rIns="0" bIns="0" rtlCol="0" anchor="t">
              <a:spAutoFit/>
            </a:bodyPr>
            <a:lstStyle/>
            <a:p>
              <a:pPr marL="0" lvl="0" indent="0">
                <a:lnSpc>
                  <a:spcPts val="11529"/>
                </a:lnSpc>
              </a:pPr>
              <a:endParaRPr/>
            </a:p>
          </p:txBody>
        </p:sp>
        <p:sp>
          <p:nvSpPr>
            <p:cNvPr id="11" name="TextBox 11"/>
            <p:cNvSpPr txBox="1"/>
            <p:nvPr/>
          </p:nvSpPr>
          <p:spPr>
            <a:xfrm>
              <a:off x="0" y="2407746"/>
              <a:ext cx="13411868" cy="580726"/>
            </a:xfrm>
            <a:prstGeom prst="rect">
              <a:avLst/>
            </a:prstGeom>
          </p:spPr>
          <p:txBody>
            <a:bodyPr lIns="0" tIns="0" rIns="0" bIns="0" rtlCol="0" anchor="t">
              <a:spAutoFit/>
            </a:bodyPr>
            <a:lstStyle/>
            <a:p>
              <a:pPr marL="0" lvl="0" indent="0">
                <a:lnSpc>
                  <a:spcPts val="3668"/>
                </a:lnSpc>
                <a:spcBef>
                  <a:spcPct val="0"/>
                </a:spcBef>
              </a:pPr>
              <a:endParaRPr/>
            </a:p>
          </p:txBody>
        </p:sp>
      </p:grpSp>
      <p:grpSp>
        <p:nvGrpSpPr>
          <p:cNvPr id="12" name="Group 12"/>
          <p:cNvGrpSpPr/>
          <p:nvPr/>
        </p:nvGrpSpPr>
        <p:grpSpPr>
          <a:xfrm>
            <a:off x="122286" y="3996986"/>
            <a:ext cx="10058901" cy="2267311"/>
            <a:chOff x="0" y="0"/>
            <a:chExt cx="13411868" cy="3023082"/>
          </a:xfrm>
        </p:grpSpPr>
        <p:sp>
          <p:nvSpPr>
            <p:cNvPr id="13" name="TextBox 13"/>
            <p:cNvSpPr txBox="1"/>
            <p:nvPr/>
          </p:nvSpPr>
          <p:spPr>
            <a:xfrm>
              <a:off x="0" y="85725"/>
              <a:ext cx="13411868" cy="2035202"/>
            </a:xfrm>
            <a:prstGeom prst="rect">
              <a:avLst/>
            </a:prstGeom>
          </p:spPr>
          <p:txBody>
            <a:bodyPr lIns="0" tIns="0" rIns="0" bIns="0" rtlCol="0" anchor="t">
              <a:spAutoFit/>
            </a:bodyPr>
            <a:lstStyle/>
            <a:p>
              <a:pPr marL="0" lvl="0" indent="0">
                <a:lnSpc>
                  <a:spcPts val="11529"/>
                </a:lnSpc>
              </a:pPr>
              <a:endParaRPr/>
            </a:p>
          </p:txBody>
        </p:sp>
        <p:sp>
          <p:nvSpPr>
            <p:cNvPr id="14" name="TextBox 14"/>
            <p:cNvSpPr txBox="1"/>
            <p:nvPr/>
          </p:nvSpPr>
          <p:spPr>
            <a:xfrm>
              <a:off x="0" y="2407746"/>
              <a:ext cx="13411868" cy="580726"/>
            </a:xfrm>
            <a:prstGeom prst="rect">
              <a:avLst/>
            </a:prstGeom>
          </p:spPr>
          <p:txBody>
            <a:bodyPr lIns="0" tIns="0" rIns="0" bIns="0" rtlCol="0" anchor="t">
              <a:spAutoFit/>
            </a:bodyPr>
            <a:lstStyle/>
            <a:p>
              <a:pPr marL="0" lvl="0" indent="0">
                <a:lnSpc>
                  <a:spcPts val="3668"/>
                </a:lnSpc>
                <a:spcBef>
                  <a:spcPct val="0"/>
                </a:spcBef>
              </a:pPr>
              <a:endParaRPr/>
            </a:p>
          </p:txBody>
        </p:sp>
      </p:grpSp>
      <p:sp>
        <p:nvSpPr>
          <p:cNvPr id="15" name="TextBox 15"/>
          <p:cNvSpPr txBox="1"/>
          <p:nvPr/>
        </p:nvSpPr>
        <p:spPr>
          <a:xfrm>
            <a:off x="-228600" y="1177752"/>
            <a:ext cx="14383435" cy="769441"/>
          </a:xfrm>
          <a:prstGeom prst="rect">
            <a:avLst/>
          </a:prstGeom>
        </p:spPr>
        <p:txBody>
          <a:bodyPr lIns="0" tIns="0" rIns="0" bIns="0" rtlCol="0" anchor="t">
            <a:spAutoFit/>
          </a:bodyPr>
          <a:lstStyle/>
          <a:p>
            <a:pPr algn="ctr">
              <a:lnSpc>
                <a:spcPts val="3046"/>
              </a:lnSpc>
              <a:spcBef>
                <a:spcPct val="0"/>
              </a:spcBef>
            </a:pPr>
            <a:r>
              <a:rPr lang="en-US" sz="2343" spc="-46" dirty="0" err="1">
                <a:solidFill>
                  <a:srgbClr val="1836B2"/>
                </a:solidFill>
                <a:latin typeface="Fira Sans Medium"/>
              </a:rPr>
              <a:t>Institut</a:t>
            </a:r>
            <a:r>
              <a:rPr lang="en-US" sz="2343" spc="-46" dirty="0">
                <a:solidFill>
                  <a:srgbClr val="1836B2"/>
                </a:solidFill>
                <a:latin typeface="Fira Sans Medium"/>
              </a:rPr>
              <a:t> </a:t>
            </a:r>
            <a:r>
              <a:rPr lang="en-US" sz="2343" spc="-46" dirty="0" err="1">
                <a:solidFill>
                  <a:srgbClr val="1836B2"/>
                </a:solidFill>
                <a:latin typeface="Fira Sans Medium"/>
              </a:rPr>
              <a:t>supérieur</a:t>
            </a:r>
            <a:r>
              <a:rPr lang="en-US" sz="2343" spc="-46" dirty="0">
                <a:solidFill>
                  <a:srgbClr val="1836B2"/>
                </a:solidFill>
                <a:latin typeface="Fira Sans Medium"/>
              </a:rPr>
              <a:t> des Etudes </a:t>
            </a:r>
            <a:r>
              <a:rPr lang="en-US" sz="2343" spc="-46" dirty="0" err="1">
                <a:solidFill>
                  <a:srgbClr val="1836B2"/>
                </a:solidFill>
                <a:latin typeface="Fira Sans Medium"/>
              </a:rPr>
              <a:t>Technologiques</a:t>
            </a:r>
            <a:r>
              <a:rPr lang="en-US" sz="2343" spc="-46" dirty="0">
                <a:solidFill>
                  <a:srgbClr val="1836B2"/>
                </a:solidFill>
                <a:latin typeface="Fira Sans Medium"/>
              </a:rPr>
              <a:t> de </a:t>
            </a:r>
            <a:r>
              <a:rPr lang="en-US" sz="2343" spc="-46" dirty="0" err="1">
                <a:solidFill>
                  <a:srgbClr val="1836B2"/>
                </a:solidFill>
                <a:latin typeface="Fira Sans Medium"/>
              </a:rPr>
              <a:t>Jendouba</a:t>
            </a:r>
            <a:r>
              <a:rPr lang="en-US" sz="2343" spc="-46" dirty="0">
                <a:solidFill>
                  <a:srgbClr val="1836B2"/>
                </a:solidFill>
                <a:latin typeface="Fira Sans Medium"/>
              </a:rPr>
              <a:t>                                                                                                                                                                                                                                </a:t>
            </a:r>
            <a:r>
              <a:rPr lang="en-US" sz="2343" spc="-46" dirty="0" err="1">
                <a:solidFill>
                  <a:srgbClr val="1836B2"/>
                </a:solidFill>
                <a:latin typeface="Fira Sans Medium"/>
              </a:rPr>
              <a:t>Département</a:t>
            </a:r>
            <a:r>
              <a:rPr lang="en-US" sz="2343" spc="-46" dirty="0">
                <a:solidFill>
                  <a:srgbClr val="1836B2"/>
                </a:solidFill>
                <a:latin typeface="Fira Sans Medium"/>
              </a:rPr>
              <a:t> </a:t>
            </a:r>
            <a:r>
              <a:rPr lang="en-US" sz="2343" spc="-46" dirty="0" err="1">
                <a:solidFill>
                  <a:srgbClr val="1836B2"/>
                </a:solidFill>
                <a:latin typeface="Fira Sans Medium"/>
              </a:rPr>
              <a:t>Technologie</a:t>
            </a:r>
            <a:r>
              <a:rPr lang="en-US" sz="2343" spc="-46" dirty="0">
                <a:solidFill>
                  <a:srgbClr val="1836B2"/>
                </a:solidFill>
                <a:latin typeface="Fira Sans Medium"/>
              </a:rPr>
              <a:t> de </a:t>
            </a:r>
            <a:r>
              <a:rPr lang="en-US" sz="2343" spc="-46" dirty="0" err="1">
                <a:solidFill>
                  <a:srgbClr val="1836B2"/>
                </a:solidFill>
                <a:latin typeface="Fira Sans Medium"/>
              </a:rPr>
              <a:t>l’Informatique</a:t>
            </a:r>
            <a:endParaRPr lang="en-US" sz="2343" spc="-46" dirty="0">
              <a:solidFill>
                <a:srgbClr val="1836B2"/>
              </a:solidFill>
              <a:latin typeface="Fira Sans Medium"/>
            </a:endParaRPr>
          </a:p>
        </p:txBody>
      </p:sp>
      <p:sp>
        <p:nvSpPr>
          <p:cNvPr id="17" name="TextBox 17"/>
          <p:cNvSpPr txBox="1"/>
          <p:nvPr/>
        </p:nvSpPr>
        <p:spPr>
          <a:xfrm>
            <a:off x="-267862" y="3901179"/>
            <a:ext cx="10733296" cy="495300"/>
          </a:xfrm>
          <a:prstGeom prst="rect">
            <a:avLst/>
          </a:prstGeom>
        </p:spPr>
        <p:txBody>
          <a:bodyPr lIns="0" tIns="0" rIns="0" bIns="0" rtlCol="0" anchor="t">
            <a:spAutoFit/>
          </a:bodyPr>
          <a:lstStyle/>
          <a:p>
            <a:pPr algn="ctr">
              <a:lnSpc>
                <a:spcPts val="3900"/>
              </a:lnSpc>
              <a:spcBef>
                <a:spcPct val="0"/>
              </a:spcBef>
            </a:pPr>
            <a:r>
              <a:rPr lang="en-US" sz="3000" spc="-60" dirty="0">
                <a:solidFill>
                  <a:srgbClr val="A066CB"/>
                </a:solidFill>
                <a:latin typeface="Fira Sans Medium"/>
              </a:rPr>
              <a:t>      </a:t>
            </a:r>
            <a:r>
              <a:rPr lang="en-US" sz="3200" spc="-60" dirty="0">
                <a:solidFill>
                  <a:srgbClr val="A066CB"/>
                </a:solidFill>
                <a:latin typeface="Fira Sans Medium"/>
              </a:rPr>
              <a:t>Elaboré par :</a:t>
            </a:r>
          </a:p>
        </p:txBody>
      </p:sp>
      <p:sp>
        <p:nvSpPr>
          <p:cNvPr id="18" name="TextBox 18"/>
          <p:cNvSpPr txBox="1"/>
          <p:nvPr/>
        </p:nvSpPr>
        <p:spPr>
          <a:xfrm>
            <a:off x="457829" y="5104883"/>
            <a:ext cx="9209755" cy="495777"/>
          </a:xfrm>
          <a:prstGeom prst="rect">
            <a:avLst/>
          </a:prstGeom>
        </p:spPr>
        <p:txBody>
          <a:bodyPr lIns="0" tIns="0" rIns="0" bIns="0" rtlCol="0" anchor="t">
            <a:spAutoFit/>
          </a:bodyPr>
          <a:lstStyle/>
          <a:p>
            <a:pPr algn="ctr">
              <a:lnSpc>
                <a:spcPts val="3583"/>
              </a:lnSpc>
              <a:spcBef>
                <a:spcPct val="0"/>
              </a:spcBef>
            </a:pPr>
            <a:r>
              <a:rPr lang="en-US" sz="2756" spc="-55" dirty="0">
                <a:solidFill>
                  <a:srgbClr val="0CC0DF"/>
                </a:solidFill>
                <a:latin typeface="Fira Sans Medium"/>
              </a:rPr>
              <a:t>       </a:t>
            </a:r>
            <a:r>
              <a:rPr lang="en-US" sz="4400" spc="-55" dirty="0" err="1">
                <a:solidFill>
                  <a:srgbClr val="0CC0DF"/>
                </a:solidFill>
                <a:latin typeface="Fira Sans Medium"/>
              </a:rPr>
              <a:t>Braiki</a:t>
            </a:r>
            <a:r>
              <a:rPr lang="en-US" sz="4400" spc="-55" dirty="0">
                <a:solidFill>
                  <a:srgbClr val="0CC0DF"/>
                </a:solidFill>
                <a:latin typeface="Fira Sans Medium"/>
              </a:rPr>
              <a:t> Hakim</a:t>
            </a:r>
          </a:p>
        </p:txBody>
      </p:sp>
      <p:sp>
        <p:nvSpPr>
          <p:cNvPr id="20" name="TextBox 20"/>
          <p:cNvSpPr txBox="1"/>
          <p:nvPr/>
        </p:nvSpPr>
        <p:spPr>
          <a:xfrm>
            <a:off x="2879160" y="8620652"/>
            <a:ext cx="5255568" cy="977191"/>
          </a:xfrm>
          <a:prstGeom prst="rect">
            <a:avLst/>
          </a:prstGeom>
        </p:spPr>
        <p:txBody>
          <a:bodyPr lIns="0" tIns="0" rIns="0" bIns="0" rtlCol="0" anchor="t">
            <a:spAutoFit/>
          </a:bodyPr>
          <a:lstStyle/>
          <a:p>
            <a:pPr algn="ctr">
              <a:lnSpc>
                <a:spcPts val="3900"/>
              </a:lnSpc>
              <a:spcBef>
                <a:spcPct val="0"/>
              </a:spcBef>
            </a:pPr>
            <a:r>
              <a:rPr lang="en-US" sz="3000" spc="-60" dirty="0">
                <a:solidFill>
                  <a:srgbClr val="0CC0DF"/>
                </a:solidFill>
                <a:latin typeface="Fira Sans Medium"/>
              </a:rPr>
              <a:t>Année Universitaire : 2024/2025</a:t>
            </a:r>
          </a:p>
        </p:txBody>
      </p:sp>
      <p:sp>
        <p:nvSpPr>
          <p:cNvPr id="21" name="TextBox 21"/>
          <p:cNvSpPr txBox="1"/>
          <p:nvPr/>
        </p:nvSpPr>
        <p:spPr>
          <a:xfrm>
            <a:off x="17807134" y="9792159"/>
            <a:ext cx="361902" cy="372796"/>
          </a:xfrm>
          <a:prstGeom prst="rect">
            <a:avLst/>
          </a:prstGeom>
        </p:spPr>
        <p:txBody>
          <a:bodyPr lIns="0" tIns="0" rIns="0" bIns="0" rtlCol="0" anchor="t">
            <a:spAutoFit/>
          </a:bodyPr>
          <a:lstStyle/>
          <a:p>
            <a:pPr algn="ctr">
              <a:lnSpc>
                <a:spcPts val="3077"/>
              </a:lnSpc>
            </a:pPr>
            <a:r>
              <a:rPr lang="en-US" sz="2197">
                <a:solidFill>
                  <a:srgbClr val="000000"/>
                </a:solidFill>
                <a:latin typeface="Open Sans"/>
              </a:rPr>
              <a:t>1</a:t>
            </a:r>
          </a:p>
        </p:txBody>
      </p:sp>
      <p:pic>
        <p:nvPicPr>
          <p:cNvPr id="23" name="Image 7"/>
          <p:cNvPicPr/>
          <p:nvPr/>
        </p:nvPicPr>
        <p:blipFill>
          <a:blip r:embed="rId2">
            <a:extLst>
              <a:ext uri="{28A0092B-C50C-407E-A947-70E740481C1C}">
                <a14:useLocalDpi xmlns:a14="http://schemas.microsoft.com/office/drawing/2010/main" val="0"/>
              </a:ext>
            </a:extLst>
          </a:blip>
          <a:srcRect/>
          <a:stretch>
            <a:fillRect/>
          </a:stretch>
        </p:blipFill>
        <p:spPr bwMode="auto">
          <a:xfrm>
            <a:off x="477494" y="326868"/>
            <a:ext cx="1555724" cy="129749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p:nvPr/>
        </p:nvSpPr>
        <p:spPr>
          <a:xfrm>
            <a:off x="-2640219" y="3566587"/>
            <a:ext cx="6221619" cy="3180679"/>
          </a:xfrm>
          <a:prstGeom prst="rect">
            <a:avLst/>
          </a:prstGeom>
        </p:spPr>
        <p:txBody>
          <a:bodyPr wrap="square" lIns="0" tIns="0" rIns="0" bIns="0" rtlCol="0" anchor="t">
            <a:spAutoFit/>
          </a:bodyPr>
          <a:lstStyle/>
          <a:p>
            <a:pPr marL="0" lvl="0" indent="0">
              <a:lnSpc>
                <a:spcPts val="8352"/>
              </a:lnSpc>
              <a:spcBef>
                <a:spcPct val="0"/>
              </a:spcBef>
            </a:pPr>
            <a:r>
              <a:rPr lang="en-US" sz="6425" dirty="0">
                <a:solidFill>
                  <a:srgbClr val="FFFFFF"/>
                </a:solidFill>
                <a:latin typeface="Fira Sans Medium"/>
              </a:rPr>
              <a:t>Diagramme de séquence de l’ajout de l’offre</a:t>
            </a:r>
          </a:p>
        </p:txBody>
      </p:sp>
      <p:pic>
        <p:nvPicPr>
          <p:cNvPr id="8" name="Picture 7">
            <a:extLst>
              <a:ext uri="{FF2B5EF4-FFF2-40B4-BE49-F238E27FC236}">
                <a16:creationId xmlns:a16="http://schemas.microsoft.com/office/drawing/2014/main" id="{E77A2D83-B2B8-4002-AD04-380933481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64593"/>
            <a:ext cx="13455348" cy="9584666"/>
          </a:xfrm>
          <a:prstGeom prst="rect">
            <a:avLst/>
          </a:prstGeom>
        </p:spPr>
      </p:pic>
      <p:grpSp>
        <p:nvGrpSpPr>
          <p:cNvPr id="10" name="Group 2">
            <a:extLst>
              <a:ext uri="{FF2B5EF4-FFF2-40B4-BE49-F238E27FC236}">
                <a16:creationId xmlns:a16="http://schemas.microsoft.com/office/drawing/2014/main" id="{D329EFC0-E9C5-468C-9EFE-7703164C03FE}"/>
              </a:ext>
            </a:extLst>
          </p:cNvPr>
          <p:cNvGrpSpPr/>
          <p:nvPr/>
        </p:nvGrpSpPr>
        <p:grpSpPr>
          <a:xfrm rot="-10800000">
            <a:off x="-4911081" y="-1562100"/>
            <a:ext cx="9822161" cy="6226137"/>
            <a:chOff x="0" y="0"/>
            <a:chExt cx="8474859" cy="5372100"/>
          </a:xfrm>
        </p:grpSpPr>
        <p:sp>
          <p:nvSpPr>
            <p:cNvPr id="11" name="Freeform 3">
              <a:extLst>
                <a:ext uri="{FF2B5EF4-FFF2-40B4-BE49-F238E27FC236}">
                  <a16:creationId xmlns:a16="http://schemas.microsoft.com/office/drawing/2014/main" id="{EE1AD942-95BC-410B-9EDB-A7AC48CB190B}"/>
                </a:ext>
              </a:extLst>
            </p:cNvPr>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86C7ED"/>
            </a:solidFill>
          </p:spPr>
        </p:sp>
      </p:grpSp>
      <p:grpSp>
        <p:nvGrpSpPr>
          <p:cNvPr id="12" name="Group 4">
            <a:extLst>
              <a:ext uri="{FF2B5EF4-FFF2-40B4-BE49-F238E27FC236}">
                <a16:creationId xmlns:a16="http://schemas.microsoft.com/office/drawing/2014/main" id="{20C21EE4-1FEE-4ACA-9520-B3CEF1967D7C}"/>
              </a:ext>
            </a:extLst>
          </p:cNvPr>
          <p:cNvGrpSpPr/>
          <p:nvPr/>
        </p:nvGrpSpPr>
        <p:grpSpPr>
          <a:xfrm>
            <a:off x="-6374533" y="263006"/>
            <a:ext cx="12200645" cy="10204608"/>
            <a:chOff x="0" y="0"/>
            <a:chExt cx="6422891" cy="5372100"/>
          </a:xfrm>
        </p:grpSpPr>
        <p:sp>
          <p:nvSpPr>
            <p:cNvPr id="13" name="Freeform 5">
              <a:extLst>
                <a:ext uri="{FF2B5EF4-FFF2-40B4-BE49-F238E27FC236}">
                  <a16:creationId xmlns:a16="http://schemas.microsoft.com/office/drawing/2014/main" id="{7CA6CAFE-855E-406F-9D80-1179D4998530}"/>
                </a:ext>
              </a:extLst>
            </p:cNvPr>
            <p:cNvSpPr/>
            <p:nvPr/>
          </p:nvSpPr>
          <p:spPr>
            <a:xfrm>
              <a:off x="0" y="0"/>
              <a:ext cx="6422891" cy="5372100"/>
            </a:xfrm>
            <a:custGeom>
              <a:avLst/>
              <a:gdLst/>
              <a:ahLst/>
              <a:cxnLst/>
              <a:rect l="l" t="t" r="r" b="b"/>
              <a:pathLst>
                <a:path w="6422891" h="5372100">
                  <a:moveTo>
                    <a:pt x="4872221" y="0"/>
                  </a:moveTo>
                  <a:lnTo>
                    <a:pt x="1550670" y="0"/>
                  </a:lnTo>
                  <a:lnTo>
                    <a:pt x="0" y="2686050"/>
                  </a:lnTo>
                  <a:lnTo>
                    <a:pt x="1550670" y="5372100"/>
                  </a:lnTo>
                  <a:lnTo>
                    <a:pt x="4872221" y="5372100"/>
                  </a:lnTo>
                  <a:lnTo>
                    <a:pt x="6422891" y="2686050"/>
                  </a:lnTo>
                  <a:lnTo>
                    <a:pt x="4872221" y="0"/>
                  </a:lnTo>
                  <a:close/>
                </a:path>
              </a:pathLst>
            </a:custGeom>
            <a:solidFill>
              <a:srgbClr val="1836B2"/>
            </a:solidFill>
          </p:spPr>
        </p:sp>
      </p:grpSp>
      <p:sp>
        <p:nvSpPr>
          <p:cNvPr id="14" name="TextBox 7">
            <a:extLst>
              <a:ext uri="{FF2B5EF4-FFF2-40B4-BE49-F238E27FC236}">
                <a16:creationId xmlns:a16="http://schemas.microsoft.com/office/drawing/2014/main" id="{8F4B3625-BFE0-4659-8734-092AF064B467}"/>
              </a:ext>
            </a:extLst>
          </p:cNvPr>
          <p:cNvSpPr txBox="1"/>
          <p:nvPr/>
        </p:nvSpPr>
        <p:spPr>
          <a:xfrm>
            <a:off x="655379" y="3360480"/>
            <a:ext cx="6551964" cy="3125471"/>
          </a:xfrm>
          <a:prstGeom prst="rect">
            <a:avLst/>
          </a:prstGeom>
        </p:spPr>
        <p:txBody>
          <a:bodyPr wrap="square" lIns="0" tIns="0" rIns="0" bIns="0" rtlCol="0" anchor="t">
            <a:spAutoFit/>
          </a:bodyPr>
          <a:lstStyle/>
          <a:p>
            <a:pPr marL="0" lvl="0" indent="0">
              <a:lnSpc>
                <a:spcPts val="8352"/>
              </a:lnSpc>
              <a:spcBef>
                <a:spcPct val="0"/>
              </a:spcBef>
            </a:pPr>
            <a:r>
              <a:rPr lang="en-US" sz="4800" dirty="0">
                <a:solidFill>
                  <a:srgbClr val="FFFFFF"/>
                </a:solidFill>
                <a:latin typeface="Fira Sans Medium"/>
              </a:rPr>
              <a:t>Diagramme de </a:t>
            </a:r>
            <a:r>
              <a:rPr lang="en-US" sz="4800" dirty="0" err="1">
                <a:solidFill>
                  <a:srgbClr val="FFFFFF"/>
                </a:solidFill>
                <a:latin typeface="Fira Sans Medium"/>
              </a:rPr>
              <a:t>séquence</a:t>
            </a:r>
            <a:r>
              <a:rPr lang="en-US" sz="4800" dirty="0">
                <a:solidFill>
                  <a:srgbClr val="FFFFFF"/>
                </a:solidFill>
                <a:latin typeface="Fira Sans Medium"/>
              </a:rPr>
              <a:t> de</a:t>
            </a:r>
          </a:p>
          <a:p>
            <a:pPr marL="0" lvl="0" indent="0">
              <a:lnSpc>
                <a:spcPts val="8352"/>
              </a:lnSpc>
              <a:spcBef>
                <a:spcPct val="0"/>
              </a:spcBef>
            </a:pPr>
            <a:r>
              <a:rPr lang="en-US" sz="4800" dirty="0" err="1">
                <a:solidFill>
                  <a:srgbClr val="FFFFFF"/>
                </a:solidFill>
                <a:latin typeface="Fira Sans Medium"/>
              </a:rPr>
              <a:t>l’ajout</a:t>
            </a:r>
            <a:r>
              <a:rPr lang="en-US" sz="4800" dirty="0">
                <a:solidFill>
                  <a:srgbClr val="FFFFFF"/>
                </a:solidFill>
                <a:latin typeface="Fira Sans Medium"/>
              </a:rPr>
              <a:t> de l’offre</a:t>
            </a:r>
          </a:p>
        </p:txBody>
      </p:sp>
    </p:spTree>
    <p:extLst>
      <p:ext uri="{BB962C8B-B14F-4D97-AF65-F5344CB8AC3E}">
        <p14:creationId xmlns:p14="http://schemas.microsoft.com/office/powerpoint/2010/main" val="28619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89AB9DAC-1622-4413-ABEF-45D788AE7B1C}"/>
              </a:ext>
            </a:extLst>
          </p:cNvPr>
          <p:cNvSpPr txBox="1"/>
          <p:nvPr/>
        </p:nvSpPr>
        <p:spPr>
          <a:xfrm>
            <a:off x="-2640219" y="3566587"/>
            <a:ext cx="6221619" cy="4257897"/>
          </a:xfrm>
          <a:prstGeom prst="rect">
            <a:avLst/>
          </a:prstGeom>
        </p:spPr>
        <p:txBody>
          <a:bodyPr wrap="square" lIns="0" tIns="0" rIns="0" bIns="0" rtlCol="0" anchor="t">
            <a:spAutoFit/>
          </a:bodyPr>
          <a:lstStyle/>
          <a:p>
            <a:pPr marL="0" lvl="0" indent="0">
              <a:lnSpc>
                <a:spcPts val="8352"/>
              </a:lnSpc>
              <a:spcBef>
                <a:spcPct val="0"/>
              </a:spcBef>
            </a:pPr>
            <a:r>
              <a:rPr lang="en-US" sz="6425" dirty="0">
                <a:solidFill>
                  <a:srgbClr val="FFFFFF"/>
                </a:solidFill>
                <a:latin typeface="Fira Sans Medium"/>
              </a:rPr>
              <a:t>Diagramme de séquence de la declaration de reclamation</a:t>
            </a:r>
          </a:p>
        </p:txBody>
      </p:sp>
      <p:grpSp>
        <p:nvGrpSpPr>
          <p:cNvPr id="7" name="Group 2">
            <a:extLst>
              <a:ext uri="{FF2B5EF4-FFF2-40B4-BE49-F238E27FC236}">
                <a16:creationId xmlns:a16="http://schemas.microsoft.com/office/drawing/2014/main" id="{6A66D995-FD25-4CA4-A9C8-72014370ADF7}"/>
              </a:ext>
            </a:extLst>
          </p:cNvPr>
          <p:cNvGrpSpPr/>
          <p:nvPr/>
        </p:nvGrpSpPr>
        <p:grpSpPr>
          <a:xfrm rot="-10800000">
            <a:off x="-4911081" y="-1562100"/>
            <a:ext cx="9822161" cy="6226137"/>
            <a:chOff x="0" y="0"/>
            <a:chExt cx="8474859" cy="5372100"/>
          </a:xfrm>
        </p:grpSpPr>
        <p:sp>
          <p:nvSpPr>
            <p:cNvPr id="8" name="Freeform 3">
              <a:extLst>
                <a:ext uri="{FF2B5EF4-FFF2-40B4-BE49-F238E27FC236}">
                  <a16:creationId xmlns:a16="http://schemas.microsoft.com/office/drawing/2014/main" id="{4A2B6C0E-B43E-493F-83C7-6629351FB96E}"/>
                </a:ext>
              </a:extLst>
            </p:cNvPr>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86C7ED"/>
            </a:solidFill>
          </p:spPr>
        </p:sp>
      </p:grpSp>
      <p:grpSp>
        <p:nvGrpSpPr>
          <p:cNvPr id="9" name="Group 4">
            <a:extLst>
              <a:ext uri="{FF2B5EF4-FFF2-40B4-BE49-F238E27FC236}">
                <a16:creationId xmlns:a16="http://schemas.microsoft.com/office/drawing/2014/main" id="{8038BCB5-F706-4F37-BAB6-D38EDBAF32F3}"/>
              </a:ext>
            </a:extLst>
          </p:cNvPr>
          <p:cNvGrpSpPr/>
          <p:nvPr/>
        </p:nvGrpSpPr>
        <p:grpSpPr>
          <a:xfrm>
            <a:off x="-6374533" y="263006"/>
            <a:ext cx="12200645" cy="10204608"/>
            <a:chOff x="0" y="0"/>
            <a:chExt cx="6422891" cy="5372100"/>
          </a:xfrm>
        </p:grpSpPr>
        <p:sp>
          <p:nvSpPr>
            <p:cNvPr id="10" name="Freeform 5">
              <a:extLst>
                <a:ext uri="{FF2B5EF4-FFF2-40B4-BE49-F238E27FC236}">
                  <a16:creationId xmlns:a16="http://schemas.microsoft.com/office/drawing/2014/main" id="{573F5BBA-7235-4654-9370-AF6EAE53D397}"/>
                </a:ext>
              </a:extLst>
            </p:cNvPr>
            <p:cNvSpPr/>
            <p:nvPr/>
          </p:nvSpPr>
          <p:spPr>
            <a:xfrm>
              <a:off x="0" y="0"/>
              <a:ext cx="6422891" cy="5372100"/>
            </a:xfrm>
            <a:custGeom>
              <a:avLst/>
              <a:gdLst/>
              <a:ahLst/>
              <a:cxnLst/>
              <a:rect l="l" t="t" r="r" b="b"/>
              <a:pathLst>
                <a:path w="6422891" h="5372100">
                  <a:moveTo>
                    <a:pt x="4872221" y="0"/>
                  </a:moveTo>
                  <a:lnTo>
                    <a:pt x="1550670" y="0"/>
                  </a:lnTo>
                  <a:lnTo>
                    <a:pt x="0" y="2686050"/>
                  </a:lnTo>
                  <a:lnTo>
                    <a:pt x="1550670" y="5372100"/>
                  </a:lnTo>
                  <a:lnTo>
                    <a:pt x="4872221" y="5372100"/>
                  </a:lnTo>
                  <a:lnTo>
                    <a:pt x="6422891" y="2686050"/>
                  </a:lnTo>
                  <a:lnTo>
                    <a:pt x="4872221" y="0"/>
                  </a:lnTo>
                  <a:close/>
                </a:path>
              </a:pathLst>
            </a:custGeom>
            <a:solidFill>
              <a:srgbClr val="1836B2"/>
            </a:solidFill>
          </p:spPr>
        </p:sp>
      </p:grpSp>
      <p:pic>
        <p:nvPicPr>
          <p:cNvPr id="12" name="Picture 11">
            <a:extLst>
              <a:ext uri="{FF2B5EF4-FFF2-40B4-BE49-F238E27FC236}">
                <a16:creationId xmlns:a16="http://schemas.microsoft.com/office/drawing/2014/main" id="{2C690D91-97D2-48F7-8EBE-FBCAFEBC9C4B}"/>
              </a:ext>
            </a:extLst>
          </p:cNvPr>
          <p:cNvPicPr>
            <a:picLocks noChangeAspect="1"/>
          </p:cNvPicPr>
          <p:nvPr/>
        </p:nvPicPr>
        <p:blipFill>
          <a:blip r:embed="rId2"/>
          <a:stretch>
            <a:fillRect/>
          </a:stretch>
        </p:blipFill>
        <p:spPr>
          <a:xfrm>
            <a:off x="5753100" y="2681287"/>
            <a:ext cx="6781800" cy="4924425"/>
          </a:xfrm>
          <a:prstGeom prst="rect">
            <a:avLst/>
          </a:prstGeom>
        </p:spPr>
      </p:pic>
      <p:sp>
        <p:nvSpPr>
          <p:cNvPr id="13" name="TextBox 7">
            <a:extLst>
              <a:ext uri="{FF2B5EF4-FFF2-40B4-BE49-F238E27FC236}">
                <a16:creationId xmlns:a16="http://schemas.microsoft.com/office/drawing/2014/main" id="{1D11274A-D888-4193-8C8B-DC02BC3D085E}"/>
              </a:ext>
            </a:extLst>
          </p:cNvPr>
          <p:cNvSpPr txBox="1"/>
          <p:nvPr/>
        </p:nvSpPr>
        <p:spPr>
          <a:xfrm>
            <a:off x="603828" y="3236361"/>
            <a:ext cx="6551964" cy="4257897"/>
          </a:xfrm>
          <a:prstGeom prst="rect">
            <a:avLst/>
          </a:prstGeom>
        </p:spPr>
        <p:txBody>
          <a:bodyPr wrap="square" lIns="0" tIns="0" rIns="0" bIns="0" rtlCol="0" anchor="t">
            <a:spAutoFit/>
          </a:bodyPr>
          <a:lstStyle/>
          <a:p>
            <a:pPr marL="0" lvl="0" indent="0">
              <a:lnSpc>
                <a:spcPts val="8352"/>
              </a:lnSpc>
              <a:spcBef>
                <a:spcPct val="0"/>
              </a:spcBef>
            </a:pPr>
            <a:r>
              <a:rPr lang="en-US" sz="4800" dirty="0">
                <a:solidFill>
                  <a:srgbClr val="FFFFFF"/>
                </a:solidFill>
                <a:latin typeface="Fira Sans Medium"/>
              </a:rPr>
              <a:t>Diagramme de séquence de la declaration de reclamation</a:t>
            </a:r>
          </a:p>
        </p:txBody>
      </p:sp>
      <p:pic>
        <p:nvPicPr>
          <p:cNvPr id="15" name="Picture 14">
            <a:extLst>
              <a:ext uri="{FF2B5EF4-FFF2-40B4-BE49-F238E27FC236}">
                <a16:creationId xmlns:a16="http://schemas.microsoft.com/office/drawing/2014/main" id="{F05459B5-BC3B-4A8C-8BD1-AE72EB750E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080" y="609599"/>
            <a:ext cx="13344966" cy="9067800"/>
          </a:xfrm>
          <a:prstGeom prst="rect">
            <a:avLst/>
          </a:prstGeom>
        </p:spPr>
      </p:pic>
    </p:spTree>
    <p:extLst>
      <p:ext uri="{BB962C8B-B14F-4D97-AF65-F5344CB8AC3E}">
        <p14:creationId xmlns:p14="http://schemas.microsoft.com/office/powerpoint/2010/main" val="310725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2941822" y="42661"/>
            <a:ext cx="10049134" cy="8702097"/>
            <a:chOff x="0" y="0"/>
            <a:chExt cx="4282440" cy="3708400"/>
          </a:xfrm>
        </p:grpSpPr>
        <p:sp>
          <p:nvSpPr>
            <p:cNvPr id="3" name="Freeform 3"/>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t="-10463" b="-10463"/>
              </a:stretch>
            </a:blipFill>
          </p:spPr>
        </p:sp>
      </p:grpSp>
      <p:grpSp>
        <p:nvGrpSpPr>
          <p:cNvPr id="4" name="Group 4"/>
          <p:cNvGrpSpPr/>
          <p:nvPr/>
        </p:nvGrpSpPr>
        <p:grpSpPr>
          <a:xfrm rot="-10800000">
            <a:off x="3256734" y="-3456675"/>
            <a:ext cx="4711177" cy="6226137"/>
            <a:chOff x="0" y="0"/>
            <a:chExt cx="4064946" cy="5372100"/>
          </a:xfrm>
        </p:grpSpPr>
        <p:sp>
          <p:nvSpPr>
            <p:cNvPr id="5" name="Freeform 5"/>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sp>
      </p:grpSp>
      <p:grpSp>
        <p:nvGrpSpPr>
          <p:cNvPr id="6" name="Group 6"/>
          <p:cNvGrpSpPr/>
          <p:nvPr/>
        </p:nvGrpSpPr>
        <p:grpSpPr>
          <a:xfrm rot="-10800000">
            <a:off x="-2009004" y="7434364"/>
            <a:ext cx="4711177" cy="6226137"/>
            <a:chOff x="0" y="0"/>
            <a:chExt cx="4064946" cy="5372100"/>
          </a:xfrm>
        </p:grpSpPr>
        <p:sp>
          <p:nvSpPr>
            <p:cNvPr id="7" name="Freeform 7"/>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sp>
      </p:grpSp>
      <p:grpSp>
        <p:nvGrpSpPr>
          <p:cNvPr id="8" name="Group 8"/>
          <p:cNvGrpSpPr/>
          <p:nvPr/>
        </p:nvGrpSpPr>
        <p:grpSpPr>
          <a:xfrm>
            <a:off x="4818328" y="-1832427"/>
            <a:ext cx="15833147" cy="4601889"/>
            <a:chOff x="0" y="0"/>
            <a:chExt cx="18483118" cy="5372100"/>
          </a:xfrm>
        </p:grpSpPr>
        <p:sp>
          <p:nvSpPr>
            <p:cNvPr id="9" name="Freeform 9"/>
            <p:cNvSpPr/>
            <p:nvPr/>
          </p:nvSpPr>
          <p:spPr>
            <a:xfrm>
              <a:off x="0" y="0"/>
              <a:ext cx="18483118" cy="5372100"/>
            </a:xfrm>
            <a:custGeom>
              <a:avLst/>
              <a:gdLst/>
              <a:ahLst/>
              <a:cxnLst/>
              <a:rect l="l" t="t" r="r" b="b"/>
              <a:pathLst>
                <a:path w="18483118" h="5372100">
                  <a:moveTo>
                    <a:pt x="16932447" y="0"/>
                  </a:moveTo>
                  <a:lnTo>
                    <a:pt x="1550670" y="0"/>
                  </a:lnTo>
                  <a:lnTo>
                    <a:pt x="0" y="2686050"/>
                  </a:lnTo>
                  <a:lnTo>
                    <a:pt x="1550670" y="5372100"/>
                  </a:lnTo>
                  <a:lnTo>
                    <a:pt x="16932449" y="5372100"/>
                  </a:lnTo>
                  <a:lnTo>
                    <a:pt x="18483118" y="2686050"/>
                  </a:lnTo>
                  <a:lnTo>
                    <a:pt x="16932447" y="0"/>
                  </a:lnTo>
                  <a:close/>
                </a:path>
              </a:pathLst>
            </a:custGeom>
            <a:solidFill>
              <a:srgbClr val="86C7ED"/>
            </a:solidFill>
          </p:spPr>
        </p:sp>
      </p:grpSp>
      <p:sp>
        <p:nvSpPr>
          <p:cNvPr id="10" name="TextBox 10"/>
          <p:cNvSpPr txBox="1"/>
          <p:nvPr/>
        </p:nvSpPr>
        <p:spPr>
          <a:xfrm>
            <a:off x="5612322" y="721727"/>
            <a:ext cx="11257964" cy="1615735"/>
          </a:xfrm>
          <a:prstGeom prst="rect">
            <a:avLst/>
          </a:prstGeom>
        </p:spPr>
        <p:txBody>
          <a:bodyPr lIns="0" tIns="0" rIns="0" bIns="0" rtlCol="0" anchor="t">
            <a:spAutoFit/>
          </a:bodyPr>
          <a:lstStyle/>
          <a:p>
            <a:pPr algn="ctr">
              <a:lnSpc>
                <a:spcPts val="6420"/>
              </a:lnSpc>
              <a:spcBef>
                <a:spcPct val="0"/>
              </a:spcBef>
            </a:pPr>
            <a:r>
              <a:rPr lang="en-US" sz="4938" spc="-98">
                <a:solidFill>
                  <a:srgbClr val="000000"/>
                </a:solidFill>
                <a:latin typeface="Fira Sans Medium"/>
              </a:rPr>
              <a:t>Réalisation et tests</a:t>
            </a:r>
          </a:p>
          <a:p>
            <a:pPr algn="ctr">
              <a:lnSpc>
                <a:spcPts val="6420"/>
              </a:lnSpc>
              <a:spcBef>
                <a:spcPct val="0"/>
              </a:spcBef>
            </a:pPr>
            <a:r>
              <a:rPr lang="en-US" sz="4938" spc="-98">
                <a:solidFill>
                  <a:srgbClr val="000000"/>
                </a:solidFill>
                <a:latin typeface="Fira Sans Medium"/>
              </a:rPr>
              <a:t>1. Environnement matériel</a:t>
            </a:r>
          </a:p>
        </p:txBody>
      </p:sp>
      <p:sp>
        <p:nvSpPr>
          <p:cNvPr id="11" name="TextBox 11"/>
          <p:cNvSpPr txBox="1"/>
          <p:nvPr/>
        </p:nvSpPr>
        <p:spPr>
          <a:xfrm>
            <a:off x="7135638" y="2846014"/>
            <a:ext cx="10995298" cy="4955203"/>
          </a:xfrm>
          <a:prstGeom prst="rect">
            <a:avLst/>
          </a:prstGeom>
        </p:spPr>
        <p:txBody>
          <a:bodyPr lIns="0" tIns="0" rIns="0" bIns="0" rtlCol="0" anchor="t">
            <a:spAutoFit/>
          </a:bodyPr>
          <a:lstStyle/>
          <a:p>
            <a:pPr>
              <a:lnSpc>
                <a:spcPts val="4228"/>
              </a:lnSpc>
              <a:spcBef>
                <a:spcPct val="0"/>
              </a:spcBef>
            </a:pPr>
            <a:endParaRPr dirty="0"/>
          </a:p>
          <a:p>
            <a:r>
              <a:rPr lang="fr-FR" sz="3600" b="1" i="1" dirty="0">
                <a:solidFill>
                  <a:schemeClr val="tx1">
                    <a:lumMod val="95000"/>
                    <a:lumOff val="5000"/>
                  </a:schemeClr>
                </a:solidFill>
              </a:rPr>
              <a:t>L’infrastructure matérielle de l’application que nous avons utilisée possède les caractéristiques</a:t>
            </a:r>
            <a:endParaRPr lang="en-ZA" sz="3600" b="1" i="1" dirty="0">
              <a:solidFill>
                <a:schemeClr val="tx1">
                  <a:lumMod val="95000"/>
                  <a:lumOff val="5000"/>
                </a:schemeClr>
              </a:solidFill>
            </a:endParaRPr>
          </a:p>
          <a:p>
            <a:r>
              <a:rPr lang="fr-FR" sz="3600" b="1" i="1" dirty="0">
                <a:solidFill>
                  <a:schemeClr val="tx1">
                    <a:lumMod val="95000"/>
                    <a:lumOff val="5000"/>
                  </a:schemeClr>
                </a:solidFill>
              </a:rPr>
              <a:t>Suivantes :</a:t>
            </a:r>
            <a:endParaRPr lang="en-ZA" sz="3600" b="1" i="1" dirty="0">
              <a:solidFill>
                <a:schemeClr val="tx1">
                  <a:lumMod val="95000"/>
                  <a:lumOff val="5000"/>
                </a:schemeClr>
              </a:solidFill>
            </a:endParaRPr>
          </a:p>
          <a:p>
            <a:r>
              <a:rPr lang="fr-FR" sz="3600" i="1" dirty="0">
                <a:solidFill>
                  <a:schemeClr val="tx1">
                    <a:lumMod val="95000"/>
                    <a:lumOff val="5000"/>
                  </a:schemeClr>
                </a:solidFill>
              </a:rPr>
              <a:t>**Ordinateur : </a:t>
            </a:r>
            <a:r>
              <a:rPr lang="en-US" sz="3600" i="1" dirty="0">
                <a:solidFill>
                  <a:schemeClr val="tx1">
                    <a:lumMod val="95000"/>
                    <a:lumOff val="5000"/>
                  </a:schemeClr>
                </a:solidFill>
              </a:rPr>
              <a:t>ASUS TUF F15</a:t>
            </a:r>
            <a:endParaRPr lang="en-ZA" sz="3600" i="1" dirty="0">
              <a:solidFill>
                <a:schemeClr val="tx1">
                  <a:lumMod val="95000"/>
                  <a:lumOff val="5000"/>
                </a:schemeClr>
              </a:solidFill>
            </a:endParaRPr>
          </a:p>
          <a:p>
            <a:r>
              <a:rPr lang="fr-FR" sz="3600" i="1" dirty="0">
                <a:solidFill>
                  <a:schemeClr val="tx1">
                    <a:lumMod val="95000"/>
                    <a:lumOff val="5000"/>
                  </a:schemeClr>
                </a:solidFill>
              </a:rPr>
              <a:t>**RAM : 16GB Disque Dur : 500 GB SSD</a:t>
            </a:r>
            <a:endParaRPr lang="en-ZA" sz="3600" i="1" dirty="0">
              <a:solidFill>
                <a:schemeClr val="tx1">
                  <a:lumMod val="95000"/>
                  <a:lumOff val="5000"/>
                </a:schemeClr>
              </a:solidFill>
            </a:endParaRPr>
          </a:p>
          <a:p>
            <a:r>
              <a:rPr lang="fr-FR" sz="3600" i="1" dirty="0">
                <a:solidFill>
                  <a:schemeClr val="tx1">
                    <a:lumMod val="95000"/>
                    <a:lumOff val="5000"/>
                  </a:schemeClr>
                </a:solidFill>
              </a:rPr>
              <a:t>**Processeur : Intel i5 11eme</a:t>
            </a:r>
            <a:endParaRPr lang="en-ZA" sz="3600" i="1" dirty="0">
              <a:solidFill>
                <a:schemeClr val="tx1">
                  <a:lumMod val="95000"/>
                  <a:lumOff val="5000"/>
                </a:schemeClr>
              </a:solidFill>
            </a:endParaRPr>
          </a:p>
          <a:p>
            <a:r>
              <a:rPr lang="fr-FR" sz="3600" i="1" dirty="0">
                <a:solidFill>
                  <a:schemeClr val="tx1">
                    <a:lumMod val="95000"/>
                    <a:lumOff val="5000"/>
                  </a:schemeClr>
                </a:solidFill>
              </a:rPr>
              <a:t>**Système D’exploitation : Windows 11</a:t>
            </a:r>
            <a:endParaRPr lang="en-ZA" sz="3600" i="1" dirty="0">
              <a:solidFill>
                <a:schemeClr val="tx1">
                  <a:lumMod val="95000"/>
                  <a:lumOff val="5000"/>
                </a:schemeClr>
              </a:solidFill>
            </a:endParaRPr>
          </a:p>
          <a:p>
            <a:pPr>
              <a:lnSpc>
                <a:spcPts val="4228"/>
              </a:lnSpc>
              <a:spcBef>
                <a:spcPct val="0"/>
              </a:spcBef>
            </a:pPr>
            <a:endParaRPr lang="en-US" sz="3252" b="1" i="1" spc="-65" dirty="0">
              <a:solidFill>
                <a:srgbClr val="1836B2"/>
              </a:solidFill>
              <a:latin typeface="Fira Sans Medium"/>
            </a:endParaRPr>
          </a:p>
        </p:txBody>
      </p:sp>
      <p:sp>
        <p:nvSpPr>
          <p:cNvPr id="12" name="TextBox 12"/>
          <p:cNvSpPr txBox="1"/>
          <p:nvPr/>
        </p:nvSpPr>
        <p:spPr>
          <a:xfrm>
            <a:off x="17807134" y="9792159"/>
            <a:ext cx="361902" cy="372806"/>
          </a:xfrm>
          <a:prstGeom prst="rect">
            <a:avLst/>
          </a:prstGeom>
        </p:spPr>
        <p:txBody>
          <a:bodyPr lIns="0" tIns="0" rIns="0" bIns="0" rtlCol="0" anchor="t">
            <a:spAutoFit/>
          </a:bodyPr>
          <a:lstStyle/>
          <a:p>
            <a:pPr algn="ctr">
              <a:lnSpc>
                <a:spcPts val="3077"/>
              </a:lnSpc>
            </a:pPr>
            <a:r>
              <a:rPr lang="en-US" sz="2197">
                <a:solidFill>
                  <a:srgbClr val="000000"/>
                </a:solidFill>
                <a:latin typeface="Open Sans"/>
              </a:rPr>
              <a:t>13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772715" y="-3398818"/>
            <a:ext cx="15839149" cy="6226137"/>
            <a:chOff x="0" y="0"/>
            <a:chExt cx="13666499" cy="5372100"/>
          </a:xfrm>
        </p:grpSpPr>
        <p:sp>
          <p:nvSpPr>
            <p:cNvPr id="3" name="Freeform 3"/>
            <p:cNvSpPr/>
            <p:nvPr/>
          </p:nvSpPr>
          <p:spPr>
            <a:xfrm>
              <a:off x="0" y="0"/>
              <a:ext cx="13666499" cy="5372100"/>
            </a:xfrm>
            <a:custGeom>
              <a:avLst/>
              <a:gdLst/>
              <a:ahLst/>
              <a:cxnLst/>
              <a:rect l="l" t="t" r="r" b="b"/>
              <a:pathLst>
                <a:path w="13666499" h="5372100">
                  <a:moveTo>
                    <a:pt x="12115829" y="0"/>
                  </a:moveTo>
                  <a:lnTo>
                    <a:pt x="1550670" y="0"/>
                  </a:lnTo>
                  <a:lnTo>
                    <a:pt x="0" y="2686050"/>
                  </a:lnTo>
                  <a:lnTo>
                    <a:pt x="1550670" y="5372100"/>
                  </a:lnTo>
                  <a:lnTo>
                    <a:pt x="12115829" y="5372100"/>
                  </a:lnTo>
                  <a:lnTo>
                    <a:pt x="13666499" y="2686050"/>
                  </a:lnTo>
                  <a:lnTo>
                    <a:pt x="12115829" y="0"/>
                  </a:lnTo>
                  <a:close/>
                </a:path>
              </a:pathLst>
            </a:custGeom>
            <a:solidFill>
              <a:srgbClr val="1836B2"/>
            </a:solidFill>
          </p:spPr>
        </p:sp>
      </p:grpSp>
      <p:sp>
        <p:nvSpPr>
          <p:cNvPr id="4" name="TextBox 4"/>
          <p:cNvSpPr txBox="1"/>
          <p:nvPr/>
        </p:nvSpPr>
        <p:spPr>
          <a:xfrm>
            <a:off x="1028700" y="1038566"/>
            <a:ext cx="9298587" cy="679450"/>
          </a:xfrm>
          <a:prstGeom prst="rect">
            <a:avLst/>
          </a:prstGeom>
        </p:spPr>
        <p:txBody>
          <a:bodyPr lIns="0" tIns="0" rIns="0" bIns="0" rtlCol="0" anchor="t">
            <a:spAutoFit/>
          </a:bodyPr>
          <a:lstStyle/>
          <a:p>
            <a:pPr marL="0" lvl="0" indent="0">
              <a:lnSpc>
                <a:spcPts val="5599"/>
              </a:lnSpc>
              <a:spcBef>
                <a:spcPct val="0"/>
              </a:spcBef>
            </a:pPr>
            <a:r>
              <a:rPr lang="en-US" sz="3999" u="none">
                <a:solidFill>
                  <a:srgbClr val="FFFFFF"/>
                </a:solidFill>
                <a:latin typeface="Fira Sans Medium"/>
              </a:rPr>
              <a:t>Notre vision, mission et objectifs</a:t>
            </a:r>
          </a:p>
        </p:txBody>
      </p:sp>
      <p:grpSp>
        <p:nvGrpSpPr>
          <p:cNvPr id="5" name="Group 5"/>
          <p:cNvGrpSpPr/>
          <p:nvPr/>
        </p:nvGrpSpPr>
        <p:grpSpPr>
          <a:xfrm>
            <a:off x="-3338311" y="-1774570"/>
            <a:ext cx="19044063" cy="4601889"/>
            <a:chOff x="0" y="0"/>
            <a:chExt cx="22231440" cy="5372100"/>
          </a:xfrm>
        </p:grpSpPr>
        <p:sp>
          <p:nvSpPr>
            <p:cNvPr id="6" name="Freeform 6"/>
            <p:cNvSpPr/>
            <p:nvPr/>
          </p:nvSpPr>
          <p:spPr>
            <a:xfrm>
              <a:off x="0" y="0"/>
              <a:ext cx="22231440" cy="5372100"/>
            </a:xfrm>
            <a:custGeom>
              <a:avLst/>
              <a:gdLst/>
              <a:ahLst/>
              <a:cxnLst/>
              <a:rect l="l" t="t" r="r" b="b"/>
              <a:pathLst>
                <a:path w="22231440" h="5372100">
                  <a:moveTo>
                    <a:pt x="20680770" y="0"/>
                  </a:moveTo>
                  <a:lnTo>
                    <a:pt x="1550670" y="0"/>
                  </a:lnTo>
                  <a:lnTo>
                    <a:pt x="0" y="2686050"/>
                  </a:lnTo>
                  <a:lnTo>
                    <a:pt x="1550670" y="5372100"/>
                  </a:lnTo>
                  <a:lnTo>
                    <a:pt x="20680770" y="5372100"/>
                  </a:lnTo>
                  <a:lnTo>
                    <a:pt x="22231440" y="2686050"/>
                  </a:lnTo>
                  <a:lnTo>
                    <a:pt x="20680770" y="0"/>
                  </a:lnTo>
                  <a:close/>
                </a:path>
              </a:pathLst>
            </a:custGeom>
            <a:solidFill>
              <a:srgbClr val="86C7ED"/>
            </a:solidFill>
          </p:spPr>
        </p:sp>
      </p:grpSp>
      <p:pic>
        <p:nvPicPr>
          <p:cNvPr id="7" name="Picture 7"/>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flipV="1">
            <a:off x="12796259" y="-667017"/>
            <a:ext cx="6133104" cy="3501801"/>
          </a:xfrm>
          <a:prstGeom prst="rect">
            <a:avLst/>
          </a:prstGeom>
        </p:spPr>
      </p:pic>
      <p:pic>
        <p:nvPicPr>
          <p:cNvPr id="8" name="Picture 8"/>
          <p:cNvPicPr>
            <a:picLocks noChangeAspect="1"/>
          </p:cNvPicPr>
          <p:nvPr/>
        </p:nvPicPr>
        <p:blipFill>
          <a:blip r:embed="rId4"/>
          <a:srcRect/>
          <a:stretch>
            <a:fillRect/>
          </a:stretch>
        </p:blipFill>
        <p:spPr>
          <a:xfrm>
            <a:off x="369503" y="2827318"/>
            <a:ext cx="3109357" cy="2208094"/>
          </a:xfrm>
          <a:prstGeom prst="rect">
            <a:avLst/>
          </a:prstGeom>
        </p:spPr>
      </p:pic>
      <p:pic>
        <p:nvPicPr>
          <p:cNvPr id="9" name="Picture 9"/>
          <p:cNvPicPr>
            <a:picLocks noChangeAspect="1"/>
          </p:cNvPicPr>
          <p:nvPr/>
        </p:nvPicPr>
        <p:blipFill>
          <a:blip r:embed="rId5"/>
          <a:srcRect/>
          <a:stretch>
            <a:fillRect/>
          </a:stretch>
        </p:blipFill>
        <p:spPr>
          <a:xfrm>
            <a:off x="4314225" y="2891934"/>
            <a:ext cx="2484206" cy="2186951"/>
          </a:xfrm>
          <a:prstGeom prst="rect">
            <a:avLst/>
          </a:prstGeom>
        </p:spPr>
      </p:pic>
      <p:pic>
        <p:nvPicPr>
          <p:cNvPr id="11" name="Picture 11"/>
          <p:cNvPicPr>
            <a:picLocks noChangeAspect="1"/>
          </p:cNvPicPr>
          <p:nvPr/>
        </p:nvPicPr>
        <p:blipFill>
          <a:blip r:embed="rId6"/>
          <a:srcRect/>
          <a:stretch>
            <a:fillRect/>
          </a:stretch>
        </p:blipFill>
        <p:spPr>
          <a:xfrm>
            <a:off x="10757037" y="2891934"/>
            <a:ext cx="2927522" cy="2209992"/>
          </a:xfrm>
          <a:prstGeom prst="rect">
            <a:avLst/>
          </a:prstGeom>
        </p:spPr>
      </p:pic>
      <p:pic>
        <p:nvPicPr>
          <p:cNvPr id="12" name="Picture 12"/>
          <p:cNvPicPr>
            <a:picLocks noChangeAspect="1"/>
          </p:cNvPicPr>
          <p:nvPr/>
        </p:nvPicPr>
        <p:blipFill>
          <a:blip r:embed="rId7"/>
          <a:srcRect/>
          <a:stretch>
            <a:fillRect/>
          </a:stretch>
        </p:blipFill>
        <p:spPr>
          <a:xfrm>
            <a:off x="14641451" y="2891934"/>
            <a:ext cx="2359512" cy="2190976"/>
          </a:xfrm>
          <a:prstGeom prst="rect">
            <a:avLst/>
          </a:prstGeom>
        </p:spPr>
      </p:pic>
      <p:sp>
        <p:nvSpPr>
          <p:cNvPr id="13" name="TextBox 13"/>
          <p:cNvSpPr txBox="1"/>
          <p:nvPr/>
        </p:nvSpPr>
        <p:spPr>
          <a:xfrm>
            <a:off x="1494886" y="751666"/>
            <a:ext cx="11257964" cy="1615735"/>
          </a:xfrm>
          <a:prstGeom prst="rect">
            <a:avLst/>
          </a:prstGeom>
        </p:spPr>
        <p:txBody>
          <a:bodyPr lIns="0" tIns="0" rIns="0" bIns="0" rtlCol="0" anchor="t">
            <a:spAutoFit/>
          </a:bodyPr>
          <a:lstStyle/>
          <a:p>
            <a:pPr algn="ctr">
              <a:lnSpc>
                <a:spcPts val="6420"/>
              </a:lnSpc>
              <a:spcBef>
                <a:spcPct val="0"/>
              </a:spcBef>
            </a:pPr>
            <a:r>
              <a:rPr lang="en-US" sz="4938" spc="-98">
                <a:solidFill>
                  <a:srgbClr val="000000"/>
                </a:solidFill>
                <a:latin typeface="Fira Sans Medium"/>
              </a:rPr>
              <a:t>Réalisation et tests</a:t>
            </a:r>
          </a:p>
          <a:p>
            <a:pPr algn="ctr">
              <a:lnSpc>
                <a:spcPts val="6420"/>
              </a:lnSpc>
              <a:spcBef>
                <a:spcPct val="0"/>
              </a:spcBef>
            </a:pPr>
            <a:r>
              <a:rPr lang="en-US" sz="4938" spc="-98">
                <a:solidFill>
                  <a:srgbClr val="000000"/>
                </a:solidFill>
                <a:latin typeface="Fira Sans Medium"/>
              </a:rPr>
              <a:t>2.Environnement logiciel</a:t>
            </a:r>
          </a:p>
        </p:txBody>
      </p:sp>
      <p:sp>
        <p:nvSpPr>
          <p:cNvPr id="14" name="TextBox 14"/>
          <p:cNvSpPr txBox="1"/>
          <p:nvPr/>
        </p:nvSpPr>
        <p:spPr>
          <a:xfrm>
            <a:off x="369503" y="5114925"/>
            <a:ext cx="3270156" cy="3365408"/>
          </a:xfrm>
          <a:prstGeom prst="rect">
            <a:avLst/>
          </a:prstGeom>
        </p:spPr>
        <p:txBody>
          <a:bodyPr lIns="0" tIns="0" rIns="0" bIns="0" rtlCol="0" anchor="t">
            <a:spAutoFit/>
          </a:bodyPr>
          <a:lstStyle/>
          <a:p>
            <a:pPr algn="ctr">
              <a:lnSpc>
                <a:spcPts val="3276"/>
              </a:lnSpc>
              <a:spcBef>
                <a:spcPct val="0"/>
              </a:spcBef>
            </a:pPr>
            <a:r>
              <a:rPr lang="fr-FR" sz="2400" i="1" spc="-50" dirty="0">
                <a:solidFill>
                  <a:srgbClr val="0070C0"/>
                </a:solidFill>
                <a:latin typeface="Fira Sans Medium" panose="020B0603050000020004" pitchFamily="34" charset="0"/>
              </a:rPr>
              <a:t>Le PHP (HyperText </a:t>
            </a:r>
            <a:r>
              <a:rPr lang="fr-FR" sz="2400" i="1" spc="-50" dirty="0" err="1">
                <a:solidFill>
                  <a:srgbClr val="0070C0"/>
                </a:solidFill>
                <a:latin typeface="Fira Sans Medium" panose="020B0603050000020004" pitchFamily="34" charset="0"/>
              </a:rPr>
              <a:t>Preprocessor</a:t>
            </a:r>
            <a:r>
              <a:rPr lang="fr-FR" sz="2400" i="1" spc="-50" dirty="0">
                <a:solidFill>
                  <a:srgbClr val="0070C0"/>
                </a:solidFill>
                <a:latin typeface="Fira Sans Medium" panose="020B0603050000020004" pitchFamily="34" charset="0"/>
              </a:rPr>
              <a:t>) est un langage de script principalement utilisé côté serveur, créé pour développer des applications web dynamiques.</a:t>
            </a:r>
            <a:endParaRPr lang="en-US" sz="2400" i="1" spc="-50" dirty="0">
              <a:solidFill>
                <a:srgbClr val="0070C0"/>
              </a:solidFill>
              <a:latin typeface="Fira Sans Medium" panose="020B0603050000020004" pitchFamily="34" charset="0"/>
            </a:endParaRPr>
          </a:p>
        </p:txBody>
      </p:sp>
      <p:sp>
        <p:nvSpPr>
          <p:cNvPr id="15" name="TextBox 15"/>
          <p:cNvSpPr txBox="1"/>
          <p:nvPr/>
        </p:nvSpPr>
        <p:spPr>
          <a:xfrm>
            <a:off x="4185849" y="5114925"/>
            <a:ext cx="2938019" cy="3361305"/>
          </a:xfrm>
          <a:prstGeom prst="rect">
            <a:avLst/>
          </a:prstGeom>
        </p:spPr>
        <p:txBody>
          <a:bodyPr lIns="0" tIns="0" rIns="0" bIns="0" rtlCol="0" anchor="t">
            <a:spAutoFit/>
          </a:bodyPr>
          <a:lstStyle/>
          <a:p>
            <a:pPr algn="ctr">
              <a:lnSpc>
                <a:spcPts val="3276"/>
              </a:lnSpc>
              <a:spcBef>
                <a:spcPct val="0"/>
              </a:spcBef>
            </a:pPr>
            <a:r>
              <a:rPr lang="fr-FR" sz="2400" i="1" dirty="0">
                <a:solidFill>
                  <a:srgbClr val="0070C0"/>
                </a:solidFill>
                <a:latin typeface="Fira Sans Medium" panose="020B0603050000020004" pitchFamily="34" charset="0"/>
              </a:rPr>
              <a:t>XAMPP est un environnement de développement PHP très populaire, gratuit et facile à installer, qui inclut Apache, MySQL, PHP et Perl</a:t>
            </a:r>
            <a:r>
              <a:rPr lang="en-US" sz="2400" i="1" spc="-50" dirty="0">
                <a:solidFill>
                  <a:srgbClr val="0070C0"/>
                </a:solidFill>
                <a:latin typeface="Fira Sans Medium" panose="020B0603050000020004" pitchFamily="34" charset="0"/>
              </a:rPr>
              <a:t>. </a:t>
            </a:r>
          </a:p>
        </p:txBody>
      </p:sp>
      <p:sp>
        <p:nvSpPr>
          <p:cNvPr id="16" name="TextBox 16"/>
          <p:cNvSpPr txBox="1"/>
          <p:nvPr/>
        </p:nvSpPr>
        <p:spPr>
          <a:xfrm>
            <a:off x="7904572" y="5114925"/>
            <a:ext cx="2693112" cy="2246769"/>
          </a:xfrm>
          <a:prstGeom prst="rect">
            <a:avLst/>
          </a:prstGeom>
        </p:spPr>
        <p:txBody>
          <a:bodyPr lIns="0" tIns="0" rIns="0" bIns="0" rtlCol="0" anchor="t">
            <a:spAutoFit/>
          </a:bodyPr>
          <a:lstStyle/>
          <a:p>
            <a:r>
              <a:rPr lang="fr-FR" sz="2400" i="1" dirty="0">
                <a:solidFill>
                  <a:srgbClr val="0070C0"/>
                </a:solidFill>
                <a:latin typeface="Fira Sans Medium" panose="020B0603050000020004" pitchFamily="34" charset="0"/>
              </a:rPr>
              <a:t>HTML5 est la dernière version du langage web, utilisée pour structurer les pages.</a:t>
            </a:r>
            <a:endParaRPr lang="en-ZA" sz="2600" b="1" i="1" dirty="0">
              <a:solidFill>
                <a:schemeClr val="accent1"/>
              </a:solidFill>
            </a:endParaRPr>
          </a:p>
        </p:txBody>
      </p:sp>
      <p:sp>
        <p:nvSpPr>
          <p:cNvPr id="17" name="TextBox 17"/>
          <p:cNvSpPr txBox="1"/>
          <p:nvPr/>
        </p:nvSpPr>
        <p:spPr>
          <a:xfrm>
            <a:off x="11378388" y="5114925"/>
            <a:ext cx="2031896" cy="3672287"/>
          </a:xfrm>
          <a:prstGeom prst="rect">
            <a:avLst/>
          </a:prstGeom>
        </p:spPr>
        <p:txBody>
          <a:bodyPr lIns="0" tIns="0" rIns="0" bIns="0" rtlCol="0" anchor="t">
            <a:spAutoFit/>
          </a:bodyPr>
          <a:lstStyle/>
          <a:p>
            <a:pPr algn="ctr">
              <a:lnSpc>
                <a:spcPts val="3202"/>
              </a:lnSpc>
              <a:spcBef>
                <a:spcPct val="0"/>
              </a:spcBef>
            </a:pPr>
            <a:r>
              <a:rPr lang="en-US" sz="2400" i="1" spc="-49" dirty="0">
                <a:solidFill>
                  <a:srgbClr val="0070C0"/>
                </a:solidFill>
                <a:latin typeface="Fira Sans Medium" panose="020B0603050000020004" pitchFamily="34" charset="0"/>
              </a:rPr>
              <a:t>Visual Studio Code </a:t>
            </a:r>
            <a:r>
              <a:rPr lang="en-US" sz="2400" i="1" spc="-49" dirty="0" err="1">
                <a:solidFill>
                  <a:srgbClr val="0070C0"/>
                </a:solidFill>
                <a:latin typeface="Fira Sans Medium" panose="020B0603050000020004" pitchFamily="34" charset="0"/>
              </a:rPr>
              <a:t>est</a:t>
            </a:r>
            <a:r>
              <a:rPr lang="en-US" sz="2400" i="1" spc="-49" dirty="0">
                <a:solidFill>
                  <a:srgbClr val="0070C0"/>
                </a:solidFill>
                <a:latin typeface="Fira Sans Medium" panose="020B0603050000020004" pitchFamily="34" charset="0"/>
              </a:rPr>
              <a:t> un </a:t>
            </a:r>
            <a:r>
              <a:rPr lang="en-US" sz="2400" i="1" spc="-49" dirty="0" err="1">
                <a:solidFill>
                  <a:srgbClr val="0070C0"/>
                </a:solidFill>
                <a:latin typeface="Fira Sans Medium" panose="020B0603050000020004" pitchFamily="34" charset="0"/>
              </a:rPr>
              <a:t>éditeur</a:t>
            </a:r>
            <a:r>
              <a:rPr lang="en-US" sz="2400" i="1" spc="-49" dirty="0">
                <a:solidFill>
                  <a:srgbClr val="0070C0"/>
                </a:solidFill>
                <a:latin typeface="Fira Sans Medium" panose="020B0603050000020004" pitchFamily="34" charset="0"/>
              </a:rPr>
              <a:t> de code extensible </a:t>
            </a:r>
            <a:r>
              <a:rPr lang="en-US" sz="2400" i="1" spc="-49" dirty="0" err="1">
                <a:solidFill>
                  <a:srgbClr val="0070C0"/>
                </a:solidFill>
                <a:latin typeface="Fira Sans Medium" panose="020B0603050000020004" pitchFamily="34" charset="0"/>
              </a:rPr>
              <a:t>développé</a:t>
            </a:r>
            <a:r>
              <a:rPr lang="en-US" sz="2400" i="1" spc="-49" dirty="0">
                <a:solidFill>
                  <a:srgbClr val="0070C0"/>
                </a:solidFill>
                <a:latin typeface="Fira Sans Medium" panose="020B0603050000020004" pitchFamily="34" charset="0"/>
              </a:rPr>
              <a:t> par Microsoft pour Windows, Linux et </a:t>
            </a:r>
            <a:r>
              <a:rPr lang="en-US" sz="2400" i="1" spc="-49" dirty="0" err="1">
                <a:solidFill>
                  <a:srgbClr val="0070C0"/>
                </a:solidFill>
                <a:latin typeface="Fira Sans Medium" panose="020B0603050000020004" pitchFamily="34" charset="0"/>
              </a:rPr>
              <a:t>MacOs</a:t>
            </a:r>
            <a:endParaRPr lang="en-US" sz="2400" i="1" spc="-49" dirty="0">
              <a:solidFill>
                <a:srgbClr val="0070C0"/>
              </a:solidFill>
              <a:latin typeface="Fira Sans Medium" panose="020B0603050000020004" pitchFamily="34" charset="0"/>
            </a:endParaRPr>
          </a:p>
        </p:txBody>
      </p:sp>
      <p:sp>
        <p:nvSpPr>
          <p:cNvPr id="18" name="TextBox 18"/>
          <p:cNvSpPr txBox="1"/>
          <p:nvPr/>
        </p:nvSpPr>
        <p:spPr>
          <a:xfrm>
            <a:off x="14383114" y="5119904"/>
            <a:ext cx="2876186" cy="2514919"/>
          </a:xfrm>
          <a:prstGeom prst="rect">
            <a:avLst/>
          </a:prstGeom>
        </p:spPr>
        <p:txBody>
          <a:bodyPr lIns="0" tIns="0" rIns="0" bIns="0" rtlCol="0" anchor="t">
            <a:spAutoFit/>
          </a:bodyPr>
          <a:lstStyle/>
          <a:p>
            <a:pPr algn="ctr">
              <a:lnSpc>
                <a:spcPts val="3272"/>
              </a:lnSpc>
              <a:spcBef>
                <a:spcPct val="0"/>
              </a:spcBef>
            </a:pPr>
            <a:r>
              <a:rPr lang="fr-FR" sz="2400" i="1" spc="-50" dirty="0">
                <a:solidFill>
                  <a:srgbClr val="0070C0"/>
                </a:solidFill>
                <a:latin typeface="Fira Sans Medium" panose="020B0603050000020004" pitchFamily="34" charset="0"/>
              </a:rPr>
              <a:t>Word est le principal logiciel de Microsoft Office. Très utilisé, il permet de rédiger des lettres et des rapports.</a:t>
            </a:r>
            <a:endParaRPr lang="en-US" sz="2400" i="1" spc="-50" dirty="0">
              <a:solidFill>
                <a:srgbClr val="0070C0"/>
              </a:solidFill>
              <a:latin typeface="Fira Sans Medium" panose="020B0603050000020004" pitchFamily="34" charset="0"/>
            </a:endParaRPr>
          </a:p>
        </p:txBody>
      </p:sp>
      <p:sp>
        <p:nvSpPr>
          <p:cNvPr id="19" name="TextBox 19"/>
          <p:cNvSpPr txBox="1"/>
          <p:nvPr/>
        </p:nvSpPr>
        <p:spPr>
          <a:xfrm>
            <a:off x="17807134" y="9792159"/>
            <a:ext cx="361902" cy="372806"/>
          </a:xfrm>
          <a:prstGeom prst="rect">
            <a:avLst/>
          </a:prstGeom>
        </p:spPr>
        <p:txBody>
          <a:bodyPr lIns="0" tIns="0" rIns="0" bIns="0" rtlCol="0" anchor="t">
            <a:spAutoFit/>
          </a:bodyPr>
          <a:lstStyle/>
          <a:p>
            <a:pPr algn="ctr">
              <a:lnSpc>
                <a:spcPts val="3077"/>
              </a:lnSpc>
            </a:pPr>
            <a:r>
              <a:rPr lang="en-US" sz="2197">
                <a:solidFill>
                  <a:srgbClr val="000000"/>
                </a:solidFill>
                <a:latin typeface="Open Sans"/>
              </a:rPr>
              <a:t>14</a:t>
            </a:r>
          </a:p>
        </p:txBody>
      </p:sp>
      <p:pic>
        <p:nvPicPr>
          <p:cNvPr id="20" name="Picture 19" descr="https://lh5.googleusercontent.com/F2_dfQX9v3MtRUe-yUjRMxpZ4kXYfxG8OkIw-XzuML6MfJx5Qydg23L362_gZ7Aop_SG7_s_omRCa6QJ5jMeghkelCMJeo8Qi8QaPFxhBjm6vbItqUdgJLT_Rqin5p5n7uQRH5xc0CesAcW1o7drqO0"/>
          <p:cNvPicPr/>
          <p:nvPr/>
        </p:nvPicPr>
        <p:blipFill>
          <a:blip r:embed="rId8">
            <a:extLst>
              <a:ext uri="{28A0092B-C50C-407E-A947-70E740481C1C}">
                <a14:useLocalDpi xmlns:a14="http://schemas.microsoft.com/office/drawing/2010/main" val="0"/>
              </a:ext>
            </a:extLst>
          </a:blip>
          <a:srcRect/>
          <a:stretch>
            <a:fillRect/>
          </a:stretch>
        </p:blipFill>
        <p:spPr bwMode="auto">
          <a:xfrm>
            <a:off x="8135964" y="2807439"/>
            <a:ext cx="2142627" cy="219456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791765" y="-3113068"/>
            <a:ext cx="15839149" cy="6226137"/>
            <a:chOff x="0" y="0"/>
            <a:chExt cx="13666499" cy="5372100"/>
          </a:xfrm>
        </p:grpSpPr>
        <p:sp>
          <p:nvSpPr>
            <p:cNvPr id="3" name="Freeform 3"/>
            <p:cNvSpPr/>
            <p:nvPr/>
          </p:nvSpPr>
          <p:spPr>
            <a:xfrm>
              <a:off x="0" y="0"/>
              <a:ext cx="13666499" cy="5372100"/>
            </a:xfrm>
            <a:custGeom>
              <a:avLst/>
              <a:gdLst/>
              <a:ahLst/>
              <a:cxnLst/>
              <a:rect l="l" t="t" r="r" b="b"/>
              <a:pathLst>
                <a:path w="13666499" h="5372100">
                  <a:moveTo>
                    <a:pt x="12115829" y="0"/>
                  </a:moveTo>
                  <a:lnTo>
                    <a:pt x="1550670" y="0"/>
                  </a:lnTo>
                  <a:lnTo>
                    <a:pt x="0" y="2686050"/>
                  </a:lnTo>
                  <a:lnTo>
                    <a:pt x="1550670" y="5372100"/>
                  </a:lnTo>
                  <a:lnTo>
                    <a:pt x="12115829" y="5372100"/>
                  </a:lnTo>
                  <a:lnTo>
                    <a:pt x="13666499" y="2686050"/>
                  </a:lnTo>
                  <a:lnTo>
                    <a:pt x="12115829" y="0"/>
                  </a:lnTo>
                  <a:close/>
                </a:path>
              </a:pathLst>
            </a:custGeom>
            <a:solidFill>
              <a:srgbClr val="1836B2"/>
            </a:solidFill>
          </p:spPr>
        </p:sp>
      </p:grpSp>
      <p:sp>
        <p:nvSpPr>
          <p:cNvPr id="4" name="TextBox 4"/>
          <p:cNvSpPr txBox="1"/>
          <p:nvPr/>
        </p:nvSpPr>
        <p:spPr>
          <a:xfrm>
            <a:off x="1032159" y="1104900"/>
            <a:ext cx="10229400" cy="1129348"/>
          </a:xfrm>
          <a:prstGeom prst="rect">
            <a:avLst/>
          </a:prstGeom>
        </p:spPr>
        <p:txBody>
          <a:bodyPr lIns="0" tIns="0" rIns="0" bIns="0" rtlCol="0" anchor="t">
            <a:spAutoFit/>
          </a:bodyPr>
          <a:lstStyle/>
          <a:p>
            <a:pPr marL="0" lvl="0" indent="0">
              <a:lnSpc>
                <a:spcPts val="8717"/>
              </a:lnSpc>
              <a:spcBef>
                <a:spcPct val="0"/>
              </a:spcBef>
            </a:pPr>
            <a:r>
              <a:rPr lang="en-US" sz="7925">
                <a:solidFill>
                  <a:srgbClr val="FFFFFF"/>
                </a:solidFill>
                <a:latin typeface="Fira Sans Medium"/>
              </a:rPr>
              <a:t>Conclusion</a:t>
            </a:r>
          </a:p>
        </p:txBody>
      </p:sp>
      <p:sp>
        <p:nvSpPr>
          <p:cNvPr id="5" name="AutoShape 5"/>
          <p:cNvSpPr/>
          <p:nvPr/>
        </p:nvSpPr>
        <p:spPr>
          <a:xfrm>
            <a:off x="0" y="10102271"/>
            <a:ext cx="18288000" cy="184729"/>
          </a:xfrm>
          <a:prstGeom prst="rect">
            <a:avLst/>
          </a:prstGeom>
          <a:solidFill>
            <a:srgbClr val="1836B2"/>
          </a:solidFill>
        </p:spPr>
      </p:sp>
      <p:grpSp>
        <p:nvGrpSpPr>
          <p:cNvPr id="6" name="Group 6"/>
          <p:cNvGrpSpPr/>
          <p:nvPr/>
        </p:nvGrpSpPr>
        <p:grpSpPr>
          <a:xfrm rot="-10800000">
            <a:off x="12356558" y="-1569148"/>
            <a:ext cx="2929239" cy="3013773"/>
            <a:chOff x="0" y="0"/>
            <a:chExt cx="5221416" cy="5372100"/>
          </a:xfrm>
        </p:grpSpPr>
        <p:sp>
          <p:nvSpPr>
            <p:cNvPr id="7" name="Freeform 7"/>
            <p:cNvSpPr/>
            <p:nvPr/>
          </p:nvSpPr>
          <p:spPr>
            <a:xfrm>
              <a:off x="0" y="0"/>
              <a:ext cx="5221416" cy="5372100"/>
            </a:xfrm>
            <a:custGeom>
              <a:avLst/>
              <a:gdLst/>
              <a:ahLst/>
              <a:cxnLst/>
              <a:rect l="l" t="t" r="r" b="b"/>
              <a:pathLst>
                <a:path w="5221416" h="5372100">
                  <a:moveTo>
                    <a:pt x="3670746" y="0"/>
                  </a:moveTo>
                  <a:lnTo>
                    <a:pt x="1550670" y="0"/>
                  </a:lnTo>
                  <a:lnTo>
                    <a:pt x="0" y="2686050"/>
                  </a:lnTo>
                  <a:lnTo>
                    <a:pt x="1550670" y="5372100"/>
                  </a:lnTo>
                  <a:lnTo>
                    <a:pt x="3670746" y="5372100"/>
                  </a:lnTo>
                  <a:lnTo>
                    <a:pt x="5221416" y="2686050"/>
                  </a:lnTo>
                  <a:lnTo>
                    <a:pt x="3670746" y="0"/>
                  </a:lnTo>
                  <a:close/>
                </a:path>
              </a:pathLst>
            </a:custGeom>
            <a:solidFill>
              <a:srgbClr val="A066CB"/>
            </a:solidFill>
          </p:spPr>
        </p:sp>
      </p:grpSp>
      <p:sp>
        <p:nvSpPr>
          <p:cNvPr id="8" name="TextBox 8"/>
          <p:cNvSpPr txBox="1"/>
          <p:nvPr/>
        </p:nvSpPr>
        <p:spPr>
          <a:xfrm>
            <a:off x="240433" y="4147363"/>
            <a:ext cx="17807134" cy="1107996"/>
          </a:xfrm>
          <a:prstGeom prst="rect">
            <a:avLst/>
          </a:prstGeom>
        </p:spPr>
        <p:txBody>
          <a:bodyPr lIns="0" tIns="0" rIns="0" bIns="0" rtlCol="0" anchor="t">
            <a:spAutoFit/>
          </a:bodyPr>
          <a:lstStyle/>
          <a:p>
            <a:r>
              <a:rPr lang="fr-FR" sz="3600" b="1" i="1" dirty="0">
                <a:solidFill>
                  <a:schemeClr val="tx2"/>
                </a:solidFill>
              </a:rPr>
              <a:t>Grâce aux technologies utilisées dans ce projet, j’ai contribué à créer une</a:t>
            </a:r>
            <a:endParaRPr lang="en-ZA" sz="3600" b="1" i="1" dirty="0">
              <a:solidFill>
                <a:schemeClr val="tx2"/>
              </a:solidFill>
            </a:endParaRPr>
          </a:p>
          <a:p>
            <a:r>
              <a:rPr lang="fr-FR" sz="3600" b="1" i="1" dirty="0">
                <a:solidFill>
                  <a:schemeClr val="tx2"/>
                </a:solidFill>
              </a:rPr>
              <a:t>Application administrative permettant la gestion des offres et des </a:t>
            </a:r>
            <a:r>
              <a:rPr lang="fr-FR" sz="3600" b="1" i="1" dirty="0" err="1">
                <a:solidFill>
                  <a:schemeClr val="tx2"/>
                </a:solidFill>
              </a:rPr>
              <a:t>reclamations</a:t>
            </a:r>
            <a:r>
              <a:rPr lang="fr-FR" sz="3600" b="1" i="1" dirty="0">
                <a:solidFill>
                  <a:schemeClr val="tx2"/>
                </a:solidFill>
              </a:rPr>
              <a:t> </a:t>
            </a:r>
            <a:endParaRPr lang="en-ZA" sz="3600" b="1" i="1" dirty="0">
              <a:solidFill>
                <a:schemeClr val="tx2"/>
              </a:solidFill>
            </a:endParaRPr>
          </a:p>
        </p:txBody>
      </p:sp>
      <p:sp>
        <p:nvSpPr>
          <p:cNvPr id="9" name="TextBox 9"/>
          <p:cNvSpPr txBox="1"/>
          <p:nvPr/>
        </p:nvSpPr>
        <p:spPr>
          <a:xfrm>
            <a:off x="17866616" y="9729465"/>
            <a:ext cx="361902" cy="372806"/>
          </a:xfrm>
          <a:prstGeom prst="rect">
            <a:avLst/>
          </a:prstGeom>
        </p:spPr>
        <p:txBody>
          <a:bodyPr lIns="0" tIns="0" rIns="0" bIns="0" rtlCol="0" anchor="t">
            <a:spAutoFit/>
          </a:bodyPr>
          <a:lstStyle/>
          <a:p>
            <a:pPr algn="ctr">
              <a:lnSpc>
                <a:spcPts val="3077"/>
              </a:lnSpc>
            </a:pPr>
            <a:r>
              <a:rPr lang="en-US" sz="2197">
                <a:solidFill>
                  <a:srgbClr val="000000"/>
                </a:solidFill>
                <a:latin typeface="Open Sans"/>
              </a:rPr>
              <a:t>21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376055" y="-1177602"/>
            <a:ext cx="9852713" cy="11676274"/>
            <a:chOff x="0" y="0"/>
            <a:chExt cx="13136951" cy="15568366"/>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flipV="1">
              <a:off x="0" y="0"/>
              <a:ext cx="10199044" cy="5823319"/>
            </a:xfrm>
            <a:prstGeom prst="rect">
              <a:avLst/>
            </a:prstGeom>
          </p:spPr>
        </p:pic>
        <p:grpSp>
          <p:nvGrpSpPr>
            <p:cNvPr id="4" name="Group 4"/>
            <p:cNvGrpSpPr/>
            <p:nvPr/>
          </p:nvGrpSpPr>
          <p:grpSpPr>
            <a:xfrm rot="-10800000">
              <a:off x="2115666" y="3513875"/>
              <a:ext cx="11021285" cy="12054491"/>
              <a:chOff x="0" y="0"/>
              <a:chExt cx="4911651" cy="5372100"/>
            </a:xfrm>
          </p:grpSpPr>
          <p:sp>
            <p:nvSpPr>
              <p:cNvPr id="5" name="Freeform 5"/>
              <p:cNvSpPr/>
              <p:nvPr/>
            </p:nvSpPr>
            <p:spPr>
              <a:xfrm>
                <a:off x="0" y="0"/>
                <a:ext cx="4911651" cy="5372100"/>
              </a:xfrm>
              <a:custGeom>
                <a:avLst/>
                <a:gdLst/>
                <a:ahLst/>
                <a:cxnLst/>
                <a:rect l="l" t="t" r="r" b="b"/>
                <a:pathLst>
                  <a:path w="4911651" h="5372100">
                    <a:moveTo>
                      <a:pt x="3360981" y="0"/>
                    </a:moveTo>
                    <a:lnTo>
                      <a:pt x="1550670" y="0"/>
                    </a:lnTo>
                    <a:lnTo>
                      <a:pt x="0" y="2686050"/>
                    </a:lnTo>
                    <a:lnTo>
                      <a:pt x="1550670" y="5372100"/>
                    </a:lnTo>
                    <a:lnTo>
                      <a:pt x="3360981" y="5372100"/>
                    </a:lnTo>
                    <a:lnTo>
                      <a:pt x="4911651" y="2686050"/>
                    </a:lnTo>
                    <a:lnTo>
                      <a:pt x="3360981" y="0"/>
                    </a:lnTo>
                    <a:close/>
                  </a:path>
                </a:pathLst>
              </a:custGeom>
              <a:solidFill>
                <a:srgbClr val="1836B2"/>
              </a:solidFill>
            </p:spPr>
          </p:sp>
        </p:grpSp>
      </p:grpSp>
      <p:sp>
        <p:nvSpPr>
          <p:cNvPr id="6" name="TextBox 6"/>
          <p:cNvSpPr txBox="1"/>
          <p:nvPr/>
        </p:nvSpPr>
        <p:spPr>
          <a:xfrm>
            <a:off x="6202343" y="4486910"/>
            <a:ext cx="3448496" cy="1897955"/>
          </a:xfrm>
          <a:prstGeom prst="rect">
            <a:avLst/>
          </a:prstGeom>
        </p:spPr>
        <p:txBody>
          <a:bodyPr lIns="0" tIns="0" rIns="0" bIns="0" rtlCol="0" anchor="t">
            <a:spAutoFit/>
          </a:bodyPr>
          <a:lstStyle/>
          <a:p>
            <a:pPr algn="ctr">
              <a:lnSpc>
                <a:spcPts val="4810"/>
              </a:lnSpc>
              <a:spcBef>
                <a:spcPct val="0"/>
              </a:spcBef>
            </a:pPr>
            <a:r>
              <a:rPr lang="en-US" sz="3700" spc="-74">
                <a:solidFill>
                  <a:srgbClr val="1836B2"/>
                </a:solidFill>
                <a:latin typeface="Fira Sans Medium"/>
              </a:rPr>
              <a:t>MERCI POUR VOTRE </a:t>
            </a:r>
          </a:p>
          <a:p>
            <a:pPr algn="ctr">
              <a:lnSpc>
                <a:spcPts val="5200"/>
              </a:lnSpc>
              <a:spcBef>
                <a:spcPct val="0"/>
              </a:spcBef>
            </a:pPr>
            <a:r>
              <a:rPr lang="en-US" sz="4000" spc="-80" dirty="0">
                <a:solidFill>
                  <a:srgbClr val="1836B2"/>
                </a:solidFill>
                <a:latin typeface="Fira Sans Medium"/>
              </a:rPr>
              <a:t>ATTENTION</a:t>
            </a:r>
          </a:p>
        </p:txBody>
      </p:sp>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709589" y="4789664"/>
            <a:ext cx="1235619" cy="707673"/>
          </a:xfrm>
          <a:prstGeom prst="rect">
            <a:avLst/>
          </a:prstGeom>
        </p:spPr>
      </p:pic>
      <p:sp>
        <p:nvSpPr>
          <p:cNvPr id="8" name="TextBox 8"/>
          <p:cNvSpPr txBox="1"/>
          <p:nvPr/>
        </p:nvSpPr>
        <p:spPr>
          <a:xfrm>
            <a:off x="17807134" y="9792159"/>
            <a:ext cx="361902" cy="372796"/>
          </a:xfrm>
          <a:prstGeom prst="rect">
            <a:avLst/>
          </a:prstGeom>
        </p:spPr>
        <p:txBody>
          <a:bodyPr lIns="0" tIns="0" rIns="0" bIns="0" rtlCol="0" anchor="t">
            <a:spAutoFit/>
          </a:bodyPr>
          <a:lstStyle/>
          <a:p>
            <a:pPr algn="ctr">
              <a:lnSpc>
                <a:spcPts val="3077"/>
              </a:lnSpc>
            </a:pPr>
            <a:r>
              <a:rPr lang="en-US" sz="2197">
                <a:solidFill>
                  <a:srgbClr val="000000"/>
                </a:solidFill>
                <a:latin typeface="Open Sans"/>
              </a:rPr>
              <a:t>22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772715" y="-3113068"/>
            <a:ext cx="15839149" cy="6226137"/>
            <a:chOff x="0" y="0"/>
            <a:chExt cx="13666499" cy="5372100"/>
          </a:xfrm>
        </p:grpSpPr>
        <p:sp>
          <p:nvSpPr>
            <p:cNvPr id="3" name="Freeform 3"/>
            <p:cNvSpPr/>
            <p:nvPr/>
          </p:nvSpPr>
          <p:spPr>
            <a:xfrm>
              <a:off x="0" y="0"/>
              <a:ext cx="13666499" cy="5372100"/>
            </a:xfrm>
            <a:custGeom>
              <a:avLst/>
              <a:gdLst/>
              <a:ahLst/>
              <a:cxnLst/>
              <a:rect l="l" t="t" r="r" b="b"/>
              <a:pathLst>
                <a:path w="13666499" h="5372100">
                  <a:moveTo>
                    <a:pt x="12115829" y="0"/>
                  </a:moveTo>
                  <a:lnTo>
                    <a:pt x="1550670" y="0"/>
                  </a:lnTo>
                  <a:lnTo>
                    <a:pt x="0" y="2686050"/>
                  </a:lnTo>
                  <a:lnTo>
                    <a:pt x="1550670" y="5372100"/>
                  </a:lnTo>
                  <a:lnTo>
                    <a:pt x="12115829" y="5372100"/>
                  </a:lnTo>
                  <a:lnTo>
                    <a:pt x="13666499" y="2686050"/>
                  </a:lnTo>
                  <a:lnTo>
                    <a:pt x="12115829" y="0"/>
                  </a:lnTo>
                  <a:close/>
                </a:path>
              </a:pathLst>
            </a:custGeom>
            <a:solidFill>
              <a:srgbClr val="1836B2"/>
            </a:solidFill>
          </p:spPr>
        </p:sp>
      </p:gr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flipV="1">
            <a:off x="11565660" y="-1359365"/>
            <a:ext cx="7833083" cy="4472433"/>
          </a:xfrm>
          <a:prstGeom prst="rect">
            <a:avLst/>
          </a:prstGeom>
        </p:spPr>
      </p:pic>
      <p:pic>
        <p:nvPicPr>
          <p:cNvPr id="6" name="Picture 6"/>
          <p:cNvPicPr>
            <a:picLocks noChangeAspect="1"/>
          </p:cNvPicPr>
          <p:nvPr/>
        </p:nvPicPr>
        <p:blipFill>
          <a:blip r:embed="rId4"/>
          <a:srcRect l="13138" r="10977" b="26276"/>
          <a:stretch>
            <a:fillRect/>
          </a:stretch>
        </p:blipFill>
        <p:spPr>
          <a:xfrm>
            <a:off x="7013979" y="6075370"/>
            <a:ext cx="703168" cy="683144"/>
          </a:xfrm>
          <a:prstGeom prst="rect">
            <a:avLst/>
          </a:prstGeom>
        </p:spPr>
      </p:pic>
      <p:pic>
        <p:nvPicPr>
          <p:cNvPr id="7" name="Picture 7"/>
          <p:cNvPicPr>
            <a:picLocks noChangeAspect="1"/>
          </p:cNvPicPr>
          <p:nvPr/>
        </p:nvPicPr>
        <p:blipFill>
          <a:blip r:embed="rId5"/>
          <a:srcRect/>
          <a:stretch>
            <a:fillRect/>
          </a:stretch>
        </p:blipFill>
        <p:spPr>
          <a:xfrm>
            <a:off x="6977511" y="5454525"/>
            <a:ext cx="645949" cy="645949"/>
          </a:xfrm>
          <a:prstGeom prst="rect">
            <a:avLst/>
          </a:prstGeom>
        </p:spPr>
      </p:pic>
      <p:pic>
        <p:nvPicPr>
          <p:cNvPr id="8" name="Picture 8"/>
          <p:cNvPicPr>
            <a:picLocks noChangeAspect="1"/>
          </p:cNvPicPr>
          <p:nvPr/>
        </p:nvPicPr>
        <p:blipFill>
          <a:blip r:embed="rId6"/>
          <a:srcRect/>
          <a:stretch>
            <a:fillRect/>
          </a:stretch>
        </p:blipFill>
        <p:spPr>
          <a:xfrm>
            <a:off x="7017944" y="6790752"/>
            <a:ext cx="699203" cy="699203"/>
          </a:xfrm>
          <a:prstGeom prst="rect">
            <a:avLst/>
          </a:prstGeom>
        </p:spPr>
      </p:pic>
      <p:pic>
        <p:nvPicPr>
          <p:cNvPr id="9" name="Picture 9"/>
          <p:cNvPicPr>
            <a:picLocks noChangeAspect="1"/>
          </p:cNvPicPr>
          <p:nvPr/>
        </p:nvPicPr>
        <p:blipFill>
          <a:blip r:embed="rId7"/>
          <a:srcRect l="14321" r="19153" b="9863"/>
          <a:stretch>
            <a:fillRect/>
          </a:stretch>
        </p:blipFill>
        <p:spPr>
          <a:xfrm>
            <a:off x="6842992" y="7522193"/>
            <a:ext cx="914986" cy="780577"/>
          </a:xfrm>
          <a:prstGeom prst="rect">
            <a:avLst/>
          </a:prstGeom>
        </p:spPr>
      </p:pic>
      <p:pic>
        <p:nvPicPr>
          <p:cNvPr id="10" name="Picture 10"/>
          <p:cNvPicPr>
            <a:picLocks noChangeAspect="1"/>
          </p:cNvPicPr>
          <p:nvPr/>
        </p:nvPicPr>
        <p:blipFill>
          <a:blip r:embed="rId8"/>
          <a:srcRect/>
          <a:stretch>
            <a:fillRect/>
          </a:stretch>
        </p:blipFill>
        <p:spPr>
          <a:xfrm>
            <a:off x="6958254" y="4307875"/>
            <a:ext cx="684462" cy="718842"/>
          </a:xfrm>
          <a:prstGeom prst="rect">
            <a:avLst/>
          </a:prstGeom>
        </p:spPr>
      </p:pic>
      <p:grpSp>
        <p:nvGrpSpPr>
          <p:cNvPr id="11" name="Group 11"/>
          <p:cNvGrpSpPr/>
          <p:nvPr/>
        </p:nvGrpSpPr>
        <p:grpSpPr>
          <a:xfrm>
            <a:off x="7836616" y="4297212"/>
            <a:ext cx="7620564" cy="4158502"/>
            <a:chOff x="-1" y="467273"/>
            <a:chExt cx="10160752" cy="7409891"/>
          </a:xfrm>
        </p:grpSpPr>
        <p:sp>
          <p:nvSpPr>
            <p:cNvPr id="12" name="TextBox 12"/>
            <p:cNvSpPr txBox="1"/>
            <p:nvPr/>
          </p:nvSpPr>
          <p:spPr>
            <a:xfrm>
              <a:off x="-1" y="467273"/>
              <a:ext cx="10160751" cy="773907"/>
            </a:xfrm>
            <a:prstGeom prst="rect">
              <a:avLst/>
            </a:prstGeom>
          </p:spPr>
          <p:txBody>
            <a:bodyPr lIns="0" tIns="0" rIns="0" bIns="0" rtlCol="0" anchor="t">
              <a:spAutoFit/>
            </a:bodyPr>
            <a:lstStyle/>
            <a:p>
              <a:pPr marL="0" lvl="0" indent="0" algn="just">
                <a:lnSpc>
                  <a:spcPts val="4889"/>
                </a:lnSpc>
                <a:spcBef>
                  <a:spcPct val="0"/>
                </a:spcBef>
              </a:pPr>
              <a:r>
                <a:rPr lang="en-US" sz="3492" u="sng" dirty="0">
                  <a:solidFill>
                    <a:srgbClr val="A066CB"/>
                  </a:solidFill>
                  <a:latin typeface="Fira Sans Light Bold Italics"/>
                </a:rPr>
                <a:t>Introduction</a:t>
              </a:r>
            </a:p>
          </p:txBody>
        </p:sp>
        <p:sp>
          <p:nvSpPr>
            <p:cNvPr id="14" name="TextBox 14"/>
            <p:cNvSpPr txBox="1"/>
            <p:nvPr/>
          </p:nvSpPr>
          <p:spPr>
            <a:xfrm>
              <a:off x="0" y="2471098"/>
              <a:ext cx="10160751" cy="773906"/>
            </a:xfrm>
            <a:prstGeom prst="rect">
              <a:avLst/>
            </a:prstGeom>
          </p:spPr>
          <p:txBody>
            <a:bodyPr lIns="0" tIns="0" rIns="0" bIns="0" rtlCol="0" anchor="t">
              <a:spAutoFit/>
            </a:bodyPr>
            <a:lstStyle/>
            <a:p>
              <a:pPr marL="0" lvl="0" indent="0" algn="just">
                <a:lnSpc>
                  <a:spcPts val="4889"/>
                </a:lnSpc>
                <a:spcBef>
                  <a:spcPct val="0"/>
                </a:spcBef>
              </a:pPr>
              <a:r>
                <a:rPr lang="en-US" sz="3492" u="sng" dirty="0">
                  <a:solidFill>
                    <a:srgbClr val="A066CB"/>
                  </a:solidFill>
                  <a:latin typeface="Fira Sans Light Bold Italics"/>
                </a:rPr>
                <a:t>Etude de l'existant</a:t>
              </a:r>
            </a:p>
          </p:txBody>
        </p:sp>
        <p:sp>
          <p:nvSpPr>
            <p:cNvPr id="15" name="TextBox 15"/>
            <p:cNvSpPr txBox="1"/>
            <p:nvPr/>
          </p:nvSpPr>
          <p:spPr>
            <a:xfrm>
              <a:off x="0" y="3739985"/>
              <a:ext cx="10160751" cy="773906"/>
            </a:xfrm>
            <a:prstGeom prst="rect">
              <a:avLst/>
            </a:prstGeom>
          </p:spPr>
          <p:txBody>
            <a:bodyPr lIns="0" tIns="0" rIns="0" bIns="0" rtlCol="0" anchor="t">
              <a:spAutoFit/>
            </a:bodyPr>
            <a:lstStyle/>
            <a:p>
              <a:pPr marL="0" lvl="0" indent="0" algn="just">
                <a:lnSpc>
                  <a:spcPts val="4889"/>
                </a:lnSpc>
                <a:spcBef>
                  <a:spcPct val="0"/>
                </a:spcBef>
              </a:pPr>
              <a:r>
                <a:rPr lang="en-US" sz="3492" u="sng" dirty="0" err="1">
                  <a:solidFill>
                    <a:srgbClr val="A066CB"/>
                  </a:solidFill>
                  <a:latin typeface="Fira Sans Light Bold Italics"/>
                </a:rPr>
                <a:t>Spécification</a:t>
              </a:r>
              <a:r>
                <a:rPr lang="en-US" sz="3492" u="sng" dirty="0">
                  <a:solidFill>
                    <a:srgbClr val="A066CB"/>
                  </a:solidFill>
                  <a:latin typeface="Fira Sans Light Bold Italics"/>
                </a:rPr>
                <a:t> des besoins</a:t>
              </a:r>
            </a:p>
          </p:txBody>
        </p:sp>
        <p:sp>
          <p:nvSpPr>
            <p:cNvPr id="16" name="TextBox 16"/>
            <p:cNvSpPr txBox="1"/>
            <p:nvPr/>
          </p:nvSpPr>
          <p:spPr>
            <a:xfrm>
              <a:off x="0" y="5008872"/>
              <a:ext cx="10160751" cy="773906"/>
            </a:xfrm>
            <a:prstGeom prst="rect">
              <a:avLst/>
            </a:prstGeom>
          </p:spPr>
          <p:txBody>
            <a:bodyPr lIns="0" tIns="0" rIns="0" bIns="0" rtlCol="0" anchor="t">
              <a:spAutoFit/>
            </a:bodyPr>
            <a:lstStyle/>
            <a:p>
              <a:pPr marL="0" lvl="0" indent="0" algn="just">
                <a:lnSpc>
                  <a:spcPts val="4889"/>
                </a:lnSpc>
                <a:spcBef>
                  <a:spcPct val="0"/>
                </a:spcBef>
              </a:pPr>
              <a:r>
                <a:rPr lang="en-US" sz="3492" u="sng">
                  <a:solidFill>
                    <a:srgbClr val="A066CB"/>
                  </a:solidFill>
                  <a:latin typeface="Fira Sans Light Bold Italics"/>
                </a:rPr>
                <a:t>Conception</a:t>
              </a:r>
            </a:p>
          </p:txBody>
        </p:sp>
        <p:sp>
          <p:nvSpPr>
            <p:cNvPr id="17" name="TextBox 17"/>
            <p:cNvSpPr txBox="1"/>
            <p:nvPr/>
          </p:nvSpPr>
          <p:spPr>
            <a:xfrm>
              <a:off x="0" y="6277758"/>
              <a:ext cx="10160751" cy="1599406"/>
            </a:xfrm>
            <a:prstGeom prst="rect">
              <a:avLst/>
            </a:prstGeom>
          </p:spPr>
          <p:txBody>
            <a:bodyPr lIns="0" tIns="0" rIns="0" bIns="0" rtlCol="0" anchor="t">
              <a:spAutoFit/>
            </a:bodyPr>
            <a:lstStyle/>
            <a:p>
              <a:pPr algn="just">
                <a:lnSpc>
                  <a:spcPts val="4889"/>
                </a:lnSpc>
              </a:pPr>
              <a:r>
                <a:rPr lang="en-US" sz="3492" u="sng">
                  <a:solidFill>
                    <a:srgbClr val="A066CB"/>
                  </a:solidFill>
                  <a:latin typeface="Fira Sans Light Bold Italics"/>
                </a:rPr>
                <a:t>Conclusion</a:t>
              </a:r>
            </a:p>
            <a:p>
              <a:pPr marL="0" lvl="0" indent="0" algn="just">
                <a:lnSpc>
                  <a:spcPts val="4889"/>
                </a:lnSpc>
                <a:spcBef>
                  <a:spcPct val="0"/>
                </a:spcBef>
              </a:pPr>
              <a:endParaRPr lang="en-US" sz="3492" u="sng">
                <a:solidFill>
                  <a:srgbClr val="A066CB"/>
                </a:solidFill>
                <a:latin typeface="Fira Sans Light Bold Italics"/>
              </a:endParaRPr>
            </a:p>
          </p:txBody>
        </p:sp>
      </p:grpSp>
      <p:sp>
        <p:nvSpPr>
          <p:cNvPr id="18" name="TextBox 18"/>
          <p:cNvSpPr txBox="1"/>
          <p:nvPr/>
        </p:nvSpPr>
        <p:spPr>
          <a:xfrm>
            <a:off x="1120006" y="1104900"/>
            <a:ext cx="5973599" cy="1129348"/>
          </a:xfrm>
          <a:prstGeom prst="rect">
            <a:avLst/>
          </a:prstGeom>
        </p:spPr>
        <p:txBody>
          <a:bodyPr lIns="0" tIns="0" rIns="0" bIns="0" rtlCol="0" anchor="t">
            <a:spAutoFit/>
          </a:bodyPr>
          <a:lstStyle/>
          <a:p>
            <a:pPr marL="0" lvl="0" indent="0" algn="l">
              <a:lnSpc>
                <a:spcPts val="8717"/>
              </a:lnSpc>
              <a:spcBef>
                <a:spcPct val="0"/>
              </a:spcBef>
            </a:pPr>
            <a:r>
              <a:rPr lang="en-US" sz="7925">
                <a:solidFill>
                  <a:srgbClr val="FFFFFF"/>
                </a:solidFill>
                <a:latin typeface="Fira Sans Medium"/>
              </a:rPr>
              <a:t>Plan</a:t>
            </a:r>
          </a:p>
        </p:txBody>
      </p:sp>
      <p:sp>
        <p:nvSpPr>
          <p:cNvPr id="19" name="TextBox 19"/>
          <p:cNvSpPr txBox="1"/>
          <p:nvPr/>
        </p:nvSpPr>
        <p:spPr>
          <a:xfrm>
            <a:off x="17807134" y="9792159"/>
            <a:ext cx="361902" cy="372796"/>
          </a:xfrm>
          <a:prstGeom prst="rect">
            <a:avLst/>
          </a:prstGeom>
        </p:spPr>
        <p:txBody>
          <a:bodyPr lIns="0" tIns="0" rIns="0" bIns="0" rtlCol="0" anchor="t">
            <a:spAutoFit/>
          </a:bodyPr>
          <a:lstStyle/>
          <a:p>
            <a:pPr algn="ctr">
              <a:lnSpc>
                <a:spcPts val="3077"/>
              </a:lnSpc>
            </a:pPr>
            <a:r>
              <a:rPr lang="en-US" sz="2197">
                <a:solidFill>
                  <a:srgbClr val="000000"/>
                </a:solidFill>
                <a:latin typeface="Open Sans"/>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772715" y="-3398818"/>
            <a:ext cx="15839149" cy="6226137"/>
            <a:chOff x="0" y="0"/>
            <a:chExt cx="13666499" cy="5372100"/>
          </a:xfrm>
        </p:grpSpPr>
        <p:sp>
          <p:nvSpPr>
            <p:cNvPr id="3" name="Freeform 3"/>
            <p:cNvSpPr/>
            <p:nvPr/>
          </p:nvSpPr>
          <p:spPr>
            <a:xfrm>
              <a:off x="0" y="0"/>
              <a:ext cx="13666499" cy="5372100"/>
            </a:xfrm>
            <a:custGeom>
              <a:avLst/>
              <a:gdLst/>
              <a:ahLst/>
              <a:cxnLst/>
              <a:rect l="l" t="t" r="r" b="b"/>
              <a:pathLst>
                <a:path w="13666499" h="5372100">
                  <a:moveTo>
                    <a:pt x="12115829" y="0"/>
                  </a:moveTo>
                  <a:lnTo>
                    <a:pt x="1550670" y="0"/>
                  </a:lnTo>
                  <a:lnTo>
                    <a:pt x="0" y="2686050"/>
                  </a:lnTo>
                  <a:lnTo>
                    <a:pt x="1550670" y="5372100"/>
                  </a:lnTo>
                  <a:lnTo>
                    <a:pt x="12115829" y="5372100"/>
                  </a:lnTo>
                  <a:lnTo>
                    <a:pt x="13666499" y="2686050"/>
                  </a:lnTo>
                  <a:lnTo>
                    <a:pt x="12115829" y="0"/>
                  </a:lnTo>
                  <a:close/>
                </a:path>
              </a:pathLst>
            </a:custGeom>
            <a:solidFill>
              <a:srgbClr val="1836B2"/>
            </a:solidFill>
          </p:spPr>
        </p:sp>
      </p:grpSp>
      <p:sp>
        <p:nvSpPr>
          <p:cNvPr id="4" name="TextBox 4"/>
          <p:cNvSpPr txBox="1"/>
          <p:nvPr/>
        </p:nvSpPr>
        <p:spPr>
          <a:xfrm>
            <a:off x="1028700" y="1000466"/>
            <a:ext cx="9298587" cy="1019176"/>
          </a:xfrm>
          <a:prstGeom prst="rect">
            <a:avLst/>
          </a:prstGeom>
        </p:spPr>
        <p:txBody>
          <a:bodyPr lIns="0" tIns="0" rIns="0" bIns="0" rtlCol="0" anchor="t">
            <a:spAutoFit/>
          </a:bodyPr>
          <a:lstStyle/>
          <a:p>
            <a:pPr marL="0" lvl="0" indent="0">
              <a:lnSpc>
                <a:spcPts val="8399"/>
              </a:lnSpc>
              <a:spcBef>
                <a:spcPct val="0"/>
              </a:spcBef>
            </a:pPr>
            <a:r>
              <a:rPr lang="en-US" sz="5999">
                <a:solidFill>
                  <a:srgbClr val="FFFFFF"/>
                </a:solidFill>
                <a:latin typeface="Fira Sans Medium"/>
              </a:rPr>
              <a:t>Introduction</a:t>
            </a:r>
          </a:p>
        </p:txBody>
      </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026"/>
          <a:stretch>
            <a:fillRect/>
          </a:stretch>
        </p:blipFill>
        <p:spPr>
          <a:xfrm flipV="1">
            <a:off x="9476781" y="-3398818"/>
            <a:ext cx="10904544" cy="6226137"/>
          </a:xfrm>
          <a:prstGeom prst="rect">
            <a:avLst/>
          </a:prstGeom>
        </p:spPr>
      </p:pic>
      <p:sp>
        <p:nvSpPr>
          <p:cNvPr id="6" name="TextBox 6"/>
          <p:cNvSpPr txBox="1"/>
          <p:nvPr/>
        </p:nvSpPr>
        <p:spPr>
          <a:xfrm>
            <a:off x="1156538" y="4357946"/>
            <a:ext cx="15974923" cy="2794868"/>
          </a:xfrm>
          <a:prstGeom prst="rect">
            <a:avLst/>
          </a:prstGeom>
        </p:spPr>
        <p:txBody>
          <a:bodyPr lIns="0" tIns="0" rIns="0" bIns="0" rtlCol="0" anchor="t">
            <a:spAutoFit/>
          </a:bodyPr>
          <a:lstStyle/>
          <a:p>
            <a:pPr algn="ctr">
              <a:lnSpc>
                <a:spcPts val="4386"/>
              </a:lnSpc>
              <a:spcBef>
                <a:spcPct val="0"/>
              </a:spcBef>
            </a:pPr>
            <a:r>
              <a:rPr lang="fr-FR" sz="3374" spc="-67" dirty="0">
                <a:solidFill>
                  <a:srgbClr val="1836B2"/>
                </a:solidFill>
                <a:latin typeface="Fira Sans Medium Bold"/>
              </a:rPr>
              <a:t>Ce rapport est le témoin d’un mois d'expérience au sein de Tunisie Telecom à Jendouba. </a:t>
            </a:r>
          </a:p>
          <a:p>
            <a:pPr algn="ctr">
              <a:lnSpc>
                <a:spcPts val="4386"/>
              </a:lnSpc>
              <a:spcBef>
                <a:spcPct val="0"/>
              </a:spcBef>
            </a:pPr>
            <a:r>
              <a:rPr lang="fr-FR" sz="3374" spc="-67" dirty="0">
                <a:solidFill>
                  <a:srgbClr val="1836B2"/>
                </a:solidFill>
                <a:latin typeface="Fira Sans Medium Bold"/>
              </a:rPr>
              <a:t>La mission consistait à analyser les besoins de la société, puis à développer un site web dynamique pour la gestion des offres et des réclamations. Ce site vise à améliorer l'efficacité et à répondre aux besoins exprimés</a:t>
            </a:r>
            <a:endParaRPr lang="en-US" sz="3374" spc="-67" dirty="0">
              <a:solidFill>
                <a:srgbClr val="1836B2"/>
              </a:solidFill>
              <a:latin typeface="Fira Sans Medium Bold"/>
            </a:endParaRPr>
          </a:p>
        </p:txBody>
      </p:sp>
      <p:sp>
        <p:nvSpPr>
          <p:cNvPr id="7" name="TextBox 7"/>
          <p:cNvSpPr txBox="1"/>
          <p:nvPr/>
        </p:nvSpPr>
        <p:spPr>
          <a:xfrm>
            <a:off x="17807134" y="9792159"/>
            <a:ext cx="361902" cy="372796"/>
          </a:xfrm>
          <a:prstGeom prst="rect">
            <a:avLst/>
          </a:prstGeom>
        </p:spPr>
        <p:txBody>
          <a:bodyPr lIns="0" tIns="0" rIns="0" bIns="0" rtlCol="0" anchor="t">
            <a:spAutoFit/>
          </a:bodyPr>
          <a:lstStyle/>
          <a:p>
            <a:pPr algn="ctr">
              <a:lnSpc>
                <a:spcPts val="3077"/>
              </a:lnSpc>
            </a:pPr>
            <a:r>
              <a:rPr lang="en-US" sz="2197">
                <a:solidFill>
                  <a:srgbClr val="000000"/>
                </a:solidFill>
                <a:latin typeface="Open Sans"/>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1306907" y="4914900"/>
            <a:ext cx="8520388" cy="6226137"/>
            <a:chOff x="0" y="0"/>
            <a:chExt cx="7351649" cy="5372100"/>
          </a:xfrm>
        </p:grpSpPr>
        <p:sp>
          <p:nvSpPr>
            <p:cNvPr id="3" name="Freeform 3"/>
            <p:cNvSpPr/>
            <p:nvPr/>
          </p:nvSpPr>
          <p:spPr>
            <a:xfrm>
              <a:off x="0" y="0"/>
              <a:ext cx="7351650" cy="5372100"/>
            </a:xfrm>
            <a:custGeom>
              <a:avLst/>
              <a:gdLst/>
              <a:ahLst/>
              <a:cxnLst/>
              <a:rect l="l" t="t" r="r" b="b"/>
              <a:pathLst>
                <a:path w="7351650" h="5372100">
                  <a:moveTo>
                    <a:pt x="5800979" y="0"/>
                  </a:moveTo>
                  <a:lnTo>
                    <a:pt x="1550670" y="0"/>
                  </a:lnTo>
                  <a:lnTo>
                    <a:pt x="0" y="2686050"/>
                  </a:lnTo>
                  <a:lnTo>
                    <a:pt x="1550670" y="5372100"/>
                  </a:lnTo>
                  <a:lnTo>
                    <a:pt x="5800979" y="5372100"/>
                  </a:lnTo>
                  <a:lnTo>
                    <a:pt x="7351650" y="2686050"/>
                  </a:lnTo>
                  <a:lnTo>
                    <a:pt x="5800979" y="0"/>
                  </a:lnTo>
                  <a:close/>
                </a:path>
              </a:pathLst>
            </a:custGeom>
            <a:solidFill>
              <a:srgbClr val="A066CB"/>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442038"/>
            <a:ext cx="749691" cy="769273"/>
          </a:xfrm>
          <a:prstGeom prst="rect">
            <a:avLst/>
          </a:prstGeom>
        </p:spPr>
      </p:pic>
      <p:sp>
        <p:nvSpPr>
          <p:cNvPr id="7" name="TextBox 7"/>
          <p:cNvSpPr txBox="1"/>
          <p:nvPr/>
        </p:nvSpPr>
        <p:spPr>
          <a:xfrm>
            <a:off x="1066800" y="647700"/>
            <a:ext cx="10663164" cy="6262484"/>
          </a:xfrm>
          <a:prstGeom prst="rect">
            <a:avLst/>
          </a:prstGeom>
        </p:spPr>
        <p:txBody>
          <a:bodyPr wrap="square" lIns="0" tIns="0" rIns="0" bIns="0" rtlCol="0" anchor="t">
            <a:spAutoFit/>
          </a:bodyPr>
          <a:lstStyle/>
          <a:p>
            <a:pPr marL="742950" indent="-742950" algn="just">
              <a:lnSpc>
                <a:spcPts val="4918"/>
              </a:lnSpc>
              <a:spcBef>
                <a:spcPct val="0"/>
              </a:spcBef>
              <a:buAutoNum type="arabicPeriod"/>
            </a:pPr>
            <a:r>
              <a:rPr lang="en-US" sz="3783" spc="-75" dirty="0">
                <a:solidFill>
                  <a:srgbClr val="A066CB"/>
                </a:solidFill>
                <a:latin typeface="Fira Sans Medium Bold"/>
              </a:rPr>
              <a:t>Description de l’existant :</a:t>
            </a:r>
          </a:p>
          <a:p>
            <a:pPr algn="just">
              <a:lnSpc>
                <a:spcPts val="4918"/>
              </a:lnSpc>
              <a:spcBef>
                <a:spcPct val="0"/>
              </a:spcBef>
            </a:pPr>
            <a:endParaRPr lang="fr-FR" sz="2800" b="1" dirty="0">
              <a:solidFill>
                <a:schemeClr val="accent1">
                  <a:lumMod val="50000"/>
                </a:schemeClr>
              </a:solidFill>
            </a:endParaRPr>
          </a:p>
          <a:p>
            <a:pPr algn="just">
              <a:lnSpc>
                <a:spcPts val="4918"/>
              </a:lnSpc>
              <a:spcBef>
                <a:spcPct val="0"/>
              </a:spcBef>
            </a:pPr>
            <a:endParaRPr lang="fr-FR" sz="2800" b="1" dirty="0">
              <a:solidFill>
                <a:schemeClr val="accent1">
                  <a:lumMod val="50000"/>
                </a:schemeClr>
              </a:solidFill>
            </a:endParaRPr>
          </a:p>
          <a:p>
            <a:pPr algn="just">
              <a:lnSpc>
                <a:spcPts val="4918"/>
              </a:lnSpc>
              <a:spcBef>
                <a:spcPct val="0"/>
              </a:spcBef>
            </a:pPr>
            <a:r>
              <a:rPr lang="fr-FR" sz="4000" b="1" dirty="0">
                <a:solidFill>
                  <a:schemeClr val="accent1">
                    <a:lumMod val="50000"/>
                  </a:schemeClr>
                </a:solidFill>
              </a:rPr>
              <a:t>Le stage effectué au sein de Tunisie Telecom a </a:t>
            </a:r>
            <a:r>
              <a:rPr lang="en-US" sz="4000" b="1" dirty="0" err="1">
                <a:solidFill>
                  <a:schemeClr val="accent1">
                    <a:lumMod val="50000"/>
                  </a:schemeClr>
                </a:solidFill>
              </a:rPr>
              <a:t>montré</a:t>
            </a:r>
            <a:r>
              <a:rPr lang="en-US" sz="4000" b="1" dirty="0">
                <a:solidFill>
                  <a:schemeClr val="accent1">
                    <a:lumMod val="50000"/>
                  </a:schemeClr>
                </a:solidFill>
              </a:rPr>
              <a:t> </a:t>
            </a:r>
            <a:r>
              <a:rPr lang="fr-FR" sz="4000" b="1" dirty="0">
                <a:solidFill>
                  <a:schemeClr val="accent1">
                    <a:lumMod val="50000"/>
                  </a:schemeClr>
                </a:solidFill>
              </a:rPr>
              <a:t>que le système actuel de gestion des offres et réclamations est principalement manuel. Cela entraîne une perte de temps importante et rend difficile le suivi des demandes. Il devient nécessaire d’automatiser ces processus pour améliorer l'efficacité et faciliter la gestion.</a:t>
            </a:r>
            <a:r>
              <a:rPr lang="en-US" sz="4000" spc="-55" dirty="0">
                <a:solidFill>
                  <a:srgbClr val="1836B2"/>
                </a:solidFill>
                <a:latin typeface="Fira Sans Medium Bold"/>
              </a:rPr>
              <a:t> </a:t>
            </a:r>
          </a:p>
        </p:txBody>
      </p:sp>
      <p:sp>
        <p:nvSpPr>
          <p:cNvPr id="9" name="TextBox 9"/>
          <p:cNvSpPr txBox="1"/>
          <p:nvPr/>
        </p:nvSpPr>
        <p:spPr>
          <a:xfrm>
            <a:off x="17807134" y="9792159"/>
            <a:ext cx="361902" cy="372796"/>
          </a:xfrm>
          <a:prstGeom prst="rect">
            <a:avLst/>
          </a:prstGeom>
        </p:spPr>
        <p:txBody>
          <a:bodyPr lIns="0" tIns="0" rIns="0" bIns="0" rtlCol="0" anchor="t">
            <a:spAutoFit/>
          </a:bodyPr>
          <a:lstStyle/>
          <a:p>
            <a:pPr algn="ctr">
              <a:lnSpc>
                <a:spcPts val="3077"/>
              </a:lnSpc>
            </a:pPr>
            <a:r>
              <a:rPr lang="en-US" sz="2197">
                <a:solidFill>
                  <a:srgbClr val="FFFFFF"/>
                </a:solidFill>
                <a:latin typeface="Open Sans"/>
              </a:rPr>
              <a:t>6</a:t>
            </a:r>
          </a:p>
        </p:txBody>
      </p:sp>
      <p:sp>
        <p:nvSpPr>
          <p:cNvPr id="10" name="Regular Pentagon 9"/>
          <p:cNvSpPr/>
          <p:nvPr/>
        </p:nvSpPr>
        <p:spPr>
          <a:xfrm>
            <a:off x="12784014" y="0"/>
            <a:ext cx="7568425" cy="647700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1201400" y="5025283"/>
            <a:ext cx="8520388" cy="6226137"/>
            <a:chOff x="0" y="0"/>
            <a:chExt cx="7351649" cy="5372100"/>
          </a:xfrm>
        </p:grpSpPr>
        <p:sp>
          <p:nvSpPr>
            <p:cNvPr id="3" name="Freeform 3"/>
            <p:cNvSpPr/>
            <p:nvPr/>
          </p:nvSpPr>
          <p:spPr>
            <a:xfrm>
              <a:off x="0" y="0"/>
              <a:ext cx="7351650" cy="5372100"/>
            </a:xfrm>
            <a:custGeom>
              <a:avLst/>
              <a:gdLst/>
              <a:ahLst/>
              <a:cxnLst/>
              <a:rect l="l" t="t" r="r" b="b"/>
              <a:pathLst>
                <a:path w="7351650" h="5372100">
                  <a:moveTo>
                    <a:pt x="5800979" y="0"/>
                  </a:moveTo>
                  <a:lnTo>
                    <a:pt x="1550670" y="0"/>
                  </a:lnTo>
                  <a:lnTo>
                    <a:pt x="0" y="2686050"/>
                  </a:lnTo>
                  <a:lnTo>
                    <a:pt x="1550670" y="5372100"/>
                  </a:lnTo>
                  <a:lnTo>
                    <a:pt x="5800979" y="5372100"/>
                  </a:lnTo>
                  <a:lnTo>
                    <a:pt x="7351650" y="2686050"/>
                  </a:lnTo>
                  <a:lnTo>
                    <a:pt x="5800979" y="0"/>
                  </a:lnTo>
                  <a:close/>
                </a:path>
              </a:pathLst>
            </a:custGeom>
            <a:solidFill>
              <a:srgbClr val="A066CB"/>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7324" y="4870018"/>
            <a:ext cx="606062" cy="60606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27324" y="259382"/>
            <a:ext cx="606062" cy="606062"/>
          </a:xfrm>
          <a:prstGeom prst="rect">
            <a:avLst/>
          </a:prstGeom>
        </p:spPr>
      </p:pic>
      <p:sp>
        <p:nvSpPr>
          <p:cNvPr id="8" name="TextBox 8"/>
          <p:cNvSpPr txBox="1"/>
          <p:nvPr/>
        </p:nvSpPr>
        <p:spPr>
          <a:xfrm>
            <a:off x="766363" y="244728"/>
            <a:ext cx="9735204" cy="3506088"/>
          </a:xfrm>
          <a:prstGeom prst="rect">
            <a:avLst/>
          </a:prstGeom>
        </p:spPr>
        <p:txBody>
          <a:bodyPr lIns="0" tIns="0" rIns="0" bIns="0" rtlCol="0" anchor="t">
            <a:spAutoFit/>
          </a:bodyPr>
          <a:lstStyle/>
          <a:p>
            <a:pPr>
              <a:lnSpc>
                <a:spcPts val="4326"/>
              </a:lnSpc>
              <a:spcBef>
                <a:spcPct val="0"/>
              </a:spcBef>
            </a:pPr>
            <a:r>
              <a:rPr lang="en-US" sz="3328" spc="-66" dirty="0">
                <a:solidFill>
                  <a:srgbClr val="A066CB"/>
                </a:solidFill>
                <a:latin typeface="Fira Sans Medium Bold"/>
              </a:rPr>
              <a:t>2. Critique de l’existant :</a:t>
            </a:r>
            <a:endParaRPr lang="en-US" sz="3200" spc="-66" dirty="0">
              <a:solidFill>
                <a:srgbClr val="0070C0"/>
              </a:solidFill>
              <a:latin typeface="Fira Sans Medium Bold"/>
            </a:endParaRPr>
          </a:p>
          <a:p>
            <a:r>
              <a:rPr lang="fr-FR" sz="3200" dirty="0">
                <a:solidFill>
                  <a:srgbClr val="0070C0"/>
                </a:solidFill>
              </a:rPr>
              <a:t>Le système actuel de gestion des offres et des réclamations est manuel, ce qui entraîne des pertes de temps et complique le suivi des opérations. Cette méthode augmente le risque d'erreurs, comme des confusions ou des retards. Une amélioration est nécessaire pour optimiser l'efficacité et la transparence. ​ </a:t>
            </a:r>
            <a:endParaRPr lang="en-US" sz="3200" spc="-66" dirty="0">
              <a:solidFill>
                <a:srgbClr val="0070C0"/>
              </a:solidFill>
              <a:latin typeface="Fira Sans Medium Bold"/>
            </a:endParaRPr>
          </a:p>
        </p:txBody>
      </p:sp>
      <p:sp>
        <p:nvSpPr>
          <p:cNvPr id="9" name="TextBox 9"/>
          <p:cNvSpPr txBox="1"/>
          <p:nvPr/>
        </p:nvSpPr>
        <p:spPr>
          <a:xfrm>
            <a:off x="764097" y="4870018"/>
            <a:ext cx="9370492" cy="3013646"/>
          </a:xfrm>
          <a:prstGeom prst="rect">
            <a:avLst/>
          </a:prstGeom>
        </p:spPr>
        <p:txBody>
          <a:bodyPr lIns="0" tIns="0" rIns="0" bIns="0" rtlCol="0" anchor="t">
            <a:spAutoFit/>
          </a:bodyPr>
          <a:lstStyle/>
          <a:p>
            <a:pPr algn="just">
              <a:lnSpc>
                <a:spcPts val="4280"/>
              </a:lnSpc>
            </a:pPr>
            <a:r>
              <a:rPr lang="en-US" sz="3370" spc="-161" dirty="0">
                <a:solidFill>
                  <a:srgbClr val="A066CB"/>
                </a:solidFill>
                <a:latin typeface="Fira Sans Medium Bold"/>
              </a:rPr>
              <a:t>3. Solution proposée :</a:t>
            </a:r>
          </a:p>
          <a:p>
            <a:r>
              <a:rPr lang="fr-FR" sz="3200" dirty="0">
                <a:solidFill>
                  <a:srgbClr val="0070C0"/>
                </a:solidFill>
              </a:rPr>
              <a:t>La solution consiste à développer une application web dynamique qui permet de gérer les offres et les réclamations de manière automatique. Cela permettra à l’administrateur de gérer facilement les offres, et aux utilisateurs de </a:t>
            </a:r>
            <a:r>
              <a:rPr lang="fr-FR" sz="3200">
                <a:solidFill>
                  <a:srgbClr val="0070C0"/>
                </a:solidFill>
              </a:rPr>
              <a:t>soumettre leurs </a:t>
            </a:r>
            <a:r>
              <a:rPr lang="fr-FR" sz="3200" dirty="0">
                <a:solidFill>
                  <a:srgbClr val="0070C0"/>
                </a:solidFill>
              </a:rPr>
              <a:t>réclamations​ .</a:t>
            </a:r>
            <a:endParaRPr lang="en-ZA" sz="3200" dirty="0">
              <a:solidFill>
                <a:srgbClr val="0070C0"/>
              </a:solidFill>
            </a:endParaRPr>
          </a:p>
        </p:txBody>
      </p:sp>
      <p:sp>
        <p:nvSpPr>
          <p:cNvPr id="10" name="TextBox 10"/>
          <p:cNvSpPr txBox="1"/>
          <p:nvPr/>
        </p:nvSpPr>
        <p:spPr>
          <a:xfrm>
            <a:off x="17807134" y="9792159"/>
            <a:ext cx="361902" cy="372796"/>
          </a:xfrm>
          <a:prstGeom prst="rect">
            <a:avLst/>
          </a:prstGeom>
        </p:spPr>
        <p:txBody>
          <a:bodyPr lIns="0" tIns="0" rIns="0" bIns="0" rtlCol="0" anchor="t">
            <a:spAutoFit/>
          </a:bodyPr>
          <a:lstStyle/>
          <a:p>
            <a:pPr algn="ctr">
              <a:lnSpc>
                <a:spcPts val="3077"/>
              </a:lnSpc>
            </a:pPr>
            <a:r>
              <a:rPr lang="en-US" sz="2197">
                <a:solidFill>
                  <a:srgbClr val="FFFFFF"/>
                </a:solidFill>
                <a:latin typeface="Open Sans"/>
              </a:rPr>
              <a:t>7</a:t>
            </a:r>
          </a:p>
        </p:txBody>
      </p:sp>
      <p:sp>
        <p:nvSpPr>
          <p:cNvPr id="11" name="Diamond 10"/>
          <p:cNvSpPr/>
          <p:nvPr/>
        </p:nvSpPr>
        <p:spPr>
          <a:xfrm>
            <a:off x="12635188" y="-419100"/>
            <a:ext cx="7086600" cy="76200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13983875" y="-2628900"/>
            <a:ext cx="4744232" cy="3960284"/>
            <a:chOff x="0" y="0"/>
            <a:chExt cx="4845749" cy="5372100"/>
          </a:xfrm>
        </p:grpSpPr>
        <p:sp>
          <p:nvSpPr>
            <p:cNvPr id="3" name="Freeform 3"/>
            <p:cNvSpPr/>
            <p:nvPr/>
          </p:nvSpPr>
          <p:spPr>
            <a:xfrm>
              <a:off x="0" y="0"/>
              <a:ext cx="4845749" cy="5372100"/>
            </a:xfrm>
            <a:custGeom>
              <a:avLst/>
              <a:gdLst/>
              <a:ahLst/>
              <a:cxnLst/>
              <a:rect l="l" t="t" r="r" b="b"/>
              <a:pathLst>
                <a:path w="4845749" h="5372100">
                  <a:moveTo>
                    <a:pt x="3295079" y="0"/>
                  </a:moveTo>
                  <a:lnTo>
                    <a:pt x="1550670" y="0"/>
                  </a:lnTo>
                  <a:lnTo>
                    <a:pt x="0" y="2686050"/>
                  </a:lnTo>
                  <a:lnTo>
                    <a:pt x="1550670" y="5372100"/>
                  </a:lnTo>
                  <a:lnTo>
                    <a:pt x="3295079" y="5372100"/>
                  </a:lnTo>
                  <a:lnTo>
                    <a:pt x="4845749" y="2686050"/>
                  </a:lnTo>
                  <a:lnTo>
                    <a:pt x="3295079" y="0"/>
                  </a:lnTo>
                  <a:close/>
                </a:path>
              </a:pathLst>
            </a:custGeom>
            <a:solidFill>
              <a:srgbClr val="A066CB"/>
            </a:solidFill>
          </p:spPr>
        </p:sp>
      </p:grpSp>
      <p:grpSp>
        <p:nvGrpSpPr>
          <p:cNvPr id="4" name="Group 4"/>
          <p:cNvGrpSpPr/>
          <p:nvPr/>
        </p:nvGrpSpPr>
        <p:grpSpPr>
          <a:xfrm rot="-10800000">
            <a:off x="-2057400" y="-3035382"/>
            <a:ext cx="17699407" cy="4594492"/>
            <a:chOff x="0" y="0"/>
            <a:chExt cx="18055289" cy="5372100"/>
          </a:xfrm>
        </p:grpSpPr>
        <p:sp>
          <p:nvSpPr>
            <p:cNvPr id="5" name="Freeform 5"/>
            <p:cNvSpPr/>
            <p:nvPr/>
          </p:nvSpPr>
          <p:spPr>
            <a:xfrm>
              <a:off x="0" y="0"/>
              <a:ext cx="18055289" cy="5372100"/>
            </a:xfrm>
            <a:custGeom>
              <a:avLst/>
              <a:gdLst/>
              <a:ahLst/>
              <a:cxnLst/>
              <a:rect l="l" t="t" r="r" b="b"/>
              <a:pathLst>
                <a:path w="18055289" h="5372100">
                  <a:moveTo>
                    <a:pt x="16504619" y="0"/>
                  </a:moveTo>
                  <a:lnTo>
                    <a:pt x="1550670" y="0"/>
                  </a:lnTo>
                  <a:lnTo>
                    <a:pt x="0" y="2686050"/>
                  </a:lnTo>
                  <a:lnTo>
                    <a:pt x="1550670" y="5372100"/>
                  </a:lnTo>
                  <a:lnTo>
                    <a:pt x="16504619" y="5372100"/>
                  </a:lnTo>
                  <a:lnTo>
                    <a:pt x="18055289" y="2686050"/>
                  </a:lnTo>
                  <a:lnTo>
                    <a:pt x="16504619" y="0"/>
                  </a:lnTo>
                  <a:close/>
                </a:path>
              </a:pathLst>
            </a:custGeom>
            <a:solidFill>
              <a:srgbClr val="1836B2"/>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16193" y="3500755"/>
            <a:ext cx="805905" cy="711686"/>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448651" y="6542446"/>
            <a:ext cx="740987" cy="592790"/>
          </a:xfrm>
          <a:prstGeom prst="rect">
            <a:avLst/>
          </a:prstGeom>
        </p:spPr>
      </p:pic>
      <p:sp>
        <p:nvSpPr>
          <p:cNvPr id="8" name="TextBox 8"/>
          <p:cNvSpPr txBox="1"/>
          <p:nvPr/>
        </p:nvSpPr>
        <p:spPr>
          <a:xfrm>
            <a:off x="1222098" y="-132111"/>
            <a:ext cx="9880876" cy="854076"/>
          </a:xfrm>
          <a:prstGeom prst="rect">
            <a:avLst/>
          </a:prstGeom>
        </p:spPr>
        <p:txBody>
          <a:bodyPr lIns="0" tIns="0" rIns="0" bIns="0" rtlCol="0" anchor="t">
            <a:spAutoFit/>
          </a:bodyPr>
          <a:lstStyle/>
          <a:p>
            <a:pPr marL="0" lvl="0" indent="0">
              <a:lnSpc>
                <a:spcPts val="6999"/>
              </a:lnSpc>
              <a:spcBef>
                <a:spcPct val="0"/>
              </a:spcBef>
            </a:pPr>
            <a:r>
              <a:rPr lang="en-US" sz="4999" dirty="0" err="1">
                <a:solidFill>
                  <a:srgbClr val="FFFFFF"/>
                </a:solidFill>
                <a:latin typeface="Fira Sans Medium"/>
              </a:rPr>
              <a:t>Spécification</a:t>
            </a:r>
            <a:r>
              <a:rPr lang="en-US" sz="4999" dirty="0">
                <a:solidFill>
                  <a:srgbClr val="FFFFFF"/>
                </a:solidFill>
                <a:latin typeface="Fira Sans Medium"/>
              </a:rPr>
              <a:t> des besoins</a:t>
            </a:r>
          </a:p>
        </p:txBody>
      </p:sp>
      <p:sp>
        <p:nvSpPr>
          <p:cNvPr id="9" name="TextBox 9"/>
          <p:cNvSpPr txBox="1"/>
          <p:nvPr/>
        </p:nvSpPr>
        <p:spPr>
          <a:xfrm>
            <a:off x="1246121" y="3500755"/>
            <a:ext cx="4375476" cy="495300"/>
          </a:xfrm>
          <a:prstGeom prst="rect">
            <a:avLst/>
          </a:prstGeom>
        </p:spPr>
        <p:txBody>
          <a:bodyPr lIns="0" tIns="0" rIns="0" bIns="0" rtlCol="0" anchor="t">
            <a:spAutoFit/>
          </a:bodyPr>
          <a:lstStyle/>
          <a:p>
            <a:pPr marL="0" lvl="0" indent="0" algn="l">
              <a:lnSpc>
                <a:spcPts val="3900"/>
              </a:lnSpc>
              <a:spcBef>
                <a:spcPct val="0"/>
              </a:spcBef>
            </a:pPr>
            <a:r>
              <a:rPr lang="en-US" sz="3000" spc="-60" dirty="0">
                <a:solidFill>
                  <a:srgbClr val="A066CB"/>
                </a:solidFill>
                <a:latin typeface="Fira Sans Medium"/>
              </a:rPr>
              <a:t>Les besoins fonctionnels</a:t>
            </a:r>
          </a:p>
        </p:txBody>
      </p:sp>
      <p:sp>
        <p:nvSpPr>
          <p:cNvPr id="10" name="TextBox 10"/>
          <p:cNvSpPr txBox="1"/>
          <p:nvPr/>
        </p:nvSpPr>
        <p:spPr>
          <a:xfrm>
            <a:off x="1246121" y="6591191"/>
            <a:ext cx="5260481" cy="495300"/>
          </a:xfrm>
          <a:prstGeom prst="rect">
            <a:avLst/>
          </a:prstGeom>
        </p:spPr>
        <p:txBody>
          <a:bodyPr lIns="0" tIns="0" rIns="0" bIns="0" rtlCol="0" anchor="t">
            <a:spAutoFit/>
          </a:bodyPr>
          <a:lstStyle/>
          <a:p>
            <a:pPr marL="0" lvl="0" indent="0" algn="l">
              <a:lnSpc>
                <a:spcPts val="3900"/>
              </a:lnSpc>
              <a:spcBef>
                <a:spcPct val="0"/>
              </a:spcBef>
            </a:pPr>
            <a:r>
              <a:rPr lang="en-US" sz="3000" spc="-60" dirty="0">
                <a:solidFill>
                  <a:srgbClr val="A066CB"/>
                </a:solidFill>
                <a:latin typeface="Fira Sans Medium"/>
              </a:rPr>
              <a:t>Les besoins non fonctionnels</a:t>
            </a:r>
          </a:p>
        </p:txBody>
      </p:sp>
      <p:sp>
        <p:nvSpPr>
          <p:cNvPr id="11" name="TextBox 11"/>
          <p:cNvSpPr txBox="1"/>
          <p:nvPr/>
        </p:nvSpPr>
        <p:spPr>
          <a:xfrm>
            <a:off x="6043572" y="2439125"/>
            <a:ext cx="12125463" cy="2154436"/>
          </a:xfrm>
          <a:prstGeom prst="rect">
            <a:avLst/>
          </a:prstGeom>
        </p:spPr>
        <p:txBody>
          <a:bodyPr wrap="square" lIns="0" tIns="0" rIns="0" bIns="0" rtlCol="0" anchor="t">
            <a:spAutoFit/>
          </a:bodyPr>
          <a:lstStyle/>
          <a:p>
            <a:r>
              <a:rPr lang="fr-FR" sz="2800" b="1" u="sng" dirty="0">
                <a:solidFill>
                  <a:srgbClr val="0070C0"/>
                </a:solidFill>
              </a:rPr>
              <a:t>** Pour l’administrateur : </a:t>
            </a:r>
            <a:r>
              <a:rPr lang="fr-FR" sz="2800" dirty="0">
                <a:solidFill>
                  <a:srgbClr val="0070C0"/>
                </a:solidFill>
              </a:rPr>
              <a:t>Ajouter des offres, modifier et traiter les réclamations, et consulter les rapports.</a:t>
            </a:r>
            <a:endParaRPr lang="en-ZA" sz="2800" dirty="0">
              <a:solidFill>
                <a:srgbClr val="0070C0"/>
              </a:solidFill>
            </a:endParaRPr>
          </a:p>
          <a:p>
            <a:r>
              <a:rPr lang="fr-FR" sz="2800" b="1" u="sng" dirty="0">
                <a:solidFill>
                  <a:srgbClr val="0070C0"/>
                </a:solidFill>
              </a:rPr>
              <a:t>**Pour l’</a:t>
            </a:r>
            <a:r>
              <a:rPr lang="en-US" sz="2800" b="1" u="sng" dirty="0">
                <a:solidFill>
                  <a:srgbClr val="0070C0"/>
                </a:solidFill>
              </a:rPr>
              <a:t>Utilisateur</a:t>
            </a:r>
            <a:r>
              <a:rPr lang="fr-FR" sz="2800" b="1" u="sng" dirty="0">
                <a:solidFill>
                  <a:srgbClr val="0070C0"/>
                </a:solidFill>
              </a:rPr>
              <a:t> : </a:t>
            </a:r>
            <a:r>
              <a:rPr lang="fr-FR" sz="2800" dirty="0">
                <a:solidFill>
                  <a:srgbClr val="0070C0"/>
                </a:solidFill>
              </a:rPr>
              <a:t>l’application le permet d’authentifier, Soumettre des réclamations, et  consulter les offres .</a:t>
            </a:r>
            <a:endParaRPr lang="en-ZA" sz="2800" dirty="0">
              <a:solidFill>
                <a:srgbClr val="0070C0"/>
              </a:solidFill>
            </a:endParaRPr>
          </a:p>
          <a:p>
            <a:endParaRPr lang="en-ZA" sz="2800" dirty="0"/>
          </a:p>
        </p:txBody>
      </p:sp>
      <p:sp>
        <p:nvSpPr>
          <p:cNvPr id="12" name="TextBox 12"/>
          <p:cNvSpPr txBox="1"/>
          <p:nvPr/>
        </p:nvSpPr>
        <p:spPr>
          <a:xfrm>
            <a:off x="6103053" y="5749701"/>
            <a:ext cx="12006499" cy="3016210"/>
          </a:xfrm>
          <a:prstGeom prst="rect">
            <a:avLst/>
          </a:prstGeom>
        </p:spPr>
        <p:txBody>
          <a:bodyPr wrap="square" lIns="0" tIns="0" rIns="0" bIns="0" rtlCol="0" anchor="t">
            <a:spAutoFit/>
          </a:bodyPr>
          <a:lstStyle/>
          <a:p>
            <a:r>
              <a:rPr lang="fr-FR" sz="2800" dirty="0">
                <a:solidFill>
                  <a:srgbClr val="00B0F0"/>
                </a:solidFill>
              </a:rPr>
              <a:t>Les principaux besoins non fonctionnels de notre application se résument dans les points suivants :</a:t>
            </a:r>
            <a:endParaRPr lang="en-ZA" sz="2800" dirty="0">
              <a:solidFill>
                <a:srgbClr val="00B0F0"/>
              </a:solidFill>
            </a:endParaRPr>
          </a:p>
          <a:p>
            <a:r>
              <a:rPr lang="fr-FR" sz="2800" dirty="0">
                <a:solidFill>
                  <a:srgbClr val="00B0F0"/>
                </a:solidFill>
              </a:rPr>
              <a:t> </a:t>
            </a:r>
            <a:endParaRPr lang="en-ZA" sz="2800" dirty="0">
              <a:solidFill>
                <a:srgbClr val="00B0F0"/>
              </a:solidFill>
            </a:endParaRPr>
          </a:p>
          <a:p>
            <a:pPr lvl="0"/>
            <a:r>
              <a:rPr lang="fr-FR" sz="2800" dirty="0">
                <a:solidFill>
                  <a:srgbClr val="00B0F0"/>
                </a:solidFill>
              </a:rPr>
              <a:t> </a:t>
            </a:r>
            <a:r>
              <a:rPr lang="fr-FR" sz="2800" b="1" dirty="0">
                <a:solidFill>
                  <a:srgbClr val="00B0F0"/>
                </a:solidFill>
              </a:rPr>
              <a:t>Fiabilité </a:t>
            </a:r>
            <a:endParaRPr lang="en-ZA" sz="2800" dirty="0">
              <a:solidFill>
                <a:srgbClr val="00B0F0"/>
              </a:solidFill>
            </a:endParaRPr>
          </a:p>
          <a:p>
            <a:pPr lvl="0"/>
            <a:r>
              <a:rPr lang="fr-FR" sz="2800" b="1" dirty="0">
                <a:solidFill>
                  <a:srgbClr val="00B0F0"/>
                </a:solidFill>
              </a:rPr>
              <a:t>Efficacité </a:t>
            </a:r>
          </a:p>
          <a:p>
            <a:pPr lvl="0"/>
            <a:r>
              <a:rPr lang="fr-FR" sz="2800" b="1" dirty="0">
                <a:solidFill>
                  <a:srgbClr val="00B0F0"/>
                </a:solidFill>
              </a:rPr>
              <a:t>Maintenable / flexible </a:t>
            </a:r>
          </a:p>
          <a:p>
            <a:pPr lvl="0"/>
            <a:r>
              <a:rPr lang="fr-FR" sz="2800" b="1" dirty="0">
                <a:solidFill>
                  <a:srgbClr val="00B0F0"/>
                </a:solidFill>
              </a:rPr>
              <a:t>Exploitable</a:t>
            </a:r>
            <a:endParaRPr lang="en-ZA" sz="2800" dirty="0">
              <a:solidFill>
                <a:srgbClr val="00B0F0"/>
              </a:solidFill>
            </a:endParaRPr>
          </a:p>
        </p:txBody>
      </p:sp>
      <p:sp>
        <p:nvSpPr>
          <p:cNvPr id="13" name="TextBox 13"/>
          <p:cNvSpPr txBox="1"/>
          <p:nvPr/>
        </p:nvSpPr>
        <p:spPr>
          <a:xfrm>
            <a:off x="17807134" y="9792159"/>
            <a:ext cx="361902" cy="372806"/>
          </a:xfrm>
          <a:prstGeom prst="rect">
            <a:avLst/>
          </a:prstGeom>
        </p:spPr>
        <p:txBody>
          <a:bodyPr lIns="0" tIns="0" rIns="0" bIns="0" rtlCol="0" anchor="t">
            <a:spAutoFit/>
          </a:bodyPr>
          <a:lstStyle/>
          <a:p>
            <a:pPr algn="ctr">
              <a:lnSpc>
                <a:spcPts val="3077"/>
              </a:lnSpc>
            </a:pPr>
            <a:r>
              <a:rPr lang="en-US" sz="2197">
                <a:solidFill>
                  <a:srgbClr val="000000"/>
                </a:solidFill>
                <a:latin typeface="Open Sans Bold"/>
              </a:rPr>
              <a:t>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6C7ED"/>
        </a:solidFill>
        <a:effectLst/>
      </p:bgPr>
    </p:bg>
    <p:spTree>
      <p:nvGrpSpPr>
        <p:cNvPr id="1" name=""/>
        <p:cNvGrpSpPr/>
        <p:nvPr/>
      </p:nvGrpSpPr>
      <p:grpSpPr>
        <a:xfrm>
          <a:off x="0" y="0"/>
          <a:ext cx="0" cy="0"/>
          <a:chOff x="0" y="0"/>
          <a:chExt cx="0" cy="0"/>
        </a:xfrm>
      </p:grpSpPr>
      <p:grpSp>
        <p:nvGrpSpPr>
          <p:cNvPr id="4" name="Group 4"/>
          <p:cNvGrpSpPr/>
          <p:nvPr/>
        </p:nvGrpSpPr>
        <p:grpSpPr>
          <a:xfrm rot="-10800000">
            <a:off x="-459200" y="-1414522"/>
            <a:ext cx="15997188" cy="2806783"/>
            <a:chOff x="0" y="0"/>
            <a:chExt cx="30618148" cy="5372100"/>
          </a:xfrm>
        </p:grpSpPr>
        <p:sp>
          <p:nvSpPr>
            <p:cNvPr id="5" name="Freeform 5"/>
            <p:cNvSpPr/>
            <p:nvPr/>
          </p:nvSpPr>
          <p:spPr>
            <a:xfrm>
              <a:off x="0" y="0"/>
              <a:ext cx="30618150" cy="5372100"/>
            </a:xfrm>
            <a:custGeom>
              <a:avLst/>
              <a:gdLst/>
              <a:ahLst/>
              <a:cxnLst/>
              <a:rect l="l" t="t" r="r" b="b"/>
              <a:pathLst>
                <a:path w="30618150" h="5372100">
                  <a:moveTo>
                    <a:pt x="29067478" y="0"/>
                  </a:moveTo>
                  <a:lnTo>
                    <a:pt x="1550670" y="0"/>
                  </a:lnTo>
                  <a:lnTo>
                    <a:pt x="0" y="2686050"/>
                  </a:lnTo>
                  <a:lnTo>
                    <a:pt x="1550670" y="5372100"/>
                  </a:lnTo>
                  <a:lnTo>
                    <a:pt x="29067478" y="5372100"/>
                  </a:lnTo>
                  <a:lnTo>
                    <a:pt x="30618150" y="2686050"/>
                  </a:lnTo>
                  <a:lnTo>
                    <a:pt x="29067478" y="0"/>
                  </a:lnTo>
                  <a:close/>
                </a:path>
              </a:pathLst>
            </a:custGeom>
            <a:solidFill>
              <a:srgbClr val="A066CB"/>
            </a:solidFill>
          </p:spPr>
        </p:sp>
      </p:grpSp>
      <p:sp>
        <p:nvSpPr>
          <p:cNvPr id="6" name="AutoShape 6"/>
          <p:cNvSpPr/>
          <p:nvPr/>
        </p:nvSpPr>
        <p:spPr>
          <a:xfrm>
            <a:off x="0" y="0"/>
            <a:ext cx="18288000" cy="184729"/>
          </a:xfrm>
          <a:prstGeom prst="rect">
            <a:avLst/>
          </a:prstGeom>
          <a:solidFill>
            <a:srgbClr val="1836B2"/>
          </a:solidFill>
        </p:spPr>
      </p:sp>
      <p:sp>
        <p:nvSpPr>
          <p:cNvPr id="9" name="TextBox 9"/>
          <p:cNvSpPr txBox="1"/>
          <p:nvPr/>
        </p:nvSpPr>
        <p:spPr>
          <a:xfrm>
            <a:off x="1755944" y="317117"/>
            <a:ext cx="8468507" cy="854076"/>
          </a:xfrm>
          <a:prstGeom prst="rect">
            <a:avLst/>
          </a:prstGeom>
        </p:spPr>
        <p:txBody>
          <a:bodyPr lIns="0" tIns="0" rIns="0" bIns="0" rtlCol="0" anchor="t">
            <a:spAutoFit/>
          </a:bodyPr>
          <a:lstStyle/>
          <a:p>
            <a:pPr marL="0" lvl="0" indent="0" algn="l">
              <a:lnSpc>
                <a:spcPts val="6999"/>
              </a:lnSpc>
              <a:spcBef>
                <a:spcPct val="0"/>
              </a:spcBef>
            </a:pPr>
            <a:r>
              <a:rPr lang="en-US" sz="4999" dirty="0">
                <a:solidFill>
                  <a:srgbClr val="FFFFFF"/>
                </a:solidFill>
                <a:latin typeface="Fira Sans Medium"/>
              </a:rPr>
              <a:t>Specification des besoins</a:t>
            </a:r>
          </a:p>
        </p:txBody>
      </p:sp>
      <p:sp>
        <p:nvSpPr>
          <p:cNvPr id="10" name="TextBox 10"/>
          <p:cNvSpPr txBox="1"/>
          <p:nvPr/>
        </p:nvSpPr>
        <p:spPr>
          <a:xfrm>
            <a:off x="298255" y="1399792"/>
            <a:ext cx="8300145" cy="495300"/>
          </a:xfrm>
          <a:prstGeom prst="rect">
            <a:avLst/>
          </a:prstGeom>
        </p:spPr>
        <p:txBody>
          <a:bodyPr lIns="0" tIns="0" rIns="0" bIns="0" rtlCol="0" anchor="t">
            <a:spAutoFit/>
          </a:bodyPr>
          <a:lstStyle/>
          <a:p>
            <a:pPr algn="ctr">
              <a:lnSpc>
                <a:spcPts val="3900"/>
              </a:lnSpc>
              <a:spcBef>
                <a:spcPct val="0"/>
              </a:spcBef>
            </a:pPr>
            <a:r>
              <a:rPr lang="en-US" sz="3000" spc="-60" dirty="0">
                <a:solidFill>
                  <a:srgbClr val="1836B2"/>
                </a:solidFill>
                <a:latin typeface="Fira Sans Medium"/>
              </a:rPr>
              <a:t>Diagramme des </a:t>
            </a:r>
            <a:r>
              <a:rPr lang="en-US" sz="3000" spc="-60" dirty="0" err="1">
                <a:solidFill>
                  <a:srgbClr val="1836B2"/>
                </a:solidFill>
                <a:latin typeface="Fira Sans Medium"/>
              </a:rPr>
              <a:t>cas</a:t>
            </a:r>
            <a:r>
              <a:rPr lang="en-US" sz="3000" spc="-60" dirty="0">
                <a:solidFill>
                  <a:srgbClr val="1836B2"/>
                </a:solidFill>
                <a:latin typeface="Fira Sans Medium"/>
              </a:rPr>
              <a:t> </a:t>
            </a:r>
            <a:r>
              <a:rPr lang="en-US" sz="3000" spc="-60" dirty="0" err="1">
                <a:solidFill>
                  <a:srgbClr val="1836B2"/>
                </a:solidFill>
                <a:latin typeface="Fira Sans Medium"/>
              </a:rPr>
              <a:t>d’utilisation</a:t>
            </a:r>
            <a:r>
              <a:rPr lang="en-US" sz="3000" spc="-60" dirty="0">
                <a:solidFill>
                  <a:srgbClr val="1836B2"/>
                </a:solidFill>
                <a:latin typeface="Fira Sans Medium"/>
              </a:rPr>
              <a:t> </a:t>
            </a:r>
            <a:r>
              <a:rPr lang="en-US" sz="3000" spc="-60" dirty="0" err="1">
                <a:solidFill>
                  <a:srgbClr val="1836B2"/>
                </a:solidFill>
                <a:latin typeface="Fira Sans Medium"/>
              </a:rPr>
              <a:t>generalisé</a:t>
            </a:r>
            <a:r>
              <a:rPr lang="en-US" sz="3000" spc="-60" dirty="0">
                <a:solidFill>
                  <a:srgbClr val="1836B2"/>
                </a:solidFill>
                <a:latin typeface="Fira Sans Medium"/>
              </a:rPr>
              <a:t> :</a:t>
            </a:r>
          </a:p>
        </p:txBody>
      </p:sp>
      <p:sp>
        <p:nvSpPr>
          <p:cNvPr id="12" name="TextBox 12"/>
          <p:cNvSpPr txBox="1"/>
          <p:nvPr/>
        </p:nvSpPr>
        <p:spPr>
          <a:xfrm>
            <a:off x="17807134" y="9792159"/>
            <a:ext cx="361902" cy="372806"/>
          </a:xfrm>
          <a:prstGeom prst="rect">
            <a:avLst/>
          </a:prstGeom>
        </p:spPr>
        <p:txBody>
          <a:bodyPr lIns="0" tIns="0" rIns="0" bIns="0" rtlCol="0" anchor="t">
            <a:spAutoFit/>
          </a:bodyPr>
          <a:lstStyle/>
          <a:p>
            <a:pPr algn="ctr">
              <a:lnSpc>
                <a:spcPts val="3077"/>
              </a:lnSpc>
            </a:pPr>
            <a:r>
              <a:rPr lang="en-US" sz="2197">
                <a:solidFill>
                  <a:srgbClr val="000000"/>
                </a:solidFill>
                <a:latin typeface="Open Sans Bold"/>
              </a:rPr>
              <a:t>9</a:t>
            </a:r>
          </a:p>
        </p:txBody>
      </p:sp>
      <p:pic>
        <p:nvPicPr>
          <p:cNvPr id="3" name="Picture 2">
            <a:extLst>
              <a:ext uri="{FF2B5EF4-FFF2-40B4-BE49-F238E27FC236}">
                <a16:creationId xmlns:a16="http://schemas.microsoft.com/office/drawing/2014/main" id="{870B3EA8-FE91-4CEB-8244-0356D7CFB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034146"/>
            <a:ext cx="9906000" cy="77484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2586413" y="-1458975"/>
            <a:ext cx="7552375" cy="4787349"/>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86C7ED"/>
            </a:solidFill>
          </p:spPr>
        </p:sp>
      </p:grpSp>
      <p:grpSp>
        <p:nvGrpSpPr>
          <p:cNvPr id="4" name="Group 4"/>
          <p:cNvGrpSpPr/>
          <p:nvPr/>
        </p:nvGrpSpPr>
        <p:grpSpPr>
          <a:xfrm>
            <a:off x="-4393251" y="19649"/>
            <a:ext cx="10040330" cy="10287000"/>
            <a:chOff x="0" y="0"/>
            <a:chExt cx="5243283" cy="5372100"/>
          </a:xfrm>
        </p:grpSpPr>
        <p:sp>
          <p:nvSpPr>
            <p:cNvPr id="5" name="Freeform 5"/>
            <p:cNvSpPr/>
            <p:nvPr/>
          </p:nvSpPr>
          <p:spPr>
            <a:xfrm>
              <a:off x="0" y="0"/>
              <a:ext cx="5243283" cy="5372100"/>
            </a:xfrm>
            <a:custGeom>
              <a:avLst/>
              <a:gdLst/>
              <a:ahLst/>
              <a:cxnLst/>
              <a:rect l="l" t="t" r="r" b="b"/>
              <a:pathLst>
                <a:path w="5243283" h="5372100">
                  <a:moveTo>
                    <a:pt x="3692613" y="0"/>
                  </a:moveTo>
                  <a:lnTo>
                    <a:pt x="1550670" y="0"/>
                  </a:lnTo>
                  <a:lnTo>
                    <a:pt x="0" y="2686050"/>
                  </a:lnTo>
                  <a:lnTo>
                    <a:pt x="1550670" y="5372100"/>
                  </a:lnTo>
                  <a:lnTo>
                    <a:pt x="3692613" y="5372100"/>
                  </a:lnTo>
                  <a:lnTo>
                    <a:pt x="5243283" y="2686050"/>
                  </a:lnTo>
                  <a:lnTo>
                    <a:pt x="3692613" y="0"/>
                  </a:lnTo>
                  <a:close/>
                </a:path>
              </a:pathLst>
            </a:custGeom>
            <a:solidFill>
              <a:srgbClr val="1836B2"/>
            </a:solidFill>
          </p:spPr>
        </p:sp>
      </p:grpSp>
      <p:sp>
        <p:nvSpPr>
          <p:cNvPr id="6" name="TextBox 6"/>
          <p:cNvSpPr txBox="1"/>
          <p:nvPr/>
        </p:nvSpPr>
        <p:spPr>
          <a:xfrm>
            <a:off x="435213" y="3560885"/>
            <a:ext cx="4755337" cy="3147377"/>
          </a:xfrm>
          <a:prstGeom prst="rect">
            <a:avLst/>
          </a:prstGeom>
        </p:spPr>
        <p:txBody>
          <a:bodyPr lIns="0" tIns="0" rIns="0" bIns="0" rtlCol="0" anchor="t">
            <a:spAutoFit/>
          </a:bodyPr>
          <a:lstStyle/>
          <a:p>
            <a:pPr>
              <a:lnSpc>
                <a:spcPts val="8352"/>
              </a:lnSpc>
            </a:pPr>
            <a:r>
              <a:rPr lang="en-US" sz="6425" dirty="0">
                <a:solidFill>
                  <a:srgbClr val="FFFFFF"/>
                </a:solidFill>
                <a:latin typeface="Fira Sans Medium"/>
              </a:rPr>
              <a:t>Conception:</a:t>
            </a:r>
          </a:p>
          <a:p>
            <a:pPr marL="0" lvl="0" indent="0">
              <a:lnSpc>
                <a:spcPts val="8352"/>
              </a:lnSpc>
              <a:spcBef>
                <a:spcPct val="0"/>
              </a:spcBef>
            </a:pPr>
            <a:r>
              <a:rPr lang="en-US" sz="6425" dirty="0">
                <a:solidFill>
                  <a:srgbClr val="FFFFFF"/>
                </a:solidFill>
                <a:latin typeface="Fira Sans Medium"/>
              </a:rPr>
              <a:t>Diagramme de </a:t>
            </a:r>
            <a:r>
              <a:rPr lang="en-US" sz="6425" dirty="0" err="1">
                <a:solidFill>
                  <a:srgbClr val="FFFFFF"/>
                </a:solidFill>
                <a:latin typeface="Fira Sans Medium"/>
              </a:rPr>
              <a:t>classe</a:t>
            </a:r>
            <a:endParaRPr lang="en-US" sz="6425" dirty="0">
              <a:solidFill>
                <a:srgbClr val="FFFFFF"/>
              </a:solidFill>
              <a:latin typeface="Fira Sans Medium"/>
            </a:endParaRPr>
          </a:p>
        </p:txBody>
      </p:sp>
      <p:sp>
        <p:nvSpPr>
          <p:cNvPr id="8" name="TextBox 8"/>
          <p:cNvSpPr txBox="1"/>
          <p:nvPr/>
        </p:nvSpPr>
        <p:spPr>
          <a:xfrm>
            <a:off x="17807134" y="9792159"/>
            <a:ext cx="361902" cy="372806"/>
          </a:xfrm>
          <a:prstGeom prst="rect">
            <a:avLst/>
          </a:prstGeom>
        </p:spPr>
        <p:txBody>
          <a:bodyPr lIns="0" tIns="0" rIns="0" bIns="0" rtlCol="0" anchor="t">
            <a:spAutoFit/>
          </a:bodyPr>
          <a:lstStyle/>
          <a:p>
            <a:pPr algn="ctr">
              <a:lnSpc>
                <a:spcPts val="3077"/>
              </a:lnSpc>
            </a:pPr>
            <a:r>
              <a:rPr lang="en-US" sz="2197">
                <a:solidFill>
                  <a:srgbClr val="000000"/>
                </a:solidFill>
                <a:latin typeface="Open Sans"/>
              </a:rPr>
              <a:t>11</a:t>
            </a:r>
          </a:p>
        </p:txBody>
      </p:sp>
      <p:pic>
        <p:nvPicPr>
          <p:cNvPr id="9" name="Picture 8">
            <a:extLst>
              <a:ext uri="{FF2B5EF4-FFF2-40B4-BE49-F238E27FC236}">
                <a16:creationId xmlns:a16="http://schemas.microsoft.com/office/drawing/2014/main" id="{9F925D19-442C-4313-82F3-80F749F02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1839" y="190500"/>
            <a:ext cx="12065000" cy="94199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10800000">
            <a:off x="-4275567" y="-1489410"/>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86C7ED"/>
            </a:solidFill>
          </p:spPr>
        </p:sp>
      </p:grpSp>
      <p:grpSp>
        <p:nvGrpSpPr>
          <p:cNvPr id="4" name="Group 4"/>
          <p:cNvGrpSpPr/>
          <p:nvPr/>
        </p:nvGrpSpPr>
        <p:grpSpPr>
          <a:xfrm>
            <a:off x="-5739019" y="335696"/>
            <a:ext cx="12200645" cy="10204608"/>
            <a:chOff x="0" y="0"/>
            <a:chExt cx="6422891" cy="5372100"/>
          </a:xfrm>
        </p:grpSpPr>
        <p:sp>
          <p:nvSpPr>
            <p:cNvPr id="5" name="Freeform 5"/>
            <p:cNvSpPr/>
            <p:nvPr/>
          </p:nvSpPr>
          <p:spPr>
            <a:xfrm>
              <a:off x="0" y="0"/>
              <a:ext cx="6422891" cy="5372100"/>
            </a:xfrm>
            <a:custGeom>
              <a:avLst/>
              <a:gdLst/>
              <a:ahLst/>
              <a:cxnLst/>
              <a:rect l="l" t="t" r="r" b="b"/>
              <a:pathLst>
                <a:path w="6422891" h="5372100">
                  <a:moveTo>
                    <a:pt x="4872221" y="0"/>
                  </a:moveTo>
                  <a:lnTo>
                    <a:pt x="1550670" y="0"/>
                  </a:lnTo>
                  <a:lnTo>
                    <a:pt x="0" y="2686050"/>
                  </a:lnTo>
                  <a:lnTo>
                    <a:pt x="1550670" y="5372100"/>
                  </a:lnTo>
                  <a:lnTo>
                    <a:pt x="4872221" y="5372100"/>
                  </a:lnTo>
                  <a:lnTo>
                    <a:pt x="6422891" y="2686050"/>
                  </a:lnTo>
                  <a:lnTo>
                    <a:pt x="4872221" y="0"/>
                  </a:lnTo>
                  <a:close/>
                </a:path>
              </a:pathLst>
            </a:custGeom>
            <a:solidFill>
              <a:srgbClr val="1836B2"/>
            </a:solidFill>
          </p:spPr>
        </p:sp>
      </p:grpSp>
      <p:sp>
        <p:nvSpPr>
          <p:cNvPr id="7" name="TextBox 7"/>
          <p:cNvSpPr txBox="1"/>
          <p:nvPr/>
        </p:nvSpPr>
        <p:spPr>
          <a:xfrm>
            <a:off x="1066800" y="3355756"/>
            <a:ext cx="6551964" cy="3180679"/>
          </a:xfrm>
          <a:prstGeom prst="rect">
            <a:avLst/>
          </a:prstGeom>
        </p:spPr>
        <p:txBody>
          <a:bodyPr wrap="square" lIns="0" tIns="0" rIns="0" bIns="0" rtlCol="0" anchor="t">
            <a:spAutoFit/>
          </a:bodyPr>
          <a:lstStyle/>
          <a:p>
            <a:pPr marL="0" lvl="0" indent="0">
              <a:lnSpc>
                <a:spcPts val="8352"/>
              </a:lnSpc>
              <a:spcBef>
                <a:spcPct val="0"/>
              </a:spcBef>
            </a:pPr>
            <a:r>
              <a:rPr lang="en-US" sz="4800" dirty="0">
                <a:solidFill>
                  <a:srgbClr val="FFFFFF"/>
                </a:solidFill>
                <a:latin typeface="Fira Sans Medium"/>
              </a:rPr>
              <a:t>Diagramme de sequence de </a:t>
            </a:r>
            <a:r>
              <a:rPr lang="en-US" sz="4800" dirty="0" err="1">
                <a:solidFill>
                  <a:srgbClr val="FFFFFF"/>
                </a:solidFill>
                <a:latin typeface="Fira Sans Medium"/>
              </a:rPr>
              <a:t>l’authentification</a:t>
            </a:r>
            <a:endParaRPr lang="en-US" sz="4800" dirty="0">
              <a:solidFill>
                <a:srgbClr val="FFFFFF"/>
              </a:solidFill>
              <a:latin typeface="Fira Sans Medium"/>
            </a:endParaRPr>
          </a:p>
        </p:txBody>
      </p:sp>
      <p:sp>
        <p:nvSpPr>
          <p:cNvPr id="8" name="TextBox 8"/>
          <p:cNvSpPr txBox="1"/>
          <p:nvPr/>
        </p:nvSpPr>
        <p:spPr>
          <a:xfrm>
            <a:off x="17807134" y="9792159"/>
            <a:ext cx="361902" cy="372806"/>
          </a:xfrm>
          <a:prstGeom prst="rect">
            <a:avLst/>
          </a:prstGeom>
        </p:spPr>
        <p:txBody>
          <a:bodyPr lIns="0" tIns="0" rIns="0" bIns="0" rtlCol="0" anchor="t">
            <a:spAutoFit/>
          </a:bodyPr>
          <a:lstStyle/>
          <a:p>
            <a:pPr algn="ctr">
              <a:lnSpc>
                <a:spcPts val="3077"/>
              </a:lnSpc>
            </a:pPr>
            <a:r>
              <a:rPr lang="en-US" sz="2197">
                <a:solidFill>
                  <a:srgbClr val="000000"/>
                </a:solidFill>
                <a:latin typeface="Open Sans"/>
              </a:rPr>
              <a:t>12</a:t>
            </a:r>
          </a:p>
        </p:txBody>
      </p:sp>
      <p:pic>
        <p:nvPicPr>
          <p:cNvPr id="9" name="Picture 8">
            <a:extLst>
              <a:ext uri="{FF2B5EF4-FFF2-40B4-BE49-F238E27FC236}">
                <a16:creationId xmlns:a16="http://schemas.microsoft.com/office/drawing/2014/main" id="{2B8E4615-072D-476A-88AC-286E84655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971" y="1329898"/>
            <a:ext cx="11702222" cy="76272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577</Words>
  <Application>Microsoft Office PowerPoint</Application>
  <PresentationFormat>Custom</PresentationFormat>
  <Paragraphs>77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Fira Sans Medium</vt:lpstr>
      <vt:lpstr>Open Sans Bold</vt:lpstr>
      <vt:lpstr>Calibri</vt:lpstr>
      <vt:lpstr>Open Sans</vt:lpstr>
      <vt:lpstr>Fira Sans Medium Bold</vt:lpstr>
      <vt:lpstr>Arial</vt:lpstr>
      <vt:lpstr>Fira Sans Light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cœur de ce faisons et pourquoi nous le faisons</dc:title>
  <dc:creator>oussama mannai</dc:creator>
  <cp:lastModifiedBy>Hakim</cp:lastModifiedBy>
  <cp:revision>62</cp:revision>
  <dcterms:created xsi:type="dcterms:W3CDTF">2006-08-16T00:00:00Z</dcterms:created>
  <dcterms:modified xsi:type="dcterms:W3CDTF">2024-10-21T10:17:06Z</dcterms:modified>
  <dc:identifier>DAFcJn6gF6U</dc:identifier>
</cp:coreProperties>
</file>