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62" r:id="rId2"/>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6C5AC-4F42-4E19-A1D9-36736A09B835}" type="datetimeFigureOut">
              <a:rPr lang="en-US" smtClean="0"/>
              <a:t>10/3/2021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36F6FF-2826-4BDF-9C3D-47D4BCB4A75F}" type="slidenum">
              <a:rPr lang="en-US" smtClean="0"/>
              <a:t>‹#›</a:t>
            </a:fld>
            <a:endParaRPr lang="en-US"/>
          </a:p>
        </p:txBody>
      </p:sp>
    </p:spTree>
    <p:extLst>
      <p:ext uri="{BB962C8B-B14F-4D97-AF65-F5344CB8AC3E}">
        <p14:creationId xmlns:p14="http://schemas.microsoft.com/office/powerpoint/2010/main" val="3174061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59295-910B-425C-9866-A802E6AC4297}" type="datetime1">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59789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AE256-BAA1-44E2-9C5C-1FE02A267AA8}" type="datetime1">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42940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ED33E5-CD06-4C34-A0CE-F85A33F95FF8}" type="datetime1">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891001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590723-0025-4A0B-B36E-E6F5F5A7CFA4}" type="datetime1">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4482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1E3A2-F5BD-48B4-9265-1E932C72F1C8}" type="datetime1">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1828159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FE503F-B11C-4A52-B057-082685BEA0BA}" type="datetime1">
              <a:rPr lang="en-US" smtClean="0"/>
              <a:t>10/3/2021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1460914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63AF4C-2F9E-4AB4-BF9A-6B647194D311}" type="datetime1">
              <a:rPr lang="en-US" smtClean="0"/>
              <a:t>10/3/2021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2737171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554E4-8D25-4CAE-9FE5-9575DEE3313C}" type="datetime1">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3586868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C2E00-262F-40A2-AEAD-16C752DBF19D}" type="datetime1">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62467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E10A5B-BEB8-421B-92D7-9B4AC94E22BC}" type="datetime1">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310534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669A27-12BF-49BE-8152-CFD8383B1579}" type="datetime1">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137711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BEED06-55EE-4E29-95B3-78068FE4D337}" type="datetime1">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197818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93EC7-C510-4680-9ACB-1CA8B9DB9831}" type="datetime1">
              <a:rPr lang="en-US" smtClean="0"/>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284153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A02214-3CA7-4DF8-9773-95BB163B5247}" type="datetime1">
              <a:rPr lang="en-US" smtClean="0"/>
              <a:t>10/3/2021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394096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A9B669-34D2-4057-8173-D285CAD73193}" type="datetime1">
              <a:rPr lang="en-US" smtClean="0"/>
              <a:t>10/3/2021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318079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8CE6B31-2A2C-4CB1-80F3-89BF7FD44048}" type="datetime1">
              <a:rPr lang="en-US" smtClean="0"/>
              <a:t>10/3/2021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259956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5FE15-6771-410E-91FE-54C7F51FC794}" type="datetime1">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EECA4-D8B6-4BBD-81C4-FD831CC3A309}" type="slidenum">
              <a:rPr lang="en-US" smtClean="0"/>
              <a:t>‹#›</a:t>
            </a:fld>
            <a:endParaRPr lang="en-US"/>
          </a:p>
        </p:txBody>
      </p:sp>
    </p:spTree>
    <p:extLst>
      <p:ext uri="{BB962C8B-B14F-4D97-AF65-F5344CB8AC3E}">
        <p14:creationId xmlns:p14="http://schemas.microsoft.com/office/powerpoint/2010/main" val="35261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D95BEE-E8A2-426F-AEA5-840C77CF167A}" type="datetime1">
              <a:rPr lang="en-US" smtClean="0"/>
              <a:t>10/3/2021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C9EECA4-D8B6-4BBD-81C4-FD831CC3A309}" type="slidenum">
              <a:rPr lang="en-US" smtClean="0"/>
              <a:t>‹#›</a:t>
            </a:fld>
            <a:endParaRPr lang="en-US"/>
          </a:p>
        </p:txBody>
      </p:sp>
    </p:spTree>
    <p:extLst>
      <p:ext uri="{BB962C8B-B14F-4D97-AF65-F5344CB8AC3E}">
        <p14:creationId xmlns:p14="http://schemas.microsoft.com/office/powerpoint/2010/main" val="232699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21FF-54B0-4BB0-AFEF-5CFC2D07352A}"/>
              </a:ext>
            </a:extLst>
          </p:cNvPr>
          <p:cNvSpPr>
            <a:spLocks noGrp="1"/>
          </p:cNvSpPr>
          <p:nvPr>
            <p:ph type="ctrTitle"/>
          </p:nvPr>
        </p:nvSpPr>
        <p:spPr>
          <a:xfrm>
            <a:off x="1098970" y="1138336"/>
            <a:ext cx="8825658" cy="4833257"/>
          </a:xfrm>
        </p:spPr>
        <p:txBody>
          <a:bodyPr/>
          <a:lstStyle/>
          <a:p>
            <a:pPr algn="ctr" rtl="1">
              <a:lnSpc>
                <a:spcPct val="150000"/>
              </a:lnSpc>
            </a:pPr>
            <a:r>
              <a:rPr lang="fa-IR" dirty="0">
                <a:solidFill>
                  <a:srgbClr val="FFC000"/>
                </a:solidFill>
                <a:cs typeface="B Shadi" panose="00000400000000000000" pitchFamily="2" charset="-78"/>
              </a:rPr>
              <a:t>به نام خدا</a:t>
            </a:r>
            <a:br>
              <a:rPr lang="en-US" dirty="0">
                <a:solidFill>
                  <a:srgbClr val="FFC000"/>
                </a:solidFill>
                <a:cs typeface="B Shadi" panose="00000400000000000000" pitchFamily="2" charset="-78"/>
              </a:rPr>
            </a:br>
            <a:r>
              <a:rPr lang="fa-IR" dirty="0">
                <a:solidFill>
                  <a:srgbClr val="FFC000"/>
                </a:solidFill>
                <a:cs typeface="B Shadi" panose="00000400000000000000" pitchFamily="2" charset="-78"/>
              </a:rPr>
              <a:t> </a:t>
            </a:r>
            <a:br>
              <a:rPr lang="fa-IR" dirty="0"/>
            </a:br>
            <a:r>
              <a:rPr lang="fa-IR" sz="2800" dirty="0">
                <a:solidFill>
                  <a:srgbClr val="FF0000"/>
                </a:solidFill>
                <a:cs typeface="B Shadi" panose="00000400000000000000" pitchFamily="2" charset="-78"/>
              </a:rPr>
              <a:t>موضوع : </a:t>
            </a:r>
            <a:r>
              <a:rPr lang="fa-IR" sz="2800" dirty="0">
                <a:latin typeface="IRANSans Medium" panose="02040503050201020203" pitchFamily="18" charset="-78"/>
                <a:cs typeface="IRANSans Medium" panose="02040503050201020203" pitchFamily="18" charset="-78"/>
              </a:rPr>
              <a:t>تمرین شماره 1 </a:t>
            </a:r>
            <a:br>
              <a:rPr lang="fa-IR" sz="2800" dirty="0">
                <a:latin typeface="IRANSans Medium" panose="02040503050201020203" pitchFamily="18" charset="-78"/>
                <a:cs typeface="IRANSans Medium" panose="02040503050201020203" pitchFamily="18" charset="-78"/>
              </a:rPr>
            </a:br>
            <a:r>
              <a:rPr lang="fa-IR" sz="2800" dirty="0">
                <a:solidFill>
                  <a:srgbClr val="FF0000"/>
                </a:solidFill>
                <a:cs typeface="B Shadi" panose="00000400000000000000" pitchFamily="2" charset="-78"/>
              </a:rPr>
              <a:t>تهیه کننده : </a:t>
            </a:r>
            <a:r>
              <a:rPr lang="fa-IR" sz="2800" dirty="0">
                <a:latin typeface="IRANSans Medium" panose="02040503050201020203" pitchFamily="18" charset="-78"/>
                <a:cs typeface="IRANSans Medium" panose="02040503050201020203" pitchFamily="18" charset="-78"/>
              </a:rPr>
              <a:t>علی </a:t>
            </a:r>
            <a:r>
              <a:rPr lang="fa-IR" sz="2800" dirty="0" err="1">
                <a:latin typeface="IRANSans Medium" panose="02040503050201020203" pitchFamily="18" charset="-78"/>
                <a:cs typeface="IRANSans Medium" panose="02040503050201020203" pitchFamily="18" charset="-78"/>
              </a:rPr>
              <a:t>حسینیان</a:t>
            </a:r>
            <a:r>
              <a:rPr lang="fa-IR" sz="2800" dirty="0">
                <a:latin typeface="IRANSans Medium" panose="02040503050201020203" pitchFamily="18" charset="-78"/>
                <a:cs typeface="IRANSans Medium" panose="02040503050201020203" pitchFamily="18" charset="-78"/>
              </a:rPr>
              <a:t> بنای یزدی </a:t>
            </a:r>
            <a:br>
              <a:rPr lang="fa-IR" sz="2800" dirty="0"/>
            </a:br>
            <a:r>
              <a:rPr lang="fa-IR" sz="2800" dirty="0">
                <a:solidFill>
                  <a:srgbClr val="FF0000"/>
                </a:solidFill>
                <a:cs typeface="B Shadi" panose="00000400000000000000" pitchFamily="2" charset="-78"/>
              </a:rPr>
              <a:t>شماره دانشجویی : </a:t>
            </a:r>
            <a:r>
              <a:rPr lang="fa-IR" sz="2800" dirty="0">
                <a:latin typeface="IRANSans Medium" panose="02040503050201020203" pitchFamily="18" charset="-78"/>
                <a:cs typeface="IRANSans Medium" panose="02040503050201020203" pitchFamily="18" charset="-78"/>
              </a:rPr>
              <a:t>98440301</a:t>
            </a:r>
            <a:endParaRPr lang="en-US" dirty="0">
              <a:latin typeface="IRANSans Medium" panose="02040503050201020203" pitchFamily="18" charset="-78"/>
              <a:cs typeface="IRANSans Medium" panose="02040503050201020203" pitchFamily="18" charset="-78"/>
            </a:endParaRPr>
          </a:p>
        </p:txBody>
      </p:sp>
      <p:sp>
        <p:nvSpPr>
          <p:cNvPr id="4" name="Slide Number Placeholder 3">
            <a:extLst>
              <a:ext uri="{FF2B5EF4-FFF2-40B4-BE49-F238E27FC236}">
                <a16:creationId xmlns:a16="http://schemas.microsoft.com/office/drawing/2014/main" id="{F85F974D-12F2-432E-AB5A-352AD7E7DE6C}"/>
              </a:ext>
            </a:extLst>
          </p:cNvPr>
          <p:cNvSpPr>
            <a:spLocks noGrp="1"/>
          </p:cNvSpPr>
          <p:nvPr>
            <p:ph type="sldNum" sz="quarter" idx="12"/>
          </p:nvPr>
        </p:nvSpPr>
        <p:spPr/>
        <p:txBody>
          <a:bodyPr/>
          <a:lstStyle/>
          <a:p>
            <a:fld id="{D129233F-8195-4725-BEC7-986F5FFA5771}" type="slidenum">
              <a:rPr lang="en-US" smtClean="0"/>
              <a:t>1</a:t>
            </a:fld>
            <a:endParaRPr lang="en-US"/>
          </a:p>
        </p:txBody>
      </p:sp>
    </p:spTree>
    <p:extLst>
      <p:ext uri="{BB962C8B-B14F-4D97-AF65-F5344CB8AC3E}">
        <p14:creationId xmlns:p14="http://schemas.microsoft.com/office/powerpoint/2010/main" val="66962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C2AC6A-A7F4-4D73-A932-957DC8B8D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305" y="2611852"/>
            <a:ext cx="5593080" cy="3611880"/>
          </a:xfrm>
          <a:prstGeom prst="rect">
            <a:avLst/>
          </a:prstGeom>
        </p:spPr>
      </p:pic>
      <p:sp>
        <p:nvSpPr>
          <p:cNvPr id="7" name="TextBox 6">
            <a:extLst>
              <a:ext uri="{FF2B5EF4-FFF2-40B4-BE49-F238E27FC236}">
                <a16:creationId xmlns:a16="http://schemas.microsoft.com/office/drawing/2014/main" id="{A914B3C0-8D0E-4B5E-8422-9999817D54C8}"/>
              </a:ext>
            </a:extLst>
          </p:cNvPr>
          <p:cNvSpPr txBox="1"/>
          <p:nvPr/>
        </p:nvSpPr>
        <p:spPr>
          <a:xfrm>
            <a:off x="307910" y="328887"/>
            <a:ext cx="9853126" cy="1719702"/>
          </a:xfrm>
          <a:prstGeom prst="rect">
            <a:avLst/>
          </a:prstGeom>
          <a:noFill/>
        </p:spPr>
        <p:txBody>
          <a:bodyPr wrap="square">
            <a:spAutoFit/>
          </a:bodyPr>
          <a:lstStyle/>
          <a:p>
            <a:pPr marL="285750" indent="-285750" algn="r" rtl="1">
              <a:lnSpc>
                <a:spcPct val="150000"/>
              </a:lnSpc>
              <a:buClr>
                <a:srgbClr val="FFC000"/>
              </a:buClr>
              <a:buSzPct val="104000"/>
              <a:buFont typeface="Wingdings" panose="05000000000000000000" pitchFamily="2" charset="2"/>
              <a:buChar char="ü"/>
            </a:pPr>
            <a:r>
              <a:rPr lang="fa-IR" b="0" i="0" dirty="0">
                <a:effectLst/>
                <a:latin typeface="IRANSans" panose="02040503050201020203" pitchFamily="18" charset="-78"/>
                <a:cs typeface="IRANSans" panose="02040503050201020203" pitchFamily="18" charset="-78"/>
              </a:rPr>
              <a:t>ا</a:t>
            </a:r>
            <a:r>
              <a:rPr lang="ar-IQ" b="0" i="0" dirty="0">
                <a:effectLst/>
                <a:latin typeface="IRANSans" panose="02040503050201020203" pitchFamily="18" charset="-78"/>
                <a:cs typeface="IRANSans" panose="02040503050201020203" pitchFamily="18" charset="-78"/>
              </a:rPr>
              <a:t>ین دستور اطلاعاتی از ساختار سیستم عامل در اخیار </a:t>
            </a:r>
            <a:r>
              <a:rPr lang="fa-IR" dirty="0">
                <a:latin typeface="IRANSans" panose="02040503050201020203" pitchFamily="18" charset="-78"/>
                <a:cs typeface="IRANSans" panose="02040503050201020203" pitchFamily="18" charset="-78"/>
              </a:rPr>
              <a:t>ما </a:t>
            </a:r>
            <a:r>
              <a:rPr lang="ar-IQ" b="0" i="0" dirty="0">
                <a:effectLst/>
                <a:latin typeface="IRANSans" panose="02040503050201020203" pitchFamily="18" charset="-78"/>
                <a:cs typeface="IRANSans" panose="02040503050201020203" pitchFamily="18" charset="-78"/>
              </a:rPr>
              <a:t>می گذارد.</a:t>
            </a:r>
            <a:r>
              <a:rPr lang="fa-IR" b="0" i="0" dirty="0">
                <a:effectLst/>
                <a:latin typeface="IRANSans" panose="02040503050201020203" pitchFamily="18" charset="-78"/>
                <a:cs typeface="IRANSans" panose="02040503050201020203" pitchFamily="18" charset="-78"/>
              </a:rPr>
              <a:t> در واقع </a:t>
            </a:r>
            <a:r>
              <a:rPr lang="ar-IQ" b="0" i="0" dirty="0">
                <a:effectLst/>
                <a:latin typeface="IRANSans" panose="02040503050201020203" pitchFamily="18" charset="-78"/>
                <a:cs typeface="IRANSans" panose="02040503050201020203" pitchFamily="18" charset="-78"/>
              </a:rPr>
              <a:t>فرمان </a:t>
            </a:r>
            <a:r>
              <a:rPr lang="en-US" b="0" i="0" dirty="0">
                <a:effectLst/>
                <a:latin typeface="IRANSans" panose="02040503050201020203" pitchFamily="18" charset="-78"/>
                <a:cs typeface="IRANSans" panose="02040503050201020203" pitchFamily="18" charset="-78"/>
              </a:rPr>
              <a:t>arch </a:t>
            </a:r>
            <a:r>
              <a:rPr lang="fa-IR" b="0" i="0" dirty="0">
                <a:effectLst/>
                <a:latin typeface="IRANSans" panose="02040503050201020203" pitchFamily="18" charset="-78"/>
                <a:cs typeface="IRANSans" panose="02040503050201020203" pitchFamily="18" charset="-78"/>
              </a:rPr>
              <a:t> </a:t>
            </a:r>
            <a:r>
              <a:rPr lang="ar-IQ" b="0" i="0" dirty="0">
                <a:effectLst/>
                <a:latin typeface="IRANSans" panose="02040503050201020203" pitchFamily="18" charset="-78"/>
                <a:cs typeface="IRANSans" panose="02040503050201020203" pitchFamily="18" charset="-78"/>
              </a:rPr>
              <a:t>نوع سیستم عامل را نمایش می دهد.</a:t>
            </a:r>
            <a:endParaRPr lang="fa-IR" b="0" i="0" dirty="0">
              <a:effectLst/>
              <a:latin typeface="IRANSans" panose="02040503050201020203" pitchFamily="18" charset="-78"/>
              <a:cs typeface="IRANSans" panose="02040503050201020203" pitchFamily="18" charset="-78"/>
            </a:endParaRPr>
          </a:p>
          <a:p>
            <a:pPr marL="285750" indent="-285750" algn="r" rtl="1">
              <a:lnSpc>
                <a:spcPct val="150000"/>
              </a:lnSpc>
              <a:buClr>
                <a:srgbClr val="FFC000"/>
              </a:buClr>
              <a:buSzPct val="104000"/>
              <a:buFont typeface="Wingdings" panose="05000000000000000000" pitchFamily="2" charset="2"/>
              <a:buChar char="ü"/>
            </a:pPr>
            <a:r>
              <a:rPr lang="ar-IQ" b="0" i="0" dirty="0">
                <a:effectLst/>
                <a:latin typeface="IRANSans" panose="02040503050201020203" pitchFamily="18" charset="-78"/>
                <a:cs typeface="IRANSans" panose="02040503050201020203" pitchFamily="18" charset="-78"/>
              </a:rPr>
              <a:t> اگر خروجی آن </a:t>
            </a:r>
            <a:r>
              <a:rPr lang="en-US" b="0" i="0" dirty="0">
                <a:effectLst/>
                <a:latin typeface="IRANSans" panose="02040503050201020203" pitchFamily="18" charset="-78"/>
                <a:cs typeface="IRANSans" panose="02040503050201020203" pitchFamily="18" charset="-78"/>
              </a:rPr>
              <a:t>x86_64 </a:t>
            </a:r>
            <a:r>
              <a:rPr lang="ar-IQ" b="0" i="0" dirty="0">
                <a:effectLst/>
                <a:latin typeface="IRANSans" panose="02040503050201020203" pitchFamily="18" charset="-78"/>
                <a:cs typeface="IRANSans" panose="02040503050201020203" pitchFamily="18" charset="-78"/>
              </a:rPr>
              <a:t>باشد، آن سیستم ۶۴ بیتی است.</a:t>
            </a:r>
            <a:endParaRPr lang="fa-IR" b="0" i="0" dirty="0">
              <a:effectLst/>
              <a:latin typeface="IRANSans" panose="02040503050201020203" pitchFamily="18" charset="-78"/>
              <a:cs typeface="IRANSans" panose="02040503050201020203" pitchFamily="18" charset="-78"/>
            </a:endParaRPr>
          </a:p>
          <a:p>
            <a:pPr marL="285750" indent="-285750" algn="r" rtl="1">
              <a:lnSpc>
                <a:spcPct val="150000"/>
              </a:lnSpc>
              <a:buClr>
                <a:srgbClr val="FFC000"/>
              </a:buClr>
              <a:buSzPct val="104000"/>
              <a:buFont typeface="Wingdings" panose="05000000000000000000" pitchFamily="2" charset="2"/>
              <a:buChar char="ü"/>
            </a:pPr>
            <a:r>
              <a:rPr lang="ar-IQ" b="0" i="0" dirty="0">
                <a:effectLst/>
                <a:latin typeface="IRANSans" panose="02040503050201020203" pitchFamily="18" charset="-78"/>
                <a:cs typeface="IRANSans" panose="02040503050201020203" pitchFamily="18" charset="-78"/>
              </a:rPr>
              <a:t> اگر خروجی </a:t>
            </a:r>
            <a:r>
              <a:rPr lang="en-US" b="0" i="0" dirty="0">
                <a:effectLst/>
                <a:latin typeface="IRANSans" panose="02040503050201020203" pitchFamily="18" charset="-78"/>
                <a:cs typeface="IRANSans" panose="02040503050201020203" pitchFamily="18" charset="-78"/>
              </a:rPr>
              <a:t>i686 </a:t>
            </a:r>
            <a:r>
              <a:rPr lang="ar-IQ" b="0" i="0" dirty="0">
                <a:effectLst/>
                <a:latin typeface="IRANSans" panose="02040503050201020203" pitchFamily="18" charset="-78"/>
                <a:cs typeface="IRANSans" panose="02040503050201020203" pitchFamily="18" charset="-78"/>
              </a:rPr>
              <a:t>یا </a:t>
            </a:r>
            <a:r>
              <a:rPr lang="en-US" b="0" i="0" dirty="0">
                <a:effectLst/>
                <a:latin typeface="IRANSans" panose="02040503050201020203" pitchFamily="18" charset="-78"/>
                <a:cs typeface="IRANSans" panose="02040503050201020203" pitchFamily="18" charset="-78"/>
              </a:rPr>
              <a:t>i386 </a:t>
            </a:r>
            <a:r>
              <a:rPr lang="ar-IQ" b="0" i="0" dirty="0">
                <a:effectLst/>
                <a:latin typeface="IRANSans" panose="02040503050201020203" pitchFamily="18" charset="-78"/>
                <a:cs typeface="IRANSans" panose="02040503050201020203" pitchFamily="18" charset="-78"/>
              </a:rPr>
              <a:t>باشد، آن سیستم عامل ۳۲ بیتی است.</a:t>
            </a:r>
            <a:endParaRPr lang="en-US" dirty="0">
              <a:latin typeface="IRANSans" panose="02040503050201020203" pitchFamily="18" charset="-78"/>
              <a:cs typeface="IRANSans" panose="02040503050201020203" pitchFamily="18" charset="-78"/>
            </a:endParaRPr>
          </a:p>
        </p:txBody>
      </p:sp>
      <p:sp>
        <p:nvSpPr>
          <p:cNvPr id="2" name="Slide Number Placeholder 1">
            <a:extLst>
              <a:ext uri="{FF2B5EF4-FFF2-40B4-BE49-F238E27FC236}">
                <a16:creationId xmlns:a16="http://schemas.microsoft.com/office/drawing/2014/main" id="{C6BE5EF9-D0BE-4717-A8A7-486246284279}"/>
              </a:ext>
            </a:extLst>
          </p:cNvPr>
          <p:cNvSpPr>
            <a:spLocks noGrp="1"/>
          </p:cNvSpPr>
          <p:nvPr>
            <p:ph type="sldNum" sz="quarter" idx="12"/>
          </p:nvPr>
        </p:nvSpPr>
        <p:spPr/>
        <p:txBody>
          <a:bodyPr/>
          <a:lstStyle/>
          <a:p>
            <a:fld id="{7C9EECA4-D8B6-4BBD-81C4-FD831CC3A309}" type="slidenum">
              <a:rPr lang="en-US" smtClean="0"/>
              <a:t>2</a:t>
            </a:fld>
            <a:endParaRPr lang="en-US"/>
          </a:p>
        </p:txBody>
      </p:sp>
    </p:spTree>
    <p:extLst>
      <p:ext uri="{BB962C8B-B14F-4D97-AF65-F5344CB8AC3E}">
        <p14:creationId xmlns:p14="http://schemas.microsoft.com/office/powerpoint/2010/main" val="373826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8669-23CE-4094-BD31-C8CAB530A784}"/>
              </a:ext>
            </a:extLst>
          </p:cNvPr>
          <p:cNvSpPr>
            <a:spLocks noGrp="1"/>
          </p:cNvSpPr>
          <p:nvPr>
            <p:ph type="title"/>
          </p:nvPr>
        </p:nvSpPr>
        <p:spPr/>
        <p:txBody>
          <a:bodyPr/>
          <a:lstStyle/>
          <a:p>
            <a:pPr marL="342900" indent="-342900" algn="r" rtl="1">
              <a:buClr>
                <a:srgbClr val="FFC000"/>
              </a:buClr>
              <a:buFont typeface="Wingdings" panose="05000000000000000000" pitchFamily="2" charset="2"/>
              <a:buChar char="ü"/>
            </a:pPr>
            <a:r>
              <a:rPr lang="ar-IQ" sz="2400" b="0" i="0" dirty="0">
                <a:solidFill>
                  <a:schemeClr val="tx1"/>
                </a:solidFill>
                <a:effectLst/>
                <a:latin typeface="IRANSans" panose="02040503050201020203" pitchFamily="18" charset="-78"/>
                <a:cs typeface="IRANSans" panose="02040503050201020203" pitchFamily="18" charset="-78"/>
              </a:rPr>
              <a:t>همانطور که </a:t>
            </a:r>
            <a:r>
              <a:rPr lang="fa-IR" sz="2400" b="0" i="0" dirty="0">
                <a:solidFill>
                  <a:schemeClr val="tx1"/>
                </a:solidFill>
                <a:effectLst/>
                <a:latin typeface="IRANSans" panose="02040503050201020203" pitchFamily="18" charset="-78"/>
                <a:cs typeface="IRANSans" panose="02040503050201020203" pitchFamily="18" charset="-78"/>
              </a:rPr>
              <a:t>در تصویر زیر</a:t>
            </a:r>
            <a:r>
              <a:rPr lang="ar-IQ" sz="2400" b="0" i="0" dirty="0">
                <a:solidFill>
                  <a:schemeClr val="tx1"/>
                </a:solidFill>
                <a:effectLst/>
                <a:latin typeface="IRANSans" panose="02040503050201020203" pitchFamily="18" charset="-78"/>
                <a:cs typeface="IRANSans" panose="02040503050201020203" pitchFamily="18" charset="-78"/>
              </a:rPr>
              <a:t> میبینیم، هدف اصلی از دستور </a:t>
            </a:r>
            <a:r>
              <a:rPr lang="en-US" sz="2400" b="0" i="0" dirty="0">
                <a:solidFill>
                  <a:schemeClr val="tx1"/>
                </a:solidFill>
                <a:effectLst/>
                <a:latin typeface="IRANSans" panose="02040503050201020203" pitchFamily="18" charset="-78"/>
                <a:cs typeface="IRANSans" panose="02040503050201020203" pitchFamily="18" charset="-78"/>
              </a:rPr>
              <a:t>uptime </a:t>
            </a:r>
            <a:r>
              <a:rPr lang="fa-IR" sz="2400" b="0" i="0" dirty="0">
                <a:solidFill>
                  <a:schemeClr val="tx1"/>
                </a:solidFill>
                <a:effectLst/>
                <a:latin typeface="IRANSans" panose="02040503050201020203" pitchFamily="18" charset="-78"/>
                <a:cs typeface="IRANSans" panose="02040503050201020203" pitchFamily="18" charset="-78"/>
              </a:rPr>
              <a:t> </a:t>
            </a:r>
            <a:r>
              <a:rPr lang="ar-IQ" sz="2400" b="0" i="0" dirty="0">
                <a:solidFill>
                  <a:schemeClr val="tx1"/>
                </a:solidFill>
                <a:effectLst/>
                <a:latin typeface="IRANSans" panose="02040503050201020203" pitchFamily="18" charset="-78"/>
                <a:cs typeface="IRANSans" panose="02040503050201020203" pitchFamily="18" charset="-78"/>
              </a:rPr>
              <a:t>این است که نشان دهیم چه مدت سیستم در حال اجرا است. همچنین زمان فعلی، تعداد کاربران وارد شده و متوسط ​​بار سیستم را نمایش می دهد.</a:t>
            </a:r>
            <a:endParaRPr lang="en-US" sz="2400" dirty="0">
              <a:solidFill>
                <a:schemeClr val="tx1"/>
              </a:solidFill>
              <a:latin typeface="IRANSans" panose="02040503050201020203" pitchFamily="18" charset="-78"/>
              <a:cs typeface="IRANSans" panose="02040503050201020203" pitchFamily="18" charset="-78"/>
            </a:endParaRPr>
          </a:p>
        </p:txBody>
      </p:sp>
      <p:pic>
        <p:nvPicPr>
          <p:cNvPr id="5" name="Content Placeholder 4">
            <a:extLst>
              <a:ext uri="{FF2B5EF4-FFF2-40B4-BE49-F238E27FC236}">
                <a16:creationId xmlns:a16="http://schemas.microsoft.com/office/drawing/2014/main" id="{7513A609-4AF8-4500-8216-938B9F277B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8418" y="3239929"/>
            <a:ext cx="5996940" cy="1821180"/>
          </a:xfrm>
        </p:spPr>
      </p:pic>
      <p:sp>
        <p:nvSpPr>
          <p:cNvPr id="3" name="Slide Number Placeholder 2">
            <a:extLst>
              <a:ext uri="{FF2B5EF4-FFF2-40B4-BE49-F238E27FC236}">
                <a16:creationId xmlns:a16="http://schemas.microsoft.com/office/drawing/2014/main" id="{EE13B645-1000-4270-BEC0-DD1166BCA527}"/>
              </a:ext>
            </a:extLst>
          </p:cNvPr>
          <p:cNvSpPr>
            <a:spLocks noGrp="1"/>
          </p:cNvSpPr>
          <p:nvPr>
            <p:ph type="sldNum" sz="quarter" idx="12"/>
          </p:nvPr>
        </p:nvSpPr>
        <p:spPr/>
        <p:txBody>
          <a:bodyPr/>
          <a:lstStyle/>
          <a:p>
            <a:fld id="{7C9EECA4-D8B6-4BBD-81C4-FD831CC3A309}" type="slidenum">
              <a:rPr lang="en-US" smtClean="0"/>
              <a:t>3</a:t>
            </a:fld>
            <a:endParaRPr lang="en-US"/>
          </a:p>
        </p:txBody>
      </p:sp>
    </p:spTree>
    <p:extLst>
      <p:ext uri="{BB962C8B-B14F-4D97-AF65-F5344CB8AC3E}">
        <p14:creationId xmlns:p14="http://schemas.microsoft.com/office/powerpoint/2010/main" val="397879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918F-A04F-4A0D-8282-DF08F9A72A96}"/>
              </a:ext>
            </a:extLst>
          </p:cNvPr>
          <p:cNvSpPr>
            <a:spLocks noGrp="1"/>
          </p:cNvSpPr>
          <p:nvPr>
            <p:ph type="title"/>
          </p:nvPr>
        </p:nvSpPr>
        <p:spPr/>
        <p:txBody>
          <a:bodyPr/>
          <a:lstStyle/>
          <a:p>
            <a:pPr marL="342900" indent="-342900" algn="r" rtl="1">
              <a:lnSpc>
                <a:spcPct val="150000"/>
              </a:lnSpc>
              <a:buClr>
                <a:srgbClr val="FFC000"/>
              </a:buClr>
              <a:buFont typeface="Wingdings" panose="05000000000000000000" pitchFamily="2" charset="2"/>
              <a:buChar char="ü"/>
            </a:pPr>
            <a:r>
              <a:rPr lang="ar-IQ" sz="2000" b="0" i="0" dirty="0">
                <a:solidFill>
                  <a:schemeClr val="tx1"/>
                </a:solidFill>
                <a:effectLst/>
                <a:latin typeface="IRANSans" panose="02040503050201020203" pitchFamily="18" charset="-78"/>
                <a:cs typeface="IRANSans" panose="02040503050201020203" pitchFamily="18" charset="-78"/>
              </a:rPr>
              <a:t>راحت ترین راه بررسی وضعیت حافظه در لینوکس استفاده از دستور </a:t>
            </a:r>
            <a:r>
              <a:rPr lang="en-US" sz="2000" b="0" i="0" dirty="0">
                <a:solidFill>
                  <a:schemeClr val="tx1"/>
                </a:solidFill>
                <a:effectLst/>
                <a:latin typeface="IRANSans" panose="02040503050201020203" pitchFamily="18" charset="-78"/>
                <a:cs typeface="IRANSans" panose="02040503050201020203" pitchFamily="18" charset="-78"/>
              </a:rPr>
              <a:t>free </a:t>
            </a:r>
            <a:r>
              <a:rPr lang="fa-IR" sz="2000" b="0" i="0" dirty="0">
                <a:solidFill>
                  <a:schemeClr val="tx1"/>
                </a:solidFill>
                <a:effectLst/>
                <a:latin typeface="IRANSans" panose="02040503050201020203" pitchFamily="18" charset="-78"/>
                <a:cs typeface="IRANSans" panose="02040503050201020203" pitchFamily="18" charset="-78"/>
              </a:rPr>
              <a:t> </a:t>
            </a:r>
            <a:r>
              <a:rPr lang="ar-IQ" sz="2000" b="0" i="0" dirty="0">
                <a:solidFill>
                  <a:schemeClr val="tx1"/>
                </a:solidFill>
                <a:effectLst/>
                <a:latin typeface="IRANSans" panose="02040503050201020203" pitchFamily="18" charset="-78"/>
                <a:cs typeface="IRANSans" panose="02040503050201020203" pitchFamily="18" charset="-78"/>
              </a:rPr>
              <a:t>است. </a:t>
            </a:r>
            <a:br>
              <a:rPr lang="fa-IR" sz="2000" b="0" i="0" dirty="0">
                <a:solidFill>
                  <a:schemeClr val="tx1"/>
                </a:solidFill>
                <a:effectLst/>
                <a:latin typeface="IRANSans" panose="02040503050201020203" pitchFamily="18" charset="-78"/>
                <a:cs typeface="IRANSans" panose="02040503050201020203" pitchFamily="18" charset="-78"/>
              </a:rPr>
            </a:br>
            <a:r>
              <a:rPr lang="ar-IQ" sz="2000" b="0" i="0" dirty="0">
                <a:solidFill>
                  <a:schemeClr val="tx1"/>
                </a:solidFill>
                <a:effectLst/>
                <a:latin typeface="IRANSans" panose="02040503050201020203" pitchFamily="18" charset="-78"/>
                <a:cs typeface="IRANSans" panose="02040503050201020203" pitchFamily="18" charset="-78"/>
              </a:rPr>
              <a:t>در تصویر زیر یک مثال از نتیجه نمایش داده شده توسط این دستور </a:t>
            </a:r>
            <a:r>
              <a:rPr lang="fa-IR" sz="2000" b="0" i="0" dirty="0">
                <a:solidFill>
                  <a:schemeClr val="tx1"/>
                </a:solidFill>
                <a:effectLst/>
                <a:latin typeface="IRANSans" panose="02040503050201020203" pitchFamily="18" charset="-78"/>
                <a:cs typeface="IRANSans" panose="02040503050201020203" pitchFamily="18" charset="-78"/>
              </a:rPr>
              <a:t>که</a:t>
            </a:r>
            <a:r>
              <a:rPr lang="ar-IQ" sz="2000" b="0" i="0" dirty="0">
                <a:solidFill>
                  <a:schemeClr val="tx1"/>
                </a:solidFill>
                <a:effectLst/>
                <a:latin typeface="IRANSans" panose="02040503050201020203" pitchFamily="18" charset="-78"/>
                <a:cs typeface="IRANSans" panose="02040503050201020203" pitchFamily="18" charset="-78"/>
              </a:rPr>
              <a:t> آپشن –</a:t>
            </a:r>
            <a:r>
              <a:rPr lang="en-US" sz="2000" b="0" i="0" dirty="0">
                <a:solidFill>
                  <a:schemeClr val="tx1"/>
                </a:solidFill>
                <a:effectLst/>
                <a:latin typeface="IRANSans" panose="02040503050201020203" pitchFamily="18" charset="-78"/>
                <a:cs typeface="IRANSans" panose="02040503050201020203" pitchFamily="18" charset="-78"/>
              </a:rPr>
              <a:t>m </a:t>
            </a:r>
            <a:r>
              <a:rPr lang="fa-IR" sz="2000" b="0" i="0" dirty="0">
                <a:solidFill>
                  <a:schemeClr val="tx1"/>
                </a:solidFill>
                <a:effectLst/>
                <a:latin typeface="IRANSans" panose="02040503050201020203" pitchFamily="18" charset="-78"/>
                <a:cs typeface="IRANSans" panose="02040503050201020203" pitchFamily="18" charset="-78"/>
              </a:rPr>
              <a:t> به ان اضافه کردیم </a:t>
            </a:r>
            <a:r>
              <a:rPr lang="ar-IQ" sz="2000" b="0" i="0" dirty="0">
                <a:solidFill>
                  <a:schemeClr val="tx1"/>
                </a:solidFill>
                <a:effectLst/>
                <a:latin typeface="IRANSans" panose="02040503050201020203" pitchFamily="18" charset="-78"/>
                <a:cs typeface="IRANSans" panose="02040503050201020203" pitchFamily="18" charset="-78"/>
              </a:rPr>
              <a:t>که نمایش نتیجه بر حسب مگابایت </a:t>
            </a:r>
            <a:r>
              <a:rPr lang="fa-IR" sz="2000" b="0" i="0" dirty="0">
                <a:solidFill>
                  <a:schemeClr val="tx1"/>
                </a:solidFill>
                <a:effectLst/>
                <a:latin typeface="IRANSans" panose="02040503050201020203" pitchFamily="18" charset="-78"/>
                <a:cs typeface="IRANSans" panose="02040503050201020203" pitchFamily="18" charset="-78"/>
              </a:rPr>
              <a:t>باشد</a:t>
            </a:r>
            <a:endParaRPr lang="en-US" sz="2000" dirty="0">
              <a:solidFill>
                <a:schemeClr val="tx1"/>
              </a:solidFill>
              <a:latin typeface="IRANSans" panose="02040503050201020203" pitchFamily="18" charset="-78"/>
              <a:cs typeface="IRANSans" panose="02040503050201020203" pitchFamily="18" charset="-78"/>
            </a:endParaRPr>
          </a:p>
        </p:txBody>
      </p:sp>
      <p:pic>
        <p:nvPicPr>
          <p:cNvPr id="5" name="Content Placeholder 4">
            <a:extLst>
              <a:ext uri="{FF2B5EF4-FFF2-40B4-BE49-F238E27FC236}">
                <a16:creationId xmlns:a16="http://schemas.microsoft.com/office/drawing/2014/main" id="{CF1F9C3B-BE8F-4B55-8462-25F10DE52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358" y="4707090"/>
            <a:ext cx="7134225" cy="1228724"/>
          </a:xfrm>
        </p:spPr>
      </p:pic>
      <p:pic>
        <p:nvPicPr>
          <p:cNvPr id="7" name="Picture 6">
            <a:extLst>
              <a:ext uri="{FF2B5EF4-FFF2-40B4-BE49-F238E27FC236}">
                <a16:creationId xmlns:a16="http://schemas.microsoft.com/office/drawing/2014/main" id="{2DB2EE60-95A8-4AA1-9C55-FEB5E6F0F9AF}"/>
              </a:ext>
            </a:extLst>
          </p:cNvPr>
          <p:cNvPicPr>
            <a:picLocks noChangeAspect="1"/>
          </p:cNvPicPr>
          <p:nvPr/>
        </p:nvPicPr>
        <p:blipFill>
          <a:blip r:embed="rId3"/>
          <a:stretch>
            <a:fillRect/>
          </a:stretch>
        </p:blipFill>
        <p:spPr>
          <a:xfrm>
            <a:off x="1781359" y="2665806"/>
            <a:ext cx="7134225" cy="1228725"/>
          </a:xfrm>
          <a:prstGeom prst="rect">
            <a:avLst/>
          </a:prstGeom>
        </p:spPr>
      </p:pic>
      <p:sp>
        <p:nvSpPr>
          <p:cNvPr id="3" name="Slide Number Placeholder 2">
            <a:extLst>
              <a:ext uri="{FF2B5EF4-FFF2-40B4-BE49-F238E27FC236}">
                <a16:creationId xmlns:a16="http://schemas.microsoft.com/office/drawing/2014/main" id="{8B93CECD-CA8E-4A41-90CF-37F06AE0E210}"/>
              </a:ext>
            </a:extLst>
          </p:cNvPr>
          <p:cNvSpPr>
            <a:spLocks noGrp="1"/>
          </p:cNvSpPr>
          <p:nvPr>
            <p:ph type="sldNum" sz="quarter" idx="12"/>
          </p:nvPr>
        </p:nvSpPr>
        <p:spPr/>
        <p:txBody>
          <a:bodyPr/>
          <a:lstStyle/>
          <a:p>
            <a:fld id="{7C9EECA4-D8B6-4BBD-81C4-FD831CC3A309}" type="slidenum">
              <a:rPr lang="en-US" smtClean="0"/>
              <a:t>4</a:t>
            </a:fld>
            <a:endParaRPr lang="en-US"/>
          </a:p>
        </p:txBody>
      </p:sp>
    </p:spTree>
    <p:extLst>
      <p:ext uri="{BB962C8B-B14F-4D97-AF65-F5344CB8AC3E}">
        <p14:creationId xmlns:p14="http://schemas.microsoft.com/office/powerpoint/2010/main" val="180575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6A92-4D2A-40C2-A42A-72E37CD07017}"/>
              </a:ext>
            </a:extLst>
          </p:cNvPr>
          <p:cNvSpPr>
            <a:spLocks noGrp="1"/>
          </p:cNvSpPr>
          <p:nvPr>
            <p:ph type="title"/>
          </p:nvPr>
        </p:nvSpPr>
        <p:spPr/>
        <p:txBody>
          <a:bodyPr/>
          <a:lstStyle/>
          <a:p>
            <a:pPr marL="342900" indent="-342900" algn="r" rtl="1">
              <a:lnSpc>
                <a:spcPct val="150000"/>
              </a:lnSpc>
              <a:buClr>
                <a:srgbClr val="FFC000"/>
              </a:buClr>
              <a:buFont typeface="Wingdings" panose="05000000000000000000" pitchFamily="2" charset="2"/>
              <a:buChar char="ü"/>
            </a:pPr>
            <a:r>
              <a:rPr lang="ar-IQ" sz="2400" i="0" dirty="0">
                <a:solidFill>
                  <a:schemeClr val="tx1"/>
                </a:solidFill>
                <a:effectLst/>
                <a:latin typeface="IRANSans" panose="02040503050201020203" pitchFamily="18" charset="-78"/>
                <a:cs typeface="IRANSans" panose="02040503050201020203" pitchFamily="18" charset="-78"/>
              </a:rPr>
              <a:t>دستور </a:t>
            </a:r>
            <a:r>
              <a:rPr lang="en-US" sz="2400" i="0" dirty="0" err="1">
                <a:solidFill>
                  <a:schemeClr val="tx1"/>
                </a:solidFill>
                <a:effectLst/>
                <a:latin typeface="IRANSans" panose="02040503050201020203" pitchFamily="18" charset="-78"/>
                <a:cs typeface="IRANSans" panose="02040503050201020203" pitchFamily="18" charset="-78"/>
              </a:rPr>
              <a:t>pwd</a:t>
            </a:r>
            <a:r>
              <a:rPr lang="en-US" sz="2400" i="0" dirty="0">
                <a:solidFill>
                  <a:schemeClr val="tx1"/>
                </a:solidFill>
                <a:effectLst/>
                <a:latin typeface="IRANSans" panose="02040503050201020203" pitchFamily="18" charset="-78"/>
                <a:cs typeface="IRANSans" panose="02040503050201020203" pitchFamily="18" charset="-78"/>
              </a:rPr>
              <a:t> </a:t>
            </a:r>
            <a:r>
              <a:rPr lang="fa-IR" sz="2400" i="0" dirty="0">
                <a:solidFill>
                  <a:schemeClr val="tx1"/>
                </a:solidFill>
                <a:effectLst/>
                <a:latin typeface="IRANSans" panose="02040503050201020203" pitchFamily="18" charset="-78"/>
                <a:cs typeface="IRANSans" panose="02040503050201020203" pitchFamily="18" charset="-78"/>
              </a:rPr>
              <a:t> </a:t>
            </a:r>
            <a:r>
              <a:rPr lang="ar-IQ" sz="2400" i="0" dirty="0">
                <a:solidFill>
                  <a:schemeClr val="tx1"/>
                </a:solidFill>
                <a:effectLst/>
                <a:latin typeface="IRANSans" panose="02040503050201020203" pitchFamily="18" charset="-78"/>
                <a:cs typeface="IRANSans" panose="02040503050201020203" pitchFamily="18" charset="-78"/>
              </a:rPr>
              <a:t>مخفف </a:t>
            </a:r>
            <a:r>
              <a:rPr lang="en-US" sz="2400" i="0" dirty="0">
                <a:solidFill>
                  <a:schemeClr val="tx1"/>
                </a:solidFill>
                <a:effectLst/>
                <a:latin typeface="IRANSans" panose="02040503050201020203" pitchFamily="18" charset="-78"/>
                <a:cs typeface="IRANSans" panose="02040503050201020203" pitchFamily="18" charset="-78"/>
              </a:rPr>
              <a:t>Print Working Directory </a:t>
            </a:r>
            <a:r>
              <a:rPr lang="fa-IR" sz="2400" i="0" dirty="0">
                <a:solidFill>
                  <a:schemeClr val="tx1"/>
                </a:solidFill>
                <a:effectLst/>
                <a:latin typeface="IRANSans" panose="02040503050201020203" pitchFamily="18" charset="-78"/>
                <a:cs typeface="IRANSans" panose="02040503050201020203" pitchFamily="18" charset="-78"/>
              </a:rPr>
              <a:t> </a:t>
            </a:r>
            <a:r>
              <a:rPr lang="ar-IQ" sz="2400" i="0" dirty="0">
                <a:solidFill>
                  <a:schemeClr val="tx1"/>
                </a:solidFill>
                <a:effectLst/>
                <a:latin typeface="IRANSans" panose="02040503050201020203" pitchFamily="18" charset="-78"/>
                <a:cs typeface="IRANSans" panose="02040503050201020203" pitchFamily="18" charset="-78"/>
              </a:rPr>
              <a:t>است و نام مسیر کاری فعلی را به صورت کامل و با شروع از فولدر روت، چاپ می‌کند.</a:t>
            </a:r>
            <a:endParaRPr lang="en-US" sz="2400" dirty="0">
              <a:solidFill>
                <a:schemeClr val="tx1"/>
              </a:solidFill>
              <a:latin typeface="IRANSans" panose="02040503050201020203" pitchFamily="18" charset="-78"/>
              <a:cs typeface="IRANSans" panose="02040503050201020203" pitchFamily="18" charset="-78"/>
            </a:endParaRPr>
          </a:p>
        </p:txBody>
      </p:sp>
      <p:pic>
        <p:nvPicPr>
          <p:cNvPr id="5" name="Content Placeholder 4">
            <a:extLst>
              <a:ext uri="{FF2B5EF4-FFF2-40B4-BE49-F238E27FC236}">
                <a16:creationId xmlns:a16="http://schemas.microsoft.com/office/drawing/2014/main" id="{57A8707C-FFE0-4D36-B531-AD8FC07A9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9932" y="2581966"/>
            <a:ext cx="5067300" cy="2110740"/>
          </a:xfrm>
        </p:spPr>
      </p:pic>
      <p:sp>
        <p:nvSpPr>
          <p:cNvPr id="3" name="Slide Number Placeholder 2">
            <a:extLst>
              <a:ext uri="{FF2B5EF4-FFF2-40B4-BE49-F238E27FC236}">
                <a16:creationId xmlns:a16="http://schemas.microsoft.com/office/drawing/2014/main" id="{64151BFE-4D26-4648-A653-C7B1BBD3BA3A}"/>
              </a:ext>
            </a:extLst>
          </p:cNvPr>
          <p:cNvSpPr>
            <a:spLocks noGrp="1"/>
          </p:cNvSpPr>
          <p:nvPr>
            <p:ph type="sldNum" sz="quarter" idx="12"/>
          </p:nvPr>
        </p:nvSpPr>
        <p:spPr/>
        <p:txBody>
          <a:bodyPr/>
          <a:lstStyle/>
          <a:p>
            <a:fld id="{7C9EECA4-D8B6-4BBD-81C4-FD831CC3A309}" type="slidenum">
              <a:rPr lang="en-US" smtClean="0"/>
              <a:t>5</a:t>
            </a:fld>
            <a:endParaRPr lang="en-US"/>
          </a:p>
        </p:txBody>
      </p:sp>
    </p:spTree>
    <p:extLst>
      <p:ext uri="{BB962C8B-B14F-4D97-AF65-F5344CB8AC3E}">
        <p14:creationId xmlns:p14="http://schemas.microsoft.com/office/powerpoint/2010/main" val="37594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EF65-0677-47C5-A9DF-31285E2F5A5D}"/>
              </a:ext>
            </a:extLst>
          </p:cNvPr>
          <p:cNvSpPr>
            <a:spLocks noGrp="1"/>
          </p:cNvSpPr>
          <p:nvPr>
            <p:ph type="title"/>
          </p:nvPr>
        </p:nvSpPr>
        <p:spPr>
          <a:xfrm>
            <a:off x="223529" y="2412147"/>
            <a:ext cx="11035815" cy="1400530"/>
          </a:xfrm>
        </p:spPr>
        <p:txBody>
          <a:bodyPr/>
          <a:lstStyle/>
          <a:p>
            <a:pPr marL="571500" indent="-571500" algn="r" rtl="1">
              <a:lnSpc>
                <a:spcPct val="150000"/>
              </a:lnSpc>
              <a:buClr>
                <a:srgbClr val="FFC000"/>
              </a:buClr>
              <a:buFont typeface="Wingdings" panose="05000000000000000000" pitchFamily="2" charset="2"/>
              <a:buChar char="ü"/>
            </a:pPr>
            <a:r>
              <a:rPr lang="fa-IR" sz="3200" dirty="0">
                <a:latin typeface="IRANSans" panose="02040503050201020203" pitchFamily="18" charset="-78"/>
                <a:cs typeface="IRANSans" panose="02040503050201020203" pitchFamily="18" charset="-78"/>
              </a:rPr>
              <a:t>همچنین اگر دستور </a:t>
            </a:r>
            <a:r>
              <a:rPr lang="en-US" sz="3200" dirty="0">
                <a:latin typeface="IRANSans" panose="02040503050201020203" pitchFamily="18" charset="-78"/>
                <a:cs typeface="IRANSans" panose="02040503050201020203" pitchFamily="18" charset="-78"/>
              </a:rPr>
              <a:t>exit </a:t>
            </a:r>
            <a:r>
              <a:rPr lang="fa-IR" sz="3200" dirty="0">
                <a:latin typeface="IRANSans" panose="02040503050201020203" pitchFamily="18" charset="-78"/>
                <a:cs typeface="IRANSans" panose="02040503050201020203" pitchFamily="18" charset="-78"/>
              </a:rPr>
              <a:t> را در </a:t>
            </a:r>
            <a:r>
              <a:rPr lang="fa-IR" sz="3200" dirty="0" err="1">
                <a:latin typeface="IRANSans" panose="02040503050201020203" pitchFamily="18" charset="-78"/>
                <a:cs typeface="IRANSans" panose="02040503050201020203" pitchFamily="18" charset="-78"/>
              </a:rPr>
              <a:t>ترمینال</a:t>
            </a:r>
            <a:r>
              <a:rPr lang="fa-IR" sz="3200" dirty="0">
                <a:latin typeface="IRANSans" panose="02040503050201020203" pitchFamily="18" charset="-78"/>
                <a:cs typeface="IRANSans" panose="02040503050201020203" pitchFamily="18" charset="-78"/>
              </a:rPr>
              <a:t> لینوکس بنویسیم باعث بسته شدن پنجره </a:t>
            </a:r>
            <a:r>
              <a:rPr lang="fa-IR" sz="3200" dirty="0" err="1">
                <a:latin typeface="IRANSans" panose="02040503050201020203" pitchFamily="18" charset="-78"/>
                <a:cs typeface="IRANSans" panose="02040503050201020203" pitchFamily="18" charset="-78"/>
              </a:rPr>
              <a:t>ترمینال</a:t>
            </a:r>
            <a:r>
              <a:rPr lang="fa-IR" sz="3200" dirty="0">
                <a:latin typeface="IRANSans" panose="02040503050201020203" pitchFamily="18" charset="-78"/>
                <a:cs typeface="IRANSans" panose="02040503050201020203" pitchFamily="18" charset="-78"/>
              </a:rPr>
              <a:t> می شود </a:t>
            </a:r>
            <a:br>
              <a:rPr lang="fa-IR" sz="3200" dirty="0">
                <a:latin typeface="IRANSans" panose="02040503050201020203" pitchFamily="18" charset="-78"/>
                <a:cs typeface="IRANSans" panose="02040503050201020203" pitchFamily="18" charset="-78"/>
              </a:rPr>
            </a:br>
            <a:endParaRPr lang="en-US" sz="3200" dirty="0">
              <a:latin typeface="IRANSans" panose="02040503050201020203" pitchFamily="18" charset="-78"/>
              <a:cs typeface="IRANSans" panose="02040503050201020203" pitchFamily="18" charset="-78"/>
            </a:endParaRPr>
          </a:p>
        </p:txBody>
      </p:sp>
      <p:sp>
        <p:nvSpPr>
          <p:cNvPr id="4" name="Slide Number Placeholder 3">
            <a:extLst>
              <a:ext uri="{FF2B5EF4-FFF2-40B4-BE49-F238E27FC236}">
                <a16:creationId xmlns:a16="http://schemas.microsoft.com/office/drawing/2014/main" id="{B1BBFAD6-AD1C-434D-A6D4-9812DD7D60B6}"/>
              </a:ext>
            </a:extLst>
          </p:cNvPr>
          <p:cNvSpPr>
            <a:spLocks noGrp="1"/>
          </p:cNvSpPr>
          <p:nvPr>
            <p:ph type="sldNum" sz="quarter" idx="12"/>
          </p:nvPr>
        </p:nvSpPr>
        <p:spPr/>
        <p:txBody>
          <a:bodyPr/>
          <a:lstStyle/>
          <a:p>
            <a:fld id="{7C9EECA4-D8B6-4BBD-81C4-FD831CC3A309}" type="slidenum">
              <a:rPr lang="en-US" smtClean="0"/>
              <a:t>6</a:t>
            </a:fld>
            <a:endParaRPr lang="en-US"/>
          </a:p>
        </p:txBody>
      </p:sp>
    </p:spTree>
    <p:extLst>
      <p:ext uri="{BB962C8B-B14F-4D97-AF65-F5344CB8AC3E}">
        <p14:creationId xmlns:p14="http://schemas.microsoft.com/office/powerpoint/2010/main" val="3090683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TotalTime>
  <Words>213</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Century Gothic</vt:lpstr>
      <vt:lpstr>IRANSans</vt:lpstr>
      <vt:lpstr>IRANSans Medium</vt:lpstr>
      <vt:lpstr>Wingdings</vt:lpstr>
      <vt:lpstr>Wingdings 3</vt:lpstr>
      <vt:lpstr>Ion</vt:lpstr>
      <vt:lpstr>به نام خدا   موضوع : تمرین شماره 1  تهیه کننده : علی حسینیان بنای یزدی  شماره دانشجویی : 98440301</vt:lpstr>
      <vt:lpstr>PowerPoint Presentation</vt:lpstr>
      <vt:lpstr>همانطور که در تصویر زیر میبینیم، هدف اصلی از دستور uptime  این است که نشان دهیم چه مدت سیستم در حال اجرا است. همچنین زمان فعلی، تعداد کاربران وارد شده و متوسط ​​بار سیستم را نمایش می دهد.</vt:lpstr>
      <vt:lpstr>راحت ترین راه بررسی وضعیت حافظه در لینوکس استفاده از دستور free  است.  در تصویر زیر یک مثال از نتیجه نمایش داده شده توسط این دستور که آپشن –m  به ان اضافه کردیم که نمایش نتیجه بر حسب مگابایت باشد</vt:lpstr>
      <vt:lpstr>دستور pwd  مخفف Print Working Directory  است و نام مسیر کاری فعلی را به صورت کامل و با شروع از فولدر روت، چاپ می‌کند.</vt:lpstr>
      <vt:lpstr>همچنین اگر دستور exit  را در ترمینال لینوکس بنویسیم باعث بسته شدن پنجره ترمینال می شود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ata hoseini</dc:creator>
  <cp:lastModifiedBy>ata hoseini</cp:lastModifiedBy>
  <cp:revision>3</cp:revision>
  <dcterms:created xsi:type="dcterms:W3CDTF">2021-10-03T16:57:52Z</dcterms:created>
  <dcterms:modified xsi:type="dcterms:W3CDTF">2021-10-03T18:29:32Z</dcterms:modified>
</cp:coreProperties>
</file>