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l" defTabSz="2438338" rtl="0" fontAlgn="auto" latinLnBrk="0" hangingPunct="0">
      <a:lnSpc>
        <a:spcPct val="9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98DBE4"/>
            </a:gs>
            <a:gs pos="100000">
              <a:srgbClr val="5897C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BONDO2…"/>
          <p:cNvSpPr txBox="1"/>
          <p:nvPr>
            <p:ph type="ctrTitle"/>
          </p:nvPr>
        </p:nvSpPr>
        <p:spPr>
          <a:xfrm>
            <a:off x="1219200" y="3531215"/>
            <a:ext cx="21945600" cy="4267201"/>
          </a:xfrm>
          <a:prstGeom prst="rect">
            <a:avLst/>
          </a:prstGeom>
        </p:spPr>
        <p:txBody>
          <a:bodyPr/>
          <a:lstStyle/>
          <a:p>
            <a:pPr defTabSz="2292095">
              <a:defRPr spc="-120" sz="12032">
                <a:solidFill>
                  <a:srgbClr val="00003D"/>
                </a:solidFill>
              </a:defRPr>
            </a:pPr>
            <a:r>
              <a:t>BONDO2</a:t>
            </a:r>
          </a:p>
          <a:p>
            <a:pPr defTabSz="2292095">
              <a:defRPr spc="-120" sz="12032">
                <a:solidFill>
                  <a:srgbClr val="00003D"/>
                </a:solidFill>
              </a:defRPr>
            </a:pPr>
            <a:r>
              <a:t>RAG-Based University Chat-bot</a:t>
            </a:r>
          </a:p>
        </p:txBody>
      </p:sp>
      <p:sp>
        <p:nvSpPr>
          <p:cNvPr id="172" name="Layal Saadeddine"/>
          <p:cNvSpPr txBox="1"/>
          <p:nvPr/>
        </p:nvSpPr>
        <p:spPr>
          <a:xfrm>
            <a:off x="18778525" y="12152040"/>
            <a:ext cx="4810355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pc="-29" sz="3000">
                <a:solidFill>
                  <a:srgbClr val="00003D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Layal Saadeddine</a:t>
            </a:r>
          </a:p>
        </p:txBody>
      </p:sp>
      <p:sp>
        <p:nvSpPr>
          <p:cNvPr id="173" name="Mohammad Tarakh"/>
          <p:cNvSpPr txBox="1"/>
          <p:nvPr/>
        </p:nvSpPr>
        <p:spPr>
          <a:xfrm>
            <a:off x="1038141" y="12152040"/>
            <a:ext cx="4810356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pc="-29" sz="3000">
                <a:solidFill>
                  <a:srgbClr val="00003D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Mohammad Tarakh</a:t>
            </a:r>
          </a:p>
        </p:txBody>
      </p:sp>
      <p:sp>
        <p:nvSpPr>
          <p:cNvPr id="174" name="Ali Assi"/>
          <p:cNvSpPr txBox="1"/>
          <p:nvPr/>
        </p:nvSpPr>
        <p:spPr>
          <a:xfrm>
            <a:off x="9908333" y="12152040"/>
            <a:ext cx="4810356" cy="605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pc="-29" sz="3000">
                <a:solidFill>
                  <a:srgbClr val="00003D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Ali Assi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98DBE4"/>
            </a:gs>
            <a:gs pos="100000">
              <a:srgbClr val="5897C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3D"/>
                </a:solidFill>
              </a:defRPr>
            </a:lvl1pPr>
          </a:lstStyle>
          <a:p>
            <a:pPr/>
            <a:r>
              <a:t>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98DBE4"/>
            </a:gs>
            <a:gs pos="100000">
              <a:srgbClr val="5897C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Architecture.png" descr="Architectur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0780" y="407345"/>
            <a:ext cx="21902440" cy="1285051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lide Number"/>
          <p:cNvSpPr txBox="1"/>
          <p:nvPr>
            <p:ph type="sldNum" sz="quarter" idx="4294967295"/>
          </p:nvPr>
        </p:nvSpPr>
        <p:spPr>
          <a:xfrm>
            <a:off x="23503282" y="12641954"/>
            <a:ext cx="418339" cy="6057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3000">
                <a:solidFill>
                  <a:srgbClr val="00003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98DBE4"/>
            </a:gs>
            <a:gs pos="100000">
              <a:srgbClr val="5897C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ipe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3D"/>
                </a:solidFill>
              </a:defRPr>
            </a:lvl1pPr>
          </a:lstStyle>
          <a:p>
            <a:pPr/>
            <a:r>
              <a:t>Pipeline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98DBE4"/>
            </a:gs>
            <a:gs pos="100000">
              <a:srgbClr val="5897C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peline.png" descr="pipelin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6097" y="287397"/>
            <a:ext cx="19711806" cy="13141206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lide Number"/>
          <p:cNvSpPr txBox="1"/>
          <p:nvPr>
            <p:ph type="sldNum" sz="quarter" idx="4294967295"/>
          </p:nvPr>
        </p:nvSpPr>
        <p:spPr>
          <a:xfrm>
            <a:off x="23156171" y="12570864"/>
            <a:ext cx="496444" cy="6057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3000">
                <a:solidFill>
                  <a:srgbClr val="00003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98DBE4"/>
            </a:gs>
            <a:gs pos="100000">
              <a:srgbClr val="5897C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Why RAG not Fine Tun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3D"/>
                </a:solidFill>
              </a:defRPr>
            </a:lvl1pPr>
          </a:lstStyle>
          <a:p>
            <a:pPr/>
            <a:r>
              <a:t>Why RAG not Fine Tuning?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98DBE4"/>
            </a:gs>
            <a:gs pos="100000">
              <a:srgbClr val="5897C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98DBE4"/>
            </a:gs>
            <a:gs pos="100000">
              <a:srgbClr val="5897C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hallenges and 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3D"/>
                </a:solidFill>
              </a:defRPr>
            </a:lvl1pPr>
          </a:lstStyle>
          <a:p>
            <a:pPr/>
            <a:r>
              <a:t>Challenges and Future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98DBE4"/>
            </a:gs>
            <a:gs pos="100000">
              <a:srgbClr val="5897C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hallenges"/>
          <p:cNvSpPr txBox="1"/>
          <p:nvPr>
            <p:ph type="title"/>
          </p:nvPr>
        </p:nvSpPr>
        <p:spPr>
          <a:xfrm>
            <a:off x="1888634" y="3654926"/>
            <a:ext cx="6017855" cy="1600201"/>
          </a:xfrm>
          <a:prstGeom prst="rect">
            <a:avLst/>
          </a:prstGeom>
        </p:spPr>
        <p:txBody>
          <a:bodyPr/>
          <a:lstStyle>
            <a:lvl1pPr defTabSz="2267711">
              <a:defRPr spc="-78" sz="7812">
                <a:solidFill>
                  <a:srgbClr val="00003D"/>
                </a:solidFill>
              </a:defRPr>
            </a:lvl1pPr>
          </a:lstStyle>
          <a:p>
            <a:pPr/>
            <a:r>
              <a:t>Challenges</a:t>
            </a:r>
          </a:p>
        </p:txBody>
      </p:sp>
      <p:sp>
        <p:nvSpPr>
          <p:cNvPr id="229" name="No Real-World Dataset…"/>
          <p:cNvSpPr txBox="1"/>
          <p:nvPr>
            <p:ph type="body" sz="quarter" idx="1"/>
          </p:nvPr>
        </p:nvSpPr>
        <p:spPr>
          <a:xfrm>
            <a:off x="1957740" y="6543561"/>
            <a:ext cx="7227202" cy="548111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3D"/>
                </a:solidFill>
              </a:defRPr>
            </a:pPr>
            <a:r>
              <a:t>No Real-World Dataset</a:t>
            </a:r>
          </a:p>
          <a:p>
            <a:pPr>
              <a:defRPr>
                <a:solidFill>
                  <a:srgbClr val="00003D"/>
                </a:solidFill>
              </a:defRPr>
            </a:pPr>
            <a:r>
              <a:t>Time Constraints</a:t>
            </a:r>
          </a:p>
          <a:p>
            <a:pPr>
              <a:defRPr>
                <a:solidFill>
                  <a:srgbClr val="00003D"/>
                </a:solidFill>
              </a:defRPr>
            </a:pPr>
            <a:r>
              <a:t>Limited Resources</a:t>
            </a:r>
          </a:p>
        </p:txBody>
      </p:sp>
      <p:pic>
        <p:nvPicPr>
          <p:cNvPr id="230" name="3e79cc85-7ef8-46c8-8a91-adb424b58455.png" descr="3e79cc85-7ef8-46c8-8a91-adb424b58455.png"/>
          <p:cNvPicPr>
            <a:picLocks noChangeAspect="1"/>
          </p:cNvPicPr>
          <p:nvPr/>
        </p:nvPicPr>
        <p:blipFill>
          <a:blip r:embed="rId2">
            <a:extLst/>
          </a:blip>
          <a:srcRect l="1136" t="0" r="1136" b="0"/>
          <a:stretch>
            <a:fillRect/>
          </a:stretch>
        </p:blipFill>
        <p:spPr>
          <a:xfrm>
            <a:off x="11671315" y="1270000"/>
            <a:ext cx="10922001" cy="1117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lide Number"/>
          <p:cNvSpPr txBox="1"/>
          <p:nvPr>
            <p:ph type="sldNum" sz="quarter" idx="4294967295"/>
          </p:nvPr>
        </p:nvSpPr>
        <p:spPr>
          <a:xfrm>
            <a:off x="23437832" y="12618257"/>
            <a:ext cx="352045" cy="6057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3000">
                <a:solidFill>
                  <a:srgbClr val="00003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2" name="Rounded Rectangle"/>
          <p:cNvSpPr/>
          <p:nvPr/>
        </p:nvSpPr>
        <p:spPr>
          <a:xfrm rot="18900000">
            <a:off x="-1144456" y="-877436"/>
            <a:ext cx="3188703" cy="3491285"/>
          </a:xfrm>
          <a:prstGeom prst="roundRect">
            <a:avLst>
              <a:gd name="adj" fmla="val 15000"/>
            </a:avLst>
          </a:prstGeom>
          <a:solidFill>
            <a:srgbClr val="00003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98DBE4"/>
            </a:gs>
            <a:gs pos="100000">
              <a:srgbClr val="5897C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Achievements"/>
          <p:cNvSpPr txBox="1"/>
          <p:nvPr>
            <p:ph type="title"/>
          </p:nvPr>
        </p:nvSpPr>
        <p:spPr>
          <a:xfrm>
            <a:off x="1952858" y="1036852"/>
            <a:ext cx="6580115" cy="1600201"/>
          </a:xfrm>
          <a:prstGeom prst="rect">
            <a:avLst/>
          </a:prstGeom>
        </p:spPr>
        <p:txBody>
          <a:bodyPr/>
          <a:lstStyle>
            <a:lvl1pPr defTabSz="2267711">
              <a:defRPr spc="-78" sz="7812">
                <a:solidFill>
                  <a:srgbClr val="00003D"/>
                </a:solidFill>
              </a:defRPr>
            </a:lvl1pPr>
          </a:lstStyle>
          <a:p>
            <a:pPr/>
            <a:r>
              <a:t>Achievements</a:t>
            </a:r>
          </a:p>
        </p:txBody>
      </p:sp>
      <p:sp>
        <p:nvSpPr>
          <p:cNvPr id="235" name="State-of-the-Art RAG approach…"/>
          <p:cNvSpPr txBox="1"/>
          <p:nvPr>
            <p:ph type="body" sz="half" idx="1"/>
          </p:nvPr>
        </p:nvSpPr>
        <p:spPr>
          <a:xfrm>
            <a:off x="1217215" y="3579017"/>
            <a:ext cx="9757570" cy="838468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3D"/>
                </a:solidFill>
              </a:defRPr>
            </a:pPr>
            <a:r>
              <a:t>State-of-the-Art RAG approach</a:t>
            </a:r>
          </a:p>
          <a:p>
            <a:pPr>
              <a:defRPr>
                <a:solidFill>
                  <a:srgbClr val="00003D"/>
                </a:solidFill>
              </a:defRPr>
            </a:pPr>
            <a:r>
              <a:t>Speech-To-Text Integration</a:t>
            </a:r>
          </a:p>
          <a:p>
            <a:pPr>
              <a:defRPr>
                <a:solidFill>
                  <a:srgbClr val="00003D"/>
                </a:solidFill>
              </a:defRPr>
            </a:pPr>
            <a:r>
              <a:t>Document Extraction</a:t>
            </a:r>
          </a:p>
          <a:p>
            <a:pPr>
              <a:defRPr>
                <a:solidFill>
                  <a:srgbClr val="00003D"/>
                </a:solidFill>
              </a:defRPr>
            </a:pPr>
            <a:r>
              <a:t>Chat Message Extraction to PDF</a:t>
            </a:r>
          </a:p>
          <a:p>
            <a:pPr>
              <a:defRPr>
                <a:solidFill>
                  <a:srgbClr val="00003D"/>
                </a:solidFill>
              </a:defRPr>
            </a:pPr>
            <a:r>
              <a:t>Bookmarking and History Tracking</a:t>
            </a:r>
          </a:p>
          <a:p>
            <a:pPr>
              <a:defRPr>
                <a:solidFill>
                  <a:srgbClr val="00003D"/>
                </a:solidFill>
              </a:defRPr>
            </a:pPr>
            <a:r>
              <a:t>University Integration</a:t>
            </a:r>
          </a:p>
          <a:p>
            <a:pPr>
              <a:defRPr>
                <a:solidFill>
                  <a:srgbClr val="00003D"/>
                </a:solidFill>
              </a:defRPr>
            </a:pPr>
            <a:r>
              <a:t>Administrative Reference System</a:t>
            </a:r>
          </a:p>
        </p:txBody>
      </p:sp>
      <p:sp>
        <p:nvSpPr>
          <p:cNvPr id="236" name="Future Work"/>
          <p:cNvSpPr txBox="1"/>
          <p:nvPr/>
        </p:nvSpPr>
        <p:spPr>
          <a:xfrm>
            <a:off x="13902573" y="1036852"/>
            <a:ext cx="6580114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2267711">
              <a:lnSpc>
                <a:spcPct val="80000"/>
              </a:lnSpc>
              <a:spcBef>
                <a:spcPts val="0"/>
              </a:spcBef>
              <a:defRPr spc="-78" sz="7812">
                <a:solidFill>
                  <a:srgbClr val="00003D"/>
                </a:solidFill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Future Work</a:t>
            </a:r>
          </a:p>
        </p:txBody>
      </p:sp>
      <p:sp>
        <p:nvSpPr>
          <p:cNvPr id="237" name="Integrating a Re-ranker Model…"/>
          <p:cNvSpPr txBox="1"/>
          <p:nvPr/>
        </p:nvSpPr>
        <p:spPr>
          <a:xfrm>
            <a:off x="13003037" y="3579017"/>
            <a:ext cx="9753601" cy="8384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46100" indent="-546100">
              <a:buSzPct val="150000"/>
              <a:buChar char="•"/>
              <a:defRPr>
                <a:solidFill>
                  <a:srgbClr val="00003D"/>
                </a:solidFill>
              </a:defRPr>
            </a:pPr>
            <a:r>
              <a:t>Integrating a Re-ranker Model</a:t>
            </a:r>
          </a:p>
          <a:p>
            <a:pPr marL="546100" indent="-546100">
              <a:buSzPct val="150000"/>
              <a:buChar char="•"/>
              <a:defRPr>
                <a:solidFill>
                  <a:srgbClr val="00003D"/>
                </a:solidFill>
              </a:defRPr>
            </a:pPr>
            <a:r>
              <a:t>Supporting File Uploads</a:t>
            </a:r>
          </a:p>
          <a:p>
            <a:pPr marL="546100" indent="-546100">
              <a:buSzPct val="150000"/>
              <a:buChar char="•"/>
              <a:defRPr>
                <a:solidFill>
                  <a:srgbClr val="00003D"/>
                </a:solidFill>
              </a:defRPr>
            </a:pPr>
            <a:r>
              <a:t>Optimizing for Critical Questions</a:t>
            </a:r>
          </a:p>
          <a:p>
            <a:pPr marL="546100" indent="-546100">
              <a:buSzPct val="150000"/>
              <a:buChar char="•"/>
              <a:defRPr>
                <a:solidFill>
                  <a:srgbClr val="00003D"/>
                </a:solidFill>
              </a:defRPr>
            </a:pPr>
            <a:r>
              <a:t>Caching Mechanisms</a:t>
            </a:r>
          </a:p>
          <a:p>
            <a:pPr marL="546100" indent="-546100">
              <a:buSzPct val="150000"/>
              <a:buChar char="•"/>
              <a:defRPr>
                <a:solidFill>
                  <a:srgbClr val="00003D"/>
                </a:solidFill>
              </a:defRPr>
            </a:pPr>
            <a:r>
              <a:t>Analytical Capabilities</a:t>
            </a:r>
          </a:p>
          <a:p>
            <a:pPr marL="546100" indent="-546100">
              <a:buSzPct val="150000"/>
              <a:buChar char="•"/>
              <a:defRPr>
                <a:solidFill>
                  <a:srgbClr val="00003D"/>
                </a:solidFill>
              </a:defRPr>
            </a:pPr>
            <a:r>
              <a:t>Expanding language support</a:t>
            </a:r>
          </a:p>
          <a:p>
            <a:pPr marL="546100" indent="-546100">
              <a:buSzPct val="150000"/>
              <a:buChar char="•"/>
              <a:defRPr>
                <a:solidFill>
                  <a:srgbClr val="00003D"/>
                </a:solidFill>
              </a:defRPr>
            </a:pPr>
            <a:r>
              <a:t>And many more…</a:t>
            </a:r>
          </a:p>
        </p:txBody>
      </p:sp>
      <p:sp>
        <p:nvSpPr>
          <p:cNvPr id="238" name="Slide Number"/>
          <p:cNvSpPr txBox="1"/>
          <p:nvPr>
            <p:ph type="sldNum" sz="quarter" idx="4294967295"/>
          </p:nvPr>
        </p:nvSpPr>
        <p:spPr>
          <a:xfrm>
            <a:off x="23584682" y="12713045"/>
            <a:ext cx="497587" cy="6057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3000">
                <a:solidFill>
                  <a:srgbClr val="00003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9" name="Coins"/>
          <p:cNvSpPr/>
          <p:nvPr/>
        </p:nvSpPr>
        <p:spPr>
          <a:xfrm>
            <a:off x="-337837" y="11239915"/>
            <a:ext cx="2501878" cy="2509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003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98DBE4"/>
            </a:gs>
            <a:gs pos="100000">
              <a:srgbClr val="5897C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3D"/>
                </a:solidFill>
              </a:defRPr>
            </a:lvl1pPr>
          </a:lstStyle>
          <a:p>
            <a:pPr/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98DBE4"/>
            </a:gs>
            <a:gs pos="100000">
              <a:srgbClr val="5897C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711">
              <a:defRPr spc="-78" sz="7812">
                <a:solidFill>
                  <a:srgbClr val="00003D"/>
                </a:solidFill>
              </a:defRPr>
            </a:lvl1pPr>
          </a:lstStyle>
          <a:p>
            <a:pPr/>
            <a:r>
              <a:t>Outline</a:t>
            </a:r>
          </a:p>
        </p:txBody>
      </p:sp>
      <p:pic>
        <p:nvPicPr>
          <p:cNvPr id="177" name="chatbot-abstract-3d-low-polygonal-robot-holding-chat-icon-speech-bubble-message-symbol-dialogue-cloud-abstract-social-network-or-communication-theme-in-blue-color-3d-polygonal-illustration-vector.jpg" descr="chatbot-abstract-3d-low-polygonal-robot-holding-chat-icon-speech-bubble-message-symbol-dialogue-cloud-abstract-social-network-or-communication-theme-in-blue-color-3d-polygonal-illustration-vector.jp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8647" t="0" r="8647" b="0"/>
          <a:stretch>
            <a:fillRect/>
          </a:stretch>
        </p:blipFill>
        <p:spPr>
          <a:xfrm>
            <a:off x="12192644" y="1270000"/>
            <a:ext cx="10922001" cy="11176000"/>
          </a:xfrm>
          <a:prstGeom prst="rect">
            <a:avLst/>
          </a:prstGeom>
        </p:spPr>
      </p:pic>
      <p:sp>
        <p:nvSpPr>
          <p:cNvPr id="178" name="Introduction…"/>
          <p:cNvSpPr txBox="1"/>
          <p:nvPr>
            <p:ph type="body" sz="half" idx="1"/>
          </p:nvPr>
        </p:nvSpPr>
        <p:spPr>
          <a:xfrm>
            <a:off x="1217215" y="3244234"/>
            <a:ext cx="9757570" cy="838468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3D"/>
                </a:solidFill>
              </a:defRPr>
            </a:pPr>
            <a:r>
              <a:t>Introduction</a:t>
            </a:r>
          </a:p>
          <a:p>
            <a:pPr>
              <a:defRPr>
                <a:solidFill>
                  <a:srgbClr val="00003D"/>
                </a:solidFill>
              </a:defRPr>
            </a:pPr>
            <a:r>
              <a:t>Why Bondo2?</a:t>
            </a:r>
          </a:p>
          <a:p>
            <a:pPr>
              <a:defRPr>
                <a:solidFill>
                  <a:srgbClr val="00003D"/>
                </a:solidFill>
              </a:defRPr>
            </a:pPr>
            <a:r>
              <a:t>Technologies used</a:t>
            </a:r>
          </a:p>
          <a:p>
            <a:pPr>
              <a:defRPr>
                <a:solidFill>
                  <a:srgbClr val="00003D"/>
                </a:solidFill>
              </a:defRPr>
            </a:pPr>
            <a:r>
              <a:t>Architecture</a:t>
            </a:r>
          </a:p>
          <a:p>
            <a:pPr>
              <a:defRPr>
                <a:solidFill>
                  <a:srgbClr val="00003D"/>
                </a:solidFill>
              </a:defRPr>
            </a:pPr>
            <a:r>
              <a:t>Pipeline</a:t>
            </a:r>
          </a:p>
          <a:p>
            <a:pPr>
              <a:defRPr>
                <a:solidFill>
                  <a:srgbClr val="00003D"/>
                </a:solidFill>
              </a:defRPr>
            </a:pPr>
            <a:r>
              <a:t>Challenges and Future work</a:t>
            </a:r>
          </a:p>
          <a:p>
            <a:pPr>
              <a:defRPr>
                <a:solidFill>
                  <a:srgbClr val="00003D"/>
                </a:solidFill>
              </a:defRPr>
            </a:pPr>
            <a:r>
              <a:t>Conclusion</a:t>
            </a:r>
          </a:p>
          <a:p>
            <a:pPr>
              <a:defRPr>
                <a:solidFill>
                  <a:srgbClr val="00003D"/>
                </a:solidFill>
              </a:defRPr>
            </a:pPr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98DBE4"/>
            </a:gs>
            <a:gs pos="100000">
              <a:srgbClr val="5897C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3D"/>
                </a:solidFill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98DBE4"/>
            </a:gs>
            <a:gs pos="100000">
              <a:srgbClr val="5897C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hank you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3D"/>
                </a:solidFill>
              </a:defRPr>
            </a:lvl1pPr>
          </a:lstStyle>
          <a:p>
            <a:pPr/>
            <a:r>
              <a:t>Thank you!!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98DBE4"/>
            </a:gs>
            <a:gs pos="100000">
              <a:srgbClr val="5897C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3D"/>
                </a:solidFill>
              </a:defRPr>
            </a:lvl1pPr>
          </a:lstStyle>
          <a:p>
            <a:pPr/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98DBE4"/>
            </a:gs>
            <a:gs pos="100000">
              <a:srgbClr val="5897C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ntro.png" descr="intr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24928" y="1758933"/>
            <a:ext cx="9352232" cy="8971216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Revolution of conversational AI"/>
          <p:cNvSpPr txBox="1"/>
          <p:nvPr/>
        </p:nvSpPr>
        <p:spPr>
          <a:xfrm>
            <a:off x="1367988" y="4991099"/>
            <a:ext cx="11800945" cy="373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0000">
                <a:solidFill>
                  <a:srgbClr val="00003D"/>
                </a:solidFill>
              </a:defRPr>
            </a:lvl1pPr>
          </a:lstStyle>
          <a:p>
            <a:pPr/>
            <a:r>
              <a:t>Revolution of conversational AI</a:t>
            </a:r>
          </a:p>
        </p:txBody>
      </p:sp>
      <p:sp>
        <p:nvSpPr>
          <p:cNvPr id="184" name="Rounded Rectangle"/>
          <p:cNvSpPr/>
          <p:nvPr/>
        </p:nvSpPr>
        <p:spPr>
          <a:xfrm rot="18900000">
            <a:off x="-1144456" y="-877436"/>
            <a:ext cx="3188703" cy="3491285"/>
          </a:xfrm>
          <a:prstGeom prst="roundRect">
            <a:avLst>
              <a:gd name="adj" fmla="val 15000"/>
            </a:avLst>
          </a:prstGeom>
          <a:solidFill>
            <a:srgbClr val="00003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85" name="Slide Number"/>
          <p:cNvSpPr txBox="1"/>
          <p:nvPr>
            <p:ph type="sldNum" sz="quarter" idx="4294967295"/>
          </p:nvPr>
        </p:nvSpPr>
        <p:spPr>
          <a:xfrm>
            <a:off x="21612648" y="12618257"/>
            <a:ext cx="2501877" cy="6057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3000">
                <a:solidFill>
                  <a:srgbClr val="00003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98DBE4"/>
            </a:gs>
            <a:gs pos="100000">
              <a:srgbClr val="5897C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Enhancing…"/>
          <p:cNvSpPr txBox="1"/>
          <p:nvPr>
            <p:ph type="body" sz="half" idx="4294967295"/>
          </p:nvPr>
        </p:nvSpPr>
        <p:spPr>
          <a:xfrm>
            <a:off x="5196385" y="2334269"/>
            <a:ext cx="13991230" cy="8384680"/>
          </a:xfrm>
          <a:prstGeom prst="rect">
            <a:avLst/>
          </a:prstGeom>
        </p:spPr>
        <p:txBody>
          <a:bodyPr/>
          <a:lstStyle/>
          <a:p>
            <a:pPr marL="0" indent="0" algn="ctr" defTabSz="1877567">
              <a:lnSpc>
                <a:spcPct val="80000"/>
              </a:lnSpc>
              <a:spcBef>
                <a:spcPts val="0"/>
              </a:spcBef>
              <a:buSzTx/>
              <a:buNone/>
              <a:defRPr spc="-98" sz="9856">
                <a:solidFill>
                  <a:srgbClr val="00003D"/>
                </a:solidFill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Enhancing</a:t>
            </a:r>
          </a:p>
          <a:p>
            <a:pPr marL="0" indent="0" algn="ctr" defTabSz="1877567">
              <a:lnSpc>
                <a:spcPct val="80000"/>
              </a:lnSpc>
              <a:spcBef>
                <a:spcPts val="0"/>
              </a:spcBef>
              <a:buSzTx/>
              <a:buNone/>
              <a:defRPr spc="-98" sz="9856">
                <a:solidFill>
                  <a:srgbClr val="00003D"/>
                </a:solidFill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Administrative and Academic Support through</a:t>
            </a:r>
          </a:p>
          <a:p>
            <a:pPr marL="0" indent="0" algn="ctr" defTabSz="1877567">
              <a:lnSpc>
                <a:spcPct val="80000"/>
              </a:lnSpc>
              <a:spcBef>
                <a:spcPts val="0"/>
              </a:spcBef>
              <a:buSzTx/>
              <a:buNone/>
              <a:defRPr spc="-98" sz="9856">
                <a:solidFill>
                  <a:srgbClr val="00003D"/>
                </a:solidFill>
                <a:latin typeface="Canela Regular"/>
                <a:ea typeface="Canela Regular"/>
                <a:cs typeface="Canela Regular"/>
                <a:sym typeface="Canela Regular"/>
              </a:defRPr>
            </a:pPr>
            <a:r>
              <a:t>Intelligent Information Retrieval</a:t>
            </a:r>
          </a:p>
        </p:txBody>
      </p:sp>
      <p:sp>
        <p:nvSpPr>
          <p:cNvPr id="188" name="School"/>
          <p:cNvSpPr/>
          <p:nvPr/>
        </p:nvSpPr>
        <p:spPr>
          <a:xfrm>
            <a:off x="1118715" y="8968323"/>
            <a:ext cx="3928111" cy="3677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fill="norm" stroke="1" extrusionOk="0">
                <a:moveTo>
                  <a:pt x="11838" y="1"/>
                </a:moveTo>
                <a:cubicBezTo>
                  <a:pt x="11451" y="20"/>
                  <a:pt x="11064" y="444"/>
                  <a:pt x="10677" y="58"/>
                </a:cubicBezTo>
                <a:cubicBezTo>
                  <a:pt x="10677" y="193"/>
                  <a:pt x="10677" y="375"/>
                  <a:pt x="10677" y="559"/>
                </a:cubicBezTo>
                <a:lnTo>
                  <a:pt x="10677" y="1177"/>
                </a:lnTo>
                <a:lnTo>
                  <a:pt x="10677" y="2404"/>
                </a:lnTo>
                <a:lnTo>
                  <a:pt x="7941" y="3999"/>
                </a:lnTo>
                <a:lnTo>
                  <a:pt x="5624" y="3999"/>
                </a:lnTo>
                <a:lnTo>
                  <a:pt x="5624" y="5805"/>
                </a:lnTo>
                <a:lnTo>
                  <a:pt x="0" y="5805"/>
                </a:lnTo>
                <a:lnTo>
                  <a:pt x="0" y="7219"/>
                </a:lnTo>
                <a:lnTo>
                  <a:pt x="21600" y="7219"/>
                </a:lnTo>
                <a:lnTo>
                  <a:pt x="21600" y="5805"/>
                </a:lnTo>
                <a:lnTo>
                  <a:pt x="15976" y="5805"/>
                </a:lnTo>
                <a:lnTo>
                  <a:pt x="15976" y="3999"/>
                </a:lnTo>
                <a:lnTo>
                  <a:pt x="13660" y="3999"/>
                </a:lnTo>
                <a:lnTo>
                  <a:pt x="10925" y="2404"/>
                </a:lnTo>
                <a:lnTo>
                  <a:pt x="10925" y="1325"/>
                </a:lnTo>
                <a:cubicBezTo>
                  <a:pt x="11358" y="1431"/>
                  <a:pt x="11792" y="847"/>
                  <a:pt x="12226" y="1278"/>
                </a:cubicBezTo>
                <a:cubicBezTo>
                  <a:pt x="12226" y="979"/>
                  <a:pt x="12226" y="460"/>
                  <a:pt x="12226" y="161"/>
                </a:cubicBezTo>
                <a:cubicBezTo>
                  <a:pt x="12097" y="32"/>
                  <a:pt x="11967" y="-6"/>
                  <a:pt x="11838" y="1"/>
                </a:cubicBezTo>
                <a:close/>
                <a:moveTo>
                  <a:pt x="10800" y="3999"/>
                </a:moveTo>
                <a:cubicBezTo>
                  <a:pt x="11375" y="3999"/>
                  <a:pt x="11841" y="4497"/>
                  <a:pt x="11841" y="5111"/>
                </a:cubicBezTo>
                <a:cubicBezTo>
                  <a:pt x="11841" y="5725"/>
                  <a:pt x="11375" y="6223"/>
                  <a:pt x="10800" y="6223"/>
                </a:cubicBezTo>
                <a:cubicBezTo>
                  <a:pt x="10225" y="6223"/>
                  <a:pt x="9760" y="5725"/>
                  <a:pt x="9760" y="5111"/>
                </a:cubicBezTo>
                <a:cubicBezTo>
                  <a:pt x="9760" y="4497"/>
                  <a:pt x="10225" y="3999"/>
                  <a:pt x="10800" y="3999"/>
                </a:cubicBezTo>
                <a:close/>
                <a:moveTo>
                  <a:pt x="494" y="7753"/>
                </a:moveTo>
                <a:lnTo>
                  <a:pt x="494" y="21594"/>
                </a:lnTo>
                <a:lnTo>
                  <a:pt x="7305" y="21594"/>
                </a:lnTo>
                <a:lnTo>
                  <a:pt x="7305" y="20913"/>
                </a:lnTo>
                <a:lnTo>
                  <a:pt x="8005" y="20913"/>
                </a:lnTo>
                <a:lnTo>
                  <a:pt x="8005" y="20205"/>
                </a:lnTo>
                <a:lnTo>
                  <a:pt x="8704" y="20205"/>
                </a:lnTo>
                <a:lnTo>
                  <a:pt x="8704" y="19498"/>
                </a:lnTo>
                <a:lnTo>
                  <a:pt x="9200" y="19498"/>
                </a:lnTo>
                <a:lnTo>
                  <a:pt x="9200" y="16916"/>
                </a:lnTo>
                <a:lnTo>
                  <a:pt x="8461" y="16916"/>
                </a:lnTo>
                <a:lnTo>
                  <a:pt x="10786" y="15561"/>
                </a:lnTo>
                <a:lnTo>
                  <a:pt x="13110" y="16916"/>
                </a:lnTo>
                <a:lnTo>
                  <a:pt x="12401" y="16916"/>
                </a:lnTo>
                <a:lnTo>
                  <a:pt x="12401" y="19498"/>
                </a:lnTo>
                <a:lnTo>
                  <a:pt x="12898" y="19498"/>
                </a:lnTo>
                <a:lnTo>
                  <a:pt x="12898" y="20205"/>
                </a:lnTo>
                <a:lnTo>
                  <a:pt x="13596" y="20205"/>
                </a:lnTo>
                <a:lnTo>
                  <a:pt x="13596" y="20913"/>
                </a:lnTo>
                <a:lnTo>
                  <a:pt x="14295" y="20913"/>
                </a:lnTo>
                <a:lnTo>
                  <a:pt x="14295" y="21594"/>
                </a:lnTo>
                <a:lnTo>
                  <a:pt x="21107" y="21594"/>
                </a:lnTo>
                <a:lnTo>
                  <a:pt x="21107" y="7753"/>
                </a:lnTo>
                <a:lnTo>
                  <a:pt x="494" y="7753"/>
                </a:lnTo>
                <a:close/>
                <a:moveTo>
                  <a:pt x="1801" y="9133"/>
                </a:moveTo>
                <a:lnTo>
                  <a:pt x="4293" y="9133"/>
                </a:lnTo>
                <a:lnTo>
                  <a:pt x="4293" y="11148"/>
                </a:lnTo>
                <a:lnTo>
                  <a:pt x="1801" y="11148"/>
                </a:lnTo>
                <a:lnTo>
                  <a:pt x="1801" y="9133"/>
                </a:lnTo>
                <a:close/>
                <a:moveTo>
                  <a:pt x="5670" y="9133"/>
                </a:moveTo>
                <a:lnTo>
                  <a:pt x="8162" y="9133"/>
                </a:lnTo>
                <a:lnTo>
                  <a:pt x="8162" y="11148"/>
                </a:lnTo>
                <a:lnTo>
                  <a:pt x="5670" y="11148"/>
                </a:lnTo>
                <a:lnTo>
                  <a:pt x="5670" y="9133"/>
                </a:lnTo>
                <a:close/>
                <a:moveTo>
                  <a:pt x="9539" y="9133"/>
                </a:moveTo>
                <a:lnTo>
                  <a:pt x="12032" y="9133"/>
                </a:lnTo>
                <a:lnTo>
                  <a:pt x="12032" y="11148"/>
                </a:lnTo>
                <a:lnTo>
                  <a:pt x="9539" y="11148"/>
                </a:lnTo>
                <a:lnTo>
                  <a:pt x="9539" y="9133"/>
                </a:lnTo>
                <a:close/>
                <a:moveTo>
                  <a:pt x="13411" y="9133"/>
                </a:moveTo>
                <a:lnTo>
                  <a:pt x="15901" y="9133"/>
                </a:lnTo>
                <a:lnTo>
                  <a:pt x="15901" y="11148"/>
                </a:lnTo>
                <a:lnTo>
                  <a:pt x="13411" y="11148"/>
                </a:lnTo>
                <a:lnTo>
                  <a:pt x="13411" y="9133"/>
                </a:lnTo>
                <a:close/>
                <a:moveTo>
                  <a:pt x="17280" y="9133"/>
                </a:moveTo>
                <a:lnTo>
                  <a:pt x="19771" y="9133"/>
                </a:lnTo>
                <a:lnTo>
                  <a:pt x="19771" y="11148"/>
                </a:lnTo>
                <a:lnTo>
                  <a:pt x="17280" y="11148"/>
                </a:lnTo>
                <a:lnTo>
                  <a:pt x="17280" y="9133"/>
                </a:lnTo>
                <a:close/>
                <a:moveTo>
                  <a:pt x="1801" y="13025"/>
                </a:moveTo>
                <a:lnTo>
                  <a:pt x="4293" y="13025"/>
                </a:lnTo>
                <a:lnTo>
                  <a:pt x="4293" y="15040"/>
                </a:lnTo>
                <a:lnTo>
                  <a:pt x="1801" y="15040"/>
                </a:lnTo>
                <a:lnTo>
                  <a:pt x="1801" y="13025"/>
                </a:lnTo>
                <a:close/>
                <a:moveTo>
                  <a:pt x="5670" y="13025"/>
                </a:moveTo>
                <a:lnTo>
                  <a:pt x="8162" y="13025"/>
                </a:lnTo>
                <a:lnTo>
                  <a:pt x="8162" y="15040"/>
                </a:lnTo>
                <a:lnTo>
                  <a:pt x="5670" y="15040"/>
                </a:lnTo>
                <a:lnTo>
                  <a:pt x="5670" y="13025"/>
                </a:lnTo>
                <a:close/>
                <a:moveTo>
                  <a:pt x="9539" y="13025"/>
                </a:moveTo>
                <a:lnTo>
                  <a:pt x="12032" y="13025"/>
                </a:lnTo>
                <a:lnTo>
                  <a:pt x="12032" y="15040"/>
                </a:lnTo>
                <a:lnTo>
                  <a:pt x="9539" y="15040"/>
                </a:lnTo>
                <a:lnTo>
                  <a:pt x="9539" y="13025"/>
                </a:lnTo>
                <a:close/>
                <a:moveTo>
                  <a:pt x="13411" y="13025"/>
                </a:moveTo>
                <a:lnTo>
                  <a:pt x="15901" y="13025"/>
                </a:lnTo>
                <a:lnTo>
                  <a:pt x="15901" y="15040"/>
                </a:lnTo>
                <a:lnTo>
                  <a:pt x="13411" y="15040"/>
                </a:lnTo>
                <a:lnTo>
                  <a:pt x="13411" y="13025"/>
                </a:lnTo>
                <a:close/>
                <a:moveTo>
                  <a:pt x="17280" y="13025"/>
                </a:moveTo>
                <a:lnTo>
                  <a:pt x="19771" y="13025"/>
                </a:lnTo>
                <a:lnTo>
                  <a:pt x="19771" y="15040"/>
                </a:lnTo>
                <a:lnTo>
                  <a:pt x="17280" y="15040"/>
                </a:lnTo>
                <a:lnTo>
                  <a:pt x="17280" y="13025"/>
                </a:lnTo>
                <a:close/>
                <a:moveTo>
                  <a:pt x="1801" y="16916"/>
                </a:moveTo>
                <a:lnTo>
                  <a:pt x="4293" y="16916"/>
                </a:lnTo>
                <a:lnTo>
                  <a:pt x="4293" y="18931"/>
                </a:lnTo>
                <a:lnTo>
                  <a:pt x="1801" y="18931"/>
                </a:lnTo>
                <a:lnTo>
                  <a:pt x="1801" y="16916"/>
                </a:lnTo>
                <a:close/>
                <a:moveTo>
                  <a:pt x="5670" y="16916"/>
                </a:moveTo>
                <a:lnTo>
                  <a:pt x="8162" y="16916"/>
                </a:lnTo>
                <a:lnTo>
                  <a:pt x="8162" y="18931"/>
                </a:lnTo>
                <a:lnTo>
                  <a:pt x="5670" y="18931"/>
                </a:lnTo>
                <a:lnTo>
                  <a:pt x="5670" y="16916"/>
                </a:lnTo>
                <a:close/>
                <a:moveTo>
                  <a:pt x="9733" y="16916"/>
                </a:moveTo>
                <a:lnTo>
                  <a:pt x="9733" y="19498"/>
                </a:lnTo>
                <a:lnTo>
                  <a:pt x="11868" y="19498"/>
                </a:lnTo>
                <a:lnTo>
                  <a:pt x="11868" y="16916"/>
                </a:lnTo>
                <a:lnTo>
                  <a:pt x="9733" y="16916"/>
                </a:lnTo>
                <a:close/>
                <a:moveTo>
                  <a:pt x="13411" y="16916"/>
                </a:moveTo>
                <a:lnTo>
                  <a:pt x="15901" y="16916"/>
                </a:lnTo>
                <a:lnTo>
                  <a:pt x="15901" y="18931"/>
                </a:lnTo>
                <a:lnTo>
                  <a:pt x="13411" y="18931"/>
                </a:lnTo>
                <a:lnTo>
                  <a:pt x="13411" y="16916"/>
                </a:lnTo>
                <a:close/>
                <a:moveTo>
                  <a:pt x="17280" y="16916"/>
                </a:moveTo>
                <a:lnTo>
                  <a:pt x="19771" y="16916"/>
                </a:lnTo>
                <a:lnTo>
                  <a:pt x="19771" y="18931"/>
                </a:lnTo>
                <a:lnTo>
                  <a:pt x="17280" y="18931"/>
                </a:lnTo>
                <a:lnTo>
                  <a:pt x="17280" y="16916"/>
                </a:lnTo>
                <a:close/>
              </a:path>
            </a:pathLst>
          </a:custGeom>
          <a:solidFill>
            <a:srgbClr val="00003D">
              <a:alpha val="29529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89" name="Open Book"/>
          <p:cNvSpPr/>
          <p:nvPr/>
        </p:nvSpPr>
        <p:spPr>
          <a:xfrm>
            <a:off x="20348737" y="1738923"/>
            <a:ext cx="2988175" cy="2766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74" y="0"/>
                </a:moveTo>
                <a:lnTo>
                  <a:pt x="12381" y="2366"/>
                </a:lnTo>
                <a:lnTo>
                  <a:pt x="12373" y="2368"/>
                </a:lnTo>
                <a:cubicBezTo>
                  <a:pt x="11868" y="2611"/>
                  <a:pt x="11498" y="3043"/>
                  <a:pt x="11272" y="3649"/>
                </a:cubicBezTo>
                <a:cubicBezTo>
                  <a:pt x="11070" y="4192"/>
                  <a:pt x="11055" y="4701"/>
                  <a:pt x="11055" y="4845"/>
                </a:cubicBezTo>
                <a:lnTo>
                  <a:pt x="11055" y="5127"/>
                </a:lnTo>
                <a:lnTo>
                  <a:pt x="20346" y="1249"/>
                </a:lnTo>
                <a:lnTo>
                  <a:pt x="19907" y="1017"/>
                </a:lnTo>
                <a:lnTo>
                  <a:pt x="11770" y="4414"/>
                </a:lnTo>
                <a:cubicBezTo>
                  <a:pt x="12018" y="4052"/>
                  <a:pt x="12419" y="3735"/>
                  <a:pt x="12972" y="3468"/>
                </a:cubicBezTo>
                <a:lnTo>
                  <a:pt x="19369" y="735"/>
                </a:lnTo>
                <a:lnTo>
                  <a:pt x="18934" y="505"/>
                </a:lnTo>
                <a:lnTo>
                  <a:pt x="12837" y="3109"/>
                </a:lnTo>
                <a:lnTo>
                  <a:pt x="12830" y="3113"/>
                </a:lnTo>
                <a:cubicBezTo>
                  <a:pt x="12227" y="3403"/>
                  <a:pt x="11780" y="3756"/>
                  <a:pt x="11494" y="4167"/>
                </a:cubicBezTo>
                <a:cubicBezTo>
                  <a:pt x="11607" y="3668"/>
                  <a:pt x="11876" y="3033"/>
                  <a:pt x="12514" y="2723"/>
                </a:cubicBezTo>
                <a:lnTo>
                  <a:pt x="18411" y="230"/>
                </a:lnTo>
                <a:lnTo>
                  <a:pt x="17974" y="0"/>
                </a:lnTo>
                <a:close/>
                <a:moveTo>
                  <a:pt x="3633" y="2"/>
                </a:moveTo>
                <a:lnTo>
                  <a:pt x="3194" y="231"/>
                </a:lnTo>
                <a:lnTo>
                  <a:pt x="9084" y="2723"/>
                </a:lnTo>
                <a:cubicBezTo>
                  <a:pt x="9723" y="3033"/>
                  <a:pt x="9992" y="3668"/>
                  <a:pt x="10105" y="4167"/>
                </a:cubicBezTo>
                <a:cubicBezTo>
                  <a:pt x="9819" y="3756"/>
                  <a:pt x="9371" y="3403"/>
                  <a:pt x="8768" y="3113"/>
                </a:cubicBezTo>
                <a:lnTo>
                  <a:pt x="2670" y="507"/>
                </a:lnTo>
                <a:lnTo>
                  <a:pt x="2233" y="736"/>
                </a:lnTo>
                <a:lnTo>
                  <a:pt x="8627" y="3468"/>
                </a:lnTo>
                <a:cubicBezTo>
                  <a:pt x="9179" y="3735"/>
                  <a:pt x="9581" y="4051"/>
                  <a:pt x="9828" y="4414"/>
                </a:cubicBezTo>
                <a:lnTo>
                  <a:pt x="1694" y="1019"/>
                </a:lnTo>
                <a:lnTo>
                  <a:pt x="1254" y="1250"/>
                </a:lnTo>
                <a:lnTo>
                  <a:pt x="10544" y="5127"/>
                </a:lnTo>
                <a:lnTo>
                  <a:pt x="10544" y="4845"/>
                </a:lnTo>
                <a:cubicBezTo>
                  <a:pt x="10544" y="4701"/>
                  <a:pt x="10528" y="4192"/>
                  <a:pt x="10326" y="3649"/>
                </a:cubicBezTo>
                <a:cubicBezTo>
                  <a:pt x="10100" y="3043"/>
                  <a:pt x="9730" y="2611"/>
                  <a:pt x="9226" y="2368"/>
                </a:cubicBezTo>
                <a:lnTo>
                  <a:pt x="3633" y="2"/>
                </a:lnTo>
                <a:close/>
                <a:moveTo>
                  <a:pt x="0" y="1735"/>
                </a:moveTo>
                <a:lnTo>
                  <a:pt x="0" y="17289"/>
                </a:lnTo>
                <a:lnTo>
                  <a:pt x="8756" y="20993"/>
                </a:lnTo>
                <a:lnTo>
                  <a:pt x="8756" y="5441"/>
                </a:lnTo>
                <a:lnTo>
                  <a:pt x="0" y="1735"/>
                </a:lnTo>
                <a:close/>
                <a:moveTo>
                  <a:pt x="21600" y="1735"/>
                </a:moveTo>
                <a:lnTo>
                  <a:pt x="12844" y="5441"/>
                </a:lnTo>
                <a:lnTo>
                  <a:pt x="12844" y="20993"/>
                </a:lnTo>
                <a:lnTo>
                  <a:pt x="21600" y="17289"/>
                </a:lnTo>
                <a:lnTo>
                  <a:pt x="21600" y="1735"/>
                </a:lnTo>
                <a:close/>
                <a:moveTo>
                  <a:pt x="9325" y="5827"/>
                </a:moveTo>
                <a:lnTo>
                  <a:pt x="9325" y="21600"/>
                </a:lnTo>
                <a:lnTo>
                  <a:pt x="12275" y="21600"/>
                </a:lnTo>
                <a:lnTo>
                  <a:pt x="12275" y="5827"/>
                </a:lnTo>
                <a:lnTo>
                  <a:pt x="9325" y="5827"/>
                </a:lnTo>
                <a:close/>
              </a:path>
            </a:pathLst>
          </a:custGeom>
          <a:solidFill>
            <a:srgbClr val="00003D">
              <a:alpha val="295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90" name="Slide Number"/>
          <p:cNvSpPr txBox="1"/>
          <p:nvPr>
            <p:ph type="sldNum" sz="quarter" idx="4294967295"/>
          </p:nvPr>
        </p:nvSpPr>
        <p:spPr>
          <a:xfrm>
            <a:off x="23401296" y="12689348"/>
            <a:ext cx="337948" cy="6057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3000">
                <a:solidFill>
                  <a:srgbClr val="00003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98DBE4"/>
            </a:gs>
            <a:gs pos="100000">
              <a:srgbClr val="5897C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hy Bondo2?"/>
          <p:cNvSpPr txBox="1"/>
          <p:nvPr>
            <p:ph type="body" idx="4294967295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solidFill>
                  <a:srgbClr val="00003D"/>
                </a:solidFill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Why Bondo2?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98DBE4"/>
            </a:gs>
            <a:gs pos="100000">
              <a:srgbClr val="5897C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AG enhances text generation with retrieved documents.…"/>
          <p:cNvSpPr txBox="1"/>
          <p:nvPr>
            <p:ph type="body" sz="half" idx="1"/>
          </p:nvPr>
        </p:nvSpPr>
        <p:spPr>
          <a:xfrm>
            <a:off x="5000462" y="3530601"/>
            <a:ext cx="14383076" cy="6654798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3D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RAG enhances text generation with retrieved documents.</a:t>
            </a:r>
          </a:p>
          <a:p>
            <a:pPr>
              <a:defRPr>
                <a:solidFill>
                  <a:srgbClr val="00003D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RAG has reduced the generation of incorrect information.</a:t>
            </a:r>
          </a:p>
          <a:p>
            <a:pPr>
              <a:defRPr>
                <a:solidFill>
                  <a:srgbClr val="00003D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RAG excels at handling domain-specific knowledge.</a:t>
            </a:r>
          </a:p>
          <a:p>
            <a:pPr>
              <a:defRPr>
                <a:solidFill>
                  <a:srgbClr val="00003D"/>
                </a:solidFill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Giving back to community.</a:t>
            </a:r>
          </a:p>
        </p:txBody>
      </p:sp>
      <p:sp>
        <p:nvSpPr>
          <p:cNvPr id="195" name="Slide Number"/>
          <p:cNvSpPr txBox="1"/>
          <p:nvPr>
            <p:ph type="sldNum" sz="quarter" idx="4294967295"/>
          </p:nvPr>
        </p:nvSpPr>
        <p:spPr>
          <a:xfrm>
            <a:off x="23534132" y="12618257"/>
            <a:ext cx="314326" cy="6057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3000">
                <a:solidFill>
                  <a:srgbClr val="00003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6" name="Rectangle"/>
          <p:cNvSpPr/>
          <p:nvPr/>
        </p:nvSpPr>
        <p:spPr>
          <a:xfrm rot="1200000">
            <a:off x="-1036930" y="11762329"/>
            <a:ext cx="4458934" cy="2317648"/>
          </a:xfrm>
          <a:prstGeom prst="rect">
            <a:avLst/>
          </a:prstGeom>
          <a:solidFill>
            <a:srgbClr val="00003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  <p:sp>
        <p:nvSpPr>
          <p:cNvPr id="197" name="Coins"/>
          <p:cNvSpPr/>
          <p:nvPr/>
        </p:nvSpPr>
        <p:spPr>
          <a:xfrm rot="600000">
            <a:off x="22553513" y="-375257"/>
            <a:ext cx="2290114" cy="2296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003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11303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98DBE4"/>
            </a:gs>
            <a:gs pos="100000">
              <a:srgbClr val="5897C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chnologies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3D"/>
                </a:solidFill>
              </a:defRPr>
            </a:lvl1pPr>
          </a:lstStyle>
          <a:p>
            <a:pPr/>
            <a:r>
              <a:t>Technologies used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98DBE4"/>
            </a:gs>
            <a:gs pos="100000">
              <a:srgbClr val="5897C6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Embeddings"/>
          <p:cNvSpPr txBox="1"/>
          <p:nvPr/>
        </p:nvSpPr>
        <p:spPr>
          <a:xfrm>
            <a:off x="9350519" y="1608671"/>
            <a:ext cx="7050394" cy="195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 defTabSz="1828800">
              <a:lnSpc>
                <a:spcPct val="80000"/>
              </a:lnSpc>
              <a:spcBef>
                <a:spcPts val="0"/>
              </a:spcBef>
              <a:defRPr sz="9600">
                <a:solidFill>
                  <a:srgbClr val="00003D"/>
                </a:solidFill>
                <a:latin typeface="Canela Regular"/>
                <a:ea typeface="Canela Regular"/>
                <a:cs typeface="Canela Regular"/>
                <a:sym typeface="Canela Regular"/>
              </a:defRPr>
            </a:lvl1pPr>
          </a:lstStyle>
          <a:p>
            <a:pPr/>
            <a:r>
              <a:t>Embeddings</a:t>
            </a:r>
          </a:p>
        </p:txBody>
      </p:sp>
      <p:sp>
        <p:nvSpPr>
          <p:cNvPr id="202" name="🤗"/>
          <p:cNvSpPr txBox="1"/>
          <p:nvPr/>
        </p:nvSpPr>
        <p:spPr>
          <a:xfrm>
            <a:off x="11892749" y="9718416"/>
            <a:ext cx="6708913" cy="3897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 defTabSz="2438400">
              <a:lnSpc>
                <a:spcPct val="80000"/>
              </a:lnSpc>
              <a:spcBef>
                <a:spcPts val="0"/>
              </a:spcBef>
              <a:defRPr sz="12800">
                <a:solidFill>
                  <a:srgbClr val="00003D"/>
                </a:solidFill>
                <a:latin typeface="Canela Regular"/>
                <a:ea typeface="Canela Regular"/>
                <a:cs typeface="Canela Regular"/>
                <a:sym typeface="Canela Regular"/>
              </a:defRPr>
            </a:lvl1pPr>
          </a:lstStyle>
          <a:p>
            <a:pPr/>
            <a:r>
              <a:t>🤗</a:t>
            </a:r>
          </a:p>
        </p:txBody>
      </p:sp>
      <p:sp>
        <p:nvSpPr>
          <p:cNvPr id="203" name="FAISS"/>
          <p:cNvSpPr txBox="1"/>
          <p:nvPr/>
        </p:nvSpPr>
        <p:spPr>
          <a:xfrm>
            <a:off x="626780" y="8277348"/>
            <a:ext cx="6034287" cy="2470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 defTabSz="2365248">
              <a:lnSpc>
                <a:spcPct val="80000"/>
              </a:lnSpc>
              <a:spcBef>
                <a:spcPts val="0"/>
              </a:spcBef>
              <a:defRPr sz="12416">
                <a:solidFill>
                  <a:srgbClr val="00003D"/>
                </a:solidFill>
                <a:latin typeface="Canela Regular"/>
                <a:ea typeface="Canela Regular"/>
                <a:cs typeface="Canela Regular"/>
                <a:sym typeface="Canela Regular"/>
              </a:defRPr>
            </a:lvl1pPr>
          </a:lstStyle>
          <a:p>
            <a:pPr/>
            <a:r>
              <a:t>FAISS</a:t>
            </a:r>
          </a:p>
        </p:txBody>
      </p:sp>
      <p:sp>
        <p:nvSpPr>
          <p:cNvPr id="204" name="🐑 Model"/>
          <p:cNvSpPr txBox="1"/>
          <p:nvPr/>
        </p:nvSpPr>
        <p:spPr>
          <a:xfrm>
            <a:off x="6590379" y="10431783"/>
            <a:ext cx="4836050" cy="2470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 defTabSz="1828800">
              <a:lnSpc>
                <a:spcPct val="80000"/>
              </a:lnSpc>
              <a:spcBef>
                <a:spcPts val="0"/>
              </a:spcBef>
              <a:defRPr sz="9600">
                <a:solidFill>
                  <a:srgbClr val="00003D"/>
                </a:solidFill>
                <a:latin typeface="Canela Regular"/>
                <a:ea typeface="Canela Regular"/>
                <a:cs typeface="Canela Regular"/>
                <a:sym typeface="Canela Regular"/>
              </a:defRPr>
            </a:lvl1pPr>
          </a:lstStyle>
          <a:p>
            <a:pPr/>
            <a:r>
              <a:t>🐑 Model</a:t>
            </a:r>
          </a:p>
        </p:txBody>
      </p:sp>
      <p:pic>
        <p:nvPicPr>
          <p:cNvPr id="205" name="react.png" descr="reac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31565" y="4348623"/>
            <a:ext cx="4407442" cy="4407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Group.png" descr="Grou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40310" y="1301160"/>
            <a:ext cx="3862365" cy="3801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PyTorch.png" descr="PyTorch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69173" y="4865729"/>
            <a:ext cx="2349501" cy="2806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LangChain_id12EQi2QW_1 1.png" descr="LangChain_id12EQi2QW_1 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503028" y="6417086"/>
            <a:ext cx="8491394" cy="1450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Group.png" descr="Group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11484" y="1402872"/>
            <a:ext cx="5779151" cy="2369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ngrok.png" descr="ngrok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9442741" y="9434007"/>
            <a:ext cx="2857501" cy="28575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Slide Number"/>
          <p:cNvSpPr txBox="1"/>
          <p:nvPr>
            <p:ph type="sldNum" sz="quarter" idx="4294967295"/>
          </p:nvPr>
        </p:nvSpPr>
        <p:spPr>
          <a:xfrm>
            <a:off x="23533381" y="12713045"/>
            <a:ext cx="350521" cy="6057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3000">
                <a:solidFill>
                  <a:srgbClr val="00003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