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9"/>
  </p:notesMasterIdLst>
  <p:handoutMasterIdLst>
    <p:handoutMasterId r:id="rId20"/>
  </p:handoutMasterIdLst>
  <p:sldIdLst>
    <p:sldId id="400" r:id="rId3"/>
    <p:sldId id="403" r:id="rId4"/>
    <p:sldId id="434" r:id="rId5"/>
    <p:sldId id="432" r:id="rId6"/>
    <p:sldId id="405" r:id="rId7"/>
    <p:sldId id="428" r:id="rId8"/>
    <p:sldId id="423" r:id="rId9"/>
    <p:sldId id="406" r:id="rId10"/>
    <p:sldId id="429" r:id="rId11"/>
    <p:sldId id="436" r:id="rId12"/>
    <p:sldId id="437" r:id="rId13"/>
    <p:sldId id="433" r:id="rId14"/>
    <p:sldId id="431" r:id="rId15"/>
    <p:sldId id="430" r:id="rId16"/>
    <p:sldId id="417" r:id="rId17"/>
    <p:sldId id="4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1" autoAdjust="0"/>
  </p:normalViewPr>
  <p:slideViewPr>
    <p:cSldViewPr snapToGrid="0">
      <p:cViewPr varScale="1">
        <p:scale>
          <a:sx n="63" d="100"/>
          <a:sy n="63" d="100"/>
        </p:scale>
        <p:origin x="216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22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70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77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29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30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5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7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31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3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6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1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37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Assertions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Hard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Asserts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5.2</a:t>
            </a:r>
          </a:p>
        </p:txBody>
      </p:sp>
    </p:spTree>
    <p:extLst>
      <p:ext uri="{BB962C8B-B14F-4D97-AF65-F5344CB8AC3E}">
        <p14:creationId xmlns:p14="http://schemas.microsoft.com/office/powerpoint/2010/main" val="40366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Soft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Asserts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5.3</a:t>
            </a:r>
          </a:p>
        </p:txBody>
      </p:sp>
    </p:spTree>
    <p:extLst>
      <p:ext uri="{BB962C8B-B14F-4D97-AF65-F5344CB8AC3E}">
        <p14:creationId xmlns:p14="http://schemas.microsoft.com/office/powerpoint/2010/main" val="37650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5.3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8840739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Difference Between Hard Asserts &amp; Soft 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Should Automation Engineers Use Hard and/or Soft 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1195824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Difference Between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Hard Asserts &amp; Soft Asserts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24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Difference Between </a:t>
            </a:r>
            <a:br>
              <a:rPr lang="en-US" dirty="0"/>
            </a:br>
            <a:r>
              <a:rPr lang="en-US" dirty="0"/>
              <a:t>Hard Alerts &amp; Soft Asserts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16066"/>
            <a:ext cx="8840739" cy="5028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Hard Assert – stops execution after a fail and moves to the next annotation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Soft Assert – continues execution after a fail and moves to the next statement 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0537902" cy="1033661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SoftAssert</a:t>
            </a:r>
            <a:r>
              <a:rPr lang="en-US" dirty="0"/>
              <a:t> </a:t>
            </a:r>
            <a:r>
              <a:rPr lang="en-US" dirty="0" err="1"/>
              <a:t>softassert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assertAll</a:t>
            </a:r>
            <a:r>
              <a:rPr lang="en-US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809" y="1299029"/>
            <a:ext cx="8840739" cy="5486400"/>
          </a:xfr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0BA083-7D8D-4EED-B69D-7F36233BE319}"/>
              </a:ext>
            </a:extLst>
          </p:cNvPr>
          <p:cNvSpPr/>
          <p:nvPr/>
        </p:nvSpPr>
        <p:spPr>
          <a:xfrm>
            <a:off x="6839855" y="3735570"/>
            <a:ext cx="2174487" cy="127519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assertAll</a:t>
            </a:r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0EE1A-5CEA-4104-8DDC-20C878D9002B}"/>
              </a:ext>
            </a:extLst>
          </p:cNvPr>
          <p:cNvSpPr/>
          <p:nvPr/>
        </p:nvSpPr>
        <p:spPr>
          <a:xfrm>
            <a:off x="1885670" y="2194354"/>
            <a:ext cx="1795347" cy="59958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assertTrue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CEAA6-CF2F-4636-A3B3-78D6E914DEB7}"/>
              </a:ext>
            </a:extLst>
          </p:cNvPr>
          <p:cNvSpPr/>
          <p:nvPr/>
        </p:nvSpPr>
        <p:spPr>
          <a:xfrm>
            <a:off x="1885670" y="2939224"/>
            <a:ext cx="1795347" cy="59958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assertFalse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890FA-22E5-4AEF-969D-5A4F6022D48B}"/>
              </a:ext>
            </a:extLst>
          </p:cNvPr>
          <p:cNvSpPr/>
          <p:nvPr/>
        </p:nvSpPr>
        <p:spPr>
          <a:xfrm>
            <a:off x="1885670" y="3684094"/>
            <a:ext cx="1795347" cy="59958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assertSame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411A6-631C-4713-AC1D-101005B06B07}"/>
              </a:ext>
            </a:extLst>
          </p:cNvPr>
          <p:cNvSpPr/>
          <p:nvPr/>
        </p:nvSpPr>
        <p:spPr>
          <a:xfrm>
            <a:off x="1885670" y="4411184"/>
            <a:ext cx="1795347" cy="59958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A8ED2-FAC2-4124-85B6-B53AADF8DC37}"/>
              </a:ext>
            </a:extLst>
          </p:cNvPr>
          <p:cNvSpPr/>
          <p:nvPr/>
        </p:nvSpPr>
        <p:spPr>
          <a:xfrm>
            <a:off x="1885670" y="5158641"/>
            <a:ext cx="1795347" cy="59958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assertNotNull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874-6468-4171-919B-2CBFB2369851}"/>
              </a:ext>
            </a:extLst>
          </p:cNvPr>
          <p:cNvSpPr/>
          <p:nvPr/>
        </p:nvSpPr>
        <p:spPr>
          <a:xfrm>
            <a:off x="1885670" y="5872320"/>
            <a:ext cx="1795347" cy="59958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assertEquals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26BC0-22CC-4CF8-8AEA-DB773BA4223F}"/>
              </a:ext>
            </a:extLst>
          </p:cNvPr>
          <p:cNvSpPr txBox="1"/>
          <p:nvPr/>
        </p:nvSpPr>
        <p:spPr>
          <a:xfrm>
            <a:off x="6839855" y="2793935"/>
            <a:ext cx="208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Located At The End of @Test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05B40-DD63-4523-9F5C-F6A2052770E4}"/>
              </a:ext>
            </a:extLst>
          </p:cNvPr>
          <p:cNvSpPr txBox="1"/>
          <p:nvPr/>
        </p:nvSpPr>
        <p:spPr>
          <a:xfrm>
            <a:off x="1740703" y="1478983"/>
            <a:ext cx="208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Condition(s)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@Test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312B8-8A84-4E18-B48A-5A45A0D7A0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1017" y="2494145"/>
            <a:ext cx="3158838" cy="1292455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40CE7-6E53-4EF1-9B9C-4E150810D596}"/>
              </a:ext>
            </a:extLst>
          </p:cNvPr>
          <p:cNvCxnSpPr>
            <a:cxnSpLocks/>
          </p:cNvCxnSpPr>
          <p:nvPr/>
        </p:nvCxnSpPr>
        <p:spPr>
          <a:xfrm>
            <a:off x="3681017" y="3239014"/>
            <a:ext cx="3158838" cy="78393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EB3D3C-EC01-4762-9A00-36F701F6E4C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81017" y="3983885"/>
            <a:ext cx="3158838" cy="183914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94C5A1-D8BA-463F-8A31-688B4F21B3A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81017" y="4360154"/>
            <a:ext cx="3158838" cy="350821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C378D3-5930-4897-BF7B-97843A2B6A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81017" y="4628654"/>
            <a:ext cx="3158838" cy="8297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3AC4C2-0442-4DFF-AFE3-392476D73E0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681017" y="4979475"/>
            <a:ext cx="3158838" cy="1192636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6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Hard Asserts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vs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Soft Asserts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855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8840739" cy="50800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Chapter 5.1 - Introduction To </a:t>
            </a:r>
            <a:r>
              <a:rPr lang="en-US" sz="2400">
                <a:solidFill>
                  <a:schemeClr val="tx1"/>
                </a:solidFill>
                <a:latin typeface="Georgia" panose="02040502050405020303" pitchFamily="18" charset="0"/>
              </a:rPr>
              <a:t>TestNG Assertions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Chapter 5.2 - Hard Asserts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Chapter 5.3 - Soft 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Introduction To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TestNG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Assertions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0BFDDD-4FEF-4827-BEEE-67512B814357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5.1</a:t>
            </a:r>
          </a:p>
        </p:txBody>
      </p:sp>
    </p:spTree>
    <p:extLst>
      <p:ext uri="{BB962C8B-B14F-4D97-AF65-F5344CB8AC3E}">
        <p14:creationId xmlns:p14="http://schemas.microsoft.com/office/powerpoint/2010/main" val="3792221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8840739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What Are TestNG Assertions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View The TestNG Assertion Methods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JUnit Assertions and TestNG Assertions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What Are TestNG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Assertions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TestNG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Assertions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Methods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20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TestNG Assertions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504"/>
            <a:ext cx="10005907" cy="5355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assertTrue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verifies a condition is true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assertFalse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verifies a condition is false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assertSame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verifies that 2 objects refer to the same object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assertNotSame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verifies that 2 objects do not refer to the same object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assertNotNull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verifies that an object is not null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assertEquals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– verifies that 2 objects are equal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1195824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JUnit &amp; TestNG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Assertions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03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014984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JUnit &amp; TestNG</a:t>
            </a:r>
            <a:br>
              <a:rPr lang="en-US" dirty="0"/>
            </a:br>
            <a:r>
              <a:rPr lang="en-US" dirty="0"/>
              <a:t>Assertions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504"/>
            <a:ext cx="8840739" cy="5209416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Georgia" panose="02040502050405020303" pitchFamily="18" charset="0"/>
              </a:rPr>
              <a:t>// JUnit Assertion Class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  <a:latin typeface="Georgia" panose="02040502050405020303" pitchFamily="18" charset="0"/>
              </a:rPr>
              <a:t>junit.framework.Assert</a:t>
            </a:r>
            <a:endParaRPr lang="en-US" sz="19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Georgia" panose="02040502050405020303" pitchFamily="18" charset="0"/>
              </a:rPr>
              <a:t>// TestNG Assertion Class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  <a:latin typeface="Georgia" panose="02040502050405020303" pitchFamily="18" charset="0"/>
              </a:rPr>
              <a:t>org.testng.AssertJUnit</a:t>
            </a:r>
            <a:endParaRPr lang="en-US" sz="19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  <a:latin typeface="Georgia" panose="02040502050405020303" pitchFamily="18" charset="0"/>
              </a:rPr>
              <a:t>org.testng.Assert</a:t>
            </a:r>
            <a:endParaRPr lang="en-US" sz="19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Georgia" panose="02040502050405020303" pitchFamily="18" charset="0"/>
              </a:rPr>
              <a:t>// JUnit Assertion Syntax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B0F0"/>
                </a:solidFill>
                <a:latin typeface="Georgia" panose="02040502050405020303" pitchFamily="18" charset="0"/>
              </a:rPr>
              <a:t>assertEquals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“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This String Parameter Is The First Parameter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”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,</a:t>
            </a:r>
            <a:r>
              <a:rPr lang="en-US" sz="1900" dirty="0">
                <a:solidFill>
                  <a:srgbClr val="00B0F0"/>
                </a:solidFill>
                <a:latin typeface="Georgia" panose="02040502050405020303" pitchFamily="18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expected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,</a:t>
            </a:r>
            <a:r>
              <a:rPr lang="en-US" sz="1900" dirty="0">
                <a:solidFill>
                  <a:srgbClr val="FF1493"/>
                </a:solidFill>
                <a:latin typeface="Georgia" panose="02040502050405020303" pitchFamily="18" charset="0"/>
              </a:rPr>
              <a:t> actual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Georgia" panose="02040502050405020303" pitchFamily="18" charset="0"/>
              </a:rPr>
              <a:t>// TestNG Assertion Syntax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B0F0"/>
                </a:solidFill>
                <a:latin typeface="Georgia" panose="02040502050405020303" pitchFamily="18" charset="0"/>
              </a:rPr>
              <a:t>assertEquals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900" dirty="0">
                <a:solidFill>
                  <a:srgbClr val="FF1493"/>
                </a:solidFill>
                <a:latin typeface="Georgia" panose="02040502050405020303" pitchFamily="18" charset="0"/>
              </a:rPr>
              <a:t>actual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, </a:t>
            </a: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expected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,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 “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This String Parameter Is The Last Parameter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”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9628</TotalTime>
  <Words>284</Words>
  <Application>Microsoft Office PowerPoint</Application>
  <PresentationFormat>Widescreen</PresentationFormat>
  <Paragraphs>160</Paragraphs>
  <Slides>16</Slides>
  <Notes>16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Georgia</vt:lpstr>
      <vt:lpstr>Verdana</vt:lpstr>
      <vt:lpstr>Wingdings</vt:lpstr>
      <vt:lpstr>Wingdings 3</vt:lpstr>
      <vt:lpstr>Facet</vt:lpstr>
      <vt:lpstr>1_Facet</vt:lpstr>
      <vt:lpstr>PowerPoint Presentation</vt:lpstr>
      <vt:lpstr>Chapter 5</vt:lpstr>
      <vt:lpstr>PowerPoint Presentation</vt:lpstr>
      <vt:lpstr>Chapter 5.1</vt:lpstr>
      <vt:lpstr>PowerPoint Presentation</vt:lpstr>
      <vt:lpstr>PowerPoint Presentation</vt:lpstr>
      <vt:lpstr>TestNG Assertions Methods</vt:lpstr>
      <vt:lpstr>PowerPoint Presentation</vt:lpstr>
      <vt:lpstr>JUnit &amp; TestNG Assertions </vt:lpstr>
      <vt:lpstr>PowerPoint Presentation</vt:lpstr>
      <vt:lpstr>PowerPoint Presentation</vt:lpstr>
      <vt:lpstr>Chapter 5.3</vt:lpstr>
      <vt:lpstr>PowerPoint Presentation</vt:lpstr>
      <vt:lpstr>Difference Between  Hard Alerts &amp; Soft Asserts</vt:lpstr>
      <vt:lpstr>SoftAssert softassert  .assertAll 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899</cp:revision>
  <dcterms:created xsi:type="dcterms:W3CDTF">2016-08-27T11:26:48Z</dcterms:created>
  <dcterms:modified xsi:type="dcterms:W3CDTF">2019-01-28T06:32:30Z</dcterms:modified>
</cp:coreProperties>
</file>