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6" d="100"/>
          <a:sy n="76" d="100"/>
        </p:scale>
        <p:origin x="5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D211D4-2E3B-4C44-912B-1105F60C9EB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70632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D211D4-2E3B-4C44-912B-1105F60C9EB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311160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D211D4-2E3B-4C44-912B-1105F60C9EB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263845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D211D4-2E3B-4C44-912B-1105F60C9EB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174920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211D4-2E3B-4C44-912B-1105F60C9EB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325239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D211D4-2E3B-4C44-912B-1105F60C9EBD}"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199493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D211D4-2E3B-4C44-912B-1105F60C9EBD}"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26875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D211D4-2E3B-4C44-912B-1105F60C9EBD}"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350615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211D4-2E3B-4C44-912B-1105F60C9EBD}"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66563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211D4-2E3B-4C44-912B-1105F60C9EBD}"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266964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211D4-2E3B-4C44-912B-1105F60C9EBD}"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138037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211D4-2E3B-4C44-912B-1105F60C9EBD}" type="datetimeFigureOut">
              <a:rPr lang="en-US" smtClean="0"/>
              <a:t>5/1/2023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3169C-C2F4-4114-809E-8D218DA81166}" type="slidenum">
              <a:rPr lang="en-US" smtClean="0"/>
              <a:t>‹#›</a:t>
            </a:fld>
            <a:endParaRPr lang="en-US"/>
          </a:p>
        </p:txBody>
      </p:sp>
    </p:spTree>
    <p:extLst>
      <p:ext uri="{BB962C8B-B14F-4D97-AF65-F5344CB8AC3E}">
        <p14:creationId xmlns:p14="http://schemas.microsoft.com/office/powerpoint/2010/main" val="23639380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5.png"/></Relationships>
</file>

<file path=ppt/slides/_rels/slide2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8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6.mp4"/><Relationship Id="rId1" Type="http://schemas.microsoft.com/office/2007/relationships/media" Target="../media/media6.mp4"/><Relationship Id="rId4" Type="http://schemas.openxmlformats.org/officeDocument/2006/relationships/image" Target="../media/image87.png"/></Relationships>
</file>

<file path=ppt/slides/_rels/slide3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AliiRezaei/3DOF-inverse-dynamics-control-using-sliding-mo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1060557"/>
            <a:ext cx="5956085" cy="5956085"/>
          </a:xfrm>
          <a:prstGeom prst="rect">
            <a:avLst/>
          </a:prstGeom>
        </p:spPr>
      </p:pic>
      <p:sp>
        <p:nvSpPr>
          <p:cNvPr id="7" name="TextBox 6"/>
          <p:cNvSpPr txBox="1"/>
          <p:nvPr/>
        </p:nvSpPr>
        <p:spPr>
          <a:xfrm>
            <a:off x="4660900" y="1346200"/>
            <a:ext cx="6680199" cy="1815882"/>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Inverse dynamics problem for the three degrees of freedom (DOF) robot arm and control using the sliding mode </a:t>
            </a:r>
            <a:r>
              <a:rPr lang="en-US" sz="2800" dirty="0" smtClean="0">
                <a:latin typeface="Aharoni" panose="02010803020104030203" pitchFamily="2" charset="-79"/>
                <a:cs typeface="Aharoni" panose="02010803020104030203" pitchFamily="2" charset="-79"/>
              </a:rPr>
              <a:t>control.</a:t>
            </a:r>
            <a:endParaRPr lang="en-US" sz="2800" dirty="0">
              <a:latin typeface="Aharoni" panose="02010803020104030203" pitchFamily="2" charset="-79"/>
              <a:cs typeface="Aharoni" panose="02010803020104030203" pitchFamily="2" charset="-79"/>
            </a:endParaRPr>
          </a:p>
        </p:txBody>
      </p:sp>
      <p:sp>
        <p:nvSpPr>
          <p:cNvPr id="8" name="TextBox 7"/>
          <p:cNvSpPr txBox="1"/>
          <p:nvPr/>
        </p:nvSpPr>
        <p:spPr>
          <a:xfrm>
            <a:off x="5860997" y="4038600"/>
            <a:ext cx="4191108" cy="523220"/>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Presenter : Ali Rezaei</a:t>
            </a:r>
          </a:p>
        </p:txBody>
      </p:sp>
      <p:sp>
        <p:nvSpPr>
          <p:cNvPr id="9" name="TextBox 8"/>
          <p:cNvSpPr txBox="1"/>
          <p:nvPr/>
        </p:nvSpPr>
        <p:spPr>
          <a:xfrm>
            <a:off x="6845302" y="4825375"/>
            <a:ext cx="2222498" cy="523220"/>
          </a:xfrm>
          <a:prstGeom prst="rect">
            <a:avLst/>
          </a:prstGeom>
          <a:noFill/>
        </p:spPr>
        <p:txBody>
          <a:bodyPr wrap="square" rtlCol="0">
            <a:spAutoFit/>
          </a:bodyPr>
          <a:lstStyle/>
          <a:p>
            <a:r>
              <a:rPr lang="en-US" sz="2800" dirty="0" smtClean="0">
                <a:latin typeface="Aharoni" panose="02010803020104030203" pitchFamily="2" charset="-79"/>
                <a:cs typeface="Aharoni" panose="02010803020104030203" pitchFamily="2" charset="-79"/>
              </a:rPr>
              <a:t>Spring 2023</a:t>
            </a:r>
            <a:endParaRPr lang="en-US"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99507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3125" y="81288"/>
            <a:ext cx="2816086" cy="461665"/>
          </a:xfrm>
          <a:prstGeom prst="rect">
            <a:avLst/>
          </a:prstGeom>
          <a:noFill/>
        </p:spPr>
        <p:txBody>
          <a:bodyPr wrap="square" rtlCol="0">
            <a:spAutoFit/>
          </a:bodyPr>
          <a:lstStyle/>
          <a:p>
            <a:r>
              <a:rPr lang="en-US" sz="2400" dirty="0">
                <a:latin typeface="Arial Rounded MT Bold" panose="020F0704030504030204" pitchFamily="34" charset="0"/>
              </a:rPr>
              <a:t>Inertia </a:t>
            </a:r>
            <a:r>
              <a:rPr lang="en-US" sz="2400" dirty="0" smtClean="0">
                <a:latin typeface="Arial Rounded MT Bold" panose="020F0704030504030204" pitchFamily="34" charset="0"/>
              </a:rPr>
              <a:t>Matrix</a:t>
            </a:r>
            <a:endParaRPr lang="en-US" sz="2400" dirty="0">
              <a:latin typeface="Arial Rounded MT Bold" panose="020F0704030504030204" pitchFamily="34" charset="0"/>
            </a:endParaRPr>
          </a:p>
        </p:txBody>
      </p:sp>
      <p:sp>
        <p:nvSpPr>
          <p:cNvPr id="5" name="TextBox 4"/>
          <p:cNvSpPr txBox="1"/>
          <p:nvPr/>
        </p:nvSpPr>
        <p:spPr>
          <a:xfrm>
            <a:off x="393700" y="597932"/>
            <a:ext cx="10985500" cy="1200329"/>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Now </a:t>
            </a:r>
            <a:r>
              <a:rPr lang="en-US" dirty="0">
                <a:latin typeface="Andalus" panose="02020603050405020304" pitchFamily="18" charset="-78"/>
                <a:cs typeface="Andalus" panose="02020603050405020304" pitchFamily="18" charset="-78"/>
              </a:rPr>
              <a:t>consider a manipulator consisting of n links. We have seen in previous parts that the linear and angular velocities of any point on any link can be expressed in terms of the Jacobian matrix and the derivative of the joint variables. Since in our case the joint variables are indeed the generalized coordinates, it follows that, for appropriate Jacobian matrices       and        , we have that:</a:t>
            </a:r>
          </a:p>
        </p:txBody>
      </p:sp>
      <mc:AlternateContent xmlns:mc="http://schemas.openxmlformats.org/markup-compatibility/2006">
        <mc:Choice xmlns:a14="http://schemas.microsoft.com/office/drawing/2010/main" Requires="a14">
          <p:sp>
            <p:nvSpPr>
              <p:cNvPr id="6" name="Rectangle 5"/>
              <p:cNvSpPr/>
              <p:nvPr/>
            </p:nvSpPr>
            <p:spPr>
              <a:xfrm>
                <a:off x="3267893" y="1389044"/>
                <a:ext cx="474617" cy="396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sub>
                      </m:sSub>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267893" y="1389044"/>
                <a:ext cx="474617" cy="396519"/>
              </a:xfrm>
              <a:prstGeom prst="rect">
                <a:avLst/>
              </a:prstGeom>
              <a:blipFill rotWithShape="0">
                <a:blip r:embed="rId2"/>
                <a:stretch>
                  <a:fillRect b="-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047154" y="1389043"/>
                <a:ext cx="516295" cy="396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sub>
                      </m:sSub>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4047154" y="1389043"/>
                <a:ext cx="516295" cy="396519"/>
              </a:xfrm>
              <a:prstGeom prst="rect">
                <a:avLst/>
              </a:prstGeom>
              <a:blipFill rotWithShape="0">
                <a:blip r:embed="rId3"/>
                <a:stretch>
                  <a:fillRect b="-3077"/>
                </a:stretch>
              </a:blipFill>
            </p:spPr>
            <p:txBody>
              <a:bodyPr/>
              <a:lstStyle/>
              <a:p>
                <a:r>
                  <a:rPr lang="en-US">
                    <a:noFill/>
                  </a:rPr>
                  <a:t> </a:t>
                </a:r>
              </a:p>
            </p:txBody>
          </p:sp>
        </mc:Fallback>
      </mc:AlternateContent>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4632" y="2053295"/>
            <a:ext cx="2943636" cy="438211"/>
          </a:xfrm>
          <a:prstGeom prst="rect">
            <a:avLst/>
          </a:prstGeom>
        </p:spPr>
      </p:pic>
      <p:sp>
        <p:nvSpPr>
          <p:cNvPr id="9" name="TextBox 8"/>
          <p:cNvSpPr txBox="1"/>
          <p:nvPr/>
        </p:nvSpPr>
        <p:spPr>
          <a:xfrm>
            <a:off x="393700" y="2665510"/>
            <a:ext cx="10985500" cy="92333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Now </a:t>
            </a:r>
            <a:r>
              <a:rPr lang="en-US" dirty="0">
                <a:latin typeface="Andalus" panose="02020603050405020304" pitchFamily="18" charset="-78"/>
                <a:cs typeface="Andalus" panose="02020603050405020304" pitchFamily="18" charset="-78"/>
              </a:rPr>
              <a:t>suppose the mass of link    is        and that the inertia matrix of link    , evaluated around a coordinate frame parallel to frame    but whose origin is at the center of mass, equals     . Then the overall kinetic energy of the manipulator equals:</a:t>
            </a:r>
          </a:p>
        </p:txBody>
      </p:sp>
      <mc:AlternateContent xmlns:mc="http://schemas.openxmlformats.org/markup-compatibility/2006">
        <mc:Choice xmlns:a14="http://schemas.microsoft.com/office/drawing/2010/main" Requires="a14">
          <p:sp>
            <p:nvSpPr>
              <p:cNvPr id="10" name="Rectangle 9"/>
              <p:cNvSpPr/>
              <p:nvPr/>
            </p:nvSpPr>
            <p:spPr>
              <a:xfrm>
                <a:off x="6696333" y="2917109"/>
                <a:ext cx="386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6696333" y="2917109"/>
                <a:ext cx="386837" cy="369332"/>
              </a:xfrm>
              <a:prstGeom prst="rect">
                <a:avLst/>
              </a:prstGeom>
              <a:blipFill rotWithShape="0">
                <a:blip r:embed="rId5"/>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3820497" y="2635775"/>
                <a:ext cx="5061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3820497" y="2635775"/>
                <a:ext cx="506164"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7400670" y="2648475"/>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𝑖</m:t>
                      </m:r>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7400670" y="2648475"/>
                <a:ext cx="318613"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3438386" y="2648475"/>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𝑖</m:t>
                      </m:r>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3438386" y="2648475"/>
                <a:ext cx="318613"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1986438" y="2917109"/>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𝑖</m:t>
                      </m:r>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1986438" y="2917109"/>
                <a:ext cx="318613" cy="369332"/>
              </a:xfrm>
              <a:prstGeom prst="rect">
                <a:avLst/>
              </a:prstGeom>
              <a:blipFill rotWithShape="0">
                <a:blip r:embed="rId9"/>
                <a:stretch>
                  <a:fillRect/>
                </a:stretch>
              </a:blipFill>
            </p:spPr>
            <p:txBody>
              <a:bodyPr/>
              <a:lstStyle/>
              <a:p>
                <a:r>
                  <a:rPr lang="en-US">
                    <a:noFill/>
                  </a:rPr>
                  <a:t> </a:t>
                </a:r>
              </a:p>
            </p:txBody>
          </p:sp>
        </mc:Fallback>
      </mc:AlternateContent>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4389" y="3596061"/>
            <a:ext cx="4544122" cy="760484"/>
          </a:xfrm>
          <a:prstGeom prst="rect">
            <a:avLst/>
          </a:prstGeom>
        </p:spPr>
      </p:pic>
      <p:sp>
        <p:nvSpPr>
          <p:cNvPr id="16" name="TextBox 15"/>
          <p:cNvSpPr txBox="1"/>
          <p:nvPr/>
        </p:nvSpPr>
        <p:spPr>
          <a:xfrm>
            <a:off x="393700" y="4456089"/>
            <a:ext cx="9258858"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other words, the kinetic energy of the manipulator is of the form:</a:t>
            </a:r>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51404" y="4968671"/>
            <a:ext cx="1819529" cy="724001"/>
          </a:xfrm>
          <a:prstGeom prst="rect">
            <a:avLst/>
          </a:prstGeom>
        </p:spPr>
      </p:pic>
      <p:sp>
        <p:nvSpPr>
          <p:cNvPr id="18" name="TextBox 17"/>
          <p:cNvSpPr txBox="1"/>
          <p:nvPr/>
        </p:nvSpPr>
        <p:spPr>
          <a:xfrm>
            <a:off x="393700" y="5692670"/>
            <a:ext cx="110871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where </a:t>
            </a:r>
            <a:r>
              <a:rPr lang="en-US" dirty="0">
                <a:latin typeface="Andalus" panose="02020603050405020304" pitchFamily="18" charset="-78"/>
                <a:cs typeface="Andalus" panose="02020603050405020304" pitchFamily="18" charset="-78"/>
              </a:rPr>
              <a:t>D is a symmetric positive definite matrix that is in general configuration dependent. The matrix D is called the inertia matrix.</a:t>
            </a:r>
          </a:p>
        </p:txBody>
      </p:sp>
    </p:spTree>
    <p:extLst>
      <p:ext uri="{BB962C8B-B14F-4D97-AF65-F5344CB8AC3E}">
        <p14:creationId xmlns:p14="http://schemas.microsoft.com/office/powerpoint/2010/main" val="3141618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5849" y="220533"/>
            <a:ext cx="6997700" cy="461665"/>
          </a:xfrm>
          <a:prstGeom prst="rect">
            <a:avLst/>
          </a:prstGeom>
          <a:noFill/>
        </p:spPr>
        <p:txBody>
          <a:bodyPr wrap="square" rtlCol="0">
            <a:spAutoFit/>
          </a:bodyPr>
          <a:lstStyle/>
          <a:p>
            <a:pPr marL="0" lvl="1"/>
            <a:r>
              <a:rPr lang="en-US" sz="2400" dirty="0" err="1">
                <a:latin typeface="Arial Rounded MT Bold" panose="020F0704030504030204" pitchFamily="34" charset="0"/>
              </a:rPr>
              <a:t>Christoffel</a:t>
            </a:r>
            <a:r>
              <a:rPr lang="en-US" sz="2400" dirty="0">
                <a:latin typeface="Arial Rounded MT Bold" panose="020F0704030504030204" pitchFamily="34" charset="0"/>
              </a:rPr>
              <a:t> symbols and equation of </a:t>
            </a:r>
            <a:r>
              <a:rPr lang="en-US" sz="2400" dirty="0" smtClean="0">
                <a:latin typeface="Arial Rounded MT Bold" panose="020F0704030504030204" pitchFamily="34" charset="0"/>
              </a:rPr>
              <a:t>motion</a:t>
            </a:r>
            <a:endParaRPr lang="en-US" sz="2400" dirty="0">
              <a:latin typeface="Arial Rounded MT Bold" panose="020F0704030504030204" pitchFamily="34" charset="0"/>
            </a:endParaRPr>
          </a:p>
        </p:txBody>
      </p:sp>
      <p:sp>
        <p:nvSpPr>
          <p:cNvPr id="5" name="TextBox 4"/>
          <p:cNvSpPr txBox="1"/>
          <p:nvPr/>
        </p:nvSpPr>
        <p:spPr>
          <a:xfrm>
            <a:off x="304800" y="791665"/>
            <a:ext cx="110998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Now </a:t>
            </a:r>
            <a:r>
              <a:rPr lang="en-US" dirty="0">
                <a:latin typeface="Andalus" panose="02020603050405020304" pitchFamily="18" charset="-78"/>
                <a:cs typeface="Andalus" panose="02020603050405020304" pitchFamily="18" charset="-78"/>
              </a:rPr>
              <a:t>that we have obtained the potential and kinetic energy in general for a robot, we can form the </a:t>
            </a:r>
            <a:r>
              <a:rPr lang="en-US" dirty="0" err="1">
                <a:latin typeface="Andalus" panose="02020603050405020304" pitchFamily="18" charset="-78"/>
                <a:cs typeface="Andalus" panose="02020603050405020304" pitchFamily="18" charset="-78"/>
              </a:rPr>
              <a:t>Lagrangian</a:t>
            </a:r>
            <a:r>
              <a:rPr lang="en-US" dirty="0">
                <a:latin typeface="Andalus" panose="02020603050405020304" pitchFamily="18" charset="-78"/>
                <a:cs typeface="Andalus" panose="02020603050405020304" pitchFamily="18" charset="-78"/>
              </a:rPr>
              <a:t> of the robotic system.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592" y="1467029"/>
            <a:ext cx="3247619" cy="780952"/>
          </a:xfrm>
          <a:prstGeom prst="rect">
            <a:avLst/>
          </a:prstGeom>
        </p:spPr>
      </p:pic>
      <p:sp>
        <p:nvSpPr>
          <p:cNvPr id="8" name="TextBox 7"/>
          <p:cNvSpPr txBox="1"/>
          <p:nvPr/>
        </p:nvSpPr>
        <p:spPr>
          <a:xfrm>
            <a:off x="304800" y="2432647"/>
            <a:ext cx="1109980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where </a:t>
            </a:r>
            <a:r>
              <a:rPr lang="en-US" dirty="0">
                <a:latin typeface="Andalus" panose="02020603050405020304" pitchFamily="18" charset="-78"/>
                <a:cs typeface="Andalus" panose="02020603050405020304" pitchFamily="18" charset="-78"/>
              </a:rPr>
              <a:t>the n × n “inertia matrix” D is symmetric and positive definite for each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909" y="2441617"/>
            <a:ext cx="711264" cy="325995"/>
          </a:xfrm>
          <a:prstGeom prst="rect">
            <a:avLst/>
          </a:prstGeom>
        </p:spPr>
      </p:pic>
      <p:sp>
        <p:nvSpPr>
          <p:cNvPr id="11" name="TextBox 10"/>
          <p:cNvSpPr txBox="1"/>
          <p:nvPr/>
        </p:nvSpPr>
        <p:spPr>
          <a:xfrm>
            <a:off x="304800" y="2823647"/>
            <a:ext cx="1066800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Euler-Lagrange equations for such a system can be derived as follows. Since</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368" y="3222012"/>
            <a:ext cx="3666667" cy="800000"/>
          </a:xfrm>
          <a:prstGeom prst="rect">
            <a:avLst/>
          </a:prstGeom>
        </p:spPr>
      </p:pic>
      <p:sp>
        <p:nvSpPr>
          <p:cNvPr id="13" name="TextBox 12"/>
          <p:cNvSpPr txBox="1"/>
          <p:nvPr/>
        </p:nvSpPr>
        <p:spPr>
          <a:xfrm>
            <a:off x="304800" y="3843285"/>
            <a:ext cx="3098800" cy="381000"/>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We have that:</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7556" y="4224287"/>
            <a:ext cx="1914286" cy="828571"/>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3086" y="5255129"/>
            <a:ext cx="6971428" cy="895238"/>
          </a:xfrm>
          <a:prstGeom prst="rect">
            <a:avLst/>
          </a:prstGeom>
        </p:spPr>
      </p:pic>
      <p:sp>
        <p:nvSpPr>
          <p:cNvPr id="16" name="TextBox 15"/>
          <p:cNvSpPr txBox="1"/>
          <p:nvPr/>
        </p:nvSpPr>
        <p:spPr>
          <a:xfrm>
            <a:off x="304800" y="4885797"/>
            <a:ext cx="1511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And:</a:t>
            </a:r>
          </a:p>
        </p:txBody>
      </p:sp>
    </p:spTree>
    <p:extLst>
      <p:ext uri="{BB962C8B-B14F-4D97-AF65-F5344CB8AC3E}">
        <p14:creationId xmlns:p14="http://schemas.microsoft.com/office/powerpoint/2010/main" val="2093542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416" y="699534"/>
            <a:ext cx="3428571" cy="857143"/>
          </a:xfrm>
          <a:prstGeom prst="rect">
            <a:avLst/>
          </a:prstGeom>
        </p:spPr>
      </p:pic>
      <p:sp>
        <p:nvSpPr>
          <p:cNvPr id="5" name="TextBox 4"/>
          <p:cNvSpPr txBox="1"/>
          <p:nvPr/>
        </p:nvSpPr>
        <p:spPr>
          <a:xfrm>
            <a:off x="342900" y="330200"/>
            <a:ext cx="16891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Also:</a:t>
            </a:r>
          </a:p>
        </p:txBody>
      </p:sp>
      <p:sp>
        <p:nvSpPr>
          <p:cNvPr id="6" name="TextBox 5"/>
          <p:cNvSpPr txBox="1"/>
          <p:nvPr/>
        </p:nvSpPr>
        <p:spPr>
          <a:xfrm>
            <a:off x="342900" y="1556675"/>
            <a:ext cx="7810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Thus the Euler-Lagrange equations can be written: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891" y="1926009"/>
            <a:ext cx="7847619" cy="933333"/>
          </a:xfrm>
          <a:prstGeom prst="rect">
            <a:avLst/>
          </a:prstGeom>
        </p:spPr>
      </p:pic>
      <p:sp>
        <p:nvSpPr>
          <p:cNvPr id="8" name="TextBox 7"/>
          <p:cNvSpPr txBox="1"/>
          <p:nvPr/>
        </p:nvSpPr>
        <p:spPr>
          <a:xfrm>
            <a:off x="342900" y="2859340"/>
            <a:ext cx="9258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By interchanging the order of summation and taking advantage of symmetry, we can show that:</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4555" y="3330768"/>
            <a:ext cx="4714286" cy="923810"/>
          </a:xfrm>
          <a:prstGeom prst="rect">
            <a:avLst/>
          </a:prstGeom>
        </p:spPr>
      </p:pic>
      <p:sp>
        <p:nvSpPr>
          <p:cNvPr id="10" name="TextBox 9"/>
          <p:cNvSpPr txBox="1"/>
          <p:nvPr/>
        </p:nvSpPr>
        <p:spPr>
          <a:xfrm>
            <a:off x="342900" y="4254578"/>
            <a:ext cx="2019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Hence:</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5984" y="4623910"/>
            <a:ext cx="6771428" cy="895238"/>
          </a:xfrm>
          <a:prstGeom prst="rect">
            <a:avLst/>
          </a:prstGeom>
        </p:spPr>
      </p:pic>
    </p:spTree>
    <p:extLst>
      <p:ext uri="{BB962C8B-B14F-4D97-AF65-F5344CB8AC3E}">
        <p14:creationId xmlns:p14="http://schemas.microsoft.com/office/powerpoint/2010/main" val="1940236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94171" y="184392"/>
            <a:ext cx="6692900" cy="461665"/>
          </a:xfrm>
          <a:prstGeom prst="rect">
            <a:avLst/>
          </a:prstGeom>
          <a:noFill/>
        </p:spPr>
        <p:txBody>
          <a:bodyPr wrap="square" rtlCol="0">
            <a:spAutoFit/>
          </a:bodyPr>
          <a:lstStyle/>
          <a:p>
            <a:r>
              <a:rPr lang="en-US" sz="2400" dirty="0" err="1">
                <a:latin typeface="Arial Rounded MT Bold" panose="020F0704030504030204" pitchFamily="34" charset="0"/>
              </a:rPr>
              <a:t>Christoffel</a:t>
            </a:r>
            <a:r>
              <a:rPr lang="en-US" sz="2400" dirty="0">
                <a:latin typeface="Arial Rounded MT Bold" panose="020F0704030504030204" pitchFamily="34" charset="0"/>
              </a:rPr>
              <a:t> Symbols of the First </a:t>
            </a:r>
            <a:r>
              <a:rPr lang="en-US" sz="2400" dirty="0" smtClean="0">
                <a:latin typeface="Arial Rounded MT Bold" panose="020F0704030504030204" pitchFamily="34" charset="0"/>
              </a:rPr>
              <a:t>Kind</a:t>
            </a:r>
            <a:endParaRPr lang="en-US" sz="240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283" y="674132"/>
            <a:ext cx="3486637" cy="914528"/>
          </a:xfrm>
          <a:prstGeom prst="rect">
            <a:avLst/>
          </a:prstGeom>
        </p:spPr>
      </p:pic>
      <p:sp>
        <p:nvSpPr>
          <p:cNvPr id="6" name="TextBox 5"/>
          <p:cNvSpPr txBox="1"/>
          <p:nvPr/>
        </p:nvSpPr>
        <p:spPr>
          <a:xfrm>
            <a:off x="279400" y="1778000"/>
            <a:ext cx="116967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terms         in Equation (6.58) are known as </a:t>
            </a:r>
            <a:r>
              <a:rPr lang="en-US" dirty="0" err="1">
                <a:latin typeface="Andalus" panose="02020603050405020304" pitchFamily="18" charset="-78"/>
                <a:cs typeface="Andalus" panose="02020603050405020304" pitchFamily="18" charset="-78"/>
              </a:rPr>
              <a:t>Christoffel</a:t>
            </a:r>
            <a:r>
              <a:rPr lang="en-US" dirty="0">
                <a:latin typeface="Andalus" panose="02020603050405020304" pitchFamily="18" charset="-78"/>
                <a:cs typeface="Andalus" panose="02020603050405020304" pitchFamily="18" charset="-78"/>
              </a:rPr>
              <a:t> symbols (of the first kind). Note that, for a fixed k, we have</a:t>
            </a:r>
          </a:p>
          <a:p>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cijk</a:t>
            </a:r>
            <a:r>
              <a:rPr lang="en-US" dirty="0">
                <a:latin typeface="Andalus" panose="02020603050405020304" pitchFamily="18" charset="-78"/>
                <a:cs typeface="Andalus" panose="02020603050405020304" pitchFamily="18" charset="-78"/>
              </a:rPr>
              <a:t> = </a:t>
            </a:r>
            <a:r>
              <a:rPr lang="en-US" dirty="0" err="1">
                <a:latin typeface="Andalus" panose="02020603050405020304" pitchFamily="18" charset="-78"/>
                <a:cs typeface="Andalus" panose="02020603050405020304" pitchFamily="18" charset="-78"/>
              </a:rPr>
              <a:t>cjik</a:t>
            </a:r>
            <a:r>
              <a:rPr lang="en-US" dirty="0">
                <a:latin typeface="Andalus" panose="02020603050405020304" pitchFamily="18" charset="-78"/>
                <a:cs typeface="Andalus" panose="02020603050405020304" pitchFamily="18" charset="-78"/>
              </a:rPr>
              <a:t>, which reduces the effort involved in computing these symbols by a factor of about one half. Finally, if we define: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50" y="2067509"/>
            <a:ext cx="982547" cy="344312"/>
          </a:xfrm>
          <a:prstGeom prst="rect">
            <a:avLst/>
          </a:prstGeom>
        </p:spPr>
      </p:pic>
      <p:sp>
        <p:nvSpPr>
          <p:cNvPr id="13" name="TextBox 12"/>
          <p:cNvSpPr txBox="1"/>
          <p:nvPr/>
        </p:nvSpPr>
        <p:spPr>
          <a:xfrm>
            <a:off x="374650" y="3490093"/>
            <a:ext cx="568960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then </a:t>
            </a:r>
            <a:r>
              <a:rPr lang="en-US" dirty="0">
                <a:latin typeface="Andalus" panose="02020603050405020304" pitchFamily="18" charset="-78"/>
                <a:cs typeface="Andalus" panose="02020603050405020304" pitchFamily="18" charset="-78"/>
              </a:rPr>
              <a:t>we can write the Euler-Lagrange equations as:</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5298" y="3942232"/>
            <a:ext cx="6477904" cy="828791"/>
          </a:xfrm>
          <a:prstGeom prst="rect">
            <a:avLst/>
          </a:prstGeom>
        </p:spPr>
      </p:pic>
      <p:sp>
        <p:nvSpPr>
          <p:cNvPr id="15" name="TextBox 14"/>
          <p:cNvSpPr txBox="1"/>
          <p:nvPr/>
        </p:nvSpPr>
        <p:spPr>
          <a:xfrm>
            <a:off x="374650" y="4853831"/>
            <a:ext cx="396875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matrix form:</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7882" y="2613673"/>
            <a:ext cx="1352739" cy="895475"/>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3598" y="5420557"/>
            <a:ext cx="3620005" cy="3524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7203" y="1815257"/>
            <a:ext cx="345897" cy="311308"/>
          </a:xfrm>
          <a:prstGeom prst="rect">
            <a:avLst/>
          </a:prstGeom>
        </p:spPr>
      </p:pic>
    </p:spTree>
    <p:extLst>
      <p:ext uri="{BB962C8B-B14F-4D97-AF65-F5344CB8AC3E}">
        <p14:creationId xmlns:p14="http://schemas.microsoft.com/office/powerpoint/2010/main" val="1926238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6500" y="269101"/>
            <a:ext cx="4673600" cy="461665"/>
          </a:xfrm>
          <a:prstGeom prst="rect">
            <a:avLst/>
          </a:prstGeom>
          <a:noFill/>
        </p:spPr>
        <p:txBody>
          <a:bodyPr wrap="square" rtlCol="0">
            <a:spAutoFit/>
          </a:bodyPr>
          <a:lstStyle/>
          <a:p>
            <a:r>
              <a:rPr lang="en-US" sz="2400" dirty="0">
                <a:latin typeface="Arial Rounded MT Bold" panose="020F0704030504030204" pitchFamily="34" charset="0"/>
              </a:rPr>
              <a:t>Forward Dynamics </a:t>
            </a:r>
            <a:r>
              <a:rPr lang="en-US" sz="2400" dirty="0" smtClean="0">
                <a:latin typeface="Arial Rounded MT Bold" panose="020F0704030504030204" pitchFamily="34" charset="0"/>
              </a:rPr>
              <a:t>Control</a:t>
            </a:r>
            <a:endParaRPr lang="en-US" sz="2400" dirty="0">
              <a:latin typeface="Arial Rounded MT Bold" panose="020F0704030504030204" pitchFamily="34" charset="0"/>
            </a:endParaRPr>
          </a:p>
        </p:txBody>
      </p:sp>
      <p:sp>
        <p:nvSpPr>
          <p:cNvPr id="5" name="TextBox 4"/>
          <p:cNvSpPr txBox="1"/>
          <p:nvPr/>
        </p:nvSpPr>
        <p:spPr>
          <a:xfrm>
            <a:off x="317500" y="997466"/>
            <a:ext cx="2425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Why Robust Control?</a:t>
            </a:r>
          </a:p>
        </p:txBody>
      </p:sp>
      <p:sp>
        <p:nvSpPr>
          <p:cNvPr id="2" name="TextBox 1"/>
          <p:cNvSpPr txBox="1"/>
          <p:nvPr/>
        </p:nvSpPr>
        <p:spPr>
          <a:xfrm>
            <a:off x="317500" y="1633498"/>
            <a:ext cx="10579100" cy="1200329"/>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control theory, robust control is an approach to controller design that explicitly deals with uncertainty. Robust control methods are designed to function properly provided that uncertain parameters or disturbances are found within some (typically compact) set. Robust methods aim to achieve robust performance and/or stability in the presence of bounded modelling errors.</a:t>
            </a:r>
          </a:p>
        </p:txBody>
      </p:sp>
      <p:sp>
        <p:nvSpPr>
          <p:cNvPr id="3" name="TextBox 2"/>
          <p:cNvSpPr txBox="1"/>
          <p:nvPr/>
        </p:nvSpPr>
        <p:spPr>
          <a:xfrm>
            <a:off x="317500" y="3100527"/>
            <a:ext cx="105156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From a control point of view, modeling inaccuracies can be classified into two major kinds:</a:t>
            </a:r>
          </a:p>
        </p:txBody>
      </p:sp>
      <p:sp>
        <p:nvSpPr>
          <p:cNvPr id="6" name="TextBox 5"/>
          <p:cNvSpPr txBox="1"/>
          <p:nvPr/>
        </p:nvSpPr>
        <p:spPr>
          <a:xfrm>
            <a:off x="730250" y="3736559"/>
            <a:ext cx="9690100" cy="646331"/>
          </a:xfrm>
          <a:prstGeom prst="rect">
            <a:avLst/>
          </a:prstGeom>
          <a:noFill/>
        </p:spPr>
        <p:txBody>
          <a:bodyPr wrap="square" rtlCol="0">
            <a:spAutoFit/>
          </a:bodyPr>
          <a:lstStyle/>
          <a:p>
            <a:r>
              <a:rPr lang="en-US" dirty="0"/>
              <a:t>• </a:t>
            </a:r>
            <a:r>
              <a:rPr lang="en-US" i="1" dirty="0"/>
              <a:t>structured </a:t>
            </a:r>
            <a:r>
              <a:rPr lang="en-US" dirty="0">
                <a:latin typeface="Andalus" panose="02020603050405020304" pitchFamily="18" charset="-78"/>
                <a:cs typeface="Andalus" panose="02020603050405020304" pitchFamily="18" charset="-78"/>
              </a:rPr>
              <a:t>(or </a:t>
            </a:r>
            <a:r>
              <a:rPr lang="en-US" i="1" dirty="0">
                <a:latin typeface="Andalus" panose="02020603050405020304" pitchFamily="18" charset="-78"/>
                <a:cs typeface="Andalus" panose="02020603050405020304" pitchFamily="18" charset="-78"/>
              </a:rPr>
              <a:t>parametric) </a:t>
            </a:r>
            <a:r>
              <a:rPr lang="en-US" dirty="0">
                <a:latin typeface="Andalus" panose="02020603050405020304" pitchFamily="18" charset="-78"/>
                <a:cs typeface="Andalus" panose="02020603050405020304" pitchFamily="18" charset="-78"/>
              </a:rPr>
              <a:t>uncertainties</a:t>
            </a:r>
          </a:p>
          <a:p>
            <a:r>
              <a:rPr lang="en-US" dirty="0"/>
              <a:t>• </a:t>
            </a:r>
            <a:r>
              <a:rPr lang="en-US" i="1" dirty="0"/>
              <a:t>unstructured </a:t>
            </a:r>
            <a:r>
              <a:rPr lang="en-US" dirty="0">
                <a:latin typeface="Andalus" panose="02020603050405020304" pitchFamily="18" charset="-78"/>
                <a:cs typeface="Andalus" panose="02020603050405020304" pitchFamily="18" charset="-78"/>
              </a:rPr>
              <a:t>uncertainties (or </a:t>
            </a:r>
            <a:r>
              <a:rPr lang="en-US" i="1" dirty="0" err="1">
                <a:latin typeface="Andalus" panose="02020603050405020304" pitchFamily="18" charset="-78"/>
                <a:cs typeface="Andalus" panose="02020603050405020304" pitchFamily="18" charset="-78"/>
              </a:rPr>
              <a:t>unmodeled</a:t>
            </a:r>
            <a:r>
              <a:rPr lang="en-US" i="1" dirty="0">
                <a:latin typeface="Andalus" panose="02020603050405020304" pitchFamily="18" charset="-78"/>
                <a:cs typeface="Andalus" panose="02020603050405020304" pitchFamily="18" charset="-78"/>
              </a:rPr>
              <a:t> dynamics)</a:t>
            </a:r>
            <a:endParaRPr lang="en-US" dirty="0">
              <a:latin typeface="Andalus" panose="02020603050405020304" pitchFamily="18" charset="-78"/>
              <a:cs typeface="Andalus" panose="02020603050405020304" pitchFamily="18" charset="-78"/>
            </a:endParaRPr>
          </a:p>
        </p:txBody>
      </p:sp>
      <p:sp>
        <p:nvSpPr>
          <p:cNvPr id="7" name="TextBox 6"/>
          <p:cNvSpPr txBox="1"/>
          <p:nvPr/>
        </p:nvSpPr>
        <p:spPr>
          <a:xfrm>
            <a:off x="304800" y="4649590"/>
            <a:ext cx="4076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Important Control parts :</a:t>
            </a:r>
          </a:p>
        </p:txBody>
      </p:sp>
      <p:sp>
        <p:nvSpPr>
          <p:cNvPr id="8" name="TextBox 7"/>
          <p:cNvSpPr txBox="1"/>
          <p:nvPr/>
        </p:nvSpPr>
        <p:spPr>
          <a:xfrm>
            <a:off x="730250" y="5285622"/>
            <a:ext cx="6959600" cy="646331"/>
          </a:xfrm>
          <a:prstGeom prst="rect">
            <a:avLst/>
          </a:prstGeom>
          <a:noFill/>
        </p:spPr>
        <p:txBody>
          <a:bodyPr wrap="square" rtlCol="0">
            <a:spAutoFit/>
          </a:bodyPr>
          <a:lstStyle/>
          <a:p>
            <a:r>
              <a:rPr lang="en-US" dirty="0"/>
              <a:t>• </a:t>
            </a:r>
            <a:r>
              <a:rPr lang="en-US" i="1" dirty="0"/>
              <a:t>Sliding Surface Design</a:t>
            </a:r>
            <a:endParaRPr lang="en-US" dirty="0"/>
          </a:p>
          <a:p>
            <a:r>
              <a:rPr lang="en-US" dirty="0"/>
              <a:t>• </a:t>
            </a:r>
            <a:r>
              <a:rPr lang="en-US" i="1" dirty="0"/>
              <a:t>Choosing the Control law</a:t>
            </a:r>
            <a:endParaRPr lang="en-US" dirty="0"/>
          </a:p>
        </p:txBody>
      </p:sp>
    </p:spTree>
    <p:extLst>
      <p:ext uri="{BB962C8B-B14F-4D97-AF65-F5344CB8AC3E}">
        <p14:creationId xmlns:p14="http://schemas.microsoft.com/office/powerpoint/2010/main" val="3460892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84468" y="203765"/>
            <a:ext cx="3835400" cy="461665"/>
          </a:xfrm>
          <a:prstGeom prst="rect">
            <a:avLst/>
          </a:prstGeom>
          <a:noFill/>
        </p:spPr>
        <p:txBody>
          <a:bodyPr wrap="square" rtlCol="0">
            <a:spAutoFit/>
          </a:bodyPr>
          <a:lstStyle/>
          <a:p>
            <a:r>
              <a:rPr lang="en-US" sz="2400" dirty="0">
                <a:latin typeface="Arial Rounded MT Bold" panose="020F0704030504030204" pitchFamily="34" charset="0"/>
                <a:cs typeface="Andalus" panose="02020603050405020304" pitchFamily="18" charset="-78"/>
              </a:rPr>
              <a:t>Sliding Mode </a:t>
            </a:r>
            <a:r>
              <a:rPr lang="en-US" sz="2400" dirty="0" smtClean="0">
                <a:latin typeface="Arial Rounded MT Bold" panose="020F0704030504030204" pitchFamily="34" charset="0"/>
                <a:cs typeface="Andalus" panose="02020603050405020304" pitchFamily="18" charset="-78"/>
              </a:rPr>
              <a:t>Control</a:t>
            </a:r>
            <a:endParaRPr lang="en-US" sz="2400" dirty="0">
              <a:latin typeface="Arial Rounded MT Bold" panose="020F0704030504030204" pitchFamily="34" charset="0"/>
              <a:cs typeface="Andalus" panose="02020603050405020304" pitchFamily="18" charset="-78"/>
            </a:endParaRPr>
          </a:p>
        </p:txBody>
      </p:sp>
      <p:sp>
        <p:nvSpPr>
          <p:cNvPr id="13" name="TextBox 12"/>
          <p:cNvSpPr txBox="1"/>
          <p:nvPr/>
        </p:nvSpPr>
        <p:spPr>
          <a:xfrm>
            <a:off x="317500" y="825500"/>
            <a:ext cx="8623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Consider the following n-order nonlinear system</a:t>
            </a:r>
          </a:p>
        </p:txBody>
      </p:sp>
      <p:sp>
        <p:nvSpPr>
          <p:cNvPr id="14" name="TextBox 13"/>
          <p:cNvSpPr txBox="1"/>
          <p:nvPr/>
        </p:nvSpPr>
        <p:spPr>
          <a:xfrm>
            <a:off x="2628900" y="2044700"/>
            <a:ext cx="5334000" cy="369332"/>
          </a:xfrm>
          <a:prstGeom prst="rect">
            <a:avLst/>
          </a:prstGeom>
          <a:noFill/>
        </p:spPr>
        <p:txBody>
          <a:bodyPr wrap="square" rtlCol="0">
            <a:spAutoFit/>
          </a:bodyPr>
          <a:lstStyle/>
          <a:p>
            <a:endParaRPr lang="en-US" dirty="0">
              <a:latin typeface="Andalus" panose="02020603050405020304" pitchFamily="18" charset="-78"/>
              <a:cs typeface="Andalus" panose="02020603050405020304" pitchFamily="18" charset="-78"/>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568" y="1345117"/>
            <a:ext cx="2629267" cy="381053"/>
          </a:xfrm>
          <a:prstGeom prst="rect">
            <a:avLst/>
          </a:prstGeom>
        </p:spPr>
      </p:pic>
      <p:sp>
        <p:nvSpPr>
          <p:cNvPr id="16" name="TextBox 15"/>
          <p:cNvSpPr txBox="1"/>
          <p:nvPr/>
        </p:nvSpPr>
        <p:spPr>
          <a:xfrm>
            <a:off x="317500" y="2149732"/>
            <a:ext cx="9537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The goal is that the state vector X follows the desired vector </a:t>
            </a:r>
            <a:r>
              <a:rPr lang="en-US" dirty="0" err="1">
                <a:latin typeface="Andalus" panose="02020603050405020304" pitchFamily="18" charset="-78"/>
                <a:cs typeface="Andalus" panose="02020603050405020304" pitchFamily="18" charset="-78"/>
              </a:rPr>
              <a:t>Xd</a:t>
            </a:r>
            <a:r>
              <a:rPr lang="en-US" dirty="0">
                <a:latin typeface="Andalus" panose="02020603050405020304" pitchFamily="18" charset="-78"/>
                <a:cs typeface="Andalus" panose="02020603050405020304" pitchFamily="18" charset="-78"/>
              </a:rPr>
              <a:t>. Tracking error is defined as follows </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831" y="2851101"/>
            <a:ext cx="1352739" cy="362001"/>
          </a:xfrm>
          <a:prstGeom prst="rect">
            <a:avLst/>
          </a:prstGeom>
        </p:spPr>
      </p:pic>
      <p:sp>
        <p:nvSpPr>
          <p:cNvPr id="18" name="TextBox 17"/>
          <p:cNvSpPr txBox="1"/>
          <p:nvPr/>
        </p:nvSpPr>
        <p:spPr>
          <a:xfrm>
            <a:off x="317500" y="3494224"/>
            <a:ext cx="6032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The sliding surface is defined as follows :</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9110" y="4219498"/>
            <a:ext cx="5556916" cy="1753459"/>
          </a:xfrm>
          <a:prstGeom prst="rect">
            <a:avLst/>
          </a:prstGeom>
        </p:spPr>
      </p:pic>
    </p:spTree>
    <p:extLst>
      <p:ext uri="{BB962C8B-B14F-4D97-AF65-F5344CB8AC3E}">
        <p14:creationId xmlns:p14="http://schemas.microsoft.com/office/powerpoint/2010/main" val="3810620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100" y="393700"/>
            <a:ext cx="8242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Now we want to provide a suitable control law to always stay on the sliding surface.</a:t>
            </a:r>
          </a:p>
        </p:txBody>
      </p:sp>
      <p:sp>
        <p:nvSpPr>
          <p:cNvPr id="5" name="TextBox 4"/>
          <p:cNvSpPr txBox="1"/>
          <p:nvPr/>
        </p:nvSpPr>
        <p:spPr>
          <a:xfrm>
            <a:off x="292100" y="939800"/>
            <a:ext cx="80899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As an example consider the nonlinear equation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523" y="1914669"/>
            <a:ext cx="2276793" cy="3715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239" y="3030398"/>
            <a:ext cx="4259363" cy="2862402"/>
          </a:xfrm>
          <a:prstGeom prst="rect">
            <a:avLst/>
          </a:prstGeom>
        </p:spPr>
      </p:pic>
      <p:sp>
        <p:nvSpPr>
          <p:cNvPr id="3" name="Rectangle 2"/>
          <p:cNvSpPr/>
          <p:nvPr/>
        </p:nvSpPr>
        <p:spPr>
          <a:xfrm>
            <a:off x="414169" y="2541032"/>
            <a:ext cx="822661" cy="369332"/>
          </a:xfrm>
          <a:prstGeom prst="rect">
            <a:avLst/>
          </a:prstGeom>
        </p:spPr>
        <p:txBody>
          <a:bodyPr wrap="none">
            <a:spAutoFit/>
          </a:bodyPr>
          <a:lstStyle/>
          <a:p>
            <a:r>
              <a:rPr lang="en-US" dirty="0">
                <a:latin typeface="Andalus" panose="02020603050405020304" pitchFamily="18" charset="-78"/>
                <a:cs typeface="Andalus" panose="02020603050405020304" pitchFamily="18" charset="-78"/>
              </a:rPr>
              <a:t>Hence:</a:t>
            </a: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292018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4656" y="362469"/>
            <a:ext cx="3594100" cy="461665"/>
          </a:xfrm>
          <a:prstGeom prst="rect">
            <a:avLst/>
          </a:prstGeom>
          <a:noFill/>
        </p:spPr>
        <p:txBody>
          <a:bodyPr wrap="square" rtlCol="0">
            <a:spAutoFit/>
          </a:bodyPr>
          <a:lstStyle/>
          <a:p>
            <a:r>
              <a:rPr lang="en-US" sz="2400" dirty="0">
                <a:latin typeface="Arial Rounded MT Bold" panose="020F0704030504030204" pitchFamily="34" charset="0"/>
              </a:rPr>
              <a:t>Classic reach </a:t>
            </a:r>
            <a:r>
              <a:rPr lang="en-US" sz="2400" dirty="0" smtClean="0">
                <a:latin typeface="Arial Rounded MT Bold" panose="020F0704030504030204" pitchFamily="34" charset="0"/>
              </a:rPr>
              <a:t>rules</a:t>
            </a:r>
            <a:endParaRPr lang="en-US" sz="2400" dirty="0">
              <a:latin typeface="Arial Rounded MT Bold" panose="020F0704030504030204" pitchFamily="34" charset="0"/>
            </a:endParaRPr>
          </a:p>
        </p:txBody>
      </p:sp>
      <p:sp>
        <p:nvSpPr>
          <p:cNvPr id="5" name="TextBox 4"/>
          <p:cNvSpPr txBox="1"/>
          <p:nvPr/>
        </p:nvSpPr>
        <p:spPr>
          <a:xfrm>
            <a:off x="901700" y="1663700"/>
            <a:ext cx="98298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Constant rate reach law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Exponential reach law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Power rate reach law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General reach law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945" y="2154953"/>
            <a:ext cx="1813088" cy="4564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023" y="3279342"/>
            <a:ext cx="3728554" cy="4421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135" y="4325337"/>
            <a:ext cx="4525143" cy="44293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6634" y="5522096"/>
            <a:ext cx="6135793" cy="369888"/>
          </a:xfrm>
          <a:prstGeom prst="rect">
            <a:avLst/>
          </a:prstGeom>
        </p:spPr>
      </p:pic>
    </p:spTree>
    <p:extLst>
      <p:ext uri="{BB962C8B-B14F-4D97-AF65-F5344CB8AC3E}">
        <p14:creationId xmlns:p14="http://schemas.microsoft.com/office/powerpoint/2010/main" val="3265093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7100" y="227211"/>
            <a:ext cx="4279900" cy="461665"/>
          </a:xfrm>
          <a:prstGeom prst="rect">
            <a:avLst/>
          </a:prstGeom>
          <a:noFill/>
        </p:spPr>
        <p:txBody>
          <a:bodyPr wrap="square" rtlCol="0">
            <a:spAutoFit/>
          </a:bodyPr>
          <a:lstStyle/>
          <a:p>
            <a:r>
              <a:rPr lang="en-US" sz="2400" dirty="0" smtClean="0">
                <a:latin typeface="Arial Rounded MT Bold" panose="020F0704030504030204" pitchFamily="34" charset="0"/>
              </a:rPr>
              <a:t>Chattering</a:t>
            </a:r>
            <a:endParaRPr lang="en-US" sz="2400" dirty="0">
              <a:latin typeface="Arial Rounded MT Bold" panose="020F0704030504030204" pitchFamily="34" charset="0"/>
            </a:endParaRPr>
          </a:p>
        </p:txBody>
      </p:sp>
      <p:sp>
        <p:nvSpPr>
          <p:cNvPr id="6" name="TextBox 5"/>
          <p:cNvSpPr txBox="1"/>
          <p:nvPr/>
        </p:nvSpPr>
        <p:spPr>
          <a:xfrm>
            <a:off x="406400" y="1016000"/>
            <a:ext cx="11277600" cy="1754326"/>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Since </a:t>
            </a:r>
            <a:r>
              <a:rPr lang="en-US" dirty="0">
                <a:latin typeface="Andalus" panose="02020603050405020304" pitchFamily="18" charset="-78"/>
                <a:cs typeface="Andalus" panose="02020603050405020304" pitchFamily="18" charset="-78"/>
              </a:rPr>
              <a:t>the implementation of the corresponding control </a:t>
            </a:r>
            <a:r>
              <a:rPr lang="en-US" dirty="0" err="1">
                <a:latin typeface="Andalus" panose="02020603050405020304" pitchFamily="18" charset="-78"/>
                <a:cs typeface="Andalus" panose="02020603050405020304" pitchFamily="18" charset="-78"/>
              </a:rPr>
              <a:t>switchings</a:t>
            </a:r>
            <a:r>
              <a:rPr lang="en-US" dirty="0">
                <a:latin typeface="Andalus" panose="02020603050405020304" pitchFamily="18" charset="-78"/>
                <a:cs typeface="Andalus" panose="02020603050405020304" pitchFamily="18" charset="-78"/>
              </a:rPr>
              <a:t> is necessarily incomplete (for example, in the case of momentary switching</a:t>
            </a:r>
            <a:r>
              <a:rPr lang="en-US" dirty="0" smtClean="0">
                <a:latin typeface="Andalus" panose="02020603050405020304" pitchFamily="18" charset="-78"/>
                <a:cs typeface="Andalus" panose="02020603050405020304" pitchFamily="18" charset="-78"/>
              </a:rPr>
              <a:t>). are </a:t>
            </a:r>
            <a:r>
              <a:rPr lang="en-US" dirty="0">
                <a:latin typeface="Andalus" panose="02020603050405020304" pitchFamily="18" charset="-78"/>
                <a:cs typeface="Andalus" panose="02020603050405020304" pitchFamily="18" charset="-78"/>
              </a:rPr>
              <a:t>not exactly known, this leads to chattering, which is an undesirable </a:t>
            </a:r>
            <a:r>
              <a:rPr lang="en-US" dirty="0" smtClean="0">
                <a:latin typeface="Andalus" panose="02020603050405020304" pitchFamily="18" charset="-78"/>
                <a:cs typeface="Andalus" panose="02020603050405020304" pitchFamily="18" charset="-78"/>
              </a:rPr>
              <a:t>phenomenon Because </a:t>
            </a:r>
            <a:r>
              <a:rPr lang="en-US" dirty="0">
                <a:latin typeface="Andalus" panose="02020603050405020304" pitchFamily="18" charset="-78"/>
                <a:cs typeface="Andalus" panose="02020603050405020304" pitchFamily="18" charset="-78"/>
              </a:rPr>
              <a:t>it includes high control activity and in addition, it is possible that the high frequency dynamics in the stage</a:t>
            </a:r>
          </a:p>
          <a:p>
            <a:r>
              <a:rPr lang="en-US" dirty="0">
                <a:latin typeface="Andalus" panose="02020603050405020304" pitchFamily="18" charset="-78"/>
                <a:cs typeface="Andalus" panose="02020603050405020304" pitchFamily="18" charset="-78"/>
              </a:rPr>
              <a:t>Modeling has been neglected (such as </a:t>
            </a:r>
            <a:r>
              <a:rPr lang="en-US" dirty="0" err="1">
                <a:latin typeface="Andalus" panose="02020603050405020304" pitchFamily="18" charset="-78"/>
                <a:cs typeface="Andalus" panose="02020603050405020304" pitchFamily="18" charset="-78"/>
              </a:rPr>
              <a:t>unmodeled</a:t>
            </a:r>
            <a:r>
              <a:rPr lang="en-US" dirty="0">
                <a:latin typeface="Andalus" panose="02020603050405020304" pitchFamily="18" charset="-78"/>
                <a:cs typeface="Andalus" panose="02020603050405020304" pitchFamily="18" charset="-78"/>
              </a:rPr>
              <a:t> structural modes and time delay, etc.). </a:t>
            </a:r>
            <a:r>
              <a:rPr lang="en-US" dirty="0" smtClean="0">
                <a:latin typeface="Andalus" panose="02020603050405020304" pitchFamily="18" charset="-78"/>
                <a:cs typeface="Andalus" panose="02020603050405020304" pitchFamily="18" charset="-78"/>
              </a:rPr>
              <a:t>Fig The </a:t>
            </a:r>
            <a:r>
              <a:rPr lang="en-US" dirty="0">
                <a:latin typeface="Andalus" panose="02020603050405020304" pitchFamily="18" charset="-78"/>
                <a:cs typeface="Andalus" panose="02020603050405020304" pitchFamily="18" charset="-78"/>
              </a:rPr>
              <a:t>following shows this phenomenon.</a:t>
            </a:r>
          </a:p>
          <a:p>
            <a:endParaRPr lang="en-US" dirty="0">
              <a:latin typeface="Andalus" panose="02020603050405020304" pitchFamily="18" charset="-78"/>
              <a:cs typeface="Andalus" panose="02020603050405020304" pitchFamily="18" charset="-7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711" y="3097450"/>
            <a:ext cx="4952381" cy="3514286"/>
          </a:xfrm>
          <a:prstGeom prst="rect">
            <a:avLst/>
          </a:prstGeom>
        </p:spPr>
      </p:pic>
    </p:spTree>
    <p:extLst>
      <p:ext uri="{BB962C8B-B14F-4D97-AF65-F5344CB8AC3E}">
        <p14:creationId xmlns:p14="http://schemas.microsoft.com/office/powerpoint/2010/main" val="308532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200" y="317500"/>
            <a:ext cx="5397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How to reduce chattering ?</a:t>
            </a:r>
          </a:p>
        </p:txBody>
      </p:sp>
      <p:sp>
        <p:nvSpPr>
          <p:cNvPr id="5" name="TextBox 4"/>
          <p:cNvSpPr txBox="1"/>
          <p:nvPr/>
        </p:nvSpPr>
        <p:spPr>
          <a:xfrm>
            <a:off x="330200" y="825500"/>
            <a:ext cx="89662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For this purpose, it is suggested to use the following functions instead of the sign function.</a:t>
            </a:r>
          </a:p>
        </p:txBody>
      </p:sp>
      <p:sp>
        <p:nvSpPr>
          <p:cNvPr id="6" name="TextBox 5"/>
          <p:cNvSpPr txBox="1"/>
          <p:nvPr/>
        </p:nvSpPr>
        <p:spPr>
          <a:xfrm>
            <a:off x="1435100" y="1765300"/>
            <a:ext cx="76708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Saturation function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Relay function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Hyperbolic tangent function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0" y="1282702"/>
            <a:ext cx="4448796" cy="17718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4864058"/>
            <a:ext cx="2349984" cy="17431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486" y="3687829"/>
            <a:ext cx="1162212" cy="543001"/>
          </a:xfrm>
          <a:prstGeom prst="rect">
            <a:avLst/>
          </a:prstGeom>
        </p:spPr>
      </p:pic>
    </p:spTree>
    <p:extLst>
      <p:ext uri="{BB962C8B-B14F-4D97-AF65-F5344CB8AC3E}">
        <p14:creationId xmlns:p14="http://schemas.microsoft.com/office/powerpoint/2010/main" val="3717243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0600" y="220634"/>
            <a:ext cx="3175000" cy="461665"/>
          </a:xfrm>
          <a:prstGeom prst="rect">
            <a:avLst/>
          </a:prstGeom>
          <a:noFill/>
        </p:spPr>
        <p:txBody>
          <a:bodyPr wrap="square" rtlCol="0">
            <a:spAutoFit/>
          </a:bodyPr>
          <a:lstStyle/>
          <a:p>
            <a:r>
              <a:rPr lang="en-US" sz="2400" dirty="0">
                <a:latin typeface="Arial Rounded MT Bold" panose="020F0704030504030204" pitchFamily="34" charset="0"/>
                <a:cs typeface="Andalus" panose="02020603050405020304" pitchFamily="18" charset="-78"/>
              </a:rPr>
              <a:t>Lecture </a:t>
            </a:r>
            <a:r>
              <a:rPr lang="en-US" sz="2400" dirty="0" smtClean="0">
                <a:latin typeface="Arial Rounded MT Bold" panose="020F0704030504030204" pitchFamily="34" charset="0"/>
                <a:cs typeface="Andalus" panose="02020603050405020304" pitchFamily="18" charset="-78"/>
              </a:rPr>
              <a:t>Outline</a:t>
            </a:r>
            <a:endParaRPr lang="en-US" sz="2400" dirty="0">
              <a:latin typeface="Arial Rounded MT Bold" panose="020F0704030504030204" pitchFamily="34" charset="0"/>
              <a:cs typeface="Andalus" panose="02020603050405020304" pitchFamily="18" charset="-78"/>
            </a:endParaRPr>
          </a:p>
        </p:txBody>
      </p:sp>
      <p:sp>
        <p:nvSpPr>
          <p:cNvPr id="5" name="TextBox 4"/>
          <p:cNvSpPr txBox="1"/>
          <p:nvPr/>
        </p:nvSpPr>
        <p:spPr>
          <a:xfrm>
            <a:off x="1689100" y="967266"/>
            <a:ext cx="5270500"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Forward Kinematics</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Jacobian</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Forward Dynamics</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Euler-Lagrange method</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Kinetic energy</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Potential energy</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Inertia tensor</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Inertia Matrix</a:t>
            </a:r>
          </a:p>
          <a:p>
            <a:pPr marL="742950" lvl="1" indent="-285750">
              <a:buFont typeface="Wingdings" panose="05000000000000000000" pitchFamily="2" charset="2"/>
              <a:buChar char="§"/>
            </a:pPr>
            <a:r>
              <a:rPr lang="en-US" dirty="0" err="1">
                <a:latin typeface="Andalus" panose="02020603050405020304" pitchFamily="18" charset="-78"/>
                <a:cs typeface="Andalus" panose="02020603050405020304" pitchFamily="18" charset="-78"/>
              </a:rPr>
              <a:t>Christoffel</a:t>
            </a:r>
            <a:r>
              <a:rPr lang="en-US" dirty="0">
                <a:latin typeface="Andalus" panose="02020603050405020304" pitchFamily="18" charset="-78"/>
                <a:cs typeface="Andalus" panose="02020603050405020304" pitchFamily="18" charset="-78"/>
              </a:rPr>
              <a:t> symbols and equation of motion</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Forward Dynamics and Control</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Why robust control?</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Sliding Mode Control</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Introduction to SMC</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Classic reach rules</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Chattering</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Inverse Dynamics and Control</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Simulation</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Chaotic behavior</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Point Tracking</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Desired Trajectory Tracking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1295">
            <a:off x="7379326" y="1857089"/>
            <a:ext cx="3929063" cy="3929063"/>
          </a:xfrm>
          <a:prstGeom prst="rect">
            <a:avLst/>
          </a:prstGeom>
        </p:spPr>
      </p:pic>
    </p:spTree>
    <p:extLst>
      <p:ext uri="{BB962C8B-B14F-4D97-AF65-F5344CB8AC3E}">
        <p14:creationId xmlns:p14="http://schemas.microsoft.com/office/powerpoint/2010/main" val="1675445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406400"/>
            <a:ext cx="2146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Add disturbance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478" y="775732"/>
            <a:ext cx="5129853" cy="3364468"/>
          </a:xfrm>
          <a:prstGeom prst="rect">
            <a:avLst/>
          </a:prstGeom>
        </p:spPr>
      </p:pic>
      <p:sp>
        <p:nvSpPr>
          <p:cNvPr id="6" name="TextBox 5"/>
          <p:cNvSpPr txBox="1"/>
          <p:nvPr/>
        </p:nvSpPr>
        <p:spPr>
          <a:xfrm>
            <a:off x="431800" y="4140200"/>
            <a:ext cx="6742379"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Remember d(t) is unknown! Let change the control law as follows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009" y="5002178"/>
            <a:ext cx="4353670" cy="687422"/>
          </a:xfrm>
          <a:prstGeom prst="rect">
            <a:avLst/>
          </a:prstGeom>
        </p:spPr>
      </p:pic>
    </p:spTree>
    <p:extLst>
      <p:ext uri="{BB962C8B-B14F-4D97-AF65-F5344CB8AC3E}">
        <p14:creationId xmlns:p14="http://schemas.microsoft.com/office/powerpoint/2010/main" val="3569787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00" y="495300"/>
            <a:ext cx="47752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Rewriting equations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598" y="839762"/>
            <a:ext cx="3717855" cy="798553"/>
          </a:xfrm>
          <a:prstGeom prst="rect">
            <a:avLst/>
          </a:prstGeom>
        </p:spPr>
      </p:pic>
      <p:sp>
        <p:nvSpPr>
          <p:cNvPr id="6" name="TextBox 5"/>
          <p:cNvSpPr txBox="1"/>
          <p:nvPr/>
        </p:nvSpPr>
        <p:spPr>
          <a:xfrm>
            <a:off x="444500" y="1824170"/>
            <a:ext cx="7937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Remember that the disturbance to the system is bounded, in other words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848" y="2302039"/>
            <a:ext cx="1867357" cy="425474"/>
          </a:xfrm>
          <a:prstGeom prst="rect">
            <a:avLst/>
          </a:prstGeom>
        </p:spPr>
      </p:pic>
      <p:sp>
        <p:nvSpPr>
          <p:cNvPr id="8" name="TextBox 7"/>
          <p:cNvSpPr txBox="1"/>
          <p:nvPr/>
        </p:nvSpPr>
        <p:spPr>
          <a:xfrm>
            <a:off x="406400" y="2740250"/>
            <a:ext cx="9982200" cy="646331"/>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Now we want to obtain dc in such a way that we reach the sliding surface in the presence of disturbance.</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647" y="5040473"/>
            <a:ext cx="3211706" cy="62233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389" y="3430856"/>
            <a:ext cx="4023311" cy="122250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5773" y="3430858"/>
            <a:ext cx="3892829" cy="1288341"/>
          </a:xfrm>
          <a:prstGeom prst="rect">
            <a:avLst/>
          </a:prstGeom>
        </p:spPr>
      </p:pic>
      <p:sp>
        <p:nvSpPr>
          <p:cNvPr id="14" name="TextBox 13"/>
          <p:cNvSpPr txBox="1"/>
          <p:nvPr/>
        </p:nvSpPr>
        <p:spPr>
          <a:xfrm>
            <a:off x="476250" y="4719197"/>
            <a:ext cx="2019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Let define :</a:t>
            </a:r>
          </a:p>
        </p:txBody>
      </p:sp>
      <p:sp>
        <p:nvSpPr>
          <p:cNvPr id="15" name="TextBox 14"/>
          <p:cNvSpPr txBox="1"/>
          <p:nvPr/>
        </p:nvSpPr>
        <p:spPr>
          <a:xfrm>
            <a:off x="561626" y="5665190"/>
            <a:ext cx="1848547"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So :</a:t>
            </a:r>
            <a:endParaRPr lang="en-US" dirty="0">
              <a:latin typeface="Andalus" panose="02020603050405020304" pitchFamily="18" charset="-78"/>
              <a:cs typeface="Andalus" panose="02020603050405020304" pitchFamily="18" charset="-78"/>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0846" y="6034522"/>
            <a:ext cx="1833308" cy="401680"/>
          </a:xfrm>
          <a:prstGeom prst="rect">
            <a:avLst/>
          </a:prstGeom>
        </p:spPr>
      </p:pic>
    </p:spTree>
    <p:extLst>
      <p:ext uri="{BB962C8B-B14F-4D97-AF65-F5344CB8AC3E}">
        <p14:creationId xmlns:p14="http://schemas.microsoft.com/office/powerpoint/2010/main" val="1736872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15900"/>
            <a:ext cx="5854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Implement sliding mode Control for 3 DOF manipulator : </a:t>
            </a:r>
          </a:p>
        </p:txBody>
      </p:sp>
      <p:sp>
        <p:nvSpPr>
          <p:cNvPr id="5" name="TextBox 4"/>
          <p:cNvSpPr txBox="1"/>
          <p:nvPr/>
        </p:nvSpPr>
        <p:spPr>
          <a:xfrm>
            <a:off x="279400" y="849076"/>
            <a:ext cx="9122440" cy="646331"/>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Suppose we have analyzed the robot dynamically, and we have the dynamic equations in the following matrix form.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132" y="2703702"/>
            <a:ext cx="5249539" cy="35247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052" y="1753153"/>
            <a:ext cx="4728671" cy="46679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691" y="4079805"/>
            <a:ext cx="7802817" cy="2257740"/>
          </a:xfrm>
          <a:prstGeom prst="rect">
            <a:avLst/>
          </a:prstGeom>
        </p:spPr>
      </p:pic>
      <p:sp>
        <p:nvSpPr>
          <p:cNvPr id="2" name="TextBox 1"/>
          <p:cNvSpPr txBox="1"/>
          <p:nvPr/>
        </p:nvSpPr>
        <p:spPr>
          <a:xfrm>
            <a:off x="279400" y="3355269"/>
            <a:ext cx="519430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Design sliding surface and choosing control law :</a:t>
            </a: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915591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3700" y="381000"/>
            <a:ext cx="72390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Now we are ready to write the inverse dynamics problem.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01" y="1302133"/>
            <a:ext cx="6982799" cy="45726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863" y="2862999"/>
            <a:ext cx="6068272" cy="2896004"/>
          </a:xfrm>
          <a:prstGeom prst="rect">
            <a:avLst/>
          </a:prstGeom>
        </p:spPr>
      </p:pic>
      <p:sp>
        <p:nvSpPr>
          <p:cNvPr id="2" name="TextBox 1"/>
          <p:cNvSpPr txBox="1"/>
          <p:nvPr/>
        </p:nvSpPr>
        <p:spPr>
          <a:xfrm>
            <a:off x="393700" y="2126532"/>
            <a:ext cx="2818299"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Rewriting control law :</a:t>
            </a: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059972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Tree>
    <p:extLst>
      <p:ext uri="{BB962C8B-B14F-4D97-AF65-F5344CB8AC3E}">
        <p14:creationId xmlns:p14="http://schemas.microsoft.com/office/powerpoint/2010/main" val="28336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00" y="368300"/>
            <a:ext cx="5905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Comparing two different solutions for close initial conditions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304" y="965427"/>
            <a:ext cx="7314595" cy="5485946"/>
          </a:xfrm>
          <a:prstGeom prst="rect">
            <a:avLst/>
          </a:prstGeom>
        </p:spPr>
      </p:pic>
    </p:spTree>
    <p:extLst>
      <p:ext uri="{BB962C8B-B14F-4D97-AF65-F5344CB8AC3E}">
        <p14:creationId xmlns:p14="http://schemas.microsoft.com/office/powerpoint/2010/main" val="2962876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Tree>
    <p:extLst>
      <p:ext uri="{BB962C8B-B14F-4D97-AF65-F5344CB8AC3E}">
        <p14:creationId xmlns:p14="http://schemas.microsoft.com/office/powerpoint/2010/main" val="93129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2742960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340580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839580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1600" y="299554"/>
            <a:ext cx="5384800" cy="461665"/>
          </a:xfrm>
          <a:prstGeom prst="rect">
            <a:avLst/>
          </a:prstGeom>
          <a:noFill/>
        </p:spPr>
        <p:txBody>
          <a:bodyPr wrap="square" rtlCol="0">
            <a:spAutoFit/>
          </a:bodyPr>
          <a:lstStyle/>
          <a:p>
            <a:r>
              <a:rPr lang="en-US" sz="2400" dirty="0">
                <a:latin typeface="Arial Rounded MT Bold" panose="020F0704030504030204" pitchFamily="34" charset="0"/>
              </a:rPr>
              <a:t>Forward </a:t>
            </a:r>
            <a:r>
              <a:rPr lang="en-US" sz="2400" dirty="0" smtClean="0">
                <a:latin typeface="Arial Rounded MT Bold" panose="020F0704030504030204" pitchFamily="34" charset="0"/>
              </a:rPr>
              <a:t>Kinematics</a:t>
            </a:r>
            <a:endParaRPr lang="en-US" sz="2400" dirty="0">
              <a:latin typeface="Arial Rounded MT Bold" panose="020F0704030504030204" pitchFamily="34" charset="0"/>
            </a:endParaRPr>
          </a:p>
        </p:txBody>
      </p:sp>
      <p:sp>
        <p:nvSpPr>
          <p:cNvPr id="5" name="TextBox 4"/>
          <p:cNvSpPr txBox="1"/>
          <p:nvPr/>
        </p:nvSpPr>
        <p:spPr>
          <a:xfrm>
            <a:off x="520700" y="1257300"/>
            <a:ext cx="9969500" cy="1754326"/>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problem of kinematics is to describe the motion of the manipulator without consideration of the forces and torques causing the motion. The kinematic description is therefore a geometric one.</a:t>
            </a:r>
          </a:p>
          <a:p>
            <a:r>
              <a:rPr lang="en-US" dirty="0">
                <a:latin typeface="Andalus" panose="02020603050405020304" pitchFamily="18" charset="-78"/>
                <a:cs typeface="Andalus" panose="02020603050405020304" pitchFamily="18" charset="-78"/>
              </a:rPr>
              <a:t>forward kinematics, which is to determine the position and orientation of the end-effector given the values for the joint variables of the robot.</a:t>
            </a:r>
          </a:p>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inverse kinematics problem is to determine the values of the joint variables given the end-effector position and orientation.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595" y="3011626"/>
            <a:ext cx="4293010" cy="281946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235" y="3249967"/>
            <a:ext cx="4137633" cy="152105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233" y="5205548"/>
            <a:ext cx="4190326" cy="466609"/>
          </a:xfrm>
          <a:prstGeom prst="rect">
            <a:avLst/>
          </a:prstGeom>
        </p:spPr>
      </p:pic>
    </p:spTree>
    <p:extLst>
      <p:ext uri="{BB962C8B-B14F-4D97-AF65-F5344CB8AC3E}">
        <p14:creationId xmlns:p14="http://schemas.microsoft.com/office/powerpoint/2010/main" val="3046273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2773448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1867519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2374653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ircl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4" name="TextBox 3"/>
          <p:cNvSpPr txBox="1"/>
          <p:nvPr/>
        </p:nvSpPr>
        <p:spPr>
          <a:xfrm>
            <a:off x="4495800" y="3605768"/>
            <a:ext cx="1917700" cy="369332"/>
          </a:xfrm>
          <a:prstGeom prst="rect">
            <a:avLst/>
          </a:prstGeom>
          <a:noFill/>
        </p:spPr>
        <p:txBody>
          <a:bodyPr wrap="square" rtlCol="0">
            <a:spAutoFit/>
          </a:bodyPr>
          <a:lstStyle/>
          <a:p>
            <a:r>
              <a:rPr lang="en-US" dirty="0"/>
              <a:t>3D </a:t>
            </a:r>
            <a:r>
              <a:rPr lang="en-US" dirty="0" smtClean="0"/>
              <a:t>View</a:t>
            </a:r>
            <a:endParaRPr lang="en-US" dirty="0"/>
          </a:p>
        </p:txBody>
      </p:sp>
    </p:spTree>
    <p:extLst>
      <p:ext uri="{BB962C8B-B14F-4D97-AF65-F5344CB8AC3E}">
        <p14:creationId xmlns:p14="http://schemas.microsoft.com/office/powerpoint/2010/main" val="54947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op">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3" name="TextBox 2"/>
          <p:cNvSpPr txBox="1"/>
          <p:nvPr/>
        </p:nvSpPr>
        <p:spPr>
          <a:xfrm>
            <a:off x="5638800" y="0"/>
            <a:ext cx="2184400" cy="369332"/>
          </a:xfrm>
          <a:prstGeom prst="rect">
            <a:avLst/>
          </a:prstGeom>
          <a:noFill/>
        </p:spPr>
        <p:txBody>
          <a:bodyPr wrap="square" rtlCol="0">
            <a:spAutoFit/>
          </a:bodyPr>
          <a:lstStyle/>
          <a:p>
            <a:r>
              <a:rPr lang="en-US" dirty="0"/>
              <a:t>Top view (YX)</a:t>
            </a:r>
          </a:p>
        </p:txBody>
      </p:sp>
    </p:spTree>
    <p:extLst>
      <p:ext uri="{BB962C8B-B14F-4D97-AF65-F5344CB8AC3E}">
        <p14:creationId xmlns:p14="http://schemas.microsoft.com/office/powerpoint/2010/main" val="429016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igh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3" name="TextBox 2"/>
          <p:cNvSpPr txBox="1"/>
          <p:nvPr/>
        </p:nvSpPr>
        <p:spPr>
          <a:xfrm>
            <a:off x="5524500" y="-32782"/>
            <a:ext cx="1651000" cy="369332"/>
          </a:xfrm>
          <a:prstGeom prst="rect">
            <a:avLst/>
          </a:prstGeom>
          <a:noFill/>
        </p:spPr>
        <p:txBody>
          <a:bodyPr wrap="square" rtlCol="0">
            <a:spAutoFit/>
          </a:bodyPr>
          <a:lstStyle/>
          <a:p>
            <a:r>
              <a:rPr lang="en-US" dirty="0"/>
              <a:t>Right view (ZX)</a:t>
            </a:r>
          </a:p>
        </p:txBody>
      </p:sp>
    </p:spTree>
    <p:extLst>
      <p:ext uri="{BB962C8B-B14F-4D97-AF65-F5344CB8AC3E}">
        <p14:creationId xmlns:p14="http://schemas.microsoft.com/office/powerpoint/2010/main" val="171060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ef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3" name="TextBox 2"/>
          <p:cNvSpPr txBox="1"/>
          <p:nvPr/>
        </p:nvSpPr>
        <p:spPr>
          <a:xfrm>
            <a:off x="5588000" y="0"/>
            <a:ext cx="1587500" cy="369332"/>
          </a:xfrm>
          <a:prstGeom prst="rect">
            <a:avLst/>
          </a:prstGeom>
          <a:noFill/>
        </p:spPr>
        <p:txBody>
          <a:bodyPr wrap="square" rtlCol="0">
            <a:spAutoFit/>
          </a:bodyPr>
          <a:lstStyle/>
          <a:p>
            <a:r>
              <a:rPr lang="en-US" dirty="0"/>
              <a:t>Left view (ZY)</a:t>
            </a:r>
          </a:p>
        </p:txBody>
      </p:sp>
    </p:spTree>
    <p:extLst>
      <p:ext uri="{BB962C8B-B14F-4D97-AF65-F5344CB8AC3E}">
        <p14:creationId xmlns:p14="http://schemas.microsoft.com/office/powerpoint/2010/main" val="14627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2786556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3732080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475021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7299" y="251480"/>
            <a:ext cx="2235200" cy="523220"/>
          </a:xfrm>
          <a:prstGeom prst="rect">
            <a:avLst/>
          </a:prstGeom>
          <a:noFill/>
        </p:spPr>
        <p:txBody>
          <a:bodyPr wrap="square" rtlCol="0">
            <a:spAutoFit/>
          </a:bodyPr>
          <a:lstStyle/>
          <a:p>
            <a:r>
              <a:rPr lang="en-US" sz="2800" dirty="0" smtClean="0">
                <a:latin typeface="Arial Rounded MT Bold" panose="020F0704030504030204" pitchFamily="34" charset="0"/>
              </a:rPr>
              <a:t>Jacobian</a:t>
            </a:r>
            <a:endParaRPr lang="en-US" sz="2800" dirty="0">
              <a:latin typeface="Arial Rounded MT Bold" panose="020F0704030504030204" pitchFamily="34" charset="0"/>
            </a:endParaRPr>
          </a:p>
        </p:txBody>
      </p:sp>
      <p:sp>
        <p:nvSpPr>
          <p:cNvPr id="5" name="TextBox 4"/>
          <p:cNvSpPr txBox="1"/>
          <p:nvPr/>
        </p:nvSpPr>
        <p:spPr>
          <a:xfrm>
            <a:off x="596900" y="774700"/>
            <a:ext cx="11176000" cy="286232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this part we derive the velocity relationships, relating the linear and angular velocities of the end-effector to the joint velocities.</a:t>
            </a:r>
          </a:p>
          <a:p>
            <a:r>
              <a:rPr lang="en-US" dirty="0">
                <a:latin typeface="Andalus" panose="02020603050405020304" pitchFamily="18" charset="-78"/>
                <a:cs typeface="Andalus" panose="02020603050405020304" pitchFamily="18" charset="-78"/>
              </a:rPr>
              <a:t>Mathematically, the forward kinematic equations define a function between the space of </a:t>
            </a:r>
            <a:r>
              <a:rPr lang="en-US" dirty="0" err="1">
                <a:latin typeface="Andalus" panose="02020603050405020304" pitchFamily="18" charset="-78"/>
                <a:cs typeface="Andalus" panose="02020603050405020304" pitchFamily="18" charset="-78"/>
              </a:rPr>
              <a:t>cartesian</a:t>
            </a:r>
            <a:r>
              <a:rPr lang="en-US" dirty="0">
                <a:latin typeface="Andalus" panose="02020603050405020304" pitchFamily="18" charset="-78"/>
                <a:cs typeface="Andalus" panose="02020603050405020304" pitchFamily="18" charset="-78"/>
              </a:rPr>
              <a:t> positions and orientations and the space of joint positions. The velocity relationships are then determined by the Jacobian of this</a:t>
            </a:r>
          </a:p>
          <a:p>
            <a:r>
              <a:rPr lang="en-US" dirty="0">
                <a:latin typeface="Andalus" panose="02020603050405020304" pitchFamily="18" charset="-78"/>
                <a:cs typeface="Andalus" panose="02020603050405020304" pitchFamily="18" charset="-78"/>
              </a:rPr>
              <a:t>function. The Jacobian is a matrix that can be thought of as the vector version of the ordinary derivative of a scalar function. The Jacobian is one of the most important quantities in the analysis and control of robot motion. It arises in</a:t>
            </a:r>
          </a:p>
          <a:p>
            <a:r>
              <a:rPr lang="en-US" dirty="0">
                <a:latin typeface="Andalus" panose="02020603050405020304" pitchFamily="18" charset="-78"/>
                <a:cs typeface="Andalus" panose="02020603050405020304" pitchFamily="18" charset="-78"/>
              </a:rPr>
              <a:t>virtually every aspect of robotic manipulation: in the planning and execution of smooth trajectories, in the determination of singular configurations, in the execution of coordinated anthropomorphic motion, in the derivation of the dynamic equations of motion, and in the transformation of forces and torques from the end-effector to the manipulator joints.</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344" y="3589923"/>
            <a:ext cx="3115110" cy="447737"/>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581" y="4037658"/>
            <a:ext cx="4934639" cy="1200318"/>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9050" y="5425384"/>
            <a:ext cx="5334744" cy="89547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3008" y="5425384"/>
            <a:ext cx="3829584" cy="876422"/>
          </a:xfrm>
          <a:prstGeom prst="rect">
            <a:avLst/>
          </a:prstGeom>
        </p:spPr>
      </p:pic>
    </p:spTree>
    <p:extLst>
      <p:ext uri="{BB962C8B-B14F-4D97-AF65-F5344CB8AC3E}">
        <p14:creationId xmlns:p14="http://schemas.microsoft.com/office/powerpoint/2010/main" val="39164348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29020223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42698464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Tree>
    <p:extLst>
      <p:ext uri="{BB962C8B-B14F-4D97-AF65-F5344CB8AC3E}">
        <p14:creationId xmlns:p14="http://schemas.microsoft.com/office/powerpoint/2010/main" val="3956069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837787"/>
            <a:ext cx="6985000" cy="523220"/>
          </a:xfrm>
          <a:prstGeom prst="rect">
            <a:avLst/>
          </a:prstGeom>
          <a:noFill/>
        </p:spPr>
        <p:txBody>
          <a:bodyPr wrap="square" rtlCol="0">
            <a:spAutoFit/>
          </a:bodyPr>
          <a:lstStyle/>
          <a:p>
            <a:r>
              <a:rPr lang="en-US" sz="2800" dirty="0" smtClean="0">
                <a:latin typeface="Aharoni" panose="02010803020104030203" pitchFamily="2" charset="-79"/>
                <a:cs typeface="Aharoni" panose="02010803020104030203" pitchFamily="2" charset="-79"/>
              </a:rPr>
              <a:t>Thank you for your attention!</a:t>
            </a:r>
            <a:endParaRPr lang="en-US" sz="2800" dirty="0">
              <a:latin typeface="Aharoni" panose="02010803020104030203" pitchFamily="2" charset="-79"/>
              <a:cs typeface="Aharoni" panose="02010803020104030203" pitchFamily="2" charset="-79"/>
            </a:endParaRPr>
          </a:p>
        </p:txBody>
      </p:sp>
      <p:sp>
        <p:nvSpPr>
          <p:cNvPr id="5" name="TextBox 4"/>
          <p:cNvSpPr txBox="1"/>
          <p:nvPr/>
        </p:nvSpPr>
        <p:spPr>
          <a:xfrm>
            <a:off x="381000" y="533400"/>
            <a:ext cx="10820400" cy="1631216"/>
          </a:xfrm>
          <a:prstGeom prst="rect">
            <a:avLst/>
          </a:prstGeom>
          <a:noFill/>
        </p:spPr>
        <p:txBody>
          <a:bodyPr wrap="square" rtlCol="0">
            <a:spAutoFit/>
          </a:bodyPr>
          <a:lstStyle/>
          <a:p>
            <a:r>
              <a:rPr lang="en-US" sz="2800" dirty="0" smtClean="0">
                <a:latin typeface="Arial Rounded MT Bold" panose="020F0704030504030204" pitchFamily="34" charset="0"/>
              </a:rPr>
              <a:t>References :</a:t>
            </a:r>
          </a:p>
          <a:p>
            <a:endParaRPr lang="en-US" dirty="0" smtClean="0"/>
          </a:p>
          <a:p>
            <a:pPr marL="285750" indent="-285750">
              <a:buFont typeface="Arial" panose="020B0604020202020204" pitchFamily="34" charset="0"/>
              <a:buChar char="•"/>
            </a:pPr>
            <a:r>
              <a:rPr lang="en-US" b="1" dirty="0"/>
              <a:t>Robot Modeling</a:t>
            </a:r>
            <a:r>
              <a:rPr lang="en-US" dirty="0"/>
              <a:t> and. </a:t>
            </a:r>
            <a:r>
              <a:rPr lang="en-US" b="1" dirty="0" smtClean="0"/>
              <a:t>Control</a:t>
            </a:r>
            <a:r>
              <a:rPr lang="en-US" dirty="0" smtClean="0"/>
              <a:t>. </a:t>
            </a:r>
            <a:r>
              <a:rPr lang="en-US" dirty="0"/>
              <a:t>Mark W. </a:t>
            </a:r>
            <a:r>
              <a:rPr lang="en-US" b="1" dirty="0" err="1"/>
              <a:t>Spong</a:t>
            </a:r>
            <a:r>
              <a:rPr lang="en-US" dirty="0"/>
              <a:t>, Seth Hutchinson, and M. </a:t>
            </a:r>
            <a:r>
              <a:rPr lang="en-US" dirty="0" err="1"/>
              <a:t>Vidyasagar</a:t>
            </a:r>
            <a:r>
              <a:rPr lang="en-US" dirty="0"/>
              <a:t>. JOHN WILEY &amp; </a:t>
            </a:r>
            <a:r>
              <a:rPr lang="en-US" dirty="0" smtClean="0"/>
              <a:t>SONS.</a:t>
            </a:r>
          </a:p>
          <a:p>
            <a:pPr marL="285750" indent="-285750">
              <a:buFont typeface="Arial" panose="020B0604020202020204" pitchFamily="34" charset="0"/>
              <a:buChar char="•"/>
            </a:pPr>
            <a:r>
              <a:rPr lang="en-US" b="1" dirty="0"/>
              <a:t>Applied nonlinear </a:t>
            </a:r>
            <a:r>
              <a:rPr lang="en-US" b="1" dirty="0" smtClean="0"/>
              <a:t>control</a:t>
            </a:r>
            <a:r>
              <a:rPr lang="en-US" dirty="0"/>
              <a:t>.</a:t>
            </a:r>
            <a:r>
              <a:rPr lang="en-US" dirty="0" smtClean="0"/>
              <a:t> </a:t>
            </a:r>
            <a:r>
              <a:rPr lang="en-US" dirty="0"/>
              <a:t>Jean-Jacques E. </a:t>
            </a:r>
            <a:r>
              <a:rPr lang="en-US" b="1" dirty="0" err="1"/>
              <a:t>Slotine</a:t>
            </a:r>
            <a:r>
              <a:rPr lang="en-US" dirty="0"/>
              <a:t>, </a:t>
            </a:r>
            <a:r>
              <a:rPr lang="en-US" dirty="0" err="1"/>
              <a:t>Weiping</a:t>
            </a:r>
            <a:r>
              <a:rPr lang="en-US" dirty="0"/>
              <a:t> Li p. cm</a:t>
            </a:r>
            <a:r>
              <a:rPr lang="en-US" dirty="0" smtClean="0"/>
              <a:t>.</a:t>
            </a:r>
          </a:p>
          <a:p>
            <a:pPr marL="285750" indent="-285750">
              <a:buFont typeface="Arial" panose="020B0604020202020204" pitchFamily="34" charset="0"/>
              <a:buChar char="•"/>
            </a:pPr>
            <a:r>
              <a:rPr lang="en-US" b="1" dirty="0" smtClean="0"/>
              <a:t>Nonlinear systems</a:t>
            </a:r>
            <a:r>
              <a:rPr lang="en-US" dirty="0" smtClean="0"/>
              <a:t>. H.</a:t>
            </a:r>
            <a:r>
              <a:rPr lang="en-US" dirty="0"/>
              <a:t> </a:t>
            </a:r>
            <a:r>
              <a:rPr lang="en-US" b="1" dirty="0" smtClean="0"/>
              <a:t>Khalil</a:t>
            </a:r>
            <a:r>
              <a:rPr lang="en-US" dirty="0"/>
              <a:t>.</a:t>
            </a:r>
          </a:p>
        </p:txBody>
      </p:sp>
      <p:sp>
        <p:nvSpPr>
          <p:cNvPr id="6" name="TextBox 5"/>
          <p:cNvSpPr txBox="1"/>
          <p:nvPr/>
        </p:nvSpPr>
        <p:spPr>
          <a:xfrm>
            <a:off x="381000" y="2947204"/>
            <a:ext cx="10668000" cy="954107"/>
          </a:xfrm>
          <a:prstGeom prst="rect">
            <a:avLst/>
          </a:prstGeom>
          <a:noFill/>
        </p:spPr>
        <p:txBody>
          <a:bodyPr wrap="square" rtlCol="0">
            <a:spAutoFit/>
          </a:bodyPr>
          <a:lstStyle/>
          <a:p>
            <a:r>
              <a:rPr lang="en-US" sz="2800" dirty="0">
                <a:latin typeface="Arial Rounded MT Bold" panose="020F0704030504030204" pitchFamily="34" charset="0"/>
              </a:rPr>
              <a:t>All codes are available on my GitHub </a:t>
            </a:r>
            <a:r>
              <a:rPr lang="en-US" sz="2800" dirty="0" smtClean="0">
                <a:latin typeface="Arial Rounded MT Bold" panose="020F0704030504030204" pitchFamily="34" charset="0"/>
              </a:rPr>
              <a:t>page :</a:t>
            </a:r>
          </a:p>
          <a:p>
            <a:r>
              <a:rPr lang="en-US" sz="2800" dirty="0"/>
              <a:t>	</a:t>
            </a:r>
            <a:r>
              <a:rPr lang="en-US" dirty="0" smtClean="0">
                <a:hlinkClick r:id="rId2"/>
              </a:rPr>
              <a:t>https://github.com/AliiRezaei/3DOF-inverse-dynamics-control-using-sliding-mode</a:t>
            </a:r>
            <a:endParaRPr lang="en-US" dirty="0"/>
          </a:p>
        </p:txBody>
      </p:sp>
    </p:spTree>
    <p:extLst>
      <p:ext uri="{BB962C8B-B14F-4D97-AF65-F5344CB8AC3E}">
        <p14:creationId xmlns:p14="http://schemas.microsoft.com/office/powerpoint/2010/main" val="3552010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19600" y="68589"/>
            <a:ext cx="4838700" cy="461665"/>
          </a:xfrm>
          <a:prstGeom prst="rect">
            <a:avLst/>
          </a:prstGeom>
          <a:noFill/>
        </p:spPr>
        <p:txBody>
          <a:bodyPr wrap="square" rtlCol="0">
            <a:spAutoFit/>
          </a:bodyPr>
          <a:lstStyle/>
          <a:p>
            <a:r>
              <a:rPr lang="en-US" sz="2400" dirty="0">
                <a:latin typeface="Arial Rounded MT Bold" panose="020F0704030504030204" pitchFamily="34" charset="0"/>
              </a:rPr>
              <a:t>Forward </a:t>
            </a:r>
            <a:r>
              <a:rPr lang="en-US" sz="2400" dirty="0" smtClean="0">
                <a:latin typeface="Arial Rounded MT Bold" panose="020F0704030504030204" pitchFamily="34" charset="0"/>
              </a:rPr>
              <a:t>Dynamics</a:t>
            </a:r>
            <a:endParaRPr lang="en-US" sz="2400" dirty="0">
              <a:latin typeface="Arial Rounded MT Bold" panose="020F0704030504030204" pitchFamily="34" charset="0"/>
            </a:endParaRPr>
          </a:p>
        </p:txBody>
      </p:sp>
      <p:sp>
        <p:nvSpPr>
          <p:cNvPr id="6" name="TextBox 5"/>
          <p:cNvSpPr txBox="1"/>
          <p:nvPr/>
        </p:nvSpPr>
        <p:spPr>
          <a:xfrm>
            <a:off x="609600" y="643576"/>
            <a:ext cx="11290300" cy="92333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dynamic equations explicitly describe the relationship between force and motion. The equations of motion are important to consider in the design of robots, in simulation and animation of robot motion, and in the design of control algorithms.</a:t>
            </a:r>
          </a:p>
        </p:txBody>
      </p:sp>
      <p:sp>
        <p:nvSpPr>
          <p:cNvPr id="7" name="TextBox 6"/>
          <p:cNvSpPr txBox="1"/>
          <p:nvPr/>
        </p:nvSpPr>
        <p:spPr>
          <a:xfrm>
            <a:off x="4108450" y="1376079"/>
            <a:ext cx="5461000" cy="461665"/>
          </a:xfrm>
          <a:prstGeom prst="rect">
            <a:avLst/>
          </a:prstGeom>
          <a:noFill/>
        </p:spPr>
        <p:txBody>
          <a:bodyPr wrap="square" rtlCol="0">
            <a:spAutoFit/>
          </a:bodyPr>
          <a:lstStyle/>
          <a:p>
            <a:r>
              <a:rPr lang="en-US" sz="2400" dirty="0">
                <a:latin typeface="Arial Rounded MT Bold" panose="020F0704030504030204" pitchFamily="34" charset="0"/>
              </a:rPr>
              <a:t>Euler-Lagrange </a:t>
            </a:r>
            <a:r>
              <a:rPr lang="en-US" sz="2400" dirty="0" smtClean="0">
                <a:latin typeface="Arial Rounded MT Bold" panose="020F0704030504030204" pitchFamily="34" charset="0"/>
              </a:rPr>
              <a:t>method</a:t>
            </a:r>
            <a:endParaRPr lang="en-US" sz="2400" dirty="0">
              <a:latin typeface="Arial Rounded MT Bold" panose="020F0704030504030204" pitchFamily="34" charset="0"/>
            </a:endParaRPr>
          </a:p>
        </p:txBody>
      </p:sp>
      <p:sp>
        <p:nvSpPr>
          <p:cNvPr id="8" name="TextBox 7"/>
          <p:cNvSpPr txBox="1"/>
          <p:nvPr/>
        </p:nvSpPr>
        <p:spPr>
          <a:xfrm>
            <a:off x="609600" y="2092464"/>
            <a:ext cx="11442700" cy="3693319"/>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the calculus of variations and classical mechanics, the Euler–Lagrange equations are a system of second-order ordinary differential equations whose solutions are stationary points of the given action functional. The equations were discovered in the 1750s by Swiss mathematician Leonhard Euler and Italian mathematician Joseph-Louis Lagrange.</a:t>
            </a:r>
          </a:p>
          <a:p>
            <a:r>
              <a:rPr lang="en-US" dirty="0">
                <a:latin typeface="Andalus" panose="02020603050405020304" pitchFamily="18" charset="-78"/>
                <a:cs typeface="Andalus" panose="02020603050405020304" pitchFamily="18" charset="-78"/>
              </a:rPr>
              <a:t>Because a differentiable functional is stationary at its local </a:t>
            </a:r>
            <a:r>
              <a:rPr lang="en-US" dirty="0" err="1">
                <a:latin typeface="Andalus" panose="02020603050405020304" pitchFamily="18" charset="-78"/>
                <a:cs typeface="Andalus" panose="02020603050405020304" pitchFamily="18" charset="-78"/>
              </a:rPr>
              <a:t>extrema</a:t>
            </a:r>
            <a:r>
              <a:rPr lang="en-US" dirty="0">
                <a:latin typeface="Andalus" panose="02020603050405020304" pitchFamily="18" charset="-78"/>
                <a:cs typeface="Andalus" panose="02020603050405020304" pitchFamily="18" charset="-78"/>
              </a:rPr>
              <a:t>, the Euler–Lagrange equation is useful for solving optimization problems in which, given some functional, one seeks the function minimizing or maximizing it. This is analogous to Fermat's theorem in calculus, stating that at any point where a differentiable function attains a local </a:t>
            </a:r>
            <a:r>
              <a:rPr lang="en-US" dirty="0" err="1">
                <a:latin typeface="Andalus" panose="02020603050405020304" pitchFamily="18" charset="-78"/>
                <a:cs typeface="Andalus" panose="02020603050405020304" pitchFamily="18" charset="-78"/>
              </a:rPr>
              <a:t>extremum</a:t>
            </a:r>
            <a:r>
              <a:rPr lang="en-US" dirty="0">
                <a:latin typeface="Andalus" panose="02020603050405020304" pitchFamily="18" charset="-78"/>
                <a:cs typeface="Andalus" panose="02020603050405020304" pitchFamily="18" charset="-78"/>
              </a:rPr>
              <a:t> its derivative is zero. In </a:t>
            </a:r>
            <a:r>
              <a:rPr lang="en-US" dirty="0" err="1">
                <a:latin typeface="Andalus" panose="02020603050405020304" pitchFamily="18" charset="-78"/>
                <a:cs typeface="Andalus" panose="02020603050405020304" pitchFamily="18" charset="-78"/>
              </a:rPr>
              <a:t>Lagrangian</a:t>
            </a:r>
            <a:r>
              <a:rPr lang="en-US" dirty="0">
                <a:latin typeface="Andalus" panose="02020603050405020304" pitchFamily="18" charset="-78"/>
                <a:cs typeface="Andalus" panose="02020603050405020304" pitchFamily="18" charset="-78"/>
              </a:rPr>
              <a:t> mechanics, according to Hamilton's principle of stationary action, the evolution of a physical system is described by the solutions to the Euler equation for the action of the system. In this context Euler equations are usually called Lagrange equations. In classical mechanics, it is equivalent to Newton's laws of motion; indeed, the Euler-Lagrange equations will produce the same equations as Newton's Laws. This is particularly useful when analyzing systems whose force vectors are particularly complicated. It has the advantage that it takes the same form in any system of generalized coordinates, and it is better suited to generalizations. In classical field theory there is an analogous equation to calculate the dynamics of a field.</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6127912"/>
            <a:ext cx="1381318" cy="37152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950" y="5913569"/>
            <a:ext cx="2019582" cy="800212"/>
          </a:xfrm>
          <a:prstGeom prst="rect">
            <a:avLst/>
          </a:prstGeom>
        </p:spPr>
      </p:pic>
    </p:spTree>
    <p:extLst>
      <p:ext uri="{BB962C8B-B14F-4D97-AF65-F5344CB8AC3E}">
        <p14:creationId xmlns:p14="http://schemas.microsoft.com/office/powerpoint/2010/main" val="2141041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21200" y="150912"/>
            <a:ext cx="3111500" cy="461665"/>
          </a:xfrm>
          <a:prstGeom prst="rect">
            <a:avLst/>
          </a:prstGeom>
          <a:noFill/>
        </p:spPr>
        <p:txBody>
          <a:bodyPr wrap="square" rtlCol="0">
            <a:spAutoFit/>
          </a:bodyPr>
          <a:lstStyle/>
          <a:p>
            <a:r>
              <a:rPr lang="en-US" sz="2400" dirty="0">
                <a:latin typeface="Arial Rounded MT Bold" panose="020F0704030504030204" pitchFamily="34" charset="0"/>
              </a:rPr>
              <a:t>Kinetic </a:t>
            </a:r>
            <a:r>
              <a:rPr lang="en-US" sz="2400" dirty="0" smtClean="0">
                <a:latin typeface="Arial Rounded MT Bold" panose="020F0704030504030204" pitchFamily="34" charset="0"/>
              </a:rPr>
              <a:t>energy</a:t>
            </a:r>
            <a:endParaRPr lang="en-US" sz="2400" dirty="0">
              <a:latin typeface="Arial Rounded MT Bold" panose="020F0704030504030204" pitchFamily="34" charset="0"/>
            </a:endParaRPr>
          </a:p>
        </p:txBody>
      </p:sp>
      <p:sp>
        <p:nvSpPr>
          <p:cNvPr id="9" name="TextBox 8"/>
          <p:cNvSpPr txBox="1"/>
          <p:nvPr/>
        </p:nvSpPr>
        <p:spPr>
          <a:xfrm>
            <a:off x="520700" y="674132"/>
            <a:ext cx="11112500" cy="286232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the previous section, we showed that the Euler-Lagrange equations can be used to derive the dynamical equations in a straightforward manner, </a:t>
            </a:r>
            <a:r>
              <a:rPr lang="en-US" dirty="0" err="1">
                <a:latin typeface="Andalus" panose="02020603050405020304" pitchFamily="18" charset="-78"/>
                <a:cs typeface="Andalus" panose="02020603050405020304" pitchFamily="18" charset="-78"/>
              </a:rPr>
              <a:t>providedone</a:t>
            </a:r>
            <a:r>
              <a:rPr lang="en-US" dirty="0">
                <a:latin typeface="Andalus" panose="02020603050405020304" pitchFamily="18" charset="-78"/>
                <a:cs typeface="Andalus" panose="02020603050405020304" pitchFamily="18" charset="-78"/>
              </a:rPr>
              <a:t> is able to express the kinetic and potential energy of the system in terms of a set of generalized coordinates. In order for this result to be useful in a practical context, it is therefore important that one be able to compute these terms readily for an n-link robotic manipulator. In this section we derive formulas for the kinetic energy and potential energy of a rigid robot using the </a:t>
            </a:r>
            <a:r>
              <a:rPr lang="en-US" dirty="0" err="1">
                <a:latin typeface="Andalus" panose="02020603050405020304" pitchFamily="18" charset="-78"/>
                <a:cs typeface="Andalus" panose="02020603050405020304" pitchFamily="18" charset="-78"/>
              </a:rPr>
              <a:t>Denavit-Hartenberg</a:t>
            </a:r>
            <a:r>
              <a:rPr lang="en-US" dirty="0">
                <a:latin typeface="Andalus" panose="02020603050405020304" pitchFamily="18" charset="-78"/>
                <a:cs typeface="Andalus" panose="02020603050405020304" pitchFamily="18" charset="-78"/>
              </a:rPr>
              <a:t> joint variables as generalized coordinates.</a:t>
            </a:r>
          </a:p>
          <a:p>
            <a:r>
              <a:rPr lang="en-US" dirty="0" smtClean="0">
                <a:latin typeface="Andalus" panose="02020603050405020304" pitchFamily="18" charset="-78"/>
                <a:cs typeface="Andalus" panose="02020603050405020304" pitchFamily="18" charset="-78"/>
              </a:rPr>
              <a:t>    To </a:t>
            </a:r>
            <a:r>
              <a:rPr lang="en-US" dirty="0">
                <a:latin typeface="Andalus" panose="02020603050405020304" pitchFamily="18" charset="-78"/>
                <a:cs typeface="Andalus" panose="02020603050405020304" pitchFamily="18" charset="-78"/>
              </a:rPr>
              <a:t>begin we note that the kinetic energy of a rigid object is the sum of two terms: the translational energy obtained by concentrating the entire mass of the object at the center of mass, and the rotational kinetic energy of the body</a:t>
            </a:r>
          </a:p>
          <a:p>
            <a:r>
              <a:rPr lang="en-US" dirty="0">
                <a:latin typeface="Andalus" panose="02020603050405020304" pitchFamily="18" charset="-78"/>
                <a:cs typeface="Andalus" panose="02020603050405020304" pitchFamily="18" charset="-78"/>
              </a:rPr>
              <a:t>about the center of mass. Referring to Figure we attach a coordinate frame at the center of mass (called the body attached frame) as shown.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376" y="3905786"/>
            <a:ext cx="3381847" cy="223868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398" y="4272549"/>
            <a:ext cx="2896004" cy="752580"/>
          </a:xfrm>
          <a:prstGeom prst="rect">
            <a:avLst/>
          </a:prstGeom>
        </p:spPr>
      </p:pic>
      <p:sp>
        <p:nvSpPr>
          <p:cNvPr id="12" name="TextBox 11"/>
          <p:cNvSpPr txBox="1"/>
          <p:nvPr/>
        </p:nvSpPr>
        <p:spPr>
          <a:xfrm>
            <a:off x="5245100" y="3738389"/>
            <a:ext cx="5346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The kinetic energy of the rigid body is then given as:</a:t>
            </a:r>
          </a:p>
        </p:txBody>
      </p:sp>
      <p:sp>
        <p:nvSpPr>
          <p:cNvPr id="13" name="TextBox 12"/>
          <p:cNvSpPr txBox="1"/>
          <p:nvPr/>
        </p:nvSpPr>
        <p:spPr>
          <a:xfrm>
            <a:off x="4330701" y="5372100"/>
            <a:ext cx="7569200" cy="92333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where </a:t>
            </a:r>
            <a:r>
              <a:rPr lang="en-US" dirty="0">
                <a:latin typeface="Andalus" panose="02020603050405020304" pitchFamily="18" charset="-78"/>
                <a:cs typeface="Andalus" panose="02020603050405020304" pitchFamily="18" charset="-78"/>
              </a:rPr>
              <a:t>m is the total mass of the object, v and      are the linear and angular</a:t>
            </a:r>
          </a:p>
          <a:p>
            <a:r>
              <a:rPr lang="en-US" dirty="0">
                <a:latin typeface="Andalus" panose="02020603050405020304" pitchFamily="18" charset="-78"/>
                <a:cs typeface="Andalus" panose="02020603050405020304" pitchFamily="18" charset="-78"/>
              </a:rPr>
              <a:t>velocity vectors, respectively, and I is a symmetric 3 × 3 matrix called the</a:t>
            </a:r>
          </a:p>
          <a:p>
            <a:r>
              <a:rPr lang="en-US" dirty="0">
                <a:latin typeface="Andalus" panose="02020603050405020304" pitchFamily="18" charset="-78"/>
                <a:cs typeface="Andalus" panose="02020603050405020304" pitchFamily="18" charset="-78"/>
              </a:rPr>
              <a:t>Inertia Tensor.</a:t>
            </a:r>
          </a:p>
        </p:txBody>
      </p:sp>
      <mc:AlternateContent xmlns:mc="http://schemas.openxmlformats.org/markup-compatibility/2006" xmlns:a14="http://schemas.microsoft.com/office/drawing/2010/main">
        <mc:Choice Requires="a14">
          <p:sp>
            <p:nvSpPr>
              <p:cNvPr id="14" name="Rectangle 13"/>
              <p:cNvSpPr/>
              <p:nvPr/>
            </p:nvSpPr>
            <p:spPr>
              <a:xfrm>
                <a:off x="8811061" y="5359400"/>
                <a:ext cx="4093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𝜔</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8811059" y="5359400"/>
                <a:ext cx="409343" cy="36933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0872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2246" y="229952"/>
            <a:ext cx="3651455" cy="461665"/>
          </a:xfrm>
          <a:prstGeom prst="rect">
            <a:avLst/>
          </a:prstGeom>
          <a:noFill/>
        </p:spPr>
        <p:txBody>
          <a:bodyPr wrap="square" rtlCol="0">
            <a:spAutoFit/>
          </a:bodyPr>
          <a:lstStyle/>
          <a:p>
            <a:r>
              <a:rPr lang="en-US" sz="2400" dirty="0">
                <a:latin typeface="Arial Rounded MT Bold" panose="020F0704030504030204" pitchFamily="34" charset="0"/>
                <a:cs typeface="Andalus" panose="02020603050405020304" pitchFamily="18" charset="-78"/>
              </a:rPr>
              <a:t>Potential </a:t>
            </a:r>
            <a:r>
              <a:rPr lang="en-US" sz="2400" dirty="0" smtClean="0">
                <a:latin typeface="Arial Rounded MT Bold" panose="020F0704030504030204" pitchFamily="34" charset="0"/>
                <a:cs typeface="Andalus" panose="02020603050405020304" pitchFamily="18" charset="-78"/>
              </a:rPr>
              <a:t>energy</a:t>
            </a:r>
            <a:endParaRPr lang="en-US" sz="2400" dirty="0">
              <a:latin typeface="Arial Rounded MT Bold" panose="020F0704030504030204" pitchFamily="34" charset="0"/>
              <a:cs typeface="Andalus" panose="02020603050405020304" pitchFamily="18" charset="-78"/>
            </a:endParaRPr>
          </a:p>
        </p:txBody>
      </p:sp>
      <p:sp>
        <p:nvSpPr>
          <p:cNvPr id="5" name="TextBox 4"/>
          <p:cNvSpPr txBox="1"/>
          <p:nvPr/>
        </p:nvSpPr>
        <p:spPr>
          <a:xfrm>
            <a:off x="393700" y="927100"/>
            <a:ext cx="9982200" cy="92333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Now </a:t>
            </a:r>
            <a:r>
              <a:rPr lang="en-US" dirty="0">
                <a:latin typeface="Andalus" panose="02020603050405020304" pitchFamily="18" charset="-78"/>
                <a:cs typeface="Andalus" panose="02020603050405020304" pitchFamily="18" charset="-78"/>
              </a:rPr>
              <a:t>consider the potential energy term. In the case of rigid dynamics, the only source of potential energy is gravity. The potential energy of the </a:t>
            </a:r>
            <a:r>
              <a:rPr lang="en-US" dirty="0" err="1">
                <a:latin typeface="Andalus" panose="02020603050405020304" pitchFamily="18" charset="-78"/>
                <a:cs typeface="Andalus" panose="02020603050405020304" pitchFamily="18" charset="-78"/>
              </a:rPr>
              <a:t>i-th</a:t>
            </a:r>
            <a:r>
              <a:rPr lang="en-US" dirty="0">
                <a:latin typeface="Andalus" panose="02020603050405020304" pitchFamily="18" charset="-78"/>
                <a:cs typeface="Andalus" panose="02020603050405020304" pitchFamily="18" charset="-78"/>
              </a:rPr>
              <a:t> link can be computed by assuming that the mass of the entire object is concentrated at its center of mass and is given by: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037" y="2285968"/>
            <a:ext cx="1638529" cy="457264"/>
          </a:xfrm>
          <a:prstGeom prst="rect">
            <a:avLst/>
          </a:prstGeom>
        </p:spPr>
      </p:pic>
      <p:sp>
        <p:nvSpPr>
          <p:cNvPr id="7" name="TextBox 6"/>
          <p:cNvSpPr txBox="1"/>
          <p:nvPr/>
        </p:nvSpPr>
        <p:spPr>
          <a:xfrm>
            <a:off x="393700" y="2785102"/>
            <a:ext cx="106553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where </a:t>
            </a:r>
            <a:r>
              <a:rPr lang="en-US" dirty="0">
                <a:latin typeface="Andalus" panose="02020603050405020304" pitchFamily="18" charset="-78"/>
                <a:cs typeface="Andalus" panose="02020603050405020304" pitchFamily="18" charset="-78"/>
              </a:rPr>
              <a:t>g is vector giving the direction of gravity in the inertial frame and the vector        gives the coordinates of the center of mass of link </a:t>
            </a:r>
            <a:r>
              <a:rPr lang="en-US" dirty="0" err="1">
                <a:latin typeface="Andalus" panose="02020603050405020304" pitchFamily="18" charset="-78"/>
                <a:cs typeface="Andalus" panose="02020603050405020304" pitchFamily="18" charset="-78"/>
              </a:rPr>
              <a:t>i</a:t>
            </a:r>
            <a:r>
              <a:rPr lang="en-US" dirty="0">
                <a:latin typeface="Andalus" panose="02020603050405020304" pitchFamily="18" charset="-78"/>
                <a:cs typeface="Andalus" panose="02020603050405020304" pitchFamily="18" charset="-78"/>
              </a:rPr>
              <a:t>. The total potential energy of the n-link robot is therefore:</a:t>
            </a:r>
          </a:p>
        </p:txBody>
      </p:sp>
      <mc:AlternateContent xmlns:mc="http://schemas.openxmlformats.org/markup-compatibility/2006">
        <mc:Choice xmlns:a14="http://schemas.microsoft.com/office/drawing/2010/main" Requires="a14">
          <p:sp>
            <p:nvSpPr>
              <p:cNvPr id="8" name="Rectangle 7"/>
              <p:cNvSpPr/>
              <p:nvPr/>
            </p:nvSpPr>
            <p:spPr>
              <a:xfrm>
                <a:off x="8458202" y="2743232"/>
                <a:ext cx="4807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𝑐𝑖</m:t>
                          </m:r>
                        </m:sub>
                      </m:sSub>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8458202" y="2743232"/>
                <a:ext cx="480773" cy="369332"/>
              </a:xfrm>
              <a:prstGeom prst="rect">
                <a:avLst/>
              </a:prstGeom>
              <a:blipFill rotWithShape="0">
                <a:blip r:embed="rId3"/>
                <a:stretch>
                  <a:fillRect/>
                </a:stretch>
              </a:blipFill>
            </p:spPr>
            <p:txBody>
              <a:bodyPr/>
              <a:lstStyle/>
              <a:p>
                <a:r>
                  <a:rPr lang="en-US">
                    <a:noFill/>
                  </a:rPr>
                  <a:t> </a:t>
                </a:r>
              </a:p>
            </p:txBody>
          </p:sp>
        </mc:Fallback>
      </mc:AlternateContent>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2246" y="3677904"/>
            <a:ext cx="2934109" cy="819264"/>
          </a:xfrm>
          <a:prstGeom prst="rect">
            <a:avLst/>
          </a:prstGeom>
        </p:spPr>
      </p:pic>
      <p:sp>
        <p:nvSpPr>
          <p:cNvPr id="10" name="TextBox 9"/>
          <p:cNvSpPr txBox="1"/>
          <p:nvPr/>
        </p:nvSpPr>
        <p:spPr>
          <a:xfrm>
            <a:off x="393700" y="4743639"/>
            <a:ext cx="10896600" cy="1200329"/>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the case that the robot contains elasticity, for example, flexible joints, then the potential energy will include terms containing the energy stored in the elastic elements.</a:t>
            </a:r>
          </a:p>
          <a:p>
            <a:r>
              <a:rPr lang="en-US" dirty="0" smtClean="0">
                <a:latin typeface="Andalus" panose="02020603050405020304" pitchFamily="18" charset="-78"/>
                <a:cs typeface="Andalus" panose="02020603050405020304" pitchFamily="18" charset="-78"/>
              </a:rPr>
              <a:t>    Note </a:t>
            </a:r>
            <a:r>
              <a:rPr lang="en-US" dirty="0">
                <a:latin typeface="Andalus" panose="02020603050405020304" pitchFamily="18" charset="-78"/>
                <a:cs typeface="Andalus" panose="02020603050405020304" pitchFamily="18" charset="-78"/>
              </a:rPr>
              <a:t>that the potential energy is a function only of the generalized coordinates</a:t>
            </a:r>
          </a:p>
          <a:p>
            <a:r>
              <a:rPr lang="en-US" dirty="0">
                <a:latin typeface="Andalus" panose="02020603050405020304" pitchFamily="18" charset="-78"/>
                <a:cs typeface="Andalus" panose="02020603050405020304" pitchFamily="18" charset="-78"/>
              </a:rPr>
              <a:t>and not their derivatives, i.e. the potential energy depends on </a:t>
            </a:r>
            <a:r>
              <a:rPr lang="en-US" dirty="0" smtClean="0">
                <a:latin typeface="Andalus" panose="02020603050405020304" pitchFamily="18" charset="-78"/>
                <a:cs typeface="Andalus" panose="02020603050405020304" pitchFamily="18" charset="-78"/>
              </a:rPr>
              <a:t>the configuration </a:t>
            </a:r>
            <a:r>
              <a:rPr lang="en-US" dirty="0">
                <a:latin typeface="Andalus" panose="02020603050405020304" pitchFamily="18" charset="-78"/>
                <a:cs typeface="Andalus" panose="02020603050405020304" pitchFamily="18" charset="-78"/>
              </a:rPr>
              <a:t>of the robot but not on its velocity.</a:t>
            </a:r>
          </a:p>
        </p:txBody>
      </p:sp>
    </p:spTree>
    <p:extLst>
      <p:ext uri="{BB962C8B-B14F-4D97-AF65-F5344CB8AC3E}">
        <p14:creationId xmlns:p14="http://schemas.microsoft.com/office/powerpoint/2010/main" val="2027455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97301" y="114756"/>
            <a:ext cx="3022600" cy="461665"/>
          </a:xfrm>
          <a:prstGeom prst="rect">
            <a:avLst/>
          </a:prstGeom>
          <a:noFill/>
        </p:spPr>
        <p:txBody>
          <a:bodyPr wrap="square" rtlCol="0">
            <a:spAutoFit/>
          </a:bodyPr>
          <a:lstStyle/>
          <a:p>
            <a:r>
              <a:rPr lang="en-US" sz="2400" dirty="0">
                <a:latin typeface="Arial Rounded MT Bold" panose="020F0704030504030204" pitchFamily="34" charset="0"/>
              </a:rPr>
              <a:t>Inertia </a:t>
            </a:r>
            <a:r>
              <a:rPr lang="en-US" sz="2400" dirty="0" smtClean="0">
                <a:latin typeface="Arial Rounded MT Bold" panose="020F0704030504030204" pitchFamily="34" charset="0"/>
              </a:rPr>
              <a:t>Tensor</a:t>
            </a:r>
            <a:endParaRPr lang="en-US" sz="2400" dirty="0">
              <a:latin typeface="Arial Rounded MT Bold" panose="020F0704030504030204" pitchFamily="34" charset="0"/>
            </a:endParaRPr>
          </a:p>
        </p:txBody>
      </p:sp>
      <p:sp>
        <p:nvSpPr>
          <p:cNvPr id="5" name="TextBox 4"/>
          <p:cNvSpPr txBox="1"/>
          <p:nvPr/>
        </p:nvSpPr>
        <p:spPr>
          <a:xfrm>
            <a:off x="381000" y="699532"/>
            <a:ext cx="11303000" cy="1477328"/>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moment of inertia, otherwise known as the mass moment of inertia, angular mass, second moment of mass, or most accurately, rotational inertia, of a rigid body is a quantity that determines the torque needed for a desired angular acceleration about a rotational axis, akin to how mass determines the force needed for a desired acceleration</a:t>
            </a:r>
            <a:r>
              <a:rPr lang="en-US" dirty="0" smtClean="0">
                <a:latin typeface="Andalus" panose="02020603050405020304" pitchFamily="18" charset="-78"/>
                <a:cs typeface="Andalus" panose="02020603050405020304" pitchFamily="18" charset="-78"/>
              </a:rPr>
              <a:t>.</a:t>
            </a:r>
          </a:p>
          <a:p>
            <a:r>
              <a:rPr lang="en-US" dirty="0">
                <a:latin typeface="Andalus" panose="02020603050405020304" pitchFamily="18" charset="-78"/>
                <a:cs typeface="Andalus" panose="02020603050405020304" pitchFamily="18" charset="-78"/>
              </a:rPr>
              <a:t> </a:t>
            </a:r>
            <a:r>
              <a:rPr lang="en-US" dirty="0" smtClean="0">
                <a:latin typeface="Andalus" panose="02020603050405020304" pitchFamily="18" charset="-78"/>
                <a:cs typeface="Andalus" panose="02020603050405020304" pitchFamily="18" charset="-78"/>
              </a:rPr>
              <a:t>   </a:t>
            </a:r>
            <a:r>
              <a:rPr lang="en-US" dirty="0" smtClean="0">
                <a:latin typeface="Andalus" panose="02020603050405020304" pitchFamily="18" charset="-78"/>
                <a:cs typeface="Andalus" panose="02020603050405020304" pitchFamily="18" charset="-78"/>
              </a:rPr>
              <a:t>It </a:t>
            </a:r>
            <a:r>
              <a:rPr lang="en-US" dirty="0">
                <a:latin typeface="Andalus" panose="02020603050405020304" pitchFamily="18" charset="-78"/>
                <a:cs typeface="Andalus" panose="02020603050405020304" pitchFamily="18" charset="-78"/>
              </a:rPr>
              <a:t>depends on the body's mass distribution and the axis chosen, with larger moments requiring more torque to change the body's rate of rotation.</a:t>
            </a:r>
          </a:p>
        </p:txBody>
      </p:sp>
      <p:sp>
        <p:nvSpPr>
          <p:cNvPr id="6" name="TextBox 5"/>
          <p:cNvSpPr txBox="1"/>
          <p:nvPr/>
        </p:nvSpPr>
        <p:spPr>
          <a:xfrm>
            <a:off x="381000" y="2461278"/>
            <a:ext cx="94488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Let </a:t>
            </a:r>
            <a:r>
              <a:rPr lang="en-US" dirty="0">
                <a:latin typeface="Andalus" panose="02020603050405020304" pitchFamily="18" charset="-78"/>
                <a:cs typeface="Andalus" panose="02020603050405020304" pitchFamily="18" charset="-78"/>
              </a:rPr>
              <a:t>the mass density of the object be represented as a function of position,                 .    Then the inertia tensor in the body attached frame is computed as: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901" y="2520811"/>
            <a:ext cx="1001801" cy="26363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02" y="4128627"/>
            <a:ext cx="1952898" cy="1562318"/>
          </a:xfrm>
          <a:prstGeom prst="rect">
            <a:avLst/>
          </a:prstGeom>
        </p:spPr>
      </p:pic>
      <p:sp>
        <p:nvSpPr>
          <p:cNvPr id="12" name="TextBox 11"/>
          <p:cNvSpPr txBox="1"/>
          <p:nvPr/>
        </p:nvSpPr>
        <p:spPr>
          <a:xfrm>
            <a:off x="2641478" y="4725120"/>
            <a:ext cx="14732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Where:</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777" y="3386292"/>
            <a:ext cx="4202446" cy="3179096"/>
          </a:xfrm>
          <a:prstGeom prst="rect">
            <a:avLst/>
          </a:prstGeom>
        </p:spPr>
      </p:pic>
      <p:sp>
        <p:nvSpPr>
          <p:cNvPr id="14" name="TextBox 13"/>
          <p:cNvSpPr txBox="1"/>
          <p:nvPr/>
        </p:nvSpPr>
        <p:spPr>
          <a:xfrm>
            <a:off x="8445500" y="3267680"/>
            <a:ext cx="3352800" cy="341632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diagonal elements of the inertia tensor, are called the Principal Moments of Inertia about the </a:t>
            </a:r>
            <a:r>
              <a:rPr lang="en-US" dirty="0" err="1">
                <a:latin typeface="Andalus" panose="02020603050405020304" pitchFamily="18" charset="-78"/>
                <a:cs typeface="Andalus" panose="02020603050405020304" pitchFamily="18" charset="-78"/>
              </a:rPr>
              <a:t>x,y,z</a:t>
            </a:r>
            <a:r>
              <a:rPr lang="en-US" dirty="0">
                <a:latin typeface="Andalus" panose="02020603050405020304" pitchFamily="18" charset="-78"/>
                <a:cs typeface="Andalus" panose="02020603050405020304" pitchFamily="18" charset="-78"/>
              </a:rPr>
              <a:t> axes,</a:t>
            </a:r>
          </a:p>
          <a:p>
            <a:r>
              <a:rPr lang="en-US" dirty="0">
                <a:latin typeface="Andalus" panose="02020603050405020304" pitchFamily="18" charset="-78"/>
                <a:cs typeface="Andalus" panose="02020603050405020304" pitchFamily="18" charset="-78"/>
              </a:rPr>
              <a:t>respectively. The off diagonal terms, are called the Cross Products of Inertia. If the mass distribution of the body is symmetric with respect</a:t>
            </a:r>
          </a:p>
          <a:p>
            <a:r>
              <a:rPr lang="en-US" dirty="0">
                <a:latin typeface="Andalus" panose="02020603050405020304" pitchFamily="18" charset="-78"/>
                <a:cs typeface="Andalus" panose="02020603050405020304" pitchFamily="18" charset="-78"/>
              </a:rPr>
              <a:t>to the body attached frame then the cross products of inertia are identically zero.</a:t>
            </a:r>
          </a:p>
        </p:txBody>
      </p:sp>
    </p:spTree>
    <p:extLst>
      <p:ext uri="{BB962C8B-B14F-4D97-AF65-F5344CB8AC3E}">
        <p14:creationId xmlns:p14="http://schemas.microsoft.com/office/powerpoint/2010/main" val="698637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0" y="189012"/>
            <a:ext cx="5156200" cy="461665"/>
          </a:xfrm>
          <a:prstGeom prst="rect">
            <a:avLst/>
          </a:prstGeom>
          <a:noFill/>
        </p:spPr>
        <p:txBody>
          <a:bodyPr wrap="square" rtlCol="0">
            <a:spAutoFit/>
          </a:bodyPr>
          <a:lstStyle/>
          <a:p>
            <a:r>
              <a:rPr lang="en-US" sz="2400" dirty="0">
                <a:latin typeface="Arial Rounded MT Bold" panose="020F0704030504030204" pitchFamily="34" charset="0"/>
                <a:cs typeface="Andalus" panose="02020603050405020304" pitchFamily="18" charset="-78"/>
              </a:rPr>
              <a:t>Inertia Tensor of </a:t>
            </a:r>
            <a:r>
              <a:rPr lang="en-US" sz="2400" dirty="0" smtClean="0">
                <a:latin typeface="Arial Rounded MT Bold" panose="020F0704030504030204" pitchFamily="34" charset="0"/>
                <a:cs typeface="Andalus" panose="02020603050405020304" pitchFamily="18" charset="-78"/>
              </a:rPr>
              <a:t>cylinder</a:t>
            </a:r>
            <a:endParaRPr lang="en-US" sz="2400" dirty="0">
              <a:latin typeface="Arial Rounded MT Bold" panose="020F0704030504030204" pitchFamily="34" charset="0"/>
              <a:cs typeface="Andalus" panose="02020603050405020304" pitchFamily="18" charset="-78"/>
            </a:endParaRPr>
          </a:p>
        </p:txBody>
      </p:sp>
      <p:sp>
        <p:nvSpPr>
          <p:cNvPr id="5" name="TextBox 4"/>
          <p:cNvSpPr txBox="1"/>
          <p:nvPr/>
        </p:nvSpPr>
        <p:spPr>
          <a:xfrm>
            <a:off x="317500" y="712232"/>
            <a:ext cx="8013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Consider a uniform solid cylinder of mass </a:t>
            </a:r>
            <a:r>
              <a:rPr lang="en-US" i="1" dirty="0">
                <a:latin typeface="Andalus" panose="02020603050405020304" pitchFamily="18" charset="-78"/>
                <a:cs typeface="Andalus" panose="02020603050405020304" pitchFamily="18" charset="-78"/>
              </a:rPr>
              <a:t>M</a:t>
            </a:r>
            <a:r>
              <a:rPr lang="en-US" dirty="0">
                <a:latin typeface="Andalus" panose="02020603050405020304" pitchFamily="18" charset="-78"/>
                <a:cs typeface="Andalus" panose="02020603050405020304" pitchFamily="18" charset="-78"/>
              </a:rPr>
              <a:t>, radius </a:t>
            </a:r>
            <a:r>
              <a:rPr lang="en-US" i="1" dirty="0">
                <a:latin typeface="Andalus" panose="02020603050405020304" pitchFamily="18" charset="-78"/>
                <a:cs typeface="Andalus" panose="02020603050405020304" pitchFamily="18" charset="-78"/>
              </a:rPr>
              <a:t>R</a:t>
            </a:r>
            <a:r>
              <a:rPr lang="en-US" dirty="0">
                <a:latin typeface="Andalus" panose="02020603050405020304" pitchFamily="18" charset="-78"/>
                <a:cs typeface="Andalus" panose="02020603050405020304" pitchFamily="18" charset="-78"/>
              </a:rPr>
              <a:t>, height </a:t>
            </a:r>
            <a:r>
              <a:rPr lang="en-US" i="1" dirty="0">
                <a:latin typeface="Andalus" panose="02020603050405020304" pitchFamily="18" charset="-78"/>
                <a:cs typeface="Andalus" panose="02020603050405020304" pitchFamily="18" charset="-78"/>
              </a:rPr>
              <a:t>h</a:t>
            </a:r>
            <a:r>
              <a:rPr lang="en-US" dirty="0">
                <a:latin typeface="Andalus" panose="02020603050405020304" pitchFamily="18" charset="-78"/>
                <a:cs typeface="Andalus" panose="02020603050405020304" pitchFamily="18" charset="-78"/>
              </a:rPr>
              <a:t>. The density is then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717" y="627037"/>
            <a:ext cx="1030385" cy="539725"/>
          </a:xfrm>
          <a:prstGeom prst="rect">
            <a:avLst/>
          </a:prstGeom>
        </p:spPr>
      </p:pic>
      <p:sp>
        <p:nvSpPr>
          <p:cNvPr id="7" name="TextBox 6"/>
          <p:cNvSpPr txBox="1"/>
          <p:nvPr/>
        </p:nvSpPr>
        <p:spPr>
          <a:xfrm>
            <a:off x="317500" y="1266230"/>
            <a:ext cx="37084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And the moment of inertia tensor is: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952" y="2493330"/>
            <a:ext cx="4550215" cy="11891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558" y="3956979"/>
            <a:ext cx="2860987" cy="160702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7287" y="2843953"/>
            <a:ext cx="1550040" cy="2226048"/>
          </a:xfrm>
          <a:prstGeom prst="rect">
            <a:avLst/>
          </a:prstGeom>
        </p:spPr>
      </p:pic>
    </p:spTree>
    <p:extLst>
      <p:ext uri="{BB962C8B-B14F-4D97-AF65-F5344CB8AC3E}">
        <p14:creationId xmlns:p14="http://schemas.microsoft.com/office/powerpoint/2010/main" val="3087357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851</TotalTime>
  <Words>2031</Words>
  <Application>Microsoft Office PowerPoint</Application>
  <PresentationFormat>Widescreen</PresentationFormat>
  <Paragraphs>167</Paragraphs>
  <Slides>43</Slides>
  <Notes>0</Notes>
  <HiddenSlides>0</HiddenSlides>
  <MMClips>6</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Aharoni</vt:lpstr>
      <vt:lpstr>Andalus</vt:lpstr>
      <vt:lpstr>Arial</vt:lpstr>
      <vt:lpstr>Arial Rounded MT Bold</vt:lpstr>
      <vt:lpstr>Calibri</vt:lpstr>
      <vt:lpstr>Calibri Light</vt:lpstr>
      <vt:lpstr>Cambria Math</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Rezaei</dc:creator>
  <cp:lastModifiedBy>Rezaei</cp:lastModifiedBy>
  <cp:revision>68</cp:revision>
  <dcterms:created xsi:type="dcterms:W3CDTF">2023-04-15T19:40:24Z</dcterms:created>
  <dcterms:modified xsi:type="dcterms:W3CDTF">2023-05-01T13:53:05Z</dcterms:modified>
</cp:coreProperties>
</file>