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8" r:id="rId3"/>
    <p:sldId id="260" r:id="rId4"/>
    <p:sldId id="257" r:id="rId5"/>
    <p:sldId id="271" r:id="rId6"/>
    <p:sldId id="262" r:id="rId7"/>
    <p:sldId id="263" r:id="rId8"/>
    <p:sldId id="261" r:id="rId9"/>
    <p:sldId id="272" r:id="rId10"/>
    <p:sldId id="273" r:id="rId11"/>
    <p:sldId id="264" r:id="rId12"/>
    <p:sldId id="265" r:id="rId13"/>
    <p:sldId id="266"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13797-94E9-4AB6-A821-5A59341881A2}" v="150" dt="2023-11-02T08:11:15.241"/>
    <p1510:client id="{3F57DE51-3B62-4DC2-9AFA-0565B6230786}" v="1" dt="2023-11-01T13:27:58.150"/>
    <p1510:client id="{7581E1E6-F006-4D7E-A570-F9A3BEF650C9}" v="4" dt="2023-11-01T14:48:20.417"/>
    <p1510:client id="{82E28C95-4236-4AF0-8F99-A6270AFD3CDD}" v="17" dt="2023-11-01T13:27:26.966"/>
    <p1510:client id="{88563F96-E260-43F9-886B-B0D45220D454}" v="355" dt="2023-11-01T14:41:48.680"/>
    <p1510:client id="{DFA0AF32-9BC9-4F1A-91F8-2D50D23B2569}" v="1216" dt="2023-11-01T18:17:17.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583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859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593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605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613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016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213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080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609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89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466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800210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3.svg"/><Relationship Id="rId7" Type="http://schemas.openxmlformats.org/officeDocument/2006/relationships/image" Target="../media/image57.sv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svg"/><Relationship Id="rId5" Type="http://schemas.openxmlformats.org/officeDocument/2006/relationships/image" Target="../media/image55.sv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svg"/></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sv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jpeg"/><Relationship Id="rId1" Type="http://schemas.openxmlformats.org/officeDocument/2006/relationships/slideLayout" Target="../slideLayouts/slideLayout2.xml"/><Relationship Id="rId4" Type="http://schemas.openxmlformats.org/officeDocument/2006/relationships/image" Target="../media/image64.svg"/></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2.xml"/><Relationship Id="rId4" Type="http://schemas.openxmlformats.org/officeDocument/2006/relationships/image" Target="../media/image68.sv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jpeg"/><Relationship Id="rId1" Type="http://schemas.openxmlformats.org/officeDocument/2006/relationships/slideLayout" Target="../slideLayouts/slideLayout2.xml"/><Relationship Id="rId4" Type="http://schemas.openxmlformats.org/officeDocument/2006/relationships/image" Target="../media/image68.sv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liiRezaei/ppla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sv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png"/><Relationship Id="rId17" Type="http://schemas.openxmlformats.org/officeDocument/2006/relationships/image" Target="../media/image39.sv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5" Type="http://schemas.openxmlformats.org/officeDocument/2006/relationships/image" Target="../media/image3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45.sv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svg"/></Relationships>
</file>

<file path=ppt/slides/_rels/slide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7000" r="-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AA5F8-4B64-0578-088B-E490EB8CD806}"/>
              </a:ext>
            </a:extLst>
          </p:cNvPr>
          <p:cNvSpPr txBox="1"/>
          <p:nvPr/>
        </p:nvSpPr>
        <p:spPr>
          <a:xfrm>
            <a:off x="3559342" y="2398796"/>
            <a:ext cx="5226217" cy="138499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bg1"/>
                </a:solidFill>
                <a:latin typeface="Candara"/>
                <a:ea typeface="Calibri"/>
                <a:cs typeface="Calibri"/>
              </a:rPr>
              <a:t>The phase plane analysis</a:t>
            </a:r>
          </a:p>
          <a:p>
            <a:r>
              <a:rPr lang="en-US" sz="2400" dirty="0">
                <a:solidFill>
                  <a:schemeClr val="bg1"/>
                </a:solidFill>
                <a:latin typeface="Candara"/>
                <a:ea typeface="Calibri"/>
                <a:cs typeface="Calibri"/>
              </a:rPr>
              <a:t>Isocline method</a:t>
            </a:r>
          </a:p>
          <a:p>
            <a:r>
              <a:rPr lang="en-US" sz="2400" dirty="0">
                <a:solidFill>
                  <a:schemeClr val="bg1"/>
                </a:solidFill>
                <a:latin typeface="Candara"/>
                <a:ea typeface="Calibri"/>
                <a:cs typeface="Calibri"/>
              </a:rPr>
              <a:t>Presenter : Ali Rezaei</a:t>
            </a:r>
          </a:p>
        </p:txBody>
      </p:sp>
    </p:spTree>
    <p:extLst>
      <p:ext uri="{BB962C8B-B14F-4D97-AF65-F5344CB8AC3E}">
        <p14:creationId xmlns:p14="http://schemas.microsoft.com/office/powerpoint/2010/main" val="310542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2</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Phase Plane</a:t>
            </a:r>
          </a:p>
        </p:txBody>
      </p:sp>
      <p:pic>
        <p:nvPicPr>
          <p:cNvPr id="5" name="Picture 4" descr="A diagram of a pendulum phase&#10;&#10;Description automatically generated">
            <a:extLst>
              <a:ext uri="{FF2B5EF4-FFF2-40B4-BE49-F238E27FC236}">
                <a16:creationId xmlns:a16="http://schemas.microsoft.com/office/drawing/2014/main" id="{358D835B-A2CE-F80D-6282-F6B762DC8CC0}"/>
              </a:ext>
            </a:extLst>
          </p:cNvPr>
          <p:cNvPicPr>
            <a:picLocks noChangeAspect="1"/>
          </p:cNvPicPr>
          <p:nvPr/>
        </p:nvPicPr>
        <p:blipFill>
          <a:blip r:embed="rId2"/>
          <a:stretch>
            <a:fillRect/>
          </a:stretch>
        </p:blipFill>
        <p:spPr>
          <a:xfrm>
            <a:off x="3363097" y="2177364"/>
            <a:ext cx="5486400" cy="4114800"/>
          </a:xfrm>
          <a:prstGeom prst="rect">
            <a:avLst/>
          </a:prstGeom>
        </p:spPr>
      </p:pic>
    </p:spTree>
    <p:extLst>
      <p:ext uri="{BB962C8B-B14F-4D97-AF65-F5344CB8AC3E}">
        <p14:creationId xmlns:p14="http://schemas.microsoft.com/office/powerpoint/2010/main" val="281313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3</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mn-lt"/>
                <a:cs typeface="+mn-lt"/>
              </a:rPr>
              <a:t>Van der pol oscillator [1],[2]</a:t>
            </a:r>
            <a:endParaRPr lang="en-US" dirty="0">
              <a:cs typeface="Calibri"/>
            </a:endParaRPr>
          </a:p>
          <a:p>
            <a:pPr marL="0" indent="0">
              <a:buNone/>
            </a:pPr>
            <a:endParaRPr lang="en-US" dirty="0">
              <a:ea typeface="Calibri"/>
              <a:cs typeface="Calibri"/>
            </a:endParaRPr>
          </a:p>
        </p:txBody>
      </p:sp>
      <p:pic>
        <p:nvPicPr>
          <p:cNvPr id="4" name="Graphic 3" descr="equation">
            <a:extLst>
              <a:ext uri="{FF2B5EF4-FFF2-40B4-BE49-F238E27FC236}">
                <a16:creationId xmlns:a16="http://schemas.microsoft.com/office/drawing/2014/main" id="{193C9277-F7CA-8B9F-B46B-B6436CF9A1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267" y="2698535"/>
            <a:ext cx="1304924" cy="348820"/>
          </a:xfrm>
          <a:prstGeom prst="rect">
            <a:avLst/>
          </a:prstGeom>
        </p:spPr>
      </p:pic>
      <p:pic>
        <p:nvPicPr>
          <p:cNvPr id="9" name="Graphic 8" descr="equation">
            <a:extLst>
              <a:ext uri="{FF2B5EF4-FFF2-40B4-BE49-F238E27FC236}">
                <a16:creationId xmlns:a16="http://schemas.microsoft.com/office/drawing/2014/main" id="{7555524C-669A-B3E1-7968-0BF6BC37CD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5792" y="3210183"/>
            <a:ext cx="3834713" cy="447931"/>
          </a:xfrm>
          <a:prstGeom prst="rect">
            <a:avLst/>
          </a:prstGeom>
        </p:spPr>
      </p:pic>
      <p:pic>
        <p:nvPicPr>
          <p:cNvPr id="10" name="Graphic 9" descr="equation">
            <a:extLst>
              <a:ext uri="{FF2B5EF4-FFF2-40B4-BE49-F238E27FC236}">
                <a16:creationId xmlns:a16="http://schemas.microsoft.com/office/drawing/2014/main" id="{3D2F04E0-F9D8-5B2F-2B17-70A6382C89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59604" y="3939489"/>
            <a:ext cx="3457574" cy="605995"/>
          </a:xfrm>
          <a:prstGeom prst="rect">
            <a:avLst/>
          </a:prstGeom>
        </p:spPr>
      </p:pic>
      <p:pic>
        <p:nvPicPr>
          <p:cNvPr id="11" name="Graphic 10" descr="equation">
            <a:extLst>
              <a:ext uri="{FF2B5EF4-FFF2-40B4-BE49-F238E27FC236}">
                <a16:creationId xmlns:a16="http://schemas.microsoft.com/office/drawing/2014/main" id="{788D5579-C243-F0D3-12F1-13999EF655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1017" y="4004490"/>
            <a:ext cx="2709991" cy="589262"/>
          </a:xfrm>
          <a:prstGeom prst="rect">
            <a:avLst/>
          </a:prstGeom>
        </p:spPr>
      </p:pic>
      <p:pic>
        <p:nvPicPr>
          <p:cNvPr id="12" name="Graphic 11" descr="equation">
            <a:extLst>
              <a:ext uri="{FF2B5EF4-FFF2-40B4-BE49-F238E27FC236}">
                <a16:creationId xmlns:a16="http://schemas.microsoft.com/office/drawing/2014/main" id="{417EE256-E7D8-8210-927D-0DF54D96CB1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13670" y="5074711"/>
            <a:ext cx="5574956" cy="971658"/>
          </a:xfrm>
          <a:prstGeom prst="rect">
            <a:avLst/>
          </a:prstGeom>
        </p:spPr>
      </p:pic>
    </p:spTree>
    <p:extLst>
      <p:ext uri="{BB962C8B-B14F-4D97-AF65-F5344CB8AC3E}">
        <p14:creationId xmlns:p14="http://schemas.microsoft.com/office/powerpoint/2010/main" val="68719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3</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Isoclines</a:t>
            </a:r>
          </a:p>
          <a:p>
            <a:pPr marL="0" indent="0">
              <a:buNone/>
            </a:pPr>
            <a:r>
              <a:rPr lang="en-US" dirty="0">
                <a:ea typeface="Calibri"/>
                <a:cs typeface="Calibri"/>
              </a:rPr>
              <a:t>     </a:t>
            </a:r>
          </a:p>
        </p:txBody>
      </p:sp>
      <p:pic>
        <p:nvPicPr>
          <p:cNvPr id="5" name="Picture 4" descr="A diagram of a function&#10;&#10;Description automatically generated">
            <a:extLst>
              <a:ext uri="{FF2B5EF4-FFF2-40B4-BE49-F238E27FC236}">
                <a16:creationId xmlns:a16="http://schemas.microsoft.com/office/drawing/2014/main" id="{AFE4AE95-8A55-0AC4-F47F-846AEF46B0DD}"/>
              </a:ext>
            </a:extLst>
          </p:cNvPr>
          <p:cNvPicPr>
            <a:picLocks noChangeAspect="1"/>
          </p:cNvPicPr>
          <p:nvPr/>
        </p:nvPicPr>
        <p:blipFill>
          <a:blip r:embed="rId2"/>
          <a:stretch>
            <a:fillRect/>
          </a:stretch>
        </p:blipFill>
        <p:spPr>
          <a:xfrm>
            <a:off x="3316759" y="1948249"/>
            <a:ext cx="5486400" cy="4114800"/>
          </a:xfrm>
          <a:prstGeom prst="rect">
            <a:avLst/>
          </a:prstGeom>
        </p:spPr>
      </p:pic>
      <p:pic>
        <p:nvPicPr>
          <p:cNvPr id="6" name="Graphic 5" descr="equation">
            <a:extLst>
              <a:ext uri="{FF2B5EF4-FFF2-40B4-BE49-F238E27FC236}">
                <a16:creationId xmlns:a16="http://schemas.microsoft.com/office/drawing/2014/main" id="{1A936B6F-352B-26AC-AA51-972632FBC4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0705" y="2395152"/>
            <a:ext cx="822239" cy="306859"/>
          </a:xfrm>
          <a:prstGeom prst="rect">
            <a:avLst/>
          </a:prstGeom>
        </p:spPr>
      </p:pic>
    </p:spTree>
    <p:extLst>
      <p:ext uri="{BB962C8B-B14F-4D97-AF65-F5344CB8AC3E}">
        <p14:creationId xmlns:p14="http://schemas.microsoft.com/office/powerpoint/2010/main" val="355131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3</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Phase Plane</a:t>
            </a:r>
          </a:p>
        </p:txBody>
      </p:sp>
      <p:pic>
        <p:nvPicPr>
          <p:cNvPr id="4" name="Picture 3" descr="A diagram of a phase diagram&#10;&#10;Description automatically generated">
            <a:extLst>
              <a:ext uri="{FF2B5EF4-FFF2-40B4-BE49-F238E27FC236}">
                <a16:creationId xmlns:a16="http://schemas.microsoft.com/office/drawing/2014/main" id="{E3F5BD53-A6FA-D891-4ACC-224FEFA104FF}"/>
              </a:ext>
            </a:extLst>
          </p:cNvPr>
          <p:cNvPicPr>
            <a:picLocks noChangeAspect="1"/>
          </p:cNvPicPr>
          <p:nvPr/>
        </p:nvPicPr>
        <p:blipFill>
          <a:blip r:embed="rId2"/>
          <a:stretch>
            <a:fillRect/>
          </a:stretch>
        </p:blipFill>
        <p:spPr>
          <a:xfrm>
            <a:off x="3355375" y="1940525"/>
            <a:ext cx="5486400" cy="4114800"/>
          </a:xfrm>
          <a:prstGeom prst="rect">
            <a:avLst/>
          </a:prstGeom>
        </p:spPr>
      </p:pic>
      <p:pic>
        <p:nvPicPr>
          <p:cNvPr id="10" name="Graphic 9" descr="equation">
            <a:extLst>
              <a:ext uri="{FF2B5EF4-FFF2-40B4-BE49-F238E27FC236}">
                <a16:creationId xmlns:a16="http://schemas.microsoft.com/office/drawing/2014/main" id="{0A7633D9-9DFD-75EE-1E91-F0D7CE11B0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0705" y="2395152"/>
            <a:ext cx="822239" cy="306859"/>
          </a:xfrm>
          <a:prstGeom prst="rect">
            <a:avLst/>
          </a:prstGeom>
        </p:spPr>
      </p:pic>
    </p:spTree>
    <p:extLst>
      <p:ext uri="{BB962C8B-B14F-4D97-AF65-F5344CB8AC3E}">
        <p14:creationId xmlns:p14="http://schemas.microsoft.com/office/powerpoint/2010/main" val="275335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3</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Isoclines</a:t>
            </a:r>
          </a:p>
          <a:p>
            <a:pPr marL="0" indent="0">
              <a:buNone/>
            </a:pPr>
            <a:r>
              <a:rPr lang="en-US" dirty="0">
                <a:ea typeface="Calibri"/>
                <a:cs typeface="Calibri"/>
              </a:rPr>
              <a:t>     </a:t>
            </a:r>
          </a:p>
        </p:txBody>
      </p:sp>
      <p:pic>
        <p:nvPicPr>
          <p:cNvPr id="4" name="Picture 3" descr="A diagram of a graph&#10;&#10;Description automatically generated">
            <a:extLst>
              <a:ext uri="{FF2B5EF4-FFF2-40B4-BE49-F238E27FC236}">
                <a16:creationId xmlns:a16="http://schemas.microsoft.com/office/drawing/2014/main" id="{B66065A1-E65A-3A5F-3E3F-035F0D967888}"/>
              </a:ext>
            </a:extLst>
          </p:cNvPr>
          <p:cNvPicPr>
            <a:picLocks noChangeAspect="1"/>
          </p:cNvPicPr>
          <p:nvPr/>
        </p:nvPicPr>
        <p:blipFill>
          <a:blip r:embed="rId2"/>
          <a:stretch>
            <a:fillRect/>
          </a:stretch>
        </p:blipFill>
        <p:spPr>
          <a:xfrm>
            <a:off x="3357948" y="1948249"/>
            <a:ext cx="5486400" cy="4114800"/>
          </a:xfrm>
          <a:prstGeom prst="rect">
            <a:avLst/>
          </a:prstGeom>
        </p:spPr>
      </p:pic>
      <p:pic>
        <p:nvPicPr>
          <p:cNvPr id="10" name="Graphic 9" descr="equation">
            <a:extLst>
              <a:ext uri="{FF2B5EF4-FFF2-40B4-BE49-F238E27FC236}">
                <a16:creationId xmlns:a16="http://schemas.microsoft.com/office/drawing/2014/main" id="{8493D281-7FE2-B0D0-B693-DB0D4F0680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9981" y="2374557"/>
            <a:ext cx="1079929" cy="306859"/>
          </a:xfrm>
          <a:prstGeom prst="rect">
            <a:avLst/>
          </a:prstGeom>
        </p:spPr>
      </p:pic>
    </p:spTree>
    <p:extLst>
      <p:ext uri="{BB962C8B-B14F-4D97-AF65-F5344CB8AC3E}">
        <p14:creationId xmlns:p14="http://schemas.microsoft.com/office/powerpoint/2010/main" val="15384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3</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Phase Plane</a:t>
            </a:r>
          </a:p>
        </p:txBody>
      </p:sp>
      <p:pic>
        <p:nvPicPr>
          <p:cNvPr id="5" name="Picture 4" descr="A diagram of a phase diagram&#10;&#10;Description automatically generated">
            <a:extLst>
              <a:ext uri="{FF2B5EF4-FFF2-40B4-BE49-F238E27FC236}">
                <a16:creationId xmlns:a16="http://schemas.microsoft.com/office/drawing/2014/main" id="{37CD5D58-C425-B101-248F-F58BDD5A623F}"/>
              </a:ext>
            </a:extLst>
          </p:cNvPr>
          <p:cNvPicPr>
            <a:picLocks noChangeAspect="1"/>
          </p:cNvPicPr>
          <p:nvPr/>
        </p:nvPicPr>
        <p:blipFill>
          <a:blip r:embed="rId2"/>
          <a:stretch>
            <a:fillRect/>
          </a:stretch>
        </p:blipFill>
        <p:spPr>
          <a:xfrm>
            <a:off x="3347651" y="1940526"/>
            <a:ext cx="5486400" cy="4114800"/>
          </a:xfrm>
          <a:prstGeom prst="rect">
            <a:avLst/>
          </a:prstGeom>
        </p:spPr>
      </p:pic>
      <p:pic>
        <p:nvPicPr>
          <p:cNvPr id="6" name="Graphic 5" descr="equation">
            <a:extLst>
              <a:ext uri="{FF2B5EF4-FFF2-40B4-BE49-F238E27FC236}">
                <a16:creationId xmlns:a16="http://schemas.microsoft.com/office/drawing/2014/main" id="{07F10BD1-1E47-6D8C-56A1-6980960747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9981" y="2374557"/>
            <a:ext cx="1079929" cy="306859"/>
          </a:xfrm>
          <a:prstGeom prst="rect">
            <a:avLst/>
          </a:prstGeom>
        </p:spPr>
      </p:pic>
    </p:spTree>
    <p:extLst>
      <p:ext uri="{BB962C8B-B14F-4D97-AF65-F5344CB8AC3E}">
        <p14:creationId xmlns:p14="http://schemas.microsoft.com/office/powerpoint/2010/main" val="203481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2A0A-A180-E37A-38F9-891EA2EECA62}"/>
              </a:ext>
            </a:extLst>
          </p:cNvPr>
          <p:cNvSpPr>
            <a:spLocks noGrp="1"/>
          </p:cNvSpPr>
          <p:nvPr>
            <p:ph type="title"/>
          </p:nvPr>
        </p:nvSpPr>
        <p:spPr/>
        <p:txBody>
          <a:bodyPr/>
          <a:lstStyle/>
          <a:p>
            <a:r>
              <a:rPr lang="en-US" dirty="0">
                <a:ea typeface="Calibri Light"/>
                <a:cs typeface="Calibri Light"/>
              </a:rPr>
              <a:t>References</a:t>
            </a:r>
            <a:endParaRPr lang="en-US" dirty="0"/>
          </a:p>
        </p:txBody>
      </p:sp>
      <p:sp>
        <p:nvSpPr>
          <p:cNvPr id="3" name="Content Placeholder 2">
            <a:extLst>
              <a:ext uri="{FF2B5EF4-FFF2-40B4-BE49-F238E27FC236}">
                <a16:creationId xmlns:a16="http://schemas.microsoft.com/office/drawing/2014/main" id="{F2E5CB25-AEF8-A59C-A166-5A0F618BF446}"/>
              </a:ext>
            </a:extLst>
          </p:cNvPr>
          <p:cNvSpPr>
            <a:spLocks noGrp="1"/>
          </p:cNvSpPr>
          <p:nvPr>
            <p:ph idx="1"/>
          </p:nvPr>
        </p:nvSpPr>
        <p:spPr/>
        <p:txBody>
          <a:bodyPr vert="horz" lIns="91440" tIns="45720" rIns="91440" bIns="45720" rtlCol="0" anchor="t">
            <a:normAutofit/>
          </a:bodyPr>
          <a:lstStyle/>
          <a:p>
            <a:r>
              <a:rPr lang="en-US" dirty="0">
                <a:ea typeface="Calibri"/>
                <a:cs typeface="Calibri"/>
              </a:rPr>
              <a:t>[1] M. Vidyasagar (1978). Non-linear systems analysis (1nd ed.).</a:t>
            </a:r>
          </a:p>
          <a:p>
            <a:r>
              <a:rPr lang="en-US" dirty="0">
                <a:ea typeface="Calibri"/>
                <a:cs typeface="Calibri"/>
              </a:rPr>
              <a:t>[2] J. J. E. </a:t>
            </a:r>
            <a:r>
              <a:rPr lang="en-US" err="1">
                <a:ea typeface="Calibri"/>
                <a:cs typeface="Calibri"/>
              </a:rPr>
              <a:t>Slotin</a:t>
            </a:r>
            <a:r>
              <a:rPr lang="en-US" dirty="0">
                <a:ea typeface="Calibri"/>
                <a:cs typeface="Calibri"/>
              </a:rPr>
              <a:t>, W. Li (1991). Applied non-linear control (2nd ed.).</a:t>
            </a:r>
          </a:p>
        </p:txBody>
      </p:sp>
      <p:sp>
        <p:nvSpPr>
          <p:cNvPr id="5" name="Title 1">
            <a:extLst>
              <a:ext uri="{FF2B5EF4-FFF2-40B4-BE49-F238E27FC236}">
                <a16:creationId xmlns:a16="http://schemas.microsoft.com/office/drawing/2014/main" id="{C1055817-305D-5262-1642-C461B5516501}"/>
              </a:ext>
            </a:extLst>
          </p:cNvPr>
          <p:cNvSpPr txBox="1">
            <a:spLocks/>
          </p:cNvSpPr>
          <p:nvPr/>
        </p:nvSpPr>
        <p:spPr>
          <a:xfrm>
            <a:off x="784654" y="47291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ea typeface="+mj-lt"/>
                <a:cs typeface="+mj-lt"/>
              </a:rPr>
              <a:t>Thank you for your attention</a:t>
            </a:r>
            <a:endParaRPr lang="en-US" sz="2800" dirty="0">
              <a:ea typeface="Calibri Light" panose="020F0302020204030204"/>
              <a:cs typeface="Calibri Light" panose="020F0302020204030204"/>
            </a:endParaRPr>
          </a:p>
        </p:txBody>
      </p:sp>
      <p:sp>
        <p:nvSpPr>
          <p:cNvPr id="6" name="Title 1">
            <a:extLst>
              <a:ext uri="{FF2B5EF4-FFF2-40B4-BE49-F238E27FC236}">
                <a16:creationId xmlns:a16="http://schemas.microsoft.com/office/drawing/2014/main" id="{ED0D0B5C-23A5-A4EE-011B-A1B50F50A7FB}"/>
              </a:ext>
            </a:extLst>
          </p:cNvPr>
          <p:cNvSpPr txBox="1">
            <a:spLocks/>
          </p:cNvSpPr>
          <p:nvPr/>
        </p:nvSpPr>
        <p:spPr>
          <a:xfrm>
            <a:off x="784654" y="28653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ea typeface="+mj-lt"/>
                <a:cs typeface="+mj-lt"/>
              </a:rPr>
              <a:t>All Codes are available in :</a:t>
            </a:r>
            <a:endParaRPr lang="en-US" sz="2000">
              <a:ea typeface="Calibri Light"/>
              <a:cs typeface="Calibri Light"/>
            </a:endParaRPr>
          </a:p>
        </p:txBody>
      </p:sp>
      <p:sp>
        <p:nvSpPr>
          <p:cNvPr id="7" name="TextBox 6">
            <a:extLst>
              <a:ext uri="{FF2B5EF4-FFF2-40B4-BE49-F238E27FC236}">
                <a16:creationId xmlns:a16="http://schemas.microsoft.com/office/drawing/2014/main" id="{5240EFE0-FE13-C190-43EB-E148076D30AA}"/>
              </a:ext>
            </a:extLst>
          </p:cNvPr>
          <p:cNvSpPr txBox="1"/>
          <p:nvPr/>
        </p:nvSpPr>
        <p:spPr>
          <a:xfrm>
            <a:off x="4098324" y="4193574"/>
            <a:ext cx="400307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dirty="0">
                <a:solidFill>
                  <a:srgbClr val="0563C1"/>
                </a:solidFill>
                <a:latin typeface="Calibri Light"/>
                <a:ea typeface="Calibri Light"/>
                <a:cs typeface="Calibri Light"/>
                <a:hlinkClick r:id="rId2"/>
              </a:rPr>
              <a:t>https://github.com/AliiRezaei/pplane</a:t>
            </a:r>
            <a:endParaRPr lang="en-US" sz="2000">
              <a:latin typeface="Calibri Light"/>
              <a:ea typeface="Calibri Light"/>
              <a:cs typeface="Calibri Light"/>
            </a:endParaRPr>
          </a:p>
          <a:p>
            <a:pPr algn="l"/>
            <a:endParaRPr lang="en-US" dirty="0">
              <a:ea typeface="Calibri"/>
              <a:cs typeface="Calibri"/>
            </a:endParaRPr>
          </a:p>
        </p:txBody>
      </p:sp>
    </p:spTree>
    <p:extLst>
      <p:ext uri="{BB962C8B-B14F-4D97-AF65-F5344CB8AC3E}">
        <p14:creationId xmlns:p14="http://schemas.microsoft.com/office/powerpoint/2010/main" val="136524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07BC-DA82-BFC7-4753-F718A0BEC33C}"/>
              </a:ext>
            </a:extLst>
          </p:cNvPr>
          <p:cNvSpPr>
            <a:spLocks noGrp="1"/>
          </p:cNvSpPr>
          <p:nvPr>
            <p:ph type="title"/>
          </p:nvPr>
        </p:nvSpPr>
        <p:spPr>
          <a:xfrm>
            <a:off x="838199" y="1498512"/>
            <a:ext cx="8740774" cy="1323439"/>
          </a:xfrm>
        </p:spPr>
        <p:txBody>
          <a:bodyPr anchor="t">
            <a:normAutofit/>
          </a:bodyPr>
          <a:lstStyle/>
          <a:p>
            <a:r>
              <a:rPr lang="en-US" sz="4000">
                <a:ea typeface="Calibri Light"/>
                <a:cs typeface="Calibri Light"/>
              </a:rPr>
              <a:t>Introduction</a:t>
            </a:r>
            <a:endParaRPr lang="en-US" sz="4000"/>
          </a:p>
        </p:txBody>
      </p:sp>
      <p:sp>
        <p:nvSpPr>
          <p:cNvPr id="3" name="Content Placeholder 2">
            <a:extLst>
              <a:ext uri="{FF2B5EF4-FFF2-40B4-BE49-F238E27FC236}">
                <a16:creationId xmlns:a16="http://schemas.microsoft.com/office/drawing/2014/main" id="{D001C86A-BB87-929B-29B7-15086927817D}"/>
              </a:ext>
            </a:extLst>
          </p:cNvPr>
          <p:cNvSpPr>
            <a:spLocks noGrp="1"/>
          </p:cNvSpPr>
          <p:nvPr>
            <p:ph idx="1"/>
          </p:nvPr>
        </p:nvSpPr>
        <p:spPr>
          <a:xfrm>
            <a:off x="838199" y="3003160"/>
            <a:ext cx="8740775" cy="2454300"/>
          </a:xfrm>
        </p:spPr>
        <p:txBody>
          <a:bodyPr vert="horz" lIns="91440" tIns="45720" rIns="91440" bIns="45720" rtlCol="0" anchor="t">
            <a:normAutofit/>
          </a:bodyPr>
          <a:lstStyle/>
          <a:p>
            <a:r>
              <a:rPr lang="en-US" dirty="0">
                <a:latin typeface="-apple-system"/>
                <a:ea typeface="-apple-system"/>
                <a:cs typeface="-apple-system"/>
              </a:rPr>
              <a:t>Phase plane analysis is a graphical method for studying first and second-order systems by providing motion trajectories corresponding to various initial conditions. It is used to examine the qualitative features of the trajectories and obtain information regarding the stability and other motion patterns of the system.</a:t>
            </a:r>
            <a:endParaRPr lang="en-US" dirty="0">
              <a:latin typeface="-apple-system"/>
            </a:endParaRPr>
          </a:p>
        </p:txBody>
      </p:sp>
    </p:spTree>
    <p:extLst>
      <p:ext uri="{BB962C8B-B14F-4D97-AF65-F5344CB8AC3E}">
        <p14:creationId xmlns:p14="http://schemas.microsoft.com/office/powerpoint/2010/main" val="66323536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6D71-143F-A751-9184-417609A2F213}"/>
              </a:ext>
            </a:extLst>
          </p:cNvPr>
          <p:cNvSpPr>
            <a:spLocks noGrp="1"/>
          </p:cNvSpPr>
          <p:nvPr>
            <p:ph type="title"/>
          </p:nvPr>
        </p:nvSpPr>
        <p:spPr>
          <a:xfrm>
            <a:off x="2361289" y="1082843"/>
            <a:ext cx="7398703" cy="801668"/>
          </a:xfrm>
        </p:spPr>
        <p:txBody>
          <a:bodyPr anchor="b">
            <a:normAutofit/>
          </a:bodyPr>
          <a:lstStyle/>
          <a:p>
            <a:pPr algn="ctr" defTabSz="768096"/>
            <a:r>
              <a:rPr lang="en-US" sz="4000" kern="1200" dirty="0">
                <a:latin typeface="+mj-lt"/>
                <a:ea typeface="+mj-ea"/>
                <a:cs typeface="Calibri Light"/>
              </a:rPr>
              <a:t>Isocline method</a:t>
            </a:r>
            <a:endParaRPr lang="en-US" sz="4000">
              <a:ea typeface="Calibri Light"/>
              <a:cs typeface="Calibri Light"/>
            </a:endParaRPr>
          </a:p>
        </p:txBody>
      </p:sp>
      <p:sp>
        <p:nvSpPr>
          <p:cNvPr id="3" name="Content Placeholder 2">
            <a:extLst>
              <a:ext uri="{FF2B5EF4-FFF2-40B4-BE49-F238E27FC236}">
                <a16:creationId xmlns:a16="http://schemas.microsoft.com/office/drawing/2014/main" id="{80D7B257-CB63-7B81-2BB2-17CC3EDBDDC9}"/>
              </a:ext>
            </a:extLst>
          </p:cNvPr>
          <p:cNvSpPr>
            <a:spLocks noGrp="1"/>
          </p:cNvSpPr>
          <p:nvPr>
            <p:ph idx="1"/>
          </p:nvPr>
        </p:nvSpPr>
        <p:spPr>
          <a:xfrm>
            <a:off x="159787" y="2151332"/>
            <a:ext cx="11783687" cy="1908027"/>
          </a:xfrm>
        </p:spPr>
        <p:txBody>
          <a:bodyPr vert="horz" lIns="91440" tIns="45720" rIns="91440" bIns="45720" rtlCol="0" anchor="t">
            <a:noAutofit/>
          </a:bodyPr>
          <a:lstStyle/>
          <a:p>
            <a:pPr marL="191770" indent="-191770" defTabSz="768096">
              <a:spcBef>
                <a:spcPts val="840"/>
              </a:spcBef>
            </a:pPr>
            <a:r>
              <a:rPr lang="en-US" kern="1200" dirty="0">
                <a:latin typeface="+mn-lt"/>
                <a:ea typeface="+mn-lt"/>
                <a:cs typeface="+mn-lt"/>
              </a:rPr>
              <a:t>The basic idea in this method is that of isoclines. At a point (x1 , x2) in the phase plane, the slope of the tangent to the trajectory can be determined by following equation. An isocline is defined to be the locus of the points with a given tangent slope. An isocline with slope alpha is thus defined to be</a:t>
            </a:r>
            <a:r>
              <a:rPr lang="en-US" dirty="0">
                <a:ea typeface="+mn-lt"/>
                <a:cs typeface="+mn-lt"/>
              </a:rPr>
              <a:t> [2] :</a:t>
            </a:r>
            <a:endParaRPr lang="en-US" dirty="0">
              <a:ea typeface="Calibri"/>
              <a:cs typeface="Calibri"/>
            </a:endParaRPr>
          </a:p>
        </p:txBody>
      </p:sp>
      <p:pic>
        <p:nvPicPr>
          <p:cNvPr id="5" name="Graphic 4" descr="equation">
            <a:extLst>
              <a:ext uri="{FF2B5EF4-FFF2-40B4-BE49-F238E27FC236}">
                <a16:creationId xmlns:a16="http://schemas.microsoft.com/office/drawing/2014/main" id="{40EEF4D9-7D94-ED81-9899-6D28D6001E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8124" y="4326023"/>
            <a:ext cx="2850806" cy="759683"/>
          </a:xfrm>
          <a:prstGeom prst="rect">
            <a:avLst/>
          </a:prstGeom>
        </p:spPr>
      </p:pic>
    </p:spTree>
    <p:extLst>
      <p:ext uri="{BB962C8B-B14F-4D97-AF65-F5344CB8AC3E}">
        <p14:creationId xmlns:p14="http://schemas.microsoft.com/office/powerpoint/2010/main" val="124040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7971CC7-9E85-AA2B-9EA7-90F98294A33D}"/>
              </a:ext>
            </a:extLst>
          </p:cNvPr>
          <p:cNvSpPr>
            <a:spLocks noGrp="1"/>
          </p:cNvSpPr>
          <p:nvPr>
            <p:ph type="title"/>
          </p:nvPr>
        </p:nvSpPr>
        <p:spPr>
          <a:xfrm>
            <a:off x="428783" y="274825"/>
            <a:ext cx="4222152" cy="609750"/>
          </a:xfrm>
        </p:spPr>
        <p:txBody>
          <a:bodyPr anchor="b">
            <a:normAutofit/>
          </a:bodyPr>
          <a:lstStyle/>
          <a:p>
            <a:r>
              <a:rPr lang="en-US" sz="3600" dirty="0">
                <a:ea typeface="Calibri Light"/>
                <a:cs typeface="Calibri Light"/>
              </a:rPr>
              <a:t>Isocline pseudo code</a:t>
            </a:r>
            <a:endParaRPr lang="en-US" sz="3600" dirty="0"/>
          </a:p>
        </p:txBody>
      </p:sp>
      <p:grpSp>
        <p:nvGrpSpPr>
          <p:cNvPr id="21" name="Group 20">
            <a:extLst>
              <a:ext uri="{FF2B5EF4-FFF2-40B4-BE49-F238E27FC236}">
                <a16:creationId xmlns:a16="http://schemas.microsoft.com/office/drawing/2014/main" id="{E31582BB-A268-4607-8069-8CED9776A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8748" y="-13648"/>
            <a:ext cx="3580076" cy="3029264"/>
            <a:chOff x="8618748" y="-13648"/>
            <a:chExt cx="3580076" cy="3029264"/>
          </a:xfrm>
        </p:grpSpPr>
        <p:sp>
          <p:nvSpPr>
            <p:cNvPr id="18" name="Freeform: Shape 17">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408" y="-13648"/>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solidFill>
              <a:srgbClr val="FFFFFF">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8748" y="-1364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8123"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noFill/>
            <a:ln w="15875">
              <a:solidFill>
                <a:schemeClr val="bg2">
                  <a:lumMod val="9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6" name="Group 25">
            <a:extLst>
              <a:ext uri="{FF2B5EF4-FFF2-40B4-BE49-F238E27FC236}">
                <a16:creationId xmlns:a16="http://schemas.microsoft.com/office/drawing/2014/main" id="{ECA32287-2AEF-4FE4-A552-437B8337B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64141" y="3112435"/>
            <a:ext cx="6141507" cy="3752390"/>
            <a:chOff x="6064141" y="3112435"/>
            <a:chExt cx="6141507" cy="3752390"/>
          </a:xfrm>
        </p:grpSpPr>
        <p:sp>
          <p:nvSpPr>
            <p:cNvPr id="27" name="Freeform: Shape 26">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45804" y="3304656"/>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4141" y="3112435"/>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1462" y="3413658"/>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noFill/>
            <a:ln w="15875">
              <a:solidFill>
                <a:schemeClr val="bg2">
                  <a:lumMod val="9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31" name="Group 30">
            <a:extLst>
              <a:ext uri="{FF2B5EF4-FFF2-40B4-BE49-F238E27FC236}">
                <a16:creationId xmlns:a16="http://schemas.microsoft.com/office/drawing/2014/main" id="{5CC4A6C8-7E1B-421C-8720-5EC33A522F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32" name="Freeform: Shape 31">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solidFill>
              <a:srgbClr val="FFFFFF">
                <a:alpha val="3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noFill/>
            <a:ln w="15875">
              <a:solidFill>
                <a:schemeClr val="bg2">
                  <a:lumMod val="9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6999CDF8-8CCA-0091-B017-89FC7A9CA6A1}"/>
              </a:ext>
            </a:extLst>
          </p:cNvPr>
          <p:cNvSpPr>
            <a:spLocks noGrp="1"/>
          </p:cNvSpPr>
          <p:nvPr>
            <p:ph idx="1"/>
          </p:nvPr>
        </p:nvSpPr>
        <p:spPr>
          <a:xfrm>
            <a:off x="439080" y="934664"/>
            <a:ext cx="6673817" cy="5589867"/>
          </a:xfrm>
        </p:spPr>
        <p:txBody>
          <a:bodyPr vert="horz" lIns="91440" tIns="45720" rIns="91440" bIns="45720" rtlCol="0" anchor="t">
            <a:noAutofit/>
          </a:bodyPr>
          <a:lstStyle/>
          <a:p>
            <a:pPr marL="0" indent="0">
              <a:buNone/>
            </a:pPr>
            <a:r>
              <a:rPr lang="en-US" sz="2000" dirty="0">
                <a:ea typeface="Calibri"/>
                <a:cs typeface="Calibri"/>
              </a:rPr>
              <a:t>     For        in the set of </a:t>
            </a:r>
            <a:endParaRPr lang="en-US" dirty="0">
              <a:ea typeface="Calibri"/>
              <a:cs typeface="Calibri"/>
            </a:endParaRPr>
          </a:p>
          <a:p>
            <a:pPr marL="0" indent="0">
              <a:buNone/>
            </a:pPr>
            <a:r>
              <a:rPr lang="en-US" sz="2000" dirty="0">
                <a:ea typeface="Calibri"/>
                <a:cs typeface="Calibri"/>
              </a:rPr>
              <a:t>               Plot </a:t>
            </a:r>
            <a:endParaRPr lang="en-US" dirty="0"/>
          </a:p>
          <a:p>
            <a:pPr marL="0" indent="0">
              <a:buNone/>
            </a:pPr>
            <a:r>
              <a:rPr lang="en-US" sz="2000" dirty="0">
                <a:ea typeface="Calibri"/>
                <a:cs typeface="Calibri"/>
              </a:rPr>
              <a:t>               Determine tangent inverse of       :</a:t>
            </a:r>
          </a:p>
          <a:p>
            <a:pPr marL="0" indent="0">
              <a:buNone/>
            </a:pPr>
            <a:r>
              <a:rPr lang="en-US" sz="2000" dirty="0">
                <a:ea typeface="Calibri"/>
                <a:cs typeface="Calibri"/>
              </a:rPr>
              <a:t>                        </a:t>
            </a:r>
          </a:p>
          <a:p>
            <a:pPr marL="0" indent="0">
              <a:buNone/>
            </a:pPr>
            <a:r>
              <a:rPr lang="en-US" sz="2000" dirty="0">
                <a:ea typeface="Calibri"/>
                <a:cs typeface="Calibri"/>
              </a:rPr>
              <a:t>               Plot arrows with slope    </a:t>
            </a:r>
          </a:p>
          <a:p>
            <a:pPr marL="0" indent="0">
              <a:buNone/>
            </a:pPr>
            <a:r>
              <a:rPr lang="en-US" sz="2000" dirty="0">
                <a:ea typeface="Calibri"/>
                <a:cs typeface="Calibri"/>
              </a:rPr>
              <a:t>               Determine direction of arrow :</a:t>
            </a:r>
          </a:p>
          <a:p>
            <a:pPr marL="0" indent="0">
              <a:buNone/>
            </a:pPr>
            <a:r>
              <a:rPr lang="en-US" sz="2000" dirty="0">
                <a:ea typeface="Calibri"/>
                <a:cs typeface="Calibri"/>
              </a:rPr>
              <a:t>                          Compare       and </a:t>
            </a:r>
          </a:p>
          <a:p>
            <a:pPr marL="0" indent="0">
              <a:buNone/>
            </a:pPr>
            <a:r>
              <a:rPr lang="en-US" sz="2000" dirty="0">
                <a:ea typeface="Calibri"/>
                <a:cs typeface="Calibri"/>
              </a:rPr>
              <a:t>                          If  </a:t>
            </a:r>
          </a:p>
          <a:p>
            <a:pPr marL="0" indent="0">
              <a:buNone/>
            </a:pPr>
            <a:r>
              <a:rPr lang="en-US" sz="2000" dirty="0">
                <a:ea typeface="Calibri"/>
                <a:cs typeface="Calibri"/>
              </a:rPr>
              <a:t>                               Direction is increasing</a:t>
            </a:r>
          </a:p>
          <a:p>
            <a:pPr marL="0" indent="0">
              <a:buNone/>
            </a:pPr>
            <a:r>
              <a:rPr lang="en-US" sz="2000" dirty="0">
                <a:ea typeface="Calibri"/>
                <a:cs typeface="Calibri"/>
              </a:rPr>
              <a:t>                          If </a:t>
            </a:r>
          </a:p>
          <a:p>
            <a:pPr marL="0" indent="0">
              <a:buNone/>
            </a:pPr>
            <a:r>
              <a:rPr lang="en-US" sz="2000" dirty="0">
                <a:ea typeface="Calibri"/>
                <a:cs typeface="Calibri"/>
              </a:rPr>
              <a:t>                               Direction is decreasing</a:t>
            </a:r>
          </a:p>
          <a:p>
            <a:pPr marL="0" indent="0">
              <a:buNone/>
            </a:pPr>
            <a:r>
              <a:rPr lang="en-US" sz="2000" dirty="0">
                <a:ea typeface="Calibri"/>
                <a:cs typeface="Calibri"/>
              </a:rPr>
              <a:t>                          If </a:t>
            </a:r>
          </a:p>
          <a:p>
            <a:pPr marL="0" indent="0">
              <a:buNone/>
            </a:pPr>
            <a:r>
              <a:rPr lang="en-US" sz="2000" dirty="0">
                <a:ea typeface="Calibri"/>
                <a:cs typeface="Calibri"/>
              </a:rPr>
              <a:t>                               Direction is not changing </a:t>
            </a:r>
          </a:p>
        </p:txBody>
      </p:sp>
      <p:pic>
        <p:nvPicPr>
          <p:cNvPr id="60" name="Graphic 59" descr="equation">
            <a:extLst>
              <a:ext uri="{FF2B5EF4-FFF2-40B4-BE49-F238E27FC236}">
                <a16:creationId xmlns:a16="http://schemas.microsoft.com/office/drawing/2014/main" id="{2221DDE7-9059-0FAD-611D-658A3F12A9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92989" y="1832925"/>
            <a:ext cx="235551" cy="176856"/>
          </a:xfrm>
          <a:prstGeom prst="rect">
            <a:avLst/>
          </a:prstGeom>
        </p:spPr>
      </p:pic>
      <p:pic>
        <p:nvPicPr>
          <p:cNvPr id="61" name="Graphic 60" descr="equation">
            <a:extLst>
              <a:ext uri="{FF2B5EF4-FFF2-40B4-BE49-F238E27FC236}">
                <a16:creationId xmlns:a16="http://schemas.microsoft.com/office/drawing/2014/main" id="{88F275AF-7E56-0469-8267-DB5B48B1C4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6317" y="1028827"/>
            <a:ext cx="235551" cy="176856"/>
          </a:xfrm>
          <a:prstGeom prst="rect">
            <a:avLst/>
          </a:prstGeom>
        </p:spPr>
      </p:pic>
      <p:pic>
        <p:nvPicPr>
          <p:cNvPr id="62" name="Graphic 61" descr="equation">
            <a:extLst>
              <a:ext uri="{FF2B5EF4-FFF2-40B4-BE49-F238E27FC236}">
                <a16:creationId xmlns:a16="http://schemas.microsoft.com/office/drawing/2014/main" id="{037EED07-5BA0-C4A7-13A6-524EA08611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5612" y="1032819"/>
            <a:ext cx="187153" cy="137983"/>
          </a:xfrm>
          <a:prstGeom prst="rect">
            <a:avLst/>
          </a:prstGeom>
        </p:spPr>
      </p:pic>
      <p:pic>
        <p:nvPicPr>
          <p:cNvPr id="63" name="Graphic 62" descr="equation">
            <a:extLst>
              <a:ext uri="{FF2B5EF4-FFF2-40B4-BE49-F238E27FC236}">
                <a16:creationId xmlns:a16="http://schemas.microsoft.com/office/drawing/2014/main" id="{699539F5-0185-3076-2299-55A2BFBEA6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0871" y="1397995"/>
            <a:ext cx="1420769" cy="233233"/>
          </a:xfrm>
          <a:prstGeom prst="rect">
            <a:avLst/>
          </a:prstGeom>
        </p:spPr>
      </p:pic>
      <p:pic>
        <p:nvPicPr>
          <p:cNvPr id="65" name="Graphic 64" descr="equation">
            <a:extLst>
              <a:ext uri="{FF2B5EF4-FFF2-40B4-BE49-F238E27FC236}">
                <a16:creationId xmlns:a16="http://schemas.microsoft.com/office/drawing/2014/main" id="{6D6D8308-576B-12A1-086C-037B10808F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3444" y="2611394"/>
            <a:ext cx="165787" cy="224481"/>
          </a:xfrm>
          <a:prstGeom prst="rect">
            <a:avLst/>
          </a:prstGeom>
        </p:spPr>
      </p:pic>
      <p:pic>
        <p:nvPicPr>
          <p:cNvPr id="66" name="Graphic 65" descr="equation">
            <a:extLst>
              <a:ext uri="{FF2B5EF4-FFF2-40B4-BE49-F238E27FC236}">
                <a16:creationId xmlns:a16="http://schemas.microsoft.com/office/drawing/2014/main" id="{F832CE9F-EEC8-48EF-3693-912D0D1ABA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96498" y="3430196"/>
            <a:ext cx="846437" cy="233233"/>
          </a:xfrm>
          <a:prstGeom prst="rect">
            <a:avLst/>
          </a:prstGeom>
        </p:spPr>
      </p:pic>
      <p:pic>
        <p:nvPicPr>
          <p:cNvPr id="67" name="Graphic 66" descr="equation">
            <a:extLst>
              <a:ext uri="{FF2B5EF4-FFF2-40B4-BE49-F238E27FC236}">
                <a16:creationId xmlns:a16="http://schemas.microsoft.com/office/drawing/2014/main" id="{8AE2514E-5030-48C3-7FC6-C2A99ECE917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87515" y="3499326"/>
            <a:ext cx="137212" cy="107091"/>
          </a:xfrm>
          <a:prstGeom prst="rect">
            <a:avLst/>
          </a:prstGeom>
        </p:spPr>
      </p:pic>
      <p:pic>
        <p:nvPicPr>
          <p:cNvPr id="68" name="Graphic 67" descr="equation">
            <a:extLst>
              <a:ext uri="{FF2B5EF4-FFF2-40B4-BE49-F238E27FC236}">
                <a16:creationId xmlns:a16="http://schemas.microsoft.com/office/drawing/2014/main" id="{E2E4A851-61DA-51B1-98C4-FDB991806D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344437" y="3822402"/>
            <a:ext cx="1489504" cy="243531"/>
          </a:xfrm>
          <a:prstGeom prst="rect">
            <a:avLst/>
          </a:prstGeom>
        </p:spPr>
      </p:pic>
      <p:pic>
        <p:nvPicPr>
          <p:cNvPr id="69" name="Graphic 68" descr="equation">
            <a:extLst>
              <a:ext uri="{FF2B5EF4-FFF2-40B4-BE49-F238E27FC236}">
                <a16:creationId xmlns:a16="http://schemas.microsoft.com/office/drawing/2014/main" id="{5625F63C-4E4B-9F7A-B6FC-A37D7FFC6F0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23842" y="4647094"/>
            <a:ext cx="1479206" cy="222936"/>
          </a:xfrm>
          <a:prstGeom prst="rect">
            <a:avLst/>
          </a:prstGeom>
        </p:spPr>
      </p:pic>
      <p:pic>
        <p:nvPicPr>
          <p:cNvPr id="70" name="Graphic 69" descr="equation">
            <a:extLst>
              <a:ext uri="{FF2B5EF4-FFF2-40B4-BE49-F238E27FC236}">
                <a16:creationId xmlns:a16="http://schemas.microsoft.com/office/drawing/2014/main" id="{D07CD726-FBF0-F761-CC85-B8829C21468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334140" y="5439986"/>
            <a:ext cx="1438017" cy="264126"/>
          </a:xfrm>
          <a:prstGeom prst="rect">
            <a:avLst/>
          </a:prstGeom>
        </p:spPr>
      </p:pic>
      <p:pic>
        <p:nvPicPr>
          <p:cNvPr id="4" name="Graphic 3" descr="equation">
            <a:extLst>
              <a:ext uri="{FF2B5EF4-FFF2-40B4-BE49-F238E27FC236}">
                <a16:creationId xmlns:a16="http://schemas.microsoft.com/office/drawing/2014/main" id="{9E2BF4D1-9753-81A9-1DDF-A71A0ABB147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051797" y="2190750"/>
            <a:ext cx="1532964" cy="280147"/>
          </a:xfrm>
          <a:prstGeom prst="rect">
            <a:avLst/>
          </a:prstGeom>
        </p:spPr>
      </p:pic>
    </p:spTree>
    <p:extLst>
      <p:ext uri="{BB962C8B-B14F-4D97-AF65-F5344CB8AC3E}">
        <p14:creationId xmlns:p14="http://schemas.microsoft.com/office/powerpoint/2010/main" val="215888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1</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cs typeface="Calibri"/>
              </a:rPr>
              <a:t>A linear system</a:t>
            </a:r>
          </a:p>
          <a:p>
            <a:pPr marL="0" indent="0">
              <a:buNone/>
            </a:pPr>
            <a:endParaRPr lang="en-US" dirty="0">
              <a:ea typeface="Calibri"/>
              <a:cs typeface="Calibri"/>
            </a:endParaRPr>
          </a:p>
        </p:txBody>
      </p:sp>
      <p:pic>
        <p:nvPicPr>
          <p:cNvPr id="9" name="Graphic 8" descr="equation">
            <a:extLst>
              <a:ext uri="{FF2B5EF4-FFF2-40B4-BE49-F238E27FC236}">
                <a16:creationId xmlns:a16="http://schemas.microsoft.com/office/drawing/2014/main" id="{7EE236CC-7A18-967B-D970-33D902076B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246" y="2561944"/>
            <a:ext cx="2837331" cy="366993"/>
          </a:xfrm>
          <a:prstGeom prst="rect">
            <a:avLst/>
          </a:prstGeom>
        </p:spPr>
      </p:pic>
      <p:pic>
        <p:nvPicPr>
          <p:cNvPr id="10" name="Graphic 9" descr="equation">
            <a:extLst>
              <a:ext uri="{FF2B5EF4-FFF2-40B4-BE49-F238E27FC236}">
                <a16:creationId xmlns:a16="http://schemas.microsoft.com/office/drawing/2014/main" id="{DDB1D814-7244-8198-5098-167885B676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248" y="3167062"/>
            <a:ext cx="2915770" cy="366993"/>
          </a:xfrm>
          <a:prstGeom prst="rect">
            <a:avLst/>
          </a:prstGeom>
        </p:spPr>
      </p:pic>
      <p:pic>
        <p:nvPicPr>
          <p:cNvPr id="11" name="Graphic 10" descr="equation">
            <a:extLst>
              <a:ext uri="{FF2B5EF4-FFF2-40B4-BE49-F238E27FC236}">
                <a16:creationId xmlns:a16="http://schemas.microsoft.com/office/drawing/2014/main" id="{75038A20-321F-885E-302A-AAA802BC56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15703" y="2745441"/>
            <a:ext cx="3991535" cy="638735"/>
          </a:xfrm>
          <a:prstGeom prst="rect">
            <a:avLst/>
          </a:prstGeom>
        </p:spPr>
      </p:pic>
      <p:pic>
        <p:nvPicPr>
          <p:cNvPr id="12" name="Graphic 11" descr="equation">
            <a:extLst>
              <a:ext uri="{FF2B5EF4-FFF2-40B4-BE49-F238E27FC236}">
                <a16:creationId xmlns:a16="http://schemas.microsoft.com/office/drawing/2014/main" id="{79CE517F-DE80-ADE8-DCF5-4FC1316754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3293" y="2801189"/>
            <a:ext cx="2174501" cy="538442"/>
          </a:xfrm>
          <a:prstGeom prst="rect">
            <a:avLst/>
          </a:prstGeom>
        </p:spPr>
      </p:pic>
      <p:cxnSp>
        <p:nvCxnSpPr>
          <p:cNvPr id="13" name="Straight Arrow Connector 12">
            <a:extLst>
              <a:ext uri="{FF2B5EF4-FFF2-40B4-BE49-F238E27FC236}">
                <a16:creationId xmlns:a16="http://schemas.microsoft.com/office/drawing/2014/main" id="{216FCE16-8C59-AE8A-9C46-CEC4712BF83F}"/>
              </a:ext>
            </a:extLst>
          </p:cNvPr>
          <p:cNvCxnSpPr/>
          <p:nvPr/>
        </p:nvCxnSpPr>
        <p:spPr>
          <a:xfrm flipV="1">
            <a:off x="1761565" y="3931023"/>
            <a:ext cx="8534397" cy="448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equation">
            <a:extLst>
              <a:ext uri="{FF2B5EF4-FFF2-40B4-BE49-F238E27FC236}">
                <a16:creationId xmlns:a16="http://schemas.microsoft.com/office/drawing/2014/main" id="{A8E87B76-493D-7878-7235-17155FAB82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5435" y="4205287"/>
            <a:ext cx="2614891" cy="744629"/>
          </a:xfrm>
          <a:prstGeom prst="rect">
            <a:avLst/>
          </a:prstGeom>
        </p:spPr>
      </p:pic>
      <p:pic>
        <p:nvPicPr>
          <p:cNvPr id="15" name="Graphic 14" descr="equation">
            <a:extLst>
              <a:ext uri="{FF2B5EF4-FFF2-40B4-BE49-F238E27FC236}">
                <a16:creationId xmlns:a16="http://schemas.microsoft.com/office/drawing/2014/main" id="{7D66CA0D-4930-CB55-4B81-4C47840C17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13024" y="4933669"/>
            <a:ext cx="2648509" cy="733424"/>
          </a:xfrm>
          <a:prstGeom prst="rect">
            <a:avLst/>
          </a:prstGeom>
        </p:spPr>
      </p:pic>
      <p:pic>
        <p:nvPicPr>
          <p:cNvPr id="16" name="Graphic 15" descr="equation">
            <a:extLst>
              <a:ext uri="{FF2B5EF4-FFF2-40B4-BE49-F238E27FC236}">
                <a16:creationId xmlns:a16="http://schemas.microsoft.com/office/drawing/2014/main" id="{8ED9B9AF-F7FC-3707-409E-62FD2D2CD03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3049" y="5881407"/>
            <a:ext cx="2192991" cy="586067"/>
          </a:xfrm>
          <a:prstGeom prst="rect">
            <a:avLst/>
          </a:prstGeom>
        </p:spPr>
      </p:pic>
      <p:pic>
        <p:nvPicPr>
          <p:cNvPr id="17" name="Graphic 16" descr="equation">
            <a:extLst>
              <a:ext uri="{FF2B5EF4-FFF2-40B4-BE49-F238E27FC236}">
                <a16:creationId xmlns:a16="http://schemas.microsoft.com/office/drawing/2014/main" id="{91BC5E96-3FE6-A4DB-4956-FA14CEA52D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612342" y="4928468"/>
            <a:ext cx="7001435" cy="923121"/>
          </a:xfrm>
          <a:prstGeom prst="rect">
            <a:avLst/>
          </a:prstGeom>
        </p:spPr>
      </p:pic>
    </p:spTree>
    <p:extLst>
      <p:ext uri="{BB962C8B-B14F-4D97-AF65-F5344CB8AC3E}">
        <p14:creationId xmlns:p14="http://schemas.microsoft.com/office/powerpoint/2010/main" val="140901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1</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Isoclines</a:t>
            </a:r>
          </a:p>
        </p:txBody>
      </p:sp>
      <p:pic>
        <p:nvPicPr>
          <p:cNvPr id="5" name="Picture 4" descr="A diagram of a number of lines&#10;&#10;Description automatically generated">
            <a:extLst>
              <a:ext uri="{FF2B5EF4-FFF2-40B4-BE49-F238E27FC236}">
                <a16:creationId xmlns:a16="http://schemas.microsoft.com/office/drawing/2014/main" id="{6937F11D-B767-16C5-7197-F02E7E6D9445}"/>
              </a:ext>
            </a:extLst>
          </p:cNvPr>
          <p:cNvPicPr>
            <a:picLocks noChangeAspect="1"/>
          </p:cNvPicPr>
          <p:nvPr/>
        </p:nvPicPr>
        <p:blipFill>
          <a:blip r:embed="rId2"/>
          <a:stretch>
            <a:fillRect/>
          </a:stretch>
        </p:blipFill>
        <p:spPr>
          <a:xfrm>
            <a:off x="3358402" y="1943100"/>
            <a:ext cx="5486400" cy="4114800"/>
          </a:xfrm>
          <a:prstGeom prst="rect">
            <a:avLst/>
          </a:prstGeom>
        </p:spPr>
      </p:pic>
    </p:spTree>
    <p:extLst>
      <p:ext uri="{BB962C8B-B14F-4D97-AF65-F5344CB8AC3E}">
        <p14:creationId xmlns:p14="http://schemas.microsoft.com/office/powerpoint/2010/main" val="363891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1</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Phase Plane</a:t>
            </a:r>
          </a:p>
        </p:txBody>
      </p:sp>
      <p:pic>
        <p:nvPicPr>
          <p:cNvPr id="4" name="Picture 3" descr="A diagram of a phase diagram&#10;&#10;Description automatically generated">
            <a:extLst>
              <a:ext uri="{FF2B5EF4-FFF2-40B4-BE49-F238E27FC236}">
                <a16:creationId xmlns:a16="http://schemas.microsoft.com/office/drawing/2014/main" id="{5B6F02AC-53C3-6818-3E2F-CD1B82F64296}"/>
              </a:ext>
            </a:extLst>
          </p:cNvPr>
          <p:cNvPicPr>
            <a:picLocks noChangeAspect="1"/>
          </p:cNvPicPr>
          <p:nvPr/>
        </p:nvPicPr>
        <p:blipFill>
          <a:blip r:embed="rId2"/>
          <a:stretch>
            <a:fillRect/>
          </a:stretch>
        </p:blipFill>
        <p:spPr>
          <a:xfrm>
            <a:off x="3358403" y="1943100"/>
            <a:ext cx="5486400" cy="4114800"/>
          </a:xfrm>
          <a:prstGeom prst="rect">
            <a:avLst/>
          </a:prstGeom>
        </p:spPr>
      </p:pic>
    </p:spTree>
    <p:extLst>
      <p:ext uri="{BB962C8B-B14F-4D97-AF65-F5344CB8AC3E}">
        <p14:creationId xmlns:p14="http://schemas.microsoft.com/office/powerpoint/2010/main" val="24606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2</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cs typeface="Calibri"/>
              </a:rPr>
              <a:t>Pendulum equation (without friction) [1],[2]</a:t>
            </a:r>
          </a:p>
          <a:p>
            <a:pPr marL="0" indent="0">
              <a:buNone/>
            </a:pPr>
            <a:endParaRPr lang="en-US" dirty="0">
              <a:ea typeface="Calibri"/>
              <a:cs typeface="Calibri"/>
            </a:endParaRPr>
          </a:p>
        </p:txBody>
      </p:sp>
      <p:pic>
        <p:nvPicPr>
          <p:cNvPr id="4" name="Graphic 3" descr="equation">
            <a:extLst>
              <a:ext uri="{FF2B5EF4-FFF2-40B4-BE49-F238E27FC236}">
                <a16:creationId xmlns:a16="http://schemas.microsoft.com/office/drawing/2014/main" id="{193C9277-F7CA-8B9F-B46B-B6436CF9A1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267" y="2698535"/>
            <a:ext cx="1304924" cy="348820"/>
          </a:xfrm>
          <a:prstGeom prst="rect">
            <a:avLst/>
          </a:prstGeom>
        </p:spPr>
      </p:pic>
      <p:pic>
        <p:nvPicPr>
          <p:cNvPr id="5" name="Graphic 4" descr="equation">
            <a:extLst>
              <a:ext uri="{FF2B5EF4-FFF2-40B4-BE49-F238E27FC236}">
                <a16:creationId xmlns:a16="http://schemas.microsoft.com/office/drawing/2014/main" id="{749AC1DB-6A9C-0CF2-1FB4-5C0C743DB5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563" y="3157924"/>
            <a:ext cx="2706388" cy="439180"/>
          </a:xfrm>
          <a:prstGeom prst="rect">
            <a:avLst/>
          </a:prstGeom>
        </p:spPr>
      </p:pic>
      <p:pic>
        <p:nvPicPr>
          <p:cNvPr id="6" name="Graphic 5" descr="equation">
            <a:extLst>
              <a:ext uri="{FF2B5EF4-FFF2-40B4-BE49-F238E27FC236}">
                <a16:creationId xmlns:a16="http://schemas.microsoft.com/office/drawing/2014/main" id="{AA3ECAEB-9098-6123-13FD-919318A7F6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1376" y="3861872"/>
            <a:ext cx="2844113" cy="637660"/>
          </a:xfrm>
          <a:prstGeom prst="rect">
            <a:avLst/>
          </a:prstGeom>
        </p:spPr>
      </p:pic>
      <p:pic>
        <p:nvPicPr>
          <p:cNvPr id="7" name="Graphic 6" descr="equation">
            <a:extLst>
              <a:ext uri="{FF2B5EF4-FFF2-40B4-BE49-F238E27FC236}">
                <a16:creationId xmlns:a16="http://schemas.microsoft.com/office/drawing/2014/main" id="{8521C20F-11C2-42D6-B69D-5A008E358A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48200" y="3891219"/>
            <a:ext cx="2339545" cy="609857"/>
          </a:xfrm>
          <a:prstGeom prst="rect">
            <a:avLst/>
          </a:prstGeom>
        </p:spPr>
      </p:pic>
      <p:pic>
        <p:nvPicPr>
          <p:cNvPr id="8" name="Graphic 7" descr="equation">
            <a:extLst>
              <a:ext uri="{FF2B5EF4-FFF2-40B4-BE49-F238E27FC236}">
                <a16:creationId xmlns:a16="http://schemas.microsoft.com/office/drawing/2014/main" id="{B3B532EC-CC35-DD80-2AD1-7616EFAC7B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9400" y="5150883"/>
            <a:ext cx="6007443" cy="942881"/>
          </a:xfrm>
          <a:prstGeom prst="rect">
            <a:avLst/>
          </a:prstGeom>
        </p:spPr>
      </p:pic>
    </p:spTree>
    <p:extLst>
      <p:ext uri="{BB962C8B-B14F-4D97-AF65-F5344CB8AC3E}">
        <p14:creationId xmlns:p14="http://schemas.microsoft.com/office/powerpoint/2010/main" val="9265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409E-8D43-793B-D3B5-6412BE74AB5D}"/>
              </a:ext>
            </a:extLst>
          </p:cNvPr>
          <p:cNvSpPr>
            <a:spLocks noGrp="1"/>
          </p:cNvSpPr>
          <p:nvPr>
            <p:ph type="title"/>
          </p:nvPr>
        </p:nvSpPr>
        <p:spPr/>
        <p:txBody>
          <a:bodyPr/>
          <a:lstStyle/>
          <a:p>
            <a:r>
              <a:rPr lang="en-US" dirty="0">
                <a:cs typeface="Calibri Light"/>
              </a:rPr>
              <a:t>Example 2</a:t>
            </a:r>
            <a:endParaRPr lang="en-US" dirty="0"/>
          </a:p>
        </p:txBody>
      </p:sp>
      <p:sp>
        <p:nvSpPr>
          <p:cNvPr id="3" name="Content Placeholder 2">
            <a:extLst>
              <a:ext uri="{FF2B5EF4-FFF2-40B4-BE49-F238E27FC236}">
                <a16:creationId xmlns:a16="http://schemas.microsoft.com/office/drawing/2014/main" id="{3483AC22-5ED3-ABBB-0123-C93C965E80BC}"/>
              </a:ext>
            </a:extLst>
          </p:cNvPr>
          <p:cNvSpPr>
            <a:spLocks noGrp="1"/>
          </p:cNvSpPr>
          <p:nvPr>
            <p:ph idx="1"/>
          </p:nvPr>
        </p:nvSpPr>
        <p:spPr/>
        <p:txBody>
          <a:bodyPr vert="horz" lIns="91440" tIns="45720" rIns="91440" bIns="45720" rtlCol="0" anchor="t">
            <a:normAutofit/>
          </a:bodyPr>
          <a:lstStyle/>
          <a:p>
            <a:r>
              <a:rPr lang="en-US" dirty="0">
                <a:ea typeface="Calibri"/>
                <a:cs typeface="Calibri"/>
              </a:rPr>
              <a:t>Isoclines</a:t>
            </a:r>
          </a:p>
        </p:txBody>
      </p:sp>
      <p:pic>
        <p:nvPicPr>
          <p:cNvPr id="4" name="Picture 3" descr="A black and white diagram of a grid&#10;&#10;Description automatically generated">
            <a:extLst>
              <a:ext uri="{FF2B5EF4-FFF2-40B4-BE49-F238E27FC236}">
                <a16:creationId xmlns:a16="http://schemas.microsoft.com/office/drawing/2014/main" id="{8B533565-C5A4-2124-9A77-A4E2390529CB}"/>
              </a:ext>
            </a:extLst>
          </p:cNvPr>
          <p:cNvPicPr>
            <a:picLocks noChangeAspect="1"/>
          </p:cNvPicPr>
          <p:nvPr/>
        </p:nvPicPr>
        <p:blipFill>
          <a:blip r:embed="rId2"/>
          <a:stretch>
            <a:fillRect/>
          </a:stretch>
        </p:blipFill>
        <p:spPr>
          <a:xfrm>
            <a:off x="3218935" y="2177364"/>
            <a:ext cx="5774724" cy="4351637"/>
          </a:xfrm>
          <a:prstGeom prst="rect">
            <a:avLst/>
          </a:prstGeom>
        </p:spPr>
      </p:pic>
    </p:spTree>
    <p:extLst>
      <p:ext uri="{BB962C8B-B14F-4D97-AF65-F5344CB8AC3E}">
        <p14:creationId xmlns:p14="http://schemas.microsoft.com/office/powerpoint/2010/main" val="1817999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Introduction</vt:lpstr>
      <vt:lpstr>Isocline method</vt:lpstr>
      <vt:lpstr>Isocline pseudo code</vt:lpstr>
      <vt:lpstr>Example 1</vt:lpstr>
      <vt:lpstr>Example 1</vt:lpstr>
      <vt:lpstr>Example 1</vt:lpstr>
      <vt:lpstr>Example 2</vt:lpstr>
      <vt:lpstr>Example 2</vt:lpstr>
      <vt:lpstr>Example 2</vt:lpstr>
      <vt:lpstr>Example 3</vt:lpstr>
      <vt:lpstr>Example 3</vt:lpstr>
      <vt:lpstr>Example 3</vt:lpstr>
      <vt:lpstr>Example 3</vt:lpstr>
      <vt:lpstr>Example 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614</cp:revision>
  <dcterms:created xsi:type="dcterms:W3CDTF">2023-11-01T13:26:34Z</dcterms:created>
  <dcterms:modified xsi:type="dcterms:W3CDTF">2023-11-02T08:28:40Z</dcterms:modified>
</cp:coreProperties>
</file>