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4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1" autoAdjust="0"/>
    <p:restoredTop sz="94512"/>
  </p:normalViewPr>
  <p:slideViewPr>
    <p:cSldViewPr snapToGrid="0" snapToObjects="1">
      <p:cViewPr varScale="1">
        <p:scale>
          <a:sx n="52" d="100"/>
          <a:sy n="52" d="100"/>
        </p:scale>
        <p:origin x="9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DA00-481D-4BD6-846B-33BEE38B7DB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A88B08-F59C-4A55-B5FD-23213CFF1682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804942A-410A-46CC-8D20-866FAA5746EC}" type="parTrans" cxnId="{8D5481CC-B5C2-4A25-B5B9-4A398A07EC7D}">
      <dgm:prSet/>
      <dgm:spPr/>
      <dgm:t>
        <a:bodyPr/>
        <a:lstStyle/>
        <a:p>
          <a:endParaRPr lang="en-US"/>
        </a:p>
      </dgm:t>
    </dgm:pt>
    <dgm:pt modelId="{39363A2F-EF6F-436E-839D-D3EA31BCFD2C}" type="sibTrans" cxnId="{8D5481CC-B5C2-4A25-B5B9-4A398A07EC7D}">
      <dgm:prSet/>
      <dgm:spPr/>
      <dgm:t>
        <a:bodyPr/>
        <a:lstStyle/>
        <a:p>
          <a:endParaRPr lang="en-US"/>
        </a:p>
      </dgm:t>
    </dgm:pt>
    <dgm:pt modelId="{D47BF227-506D-493D-933E-99DE22B00514}">
      <dgm:prSet phldrT="[Text]"/>
      <dgm:spPr/>
      <dgm:t>
        <a:bodyPr/>
        <a:lstStyle/>
        <a:p>
          <a:r>
            <a:rPr lang="en-US" b="1" dirty="0"/>
            <a:t>Feeding Entrada Using a Script</a:t>
          </a:r>
        </a:p>
      </dgm:t>
    </dgm:pt>
    <dgm:pt modelId="{24876323-407F-48DB-9DA8-8C640F29965E}" type="parTrans" cxnId="{76552FF6-BDE4-474C-AD32-B50F6A8E87BE}">
      <dgm:prSet/>
      <dgm:spPr/>
      <dgm:t>
        <a:bodyPr/>
        <a:lstStyle/>
        <a:p>
          <a:endParaRPr lang="en-US"/>
        </a:p>
      </dgm:t>
    </dgm:pt>
    <dgm:pt modelId="{61D06881-6805-450B-B6B9-967A680AD2A3}" type="sibTrans" cxnId="{76552FF6-BDE4-474C-AD32-B50F6A8E87BE}">
      <dgm:prSet/>
      <dgm:spPr/>
      <dgm:t>
        <a:bodyPr/>
        <a:lstStyle/>
        <a:p>
          <a:endParaRPr lang="en-US"/>
        </a:p>
      </dgm:t>
    </dgm:pt>
    <dgm:pt modelId="{A0DADAA4-6FC5-453C-B51F-0B94CEAC6BCF}">
      <dgm:prSet phldrT="[Text]"/>
      <dgm:spPr/>
      <dgm:t>
        <a:bodyPr/>
        <a:lstStyle/>
        <a:p>
          <a:r>
            <a:rPr lang="en-US" dirty="0"/>
            <a:t>Send files between machines.</a:t>
          </a:r>
        </a:p>
      </dgm:t>
    </dgm:pt>
    <dgm:pt modelId="{D4F0301E-1A9D-4D7F-BA48-599E9438B49C}" type="parTrans" cxnId="{1AD68677-92E6-48EA-9E42-33743CFBA5A2}">
      <dgm:prSet/>
      <dgm:spPr/>
      <dgm:t>
        <a:bodyPr/>
        <a:lstStyle/>
        <a:p>
          <a:endParaRPr lang="en-US"/>
        </a:p>
      </dgm:t>
    </dgm:pt>
    <dgm:pt modelId="{3FD9D28E-DC0B-46AE-A7A1-4B6C4A3C847E}" type="sibTrans" cxnId="{1AD68677-92E6-48EA-9E42-33743CFBA5A2}">
      <dgm:prSet/>
      <dgm:spPr/>
      <dgm:t>
        <a:bodyPr/>
        <a:lstStyle/>
        <a:p>
          <a:endParaRPr lang="en-US"/>
        </a:p>
      </dgm:t>
    </dgm:pt>
    <dgm:pt modelId="{90F72996-CC39-4B1E-9099-A280EA52314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4185CCCD-6C3C-4AF9-A782-31FE11B69714}" type="parTrans" cxnId="{46E052C2-BE7B-405A-8220-71D0D516FC9A}">
      <dgm:prSet/>
      <dgm:spPr/>
      <dgm:t>
        <a:bodyPr/>
        <a:lstStyle/>
        <a:p>
          <a:endParaRPr lang="en-US"/>
        </a:p>
      </dgm:t>
    </dgm:pt>
    <dgm:pt modelId="{573537D8-2BE1-456F-9339-F39922F6334B}" type="sibTrans" cxnId="{46E052C2-BE7B-405A-8220-71D0D516FC9A}">
      <dgm:prSet/>
      <dgm:spPr/>
      <dgm:t>
        <a:bodyPr/>
        <a:lstStyle/>
        <a:p>
          <a:endParaRPr lang="en-US"/>
        </a:p>
      </dgm:t>
    </dgm:pt>
    <dgm:pt modelId="{2C74D283-FFF3-45B1-9AEE-B142FEC0122A}">
      <dgm:prSet phldrT="[Text]"/>
      <dgm:spPr/>
      <dgm:t>
        <a:bodyPr/>
        <a:lstStyle/>
        <a:p>
          <a:pPr rtl="0"/>
          <a:r>
            <a:rPr lang="en-US" b="1" dirty="0"/>
            <a:t>Modify Entrada Code</a:t>
          </a:r>
        </a:p>
      </dgm:t>
    </dgm:pt>
    <dgm:pt modelId="{BAE4AF88-17CD-4366-98C9-E08F0FD0E627}" type="parTrans" cxnId="{75B0E4BE-EE34-4F43-BFC3-E0671B6253B1}">
      <dgm:prSet/>
      <dgm:spPr/>
      <dgm:t>
        <a:bodyPr/>
        <a:lstStyle/>
        <a:p>
          <a:endParaRPr lang="en-US"/>
        </a:p>
      </dgm:t>
    </dgm:pt>
    <dgm:pt modelId="{7A9BFEBD-3AFF-4B7C-A7BD-C18BC3B1ED74}" type="sibTrans" cxnId="{75B0E4BE-EE34-4F43-BFC3-E0671B6253B1}">
      <dgm:prSet/>
      <dgm:spPr/>
      <dgm:t>
        <a:bodyPr/>
        <a:lstStyle/>
        <a:p>
          <a:endParaRPr lang="en-US"/>
        </a:p>
      </dgm:t>
    </dgm:pt>
    <dgm:pt modelId="{0270EB40-29E7-4816-A291-4EF809864188}">
      <dgm:prSet phldrT="[Text]"/>
      <dgm:spPr/>
      <dgm:t>
        <a:bodyPr/>
        <a:lstStyle/>
        <a:p>
          <a:r>
            <a:rPr lang="en-US" dirty="0"/>
            <a:t>Use the PCAP file timestamp.</a:t>
          </a:r>
        </a:p>
      </dgm:t>
    </dgm:pt>
    <dgm:pt modelId="{B5DE3FC1-81E1-4749-92E1-9B8BFE51F456}" type="parTrans" cxnId="{473CC3C4-3F2A-427B-9993-DC6412C481DB}">
      <dgm:prSet/>
      <dgm:spPr/>
      <dgm:t>
        <a:bodyPr/>
        <a:lstStyle/>
        <a:p>
          <a:endParaRPr lang="en-US"/>
        </a:p>
      </dgm:t>
    </dgm:pt>
    <dgm:pt modelId="{D6874FA6-C412-42BD-8D42-2503D6C20AD7}" type="sibTrans" cxnId="{473CC3C4-3F2A-427B-9993-DC6412C481DB}">
      <dgm:prSet/>
      <dgm:spPr/>
      <dgm:t>
        <a:bodyPr/>
        <a:lstStyle/>
        <a:p>
          <a:endParaRPr lang="en-US"/>
        </a:p>
      </dgm:t>
    </dgm:pt>
    <dgm:pt modelId="{8DF17557-66C0-40CB-B6F0-832C992AB0A6}">
      <dgm:prSet phldrT="[Text]"/>
      <dgm:spPr/>
      <dgm:t>
        <a:bodyPr/>
        <a:lstStyle/>
        <a:p>
          <a:r>
            <a:rPr lang="en-US" dirty="0"/>
            <a:t>Split PCAP files to 5 minutes intervals. </a:t>
          </a:r>
        </a:p>
      </dgm:t>
    </dgm:pt>
    <dgm:pt modelId="{90555DC5-7517-4801-A88C-682CEA928D44}" type="parTrans" cxnId="{3D24D835-3317-4F70-95B6-6FFC00E130DA}">
      <dgm:prSet/>
      <dgm:spPr/>
      <dgm:t>
        <a:bodyPr/>
        <a:lstStyle/>
        <a:p>
          <a:endParaRPr lang="en-US"/>
        </a:p>
      </dgm:t>
    </dgm:pt>
    <dgm:pt modelId="{626A3A22-7F40-4F51-9C2D-8F2FAA6A11C5}" type="sibTrans" cxnId="{3D24D835-3317-4F70-95B6-6FFC00E130DA}">
      <dgm:prSet/>
      <dgm:spPr/>
      <dgm:t>
        <a:bodyPr/>
        <a:lstStyle/>
        <a:p>
          <a:endParaRPr lang="en-US"/>
        </a:p>
      </dgm:t>
    </dgm:pt>
    <dgm:pt modelId="{BBF82890-7122-4537-B52B-E4F20ED1F867}">
      <dgm:prSet phldrT="[Text]"/>
      <dgm:spPr/>
      <dgm:t>
        <a:bodyPr/>
        <a:lstStyle/>
        <a:p>
          <a:r>
            <a:rPr lang="en-US" dirty="0"/>
            <a:t>Name files in special format.</a:t>
          </a:r>
        </a:p>
      </dgm:t>
    </dgm:pt>
    <dgm:pt modelId="{9425167E-6E9D-4A98-A0D9-17165470087A}" type="parTrans" cxnId="{7084AFBE-8E72-490F-8322-71262C001AE4}">
      <dgm:prSet/>
      <dgm:spPr/>
      <dgm:t>
        <a:bodyPr/>
        <a:lstStyle/>
        <a:p>
          <a:endParaRPr lang="en-US"/>
        </a:p>
      </dgm:t>
    </dgm:pt>
    <dgm:pt modelId="{3CE1F748-9D67-4059-A103-9F3E544A2C86}" type="sibTrans" cxnId="{7084AFBE-8E72-490F-8322-71262C001AE4}">
      <dgm:prSet/>
      <dgm:spPr/>
      <dgm:t>
        <a:bodyPr/>
        <a:lstStyle/>
        <a:p>
          <a:endParaRPr lang="en-US"/>
        </a:p>
      </dgm:t>
    </dgm:pt>
    <dgm:pt modelId="{A1D954AC-509F-4FD9-92DA-805D7F9BEC07}">
      <dgm:prSet phldrT="[Text]"/>
      <dgm:spPr/>
      <dgm:t>
        <a:bodyPr/>
        <a:lstStyle/>
        <a:p>
          <a:r>
            <a:rPr lang="en-US" dirty="0"/>
            <a:t>Upgrade the system to the new version (2.0.X)</a:t>
          </a:r>
        </a:p>
      </dgm:t>
    </dgm:pt>
    <dgm:pt modelId="{A31F6E1D-F7B6-4D78-83F1-2EC72D9BEBF4}" type="parTrans" cxnId="{537CEB6B-D23C-43D8-A66B-6E6FC8528A71}">
      <dgm:prSet/>
      <dgm:spPr/>
      <dgm:t>
        <a:bodyPr/>
        <a:lstStyle/>
        <a:p>
          <a:endParaRPr lang="en-US"/>
        </a:p>
      </dgm:t>
    </dgm:pt>
    <dgm:pt modelId="{1306D31F-3340-4C1D-B06A-6587448E203C}" type="sibTrans" cxnId="{537CEB6B-D23C-43D8-A66B-6E6FC8528A71}">
      <dgm:prSet/>
      <dgm:spPr/>
      <dgm:t>
        <a:bodyPr/>
        <a:lstStyle/>
        <a:p>
          <a:endParaRPr lang="en-US"/>
        </a:p>
      </dgm:t>
    </dgm:pt>
    <dgm:pt modelId="{656EC3D2-E9FE-4758-A4A2-E7058F9C9FF2}">
      <dgm:prSet phldrT="[Text]"/>
      <dgm:spPr/>
      <dgm:t>
        <a:bodyPr/>
        <a:lstStyle/>
        <a:p>
          <a:r>
            <a:rPr lang="en-US" dirty="0"/>
            <a:t>Grafana dashboard.</a:t>
          </a:r>
        </a:p>
      </dgm:t>
    </dgm:pt>
    <dgm:pt modelId="{E5A25A38-A1C2-4076-9E57-531D3500D729}" type="parTrans" cxnId="{9D1AFB6D-A697-4AAF-AEE4-5A3567A2AAF5}">
      <dgm:prSet/>
      <dgm:spPr/>
      <dgm:t>
        <a:bodyPr/>
        <a:lstStyle/>
        <a:p>
          <a:endParaRPr lang="en-US"/>
        </a:p>
      </dgm:t>
    </dgm:pt>
    <dgm:pt modelId="{1BDC6683-80A1-435B-B94C-47E6764CF79C}" type="sibTrans" cxnId="{9D1AFB6D-A697-4AAF-AEE4-5A3567A2AAF5}">
      <dgm:prSet/>
      <dgm:spPr/>
      <dgm:t>
        <a:bodyPr/>
        <a:lstStyle/>
        <a:p>
          <a:endParaRPr lang="en-US"/>
        </a:p>
      </dgm:t>
    </dgm:pt>
    <dgm:pt modelId="{48F80B76-55D2-41A6-9050-A7243B7AC074}" type="pres">
      <dgm:prSet presAssocID="{0307DA00-481D-4BD6-846B-33BEE38B7DB1}" presName="linearFlow" presStyleCnt="0">
        <dgm:presLayoutVars>
          <dgm:dir/>
          <dgm:animLvl val="lvl"/>
          <dgm:resizeHandles val="exact"/>
        </dgm:presLayoutVars>
      </dgm:prSet>
      <dgm:spPr/>
    </dgm:pt>
    <dgm:pt modelId="{04AAB2E5-5DB6-4DBD-87A1-5787A75C82E9}" type="pres">
      <dgm:prSet presAssocID="{5BA88B08-F59C-4A55-B5FD-23213CFF1682}" presName="composite" presStyleCnt="0"/>
      <dgm:spPr/>
    </dgm:pt>
    <dgm:pt modelId="{A8C6B3BF-FF5D-4467-B003-16377340DF62}" type="pres">
      <dgm:prSet presAssocID="{5BA88B08-F59C-4A55-B5FD-23213CFF1682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79D303A-AEC4-4B03-B379-8552A43CE394}" type="pres">
      <dgm:prSet presAssocID="{5BA88B08-F59C-4A55-B5FD-23213CFF1682}" presName="descendantText" presStyleLbl="alignAcc1" presStyleIdx="0" presStyleCnt="2">
        <dgm:presLayoutVars>
          <dgm:bulletEnabled val="1"/>
        </dgm:presLayoutVars>
      </dgm:prSet>
      <dgm:spPr/>
    </dgm:pt>
    <dgm:pt modelId="{76A2954E-EBDF-41F4-9A6D-197D29542D78}" type="pres">
      <dgm:prSet presAssocID="{39363A2F-EF6F-436E-839D-D3EA31BCFD2C}" presName="sp" presStyleCnt="0"/>
      <dgm:spPr/>
    </dgm:pt>
    <dgm:pt modelId="{6E43B6FE-C075-4545-9A5E-4CFC4A8D8390}" type="pres">
      <dgm:prSet presAssocID="{90F72996-CC39-4B1E-9099-A280EA523148}" presName="composite" presStyleCnt="0"/>
      <dgm:spPr/>
    </dgm:pt>
    <dgm:pt modelId="{9D686F25-77BB-4530-9949-D39A26D4065C}" type="pres">
      <dgm:prSet presAssocID="{90F72996-CC39-4B1E-9099-A280EA523148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95D754D-6513-4956-AC1F-A3E1A19F0F0D}" type="pres">
      <dgm:prSet presAssocID="{90F72996-CC39-4B1E-9099-A280EA523148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AEF6F2D-7730-4749-B55B-D7341F862498}" type="presOf" srcId="{8DF17557-66C0-40CB-B6F0-832C992AB0A6}" destId="{B79D303A-AEC4-4B03-B379-8552A43CE394}" srcOrd="0" destOrd="2" presId="urn:microsoft.com/office/officeart/2005/8/layout/chevron2"/>
    <dgm:cxn modelId="{3D24D835-3317-4F70-95B6-6FFC00E130DA}" srcId="{D47BF227-506D-493D-933E-99DE22B00514}" destId="{8DF17557-66C0-40CB-B6F0-832C992AB0A6}" srcOrd="1" destOrd="0" parTransId="{90555DC5-7517-4801-A88C-682CEA928D44}" sibTransId="{626A3A22-7F40-4F51-9C2D-8F2FAA6A11C5}"/>
    <dgm:cxn modelId="{B6A9213A-742E-894A-B24F-529D4E2BF730}" type="presOf" srcId="{2C74D283-FFF3-45B1-9AEE-B142FEC0122A}" destId="{295D754D-6513-4956-AC1F-A3E1A19F0F0D}" srcOrd="0" destOrd="0" presId="urn:microsoft.com/office/officeart/2005/8/layout/chevron2"/>
    <dgm:cxn modelId="{519C653B-E82D-AF43-99E8-87CA8ADD6F90}" type="presOf" srcId="{A1D954AC-509F-4FD9-92DA-805D7F9BEC07}" destId="{295D754D-6513-4956-AC1F-A3E1A19F0F0D}" srcOrd="0" destOrd="2" presId="urn:microsoft.com/office/officeart/2005/8/layout/chevron2"/>
    <dgm:cxn modelId="{77673764-4980-2442-9D47-E62EA214C241}" type="presOf" srcId="{5BA88B08-F59C-4A55-B5FD-23213CFF1682}" destId="{A8C6B3BF-FF5D-4467-B003-16377340DF62}" srcOrd="0" destOrd="0" presId="urn:microsoft.com/office/officeart/2005/8/layout/chevron2"/>
    <dgm:cxn modelId="{537CEB6B-D23C-43D8-A66B-6E6FC8528A71}" srcId="{2C74D283-FFF3-45B1-9AEE-B142FEC0122A}" destId="{A1D954AC-509F-4FD9-92DA-805D7F9BEC07}" srcOrd="1" destOrd="0" parTransId="{A31F6E1D-F7B6-4D78-83F1-2EC72D9BEBF4}" sibTransId="{1306D31F-3340-4C1D-B06A-6587448E203C}"/>
    <dgm:cxn modelId="{9D1AFB6D-A697-4AAF-AEE4-5A3567A2AAF5}" srcId="{2C74D283-FFF3-45B1-9AEE-B142FEC0122A}" destId="{656EC3D2-E9FE-4758-A4A2-E7058F9C9FF2}" srcOrd="2" destOrd="0" parTransId="{E5A25A38-A1C2-4076-9E57-531D3500D729}" sibTransId="{1BDC6683-80A1-435B-B94C-47E6764CF79C}"/>
    <dgm:cxn modelId="{981A374E-FE66-8342-8003-FED047F19676}" type="presOf" srcId="{656EC3D2-E9FE-4758-A4A2-E7058F9C9FF2}" destId="{295D754D-6513-4956-AC1F-A3E1A19F0F0D}" srcOrd="0" destOrd="3" presId="urn:microsoft.com/office/officeart/2005/8/layout/chevron2"/>
    <dgm:cxn modelId="{1AD68677-92E6-48EA-9E42-33743CFBA5A2}" srcId="{D47BF227-506D-493D-933E-99DE22B00514}" destId="{A0DADAA4-6FC5-453C-B51F-0B94CEAC6BCF}" srcOrd="0" destOrd="0" parTransId="{D4F0301E-1A9D-4D7F-BA48-599E9438B49C}" sibTransId="{3FD9D28E-DC0B-46AE-A7A1-4B6C4A3C847E}"/>
    <dgm:cxn modelId="{63073A89-4FA8-6D42-A25B-28FF7D61E6D8}" type="presOf" srcId="{0307DA00-481D-4BD6-846B-33BEE38B7DB1}" destId="{48F80B76-55D2-41A6-9050-A7243B7AC074}" srcOrd="0" destOrd="0" presId="urn:microsoft.com/office/officeart/2005/8/layout/chevron2"/>
    <dgm:cxn modelId="{F9ADDE95-69FC-2C42-A92F-FF237AFEDC10}" type="presOf" srcId="{D47BF227-506D-493D-933E-99DE22B00514}" destId="{B79D303A-AEC4-4B03-B379-8552A43CE394}" srcOrd="0" destOrd="0" presId="urn:microsoft.com/office/officeart/2005/8/layout/chevron2"/>
    <dgm:cxn modelId="{7084AFBE-8E72-490F-8322-71262C001AE4}" srcId="{D47BF227-506D-493D-933E-99DE22B00514}" destId="{BBF82890-7122-4537-B52B-E4F20ED1F867}" srcOrd="2" destOrd="0" parTransId="{9425167E-6E9D-4A98-A0D9-17165470087A}" sibTransId="{3CE1F748-9D67-4059-A103-9F3E544A2C86}"/>
    <dgm:cxn modelId="{75B0E4BE-EE34-4F43-BFC3-E0671B6253B1}" srcId="{90F72996-CC39-4B1E-9099-A280EA523148}" destId="{2C74D283-FFF3-45B1-9AEE-B142FEC0122A}" srcOrd="0" destOrd="0" parTransId="{BAE4AF88-17CD-4366-98C9-E08F0FD0E627}" sibTransId="{7A9BFEBD-3AFF-4B7C-A7BD-C18BC3B1ED74}"/>
    <dgm:cxn modelId="{46E052C2-BE7B-405A-8220-71D0D516FC9A}" srcId="{0307DA00-481D-4BD6-846B-33BEE38B7DB1}" destId="{90F72996-CC39-4B1E-9099-A280EA523148}" srcOrd="1" destOrd="0" parTransId="{4185CCCD-6C3C-4AF9-A782-31FE11B69714}" sibTransId="{573537D8-2BE1-456F-9339-F39922F6334B}"/>
    <dgm:cxn modelId="{473CC3C4-3F2A-427B-9993-DC6412C481DB}" srcId="{2C74D283-FFF3-45B1-9AEE-B142FEC0122A}" destId="{0270EB40-29E7-4816-A291-4EF809864188}" srcOrd="0" destOrd="0" parTransId="{B5DE3FC1-81E1-4749-92E1-9B8BFE51F456}" sibTransId="{D6874FA6-C412-42BD-8D42-2503D6C20AD7}"/>
    <dgm:cxn modelId="{30C91AC9-4984-0D41-A9E0-429E5544DE6E}" type="presOf" srcId="{90F72996-CC39-4B1E-9099-A280EA523148}" destId="{9D686F25-77BB-4530-9949-D39A26D4065C}" srcOrd="0" destOrd="0" presId="urn:microsoft.com/office/officeart/2005/8/layout/chevron2"/>
    <dgm:cxn modelId="{8D5481CC-B5C2-4A25-B5B9-4A398A07EC7D}" srcId="{0307DA00-481D-4BD6-846B-33BEE38B7DB1}" destId="{5BA88B08-F59C-4A55-B5FD-23213CFF1682}" srcOrd="0" destOrd="0" parTransId="{7804942A-410A-46CC-8D20-866FAA5746EC}" sibTransId="{39363A2F-EF6F-436E-839D-D3EA31BCFD2C}"/>
    <dgm:cxn modelId="{29D372CD-4BF9-314D-84EB-F7A853C65016}" type="presOf" srcId="{BBF82890-7122-4537-B52B-E4F20ED1F867}" destId="{B79D303A-AEC4-4B03-B379-8552A43CE394}" srcOrd="0" destOrd="3" presId="urn:microsoft.com/office/officeart/2005/8/layout/chevron2"/>
    <dgm:cxn modelId="{8C188AF5-6514-1E47-9BD2-9CFE45FC3B39}" type="presOf" srcId="{A0DADAA4-6FC5-453C-B51F-0B94CEAC6BCF}" destId="{B79D303A-AEC4-4B03-B379-8552A43CE394}" srcOrd="0" destOrd="1" presId="urn:microsoft.com/office/officeart/2005/8/layout/chevron2"/>
    <dgm:cxn modelId="{76552FF6-BDE4-474C-AD32-B50F6A8E87BE}" srcId="{5BA88B08-F59C-4A55-B5FD-23213CFF1682}" destId="{D47BF227-506D-493D-933E-99DE22B00514}" srcOrd="0" destOrd="0" parTransId="{24876323-407F-48DB-9DA8-8C640F29965E}" sibTransId="{61D06881-6805-450B-B6B9-967A680AD2A3}"/>
    <dgm:cxn modelId="{AE2FADF6-339A-6B42-9BE2-371EEDACF6FA}" type="presOf" srcId="{0270EB40-29E7-4816-A291-4EF809864188}" destId="{295D754D-6513-4956-AC1F-A3E1A19F0F0D}" srcOrd="0" destOrd="1" presId="urn:microsoft.com/office/officeart/2005/8/layout/chevron2"/>
    <dgm:cxn modelId="{9DFDECCA-FFBA-C44F-8491-81B32FE7780F}" type="presParOf" srcId="{48F80B76-55D2-41A6-9050-A7243B7AC074}" destId="{04AAB2E5-5DB6-4DBD-87A1-5787A75C82E9}" srcOrd="0" destOrd="0" presId="urn:microsoft.com/office/officeart/2005/8/layout/chevron2"/>
    <dgm:cxn modelId="{E5FAF37E-B5FC-E44B-ADF7-DCE15C1A5A02}" type="presParOf" srcId="{04AAB2E5-5DB6-4DBD-87A1-5787A75C82E9}" destId="{A8C6B3BF-FF5D-4467-B003-16377340DF62}" srcOrd="0" destOrd="0" presId="urn:microsoft.com/office/officeart/2005/8/layout/chevron2"/>
    <dgm:cxn modelId="{91D2D189-5B27-D049-898D-9BA1DFEE7B92}" type="presParOf" srcId="{04AAB2E5-5DB6-4DBD-87A1-5787A75C82E9}" destId="{B79D303A-AEC4-4B03-B379-8552A43CE394}" srcOrd="1" destOrd="0" presId="urn:microsoft.com/office/officeart/2005/8/layout/chevron2"/>
    <dgm:cxn modelId="{FF7BA718-1A3E-5A46-A13A-2DFF90332CB4}" type="presParOf" srcId="{48F80B76-55D2-41A6-9050-A7243B7AC074}" destId="{76A2954E-EBDF-41F4-9A6D-197D29542D78}" srcOrd="1" destOrd="0" presId="urn:microsoft.com/office/officeart/2005/8/layout/chevron2"/>
    <dgm:cxn modelId="{1F343B26-6F9D-984D-8E0F-57726790116B}" type="presParOf" srcId="{48F80B76-55D2-41A6-9050-A7243B7AC074}" destId="{6E43B6FE-C075-4545-9A5E-4CFC4A8D8390}" srcOrd="2" destOrd="0" presId="urn:microsoft.com/office/officeart/2005/8/layout/chevron2"/>
    <dgm:cxn modelId="{971B74D0-6C4F-0040-B28E-08FD49732EA1}" type="presParOf" srcId="{6E43B6FE-C075-4545-9A5E-4CFC4A8D8390}" destId="{9D686F25-77BB-4530-9949-D39A26D4065C}" srcOrd="0" destOrd="0" presId="urn:microsoft.com/office/officeart/2005/8/layout/chevron2"/>
    <dgm:cxn modelId="{8C36FDE1-CB4E-4D4F-B57F-096C23C39E15}" type="presParOf" srcId="{6E43B6FE-C075-4545-9A5E-4CFC4A8D8390}" destId="{295D754D-6513-4956-AC1F-A3E1A19F0F0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6B3BF-FF5D-4467-B003-16377340DF62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Task 1</a:t>
          </a:r>
        </a:p>
      </dsp:txBody>
      <dsp:txXfrm rot="-5400000">
        <a:off x="1" y="999558"/>
        <a:ext cx="1992841" cy="854075"/>
      </dsp:txXfrm>
    </dsp:sp>
    <dsp:sp modelId="{B79D303A-AEC4-4B03-B379-8552A43CE394}">
      <dsp:nvSpPr>
        <dsp:cNvPr id="0" name=""/>
        <dsp:cNvSpPr/>
      </dsp:nvSpPr>
      <dsp:spPr>
        <a:xfrm rot="5400000">
          <a:off x="4135172" y="-2139193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Feeding Entrada Using a Script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Send files between machines.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Split PCAP files to 5 minutes intervals.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Name files in special format.</a:t>
          </a:r>
        </a:p>
      </dsp:txBody>
      <dsp:txXfrm rot="-5400000">
        <a:off x="1992841" y="93472"/>
        <a:ext cx="6044824" cy="1669827"/>
      </dsp:txXfrm>
    </dsp:sp>
    <dsp:sp modelId="{9D686F25-77BB-4530-9949-D39A26D4065C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Task 2</a:t>
          </a:r>
        </a:p>
      </dsp:txBody>
      <dsp:txXfrm rot="-5400000">
        <a:off x="1" y="3565034"/>
        <a:ext cx="1992841" cy="854075"/>
      </dsp:txXfrm>
    </dsp:sp>
    <dsp:sp modelId="{295D754D-6513-4956-AC1F-A3E1A19F0F0D}">
      <dsp:nvSpPr>
        <dsp:cNvPr id="0" name=""/>
        <dsp:cNvSpPr/>
      </dsp:nvSpPr>
      <dsp:spPr>
        <a:xfrm rot="5400000">
          <a:off x="4135172" y="426281"/>
          <a:ext cx="1850495" cy="61351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Modify Entrada Code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Use the PCAP file timestamp.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Upgrade the system to the new version (2.0.X)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Grafana dashboard.</a:t>
          </a:r>
        </a:p>
      </dsp:txBody>
      <dsp:txXfrm rot="-5400000">
        <a:off x="1992841" y="2658946"/>
        <a:ext cx="6044824" cy="166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C8C89-17FF-42F8-9E1D-7555C66541B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4C47-2660-41C7-AD8F-2DB38074E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D4C47-2660-41C7-AD8F-2DB38074E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3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EE3A-9322-EE42-8944-DBFD3A22011F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A236-0490-2946-8378-1550FFD9A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Entrada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</a:t>
            </a:r>
          </a:p>
          <a:p>
            <a:r>
              <a:rPr lang="en-US" dirty="0" err="1"/>
              <a:t>Mashal</a:t>
            </a:r>
            <a:endParaRPr lang="en-US" dirty="0"/>
          </a:p>
          <a:p>
            <a:r>
              <a:rPr lang="en-US" dirty="0"/>
              <a:t>Khalid</a:t>
            </a:r>
          </a:p>
        </p:txBody>
      </p:sp>
    </p:spTree>
    <p:extLst>
      <p:ext uri="{BB962C8B-B14F-4D97-AF65-F5344CB8AC3E}">
        <p14:creationId xmlns:p14="http://schemas.microsoft.com/office/powerpoint/2010/main" val="213503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Split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 tries to modify the java code to use the PCAP file timestamp instead of the live timestamp.</a:t>
            </a:r>
          </a:p>
          <a:p>
            <a:r>
              <a:rPr lang="en-US" dirty="0" err="1"/>
              <a:t>Mashal</a:t>
            </a:r>
            <a:r>
              <a:rPr lang="en-US" dirty="0"/>
              <a:t> and Khaled try to upgrade the system to the new version (2.0.X).</a:t>
            </a:r>
          </a:p>
          <a:p>
            <a:r>
              <a:rPr lang="en-US" dirty="0"/>
              <a:t>Khaled modifies the Grafana dashboard to meet the client's requirements. </a:t>
            </a:r>
          </a:p>
          <a:p>
            <a:r>
              <a:rPr lang="en-US" dirty="0" err="1"/>
              <a:t>Mashal</a:t>
            </a:r>
            <a:r>
              <a:rPr lang="en-US" dirty="0"/>
              <a:t> and Ali upgrade and configure PostgreSQL to work with Entrada 2.0.X.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Modify Entrada’s 0.1.3 java code.</a:t>
            </a:r>
          </a:p>
          <a:p>
            <a:r>
              <a:rPr lang="en-US" dirty="0"/>
              <a:t>Tools used: Eclipse IDE, Apache Maven, Junit, Java Programming Language, Centos 7.</a:t>
            </a:r>
          </a:p>
          <a:p>
            <a:r>
              <a:rPr lang="en-US" dirty="0"/>
              <a:t>Time Taken: 7 Days.</a:t>
            </a:r>
          </a:p>
          <a:p>
            <a:r>
              <a:rPr lang="en-US" dirty="0"/>
              <a:t>Final Result: Timestamp changed as intended and deployment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29039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project workspace in Eclipse.</a:t>
            </a:r>
          </a:p>
          <a:p>
            <a:r>
              <a:rPr lang="en-US" dirty="0"/>
              <a:t>Diving deep into the java codes.</a:t>
            </a:r>
          </a:p>
          <a:p>
            <a:r>
              <a:rPr lang="en-US" dirty="0"/>
              <a:t>Implementing an accurate testing method.</a:t>
            </a:r>
          </a:p>
          <a:p>
            <a:r>
              <a:rPr lang="en-US" dirty="0"/>
              <a:t>Deploying executables back into the cluster.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9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Mashal’s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upgrading entrada to version 2.0.X</a:t>
            </a:r>
          </a:p>
          <a:p>
            <a:r>
              <a:rPr lang="en-US" dirty="0"/>
              <a:t>Tools used: docker, docker-compose, vim, PostgreSQL , HDFS, Centos7</a:t>
            </a:r>
          </a:p>
          <a:p>
            <a:r>
              <a:rPr lang="en-US" dirty="0"/>
              <a:t>Time Taken:2-3 weeks </a:t>
            </a:r>
          </a:p>
          <a:p>
            <a:r>
              <a:rPr lang="en-US" dirty="0"/>
              <a:t>Final Result: entrada is working with high performance (production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/>
              <a:t>and Understanding </a:t>
            </a:r>
            <a:r>
              <a:rPr lang="en-US" dirty="0"/>
              <a:t>docker</a:t>
            </a:r>
          </a:p>
          <a:p>
            <a:r>
              <a:rPr lang="en-US" dirty="0"/>
              <a:t>The version of PostgreSQL is not compatible with new version of entrada.</a:t>
            </a:r>
          </a:p>
          <a:p>
            <a:r>
              <a:rPr lang="en-US" dirty="0"/>
              <a:t>Configuring HDFS to work with entrada.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Khalid’s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Grafana dashboard customization	</a:t>
            </a:r>
          </a:p>
          <a:p>
            <a:r>
              <a:rPr lang="en-US" dirty="0"/>
              <a:t>Tools used: Grafana Interface, JSON, Centos7 OS</a:t>
            </a:r>
          </a:p>
          <a:p>
            <a:r>
              <a:rPr lang="en-US" dirty="0"/>
              <a:t>Time Taken: 5 days</a:t>
            </a:r>
          </a:p>
          <a:p>
            <a:r>
              <a:rPr lang="en-US" dirty="0"/>
              <a:t>Final Result: A Beautiful and working dashboard that meets the client needs.</a:t>
            </a:r>
          </a:p>
        </p:txBody>
      </p:sp>
    </p:spTree>
    <p:extLst>
      <p:ext uri="{BB962C8B-B14F-4D97-AF65-F5344CB8AC3E}">
        <p14:creationId xmlns:p14="http://schemas.microsoft.com/office/powerpoint/2010/main" val="115136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data from multiple servers ( DNS1-Primary and DNS2-Primary) on one page. </a:t>
            </a:r>
          </a:p>
          <a:p>
            <a:pPr lvl="1"/>
            <a:r>
              <a:rPr lang="en-US" dirty="0"/>
              <a:t>Solution: modify every query in the panels to show the correct data from the analyzed packets by Entrada.</a:t>
            </a:r>
          </a:p>
          <a:p>
            <a:pPr lvl="1"/>
            <a:endParaRPr lang="en-US" dirty="0"/>
          </a:p>
          <a:p>
            <a:r>
              <a:rPr lang="en-US" dirty="0"/>
              <a:t>Show and compare the percentages of specific data such as : ip4 vs ip6 percentages and  TCP vs UDP.</a:t>
            </a:r>
          </a:p>
          <a:p>
            <a:pPr lvl="1"/>
            <a:r>
              <a:rPr lang="en-US" dirty="0"/>
              <a:t>Solution: install chart plugin and write the proper 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Customers: TRA, </a:t>
            </a:r>
            <a:r>
              <a:rPr lang="en-US" dirty="0" err="1"/>
              <a:t>Omantel</a:t>
            </a:r>
            <a:r>
              <a:rPr lang="en-US" dirty="0"/>
              <a:t>, </a:t>
            </a:r>
            <a:r>
              <a:rPr lang="en-US" dirty="0" err="1"/>
              <a:t>Ooredoo</a:t>
            </a:r>
            <a:r>
              <a:rPr lang="en-US" dirty="0"/>
              <a:t>, AWASR, Oman Data Park…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2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Assumption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89388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- OMR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Desktop 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  <a:r>
                        <a:rPr lang="en-US" baseline="0" dirty="0"/>
                        <a:t> Nodes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Steel</a:t>
                      </a:r>
                      <a:r>
                        <a:rPr lang="en-US" baseline="0" dirty="0"/>
                        <a:t> 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31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  <a:r>
                        <a:rPr lang="en-US" baseline="0" dirty="0"/>
                        <a:t> 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6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4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Running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2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+ RUNNING COSTS (~ 1 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0937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79178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339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Pricing (OMR)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38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Entrada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2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System Installation (Cluster + Entrada)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92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Contract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8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1,000– 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9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F9AD42-46BB-41CC-9817-B9E7ABAE1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8328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4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Year Scenario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0554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626283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55615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5526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Pricing- OMR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7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Annual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Plugins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1,000-5,000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Entrada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8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System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8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Returns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6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4696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486435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*Expected to turn returns into profits after the first year; as per the above scenario. </a:t>
            </a:r>
          </a:p>
        </p:txBody>
      </p:sp>
    </p:spTree>
    <p:extLst>
      <p:ext uri="{BB962C8B-B14F-4D97-AF65-F5344CB8AC3E}">
        <p14:creationId xmlns:p14="http://schemas.microsoft.com/office/powerpoint/2010/main" val="2939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Data sent to </a:t>
            </a:r>
            <a:r>
              <a:rPr lang="en-US" dirty="0" err="1"/>
              <a:t>Grafana</a:t>
            </a:r>
            <a:r>
              <a:rPr lang="en-US" dirty="0"/>
              <a:t> is not displayed with the proper packet timestamp. </a:t>
            </a:r>
          </a:p>
          <a:p>
            <a:r>
              <a:rPr lang="en-US" dirty="0"/>
              <a:t>Usage example: When sending April’s data in August, </a:t>
            </a:r>
            <a:r>
              <a:rPr lang="en-US" dirty="0" err="1"/>
              <a:t>Grafana</a:t>
            </a:r>
            <a:r>
              <a:rPr lang="en-US" dirty="0"/>
              <a:t> assumes this data was captured in August; therefore graphs are misleading.</a:t>
            </a:r>
          </a:p>
        </p:txBody>
      </p:sp>
    </p:spTree>
    <p:extLst>
      <p:ext uri="{BB962C8B-B14F-4D97-AF65-F5344CB8AC3E}">
        <p14:creationId xmlns:p14="http://schemas.microsoft.com/office/powerpoint/2010/main" val="159413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Entrada 0.1.3 sends metrics to graphite in the following format: (</a:t>
            </a:r>
            <a:r>
              <a:rPr lang="en-US" dirty="0" err="1"/>
              <a:t>metricName</a:t>
            </a:r>
            <a:r>
              <a:rPr lang="en-US" dirty="0"/>
              <a:t>, value, timestamp); however, when inspecting the logs we noticed it’s using the current system’s time as a timestamp rather than extracting it from the packet itself.</a:t>
            </a:r>
          </a:p>
        </p:txBody>
      </p:sp>
    </p:spTree>
    <p:extLst>
      <p:ext uri="{BB962C8B-B14F-4D97-AF65-F5344CB8AC3E}">
        <p14:creationId xmlns:p14="http://schemas.microsoft.com/office/powerpoint/2010/main" val="25792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Entrada to version 2.0.X.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Entrada’s 0.1.3 java code in order to include the packet timestamp.</a:t>
            </a:r>
          </a:p>
        </p:txBody>
      </p:sp>
    </p:spTree>
    <p:extLst>
      <p:ext uri="{BB962C8B-B14F-4D97-AF65-F5344CB8AC3E}">
        <p14:creationId xmlns:p14="http://schemas.microsoft.com/office/powerpoint/2010/main" val="785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Modifying Entrada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00547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  <a:r>
                        <a:rPr lang="en-US" baseline="0" dirty="0"/>
                        <a:t> Entrada is tried and tested on our cluster.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inefficient.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controlled.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deep understanding of the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Meets the client's needs.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intensive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Maintains current data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3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Updating Entrada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062923"/>
              </p:ext>
            </p:extLst>
          </p:nvPr>
        </p:nvGraphicFramePr>
        <p:xfrm>
          <a:off x="838200" y="1825625"/>
          <a:ext cx="10515600" cy="3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Time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</a:t>
                      </a:r>
                      <a:r>
                        <a:rPr lang="en-US" baseline="0" dirty="0"/>
                        <a:t> a testing environment.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Fixed old bugs.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Behavior is uncontrolled.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Ability to use</a:t>
                      </a:r>
                      <a:r>
                        <a:rPr lang="en-US" baseline="0" dirty="0"/>
                        <a:t> the </a:t>
                      </a:r>
                      <a:r>
                        <a:rPr lang="en-US" dirty="0"/>
                        <a:t>World Map</a:t>
                      </a:r>
                      <a:r>
                        <a:rPr lang="en-US" baseline="0" dirty="0"/>
                        <a:t> panel.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  <a:r>
                        <a:rPr lang="en-US" baseline="0" dirty="0"/>
                        <a:t> data structure.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156">
                <a:tc>
                  <a:txBody>
                    <a:bodyPr/>
                    <a:lstStyle/>
                    <a:p>
                      <a:r>
                        <a:rPr lang="en-US" dirty="0"/>
                        <a:t>Increased performance while using less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Does not meet the client’s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0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Client’s Needs?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prefers modifying the current version rather than updating; to avoid risking the stability of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133722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Split the workload equally; some will work on modifying Entrada while others work on updating it.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ensures we meet the client’s needs and deliver a working system while also allowing us to freely work on updating it without risking the whole project.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update fails we can always revert back to the modified old version.</a:t>
            </a:r>
          </a:p>
        </p:txBody>
      </p:sp>
    </p:spTree>
    <p:extLst>
      <p:ext uri="{BB962C8B-B14F-4D97-AF65-F5344CB8AC3E}">
        <p14:creationId xmlns:p14="http://schemas.microsoft.com/office/powerpoint/2010/main" val="116692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779</Words>
  <Application>Microsoft Office PowerPoint</Application>
  <PresentationFormat>Widescreen</PresentationFormat>
  <Paragraphs>157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Entrada</vt:lpstr>
      <vt:lpstr>PowerPoint Presentation</vt:lpstr>
      <vt:lpstr>Overview</vt:lpstr>
      <vt:lpstr>Cause</vt:lpstr>
      <vt:lpstr>Possible Solutions</vt:lpstr>
      <vt:lpstr>Pros and Cons of Modifying Entrada</vt:lpstr>
      <vt:lpstr>Pros and Cons of Updating Entrada</vt:lpstr>
      <vt:lpstr>Client’s Needs?</vt:lpstr>
      <vt:lpstr>Our plan</vt:lpstr>
      <vt:lpstr>Workload Split </vt:lpstr>
      <vt:lpstr>Ali’s Overview</vt:lpstr>
      <vt:lpstr>Issues Faced</vt:lpstr>
      <vt:lpstr>Mashal’s Overview</vt:lpstr>
      <vt:lpstr>Issues Faced</vt:lpstr>
      <vt:lpstr>Khalid’s Overview</vt:lpstr>
      <vt:lpstr>Issues Faced</vt:lpstr>
      <vt:lpstr>PowerPoint Presentation</vt:lpstr>
      <vt:lpstr>Cost Assumption</vt:lpstr>
      <vt:lpstr>Services Provided</vt:lpstr>
      <vt:lpstr>First Year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Entrada</dc:title>
  <dc:creator>Ali Al Badra</dc:creator>
  <cp:lastModifiedBy>Al-Harthi,Khalid (EID)</cp:lastModifiedBy>
  <cp:revision>55</cp:revision>
  <dcterms:created xsi:type="dcterms:W3CDTF">2019-09-07T04:16:44Z</dcterms:created>
  <dcterms:modified xsi:type="dcterms:W3CDTF">2019-09-08T17:02:47Z</dcterms:modified>
</cp:coreProperties>
</file>