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AB28A-37C6-4A8F-AF0B-C264A148F76F}" v="17" dt="2021-02-05T13:48:51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Friday, February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5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Friday, February 5, 2021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4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Friday, February 5, 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90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Friday, February 5, 2021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2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Friday, February 5, 2021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31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Friday, February 5, 2021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6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Friday, February 5, 2021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6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Friday, February 5, 2021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35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Friday, February 5, 2021</a:t>
            </a:fld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4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Friday, February 5, 2021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76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Friday, February 5, 2021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54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Friday, February 5, 2021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459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628240BF-6B5E-4F18-9CAC-107B0CE94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2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5880100" h="6857999">
                <a:moveTo>
                  <a:pt x="0" y="0"/>
                </a:moveTo>
                <a:lnTo>
                  <a:pt x="5880100" y="0"/>
                </a:lnTo>
                <a:lnTo>
                  <a:pt x="58801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5510F6-578F-4795-916E-B4F8271F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167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BEE05-7137-48F4-B169-E53D75B62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800" y="323999"/>
            <a:ext cx="2929653" cy="4031611"/>
          </a:xfrm>
        </p:spPr>
        <p:txBody>
          <a:bodyPr anchor="t">
            <a:normAutofit/>
          </a:bodyPr>
          <a:lstStyle/>
          <a:p>
            <a:pPr algn="ctr"/>
            <a:r>
              <a:rPr lang="en-GB" sz="3600" dirty="0">
                <a:solidFill>
                  <a:schemeClr val="bg2"/>
                </a:solidFill>
              </a:rPr>
              <a:t>Unit Tests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&amp;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Test Driven Development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(TDD)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45A9-7E6D-40FE-BC81-35545B3FC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027" y="5265738"/>
            <a:ext cx="2735482" cy="1150935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2">
                    <a:alpha val="56000"/>
                  </a:schemeClr>
                </a:solidFill>
              </a:rPr>
              <a:t>Ali Iybar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5C7151-702A-4C5C-B963-102594D0C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3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2954D-631F-41B8-828D-CE3DB44A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999" y="4787656"/>
            <a:ext cx="361167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095BF-3015-42F5-A97C-A766581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600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GB" sz="2400">
                <a:solidFill>
                  <a:schemeClr val="bg2"/>
                </a:solidFill>
              </a:rPr>
              <a:t>Basics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EAF874C4-F00B-4587-8EC5-F25A7AC5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40" t="17759" r="1" b="19457"/>
          <a:stretch/>
        </p:blipFill>
        <p:spPr>
          <a:xfrm>
            <a:off x="4511675" y="0"/>
            <a:ext cx="7733548" cy="6858000"/>
          </a:xfrm>
          <a:custGeom>
            <a:avLst/>
            <a:gdLst/>
            <a:ahLst/>
            <a:cxnLst/>
            <a:rect l="l" t="t" r="r" b="b"/>
            <a:pathLst>
              <a:path w="7679508" h="3218400">
                <a:moveTo>
                  <a:pt x="0" y="0"/>
                </a:moveTo>
                <a:lnTo>
                  <a:pt x="7679508" y="0"/>
                </a:lnTo>
                <a:lnTo>
                  <a:pt x="7679508" y="3218400"/>
                </a:lnTo>
                <a:lnTo>
                  <a:pt x="0" y="3218400"/>
                </a:ln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92095D-3AAE-46F7-B381-A6787858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039B04-A883-41EC-9194-9716955F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C2BB-DD6D-43FC-9705-69977B31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799" y="1615889"/>
            <a:ext cx="6769100" cy="27717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Aims individual </a:t>
            </a:r>
            <a:r>
              <a:rPr lang="en-GB" sz="1700" b="1" dirty="0">
                <a:solidFill>
                  <a:schemeClr val="bg1"/>
                </a:solidFill>
              </a:rPr>
              <a:t>units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Isolate a section of code and verify its correctness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Done during development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Enables developers to make changes / refactoring quickly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Good unit tests serve as project documentation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Helps deploying codes with confidence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Helps writing cleaner and maintainable code</a:t>
            </a:r>
          </a:p>
          <a:p>
            <a:pPr>
              <a:lnSpc>
                <a:spcPct val="110000"/>
              </a:lnSpc>
            </a:pPr>
            <a:endParaRPr lang="en-GB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095BF-3015-42F5-A97C-A766581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600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GB" sz="2400" dirty="0">
                <a:solidFill>
                  <a:schemeClr val="bg2"/>
                </a:solidFill>
              </a:rPr>
              <a:t>Unit Test Frameworks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EAF874C4-F00B-4587-8EC5-F25A7AC5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40" t="17759" r="1" b="19457"/>
          <a:stretch/>
        </p:blipFill>
        <p:spPr>
          <a:xfrm>
            <a:off x="4511675" y="0"/>
            <a:ext cx="7733548" cy="6858000"/>
          </a:xfrm>
          <a:custGeom>
            <a:avLst/>
            <a:gdLst/>
            <a:ahLst/>
            <a:cxnLst/>
            <a:rect l="l" t="t" r="r" b="b"/>
            <a:pathLst>
              <a:path w="7679508" h="3218400">
                <a:moveTo>
                  <a:pt x="0" y="0"/>
                </a:moveTo>
                <a:lnTo>
                  <a:pt x="7679508" y="0"/>
                </a:lnTo>
                <a:lnTo>
                  <a:pt x="7679508" y="3218400"/>
                </a:lnTo>
                <a:lnTo>
                  <a:pt x="0" y="3218400"/>
                </a:ln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92095D-3AAE-46F7-B381-A6787858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039B04-A883-41EC-9194-9716955F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C2BB-DD6D-43FC-9705-69977B31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799" y="1615889"/>
            <a:ext cx="6769100" cy="40802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700" dirty="0" err="1">
                <a:solidFill>
                  <a:schemeClr val="bg1"/>
                </a:solidFill>
              </a:rPr>
              <a:t>CSUnit</a:t>
            </a:r>
            <a:endParaRPr lang="en-GB" sz="17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700" dirty="0" err="1">
                <a:solidFill>
                  <a:schemeClr val="bg1"/>
                </a:solidFill>
              </a:rPr>
              <a:t>Nunit</a:t>
            </a:r>
            <a:endParaRPr lang="en-GB" sz="17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700" dirty="0" err="1">
                <a:solidFill>
                  <a:schemeClr val="bg1"/>
                </a:solidFill>
              </a:rPr>
              <a:t>MSTest</a:t>
            </a:r>
            <a:endParaRPr lang="en-GB" sz="17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700" dirty="0" err="1">
                <a:solidFill>
                  <a:schemeClr val="bg1"/>
                </a:solidFill>
              </a:rPr>
              <a:t>Xunit.Net</a:t>
            </a:r>
            <a:endParaRPr lang="en-GB" sz="17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Mocha + Chai (for </a:t>
            </a:r>
            <a:r>
              <a:rPr lang="en-GB" sz="1700" dirty="0" err="1">
                <a:solidFill>
                  <a:schemeClr val="bg1"/>
                </a:solidFill>
              </a:rPr>
              <a:t>js</a:t>
            </a:r>
            <a:r>
              <a:rPr lang="en-GB" sz="17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Jest (for </a:t>
            </a:r>
            <a:r>
              <a:rPr lang="en-GB" sz="1700" dirty="0" err="1">
                <a:solidFill>
                  <a:schemeClr val="bg1"/>
                </a:solidFill>
              </a:rPr>
              <a:t>js</a:t>
            </a:r>
            <a:r>
              <a:rPr lang="en-GB" sz="17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Jasmine (for </a:t>
            </a:r>
            <a:r>
              <a:rPr lang="en-GB" sz="1700" dirty="0" err="1">
                <a:solidFill>
                  <a:schemeClr val="bg1"/>
                </a:solidFill>
              </a:rPr>
              <a:t>js</a:t>
            </a:r>
            <a:r>
              <a:rPr lang="en-GB" sz="17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Selenium (for </a:t>
            </a:r>
            <a:r>
              <a:rPr lang="en-GB" sz="1700" dirty="0" err="1">
                <a:solidFill>
                  <a:schemeClr val="bg1"/>
                </a:solidFill>
              </a:rPr>
              <a:t>js</a:t>
            </a:r>
            <a:r>
              <a:rPr lang="en-GB" sz="17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Needle (for </a:t>
            </a:r>
            <a:r>
              <a:rPr lang="en-GB" sz="1700" dirty="0" err="1">
                <a:solidFill>
                  <a:schemeClr val="bg1"/>
                </a:solidFill>
              </a:rPr>
              <a:t>css</a:t>
            </a:r>
            <a:r>
              <a:rPr lang="en-GB" sz="17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….. You can also write your own unit testing framework (Meta Programming)</a:t>
            </a:r>
          </a:p>
        </p:txBody>
      </p:sp>
    </p:spTree>
    <p:extLst>
      <p:ext uri="{BB962C8B-B14F-4D97-AF65-F5344CB8AC3E}">
        <p14:creationId xmlns:p14="http://schemas.microsoft.com/office/powerpoint/2010/main" val="300885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095BF-3015-42F5-A97C-A766581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600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GB" sz="2400" dirty="0">
                <a:solidFill>
                  <a:schemeClr val="bg2"/>
                </a:solidFill>
              </a:rPr>
              <a:t>Setup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EAF874C4-F00B-4587-8EC5-F25A7AC5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40" t="17759" r="1" b="19457"/>
          <a:stretch/>
        </p:blipFill>
        <p:spPr>
          <a:xfrm>
            <a:off x="4511675" y="0"/>
            <a:ext cx="7733548" cy="6858000"/>
          </a:xfrm>
          <a:custGeom>
            <a:avLst/>
            <a:gdLst/>
            <a:ahLst/>
            <a:cxnLst/>
            <a:rect l="l" t="t" r="r" b="b"/>
            <a:pathLst>
              <a:path w="7679508" h="3218400">
                <a:moveTo>
                  <a:pt x="0" y="0"/>
                </a:moveTo>
                <a:lnTo>
                  <a:pt x="7679508" y="0"/>
                </a:lnTo>
                <a:lnTo>
                  <a:pt x="7679508" y="3218400"/>
                </a:lnTo>
                <a:lnTo>
                  <a:pt x="0" y="3218400"/>
                </a:ln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92095D-3AAE-46F7-B381-A6787858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039B04-A883-41EC-9194-9716955F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C2BB-DD6D-43FC-9705-69977B31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799" y="1615889"/>
            <a:ext cx="6769100" cy="27717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Create a class project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Install </a:t>
            </a:r>
            <a:r>
              <a:rPr lang="en-GB" sz="1700" dirty="0" err="1">
                <a:solidFill>
                  <a:schemeClr val="bg1"/>
                </a:solidFill>
              </a:rPr>
              <a:t>nuget</a:t>
            </a:r>
            <a:r>
              <a:rPr lang="en-GB" sz="1700" dirty="0">
                <a:solidFill>
                  <a:schemeClr val="bg1"/>
                </a:solidFill>
              </a:rPr>
              <a:t> packages</a:t>
            </a:r>
          </a:p>
          <a:p>
            <a:pPr lvl="1">
              <a:lnSpc>
                <a:spcPct val="110000"/>
              </a:lnSpc>
            </a:pPr>
            <a:r>
              <a:rPr lang="en-GB" sz="1700" dirty="0" err="1">
                <a:solidFill>
                  <a:schemeClr val="bg1"/>
                </a:solidFill>
              </a:rPr>
              <a:t>nUnit</a:t>
            </a:r>
            <a:endParaRPr lang="en-GB" sz="17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GB" sz="1700" dirty="0" err="1">
                <a:solidFill>
                  <a:schemeClr val="bg1"/>
                </a:solidFill>
              </a:rPr>
              <a:t>nUnitTestAdapter</a:t>
            </a:r>
            <a:endParaRPr lang="en-GB" sz="17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GB" sz="1700" dirty="0" err="1">
                <a:solidFill>
                  <a:schemeClr val="bg1"/>
                </a:solidFill>
              </a:rPr>
              <a:t>Microsoft.NET.Test.sdk</a:t>
            </a:r>
            <a:endParaRPr lang="en-GB" sz="17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bg1"/>
                </a:solidFill>
              </a:rPr>
              <a:t>Add reference to main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96167-886A-4E6F-A635-23ACAAD50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27530"/>
            <a:ext cx="5811061" cy="222916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293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095BF-3015-42F5-A97C-A766581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600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GB" sz="2400" dirty="0">
                <a:solidFill>
                  <a:schemeClr val="bg2"/>
                </a:solidFill>
              </a:rPr>
              <a:t>Standards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EAF874C4-F00B-4587-8EC5-F25A7AC5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40" t="17759" r="1" b="19457"/>
          <a:stretch/>
        </p:blipFill>
        <p:spPr>
          <a:xfrm>
            <a:off x="4511675" y="0"/>
            <a:ext cx="7733548" cy="6858000"/>
          </a:xfrm>
          <a:custGeom>
            <a:avLst/>
            <a:gdLst/>
            <a:ahLst/>
            <a:cxnLst/>
            <a:rect l="l" t="t" r="r" b="b"/>
            <a:pathLst>
              <a:path w="7679508" h="3218400">
                <a:moveTo>
                  <a:pt x="0" y="0"/>
                </a:moveTo>
                <a:lnTo>
                  <a:pt x="7679508" y="0"/>
                </a:lnTo>
                <a:lnTo>
                  <a:pt x="7679508" y="3218400"/>
                </a:lnTo>
                <a:lnTo>
                  <a:pt x="0" y="3218400"/>
                </a:ln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92095D-3AAE-46F7-B381-A6787858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039B04-A883-41EC-9194-9716955F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C2BB-DD6D-43FC-9705-69977B31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798" y="1615889"/>
            <a:ext cx="7349729" cy="27717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chemeClr val="bg1"/>
                </a:solidFill>
              </a:rPr>
              <a:t>Unit Test Project Name : </a:t>
            </a:r>
            <a:r>
              <a:rPr lang="en-GB" sz="1700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ProjectName.UnitTests</a:t>
            </a: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GB" sz="1700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ProjectName.Tests</a:t>
            </a: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chemeClr val="bg1"/>
                </a:solidFill>
              </a:rPr>
              <a:t>Unit Test File Name : </a:t>
            </a:r>
            <a:r>
              <a:rPr lang="en-GB" sz="1700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ModuleName.Tests</a:t>
            </a: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Name : </a:t>
            </a:r>
            <a:r>
              <a:rPr lang="en-GB" sz="1700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UnitName_Scenario_ExpectedBehaviour</a:t>
            </a: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SUT : System Under Test 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666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095BF-3015-42F5-A97C-A766581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600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GB" sz="2400" dirty="0">
                <a:solidFill>
                  <a:schemeClr val="bg2"/>
                </a:solidFill>
              </a:rPr>
              <a:t>Test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EAF874C4-F00B-4587-8EC5-F25A7AC5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40" t="17759" r="1" b="19457"/>
          <a:stretch/>
        </p:blipFill>
        <p:spPr>
          <a:xfrm>
            <a:off x="4511675" y="0"/>
            <a:ext cx="7733548" cy="6858000"/>
          </a:xfrm>
          <a:custGeom>
            <a:avLst/>
            <a:gdLst/>
            <a:ahLst/>
            <a:cxnLst/>
            <a:rect l="l" t="t" r="r" b="b"/>
            <a:pathLst>
              <a:path w="7679508" h="3218400">
                <a:moveTo>
                  <a:pt x="0" y="0"/>
                </a:moveTo>
                <a:lnTo>
                  <a:pt x="7679508" y="0"/>
                </a:lnTo>
                <a:lnTo>
                  <a:pt x="7679508" y="3218400"/>
                </a:lnTo>
                <a:lnTo>
                  <a:pt x="0" y="3218400"/>
                </a:ln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92095D-3AAE-46F7-B381-A6787858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039B04-A883-41EC-9194-9716955F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C2BB-DD6D-43FC-9705-69977B31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798" y="1615889"/>
            <a:ext cx="7349729" cy="33671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Arrange (SUT)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</a:t>
            </a:r>
          </a:p>
          <a:p>
            <a:pPr>
              <a:lnSpc>
                <a:spcPct val="110000"/>
              </a:lnSpc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Tests</a:t>
            </a:r>
          </a:p>
          <a:p>
            <a:pPr lvl="1"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Individual Test</a:t>
            </a:r>
          </a:p>
          <a:p>
            <a:pPr lvl="1"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All Test</a:t>
            </a:r>
          </a:p>
          <a:p>
            <a:pPr lvl="1"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During Continuous Integration	</a:t>
            </a:r>
          </a:p>
          <a:p>
            <a:pPr lvl="1">
              <a:lnSpc>
                <a:spcPct val="110000"/>
              </a:lnSpc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1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095BF-3015-42F5-A97C-A766581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600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GB" sz="2400" dirty="0">
                <a:solidFill>
                  <a:schemeClr val="bg2"/>
                </a:solidFill>
              </a:rPr>
              <a:t>Workshop   </a:t>
            </a:r>
            <a:br>
              <a:rPr lang="en-GB" sz="2400" dirty="0">
                <a:solidFill>
                  <a:schemeClr val="bg2"/>
                </a:solidFill>
              </a:rPr>
            </a:br>
            <a:br>
              <a:rPr lang="en-GB" sz="2400" dirty="0">
                <a:solidFill>
                  <a:schemeClr val="bg2"/>
                </a:solidFill>
              </a:rPr>
            </a:br>
            <a:r>
              <a:rPr lang="en-GB" sz="1800" dirty="0">
                <a:solidFill>
                  <a:srgbClr val="00B0F0"/>
                </a:solidFill>
              </a:rPr>
              <a:t>Unit Tests</a:t>
            </a:r>
            <a:endParaRPr lang="en-GB" sz="2400" dirty="0">
              <a:solidFill>
                <a:srgbClr val="00B0F0"/>
              </a:solidFill>
            </a:endParaRP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EAF874C4-F00B-4587-8EC5-F25A7AC5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40" t="17759" r="1" b="19457"/>
          <a:stretch/>
        </p:blipFill>
        <p:spPr>
          <a:xfrm>
            <a:off x="4511675" y="0"/>
            <a:ext cx="7733548" cy="6858000"/>
          </a:xfrm>
          <a:custGeom>
            <a:avLst/>
            <a:gdLst/>
            <a:ahLst/>
            <a:cxnLst/>
            <a:rect l="l" t="t" r="r" b="b"/>
            <a:pathLst>
              <a:path w="7679508" h="3218400">
                <a:moveTo>
                  <a:pt x="0" y="0"/>
                </a:moveTo>
                <a:lnTo>
                  <a:pt x="7679508" y="0"/>
                </a:lnTo>
                <a:lnTo>
                  <a:pt x="7679508" y="3218400"/>
                </a:lnTo>
                <a:lnTo>
                  <a:pt x="0" y="3218400"/>
                </a:ln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92095D-3AAE-46F7-B381-A6787858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039B04-A883-41EC-9194-9716955F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C2BB-DD6D-43FC-9705-69977B31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798" y="234892"/>
            <a:ext cx="7349729" cy="62917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Setup Calculator Project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GB" sz="1700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TestFixture</a:t>
            </a: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[Test]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[Ignore]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Explorer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GB" sz="1700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TestCase</a:t>
            </a: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[Order]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[Setup]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GB" sz="1700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TearDown</a:t>
            </a: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396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095BF-3015-42F5-A97C-A766581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600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GB" sz="2400" dirty="0">
                <a:solidFill>
                  <a:schemeClr val="bg2"/>
                </a:solidFill>
              </a:rPr>
              <a:t>Workshop   </a:t>
            </a:r>
            <a:br>
              <a:rPr lang="en-GB" sz="2400" dirty="0">
                <a:solidFill>
                  <a:schemeClr val="bg2"/>
                </a:solidFill>
              </a:rPr>
            </a:br>
            <a:br>
              <a:rPr lang="en-GB" sz="2400" dirty="0">
                <a:solidFill>
                  <a:schemeClr val="bg2"/>
                </a:solidFill>
              </a:rPr>
            </a:br>
            <a:r>
              <a:rPr lang="en-GB" sz="1800" dirty="0">
                <a:solidFill>
                  <a:srgbClr val="00B0F0"/>
                </a:solidFill>
              </a:rPr>
              <a:t>TDD</a:t>
            </a:r>
            <a:endParaRPr lang="en-GB" sz="2400" dirty="0">
              <a:solidFill>
                <a:srgbClr val="00B0F0"/>
              </a:solidFill>
            </a:endParaRP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EAF874C4-F00B-4587-8EC5-F25A7AC5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40" t="17759" r="1" b="19457"/>
          <a:stretch/>
        </p:blipFill>
        <p:spPr>
          <a:xfrm>
            <a:off x="4511675" y="0"/>
            <a:ext cx="7733548" cy="6858000"/>
          </a:xfrm>
          <a:custGeom>
            <a:avLst/>
            <a:gdLst/>
            <a:ahLst/>
            <a:cxnLst/>
            <a:rect l="l" t="t" r="r" b="b"/>
            <a:pathLst>
              <a:path w="7679508" h="3218400">
                <a:moveTo>
                  <a:pt x="0" y="0"/>
                </a:moveTo>
                <a:lnTo>
                  <a:pt x="7679508" y="0"/>
                </a:lnTo>
                <a:lnTo>
                  <a:pt x="7679508" y="3218400"/>
                </a:lnTo>
                <a:lnTo>
                  <a:pt x="0" y="3218400"/>
                </a:ln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92095D-3AAE-46F7-B381-A6787858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039B04-A883-41EC-9194-9716955F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C2BB-DD6D-43FC-9705-69977B31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798" y="234892"/>
            <a:ext cx="7349729" cy="62917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Setup </a:t>
            </a:r>
            <a:r>
              <a:rPr lang="en-GB" sz="1700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FizzBuzz</a:t>
            </a: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https://codingdojo.org/kata/FizzBuzz/ </a:t>
            </a:r>
          </a:p>
          <a:p>
            <a:pPr>
              <a:lnSpc>
                <a:spcPct val="110000"/>
              </a:lnSpc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004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095BF-3015-42F5-A97C-A766581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600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GB" sz="2400" dirty="0">
                <a:solidFill>
                  <a:schemeClr val="bg2"/>
                </a:solidFill>
              </a:rPr>
              <a:t>Links and Resources   </a:t>
            </a:r>
            <a:br>
              <a:rPr lang="en-GB" sz="2400" dirty="0">
                <a:solidFill>
                  <a:schemeClr val="bg2"/>
                </a:solidFill>
              </a:rPr>
            </a:br>
            <a:br>
              <a:rPr lang="en-GB" sz="2400" dirty="0">
                <a:solidFill>
                  <a:schemeClr val="bg2"/>
                </a:solidFill>
              </a:rPr>
            </a:br>
            <a:endParaRPr lang="en-GB" sz="2400" dirty="0">
              <a:solidFill>
                <a:srgbClr val="00B0F0"/>
              </a:solidFill>
            </a:endParaRP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EAF874C4-F00B-4587-8EC5-F25A7AC5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40" t="17759" r="1" b="19457"/>
          <a:stretch/>
        </p:blipFill>
        <p:spPr>
          <a:xfrm>
            <a:off x="4511675" y="0"/>
            <a:ext cx="7733548" cy="6858000"/>
          </a:xfrm>
          <a:custGeom>
            <a:avLst/>
            <a:gdLst/>
            <a:ahLst/>
            <a:cxnLst/>
            <a:rect l="l" t="t" r="r" b="b"/>
            <a:pathLst>
              <a:path w="7679508" h="3218400">
                <a:moveTo>
                  <a:pt x="0" y="0"/>
                </a:moveTo>
                <a:lnTo>
                  <a:pt x="7679508" y="0"/>
                </a:lnTo>
                <a:lnTo>
                  <a:pt x="7679508" y="3218400"/>
                </a:lnTo>
                <a:lnTo>
                  <a:pt x="0" y="3218400"/>
                </a:ln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92095D-3AAE-46F7-B381-A6787858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039B04-A883-41EC-9194-9716955F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C2BB-DD6D-43FC-9705-69977B31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798" y="234892"/>
            <a:ext cx="7349729" cy="629174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7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NUnit</a:t>
            </a:r>
            <a:endParaRPr lang="en-GB" sz="1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https://nunit.org/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Repository of this session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https://github.com/Aliiybar/THT_UnitTests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FizzBuzz</a:t>
            </a:r>
            <a:r>
              <a:rPr lang="en-GB" sz="1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Kata Definition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https://codingdojo.org/kata/FizzBuzz/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endParaRPr lang="en-GB" sz="17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5550820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273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Neue Haas Grotesk Text Pro</vt:lpstr>
      <vt:lpstr>Wingdings 2</vt:lpstr>
      <vt:lpstr>LinesVTI</vt:lpstr>
      <vt:lpstr>Unit Tests  &amp; Test Driven Development (TDD)</vt:lpstr>
      <vt:lpstr>Basics</vt:lpstr>
      <vt:lpstr>Unit Test Frameworks</vt:lpstr>
      <vt:lpstr>Setup</vt:lpstr>
      <vt:lpstr>Standards</vt:lpstr>
      <vt:lpstr>Test</vt:lpstr>
      <vt:lpstr>Workshop     Unit Tests</vt:lpstr>
      <vt:lpstr>Workshop     TDD</vt:lpstr>
      <vt:lpstr>Links and Resources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Tests  &amp; Test Driven Development (TDD)</dc:title>
  <dc:creator>Ali Iybar</dc:creator>
  <cp:lastModifiedBy>Ali Iybar</cp:lastModifiedBy>
  <cp:revision>9</cp:revision>
  <dcterms:created xsi:type="dcterms:W3CDTF">2021-02-05T11:06:04Z</dcterms:created>
  <dcterms:modified xsi:type="dcterms:W3CDTF">2021-02-05T13:50:19Z</dcterms:modified>
</cp:coreProperties>
</file>