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AB28A-37C6-4A8F-AF0B-C264A148F76F}" v="17" dt="2021-02-05T13:48:51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CD3-52EB-4792-A9D9-987CD035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441324"/>
            <a:ext cx="11306175" cy="2485349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AA7E-2193-4D1B-A896-BA7E3064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070799"/>
            <a:ext cx="11306175" cy="244575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4000"/>
              </a:lnSpc>
              <a:buNone/>
              <a:defRPr sz="4600">
                <a:solidFill>
                  <a:schemeClr val="tx2">
                    <a:alpha val="56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14B1-115B-40A3-9D71-3DE33E9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8994394A-E95D-49DE-8614-F37E1FCF0AC3}" type="datetime2">
              <a:rPr lang="en-US" smtClean="0"/>
              <a:pPr/>
              <a:t>Friday, February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B78-0E13-48BD-A3A2-B7E3C609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84B9-0F7E-4817-BA9A-C4368475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6D940-CD1A-46A6-8495-AD6F6CF8B13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95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E95E-B3FC-4D66-AAC3-CE9FD633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0FFAF-EB02-4979-83B6-66AD14845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B40A8D-7F5B-455D-B9AC-EAFE05F87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D51179E-60E8-4F2A-A3F9-6F3CE2ABCAF9}" type="datetime2">
              <a:rPr lang="en-US" smtClean="0"/>
              <a:pPr/>
              <a:t>Friday, February 5, 2021</a:t>
            </a:fld>
            <a:endParaRPr lang="en-US" dirty="0">
              <a:latin typeface="+mn-lt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5360FA1-A0D1-4CA7-BAC8-9C20FBB59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494D40-34C6-48DD-A14E-8065BE4F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9D7C2D-6B7C-4FBF-9665-A9282DF48F83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14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495EC-612C-4307-A7A6-017829B8C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21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33132-1A8F-43A9-9321-6FCF01B0F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2127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F2CA1B-9192-487B-96D3-6D389608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32B061-4DDF-403A-A7DB-3B6FD0BE9165}" type="datetime2">
              <a:rPr lang="en-US" smtClean="0"/>
              <a:t>Friday, February 5, 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B1C9EA4-CA0A-4396-B4AF-4523CD1B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DDF132-C1DB-4EE0-85DA-1FFAC283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ECED4D-938A-4085-B475-DD4ED90A181B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90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39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2060575"/>
            <a:ext cx="10406063" cy="4356100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8D82CC3-100B-41FC-9DB0-99A6D4849F72}" type="datetime2">
              <a:rPr lang="en-US" smtClean="0"/>
              <a:pPr/>
              <a:t>Friday, February 5, 2021</a:t>
            </a:fld>
            <a:endParaRPr lang="en-US" dirty="0">
              <a:latin typeface="+mn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07CCEE-A736-4DEE-982A-45CDF794F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52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A12-D27E-4943-9C01-3BAB8E6F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35429"/>
            <a:ext cx="11269661" cy="331730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9FB4-A15D-4A4C-9518-2A54AAF1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3832563"/>
            <a:ext cx="11269661" cy="1527175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2">
                    <a:alpha val="56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F31430D-78C1-413D-9D0E-77949132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8FDCC-AC46-4D9F-98DC-C163BFA43704}" type="datetime2">
              <a:rPr lang="en-US" smtClean="0"/>
              <a:t>Friday, February 5, 2021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37B06F-6E01-48C4-A79E-B855977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3C4C198-D899-4BDA-877C-D8A3CAD3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955689-FF51-4F45-9ABB-35CEF1E96A0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31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6EFA-DCD1-439C-848B-9465217A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32760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0590-915B-4BD8-8660-C5BE9D17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4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82F1-F0AC-48D5-9F1C-5141E4C1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99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1D4ED8D-AAB0-42B0-91B5-93260AC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32F11-C374-493A-BB7E-11B09A67FAD0}" type="datetime2">
              <a:rPr lang="en-US" smtClean="0"/>
              <a:t>Friday, February 5, 2021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7CAD99-5F8F-43D0-83F2-E1F5302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A52DE47-9FB8-4EF9-B8CE-36891260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5E49A-E440-42D6-8B0F-D4B5BAD8CAB8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62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7598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6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6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6546C-EE55-422E-9D57-50E6C4234F80}" type="datetime2">
              <a:rPr lang="en-US" smtClean="0"/>
              <a:t>Friday, February 5, 2021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92246C7-481F-434A-A687-C6734C2F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36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FFBA-B7FA-43C2-A543-187E29A6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B4886C6-7F2A-4A13-85F1-EFDA370C5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83685C8A-A1A1-423D-82D7-1ACC187CCA77}" type="datetime2">
              <a:rPr lang="en-US" smtClean="0"/>
              <a:pPr/>
              <a:t>Friday, February 5, 2021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9FAAFC2-F91B-4189-A9FA-0696BF84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5B673D0-3765-46AD-B094-DDF79E46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31187-FB8B-4DDF-A5A9-69AB1359F0E9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35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9A0147-2421-4881-958A-681569CD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325DF798-D264-4BC9-8824-70A25106E4C6}" type="datetime2">
              <a:rPr lang="en-US" smtClean="0"/>
              <a:pPr/>
              <a:t>Friday, February 5, 2021</a:t>
            </a:fld>
            <a:endParaRPr lang="en-US" dirty="0">
              <a:latin typeface="+mn-lt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4BF4BE-E699-4D5B-AD90-3918DA32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9F009-8335-40E3-B8F6-E0C944D9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4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843-22A2-45CD-8189-8D0947C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5" y="383270"/>
            <a:ext cx="3457573" cy="1373076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AB4C-B3C9-4E63-8A1B-082C0F49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349369"/>
            <a:ext cx="7345362" cy="5167187"/>
          </a:xfrm>
        </p:spPr>
        <p:txBody>
          <a:bodyPr/>
          <a:lstStyle>
            <a:lvl1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4pPr>
            <a:lvl5pPr>
              <a:lnSpc>
                <a:spcPct val="120000"/>
              </a:lnSpc>
              <a:defRPr sz="1600">
                <a:solidFill>
                  <a:schemeClr val="tx2">
                    <a:alpha val="77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F08E-8814-4AB5-9EEC-0052256A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5" y="2264229"/>
            <a:ext cx="3457573" cy="31713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5940B35-2B52-4835-9F7F-6AB86A1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ACAD25-C1CF-4F11-8692-066E6505443C}" type="datetime2">
              <a:rPr lang="en-US" smtClean="0"/>
              <a:t>Friday, February 5, 2021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AE5D7E-7CFE-48B9-836B-640E4E8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07FA91D-E0EF-4D4B-9E56-5E003304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3507D-4779-4D32-85CB-0A8040B6E552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76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9B5-6EAD-4108-B9E2-9CABAB9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441324"/>
            <a:ext cx="3932237" cy="952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5599E-B10D-4308-A5CB-CC7D487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8488" y="441324"/>
            <a:ext cx="6078083" cy="55086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4C18-5042-469D-BCF7-26AD9FDC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088" y="1778000"/>
            <a:ext cx="3932237" cy="41719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FB01925-1670-4C63-8B44-2B14B7BE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935887" y="1377212"/>
            <a:ext cx="27717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88A1C-01B8-42B6-BBF1-2BCF5E311248}" type="datetime2">
              <a:rPr lang="en-US" smtClean="0"/>
              <a:t>Friday, February 5, 2021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CE1A673-960F-4A50-AE54-70AE0DA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10475" y="4239475"/>
            <a:ext cx="2520950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EF9E6C-740A-4B36-BA9F-32AF986E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949950"/>
            <a:ext cx="900000" cy="900000"/>
          </a:xfrm>
          <a:prstGeom prst="rect">
            <a:avLst/>
          </a:prstGeom>
        </p:spPr>
        <p:txBody>
          <a:bodyPr lIns="72000" rIns="72000">
            <a:normAutofit/>
          </a:bodyPr>
          <a:lstStyle>
            <a:lvl1pPr algn="ctr">
              <a:defRPr sz="3600" b="0">
                <a:ln w="6350">
                  <a:solidFill>
                    <a:schemeClr val="tx2"/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31C920-29CA-4744-9814-A4FCF4554907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54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86052-6759-46BD-9531-D65FD95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27600"/>
            <a:ext cx="10407600" cy="11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C3A5-7533-48B0-9C15-F016567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800" y="2059199"/>
            <a:ext cx="10407600" cy="43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5256E-21FA-473A-8EAF-34CE9AD3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C03BBDD-218C-4B2A-98A0-F5F369754705}" type="datetime2">
              <a:rPr lang="en-US" smtClean="0"/>
              <a:pPr/>
              <a:t>Friday, February 5, 2021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9857-D06D-4AFF-8777-07EF0A15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72703B-0DDF-46CE-AC34-623357994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459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11430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6002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20574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4DFCF-812D-4D4D-AF17-87CF2409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628240BF-6B5E-4F18-9CAC-107B0CE94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2"/>
            <a:ext cx="12191980" cy="6857999"/>
          </a:xfrm>
          <a:custGeom>
            <a:avLst/>
            <a:gdLst/>
            <a:ahLst/>
            <a:cxnLst/>
            <a:rect l="l" t="t" r="r" b="b"/>
            <a:pathLst>
              <a:path w="5880100" h="6857999">
                <a:moveTo>
                  <a:pt x="0" y="0"/>
                </a:moveTo>
                <a:lnTo>
                  <a:pt x="5880100" y="0"/>
                </a:lnTo>
                <a:lnTo>
                  <a:pt x="58801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E5510F6-578F-4795-916E-B4F8271F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167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BEE05-7137-48F4-B169-E53D75B62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800" y="323999"/>
            <a:ext cx="2929653" cy="4031611"/>
          </a:xfrm>
        </p:spPr>
        <p:txBody>
          <a:bodyPr anchor="t">
            <a:normAutofit/>
          </a:bodyPr>
          <a:lstStyle/>
          <a:p>
            <a:pPr algn="ctr"/>
            <a:r>
              <a:rPr lang="en-GB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Tests </a:t>
            </a:r>
            <a:br>
              <a:rPr lang="en-GB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br>
              <a:rPr lang="en-GB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Driven Development</a:t>
            </a:r>
            <a:br>
              <a:rPr lang="en-GB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(TDD)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F45A9-7E6D-40FE-BC81-35545B3FC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027" y="5265738"/>
            <a:ext cx="2735482" cy="1150935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2">
                    <a:alpha val="56000"/>
                  </a:schemeClr>
                </a:solidFill>
              </a:rPr>
              <a:t>Ali Iybar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E17F91-3488-4CC0-9982-10628CE7C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5C7151-702A-4C5C-B963-102594D0C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11673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2954D-631F-41B8-828D-CE3DB44A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9999" y="4787656"/>
            <a:ext cx="3611676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1167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095BF-3015-42F5-A97C-A766581A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60000"/>
            <a:ext cx="2725737" cy="6092675"/>
          </a:xfrm>
        </p:spPr>
        <p:txBody>
          <a:bodyPr anchor="t">
            <a:normAutofit/>
          </a:bodyPr>
          <a:lstStyle/>
          <a:p>
            <a:r>
              <a:rPr lang="en-GB" sz="2400">
                <a:solidFill>
                  <a:schemeClr val="bg2"/>
                </a:solidFill>
              </a:rPr>
              <a:t>Basics</a:t>
            </a: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EAF874C4-F00B-4587-8EC5-F25A7AC5B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40" t="17759" r="1" b="19457"/>
          <a:stretch/>
        </p:blipFill>
        <p:spPr>
          <a:xfrm>
            <a:off x="4511675" y="0"/>
            <a:ext cx="7733548" cy="6858000"/>
          </a:xfrm>
          <a:custGeom>
            <a:avLst/>
            <a:gdLst/>
            <a:ahLst/>
            <a:cxnLst/>
            <a:rect l="l" t="t" r="r" b="b"/>
            <a:pathLst>
              <a:path w="7679508" h="3218400">
                <a:moveTo>
                  <a:pt x="0" y="0"/>
                </a:moveTo>
                <a:lnTo>
                  <a:pt x="7679508" y="0"/>
                </a:lnTo>
                <a:lnTo>
                  <a:pt x="7679508" y="3218400"/>
                </a:lnTo>
                <a:lnTo>
                  <a:pt x="0" y="3218400"/>
                </a:lnTo>
                <a:close/>
              </a:path>
            </a:pathLst>
          </a:cu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92095D-3AAE-46F7-B381-A67878581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039B04-A883-41EC-9194-9716955FA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11675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C2BB-DD6D-43FC-9705-69977B31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799" y="1615889"/>
            <a:ext cx="6769100" cy="27717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Aims individual </a:t>
            </a:r>
            <a:r>
              <a:rPr lang="en-GB" sz="1700" b="1" dirty="0">
                <a:solidFill>
                  <a:schemeClr val="bg1"/>
                </a:solidFill>
              </a:rPr>
              <a:t>units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Isolate a section of code and verify its correctness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Done during development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Enables developers to make changes / refactoring quickly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Good unit tests serve as project documentation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Helps deploying codes with confidence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Helps writing cleaner and maintainable code</a:t>
            </a:r>
          </a:p>
          <a:p>
            <a:pPr>
              <a:lnSpc>
                <a:spcPct val="110000"/>
              </a:lnSpc>
            </a:pPr>
            <a:endParaRPr lang="en-GB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4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1167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095BF-3015-42F5-A97C-A766581A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60000"/>
            <a:ext cx="2725737" cy="6092675"/>
          </a:xfrm>
        </p:spPr>
        <p:txBody>
          <a:bodyPr anchor="t">
            <a:normAutofit/>
          </a:bodyPr>
          <a:lstStyle/>
          <a:p>
            <a:r>
              <a:rPr lang="en-GB" sz="2400" dirty="0">
                <a:solidFill>
                  <a:schemeClr val="bg2"/>
                </a:solidFill>
              </a:rPr>
              <a:t>Unit Test Frameworks</a:t>
            </a: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EAF874C4-F00B-4587-8EC5-F25A7AC5B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40" t="17759" r="1" b="19457"/>
          <a:stretch/>
        </p:blipFill>
        <p:spPr>
          <a:xfrm>
            <a:off x="4511675" y="0"/>
            <a:ext cx="7733548" cy="6858000"/>
          </a:xfrm>
          <a:custGeom>
            <a:avLst/>
            <a:gdLst/>
            <a:ahLst/>
            <a:cxnLst/>
            <a:rect l="l" t="t" r="r" b="b"/>
            <a:pathLst>
              <a:path w="7679508" h="3218400">
                <a:moveTo>
                  <a:pt x="0" y="0"/>
                </a:moveTo>
                <a:lnTo>
                  <a:pt x="7679508" y="0"/>
                </a:lnTo>
                <a:lnTo>
                  <a:pt x="7679508" y="3218400"/>
                </a:lnTo>
                <a:lnTo>
                  <a:pt x="0" y="3218400"/>
                </a:lnTo>
                <a:close/>
              </a:path>
            </a:pathLst>
          </a:cu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92095D-3AAE-46F7-B381-A67878581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039B04-A883-41EC-9194-9716955FA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11675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C2BB-DD6D-43FC-9705-69977B31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799" y="1615889"/>
            <a:ext cx="6769100" cy="40802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700" dirty="0" err="1">
                <a:solidFill>
                  <a:schemeClr val="bg1"/>
                </a:solidFill>
              </a:rPr>
              <a:t>CSUnit</a:t>
            </a:r>
            <a:endParaRPr lang="en-GB" sz="17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GB" sz="1700" dirty="0" err="1">
                <a:solidFill>
                  <a:schemeClr val="bg1"/>
                </a:solidFill>
              </a:rPr>
              <a:t>Nunit</a:t>
            </a:r>
            <a:endParaRPr lang="en-GB" sz="17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GB" sz="1700" dirty="0" err="1">
                <a:solidFill>
                  <a:schemeClr val="bg1"/>
                </a:solidFill>
              </a:rPr>
              <a:t>MSTest</a:t>
            </a:r>
            <a:endParaRPr lang="en-GB" sz="17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GB" sz="1700" dirty="0" err="1">
                <a:solidFill>
                  <a:schemeClr val="bg1"/>
                </a:solidFill>
              </a:rPr>
              <a:t>Xunit.Net</a:t>
            </a:r>
            <a:endParaRPr lang="en-GB" sz="17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Mocha + Chai (for </a:t>
            </a:r>
            <a:r>
              <a:rPr lang="en-GB" sz="1700" dirty="0" err="1">
                <a:solidFill>
                  <a:schemeClr val="bg1"/>
                </a:solidFill>
              </a:rPr>
              <a:t>js</a:t>
            </a:r>
            <a:r>
              <a:rPr lang="en-GB" sz="17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Jest (for </a:t>
            </a:r>
            <a:r>
              <a:rPr lang="en-GB" sz="1700" dirty="0" err="1">
                <a:solidFill>
                  <a:schemeClr val="bg1"/>
                </a:solidFill>
              </a:rPr>
              <a:t>js</a:t>
            </a:r>
            <a:r>
              <a:rPr lang="en-GB" sz="17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Jasmine (for </a:t>
            </a:r>
            <a:r>
              <a:rPr lang="en-GB" sz="1700" dirty="0" err="1">
                <a:solidFill>
                  <a:schemeClr val="bg1"/>
                </a:solidFill>
              </a:rPr>
              <a:t>js</a:t>
            </a:r>
            <a:r>
              <a:rPr lang="en-GB" sz="17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Selenium (for </a:t>
            </a:r>
            <a:r>
              <a:rPr lang="en-GB" sz="1700" dirty="0" err="1">
                <a:solidFill>
                  <a:schemeClr val="bg1"/>
                </a:solidFill>
              </a:rPr>
              <a:t>js</a:t>
            </a:r>
            <a:r>
              <a:rPr lang="en-GB" sz="17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Needle (for </a:t>
            </a:r>
            <a:r>
              <a:rPr lang="en-GB" sz="1700" dirty="0" err="1">
                <a:solidFill>
                  <a:schemeClr val="bg1"/>
                </a:solidFill>
              </a:rPr>
              <a:t>css</a:t>
            </a:r>
            <a:r>
              <a:rPr lang="en-GB" sz="17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….. You can also write your own unit testing framework (Meta Programming)</a:t>
            </a:r>
          </a:p>
        </p:txBody>
      </p:sp>
    </p:spTree>
    <p:extLst>
      <p:ext uri="{BB962C8B-B14F-4D97-AF65-F5344CB8AC3E}">
        <p14:creationId xmlns:p14="http://schemas.microsoft.com/office/powerpoint/2010/main" val="300885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1167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095BF-3015-42F5-A97C-A766581A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60000"/>
            <a:ext cx="2725737" cy="6092675"/>
          </a:xfrm>
        </p:spPr>
        <p:txBody>
          <a:bodyPr anchor="t">
            <a:normAutofit/>
          </a:bodyPr>
          <a:lstStyle/>
          <a:p>
            <a:r>
              <a:rPr lang="en-GB" sz="2400" dirty="0">
                <a:solidFill>
                  <a:schemeClr val="bg2"/>
                </a:solidFill>
              </a:rPr>
              <a:t>Setup</a:t>
            </a: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EAF874C4-F00B-4587-8EC5-F25A7AC5B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40" t="17759" r="1" b="19457"/>
          <a:stretch/>
        </p:blipFill>
        <p:spPr>
          <a:xfrm>
            <a:off x="4511675" y="0"/>
            <a:ext cx="7733548" cy="6858000"/>
          </a:xfrm>
          <a:custGeom>
            <a:avLst/>
            <a:gdLst/>
            <a:ahLst/>
            <a:cxnLst/>
            <a:rect l="l" t="t" r="r" b="b"/>
            <a:pathLst>
              <a:path w="7679508" h="3218400">
                <a:moveTo>
                  <a:pt x="0" y="0"/>
                </a:moveTo>
                <a:lnTo>
                  <a:pt x="7679508" y="0"/>
                </a:lnTo>
                <a:lnTo>
                  <a:pt x="7679508" y="3218400"/>
                </a:lnTo>
                <a:lnTo>
                  <a:pt x="0" y="3218400"/>
                </a:lnTo>
                <a:close/>
              </a:path>
            </a:pathLst>
          </a:cu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92095D-3AAE-46F7-B381-A67878581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039B04-A883-41EC-9194-9716955FA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11675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C2BB-DD6D-43FC-9705-69977B31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799" y="1615889"/>
            <a:ext cx="6769100" cy="27717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Create a class project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Install </a:t>
            </a:r>
            <a:r>
              <a:rPr lang="en-GB" sz="1700" dirty="0" err="1">
                <a:solidFill>
                  <a:schemeClr val="bg1"/>
                </a:solidFill>
              </a:rPr>
              <a:t>nuget</a:t>
            </a:r>
            <a:r>
              <a:rPr lang="en-GB" sz="1700" dirty="0">
                <a:solidFill>
                  <a:schemeClr val="bg1"/>
                </a:solidFill>
              </a:rPr>
              <a:t> packages</a:t>
            </a:r>
          </a:p>
          <a:p>
            <a:pPr lvl="1">
              <a:lnSpc>
                <a:spcPct val="110000"/>
              </a:lnSpc>
            </a:pPr>
            <a:r>
              <a:rPr lang="en-GB" sz="1700" dirty="0" err="1">
                <a:solidFill>
                  <a:schemeClr val="bg1"/>
                </a:solidFill>
              </a:rPr>
              <a:t>nUnit</a:t>
            </a:r>
            <a:endParaRPr lang="en-GB" sz="170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GB" sz="1700" dirty="0" err="1">
                <a:solidFill>
                  <a:schemeClr val="bg1"/>
                </a:solidFill>
              </a:rPr>
              <a:t>nUnitTestAdapter</a:t>
            </a:r>
            <a:endParaRPr lang="en-GB" sz="170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GB" sz="1700" dirty="0" err="1">
                <a:solidFill>
                  <a:schemeClr val="bg1"/>
                </a:solidFill>
              </a:rPr>
              <a:t>Microsoft.NET.Test.sdk</a:t>
            </a:r>
            <a:endParaRPr lang="en-GB" sz="17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Add reference to main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96167-886A-4E6F-A635-23ACAAD50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27530"/>
            <a:ext cx="5811061" cy="222916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293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1167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095BF-3015-42F5-A97C-A766581A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60000"/>
            <a:ext cx="2725737" cy="6092675"/>
          </a:xfrm>
        </p:spPr>
        <p:txBody>
          <a:bodyPr anchor="t">
            <a:normAutofit/>
          </a:bodyPr>
          <a:lstStyle/>
          <a:p>
            <a:r>
              <a:rPr lang="en-GB" sz="2400" dirty="0">
                <a:solidFill>
                  <a:schemeClr val="bg2"/>
                </a:solidFill>
              </a:rPr>
              <a:t>Standards</a:t>
            </a: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EAF874C4-F00B-4587-8EC5-F25A7AC5B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40" t="17759" r="1" b="19457"/>
          <a:stretch/>
        </p:blipFill>
        <p:spPr>
          <a:xfrm>
            <a:off x="4511675" y="0"/>
            <a:ext cx="7733548" cy="6858000"/>
          </a:xfrm>
          <a:custGeom>
            <a:avLst/>
            <a:gdLst/>
            <a:ahLst/>
            <a:cxnLst/>
            <a:rect l="l" t="t" r="r" b="b"/>
            <a:pathLst>
              <a:path w="7679508" h="3218400">
                <a:moveTo>
                  <a:pt x="0" y="0"/>
                </a:moveTo>
                <a:lnTo>
                  <a:pt x="7679508" y="0"/>
                </a:lnTo>
                <a:lnTo>
                  <a:pt x="7679508" y="3218400"/>
                </a:lnTo>
                <a:lnTo>
                  <a:pt x="0" y="3218400"/>
                </a:lnTo>
                <a:close/>
              </a:path>
            </a:pathLst>
          </a:cu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92095D-3AAE-46F7-B381-A67878581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039B04-A883-41EC-9194-9716955FA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11675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C2BB-DD6D-43FC-9705-69977B31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798" y="1615889"/>
            <a:ext cx="7349729" cy="27717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chemeClr val="bg1"/>
                </a:solidFill>
              </a:rPr>
              <a:t>Unit Test Project Name : </a:t>
            </a:r>
            <a:r>
              <a:rPr lang="en-GB" sz="1700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ProjectName.UnitTests</a:t>
            </a: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en-GB" sz="1700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ProjectName.Tests</a:t>
            </a:r>
            <a:endParaRPr lang="en-GB" sz="17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10000"/>
              </a:lnSpc>
              <a:buNone/>
            </a:pPr>
            <a:endParaRPr lang="en-GB" sz="17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chemeClr val="bg1"/>
                </a:solidFill>
              </a:rPr>
              <a:t>Unit Test File Name : </a:t>
            </a:r>
            <a:r>
              <a:rPr lang="en-GB" sz="1700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ModuleName.Tests</a:t>
            </a:r>
            <a:endParaRPr lang="en-GB" sz="17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10000"/>
              </a:lnSpc>
              <a:buNone/>
            </a:pPr>
            <a:endParaRPr lang="en-GB" sz="17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Name : </a:t>
            </a:r>
            <a:r>
              <a:rPr lang="en-GB" sz="1700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UnitName_Scenario_ExpectedBehaviour</a:t>
            </a:r>
            <a:endParaRPr lang="en-GB" sz="17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10000"/>
              </a:lnSpc>
              <a:buNone/>
            </a:pPr>
            <a:endParaRPr lang="en-GB" sz="17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SUT : System Under Test 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7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10000"/>
              </a:lnSpc>
              <a:buNone/>
            </a:pPr>
            <a:endParaRPr lang="en-GB" sz="17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666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1167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095BF-3015-42F5-A97C-A766581A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60000"/>
            <a:ext cx="2725737" cy="6092675"/>
          </a:xfrm>
        </p:spPr>
        <p:txBody>
          <a:bodyPr anchor="t">
            <a:normAutofit/>
          </a:bodyPr>
          <a:lstStyle/>
          <a:p>
            <a:r>
              <a:rPr lang="en-GB" sz="2400" dirty="0">
                <a:solidFill>
                  <a:schemeClr val="bg2"/>
                </a:solidFill>
              </a:rPr>
              <a:t>Test</a:t>
            </a: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EAF874C4-F00B-4587-8EC5-F25A7AC5B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40" t="17759" r="1" b="19457"/>
          <a:stretch/>
        </p:blipFill>
        <p:spPr>
          <a:xfrm>
            <a:off x="4511675" y="0"/>
            <a:ext cx="7733548" cy="6858000"/>
          </a:xfrm>
          <a:custGeom>
            <a:avLst/>
            <a:gdLst/>
            <a:ahLst/>
            <a:cxnLst/>
            <a:rect l="l" t="t" r="r" b="b"/>
            <a:pathLst>
              <a:path w="7679508" h="3218400">
                <a:moveTo>
                  <a:pt x="0" y="0"/>
                </a:moveTo>
                <a:lnTo>
                  <a:pt x="7679508" y="0"/>
                </a:lnTo>
                <a:lnTo>
                  <a:pt x="7679508" y="3218400"/>
                </a:lnTo>
                <a:lnTo>
                  <a:pt x="0" y="3218400"/>
                </a:lnTo>
                <a:close/>
              </a:path>
            </a:pathLst>
          </a:cu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92095D-3AAE-46F7-B381-A67878581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039B04-A883-41EC-9194-9716955FA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11675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C2BB-DD6D-43FC-9705-69977B31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798" y="1615889"/>
            <a:ext cx="7349729" cy="33671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Arrange (SUT)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</a:t>
            </a:r>
          </a:p>
          <a:p>
            <a:pPr>
              <a:lnSpc>
                <a:spcPct val="110000"/>
              </a:lnSpc>
            </a:pPr>
            <a:endParaRPr lang="en-GB" sz="17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 Tests</a:t>
            </a:r>
          </a:p>
          <a:p>
            <a:pPr lvl="1"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Individual Test</a:t>
            </a:r>
          </a:p>
          <a:p>
            <a:pPr lvl="1"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All Test</a:t>
            </a:r>
          </a:p>
          <a:p>
            <a:pPr lvl="1"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During Continuous Integration	</a:t>
            </a:r>
          </a:p>
          <a:p>
            <a:pPr lvl="1">
              <a:lnSpc>
                <a:spcPct val="110000"/>
              </a:lnSpc>
            </a:pPr>
            <a:endParaRPr lang="en-GB" sz="17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1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1167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095BF-3015-42F5-A97C-A766581A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60000"/>
            <a:ext cx="2725737" cy="6092675"/>
          </a:xfrm>
        </p:spPr>
        <p:txBody>
          <a:bodyPr anchor="t">
            <a:normAutofit/>
          </a:bodyPr>
          <a:lstStyle/>
          <a:p>
            <a:r>
              <a:rPr lang="en-GB" sz="2400" dirty="0">
                <a:solidFill>
                  <a:schemeClr val="bg2"/>
                </a:solidFill>
              </a:rPr>
              <a:t>Workshop   </a:t>
            </a:r>
            <a:br>
              <a:rPr lang="en-GB" sz="2400" dirty="0">
                <a:solidFill>
                  <a:schemeClr val="bg2"/>
                </a:solidFill>
              </a:rPr>
            </a:br>
            <a:br>
              <a:rPr lang="en-GB" sz="2400" dirty="0">
                <a:solidFill>
                  <a:schemeClr val="bg2"/>
                </a:solidFill>
              </a:rPr>
            </a:br>
            <a:r>
              <a:rPr lang="en-GB" sz="1800" dirty="0">
                <a:solidFill>
                  <a:srgbClr val="00B0F0"/>
                </a:solidFill>
              </a:rPr>
              <a:t>Unit Tests</a:t>
            </a:r>
            <a:endParaRPr lang="en-GB" sz="2400" dirty="0">
              <a:solidFill>
                <a:srgbClr val="00B0F0"/>
              </a:solidFill>
            </a:endParaRP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EAF874C4-F00B-4587-8EC5-F25A7AC5B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40" t="17759" r="1" b="19457"/>
          <a:stretch/>
        </p:blipFill>
        <p:spPr>
          <a:xfrm>
            <a:off x="4511675" y="0"/>
            <a:ext cx="7733548" cy="6858000"/>
          </a:xfrm>
          <a:custGeom>
            <a:avLst/>
            <a:gdLst/>
            <a:ahLst/>
            <a:cxnLst/>
            <a:rect l="l" t="t" r="r" b="b"/>
            <a:pathLst>
              <a:path w="7679508" h="3218400">
                <a:moveTo>
                  <a:pt x="0" y="0"/>
                </a:moveTo>
                <a:lnTo>
                  <a:pt x="7679508" y="0"/>
                </a:lnTo>
                <a:lnTo>
                  <a:pt x="7679508" y="3218400"/>
                </a:lnTo>
                <a:lnTo>
                  <a:pt x="0" y="3218400"/>
                </a:lnTo>
                <a:close/>
              </a:path>
            </a:pathLst>
          </a:cu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92095D-3AAE-46F7-B381-A67878581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039B04-A883-41EC-9194-9716955FA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11675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C2BB-DD6D-43FC-9705-69977B31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798" y="234892"/>
            <a:ext cx="7349729" cy="62917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Setup Calculator Project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GB" sz="1700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TestFixture</a:t>
            </a: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[Test]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[Ignore]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Explorer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GB" sz="1700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TestCase</a:t>
            </a: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[Order]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[Setup]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GB" sz="1700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TearDown</a:t>
            </a: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7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</a:pPr>
            <a:endParaRPr lang="en-GB" sz="17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396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1167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095BF-3015-42F5-A97C-A766581A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60000"/>
            <a:ext cx="2725737" cy="6092675"/>
          </a:xfrm>
        </p:spPr>
        <p:txBody>
          <a:bodyPr anchor="t">
            <a:normAutofit/>
          </a:bodyPr>
          <a:lstStyle/>
          <a:p>
            <a:r>
              <a:rPr lang="en-GB" sz="2400" dirty="0">
                <a:solidFill>
                  <a:schemeClr val="bg2"/>
                </a:solidFill>
              </a:rPr>
              <a:t>Workshop   </a:t>
            </a:r>
            <a:br>
              <a:rPr lang="en-GB" sz="2400" dirty="0">
                <a:solidFill>
                  <a:schemeClr val="bg2"/>
                </a:solidFill>
              </a:rPr>
            </a:br>
            <a:br>
              <a:rPr lang="en-GB" sz="2400" dirty="0">
                <a:solidFill>
                  <a:schemeClr val="bg2"/>
                </a:solidFill>
              </a:rPr>
            </a:br>
            <a:r>
              <a:rPr lang="en-GB" sz="1800" dirty="0">
                <a:solidFill>
                  <a:srgbClr val="00B0F0"/>
                </a:solidFill>
              </a:rPr>
              <a:t>TDD</a:t>
            </a:r>
            <a:endParaRPr lang="en-GB" sz="2400" dirty="0">
              <a:solidFill>
                <a:srgbClr val="00B0F0"/>
              </a:solidFill>
            </a:endParaRP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EAF874C4-F00B-4587-8EC5-F25A7AC5B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40" t="17759" r="1" b="19457"/>
          <a:stretch/>
        </p:blipFill>
        <p:spPr>
          <a:xfrm>
            <a:off x="4511675" y="0"/>
            <a:ext cx="7733548" cy="6858000"/>
          </a:xfrm>
          <a:custGeom>
            <a:avLst/>
            <a:gdLst/>
            <a:ahLst/>
            <a:cxnLst/>
            <a:rect l="l" t="t" r="r" b="b"/>
            <a:pathLst>
              <a:path w="7679508" h="3218400">
                <a:moveTo>
                  <a:pt x="0" y="0"/>
                </a:moveTo>
                <a:lnTo>
                  <a:pt x="7679508" y="0"/>
                </a:lnTo>
                <a:lnTo>
                  <a:pt x="7679508" y="3218400"/>
                </a:lnTo>
                <a:lnTo>
                  <a:pt x="0" y="3218400"/>
                </a:lnTo>
                <a:close/>
              </a:path>
            </a:pathLst>
          </a:cu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92095D-3AAE-46F7-B381-A67878581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039B04-A883-41EC-9194-9716955FA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11675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C2BB-DD6D-43FC-9705-69977B31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798" y="234892"/>
            <a:ext cx="7349729" cy="62917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Setup </a:t>
            </a:r>
            <a:r>
              <a:rPr lang="en-GB" sz="1700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FizzBuzz</a:t>
            </a: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https://codingdojo.org/kata/FizzBuzz/ </a:t>
            </a:r>
          </a:p>
          <a:p>
            <a:pPr>
              <a:lnSpc>
                <a:spcPct val="110000"/>
              </a:lnSpc>
            </a:pPr>
            <a:endParaRPr lang="en-GB" sz="17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004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1167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095BF-3015-42F5-A97C-A766581A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60000"/>
            <a:ext cx="2725737" cy="6092675"/>
          </a:xfrm>
        </p:spPr>
        <p:txBody>
          <a:bodyPr anchor="t">
            <a:normAutofit/>
          </a:bodyPr>
          <a:lstStyle/>
          <a:p>
            <a:r>
              <a:rPr lang="en-GB" sz="2400" dirty="0">
                <a:solidFill>
                  <a:schemeClr val="bg2"/>
                </a:solidFill>
              </a:rPr>
              <a:t>Links and Resources   </a:t>
            </a:r>
            <a:br>
              <a:rPr lang="en-GB" sz="2400" dirty="0">
                <a:solidFill>
                  <a:schemeClr val="bg2"/>
                </a:solidFill>
              </a:rPr>
            </a:br>
            <a:br>
              <a:rPr lang="en-GB" sz="2400" dirty="0">
                <a:solidFill>
                  <a:schemeClr val="bg2"/>
                </a:solidFill>
              </a:rPr>
            </a:br>
            <a:endParaRPr lang="en-GB" sz="2400" dirty="0">
              <a:solidFill>
                <a:srgbClr val="00B0F0"/>
              </a:solidFill>
            </a:endParaRP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EAF874C4-F00B-4587-8EC5-F25A7AC5B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40" t="17759" r="1" b="19457"/>
          <a:stretch/>
        </p:blipFill>
        <p:spPr>
          <a:xfrm>
            <a:off x="4511675" y="0"/>
            <a:ext cx="7733548" cy="6858000"/>
          </a:xfrm>
          <a:custGeom>
            <a:avLst/>
            <a:gdLst/>
            <a:ahLst/>
            <a:cxnLst/>
            <a:rect l="l" t="t" r="r" b="b"/>
            <a:pathLst>
              <a:path w="7679508" h="3218400">
                <a:moveTo>
                  <a:pt x="0" y="0"/>
                </a:moveTo>
                <a:lnTo>
                  <a:pt x="7679508" y="0"/>
                </a:lnTo>
                <a:lnTo>
                  <a:pt x="7679508" y="3218400"/>
                </a:lnTo>
                <a:lnTo>
                  <a:pt x="0" y="3218400"/>
                </a:lnTo>
                <a:close/>
              </a:path>
            </a:pathLst>
          </a:cu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92095D-3AAE-46F7-B381-A67878581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039B04-A883-41EC-9194-9716955FA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11675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C2BB-DD6D-43FC-9705-69977B31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798" y="234892"/>
            <a:ext cx="7349729" cy="629174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7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NUnit</a:t>
            </a:r>
            <a:endParaRPr lang="en-GB" sz="17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https://nunit.org/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Repository of this session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https://github.com/Aliiybar/THT_UnitTests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7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FizzBuzz</a:t>
            </a:r>
            <a:r>
              <a:rPr lang="en-GB" sz="17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Kata Definition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https://codingdojo.org/kata/FizzBuzz/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Create a Snippet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https://docs.microsoft.com/en-us/visualstudio/ide/walkthrough-creating-a-code-snippet?view=vs-2019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7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10000"/>
              </a:lnSpc>
              <a:buNone/>
            </a:pPr>
            <a:endParaRPr lang="en-GB" sz="17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10000"/>
              </a:lnSpc>
              <a:buNone/>
            </a:pPr>
            <a:endParaRPr lang="en-GB" sz="17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5550820"/>
      </p:ext>
    </p:extLst>
  </p:cSld>
  <p:clrMapOvr>
    <a:masterClrMapping/>
  </p:clrMapOvr>
</p:sld>
</file>

<file path=ppt/theme/theme1.xml><?xml version="1.0" encoding="utf-8"?>
<a:theme xmlns:a="http://schemas.openxmlformats.org/drawingml/2006/main" name="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NH Grotesk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sVTI" id="{6E3869FE-86F4-49DA-A8B9-3320C89167F7}" vid="{3A76BC48-4881-4AE8-821D-8B9CC9A08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297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Neue Haas Grotesk Text Pro</vt:lpstr>
      <vt:lpstr>Wingdings 2</vt:lpstr>
      <vt:lpstr>LinesVTI</vt:lpstr>
      <vt:lpstr>Unit Tests  &amp; Test Driven Development (TDD)</vt:lpstr>
      <vt:lpstr>Basics</vt:lpstr>
      <vt:lpstr>Unit Test Frameworks</vt:lpstr>
      <vt:lpstr>Setup</vt:lpstr>
      <vt:lpstr>Standards</vt:lpstr>
      <vt:lpstr>Test</vt:lpstr>
      <vt:lpstr>Workshop     Unit Tests</vt:lpstr>
      <vt:lpstr>Workshop     TDD</vt:lpstr>
      <vt:lpstr>Links and Resources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Tests  &amp; Test Driven Development (TDD)</dc:title>
  <dc:creator>Ali Iybar</dc:creator>
  <cp:lastModifiedBy>Ali Iybar</cp:lastModifiedBy>
  <cp:revision>11</cp:revision>
  <dcterms:created xsi:type="dcterms:W3CDTF">2021-02-05T11:06:04Z</dcterms:created>
  <dcterms:modified xsi:type="dcterms:W3CDTF">2021-02-05T15:18:42Z</dcterms:modified>
</cp:coreProperties>
</file>