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4" r:id="rId6"/>
    <p:sldId id="295" r:id="rId7"/>
    <p:sldId id="296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PS1: Image as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Ali </a:t>
            </a:r>
            <a:r>
              <a:rPr lang="en-US" dirty="0" err="1">
                <a:solidFill>
                  <a:schemeClr val="tx1"/>
                </a:solidFill>
              </a:rPr>
              <a:t>Alrasheed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E864EC-17FD-470E-9708-B803FEA1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84" y="2628896"/>
            <a:ext cx="3438525" cy="302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3F2F9-7B52-422D-B7E7-C00AD4F6C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6" y="1628771"/>
            <a:ext cx="3429000" cy="4029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B1074-39E0-4FFA-B08A-D18D21D45BB1}"/>
              </a:ext>
            </a:extLst>
          </p:cNvPr>
          <p:cNvSpPr txBox="1"/>
          <p:nvPr/>
        </p:nvSpPr>
        <p:spPr>
          <a:xfrm>
            <a:off x="2530928" y="5768064"/>
            <a:ext cx="21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ps1-1-a-1.png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6A253-A7A4-4FE9-AF1E-19CA789609D7}"/>
              </a:ext>
            </a:extLst>
          </p:cNvPr>
          <p:cNvSpPr txBox="1"/>
          <p:nvPr/>
        </p:nvSpPr>
        <p:spPr>
          <a:xfrm>
            <a:off x="7810499" y="5768064"/>
            <a:ext cx="21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ps1-1-a-2.png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17A29-4B1C-45C2-969C-0682A1FD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93" y="436622"/>
            <a:ext cx="10058400" cy="1371600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1- Input Images</a:t>
            </a:r>
            <a:b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8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EB1074-39E0-4FFA-B08A-D18D21D45BB1}"/>
              </a:ext>
            </a:extLst>
          </p:cNvPr>
          <p:cNvSpPr txBox="1"/>
          <p:nvPr/>
        </p:nvSpPr>
        <p:spPr>
          <a:xfrm>
            <a:off x="5192484" y="4992628"/>
            <a:ext cx="21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ps1-4-d-1.png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17A29-4B1C-45C2-969C-0682A1FD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93" y="436622"/>
            <a:ext cx="10058400" cy="13716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-apple-system"/>
              </a:rPr>
              <a:t>4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- Difference Image</a:t>
            </a:r>
            <a:b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D717D-BC2E-4C1D-A3BF-A6257114D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2" y="1885950"/>
            <a:ext cx="34385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6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CD17A29-4B1C-45C2-969C-0682A1FD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93" y="436622"/>
            <a:ext cx="10058400" cy="1371600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5- Add noise </a:t>
            </a:r>
            <a:b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9C562-7EAD-431D-9DEC-CDBA6FFD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08" y="1849043"/>
            <a:ext cx="3438525" cy="302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5E3D8-DA70-4176-8882-79B92830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227" y="1849043"/>
            <a:ext cx="3438525" cy="3028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500120-A795-4BEB-B377-9FD5F147A7B2}"/>
              </a:ext>
            </a:extLst>
          </p:cNvPr>
          <p:cNvSpPr txBox="1"/>
          <p:nvPr/>
        </p:nvSpPr>
        <p:spPr>
          <a:xfrm>
            <a:off x="2498270" y="4992628"/>
            <a:ext cx="213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ps1-5-a-1.png (green channel)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328CB-FC6F-4507-88C2-24FBC116CEA5}"/>
              </a:ext>
            </a:extLst>
          </p:cNvPr>
          <p:cNvSpPr txBox="1"/>
          <p:nvPr/>
        </p:nvSpPr>
        <p:spPr>
          <a:xfrm>
            <a:off x="7928880" y="4992628"/>
            <a:ext cx="213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ps1-5-b-1.png</a:t>
            </a:r>
            <a:br>
              <a:rPr lang="en-US" dirty="0"/>
            </a:br>
            <a:r>
              <a:rPr lang="en-US" dirty="0"/>
              <a:t>(Blue channel)</a:t>
            </a:r>
          </a:p>
        </p:txBody>
      </p:sp>
    </p:spTree>
    <p:extLst>
      <p:ext uri="{BB962C8B-B14F-4D97-AF65-F5344CB8AC3E}">
        <p14:creationId xmlns:p14="http://schemas.microsoft.com/office/powerpoint/2010/main" val="98197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FFC3-ACF3-43B4-8915-D3F9619C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93" y="1326696"/>
            <a:ext cx="10726511" cy="485775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A: </a:t>
            </a:r>
          </a:p>
          <a:p>
            <a:pPr lvl="1"/>
            <a:r>
              <a:rPr lang="en-US" sz="1400" dirty="0" err="1"/>
              <a:t>i</a:t>
            </a:r>
            <a:r>
              <a:rPr lang="en-US" sz="1400" dirty="0"/>
              <a:t>. Green Channel </a:t>
            </a:r>
          </a:p>
          <a:p>
            <a:pPr lvl="1"/>
            <a:r>
              <a:rPr lang="en-US" sz="1400" dirty="0"/>
              <a:t>ii. This is because the grayscale image is converted by giving more weight for the green channel than the rest of the channels. 				</a:t>
            </a:r>
          </a:p>
          <a:p>
            <a:pPr marL="1371400" lvl="5" indent="0">
              <a:buNone/>
            </a:pPr>
            <a:r>
              <a:rPr lang="en-US" i="1" dirty="0"/>
              <a:t>		RGB[A] to Gray:Y←0.299⋅R+0.587⋅G+0.114⋅B (</a:t>
            </a:r>
            <a:r>
              <a:rPr lang="en-US" i="1" dirty="0" err="1"/>
              <a:t>opencv</a:t>
            </a:r>
            <a:r>
              <a:rPr lang="en-US" i="1" dirty="0"/>
              <a:t> website)</a:t>
            </a:r>
          </a:p>
          <a:p>
            <a:pPr marL="548640" lvl="2" indent="0">
              <a:buNone/>
            </a:pPr>
            <a:r>
              <a:rPr lang="en-US" i="1" dirty="0"/>
              <a:t>  They are weighted according to their wavelength. Also, the human eye is more sensitive to green than red and blue. </a:t>
            </a:r>
          </a:p>
          <a:p>
            <a:pPr lvl="1"/>
            <a:r>
              <a:rPr lang="en-US" sz="1400" dirty="0"/>
              <a:t>iii: No, It doesn’t matter, the weighting for the green channel is more than the rest of the channels in all grayscale images.  </a:t>
            </a:r>
          </a:p>
          <a:p>
            <a:pPr lvl="1"/>
            <a:endParaRPr lang="en-US" sz="1400" dirty="0"/>
          </a:p>
          <a:p>
            <a:r>
              <a:rPr lang="en-US" sz="1600" dirty="0"/>
              <a:t>B: </a:t>
            </a:r>
          </a:p>
          <a:p>
            <a:pPr lvl="1"/>
            <a:r>
              <a:rPr lang="en-US" sz="1400" dirty="0"/>
              <a:t>i: Some images’ range is between -1 and 1, some are uint8 [0,255], and some are even normalized [0,1]. There are just a pixel convention. However, in some case, they are a result of manipulating the image. For example, in the case of taking the difference between 2 images. In this case, the negative pixels means that the result image was subtracted from a brighter image.</a:t>
            </a:r>
          </a:p>
          <a:p>
            <a:pPr lvl="1"/>
            <a:r>
              <a:rPr lang="en-US" sz="1400" dirty="0"/>
              <a:t>ii: If it is not maintained, some information in the image is lost forever. Therefore, the original image cannot be recovery. Also, some images have a natural range of [-1,1]. </a:t>
            </a:r>
          </a:p>
          <a:p>
            <a:pPr lvl="1"/>
            <a:endParaRPr lang="en-US" sz="1400" dirty="0"/>
          </a:p>
          <a:p>
            <a:r>
              <a:rPr lang="en-US" sz="1600" dirty="0"/>
              <a:t>C</a:t>
            </a:r>
          </a:p>
          <a:p>
            <a:pPr lvl="1"/>
            <a:r>
              <a:rPr lang="en-US" sz="1400" dirty="0"/>
              <a:t>i: green channel </a:t>
            </a:r>
          </a:p>
          <a:p>
            <a:pPr lvl="1"/>
            <a:r>
              <a:rPr lang="en-US" sz="1400" dirty="0"/>
              <a:t>ii: humans are more sensitive to green, also green has more weighting in the image.  </a:t>
            </a:r>
          </a:p>
          <a:p>
            <a:pPr lvl="1"/>
            <a:r>
              <a:rPr lang="en-US" sz="1400" dirty="0"/>
              <a:t>iii: 10 for green, and 50 for blue</a:t>
            </a:r>
            <a:br>
              <a:rPr lang="en-US" sz="1400" dirty="0"/>
            </a:br>
            <a:r>
              <a:rPr lang="en-US" sz="1400" dirty="0"/>
              <a:t> </a:t>
            </a:r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F7620F67-D0F5-4AA1-8707-47A21773BCFC}"/>
              </a:ext>
            </a:extLst>
          </p:cNvPr>
          <p:cNvSpPr txBox="1">
            <a:spLocks/>
          </p:cNvSpPr>
          <p:nvPr/>
        </p:nvSpPr>
        <p:spPr>
          <a:xfrm>
            <a:off x="748393" y="436622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b="1" dirty="0">
                <a:solidFill>
                  <a:srgbClr val="0070C0"/>
                </a:solidFill>
                <a:latin typeface="-apple-system"/>
              </a:rPr>
              <a:t>6- Discussion </a:t>
            </a:r>
            <a:br>
              <a:rPr lang="en-US" b="1" dirty="0">
                <a:solidFill>
                  <a:srgbClr val="0070C0"/>
                </a:solidFill>
                <a:latin typeface="-apple-system"/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2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CD17A29-4B1C-45C2-969C-0682A1FD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93" y="436622"/>
            <a:ext cx="10058400" cy="1371600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7- Hybrid Image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88412-5AF1-42B2-995F-3A865CAFEEF2}"/>
              </a:ext>
            </a:extLst>
          </p:cNvPr>
          <p:cNvSpPr txBox="1"/>
          <p:nvPr/>
        </p:nvSpPr>
        <p:spPr>
          <a:xfrm>
            <a:off x="748393" y="5343525"/>
            <a:ext cx="1074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B: Increasing the cutoff-frequency will make the cat dominate the image, whereas decreasing it will make the dog more visible.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772F6-D48E-4D62-AFC2-FA67B9C1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07" y="1596278"/>
            <a:ext cx="5872172" cy="2604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4202DB-D22B-4950-BF0B-96526D999BF4}"/>
              </a:ext>
            </a:extLst>
          </p:cNvPr>
          <p:cNvSpPr txBox="1"/>
          <p:nvPr/>
        </p:nvSpPr>
        <p:spPr>
          <a:xfrm>
            <a:off x="3865790" y="4277214"/>
            <a:ext cx="419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ps1-7-a-1.png (Hybrid Image)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36012-7501-4DBF-89CE-291FD922646E}"/>
              </a:ext>
            </a:extLst>
          </p:cNvPr>
          <p:cNvSpPr txBox="1"/>
          <p:nvPr/>
        </p:nvSpPr>
        <p:spPr>
          <a:xfrm>
            <a:off x="748393" y="4805167"/>
            <a:ext cx="1074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Tune value is 3</a:t>
            </a:r>
          </a:p>
        </p:txBody>
      </p:sp>
    </p:spTree>
    <p:extLst>
      <p:ext uri="{BB962C8B-B14F-4D97-AF65-F5344CB8AC3E}">
        <p14:creationId xmlns:p14="http://schemas.microsoft.com/office/powerpoint/2010/main" val="3474798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{D41D9E85-0975-4A07-A538-67406F202656}tf56219246_win32</Template>
  <TotalTime>3193</TotalTime>
  <Words>354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Avenir Next LT Pro</vt:lpstr>
      <vt:lpstr>Avenir Next LT Pro Light</vt:lpstr>
      <vt:lpstr>Garamond</vt:lpstr>
      <vt:lpstr>SavonVTI</vt:lpstr>
      <vt:lpstr>PS1: Image as function</vt:lpstr>
      <vt:lpstr>1- Input Images </vt:lpstr>
      <vt:lpstr>4- Difference Image </vt:lpstr>
      <vt:lpstr>5- Add noise  </vt:lpstr>
      <vt:lpstr>PowerPoint Presentation</vt:lpstr>
      <vt:lpstr>7- Hybrid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PS1: Image as function</dc:title>
  <dc:creator>Islab OGNI</dc:creator>
  <cp:lastModifiedBy>Islab OGNI</cp:lastModifiedBy>
  <cp:revision>5</cp:revision>
  <dcterms:created xsi:type="dcterms:W3CDTF">2022-01-20T11:56:28Z</dcterms:created>
  <dcterms:modified xsi:type="dcterms:W3CDTF">2022-01-23T13:20:58Z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