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d352b72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d352b72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d352b72b2_1_1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d352b72b2_1_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d352b72b2_1_1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d352b72b2_1_1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d386ffe0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d386ffe0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a8ba39fa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a8ba39fa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a8ba39fa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a8ba39fa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Palmer’s International Sales Report Analysis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i="1" lang="en" sz="1580"/>
              <a:t>This report provides a high-level overview of Palmer’s International sales performance for the year 2024.</a:t>
            </a:r>
            <a:endParaRPr i="1" sz="15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72250" y="45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Sales Analysis: Key Performance Indicators 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61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During the 2024 year, Palmer’s International generated a total of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~$118 million in sales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with a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 of goods sold (COGS) of ~$101 million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resulting in a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gross profit of ~$17 million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an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 profit margin of 14%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The company sold approximately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1.13 million units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Government Sector was the largest revenue generator with with </a:t>
            </a:r>
            <a:r>
              <a:rPr b="1"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$52.5 million in sales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a profit margin of </a:t>
            </a:r>
            <a:r>
              <a:rPr b="1"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22%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In contrast, the Enterprise sector was the least profitable, delivering a </a:t>
            </a:r>
            <a:r>
              <a:rPr b="1"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-3% profit margin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despite contributing the third most in total sales and showing consistent growth throughout the year. </a:t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Geographically, Canada was the most profitable country with a profit margin of </a:t>
            </a:r>
            <a:r>
              <a:rPr b="1"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14%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Even though the United States had the most total revenue they had the lowest profit margin of </a:t>
            </a:r>
            <a:r>
              <a:rPr b="1"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12%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Overall, the KPIs reflect a healthy and scalable business with key opportunities for margin growth, particularly through high-efficiency segment and region optimization.</a:t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75" y="2825350"/>
            <a:ext cx="8388026" cy="12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72250" y="45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Sales Analysis: Sales by Month </a:t>
            </a:r>
            <a:endParaRPr b="1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618675"/>
            <a:ext cx="3511200" cy="42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September - December were the best selling months with October being the highest earning month with </a:t>
            </a:r>
            <a:r>
              <a:rPr b="1"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$21.67 million in sales</a:t>
            </a:r>
            <a:r>
              <a:rPr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suggesting successful seasonal or promotional efforts.</a:t>
            </a:r>
            <a:r>
              <a:rPr lang="en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March produced the least amount of sales of </a:t>
            </a:r>
            <a:r>
              <a:rPr b="1"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~$5.5m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suggesting that there was a lull in demand in Q1. There was a steady increase throughout the year showing opportunity for new campaigns.</a:t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Velo was the highest selling product in October with </a:t>
            </a:r>
            <a:r>
              <a:rPr b="1"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~$6.3m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total sales and </a:t>
            </a:r>
            <a:r>
              <a:rPr b="1"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~30k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units sold.</a:t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Suggestion: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using Q4 promotional strategies to boost Q1 sales. Introduce Q1-specific campaigns or product incentives.</a:t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925" y="2919450"/>
            <a:ext cx="4884826" cy="195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4925" y="750675"/>
            <a:ext cx="4457925" cy="18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72250" y="45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Sales Analysis: Product Analysis </a:t>
            </a:r>
            <a:endParaRPr b="1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160950" y="618675"/>
            <a:ext cx="3156600" cy="4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Paseo is your best selling product with </a:t>
            </a:r>
            <a:r>
              <a:rPr b="1"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$33M</a:t>
            </a:r>
            <a:r>
              <a:rPr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total sales, with a profit margin of </a:t>
            </a:r>
            <a:r>
              <a:rPr b="1"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15%</a:t>
            </a:r>
            <a:r>
              <a:rPr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338K</a:t>
            </a:r>
            <a:r>
              <a:rPr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units sold.</a:t>
            </a:r>
            <a:endParaRPr sz="12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15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27"/>
              <a:buFont typeface="Arial"/>
              <a:buChar char="●"/>
            </a:pPr>
            <a:r>
              <a:rPr b="1" i="1" lang="en" sz="112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</a:t>
            </a:r>
            <a:r>
              <a:rPr b="1" i="1" lang="en" sz="112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sales by </a:t>
            </a:r>
            <a:r>
              <a:rPr b="1" i="1" lang="en" sz="112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segment</a:t>
            </a:r>
            <a:endParaRPr b="1" i="1" sz="112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15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7"/>
              <a:buFont typeface="Arial"/>
              <a:buChar char="○"/>
            </a:pPr>
            <a:r>
              <a:rPr i="1" lang="en" sz="112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Government: $14.8m</a:t>
            </a:r>
            <a:endParaRPr i="1" sz="112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15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7"/>
              <a:buFont typeface="Arial"/>
              <a:buChar char="○"/>
            </a:pPr>
            <a:r>
              <a:rPr i="1" lang="en" sz="112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 Business: $11.5m</a:t>
            </a:r>
            <a:endParaRPr i="1" sz="112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15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7"/>
              <a:buFont typeface="Arial"/>
              <a:buChar char="○"/>
            </a:pPr>
            <a:r>
              <a:rPr i="1" lang="en" sz="112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Enterprise: $5.2m</a:t>
            </a:r>
            <a:endParaRPr i="1" sz="112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15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7"/>
              <a:buFont typeface="Arial"/>
              <a:buChar char="○"/>
            </a:pPr>
            <a:r>
              <a:rPr i="1" lang="en" sz="112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Midmarket: $907k</a:t>
            </a:r>
            <a:endParaRPr i="1" sz="112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15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7"/>
              <a:buFont typeface="Arial"/>
              <a:buChar char="○"/>
            </a:pPr>
            <a:r>
              <a:rPr i="1" lang="en" sz="112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Channel Partners: $454k</a:t>
            </a:r>
            <a:endParaRPr i="1" sz="112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15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7"/>
              <a:buFont typeface="Arial"/>
              <a:buChar char="●"/>
            </a:pPr>
            <a:r>
              <a:rPr b="1" i="1" lang="en" sz="112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Suggestion:</a:t>
            </a:r>
            <a:r>
              <a:rPr i="1" lang="en" sz="112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Reassess Enterprise strategy – optimize pricing and cost structure to minimize losses.</a:t>
            </a:r>
            <a:endParaRPr i="1" sz="112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15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7"/>
              <a:buFont typeface="Arial"/>
              <a:buChar char="●"/>
            </a:pPr>
            <a:r>
              <a:rPr b="1" i="1" lang="en" sz="112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Sales by Country</a:t>
            </a:r>
            <a:endParaRPr b="1" i="1" sz="112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15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7"/>
              <a:buFont typeface="Arial"/>
              <a:buChar char="○"/>
            </a:pPr>
            <a:r>
              <a:rPr i="1" lang="en" sz="112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US: $7m</a:t>
            </a:r>
            <a:endParaRPr i="1" sz="112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15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7"/>
              <a:buFont typeface="Arial"/>
              <a:buChar char="○"/>
            </a:pPr>
            <a:r>
              <a:rPr i="1" lang="en" sz="112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Canada: $7.6m</a:t>
            </a:r>
            <a:endParaRPr i="1" sz="112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15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7"/>
              <a:buFont typeface="Arial"/>
              <a:buChar char="○"/>
            </a:pPr>
            <a:r>
              <a:rPr i="1" lang="en" sz="112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France: $5.6m</a:t>
            </a:r>
            <a:endParaRPr i="1" sz="112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15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7"/>
              <a:buFont typeface="Arial"/>
              <a:buChar char="○"/>
            </a:pPr>
            <a:r>
              <a:rPr i="1" lang="en" sz="112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Germany: $5.2m</a:t>
            </a:r>
            <a:endParaRPr i="1" sz="112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15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7"/>
              <a:buFont typeface="Arial"/>
              <a:buChar char="○"/>
            </a:pPr>
            <a:r>
              <a:rPr i="1" lang="en" sz="112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Mexico: $7.6m</a:t>
            </a:r>
            <a:endParaRPr i="1" sz="112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15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7"/>
              <a:buFont typeface="Arial"/>
              <a:buChar char="●"/>
            </a:pPr>
            <a:r>
              <a:rPr b="1" i="1" lang="en" sz="112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Suggestion:</a:t>
            </a:r>
            <a:r>
              <a:rPr i="1" lang="en" sz="112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Optimize your discount strategy while expanding Paseo reach into other profitable markets.</a:t>
            </a:r>
            <a:endParaRPr i="1" sz="112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i="1" sz="10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i="1" sz="10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629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7650" y="2839625"/>
            <a:ext cx="5836424" cy="16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7650" y="1427743"/>
            <a:ext cx="5836425" cy="1223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72250" y="45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Regional Performance</a:t>
            </a:r>
            <a:r>
              <a:rPr b="1" lang="en"/>
              <a:t>: Country </a:t>
            </a:r>
            <a:endParaRPr b="1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618675"/>
            <a:ext cx="3254100" cy="40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Canada is your most profitable country with </a:t>
            </a:r>
            <a:r>
              <a:rPr b="1"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$24.8m</a:t>
            </a:r>
            <a:r>
              <a:rPr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total sales, with a profit margin of </a:t>
            </a:r>
            <a:r>
              <a:rPr b="1"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14%</a:t>
            </a:r>
            <a:r>
              <a:rPr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247.43k </a:t>
            </a:r>
            <a:r>
              <a:rPr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units sold (most out of 5 countries).  </a:t>
            </a:r>
            <a:r>
              <a:rPr lang="en" sz="13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Canada saw consistent growth in sales throughout the year with 7 months having more than $2m in sales.</a:t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Canada received a total of $9m in discounts with Paseo accounting for $3m of the $9m. </a:t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675" y="3309650"/>
            <a:ext cx="7175725" cy="145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975" y="618675"/>
            <a:ext cx="4841975" cy="27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72250" y="45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Regional Performance: Country </a:t>
            </a:r>
            <a:endParaRPr b="1"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618675"/>
            <a:ext cx="3254100" cy="40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United States is your least profitable country with a profit margin of </a:t>
            </a:r>
            <a:r>
              <a:rPr b="1"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12%</a:t>
            </a:r>
            <a:r>
              <a:rPr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but the US has the highest amount of sales with </a:t>
            </a:r>
            <a:r>
              <a:rPr b="1"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$25m</a:t>
            </a:r>
            <a:r>
              <a:rPr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contrast, Mexico has the least amount of total sales with </a:t>
            </a:r>
            <a:r>
              <a:rPr b="1" lang="en" sz="12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$20.9M.</a:t>
            </a:r>
            <a:endParaRPr b="1"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Canada leads in both unit sales and profitability. U.S. has volume but low efficiency.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Suggestion: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Tighten U.S. discounting and focus on margin optimization.</a:t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9913" y="883325"/>
            <a:ext cx="433387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9913" y="2868200"/>
            <a:ext cx="43338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72250" y="45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 Insights</a:t>
            </a:r>
            <a:endParaRPr b="1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618675"/>
            <a:ext cx="8379900" cy="31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Palmer’s International closed 2024 with </a:t>
            </a:r>
            <a:r>
              <a:rPr b="1" lang="en" sz="13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$118M in total revenue</a:t>
            </a:r>
            <a:r>
              <a:rPr lang="en" sz="13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selling </a:t>
            </a:r>
            <a:r>
              <a:rPr b="1" lang="en" sz="13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1.13 million units</a:t>
            </a:r>
            <a:r>
              <a:rPr lang="en" sz="13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achieving a </a:t>
            </a:r>
            <a:r>
              <a:rPr b="1" lang="en" sz="13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14% profit margin</a:t>
            </a:r>
            <a:r>
              <a:rPr lang="en" sz="13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While overall performance is strong, opportunities remain to improve profitability through optimized segment strategies, more efficient discounting, and expanded use of successful campaigns.</a:t>
            </a:r>
            <a:endParaRPr b="1" sz="157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Strategic Recommendations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Enterprise Turnaround: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Audit contracts, acquisition costs, and pricing.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Q1 Growth Plan: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Introduce early-year promotions, refreshed campaigns in March.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 U.S. Profitability: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discounting, improve margin per unit.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Paseo &amp; Velo Strategy: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Broaden product appeal using October's marketing success.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Discount Controls: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protections on promotions in high-performing regions like Canada.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