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5/3/2021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5/3/2021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5/3/2021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731584-6923-43F5-BC20-20E5CCCE3767}"/>
              </a:ext>
            </a:extLst>
          </p:cNvPr>
          <p:cNvSpPr>
            <a:spLocks noGrp="1"/>
          </p:cNvSpPr>
          <p:nvPr>
            <p:ph type="ctrTitle"/>
          </p:nvPr>
        </p:nvSpPr>
        <p:spPr/>
        <p:txBody>
          <a:bodyPr/>
          <a:lstStyle/>
          <a:p>
            <a:r>
              <a:rPr lang="fr-FR" dirty="0"/>
              <a:t>Les métiers du dev web en </a:t>
            </a:r>
            <a:r>
              <a:rPr lang="fr-FR" dirty="0" err="1"/>
              <a:t>front-end</a:t>
            </a:r>
            <a:endParaRPr lang="fr-FR" dirty="0"/>
          </a:p>
        </p:txBody>
      </p:sp>
    </p:spTree>
    <p:extLst>
      <p:ext uri="{BB962C8B-B14F-4D97-AF65-F5344CB8AC3E}">
        <p14:creationId xmlns:p14="http://schemas.microsoft.com/office/powerpoint/2010/main" val="50787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40E27-34F3-4C30-B5AB-C8A48A161E4A}"/>
              </a:ext>
            </a:extLst>
          </p:cNvPr>
          <p:cNvSpPr>
            <a:spLocks noGrp="1"/>
          </p:cNvSpPr>
          <p:nvPr>
            <p:ph type="title"/>
          </p:nvPr>
        </p:nvSpPr>
        <p:spPr/>
        <p:txBody>
          <a:bodyPr/>
          <a:lstStyle/>
          <a:p>
            <a:pPr algn="l"/>
            <a:r>
              <a:rPr lang="fr-FR" dirty="0"/>
              <a:t>C’est quoi le </a:t>
            </a:r>
            <a:r>
              <a:rPr lang="fr-FR" dirty="0" err="1"/>
              <a:t>front-end</a:t>
            </a:r>
            <a:r>
              <a:rPr lang="fr-FR" dirty="0"/>
              <a:t> ?</a:t>
            </a:r>
          </a:p>
        </p:txBody>
      </p:sp>
      <p:sp>
        <p:nvSpPr>
          <p:cNvPr id="7" name="Espace réservé du contenu 6">
            <a:extLst>
              <a:ext uri="{FF2B5EF4-FFF2-40B4-BE49-F238E27FC236}">
                <a16:creationId xmlns:a16="http://schemas.microsoft.com/office/drawing/2014/main" id="{CDD3BF90-92FA-4110-A034-4F1EA5F2F43C}"/>
              </a:ext>
            </a:extLst>
          </p:cNvPr>
          <p:cNvSpPr>
            <a:spLocks noGrp="1"/>
          </p:cNvSpPr>
          <p:nvPr>
            <p:ph idx="1"/>
          </p:nvPr>
        </p:nvSpPr>
        <p:spPr/>
        <p:txBody>
          <a:bodyPr/>
          <a:lstStyle/>
          <a:p>
            <a:r>
              <a:rPr lang="fr-FR" dirty="0"/>
              <a:t>Le front end gère tous ce qui est décoration, gérer la navigation du site, le désigne, mais les frontend font aussi un peu le travail du backend donc faut avoir des connaissances aussi en back end (html, </a:t>
            </a:r>
            <a:r>
              <a:rPr lang="fr-FR" dirty="0" err="1"/>
              <a:t>php</a:t>
            </a:r>
            <a:r>
              <a:rPr lang="fr-FR" dirty="0"/>
              <a:t>…) </a:t>
            </a:r>
          </a:p>
        </p:txBody>
      </p:sp>
    </p:spTree>
    <p:extLst>
      <p:ext uri="{BB962C8B-B14F-4D97-AF65-F5344CB8AC3E}">
        <p14:creationId xmlns:p14="http://schemas.microsoft.com/office/powerpoint/2010/main" val="89978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893191-AE78-42D1-8C43-50A2D892D8B1}"/>
              </a:ext>
            </a:extLst>
          </p:cNvPr>
          <p:cNvSpPr>
            <a:spLocks noGrp="1"/>
          </p:cNvSpPr>
          <p:nvPr>
            <p:ph type="title"/>
          </p:nvPr>
        </p:nvSpPr>
        <p:spPr>
          <a:xfrm>
            <a:off x="2895600" y="901532"/>
            <a:ext cx="8610600" cy="1293028"/>
          </a:xfrm>
        </p:spPr>
        <p:txBody>
          <a:bodyPr/>
          <a:lstStyle/>
          <a:p>
            <a:pPr algn="ctr"/>
            <a:r>
              <a:rPr lang="fr-FR" dirty="0" err="1"/>
              <a:t>L’Ui</a:t>
            </a:r>
            <a:r>
              <a:rPr lang="fr-FR" dirty="0"/>
              <a:t> design</a:t>
            </a:r>
          </a:p>
        </p:txBody>
      </p:sp>
      <p:sp>
        <p:nvSpPr>
          <p:cNvPr id="3" name="Espace réservé du contenu 2">
            <a:extLst>
              <a:ext uri="{FF2B5EF4-FFF2-40B4-BE49-F238E27FC236}">
                <a16:creationId xmlns:a16="http://schemas.microsoft.com/office/drawing/2014/main" id="{3F9A2524-3648-4B40-BA26-A3A3002E5BD8}"/>
              </a:ext>
            </a:extLst>
          </p:cNvPr>
          <p:cNvSpPr>
            <a:spLocks noGrp="1"/>
          </p:cNvSpPr>
          <p:nvPr>
            <p:ph idx="1"/>
          </p:nvPr>
        </p:nvSpPr>
        <p:spPr/>
        <p:txBody>
          <a:bodyPr/>
          <a:lstStyle/>
          <a:p>
            <a:r>
              <a:rPr lang="fr-FR" b="0" i="0" dirty="0">
                <a:effectLst/>
                <a:latin typeface="CircularBook"/>
              </a:rPr>
              <a:t>La mission de l’UI designer consiste à créer une interface agréable et pratique, facile à prendre en main.</a:t>
            </a:r>
          </a:p>
          <a:p>
            <a:r>
              <a:rPr lang="fr-FR" b="0" i="0" dirty="0">
                <a:effectLst/>
                <a:latin typeface="CircularBook"/>
              </a:rPr>
              <a:t>l’UI design fait partie de l’UX design, en cela qu’il travaille à donner la meilleure expérience possible à l’utilisateur, mais il s’attache plus particulièrement aux éléments perceptibles : éléments graphiques, boutons, navigation, typographie…</a:t>
            </a:r>
            <a:endParaRPr lang="fr-FR" dirty="0"/>
          </a:p>
        </p:txBody>
      </p:sp>
    </p:spTree>
    <p:extLst>
      <p:ext uri="{BB962C8B-B14F-4D97-AF65-F5344CB8AC3E}">
        <p14:creationId xmlns:p14="http://schemas.microsoft.com/office/powerpoint/2010/main" val="355122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1051B4-9CDC-4713-8A0A-B78128702B0D}"/>
              </a:ext>
            </a:extLst>
          </p:cNvPr>
          <p:cNvSpPr>
            <a:spLocks noGrp="1"/>
          </p:cNvSpPr>
          <p:nvPr>
            <p:ph type="title"/>
          </p:nvPr>
        </p:nvSpPr>
        <p:spPr/>
        <p:txBody>
          <a:bodyPr/>
          <a:lstStyle/>
          <a:p>
            <a:pPr algn="ctr"/>
            <a:r>
              <a:rPr lang="fr-FR" dirty="0" err="1"/>
              <a:t>L’ux</a:t>
            </a:r>
            <a:r>
              <a:rPr lang="fr-FR" dirty="0"/>
              <a:t> design</a:t>
            </a:r>
          </a:p>
        </p:txBody>
      </p:sp>
      <p:sp>
        <p:nvSpPr>
          <p:cNvPr id="3" name="Espace réservé du contenu 2">
            <a:extLst>
              <a:ext uri="{FF2B5EF4-FFF2-40B4-BE49-F238E27FC236}">
                <a16:creationId xmlns:a16="http://schemas.microsoft.com/office/drawing/2014/main" id="{156DF8A1-6B67-4039-83C8-4E14A078C735}"/>
              </a:ext>
            </a:extLst>
          </p:cNvPr>
          <p:cNvSpPr>
            <a:spLocks noGrp="1"/>
          </p:cNvSpPr>
          <p:nvPr>
            <p:ph idx="1"/>
          </p:nvPr>
        </p:nvSpPr>
        <p:spPr/>
        <p:txBody>
          <a:bodyPr/>
          <a:lstStyle/>
          <a:p>
            <a:r>
              <a:rPr lang="fr-FR" b="1" i="0" dirty="0">
                <a:effectLst/>
                <a:latin typeface="brandon-grotesque"/>
              </a:rPr>
              <a:t>L’ UX design prend en compte l’ UI et concerne :</a:t>
            </a:r>
          </a:p>
          <a:p>
            <a:pPr algn="l" fontAlgn="base">
              <a:buFont typeface="Arial" panose="020B0604020202020204" pitchFamily="34" charset="0"/>
              <a:buChar char="•"/>
            </a:pPr>
            <a:r>
              <a:rPr lang="fr-FR" b="0" i="0" dirty="0">
                <a:effectLst/>
                <a:latin typeface="brandon-grotesque"/>
              </a:rPr>
              <a:t>Les contenus textes et visuels,</a:t>
            </a:r>
          </a:p>
          <a:p>
            <a:pPr algn="l" fontAlgn="base">
              <a:buFont typeface="Arial" panose="020B0604020202020204" pitchFamily="34" charset="0"/>
              <a:buChar char="•"/>
            </a:pPr>
            <a:r>
              <a:rPr lang="fr-FR" b="0" i="0" dirty="0">
                <a:effectLst/>
                <a:latin typeface="brandon-grotesque"/>
              </a:rPr>
              <a:t>l’analyse de données,</a:t>
            </a:r>
          </a:p>
          <a:p>
            <a:pPr algn="l" fontAlgn="base">
              <a:buFont typeface="Arial" panose="020B0604020202020204" pitchFamily="34" charset="0"/>
              <a:buChar char="•"/>
            </a:pPr>
            <a:r>
              <a:rPr lang="fr-FR" b="0" i="0" dirty="0">
                <a:effectLst/>
                <a:latin typeface="brandon-grotesque"/>
              </a:rPr>
              <a:t>les tests utilisateurs,</a:t>
            </a:r>
          </a:p>
          <a:p>
            <a:pPr algn="l" fontAlgn="base">
              <a:buFont typeface="Arial" panose="020B0604020202020204" pitchFamily="34" charset="0"/>
              <a:buChar char="•"/>
            </a:pPr>
            <a:r>
              <a:rPr lang="fr-FR" b="0" i="0" dirty="0">
                <a:effectLst/>
                <a:latin typeface="brandon-grotesque"/>
              </a:rPr>
              <a:t>les fonctionnalités,</a:t>
            </a:r>
          </a:p>
          <a:p>
            <a:pPr algn="l" fontAlgn="base">
              <a:buFont typeface="Arial" panose="020B0604020202020204" pitchFamily="34" charset="0"/>
              <a:buChar char="•"/>
            </a:pPr>
            <a:r>
              <a:rPr lang="fr-FR" b="0" i="0" dirty="0">
                <a:effectLst/>
                <a:latin typeface="brandon-grotesque"/>
              </a:rPr>
              <a:t>l’architecture du site web,</a:t>
            </a:r>
          </a:p>
          <a:p>
            <a:pPr algn="l" fontAlgn="base">
              <a:buFont typeface="Arial" panose="020B0604020202020204" pitchFamily="34" charset="0"/>
              <a:buChar char="•"/>
            </a:pPr>
            <a:r>
              <a:rPr lang="fr-FR" b="0" i="0" dirty="0">
                <a:effectLst/>
                <a:latin typeface="brandon-grotesque"/>
              </a:rPr>
              <a:t>la satisfaction client.</a:t>
            </a:r>
          </a:p>
          <a:p>
            <a:pPr marL="0" indent="0">
              <a:buNone/>
            </a:pPr>
            <a:r>
              <a:rPr lang="fr-FR" sz="2800" b="1" i="0" dirty="0">
                <a:effectLst/>
                <a:latin typeface="brandon-grotesque"/>
              </a:rPr>
              <a:t>Pour conclure, une interface web efficace est une synthèse parfaite de l’UI et de l’UX !</a:t>
            </a:r>
            <a:endParaRPr lang="fr-FR" sz="2800" b="1" dirty="0"/>
          </a:p>
        </p:txBody>
      </p:sp>
      <p:pic>
        <p:nvPicPr>
          <p:cNvPr id="4" name="Image 3">
            <a:extLst>
              <a:ext uri="{FF2B5EF4-FFF2-40B4-BE49-F238E27FC236}">
                <a16:creationId xmlns:a16="http://schemas.microsoft.com/office/drawing/2014/main" id="{12E57569-2ECD-49CF-8A8B-D8054882737E}"/>
              </a:ext>
            </a:extLst>
          </p:cNvPr>
          <p:cNvPicPr>
            <a:picLocks noChangeAspect="1"/>
          </p:cNvPicPr>
          <p:nvPr/>
        </p:nvPicPr>
        <p:blipFill>
          <a:blip r:embed="rId2"/>
          <a:stretch>
            <a:fillRect/>
          </a:stretch>
        </p:blipFill>
        <p:spPr>
          <a:xfrm>
            <a:off x="7063409" y="2531165"/>
            <a:ext cx="3801778" cy="2360092"/>
          </a:xfrm>
          <a:prstGeom prst="rect">
            <a:avLst/>
          </a:prstGeom>
        </p:spPr>
      </p:pic>
    </p:spTree>
    <p:extLst>
      <p:ext uri="{BB962C8B-B14F-4D97-AF65-F5344CB8AC3E}">
        <p14:creationId xmlns:p14="http://schemas.microsoft.com/office/powerpoint/2010/main" val="368337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FDAF9-32B5-4549-8AD3-9D11A3FC0016}"/>
              </a:ext>
            </a:extLst>
          </p:cNvPr>
          <p:cNvSpPr>
            <a:spLocks noGrp="1"/>
          </p:cNvSpPr>
          <p:nvPr>
            <p:ph type="title"/>
          </p:nvPr>
        </p:nvSpPr>
        <p:spPr/>
        <p:txBody>
          <a:bodyPr/>
          <a:lstStyle/>
          <a:p>
            <a:pPr algn="ctr"/>
            <a:r>
              <a:rPr lang="fr-FR" dirty="0"/>
              <a:t>Le web designer</a:t>
            </a:r>
          </a:p>
        </p:txBody>
      </p:sp>
      <p:sp>
        <p:nvSpPr>
          <p:cNvPr id="3" name="Espace réservé du contenu 2">
            <a:extLst>
              <a:ext uri="{FF2B5EF4-FFF2-40B4-BE49-F238E27FC236}">
                <a16:creationId xmlns:a16="http://schemas.microsoft.com/office/drawing/2014/main" id="{7F2C63BB-A7B8-464B-85D2-DFA01E94D08E}"/>
              </a:ext>
            </a:extLst>
          </p:cNvPr>
          <p:cNvSpPr>
            <a:spLocks noGrp="1"/>
          </p:cNvSpPr>
          <p:nvPr>
            <p:ph idx="1"/>
          </p:nvPr>
        </p:nvSpPr>
        <p:spPr/>
        <p:txBody>
          <a:bodyPr/>
          <a:lstStyle/>
          <a:p>
            <a:r>
              <a:rPr lang="fr-FR" b="0" i="0" dirty="0">
                <a:effectLst/>
                <a:latin typeface="Lato"/>
              </a:rPr>
              <a:t>Le </a:t>
            </a:r>
            <a:r>
              <a:rPr lang="fr-FR" b="1" i="0" dirty="0">
                <a:effectLst/>
                <a:latin typeface="Lato"/>
              </a:rPr>
              <a:t>webdesigner</a:t>
            </a:r>
            <a:r>
              <a:rPr lang="fr-FR" b="0" i="0" dirty="0">
                <a:effectLst/>
                <a:latin typeface="Lato"/>
              </a:rPr>
              <a:t> conçoit et réalise l'identité visuelle d'un </a:t>
            </a:r>
            <a:r>
              <a:rPr lang="fr-FR" b="1" i="0" dirty="0">
                <a:effectLst/>
                <a:latin typeface="Lato"/>
              </a:rPr>
              <a:t>site internet</a:t>
            </a:r>
            <a:r>
              <a:rPr lang="fr-FR" b="0" i="0" dirty="0">
                <a:effectLst/>
                <a:latin typeface="Lato"/>
              </a:rPr>
              <a:t> </a:t>
            </a:r>
            <a:r>
              <a:rPr lang="fr-FR" b="0" i="0" dirty="0">
                <a:solidFill>
                  <a:srgbClr val="525251"/>
                </a:solidFill>
                <a:effectLst/>
                <a:latin typeface="Lato"/>
              </a:rPr>
              <a:t> </a:t>
            </a:r>
            <a:r>
              <a:rPr lang="fr-FR" b="0" i="0" dirty="0">
                <a:effectLst/>
                <a:latin typeface="Lato"/>
              </a:rPr>
              <a:t>(illustrations, bannières, animations…) </a:t>
            </a:r>
          </a:p>
          <a:p>
            <a:r>
              <a:rPr lang="fr-FR" b="0" i="0" dirty="0">
                <a:effectLst/>
                <a:latin typeface="Lato"/>
              </a:rPr>
              <a:t>Sous la responsabilité du chef de projet ou du directeur artistique, le </a:t>
            </a:r>
            <a:r>
              <a:rPr lang="fr-FR" b="1" i="0" dirty="0">
                <a:effectLst/>
                <a:latin typeface="Lato"/>
              </a:rPr>
              <a:t>web designer</a:t>
            </a:r>
            <a:r>
              <a:rPr lang="fr-FR" b="0" i="0" dirty="0">
                <a:effectLst/>
                <a:latin typeface="Lato"/>
              </a:rPr>
              <a:t> définit le cahier des charges du produit : ergonomie, mode de navigation, arborescence, scénarisation, identité visuelle et sonore</a:t>
            </a:r>
            <a:endParaRPr lang="fr-FR" dirty="0"/>
          </a:p>
        </p:txBody>
      </p:sp>
    </p:spTree>
    <p:extLst>
      <p:ext uri="{BB962C8B-B14F-4D97-AF65-F5344CB8AC3E}">
        <p14:creationId xmlns:p14="http://schemas.microsoft.com/office/powerpoint/2010/main" val="291171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71825-ED80-409F-8B68-B55F25A0CC0D}"/>
              </a:ext>
            </a:extLst>
          </p:cNvPr>
          <p:cNvSpPr>
            <a:spLocks noGrp="1"/>
          </p:cNvSpPr>
          <p:nvPr>
            <p:ph type="title"/>
          </p:nvPr>
        </p:nvSpPr>
        <p:spPr/>
        <p:txBody>
          <a:bodyPr/>
          <a:lstStyle/>
          <a:p>
            <a:pPr algn="ctr"/>
            <a:r>
              <a:rPr lang="fr-FR" dirty="0"/>
              <a:t>L’ergonome web</a:t>
            </a:r>
          </a:p>
        </p:txBody>
      </p:sp>
      <p:sp>
        <p:nvSpPr>
          <p:cNvPr id="3" name="Espace réservé du contenu 2">
            <a:extLst>
              <a:ext uri="{FF2B5EF4-FFF2-40B4-BE49-F238E27FC236}">
                <a16:creationId xmlns:a16="http://schemas.microsoft.com/office/drawing/2014/main" id="{67229375-D212-438B-8166-8BE0AE0B1A27}"/>
              </a:ext>
            </a:extLst>
          </p:cNvPr>
          <p:cNvSpPr>
            <a:spLocks noGrp="1"/>
          </p:cNvSpPr>
          <p:nvPr>
            <p:ph idx="1"/>
          </p:nvPr>
        </p:nvSpPr>
        <p:spPr/>
        <p:txBody>
          <a:bodyPr/>
          <a:lstStyle/>
          <a:p>
            <a:r>
              <a:rPr lang="fr-FR" b="0" i="0" dirty="0">
                <a:effectLst/>
                <a:latin typeface="Expressway"/>
              </a:rPr>
              <a:t>Le web-ergonome est chargé d'améliorer l'interface et l'accès d'un site Internet à tous, son objectif ? Rendre agréable l'architecture du site pour que le visiteur se transforme en consommateur.</a:t>
            </a:r>
          </a:p>
          <a:p>
            <a:r>
              <a:rPr lang="fr-FR" b="0" i="0" dirty="0">
                <a:effectLst/>
                <a:latin typeface="Expressway"/>
              </a:rPr>
              <a:t>L'une des autres missions du web-ergonome est de cerner les attentes réelles ou supposées des utilisateurs. Pour cela, il les interroge, analyse leur navigation, teste de nouvelles approches...</a:t>
            </a:r>
            <a:endParaRPr lang="fr-FR" dirty="0"/>
          </a:p>
        </p:txBody>
      </p:sp>
    </p:spTree>
    <p:extLst>
      <p:ext uri="{BB962C8B-B14F-4D97-AF65-F5344CB8AC3E}">
        <p14:creationId xmlns:p14="http://schemas.microsoft.com/office/powerpoint/2010/main" val="72582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68FAA0-7FCB-4BF7-B7E4-0D20449E5C3E}"/>
              </a:ext>
            </a:extLst>
          </p:cNvPr>
          <p:cNvSpPr>
            <a:spLocks noGrp="1"/>
          </p:cNvSpPr>
          <p:nvPr>
            <p:ph type="title"/>
          </p:nvPr>
        </p:nvSpPr>
        <p:spPr/>
        <p:txBody>
          <a:bodyPr/>
          <a:lstStyle/>
          <a:p>
            <a:pPr algn="l"/>
            <a:r>
              <a:rPr lang="fr-FR" dirty="0"/>
              <a:t>Qu’est ce qu’on peut faire avec du </a:t>
            </a:r>
            <a:r>
              <a:rPr lang="fr-FR" dirty="0" err="1"/>
              <a:t>css</a:t>
            </a:r>
            <a:r>
              <a:rPr lang="fr-FR" dirty="0"/>
              <a:t> ?</a:t>
            </a:r>
          </a:p>
        </p:txBody>
      </p:sp>
      <p:pic>
        <p:nvPicPr>
          <p:cNvPr id="5" name="Espace réservé du contenu 4">
            <a:extLst>
              <a:ext uri="{FF2B5EF4-FFF2-40B4-BE49-F238E27FC236}">
                <a16:creationId xmlns:a16="http://schemas.microsoft.com/office/drawing/2014/main" id="{EC97E3C9-1AED-4AE4-B9A5-D9D4D597BEDC}"/>
              </a:ext>
            </a:extLst>
          </p:cNvPr>
          <p:cNvPicPr>
            <a:picLocks noGrp="1" noChangeAspect="1"/>
          </p:cNvPicPr>
          <p:nvPr>
            <p:ph idx="1"/>
          </p:nvPr>
        </p:nvPicPr>
        <p:blipFill rotWithShape="1">
          <a:blip r:embed="rId2"/>
          <a:srcRect l="-1" t="553" r="45845" b="51604"/>
          <a:stretch/>
        </p:blipFill>
        <p:spPr>
          <a:xfrm>
            <a:off x="583923" y="2326446"/>
            <a:ext cx="7475884" cy="4127362"/>
          </a:xfrm>
        </p:spPr>
      </p:pic>
      <p:sp>
        <p:nvSpPr>
          <p:cNvPr id="6" name="ZoneTexte 5">
            <a:extLst>
              <a:ext uri="{FF2B5EF4-FFF2-40B4-BE49-F238E27FC236}">
                <a16:creationId xmlns:a16="http://schemas.microsoft.com/office/drawing/2014/main" id="{1D590ED4-3177-462E-9A39-DFA55F9DDB85}"/>
              </a:ext>
            </a:extLst>
          </p:cNvPr>
          <p:cNvSpPr txBox="1"/>
          <p:nvPr/>
        </p:nvSpPr>
        <p:spPr>
          <a:xfrm>
            <a:off x="8401878" y="2491409"/>
            <a:ext cx="2080592" cy="1754326"/>
          </a:xfrm>
          <a:prstGeom prst="rect">
            <a:avLst/>
          </a:prstGeom>
          <a:noFill/>
        </p:spPr>
        <p:txBody>
          <a:bodyPr wrap="square" rtlCol="0">
            <a:spAutoFit/>
          </a:bodyPr>
          <a:lstStyle/>
          <a:p>
            <a:r>
              <a:rPr lang="fr-FR" dirty="0"/>
              <a:t>On peut changer la taille , la forme, la </a:t>
            </a:r>
            <a:r>
              <a:rPr lang="fr-FR" dirty="0" err="1"/>
              <a:t>couleu</a:t>
            </a:r>
            <a:r>
              <a:rPr lang="fr-FR" dirty="0"/>
              <a:t>…du texte ou même des images</a:t>
            </a:r>
          </a:p>
        </p:txBody>
      </p:sp>
    </p:spTree>
    <p:extLst>
      <p:ext uri="{BB962C8B-B14F-4D97-AF65-F5344CB8AC3E}">
        <p14:creationId xmlns:p14="http://schemas.microsoft.com/office/powerpoint/2010/main" val="159282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8C276-E1F9-4D40-8F3D-CBDA4C0485DB}"/>
              </a:ext>
            </a:extLst>
          </p:cNvPr>
          <p:cNvSpPr>
            <a:spLocks noGrp="1"/>
          </p:cNvSpPr>
          <p:nvPr>
            <p:ph type="title"/>
          </p:nvPr>
        </p:nvSpPr>
        <p:spPr>
          <a:xfrm>
            <a:off x="3033907" y="512581"/>
            <a:ext cx="8610600" cy="1293028"/>
          </a:xfrm>
        </p:spPr>
        <p:txBody>
          <a:bodyPr/>
          <a:lstStyle/>
          <a:p>
            <a:pPr algn="ctr"/>
            <a:r>
              <a:rPr lang="fr-FR" dirty="0"/>
              <a:t>Un sans vs Avec le </a:t>
            </a:r>
            <a:r>
              <a:rPr lang="fr-FR" dirty="0" err="1"/>
              <a:t>css</a:t>
            </a:r>
            <a:endParaRPr lang="fr-FR" dirty="0"/>
          </a:p>
        </p:txBody>
      </p:sp>
      <p:pic>
        <p:nvPicPr>
          <p:cNvPr id="5" name="Espace réservé du contenu 4">
            <a:extLst>
              <a:ext uri="{FF2B5EF4-FFF2-40B4-BE49-F238E27FC236}">
                <a16:creationId xmlns:a16="http://schemas.microsoft.com/office/drawing/2014/main" id="{68FF9616-F6F7-406A-8035-0012C7BBD630}"/>
              </a:ext>
            </a:extLst>
          </p:cNvPr>
          <p:cNvPicPr>
            <a:picLocks noGrp="1" noChangeAspect="1"/>
          </p:cNvPicPr>
          <p:nvPr>
            <p:ph idx="1"/>
          </p:nvPr>
        </p:nvPicPr>
        <p:blipFill rotWithShape="1">
          <a:blip r:embed="rId2"/>
          <a:srcRect l="11972" r="17538"/>
          <a:stretch/>
        </p:blipFill>
        <p:spPr>
          <a:xfrm>
            <a:off x="344557" y="2057401"/>
            <a:ext cx="5378700" cy="4036226"/>
          </a:xfrm>
        </p:spPr>
      </p:pic>
      <p:cxnSp>
        <p:nvCxnSpPr>
          <p:cNvPr id="7" name="Connecteur droit 6">
            <a:extLst>
              <a:ext uri="{FF2B5EF4-FFF2-40B4-BE49-F238E27FC236}">
                <a16:creationId xmlns:a16="http://schemas.microsoft.com/office/drawing/2014/main" id="{CCEAF96A-EECD-4A20-9BE2-65CD8E796D09}"/>
              </a:ext>
            </a:extLst>
          </p:cNvPr>
          <p:cNvCxnSpPr/>
          <p:nvPr/>
        </p:nvCxnSpPr>
        <p:spPr>
          <a:xfrm>
            <a:off x="6096000" y="2057400"/>
            <a:ext cx="0" cy="4212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F6F2B83-92B4-4D00-AC42-40A383E40BCE}"/>
              </a:ext>
            </a:extLst>
          </p:cNvPr>
          <p:cNvSpPr/>
          <p:nvPr/>
        </p:nvSpPr>
        <p:spPr>
          <a:xfrm>
            <a:off x="5949805" y="1969514"/>
            <a:ext cx="292389" cy="4212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77CF1167-72C8-49E2-B382-5A7069215B4C}"/>
              </a:ext>
            </a:extLst>
          </p:cNvPr>
          <p:cNvPicPr>
            <a:picLocks noChangeAspect="1"/>
          </p:cNvPicPr>
          <p:nvPr/>
        </p:nvPicPr>
        <p:blipFill rotWithShape="1">
          <a:blip r:embed="rId3"/>
          <a:srcRect l="12853" r="16522"/>
          <a:stretch/>
        </p:blipFill>
        <p:spPr>
          <a:xfrm>
            <a:off x="6388389" y="2057400"/>
            <a:ext cx="5378699" cy="4036227"/>
          </a:xfrm>
          <a:prstGeom prst="rect">
            <a:avLst/>
          </a:prstGeom>
        </p:spPr>
      </p:pic>
      <p:sp>
        <p:nvSpPr>
          <p:cNvPr id="11" name="ZoneTexte 10">
            <a:extLst>
              <a:ext uri="{FF2B5EF4-FFF2-40B4-BE49-F238E27FC236}">
                <a16:creationId xmlns:a16="http://schemas.microsoft.com/office/drawing/2014/main" id="{5F571CC9-9E98-4241-BDC4-BF086DD8E106}"/>
              </a:ext>
            </a:extLst>
          </p:cNvPr>
          <p:cNvSpPr txBox="1"/>
          <p:nvPr/>
        </p:nvSpPr>
        <p:spPr>
          <a:xfrm>
            <a:off x="6388389" y="1436277"/>
            <a:ext cx="4558747" cy="369332"/>
          </a:xfrm>
          <a:prstGeom prst="rect">
            <a:avLst/>
          </a:prstGeom>
          <a:noFill/>
        </p:spPr>
        <p:txBody>
          <a:bodyPr wrap="square" rtlCol="0">
            <a:spAutoFit/>
          </a:bodyPr>
          <a:lstStyle/>
          <a:p>
            <a:r>
              <a:rPr lang="fr-FR" dirty="0"/>
              <a:t>Perte de couleur taille du texte, image</a:t>
            </a:r>
          </a:p>
        </p:txBody>
      </p:sp>
    </p:spTree>
    <p:extLst>
      <p:ext uri="{BB962C8B-B14F-4D97-AF65-F5344CB8AC3E}">
        <p14:creationId xmlns:p14="http://schemas.microsoft.com/office/powerpoint/2010/main" val="2695102102"/>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1262</TotalTime>
  <Words>339</Words>
  <Application>Microsoft Office PowerPoint</Application>
  <PresentationFormat>Grand écran</PresentationFormat>
  <Paragraphs>25</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brandon-grotesque</vt:lpstr>
      <vt:lpstr>Century Gothic</vt:lpstr>
      <vt:lpstr>CircularBook</vt:lpstr>
      <vt:lpstr>Expressway</vt:lpstr>
      <vt:lpstr>Lato</vt:lpstr>
      <vt:lpstr>Traînée de condensation</vt:lpstr>
      <vt:lpstr>Les métiers du dev web en front-end</vt:lpstr>
      <vt:lpstr>C’est quoi le front-end ?</vt:lpstr>
      <vt:lpstr>L’Ui design</vt:lpstr>
      <vt:lpstr>L’ux design</vt:lpstr>
      <vt:lpstr>Le web designer</vt:lpstr>
      <vt:lpstr>L’ergonome web</vt:lpstr>
      <vt:lpstr>Qu’est ce qu’on peut faire avec du css ?</vt:lpstr>
      <vt:lpstr>Un sans vs Avec le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métiers du dev web en backend</dc:title>
  <dc:creator>stagiaire</dc:creator>
  <cp:lastModifiedBy>stagiaire</cp:lastModifiedBy>
  <cp:revision>7</cp:revision>
  <dcterms:created xsi:type="dcterms:W3CDTF">2021-05-03T09:31:58Z</dcterms:created>
  <dcterms:modified xsi:type="dcterms:W3CDTF">2021-05-04T06:34:45Z</dcterms:modified>
</cp:coreProperties>
</file>