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handoutMasterIdLst>
    <p:handoutMasterId r:id="rId26"/>
  </p:handoutMasterIdLst>
  <p:sldIdLst>
    <p:sldId id="357" r:id="rId4"/>
    <p:sldId id="390" r:id="rId5"/>
    <p:sldId id="391" r:id="rId6"/>
    <p:sldId id="392" r:id="rId7"/>
    <p:sldId id="358" r:id="rId8"/>
    <p:sldId id="395" r:id="rId9"/>
    <p:sldId id="319" r:id="rId10"/>
    <p:sldId id="365" r:id="rId11"/>
    <p:sldId id="318" r:id="rId12"/>
    <p:sldId id="408" r:id="rId13"/>
    <p:sldId id="407" r:id="rId14"/>
    <p:sldId id="396" r:id="rId15"/>
    <p:sldId id="399" r:id="rId16"/>
    <p:sldId id="398" r:id="rId17"/>
    <p:sldId id="400" r:id="rId18"/>
    <p:sldId id="402" r:id="rId19"/>
    <p:sldId id="401" r:id="rId20"/>
    <p:sldId id="403" r:id="rId21"/>
    <p:sldId id="405" r:id="rId22"/>
    <p:sldId id="368" r:id="rId23"/>
    <p:sldId id="406" r:id="rId2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1" d="100"/>
          <a:sy n="61" d="100"/>
        </p:scale>
        <p:origin x="53" y="662"/>
      </p:cViewPr>
      <p:guideLst>
        <p:guide orient="horz" pos="174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022985" y="2237105"/>
            <a:ext cx="7098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zh-CN" sz="2000" b="1" dirty="0" smtClean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Исследование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информационных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технологий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на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систему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управления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охраной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труда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промышленного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предприятия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4570095" y="3496310"/>
            <a:ext cx="3811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altLang="en-US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Выполнил</a:t>
            </a:r>
            <a:r>
              <a:rPr lang="en-US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: 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Тулегенов Алишер Канатович</a:t>
            </a:r>
          </a:p>
          <a:p>
            <a:pPr algn="l">
              <a:lnSpc>
                <a:spcPct val="150000"/>
              </a:lnSpc>
            </a:pP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Научный руководитель: Акишев К.М.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734503" y="107918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98495" y="141065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123430" y="112109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101908" y="127952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animBg="1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45" y="2160620"/>
            <a:ext cx="3414859" cy="11791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H_Text_1"/>
          <p:cNvSpPr txBox="1"/>
          <p:nvPr/>
        </p:nvSpPr>
        <p:spPr>
          <a:xfrm>
            <a:off x="969108" y="1674629"/>
            <a:ext cx="3402867" cy="233352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ru-RU" altLang="en-US" sz="1600" dirty="0" err="1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Приемущества</a:t>
            </a:r>
            <a:r>
              <a:rPr lang="ru-RU" altLang="en-US" sz="1600" dirty="0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«Клиент-серверной» архитектуры:</a:t>
            </a: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ru-RU" altLang="en-US" sz="1600" dirty="0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Доступность</a:t>
            </a: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ru-RU" altLang="en-US" sz="1600" dirty="0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Масштабируемость</a:t>
            </a: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ru-RU" altLang="en-US" sz="1600" dirty="0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Кроссплатформенность</a:t>
            </a: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ru-RU" altLang="en-US" sz="1600" dirty="0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Удобство обновлений</a:t>
            </a:r>
            <a:endParaRPr lang="ru-RU" altLang="en-US" sz="1600" dirty="0" smtClean="0">
              <a:solidFill>
                <a:srgbClr val="0D0D0D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ru-RU" altLang="en-US" sz="1600" dirty="0" smtClean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Опыт пользователей</a:t>
            </a:r>
            <a:endParaRPr lang="ru-RU" altLang="en-US" sz="1600" dirty="0">
              <a:solidFill>
                <a:srgbClr val="0D0D0D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9" name="Copyright Notice"/>
          <p:cNvSpPr/>
          <p:nvPr/>
        </p:nvSpPr>
        <p:spPr bwMode="auto">
          <a:xfrm>
            <a:off x="1463675" y="742950"/>
            <a:ext cx="6217285" cy="48234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en-US" sz="2800" b="1" cap="small" noProof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А</a:t>
            </a:r>
            <a:r>
              <a:rPr lang="ru-RU" altLang="en-US" sz="2800" b="1" strike="noStrike" cap="small" noProof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рхитектура ПО</a:t>
            </a:r>
            <a:endParaRPr lang="en-US" sz="2800" b="1" cap="small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30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图片 1"/>
          <p:cNvPicPr>
            <a:picLocks noChangeAspect="1"/>
          </p:cNvPicPr>
          <p:nvPr/>
        </p:nvPicPr>
        <p:blipFill>
          <a:blip r:embed="rId2"/>
          <a:srcRect l="14931" t="4521" r="17717" b="136"/>
          <a:stretch>
            <a:fillRect/>
          </a:stretch>
        </p:blipFill>
        <p:spPr>
          <a:xfrm>
            <a:off x="4413250" y="-17462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1603" name="矩形 8"/>
          <p:cNvSpPr/>
          <p:nvPr/>
        </p:nvSpPr>
        <p:spPr>
          <a:xfrm>
            <a:off x="238125" y="2758440"/>
            <a:ext cx="3771900" cy="1384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Управление каталогом статей</a:t>
            </a:r>
          </a:p>
          <a:p>
            <a:pPr>
              <a:lnSpc>
                <a:spcPct val="150000"/>
              </a:lnSpc>
            </a:pPr>
            <a:r>
              <a:rPr lang="ru-RU" altLang="en-US" sz="1400" noProof="1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Создание </a:t>
            </a:r>
            <a:r>
              <a:rPr lang="ru-RU" altLang="en-US" sz="1400" noProof="1" smtClean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тестов</a:t>
            </a:r>
            <a:endParaRPr lang="ru-RU" altLang="en-US" sz="1400" strike="noStrike" noProof="1" smtClean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smtClean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</a:t>
            </a: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Ведение базы пользователей</a:t>
            </a: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smtClean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</a:t>
            </a: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Проверка обученности сотрудников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228600" y="2097088"/>
            <a:ext cx="378142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ru-RU" altLang="en-US" sz="1600" b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Основной функционал инженера ТБ:</a:t>
            </a:r>
            <a:endParaRPr lang="ru-RU" altLang="en-US" sz="1600" b="1" strike="noStrike" cap="small" noProof="1" smtClean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80582" name="矩形 3"/>
          <p:cNvSpPr/>
          <p:nvPr/>
        </p:nvSpPr>
        <p:spPr>
          <a:xfrm>
            <a:off x="347663" y="1354138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lstStyle/>
          <a:p>
            <a:pPr lvl="0" algn="ctr" fontAlgn="base"/>
            <a:endParaRPr lang="zh-CN" altLang="en-US" sz="1875" strike="noStrike" noProof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61" name="Изображение 43"/>
          <p:cNvPicPr>
            <a:picLocks noChangeAspect="1"/>
          </p:cNvPicPr>
          <p:nvPr/>
        </p:nvPicPr>
        <p:blipFill>
          <a:blip r:embed="rId3"/>
          <a:srcRect l="2251" t="4351" r="1850" b="4130"/>
          <a:stretch>
            <a:fillRect/>
          </a:stretch>
        </p:blipFill>
        <p:spPr>
          <a:xfrm>
            <a:off x="5043805" y="277495"/>
            <a:ext cx="3664585" cy="25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35" y="2211705"/>
            <a:ext cx="3664585" cy="2388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288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9219" grpId="0"/>
      <p:bldP spid="28058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Управление каталогом статей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4" name="Изображение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529080"/>
            <a:ext cx="3449955" cy="256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8" name="Изображение 50"/>
          <p:cNvPicPr>
            <a:picLocks noChangeAspect="1"/>
          </p:cNvPicPr>
          <p:nvPr/>
        </p:nvPicPr>
        <p:blipFill>
          <a:blip r:embed="rId3"/>
          <a:srcRect l="3607" t="4316" r="3676" b="4297"/>
          <a:stretch>
            <a:fillRect/>
          </a:stretch>
        </p:blipFill>
        <p:spPr>
          <a:xfrm>
            <a:off x="5424805" y="1397000"/>
            <a:ext cx="2541905" cy="29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Создание тестов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2"/>
          <a:srcRect l="17430" t="26340" r="7573" b="6647"/>
          <a:stretch>
            <a:fillRect/>
          </a:stretch>
        </p:blipFill>
        <p:spPr>
          <a:xfrm>
            <a:off x="2722880" y="1675130"/>
            <a:ext cx="3699510" cy="215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Ведение базы пользователей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6" name="Изображение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912620"/>
            <a:ext cx="3970020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Изображение 49"/>
          <p:cNvPicPr>
            <a:picLocks noChangeAspect="1"/>
          </p:cNvPicPr>
          <p:nvPr/>
        </p:nvPicPr>
        <p:blipFill>
          <a:blip r:embed="rId3"/>
          <a:srcRect l="7546" t="6865" r="6307" b="7063"/>
          <a:stretch>
            <a:fillRect/>
          </a:stretch>
        </p:blipFill>
        <p:spPr>
          <a:xfrm>
            <a:off x="5588635" y="1624330"/>
            <a:ext cx="2385060" cy="220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Проверка обученности сотрудников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9" name="Изображение 51"/>
          <p:cNvPicPr>
            <a:picLocks noChangeAspect="1"/>
          </p:cNvPicPr>
          <p:nvPr/>
        </p:nvPicPr>
        <p:blipFill>
          <a:blip r:embed="rId2"/>
          <a:srcRect l="2867" t="6827" r="2828" b="4288"/>
          <a:stretch>
            <a:fillRect/>
          </a:stretch>
        </p:blipFill>
        <p:spPr>
          <a:xfrm>
            <a:off x="2530475" y="2008505"/>
            <a:ext cx="4083050" cy="148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图片 1"/>
          <p:cNvPicPr>
            <a:picLocks noChangeAspect="1"/>
          </p:cNvPicPr>
          <p:nvPr/>
        </p:nvPicPr>
        <p:blipFill>
          <a:blip r:embed="rId2"/>
          <a:srcRect l="14931" t="4521" r="17717" b="136"/>
          <a:stretch>
            <a:fillRect/>
          </a:stretch>
        </p:blipFill>
        <p:spPr>
          <a:xfrm>
            <a:off x="4413250" y="-17462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1603" name="矩形 8"/>
          <p:cNvSpPr/>
          <p:nvPr/>
        </p:nvSpPr>
        <p:spPr>
          <a:xfrm>
            <a:off x="238125" y="2758440"/>
            <a:ext cx="3771900" cy="737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</a:t>
            </a:r>
            <a:r>
              <a:rPr lang="ru-RU" altLang="en-US" sz="1400" noProof="1" smtClean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Знакомство</a:t>
            </a:r>
            <a:r>
              <a:rPr lang="ru-RU" altLang="en-US" sz="1400" strike="noStrike" noProof="1" smtClean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 </a:t>
            </a: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с </a:t>
            </a:r>
            <a:r>
              <a:rPr lang="ru-RU" altLang="en-US" sz="1400" strike="noStrike" noProof="1" smtClean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информацией статьи</a:t>
            </a:r>
            <a:endParaRPr lang="ru-RU" altLang="en-US" sz="1400" strike="noStrike" noProof="1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Прохождение тестов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228600" y="2097088"/>
            <a:ext cx="378142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ru-RU" altLang="en-US" sz="1600" b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Функционал сотрудника:</a:t>
            </a:r>
            <a:endParaRPr lang="ru-RU" altLang="en-US" sz="1600" b="1" strike="noStrike" cap="small" noProof="1" smtClean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80582" name="矩形 3"/>
          <p:cNvSpPr/>
          <p:nvPr/>
        </p:nvSpPr>
        <p:spPr>
          <a:xfrm>
            <a:off x="347663" y="1354138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lstStyle/>
          <a:p>
            <a:pPr lvl="0" algn="ctr" fontAlgn="base"/>
            <a:endParaRPr lang="zh-CN" altLang="en-US" sz="1875" strike="noStrike" noProof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9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76" y="1001848"/>
            <a:ext cx="3584575" cy="2396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Изображение 3"/>
          <p:cNvPicPr>
            <a:picLocks noChangeAspect="1"/>
          </p:cNvPicPr>
          <p:nvPr/>
        </p:nvPicPr>
        <p:blipFill>
          <a:blip r:embed="rId4"/>
          <a:srcRect b="7325"/>
          <a:stretch>
            <a:fillRect/>
          </a:stretch>
        </p:blipFill>
        <p:spPr>
          <a:xfrm>
            <a:off x="4773441" y="2664210"/>
            <a:ext cx="3830320" cy="160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9219" grpId="0"/>
      <p:bldP spid="28058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 smtClean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Знакомство с информацией статьи</a:t>
            </a:r>
            <a:endParaRPr lang="en-US" sz="2800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30" y="1554480"/>
            <a:ext cx="3584575" cy="2396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Прохождение тестов</a:t>
            </a:r>
            <a:endParaRPr lang="en-US" sz="2800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5" name="Изображение 3"/>
          <p:cNvPicPr>
            <a:picLocks noChangeAspect="1"/>
          </p:cNvPicPr>
          <p:nvPr/>
        </p:nvPicPr>
        <p:blipFill>
          <a:blip r:embed="rId2"/>
          <a:srcRect b="7325"/>
          <a:stretch>
            <a:fillRect/>
          </a:stretch>
        </p:blipFill>
        <p:spPr>
          <a:xfrm>
            <a:off x="577850" y="1931670"/>
            <a:ext cx="3830320" cy="160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1" name="Изображение 53"/>
          <p:cNvPicPr>
            <a:picLocks noChangeAspect="1"/>
          </p:cNvPicPr>
          <p:nvPr/>
        </p:nvPicPr>
        <p:blipFill>
          <a:blip r:embed="rId3"/>
          <a:srcRect l="2317" t="7403" r="2814" b="6094"/>
          <a:stretch>
            <a:fillRect/>
          </a:stretch>
        </p:blipFill>
        <p:spPr>
          <a:xfrm>
            <a:off x="4906010" y="2137410"/>
            <a:ext cx="4008755" cy="127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+mn-ea"/>
              </a:rPr>
              <a:t>Заключение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1476375" y="2044700"/>
            <a:ext cx="627824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en-US" altLang="x-none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Практическое использование программы позволяет улучшить эффективность обучения сотрудников предприятия.</a:t>
            </a:r>
            <a:r>
              <a:rPr lang="ru-RU"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Разработанная программа может быть использована для автоматизации работы инженеров по технике безопасности на предприятиях малого и среднего бизнеса</a:t>
            </a:r>
            <a:endParaRPr altLang="en-US" sz="18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Times New Roman" panose="02020603050405020304" pitchFamily="2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">
            <a:off x="846773" y="349535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Актуальность работы</a:t>
            </a:r>
            <a:endParaRPr lang="ru-RU" altLang="en-US" sz="2800" b="1" dirty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70280" y="2002790"/>
            <a:ext cx="72040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На сегодняшний день работа инженера по технике безопасности на предприятиях до сих пор организована в традиционном стиле. Актуальность работы обусловлена необходимостью перевода документации в цифровой формат, что предписано Законом о цифровизации, принятым в Казахстане в 2022 году.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62100" y="2312988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ru-RU" altLang="en-US" sz="32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Спасибо за внимание!</a:t>
            </a: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273493" y="16875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63570" y="117824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515225" y="178720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403533" y="155638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022985" y="2237105"/>
            <a:ext cx="7098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Влияние информационных технологий на систему управления охраной труда промышленного предприятия</a:t>
            </a: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4570095" y="3496310"/>
            <a:ext cx="3811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altLang="en-US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Выполнил</a:t>
            </a:r>
            <a:r>
              <a:rPr lang="en-US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: 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Тулегенов Алишер Канатович</a:t>
            </a:r>
          </a:p>
          <a:p>
            <a:pPr algn="l">
              <a:lnSpc>
                <a:spcPct val="150000"/>
              </a:lnSpc>
            </a:pP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Научный руководитель: Акишев К.М.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734503" y="107918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98495" y="141065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123430" y="112109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101908" y="127952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Цель исследования </a:t>
            </a:r>
          </a:p>
        </p:txBody>
      </p:sp>
      <p:sp>
        <p:nvSpPr>
          <p:cNvPr id="24581" name="文本框 4"/>
          <p:cNvSpPr txBox="1"/>
          <p:nvPr/>
        </p:nvSpPr>
        <p:spPr>
          <a:xfrm>
            <a:off x="1389380" y="2260600"/>
            <a:ext cx="63785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Р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азработка и оценка эффективности программы «Автоматизированное рабочее место инженера по технике безопасности предприятия»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Задачи исследования</a:t>
            </a:r>
          </a:p>
        </p:txBody>
      </p:sp>
      <p:sp>
        <p:nvSpPr>
          <p:cNvPr id="24581" name="文本框 4"/>
          <p:cNvSpPr txBox="1"/>
          <p:nvPr/>
        </p:nvSpPr>
        <p:spPr>
          <a:xfrm>
            <a:off x="970280" y="2002790"/>
            <a:ext cx="720407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1.Анализ функциональных обязанностей инженера по технике безопасности предприятия.</a:t>
            </a: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2.Исследование цифровых программ автоматизации деятельности инженера по технике безопасности предприятия.</a:t>
            </a: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3.Разработка программы «Автоматизированное рабочее места инженера по технике безопасности предприятия».</a:t>
            </a: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4.Апробация программы «Автоматизированное рабочее места инженера по технике безопасности предприятия» на базе действующего промышленного предприятия.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图片 7175" descr="标题二"/>
          <p:cNvPicPr>
            <a:picLocks noChangeAspect="1"/>
          </p:cNvPicPr>
          <p:nvPr/>
        </p:nvPicPr>
        <p:blipFill>
          <a:blip r:embed="rId2"/>
          <a:srcRect b="14842"/>
          <a:stretch>
            <a:fillRect/>
          </a:stretch>
        </p:blipFill>
        <p:spPr>
          <a:xfrm>
            <a:off x="-3175" y="1627505"/>
            <a:ext cx="8035925" cy="3515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8" name="文本框 3"/>
          <p:cNvSpPr txBox="1"/>
          <p:nvPr/>
        </p:nvSpPr>
        <p:spPr>
          <a:xfrm>
            <a:off x="1558925" y="1033463"/>
            <a:ext cx="3695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С</a:t>
            </a:r>
            <a:r>
              <a:rPr altLang="en-US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истема управления охраной труда на промышленном предприятии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Copyright Notice"/>
          <p:cNvSpPr/>
          <p:nvPr/>
        </p:nvSpPr>
        <p:spPr bwMode="auto">
          <a:xfrm>
            <a:off x="1558925" y="699770"/>
            <a:ext cx="3676650" cy="3276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altLang="en-US" dirty="0">
                <a:solidFill>
                  <a:srgbClr val="FF0000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Объект </a:t>
            </a:r>
            <a:r>
              <a:rPr altLang="en-US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исследования</a:t>
            </a:r>
            <a:endParaRPr lang="en-US" b="1" strike="noStrike" cap="small" noProof="1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70660" name="文本框 4"/>
          <p:cNvSpPr txBox="1"/>
          <p:nvPr/>
        </p:nvSpPr>
        <p:spPr>
          <a:xfrm>
            <a:off x="5088255" y="2383790"/>
            <a:ext cx="36734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С</a:t>
            </a:r>
            <a:r>
              <a:rPr altLang="en-US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истема организации мероприятий организуемое инженером по технике безопасности в предприятии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6" name="Copyright Notice"/>
          <p:cNvSpPr/>
          <p:nvPr/>
        </p:nvSpPr>
        <p:spPr bwMode="auto">
          <a:xfrm>
            <a:off x="5087938" y="2050098"/>
            <a:ext cx="3676650" cy="3276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altLang="en-US" dirty="0">
                <a:solidFill>
                  <a:srgbClr val="FF0000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Предмет </a:t>
            </a:r>
            <a:r>
              <a:rPr altLang="en-US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исследования</a:t>
            </a:r>
            <a:endParaRPr lang="en-US" b="1" strike="noStrike" cap="small" noProof="1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3" grpId="0" bldLvl="0" animBg="1"/>
      <p:bldP spid="70660" grpId="0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Научная новизна </a:t>
            </a:r>
          </a:p>
        </p:txBody>
      </p:sp>
      <p:sp>
        <p:nvSpPr>
          <p:cNvPr id="24581" name="文本框 4"/>
          <p:cNvSpPr txBox="1"/>
          <p:nvPr/>
        </p:nvSpPr>
        <p:spPr>
          <a:xfrm>
            <a:off x="1433195" y="2260600"/>
            <a:ext cx="627824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Р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азработк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 методики и программы для автоматизации процессов контроля и учета прохождения персоналом инструктажей и положений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">
            <a:off x="961708" y="349535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800" b="1" strike="noStrike" cap="small" noProof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Практическая значимость </a:t>
            </a:r>
          </a:p>
        </p:txBody>
      </p:sp>
      <p:sp>
        <p:nvSpPr>
          <p:cNvPr id="14" name="饼形 13"/>
          <p:cNvSpPr/>
          <p:nvPr/>
        </p:nvSpPr>
        <p:spPr>
          <a:xfrm>
            <a:off x="649288" y="2135188"/>
            <a:ext cx="2054225" cy="2054225"/>
          </a:xfrm>
          <a:prstGeom prst="pie">
            <a:avLst>
              <a:gd name="adj1" fmla="val 19883868"/>
              <a:gd name="adj2" fmla="val 162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1405" strike="noStrike" noProof="1">
              <a:solidFill>
                <a:schemeClr val="tx1"/>
              </a:solidFill>
              <a:ea typeface="Arial Unicode MS" panose="020B0604020202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3400" y="2019300"/>
            <a:ext cx="2286000" cy="2287588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405" strike="noStrike" noProof="1">
              <a:ea typeface="Arial Unicode MS" panose="020B0604020202020204" charset="-122"/>
            </a:endParaRPr>
          </a:p>
        </p:txBody>
      </p:sp>
      <p:sp>
        <p:nvSpPr>
          <p:cNvPr id="17" name="饼形 16"/>
          <p:cNvSpPr/>
          <p:nvPr/>
        </p:nvSpPr>
        <p:spPr>
          <a:xfrm rot="4500000">
            <a:off x="391319" y="1878806"/>
            <a:ext cx="2570163" cy="2568575"/>
          </a:xfrm>
          <a:prstGeom prst="pie">
            <a:avLst>
              <a:gd name="adj1" fmla="val 10727010"/>
              <a:gd name="adj2" fmla="val 1903340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405" strike="noStrike" noProof="1">
              <a:solidFill>
                <a:schemeClr val="tx1"/>
              </a:solidFill>
              <a:ea typeface="Arial Unicode MS" panose="020B0604020202020204" charset="-122"/>
            </a:endParaRPr>
          </a:p>
        </p:txBody>
      </p:sp>
      <p:sp>
        <p:nvSpPr>
          <p:cNvPr id="20487" name="文本框 33"/>
          <p:cNvSpPr txBox="1"/>
          <p:nvPr/>
        </p:nvSpPr>
        <p:spPr>
          <a:xfrm>
            <a:off x="1785938" y="2441575"/>
            <a:ext cx="774700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r>
              <a:rPr lang="en-US" altLang="zh-CN" sz="2810" b="1" noProof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40</a:t>
            </a:r>
            <a:r>
              <a:rPr lang="en-US" altLang="zh-CN" sz="1325" b="1" noProof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%</a:t>
            </a:r>
            <a:endParaRPr lang="en-US" altLang="zh-CN" sz="1325" b="1" noProof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6086" name="文本框 4"/>
          <p:cNvSpPr txBox="1"/>
          <p:nvPr/>
        </p:nvSpPr>
        <p:spPr>
          <a:xfrm>
            <a:off x="3656330" y="2135188"/>
            <a:ext cx="48545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1600" dirty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Значимость р</a:t>
            </a:r>
            <a:r>
              <a:rPr lang="en-US" altLang="en-US" sz="1600" dirty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аботы заключается в возможности использования результатов для повышения уровня безопасности и эффективности работы на предприятиях малого и среднего бизнеса</a:t>
            </a: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4" grpId="0" bldLvl="0" animBg="1"/>
      <p:bldP spid="15" grpId="0" bldLvl="0" animBg="1"/>
      <p:bldP spid="17" grpId="0" bldLvl="0" animBg="1"/>
      <p:bldP spid="20487" grpId="0"/>
      <p:bldP spid="460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3109913" y="2095500"/>
            <a:ext cx="29162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Программное обеспечение</a:t>
            </a:r>
            <a:endParaRPr lang="ru-RU" altLang="en-US" sz="2800" b="1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2414270" y="1252855"/>
            <a:ext cx="528638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029460" y="322103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320155" y="1536065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820694" y="2953861"/>
            <a:ext cx="411163" cy="352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Copyright Notice"/>
          <p:cNvSpPr/>
          <p:nvPr/>
        </p:nvSpPr>
        <p:spPr bwMode="auto">
          <a:xfrm>
            <a:off x="1463675" y="742950"/>
            <a:ext cx="621728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ru-RU" altLang="en-US" sz="2800" b="1" strike="noStrike" cap="small" noProof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Решаемые проблемы приложения</a:t>
            </a:r>
          </a:p>
        </p:txBody>
      </p:sp>
      <p:sp>
        <p:nvSpPr>
          <p:cNvPr id="9" name="MH_SubTitle_1"/>
          <p:cNvSpPr/>
          <p:nvPr/>
        </p:nvSpPr>
        <p:spPr>
          <a:xfrm>
            <a:off x="3482975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1</a:t>
            </a:r>
          </a:p>
        </p:txBody>
      </p:sp>
      <p:sp>
        <p:nvSpPr>
          <p:cNvPr id="10" name="MH_SubTitle_2"/>
          <p:cNvSpPr/>
          <p:nvPr/>
        </p:nvSpPr>
        <p:spPr>
          <a:xfrm>
            <a:off x="4603750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2</a:t>
            </a:r>
          </a:p>
        </p:txBody>
      </p:sp>
      <p:sp>
        <p:nvSpPr>
          <p:cNvPr id="11" name="MH_SubTitle_3"/>
          <p:cNvSpPr/>
          <p:nvPr/>
        </p:nvSpPr>
        <p:spPr>
          <a:xfrm>
            <a:off x="3482975" y="3051175"/>
            <a:ext cx="1120775" cy="1120775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3</a:t>
            </a:r>
          </a:p>
        </p:txBody>
      </p:sp>
      <p:sp>
        <p:nvSpPr>
          <p:cNvPr id="12" name="MH_SubTitle_4"/>
          <p:cNvSpPr/>
          <p:nvPr/>
        </p:nvSpPr>
        <p:spPr>
          <a:xfrm>
            <a:off x="4603750" y="3051175"/>
            <a:ext cx="1120775" cy="1120775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4</a:t>
            </a:r>
          </a:p>
        </p:txBody>
      </p:sp>
      <p:sp>
        <p:nvSpPr>
          <p:cNvPr id="13" name="MH_Text_1"/>
          <p:cNvSpPr txBox="1"/>
          <p:nvPr/>
        </p:nvSpPr>
        <p:spPr>
          <a:xfrm>
            <a:off x="341313" y="1585913"/>
            <a:ext cx="2981325" cy="14303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Повышение доступности информации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(все требуемые знания в одном месте)</a:t>
            </a:r>
          </a:p>
        </p:txBody>
      </p:sp>
      <p:sp>
        <p:nvSpPr>
          <p:cNvPr id="14" name="MH_Text_3"/>
          <p:cNvSpPr txBox="1"/>
          <p:nvPr/>
        </p:nvSpPr>
        <p:spPr>
          <a:xfrm>
            <a:off x="341313" y="3086100"/>
            <a:ext cx="2981325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Централизация и упрощение управления данными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(быстрое нахождение и анализирование информации)</a:t>
            </a:r>
          </a:p>
        </p:txBody>
      </p:sp>
      <p:sp>
        <p:nvSpPr>
          <p:cNvPr id="15" name="MH_Text_2"/>
          <p:cNvSpPr txBox="1"/>
          <p:nvPr/>
        </p:nvSpPr>
        <p:spPr>
          <a:xfrm>
            <a:off x="5788025" y="1587500"/>
            <a:ext cx="2982913" cy="1428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Улучшение обучаемости персонала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(проводимые тесты и оценки)</a:t>
            </a:r>
          </a:p>
        </p:txBody>
      </p:sp>
      <p:sp>
        <p:nvSpPr>
          <p:cNvPr id="17" name="MH_Text_4"/>
          <p:cNvSpPr txBox="1"/>
          <p:nvPr/>
        </p:nvSpPr>
        <p:spPr>
          <a:xfrm>
            <a:off x="5788025" y="3086100"/>
            <a:ext cx="2982913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Повышение прозрачности и отчетности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(отслеживание активности и подготовленности сотрудников)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370</Words>
  <Application>Microsoft Office PowerPoint</Application>
  <PresentationFormat>Экран (16:9)</PresentationFormat>
  <Paragraphs>58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Microsoft YaHei</vt:lpstr>
      <vt:lpstr>SimSun</vt:lpstr>
      <vt:lpstr>Arial</vt:lpstr>
      <vt:lpstr>Arial Unicode MS</vt:lpstr>
      <vt:lpstr>Calibri</vt:lpstr>
      <vt:lpstr>Times New Roman</vt:lpstr>
      <vt:lpstr>1_默认设计模板</vt:lpstr>
      <vt:lpstr>3_默认设计模板</vt:lpstr>
      <vt:lpstr>10_默认设计模板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Alisher Tulegenov</cp:lastModifiedBy>
  <cp:revision>45</cp:revision>
  <dcterms:created xsi:type="dcterms:W3CDTF">2016-03-12T08:37:00Z</dcterms:created>
  <dcterms:modified xsi:type="dcterms:W3CDTF">2024-06-09T10:52:43Z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D6C1895CFA5D480DA013FF0B0C656DB9_11</vt:lpwstr>
  </property>
</Properties>
</file>