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24"/>
  </p:notesMasterIdLst>
  <p:handoutMasterIdLst>
    <p:handoutMasterId r:id="rId25"/>
  </p:handoutMasterIdLst>
  <p:sldIdLst>
    <p:sldId id="357" r:id="rId4"/>
    <p:sldId id="390" r:id="rId5"/>
    <p:sldId id="391" r:id="rId6"/>
    <p:sldId id="392" r:id="rId7"/>
    <p:sldId id="358" r:id="rId8"/>
    <p:sldId id="395" r:id="rId9"/>
    <p:sldId id="319" r:id="rId10"/>
    <p:sldId id="365" r:id="rId11"/>
    <p:sldId id="318" r:id="rId12"/>
    <p:sldId id="317" r:id="rId13"/>
    <p:sldId id="396" r:id="rId14"/>
    <p:sldId id="398" r:id="rId15"/>
    <p:sldId id="399" r:id="rId16"/>
    <p:sldId id="400" r:id="rId17"/>
    <p:sldId id="402" r:id="rId18"/>
    <p:sldId id="401" r:id="rId19"/>
    <p:sldId id="403" r:id="rId20"/>
    <p:sldId id="405" r:id="rId21"/>
    <p:sldId id="368" r:id="rId22"/>
    <p:sldId id="406" r:id="rId23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6" userDrawn="1">
          <p15:clr>
            <a:srgbClr val="A4A3A4"/>
          </p15:clr>
        </p15:guide>
        <p15:guide id="2" pos="2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9900"/>
    <a:srgbClr val="002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8" d="100"/>
          <a:sy n="98" d="100"/>
        </p:scale>
        <p:origin x="946" y="77"/>
      </p:cViewPr>
      <p:guideLst>
        <p:guide orient="horz" pos="1746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 Unicode MS" panose="020B0604020202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 Unicode MS" panose="020B0604020202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 Unicode MS" panose="020B0604020202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 Unicode MS" panose="020B0604020202020204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 Unicode MS" panose="020B0604020202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10" y="206015"/>
            <a:ext cx="2057403" cy="438941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6015"/>
            <a:ext cx="6052939" cy="438941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12" cy="2139930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5"/>
            <a:ext cx="7886712" cy="112533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303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4064"/>
            <a:ext cx="3655186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387"/>
            <a:ext cx="3655186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334064"/>
            <a:ext cx="3673187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1999387"/>
            <a:ext cx="3673187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860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3124016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342961"/>
            <a:ext cx="4629157" cy="405360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860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3124016" cy="2859196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860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10" y="206015"/>
            <a:ext cx="2057403" cy="438941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6015"/>
            <a:ext cx="6052939" cy="438941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841921"/>
            <a:ext cx="6858010" cy="1791016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2702005"/>
            <a:ext cx="6858010" cy="12420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860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12" cy="2139930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5"/>
            <a:ext cx="7886712" cy="112533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303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4064"/>
            <a:ext cx="3655186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387"/>
            <a:ext cx="3655186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334064"/>
            <a:ext cx="3673187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1999387"/>
            <a:ext cx="3673187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30"/>
            <a:ext cx="7886712" cy="2139930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5"/>
            <a:ext cx="7886712" cy="112533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8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860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3124016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342961"/>
            <a:ext cx="4629157" cy="405360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860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3124016" cy="2859196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860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10" y="206015"/>
            <a:ext cx="2057403" cy="438941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6015"/>
            <a:ext cx="6052939" cy="438941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303" y="1200362"/>
            <a:ext cx="4032510" cy="339507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273892"/>
            <a:ext cx="7886712" cy="99434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334064"/>
            <a:ext cx="3655186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1999387"/>
            <a:ext cx="3655186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11" y="1334064"/>
            <a:ext cx="3673187" cy="618043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860" indent="0">
              <a:buNone/>
              <a:defRPr sz="1015"/>
            </a:lvl8pPr>
            <a:lvl9pPr marL="2058035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11" y="1999387"/>
            <a:ext cx="3673187" cy="26436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2949182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740699"/>
            <a:ext cx="4629157" cy="3655864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2949182" cy="285919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860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42961"/>
            <a:ext cx="3124016" cy="1200362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342961"/>
            <a:ext cx="4629157" cy="405360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860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1543322"/>
            <a:ext cx="3124016" cy="2859196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860" indent="0">
              <a:buNone/>
              <a:defRPr sz="790"/>
            </a:lvl8pPr>
            <a:lvl9pPr marL="2058035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57175"/>
            <a:r>
              <a:rPr lang="zh-CN" altLang="en-US"/>
              <a:t>单击此处编辑母版文本样式</a:t>
            </a:r>
          </a:p>
          <a:p>
            <a:pPr lvl="1" indent="-214630"/>
            <a:r>
              <a:rPr lang="zh-CN" altLang="en-US"/>
              <a:t>第二级</a:t>
            </a:r>
          </a:p>
          <a:p>
            <a:pPr lvl="2" indent="-171450"/>
            <a:r>
              <a:rPr lang="zh-CN" altLang="en-US"/>
              <a:t>第三级</a:t>
            </a:r>
          </a:p>
          <a:p>
            <a:pPr lvl="3" indent="-171450"/>
            <a:r>
              <a:rPr lang="zh-CN" altLang="en-US"/>
              <a:t>第四级</a:t>
            </a:r>
          </a:p>
          <a:p>
            <a:pPr lvl="4" indent="-17145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>
                <a:ea typeface="Arial Unicode MS" panose="020B0604020202020204" charset="-122"/>
                <a:cs typeface="Arial Unicode MS" panose="020B0604020202020204" charset="-122"/>
              </a:defRPr>
            </a:lvl1pPr>
          </a:lstStyle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Arial Unicode MS" panose="020B0604020202020204" charset="-122"/>
          <a:cs typeface="+mj-cs"/>
        </a:defRPr>
      </a:lvl1pPr>
    </p:titleStyle>
    <p:bodyStyle>
      <a:lvl1pPr marL="257175" lvl="0" indent="-256540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1pPr>
      <a:lvl2pPr marL="557530" lvl="1" indent="-21399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2pPr>
      <a:lvl3pPr marL="857250" lvl="2" indent="-17081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3pPr>
      <a:lvl4pPr marL="1200150" lvl="3" indent="-17081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4pPr>
      <a:lvl5pPr marL="1543050" lvl="4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5pPr>
      <a:lvl6pPr marL="1886585" lvl="5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57175"/>
            <a:r>
              <a:rPr lang="zh-CN" altLang="en-US"/>
              <a:t>单击此处编辑母版文本样式</a:t>
            </a:r>
          </a:p>
          <a:p>
            <a:pPr lvl="1" indent="-214630"/>
            <a:r>
              <a:rPr lang="zh-CN" altLang="en-US"/>
              <a:t>第二级</a:t>
            </a:r>
          </a:p>
          <a:p>
            <a:pPr lvl="2" indent="-171450"/>
            <a:r>
              <a:rPr lang="zh-CN" altLang="en-US"/>
              <a:t>第三级</a:t>
            </a:r>
          </a:p>
          <a:p>
            <a:pPr lvl="3" indent="-171450"/>
            <a:r>
              <a:rPr lang="zh-CN" altLang="en-US"/>
              <a:t>第四级</a:t>
            </a:r>
          </a:p>
          <a:p>
            <a:pPr lvl="4" indent="-17145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>
                <a:ea typeface="Arial Unicode MS" panose="020B0604020202020204" charset="-122"/>
                <a:cs typeface="Arial Unicode MS" panose="020B0604020202020204" charset="-122"/>
              </a:defRPr>
            </a:lvl1pPr>
          </a:lstStyle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Arial Unicode MS" panose="020B0604020202020204" charset="-122"/>
          <a:cs typeface="+mj-cs"/>
        </a:defRPr>
      </a:lvl1pPr>
    </p:titleStyle>
    <p:bodyStyle>
      <a:lvl1pPr marL="257175" lvl="0" indent="-256540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1pPr>
      <a:lvl2pPr marL="557530" lvl="1" indent="-21399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2pPr>
      <a:lvl3pPr marL="857250" lvl="2" indent="-17081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3pPr>
      <a:lvl4pPr marL="1200150" lvl="3" indent="-17081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4pPr>
      <a:lvl5pPr marL="1543050" lvl="4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5pPr>
      <a:lvl6pPr marL="1886585" lvl="5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025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1026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57175"/>
            <a:r>
              <a:rPr lang="zh-CN" altLang="en-US"/>
              <a:t>单击此处编辑母版文本样式</a:t>
            </a:r>
          </a:p>
          <a:p>
            <a:pPr lvl="1" indent="-214630"/>
            <a:r>
              <a:rPr lang="zh-CN" altLang="en-US"/>
              <a:t>第二级</a:t>
            </a:r>
          </a:p>
          <a:p>
            <a:pPr lvl="2" indent="-171450"/>
            <a:r>
              <a:rPr lang="zh-CN" altLang="en-US"/>
              <a:t>第三级</a:t>
            </a:r>
          </a:p>
          <a:p>
            <a:pPr lvl="3" indent="-171450"/>
            <a:r>
              <a:rPr lang="zh-CN" altLang="en-US"/>
              <a:t>第四级</a:t>
            </a:r>
          </a:p>
          <a:p>
            <a:pPr lvl="4" indent="-17145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>
                <a:ea typeface="Arial Unicode MS" panose="020B0604020202020204" charset="-122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>
                <a:ea typeface="Arial Unicode MS" panose="020B0604020202020204" charset="-122"/>
                <a:cs typeface="Arial Unicode MS" panose="020B0604020202020204" charset="-122"/>
              </a:defRPr>
            </a:lvl1pPr>
          </a:lstStyle>
          <a:p>
            <a:pPr lvl="0" fontAlgn="base"/>
            <a:fld id="{9A0DB2DC-4C9A-4742-B13C-FB6460FD3503}" type="slidenum">
              <a:rPr lang="en-US" altLang="zh-CN" sz="1050" strike="noStrike" noProof="1">
                <a:latin typeface="Arial" panose="020B0604020202020204" pitchFamily="34" charset="0"/>
              </a:rPr>
              <a:t>‹#›</a:t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6858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Arial Unicode MS" panose="020B0604020202020204" charset="-122"/>
          <a:cs typeface="+mj-cs"/>
        </a:defRPr>
      </a:lvl1pPr>
    </p:titleStyle>
    <p:bodyStyle>
      <a:lvl1pPr marL="257175" lvl="0" indent="-256540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1pPr>
      <a:lvl2pPr marL="557530" lvl="1" indent="-21399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2pPr>
      <a:lvl3pPr marL="857250" lvl="2" indent="-170815" algn="l" defTabSz="685800" eaLnBrk="1" fontAlgn="base" latinLnBrk="0" hangingPunct="1"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3pPr>
      <a:lvl4pPr marL="1200150" lvl="3" indent="-170815" algn="l" defTabSz="685800" eaLnBrk="1" fontAlgn="base" latinLnBrk="0" hangingPunct="1"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4pPr>
      <a:lvl5pPr marL="1543050" lvl="4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5pPr>
      <a:lvl6pPr marL="1886585" lvl="5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0815" algn="l" defTabSz="685800" eaLnBrk="1" fontAlgn="base" latinLnBrk="0" hangingPunct="1"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2"/>
          <p:cNvSpPr txBox="1"/>
          <p:nvPr/>
        </p:nvSpPr>
        <p:spPr>
          <a:xfrm>
            <a:off x="1022985" y="2237105"/>
            <a:ext cx="709866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Влияние информационных технологий на систему управления охраной труда промышленного предприятия</a:t>
            </a:r>
          </a:p>
        </p:txBody>
      </p:sp>
      <p:sp>
        <p:nvSpPr>
          <p:cNvPr id="2" name="矩形 1"/>
          <p:cNvSpPr/>
          <p:nvPr/>
        </p:nvSpPr>
        <p:spPr>
          <a:xfrm>
            <a:off x="-9525" y="3232150"/>
            <a:ext cx="9153525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4581" name="文本框 4"/>
          <p:cNvSpPr txBox="1"/>
          <p:nvPr/>
        </p:nvSpPr>
        <p:spPr>
          <a:xfrm>
            <a:off x="4570095" y="3496310"/>
            <a:ext cx="38112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altLang="en-US" sz="16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SimSun" panose="02010600030101010101" pitchFamily="2" charset="-122"/>
              </a:rPr>
              <a:t>Выполнил</a:t>
            </a:r>
            <a:r>
              <a:rPr lang="en-US" altLang="ru-RU" sz="16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SimSun" panose="02010600030101010101" pitchFamily="2" charset="-122"/>
              </a:rPr>
              <a:t>: </a:t>
            </a:r>
            <a:r>
              <a:rPr lang="ru-RU" altLang="ru-RU" sz="16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SimSun" panose="02010600030101010101" pitchFamily="2" charset="-122"/>
              </a:rPr>
              <a:t>Тулегенов Алишер Канатович</a:t>
            </a:r>
          </a:p>
          <a:p>
            <a:pPr algn="l">
              <a:lnSpc>
                <a:spcPct val="150000"/>
              </a:lnSpc>
            </a:pPr>
            <a:r>
              <a:rPr lang="ru-RU" altLang="ru-RU" sz="16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SimSun" panose="02010600030101010101" pitchFamily="2" charset="-122"/>
              </a:rPr>
              <a:t>Научный руководитель: Акишев К.М.</a:t>
            </a:r>
          </a:p>
        </p:txBody>
      </p:sp>
      <p:sp>
        <p:nvSpPr>
          <p:cNvPr id="3" name="等腰三角形 2"/>
          <p:cNvSpPr/>
          <p:nvPr/>
        </p:nvSpPr>
        <p:spPr>
          <a:xfrm rot="8100000">
            <a:off x="1734503" y="1079183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3198495" y="1410653"/>
            <a:ext cx="261938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7123430" y="1121093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5101908" y="1279525"/>
            <a:ext cx="260350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" grpId="0" animBg="1"/>
      <p:bldP spid="24581" grpId="0"/>
      <p:bldP spid="3" grpId="0" bldLvl="0" animBg="1"/>
      <p:bldP spid="4" grpId="0" bldLvl="0" animBg="1"/>
      <p:bldP spid="5" grpId="0" bldLvl="0" animBg="1"/>
      <p:bldP spid="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602" name="图片 1"/>
          <p:cNvPicPr>
            <a:picLocks noChangeAspect="1"/>
          </p:cNvPicPr>
          <p:nvPr/>
        </p:nvPicPr>
        <p:blipFill>
          <a:blip r:embed="rId2"/>
          <a:srcRect l="14931" t="4521" r="17717" b="136"/>
          <a:stretch>
            <a:fillRect/>
          </a:stretch>
        </p:blipFill>
        <p:spPr>
          <a:xfrm>
            <a:off x="4413250" y="-17462"/>
            <a:ext cx="4738688" cy="5165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1603" name="矩形 8"/>
          <p:cNvSpPr/>
          <p:nvPr/>
        </p:nvSpPr>
        <p:spPr>
          <a:xfrm>
            <a:off x="238125" y="2758440"/>
            <a:ext cx="3771900" cy="1383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ru-RU" altLang="en-US" sz="1400" strike="noStrike" noProof="1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- Управление каталогом статей</a:t>
            </a:r>
          </a:p>
          <a:p>
            <a:pPr lvl="0" fontAlgn="base">
              <a:lnSpc>
                <a:spcPct val="150000"/>
              </a:lnSpc>
            </a:pPr>
            <a:r>
              <a:rPr lang="ru-RU" altLang="en-US" sz="1400" strike="noStrike" noProof="1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- Ведение базы пользователей</a:t>
            </a:r>
          </a:p>
          <a:p>
            <a:pPr lvl="0" fontAlgn="base">
              <a:lnSpc>
                <a:spcPct val="150000"/>
              </a:lnSpc>
            </a:pPr>
            <a:r>
              <a:rPr lang="ru-RU" altLang="en-US" sz="1400" strike="noStrike" noProof="1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- Создание тестов</a:t>
            </a:r>
          </a:p>
          <a:p>
            <a:pPr lvl="0" fontAlgn="base">
              <a:lnSpc>
                <a:spcPct val="150000"/>
              </a:lnSpc>
            </a:pPr>
            <a:r>
              <a:rPr lang="ru-RU" altLang="en-US" sz="1400" strike="noStrike" noProof="1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- Проверка обученности сотрудников</a:t>
            </a:r>
          </a:p>
        </p:txBody>
      </p:sp>
      <p:sp>
        <p:nvSpPr>
          <p:cNvPr id="9219" name="Text Box 3"/>
          <p:cNvSpPr txBox="1"/>
          <p:nvPr/>
        </p:nvSpPr>
        <p:spPr>
          <a:xfrm>
            <a:off x="228600" y="2097088"/>
            <a:ext cx="3781425" cy="3371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lvl="0" indent="-3429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lvl="1" indent="-28575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l" fontAlgn="base">
              <a:buNone/>
            </a:pPr>
            <a:r>
              <a:rPr lang="ru-RU" altLang="en-US" sz="1600" b="1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Основной функционал инженера ТБ:</a:t>
            </a:r>
            <a:endParaRPr lang="ru-RU" altLang="en-US" sz="1600" b="1" strike="noStrike" cap="small" noProof="1" smtClean="0">
              <a:solidFill>
                <a:srgbClr val="FF9900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+mn-ea"/>
            </a:endParaRPr>
          </a:p>
        </p:txBody>
      </p:sp>
      <p:sp>
        <p:nvSpPr>
          <p:cNvPr id="280582" name="矩形 3"/>
          <p:cNvSpPr/>
          <p:nvPr/>
        </p:nvSpPr>
        <p:spPr>
          <a:xfrm>
            <a:off x="347663" y="1354138"/>
            <a:ext cx="1770063" cy="419100"/>
          </a:xfrm>
          <a:prstGeom prst="rect">
            <a:avLst/>
          </a:prstGeom>
          <a:solidFill>
            <a:srgbClr val="002748"/>
          </a:solidFill>
          <a:ln w="12700">
            <a:noFill/>
            <a:miter/>
          </a:ln>
        </p:spPr>
        <p:txBody>
          <a:bodyPr anchor="ctr"/>
          <a:lstStyle/>
          <a:p>
            <a:pPr lvl="0" algn="ctr" fontAlgn="base"/>
            <a:endParaRPr lang="zh-CN" altLang="en-US" sz="1875" strike="noStrike" noProof="1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61" name="Изображение 43"/>
          <p:cNvPicPr>
            <a:picLocks noChangeAspect="1"/>
          </p:cNvPicPr>
          <p:nvPr/>
        </p:nvPicPr>
        <p:blipFill>
          <a:blip r:embed="rId3"/>
          <a:srcRect l="2251" t="4351" r="1850" b="4130"/>
          <a:stretch>
            <a:fillRect/>
          </a:stretch>
        </p:blipFill>
        <p:spPr>
          <a:xfrm>
            <a:off x="5043805" y="277495"/>
            <a:ext cx="3664585" cy="2573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Изображение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935" y="2211705"/>
            <a:ext cx="3664585" cy="2388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/>
      <p:bldP spid="9219" grpId="0"/>
      <p:bldP spid="28058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Copyright Notice"/>
          <p:cNvSpPr/>
          <p:nvPr/>
        </p:nvSpPr>
        <p:spPr bwMode="auto">
          <a:xfrm>
            <a:off x="1837055" y="641985"/>
            <a:ext cx="5470525" cy="4813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ru-RU" altLang="en-US" sz="2800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Управление каталогом статей</a:t>
            </a:r>
            <a:endParaRPr lang="en-US" sz="2800" b="1" strike="noStrike" cap="small" noProof="1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9525" y="4943475"/>
            <a:ext cx="9153525" cy="76200"/>
          </a:xfrm>
          <a:prstGeom prst="rect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pic>
        <p:nvPicPr>
          <p:cNvPr id="64" name="Изображение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529080"/>
            <a:ext cx="3449955" cy="2564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8" name="Изображение 50"/>
          <p:cNvPicPr>
            <a:picLocks noChangeAspect="1"/>
          </p:cNvPicPr>
          <p:nvPr/>
        </p:nvPicPr>
        <p:blipFill>
          <a:blip r:embed="rId3"/>
          <a:srcRect l="3607" t="4316" r="3676" b="4297"/>
          <a:stretch>
            <a:fillRect/>
          </a:stretch>
        </p:blipFill>
        <p:spPr>
          <a:xfrm>
            <a:off x="5424805" y="1397000"/>
            <a:ext cx="2541905" cy="29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Copyright Notice"/>
          <p:cNvSpPr/>
          <p:nvPr/>
        </p:nvSpPr>
        <p:spPr bwMode="auto">
          <a:xfrm>
            <a:off x="1837055" y="641985"/>
            <a:ext cx="5470525" cy="4813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lnSpc>
                <a:spcPct val="100000"/>
              </a:lnSpc>
            </a:pPr>
            <a:r>
              <a:rPr lang="ru-RU" altLang="en-US" sz="2800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Ведение базы пользователей</a:t>
            </a:r>
            <a:endParaRPr lang="en-US" sz="2800" b="1" strike="noStrike" cap="small" noProof="1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9525" y="4943475"/>
            <a:ext cx="9153525" cy="76200"/>
          </a:xfrm>
          <a:prstGeom prst="rect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pic>
        <p:nvPicPr>
          <p:cNvPr id="66" name="Изображение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" y="1912620"/>
            <a:ext cx="3970020" cy="1628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7" name="Изображение 49"/>
          <p:cNvPicPr>
            <a:picLocks noChangeAspect="1"/>
          </p:cNvPicPr>
          <p:nvPr/>
        </p:nvPicPr>
        <p:blipFill>
          <a:blip r:embed="rId3"/>
          <a:srcRect l="7546" t="6865" r="6307" b="7063"/>
          <a:stretch>
            <a:fillRect/>
          </a:stretch>
        </p:blipFill>
        <p:spPr>
          <a:xfrm>
            <a:off x="5588635" y="1624330"/>
            <a:ext cx="2385060" cy="220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Copyright Notice"/>
          <p:cNvSpPr/>
          <p:nvPr/>
        </p:nvSpPr>
        <p:spPr bwMode="auto">
          <a:xfrm>
            <a:off x="1837055" y="641985"/>
            <a:ext cx="5470525" cy="4813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lnSpc>
                <a:spcPct val="100000"/>
              </a:lnSpc>
            </a:pPr>
            <a:r>
              <a:rPr lang="ru-RU" altLang="en-US" sz="2800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Создание тестов</a:t>
            </a:r>
            <a:endParaRPr lang="en-US" sz="2800" b="1" strike="noStrike" cap="small" noProof="1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9525" y="4943475"/>
            <a:ext cx="9153525" cy="76200"/>
          </a:xfrm>
          <a:prstGeom prst="rect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pic>
        <p:nvPicPr>
          <p:cNvPr id="10" name="Изображение 10"/>
          <p:cNvPicPr>
            <a:picLocks noChangeAspect="1"/>
          </p:cNvPicPr>
          <p:nvPr/>
        </p:nvPicPr>
        <p:blipFill>
          <a:blip r:embed="rId2"/>
          <a:srcRect l="17430" t="26340" r="7573" b="6647"/>
          <a:stretch>
            <a:fillRect/>
          </a:stretch>
        </p:blipFill>
        <p:spPr>
          <a:xfrm>
            <a:off x="2722880" y="1675130"/>
            <a:ext cx="3699510" cy="2154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Copyright Notice"/>
          <p:cNvSpPr/>
          <p:nvPr/>
        </p:nvSpPr>
        <p:spPr bwMode="auto">
          <a:xfrm>
            <a:off x="1556385" y="641985"/>
            <a:ext cx="6031230" cy="4813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lnSpc>
                <a:spcPct val="100000"/>
              </a:lnSpc>
            </a:pPr>
            <a:r>
              <a:rPr lang="ru-RU" altLang="en-US" sz="2800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Проверка обученности сотрудников</a:t>
            </a:r>
            <a:endParaRPr lang="en-US" sz="2800" b="1" strike="noStrike" cap="small" noProof="1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9525" y="4943475"/>
            <a:ext cx="9153525" cy="76200"/>
          </a:xfrm>
          <a:prstGeom prst="rect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pic>
        <p:nvPicPr>
          <p:cNvPr id="69" name="Изображение 51"/>
          <p:cNvPicPr>
            <a:picLocks noChangeAspect="1"/>
          </p:cNvPicPr>
          <p:nvPr/>
        </p:nvPicPr>
        <p:blipFill>
          <a:blip r:embed="rId2"/>
          <a:srcRect l="2867" t="6827" r="2828" b="4288"/>
          <a:stretch>
            <a:fillRect/>
          </a:stretch>
        </p:blipFill>
        <p:spPr>
          <a:xfrm>
            <a:off x="2530475" y="2008505"/>
            <a:ext cx="4083050" cy="1489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602" name="图片 1"/>
          <p:cNvPicPr>
            <a:picLocks noChangeAspect="1"/>
          </p:cNvPicPr>
          <p:nvPr/>
        </p:nvPicPr>
        <p:blipFill>
          <a:blip r:embed="rId2"/>
          <a:srcRect l="14931" t="4521" r="17717" b="136"/>
          <a:stretch>
            <a:fillRect/>
          </a:stretch>
        </p:blipFill>
        <p:spPr>
          <a:xfrm>
            <a:off x="4413250" y="-17462"/>
            <a:ext cx="4738688" cy="5165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1603" name="矩形 8"/>
          <p:cNvSpPr/>
          <p:nvPr/>
        </p:nvSpPr>
        <p:spPr>
          <a:xfrm>
            <a:off x="238125" y="2758440"/>
            <a:ext cx="3771900" cy="7372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 fontAlgn="base">
              <a:lnSpc>
                <a:spcPct val="150000"/>
              </a:lnSpc>
            </a:pPr>
            <a:r>
              <a:rPr lang="ru-RU" altLang="en-US" sz="1400" strike="noStrike" noProof="1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- Ознакомление с новой информацией</a:t>
            </a:r>
          </a:p>
          <a:p>
            <a:pPr lvl="0" fontAlgn="base">
              <a:lnSpc>
                <a:spcPct val="150000"/>
              </a:lnSpc>
            </a:pPr>
            <a:r>
              <a:rPr lang="ru-RU" altLang="en-US" sz="1400" strike="noStrike" noProof="1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- Прохождение тестов</a:t>
            </a:r>
          </a:p>
        </p:txBody>
      </p:sp>
      <p:sp>
        <p:nvSpPr>
          <p:cNvPr id="9219" name="Text Box 3"/>
          <p:cNvSpPr txBox="1"/>
          <p:nvPr/>
        </p:nvSpPr>
        <p:spPr>
          <a:xfrm>
            <a:off x="228600" y="2097088"/>
            <a:ext cx="3781425" cy="3371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342900" lvl="0" indent="-3429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rgbClr val="89D2D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lvl="1" indent="-28575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rgbClr val="89D2D9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l" fontAlgn="base">
              <a:buNone/>
            </a:pPr>
            <a:r>
              <a:rPr lang="ru-RU" altLang="en-US" sz="1600" b="1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Функционал сотрудника:</a:t>
            </a:r>
            <a:endParaRPr lang="ru-RU" altLang="en-US" sz="1600" b="1" strike="noStrike" cap="small" noProof="1" smtClean="0">
              <a:solidFill>
                <a:srgbClr val="FF9900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+mn-ea"/>
            </a:endParaRPr>
          </a:p>
        </p:txBody>
      </p:sp>
      <p:sp>
        <p:nvSpPr>
          <p:cNvPr id="280582" name="矩形 3"/>
          <p:cNvSpPr/>
          <p:nvPr/>
        </p:nvSpPr>
        <p:spPr>
          <a:xfrm>
            <a:off x="347663" y="1354138"/>
            <a:ext cx="1770063" cy="419100"/>
          </a:xfrm>
          <a:prstGeom prst="rect">
            <a:avLst/>
          </a:prstGeom>
          <a:solidFill>
            <a:srgbClr val="002748"/>
          </a:solidFill>
          <a:ln w="12700">
            <a:noFill/>
            <a:miter/>
          </a:ln>
        </p:spPr>
        <p:txBody>
          <a:bodyPr anchor="ctr"/>
          <a:lstStyle/>
          <a:p>
            <a:pPr lvl="0" algn="ctr" fontAlgn="base"/>
            <a:endParaRPr lang="zh-CN" altLang="en-US" sz="1875" strike="noStrike" noProof="1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9" name="Изображение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876" y="1001848"/>
            <a:ext cx="3584575" cy="2396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Изображение 3"/>
          <p:cNvPicPr>
            <a:picLocks noChangeAspect="1"/>
          </p:cNvPicPr>
          <p:nvPr/>
        </p:nvPicPr>
        <p:blipFill>
          <a:blip r:embed="rId4"/>
          <a:srcRect b="7325"/>
          <a:stretch>
            <a:fillRect/>
          </a:stretch>
        </p:blipFill>
        <p:spPr>
          <a:xfrm>
            <a:off x="4773441" y="2664210"/>
            <a:ext cx="3830320" cy="160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/>
      <p:bldP spid="9219" grpId="0"/>
      <p:bldP spid="28058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Copyright Notice"/>
          <p:cNvSpPr/>
          <p:nvPr/>
        </p:nvSpPr>
        <p:spPr bwMode="auto">
          <a:xfrm>
            <a:off x="1556385" y="641985"/>
            <a:ext cx="6031230" cy="4813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lnSpc>
                <a:spcPct val="100000"/>
              </a:lnSpc>
            </a:pPr>
            <a:r>
              <a:rPr lang="ru-RU" altLang="en-US" sz="2800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Ознакомление с новой информацией</a:t>
            </a:r>
            <a:endParaRPr lang="en-US" sz="2800" strike="noStrike" cap="small" noProof="1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9525" y="4943475"/>
            <a:ext cx="9153525" cy="76200"/>
          </a:xfrm>
          <a:prstGeom prst="rect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pic>
        <p:nvPicPr>
          <p:cNvPr id="2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030" y="1554480"/>
            <a:ext cx="3584575" cy="2396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Copyright Notice"/>
          <p:cNvSpPr/>
          <p:nvPr/>
        </p:nvSpPr>
        <p:spPr bwMode="auto">
          <a:xfrm>
            <a:off x="1556385" y="641985"/>
            <a:ext cx="6031230" cy="4813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lnSpc>
                <a:spcPct val="100000"/>
              </a:lnSpc>
            </a:pPr>
            <a:r>
              <a:rPr lang="ru-RU" altLang="en-US" sz="2800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Microsoft YaHei" panose="020B0503020204020204" charset="-122"/>
              </a:rPr>
              <a:t>Прохождение тестов</a:t>
            </a:r>
            <a:endParaRPr lang="en-US" sz="2800" strike="noStrike" cap="small" noProof="1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9525" y="4943475"/>
            <a:ext cx="9153525" cy="76200"/>
          </a:xfrm>
          <a:prstGeom prst="rect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pic>
        <p:nvPicPr>
          <p:cNvPr id="5" name="Изображение 3"/>
          <p:cNvPicPr>
            <a:picLocks noChangeAspect="1"/>
          </p:cNvPicPr>
          <p:nvPr/>
        </p:nvPicPr>
        <p:blipFill>
          <a:blip r:embed="rId2"/>
          <a:srcRect b="7325"/>
          <a:stretch>
            <a:fillRect/>
          </a:stretch>
        </p:blipFill>
        <p:spPr>
          <a:xfrm>
            <a:off x="577850" y="1931670"/>
            <a:ext cx="3830320" cy="160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1" name="Изображение 53"/>
          <p:cNvPicPr>
            <a:picLocks noChangeAspect="1"/>
          </p:cNvPicPr>
          <p:nvPr/>
        </p:nvPicPr>
        <p:blipFill>
          <a:blip r:embed="rId3"/>
          <a:srcRect l="2317" t="7403" r="2814" b="6094"/>
          <a:stretch>
            <a:fillRect/>
          </a:stretch>
        </p:blipFill>
        <p:spPr>
          <a:xfrm>
            <a:off x="4906010" y="2137410"/>
            <a:ext cx="4008755" cy="127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2"/>
          <p:cNvSpPr txBox="1"/>
          <p:nvPr/>
        </p:nvSpPr>
        <p:spPr>
          <a:xfrm>
            <a:off x="2659380" y="1075690"/>
            <a:ext cx="38246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ru-RU" sz="2800" b="1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+mn-ea"/>
              </a:rPr>
              <a:t>Заключение</a:t>
            </a:r>
            <a:endParaRPr lang="ru-RU" altLang="en-US" sz="2800" b="1">
              <a:solidFill>
                <a:schemeClr val="bg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+mn-ea"/>
            </a:endParaRPr>
          </a:p>
        </p:txBody>
      </p:sp>
      <p:sp>
        <p:nvSpPr>
          <p:cNvPr id="24581" name="文本框 4"/>
          <p:cNvSpPr txBox="1"/>
          <p:nvPr/>
        </p:nvSpPr>
        <p:spPr>
          <a:xfrm>
            <a:off x="1476375" y="2044700"/>
            <a:ext cx="6278245" cy="2168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ctr" fontAlgn="base">
              <a:lnSpc>
                <a:spcPct val="150000"/>
              </a:lnSpc>
            </a:pPr>
            <a:r>
              <a:rPr lang="en-US" altLang="x-none" sz="18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Times New Roman" panose="02020603050405020304" pitchFamily="2" charset="0"/>
              </a:rPr>
              <a:t>Практическое использование программы позволяет улучшить эффективность обучения сотрудников предприятия.</a:t>
            </a:r>
            <a:r>
              <a:rPr lang="ru-RU" altLang="en-US" sz="18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Times New Roman" panose="02020603050405020304" pitchFamily="2" charset="0"/>
              </a:rPr>
              <a:t> </a:t>
            </a:r>
            <a:r>
              <a:rPr sz="18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Times New Roman" panose="02020603050405020304" pitchFamily="2" charset="0"/>
              </a:rPr>
              <a:t>Разработанная программа может быть использована для автоматизации работы инженеров по технике безопасности на предприятиях малого и среднего бизнеса</a:t>
            </a:r>
            <a:endParaRPr altLang="en-US" sz="1800" dirty="0">
              <a:solidFill>
                <a:schemeClr val="bg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Times New Roman" panose="02020603050405020304" pitchFamily="2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8100000">
            <a:off x="1473200" y="1336675"/>
            <a:ext cx="527050" cy="4556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540000">
            <a:off x="846773" y="3495358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7027863" y="1129030"/>
            <a:ext cx="528638" cy="454025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8364855" y="2329815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1" grpId="0"/>
      <p:bldP spid="3" grpId="0" bldLvl="0" animBg="1"/>
      <p:bldP spid="4" grpId="0" bldLvl="0" animBg="1"/>
      <p:bldP spid="5" grpId="0" bldLvl="0" animBg="1"/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2"/>
          <p:cNvSpPr txBox="1"/>
          <p:nvPr/>
        </p:nvSpPr>
        <p:spPr>
          <a:xfrm>
            <a:off x="1562100" y="2312988"/>
            <a:ext cx="601186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ru-RU" altLang="en-US" sz="3200" b="1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Спасибо за внимание!</a:t>
            </a:r>
          </a:p>
        </p:txBody>
      </p:sp>
      <p:sp>
        <p:nvSpPr>
          <p:cNvPr id="2" name="矩形 1"/>
          <p:cNvSpPr/>
          <p:nvPr/>
        </p:nvSpPr>
        <p:spPr>
          <a:xfrm>
            <a:off x="-9525" y="3232150"/>
            <a:ext cx="9153525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rot="8100000">
            <a:off x="1273493" y="1687513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3163570" y="1178243"/>
            <a:ext cx="261938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7515225" y="1787208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5403533" y="1556385"/>
            <a:ext cx="260350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" grpId="0" bldLvl="0" animBg="1"/>
      <p:bldP spid="3" grpId="0" bldLvl="0" animBg="1"/>
      <p:bldP spid="4" grpId="0" bldLvl="0" animBg="1"/>
      <p:bldP spid="5" grpId="0" bldLvl="0" animBg="1"/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2"/>
          <p:cNvSpPr txBox="1"/>
          <p:nvPr/>
        </p:nvSpPr>
        <p:spPr>
          <a:xfrm>
            <a:off x="2659380" y="1075690"/>
            <a:ext cx="38246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ru-RU" altLang="en-US" sz="2800" b="1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Актуальность работы</a:t>
            </a:r>
            <a:endParaRPr lang="ru-RU" altLang="en-US" sz="2800" b="1">
              <a:solidFill>
                <a:srgbClr val="FF9900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24581" name="文本框 4"/>
          <p:cNvSpPr txBox="1"/>
          <p:nvPr/>
        </p:nvSpPr>
        <p:spPr>
          <a:xfrm>
            <a:off x="970280" y="2002790"/>
            <a:ext cx="7204075" cy="2168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altLang="en-US" sz="18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На сегодняшний день работа инженера по технике безопасности на предприятиях до сих пор организована в традиционном стиле. Актуальность работы обусловлена необходимостью перевода документации в цифровой формат, что предписано Законом о цифровизации, принятым в Казахстане в 2022 году.</a:t>
            </a:r>
          </a:p>
        </p:txBody>
      </p:sp>
      <p:sp>
        <p:nvSpPr>
          <p:cNvPr id="3" name="等腰三角形 2"/>
          <p:cNvSpPr/>
          <p:nvPr/>
        </p:nvSpPr>
        <p:spPr>
          <a:xfrm rot="8100000">
            <a:off x="1473200" y="1336675"/>
            <a:ext cx="527050" cy="4556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565468" y="2986088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7027863" y="1129030"/>
            <a:ext cx="528638" cy="454025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8364855" y="2329815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1" grpId="0"/>
      <p:bldP spid="3" grpId="0" bldLvl="0" animBg="1"/>
      <p:bldP spid="4" grpId="0" bldLvl="0" animBg="1"/>
      <p:bldP spid="5" grpId="0" bldLvl="0" animBg="1"/>
      <p:bldP spid="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2"/>
          <p:cNvSpPr txBox="1"/>
          <p:nvPr/>
        </p:nvSpPr>
        <p:spPr>
          <a:xfrm>
            <a:off x="1022985" y="2237105"/>
            <a:ext cx="709866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Влияние информационных технологий на систему управления охраной труда промышленного предприятия</a:t>
            </a:r>
          </a:p>
        </p:txBody>
      </p:sp>
      <p:sp>
        <p:nvSpPr>
          <p:cNvPr id="2" name="矩形 1"/>
          <p:cNvSpPr/>
          <p:nvPr/>
        </p:nvSpPr>
        <p:spPr>
          <a:xfrm>
            <a:off x="-9525" y="3232150"/>
            <a:ext cx="9153525" cy="7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24581" name="文本框 4"/>
          <p:cNvSpPr txBox="1"/>
          <p:nvPr/>
        </p:nvSpPr>
        <p:spPr>
          <a:xfrm>
            <a:off x="4570095" y="3496310"/>
            <a:ext cx="38112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altLang="en-US" sz="16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SimSun" panose="02010600030101010101" pitchFamily="2" charset="-122"/>
              </a:rPr>
              <a:t>Выполнил</a:t>
            </a:r>
            <a:r>
              <a:rPr lang="en-US" altLang="ru-RU" sz="16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SimSun" panose="02010600030101010101" pitchFamily="2" charset="-122"/>
              </a:rPr>
              <a:t>: </a:t>
            </a:r>
            <a:r>
              <a:rPr lang="ru-RU" altLang="ru-RU" sz="16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SimSun" panose="02010600030101010101" pitchFamily="2" charset="-122"/>
              </a:rPr>
              <a:t>Тулегенов Алишер Канатович</a:t>
            </a:r>
          </a:p>
          <a:p>
            <a:pPr algn="l">
              <a:lnSpc>
                <a:spcPct val="150000"/>
              </a:lnSpc>
            </a:pPr>
            <a:r>
              <a:rPr lang="ru-RU" altLang="ru-RU" sz="16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SimSun" panose="02010600030101010101" pitchFamily="2" charset="-122"/>
              </a:rPr>
              <a:t>Научный руководитель: Акишев К.М.</a:t>
            </a:r>
          </a:p>
        </p:txBody>
      </p:sp>
      <p:sp>
        <p:nvSpPr>
          <p:cNvPr id="3" name="等腰三角形 2"/>
          <p:cNvSpPr/>
          <p:nvPr/>
        </p:nvSpPr>
        <p:spPr>
          <a:xfrm rot="8100000">
            <a:off x="1734503" y="1079183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3198495" y="1410653"/>
            <a:ext cx="261938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7123430" y="1121093"/>
            <a:ext cx="336550" cy="2905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5101908" y="1279525"/>
            <a:ext cx="260350" cy="225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" grpId="0" bldLvl="0" animBg="1"/>
      <p:bldP spid="24581" grpId="0"/>
      <p:bldP spid="3" grpId="0" bldLvl="0" animBg="1"/>
      <p:bldP spid="4" grpId="0" bldLvl="0" animBg="1"/>
      <p:bldP spid="5" grpId="0" bldLvl="0" animBg="1"/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2"/>
          <p:cNvSpPr txBox="1"/>
          <p:nvPr/>
        </p:nvSpPr>
        <p:spPr>
          <a:xfrm>
            <a:off x="2659380" y="1075690"/>
            <a:ext cx="38246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ru-RU" altLang="en-US" sz="2800" b="1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Цель исследования </a:t>
            </a:r>
          </a:p>
        </p:txBody>
      </p:sp>
      <p:sp>
        <p:nvSpPr>
          <p:cNvPr id="24581" name="文本框 4"/>
          <p:cNvSpPr txBox="1"/>
          <p:nvPr/>
        </p:nvSpPr>
        <p:spPr>
          <a:xfrm>
            <a:off x="1389380" y="2260600"/>
            <a:ext cx="637857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Р</a:t>
            </a:r>
            <a:r>
              <a:rPr altLang="en-US" sz="18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азработка и оценка эффективности программы «Автоматизированное рабочее место инженера по технике безопасности предприятия»</a:t>
            </a:r>
          </a:p>
        </p:txBody>
      </p:sp>
      <p:sp>
        <p:nvSpPr>
          <p:cNvPr id="3" name="等腰三角形 2"/>
          <p:cNvSpPr/>
          <p:nvPr/>
        </p:nvSpPr>
        <p:spPr>
          <a:xfrm rot="8100000">
            <a:off x="1473200" y="1336675"/>
            <a:ext cx="527050" cy="4556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565468" y="2986088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7027863" y="1129030"/>
            <a:ext cx="528638" cy="454025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8364855" y="2329815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1" grpId="0"/>
      <p:bldP spid="3" grpId="0" bldLvl="0" animBg="1"/>
      <p:bldP spid="4" grpId="0" bldLvl="0" animBg="1"/>
      <p:bldP spid="5" grpId="0" bldLvl="0" animBg="1"/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2"/>
          <p:cNvSpPr txBox="1"/>
          <p:nvPr/>
        </p:nvSpPr>
        <p:spPr>
          <a:xfrm>
            <a:off x="2659380" y="1075690"/>
            <a:ext cx="38246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ru-RU" altLang="en-US" sz="2800" b="1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Задачи исследования</a:t>
            </a:r>
          </a:p>
        </p:txBody>
      </p:sp>
      <p:sp>
        <p:nvSpPr>
          <p:cNvPr id="24581" name="文本框 4"/>
          <p:cNvSpPr txBox="1"/>
          <p:nvPr/>
        </p:nvSpPr>
        <p:spPr>
          <a:xfrm>
            <a:off x="970280" y="2002790"/>
            <a:ext cx="7204075" cy="2353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altLang="en-US" sz="14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1.Анализ функциональных обязанностей инженера по технике безопасности предприятия.</a:t>
            </a:r>
          </a:p>
          <a:p>
            <a:pPr algn="l">
              <a:lnSpc>
                <a:spcPct val="150000"/>
              </a:lnSpc>
            </a:pPr>
            <a:r>
              <a:rPr altLang="en-US" sz="14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2.Исследование цифровых программ автоматизации деятельности инженера по технике безопасности предприятия.</a:t>
            </a:r>
          </a:p>
          <a:p>
            <a:pPr algn="l">
              <a:lnSpc>
                <a:spcPct val="150000"/>
              </a:lnSpc>
            </a:pPr>
            <a:r>
              <a:rPr altLang="en-US" sz="14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3.Разработка программы «Автоматизированное рабочее места инженера по технике безопасности предприятия».</a:t>
            </a:r>
          </a:p>
          <a:p>
            <a:pPr algn="l">
              <a:lnSpc>
                <a:spcPct val="150000"/>
              </a:lnSpc>
            </a:pPr>
            <a:r>
              <a:rPr altLang="en-US" sz="14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4.Апробация программы «Автоматизированное рабочее места инженера по технике безопасности предприятия» на базе действующего промышленного предприятия.</a:t>
            </a:r>
          </a:p>
        </p:txBody>
      </p:sp>
      <p:sp>
        <p:nvSpPr>
          <p:cNvPr id="3" name="等腰三角形 2"/>
          <p:cNvSpPr/>
          <p:nvPr/>
        </p:nvSpPr>
        <p:spPr>
          <a:xfrm rot="8100000">
            <a:off x="1473200" y="1336675"/>
            <a:ext cx="527050" cy="4556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565468" y="2986088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7027863" y="1129030"/>
            <a:ext cx="528638" cy="454025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8364855" y="2329815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1" grpId="0"/>
      <p:bldP spid="3" grpId="0" bldLvl="0" animBg="1"/>
      <p:bldP spid="4" grpId="0" bldLvl="0" animBg="1"/>
      <p:bldP spid="5" grpId="0" bldLvl="0" animBg="1"/>
      <p:bldP spid="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812" name="图片 7175" descr="标题二"/>
          <p:cNvPicPr>
            <a:picLocks noChangeAspect="1"/>
          </p:cNvPicPr>
          <p:nvPr/>
        </p:nvPicPr>
        <p:blipFill>
          <a:blip r:embed="rId2"/>
          <a:srcRect b="14842"/>
          <a:stretch>
            <a:fillRect/>
          </a:stretch>
        </p:blipFill>
        <p:spPr>
          <a:xfrm>
            <a:off x="-3175" y="1627505"/>
            <a:ext cx="8035925" cy="35159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0658" name="文本框 3"/>
          <p:cNvSpPr txBox="1"/>
          <p:nvPr/>
        </p:nvSpPr>
        <p:spPr>
          <a:xfrm>
            <a:off x="1558925" y="1033463"/>
            <a:ext cx="369570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С</a:t>
            </a:r>
            <a:r>
              <a:rPr altLang="en-US" sz="1400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истема управления охраной труда на промышленном предприятии 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Arial" panose="020B0604020202020204" pitchFamily="34" charset="0"/>
            </a:endParaRPr>
          </a:p>
        </p:txBody>
      </p:sp>
      <p:sp>
        <p:nvSpPr>
          <p:cNvPr id="3" name="Copyright Notice"/>
          <p:cNvSpPr/>
          <p:nvPr/>
        </p:nvSpPr>
        <p:spPr bwMode="auto">
          <a:xfrm>
            <a:off x="1558925" y="699770"/>
            <a:ext cx="3676650" cy="32766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altLang="en-US" dirty="0">
                <a:solidFill>
                  <a:srgbClr val="FF0000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Объект </a:t>
            </a:r>
            <a:r>
              <a:rPr altLang="en-US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исследования</a:t>
            </a:r>
            <a:endParaRPr lang="en-US" b="1" strike="noStrike" cap="small" noProof="1" smtClean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70660" name="文本框 4"/>
          <p:cNvSpPr txBox="1"/>
          <p:nvPr/>
        </p:nvSpPr>
        <p:spPr>
          <a:xfrm>
            <a:off x="5088255" y="2383790"/>
            <a:ext cx="3673475" cy="106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С</a:t>
            </a:r>
            <a:r>
              <a:rPr altLang="en-US" sz="1400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истема организации мероприятий организуемое инженером по технике безопасности в предприятии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  <a:sym typeface="Arial" panose="020B0604020202020204" pitchFamily="34" charset="0"/>
            </a:endParaRPr>
          </a:p>
        </p:txBody>
      </p:sp>
      <p:sp>
        <p:nvSpPr>
          <p:cNvPr id="6" name="Copyright Notice"/>
          <p:cNvSpPr/>
          <p:nvPr/>
        </p:nvSpPr>
        <p:spPr bwMode="auto">
          <a:xfrm>
            <a:off x="5087938" y="2050098"/>
            <a:ext cx="3676650" cy="32766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altLang="en-US" dirty="0">
                <a:solidFill>
                  <a:srgbClr val="FF0000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Предмет </a:t>
            </a:r>
            <a:r>
              <a:rPr altLang="en-US" dirty="0">
                <a:solidFill>
                  <a:schemeClr val="tx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исследования</a:t>
            </a:r>
            <a:endParaRPr lang="en-US" b="1" strike="noStrike" cap="small" noProof="1" smtClean="0">
              <a:solidFill>
                <a:srgbClr val="FF9900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P spid="3" grpId="0" bldLvl="0" animBg="1"/>
      <p:bldP spid="70660" grpId="0"/>
      <p:bldP spid="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2"/>
          <p:cNvSpPr txBox="1"/>
          <p:nvPr/>
        </p:nvSpPr>
        <p:spPr>
          <a:xfrm>
            <a:off x="2659380" y="1075690"/>
            <a:ext cx="38246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ru-RU" altLang="en-US" sz="2800" b="1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Научная новизна </a:t>
            </a:r>
          </a:p>
        </p:txBody>
      </p:sp>
      <p:sp>
        <p:nvSpPr>
          <p:cNvPr id="24581" name="文本框 4"/>
          <p:cNvSpPr txBox="1"/>
          <p:nvPr/>
        </p:nvSpPr>
        <p:spPr>
          <a:xfrm>
            <a:off x="1433195" y="2260600"/>
            <a:ext cx="627824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Р</a:t>
            </a:r>
            <a:r>
              <a:rPr altLang="en-US" sz="18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азработк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а</a:t>
            </a:r>
            <a:r>
              <a:rPr altLang="en-US" sz="1800" dirty="0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 методики и программы для автоматизации процессов контроля и учета прохождения персоналом инструктажей и положений</a:t>
            </a:r>
          </a:p>
        </p:txBody>
      </p:sp>
      <p:sp>
        <p:nvSpPr>
          <p:cNvPr id="3" name="等腰三角形 2"/>
          <p:cNvSpPr/>
          <p:nvPr/>
        </p:nvSpPr>
        <p:spPr>
          <a:xfrm rot="8100000">
            <a:off x="1473200" y="1336675"/>
            <a:ext cx="527050" cy="4556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540000">
            <a:off x="961708" y="3495358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7027863" y="1129030"/>
            <a:ext cx="528638" cy="454025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8364855" y="2329815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1" grpId="0"/>
      <p:bldP spid="3" grpId="0" bldLvl="0" animBg="1"/>
      <p:bldP spid="4" grpId="0" bldLvl="0" animBg="1"/>
      <p:bldP spid="5" grpId="0" bldLvl="0" animBg="1"/>
      <p:bldP spid="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5400000">
            <a:off x="-19050" y="-12700"/>
            <a:ext cx="1409700" cy="1409700"/>
          </a:xfrm>
          <a:prstGeom prst="rtTriangle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Copyright Notice"/>
          <p:cNvSpPr/>
          <p:nvPr/>
        </p:nvSpPr>
        <p:spPr bwMode="auto">
          <a:xfrm>
            <a:off x="1837055" y="641985"/>
            <a:ext cx="5470525" cy="4813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2800" b="1" strike="noStrike" cap="small" noProof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Практическая значимость </a:t>
            </a:r>
          </a:p>
        </p:txBody>
      </p:sp>
      <p:sp>
        <p:nvSpPr>
          <p:cNvPr id="14" name="饼形 13"/>
          <p:cNvSpPr/>
          <p:nvPr/>
        </p:nvSpPr>
        <p:spPr>
          <a:xfrm>
            <a:off x="649288" y="2135188"/>
            <a:ext cx="2054225" cy="2054225"/>
          </a:xfrm>
          <a:prstGeom prst="pie">
            <a:avLst>
              <a:gd name="adj1" fmla="val 19883868"/>
              <a:gd name="adj2" fmla="val 1620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altLang="zh-CN" sz="1405" strike="noStrike" noProof="1">
              <a:solidFill>
                <a:schemeClr val="tx1"/>
              </a:solidFill>
              <a:ea typeface="Arial Unicode MS" panose="020B0604020202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3400" y="2019300"/>
            <a:ext cx="2286000" cy="2287588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405" strike="noStrike" noProof="1">
              <a:ea typeface="Arial Unicode MS" panose="020B0604020202020204" charset="-122"/>
            </a:endParaRPr>
          </a:p>
        </p:txBody>
      </p:sp>
      <p:sp>
        <p:nvSpPr>
          <p:cNvPr id="17" name="饼形 16"/>
          <p:cNvSpPr/>
          <p:nvPr/>
        </p:nvSpPr>
        <p:spPr>
          <a:xfrm rot="4500000">
            <a:off x="391319" y="1878806"/>
            <a:ext cx="2570163" cy="2568575"/>
          </a:xfrm>
          <a:prstGeom prst="pie">
            <a:avLst>
              <a:gd name="adj1" fmla="val 10727010"/>
              <a:gd name="adj2" fmla="val 19033408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405" strike="noStrike" noProof="1">
              <a:solidFill>
                <a:schemeClr val="tx1"/>
              </a:solidFill>
              <a:ea typeface="Arial Unicode MS" panose="020B0604020202020204" charset="-122"/>
            </a:endParaRPr>
          </a:p>
        </p:txBody>
      </p:sp>
      <p:sp>
        <p:nvSpPr>
          <p:cNvPr id="20487" name="文本框 33"/>
          <p:cNvSpPr txBox="1"/>
          <p:nvPr/>
        </p:nvSpPr>
        <p:spPr>
          <a:xfrm>
            <a:off x="1785938" y="2441575"/>
            <a:ext cx="774700" cy="5492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r>
              <a:rPr lang="en-US" altLang="zh-CN" sz="2810" b="1" noProof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40</a:t>
            </a:r>
            <a:r>
              <a:rPr lang="en-US" altLang="zh-CN" sz="1325" b="1" noProof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%</a:t>
            </a:r>
            <a:endParaRPr lang="en-US" altLang="zh-CN" sz="1325" b="1" noProof="1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6086" name="文本框 4"/>
          <p:cNvSpPr txBox="1"/>
          <p:nvPr/>
        </p:nvSpPr>
        <p:spPr>
          <a:xfrm>
            <a:off x="3656330" y="2135188"/>
            <a:ext cx="485457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en-US" sz="1600" dirty="0"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Значимость р</a:t>
            </a:r>
            <a:r>
              <a:rPr lang="en-US" altLang="en-US" sz="1600" dirty="0"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  <a:sym typeface="Arial" panose="020B0604020202020204" pitchFamily="34" charset="0"/>
              </a:rPr>
              <a:t>аботы заключается в возможности использования результатов для повышения уровня безопасности и эффективности работы на предприятиях малого и среднего бизнеса</a:t>
            </a:r>
          </a:p>
        </p:txBody>
      </p:sp>
      <p:sp>
        <p:nvSpPr>
          <p:cNvPr id="25" name="矩形 24"/>
          <p:cNvSpPr/>
          <p:nvPr/>
        </p:nvSpPr>
        <p:spPr>
          <a:xfrm>
            <a:off x="-9525" y="4943475"/>
            <a:ext cx="9153525" cy="76200"/>
          </a:xfrm>
          <a:prstGeom prst="rect">
            <a:avLst/>
          </a:prstGeom>
          <a:solidFill>
            <a:srgbClr val="002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14" grpId="0" bldLvl="0" animBg="1"/>
      <p:bldP spid="15" grpId="0" bldLvl="0" animBg="1"/>
      <p:bldP spid="17" grpId="0" bldLvl="0" animBg="1"/>
      <p:bldP spid="20487" grpId="0"/>
      <p:bldP spid="460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2"/>
          <p:cNvSpPr txBox="1"/>
          <p:nvPr/>
        </p:nvSpPr>
        <p:spPr>
          <a:xfrm>
            <a:off x="3109913" y="2095500"/>
            <a:ext cx="2916237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ru-RU" altLang="en-US" sz="2800" b="1">
                <a:solidFill>
                  <a:schemeClr val="bg1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Программное обеспечение</a:t>
            </a:r>
            <a:endParaRPr lang="ru-RU" altLang="en-US" sz="2800" b="1">
              <a:solidFill>
                <a:srgbClr val="FF9900"/>
              </a:solidFill>
              <a:latin typeface="Times New Roman" panose="02020603050405020304" pitchFamily="2" charset="0"/>
              <a:ea typeface="Arial Unicode MS" panose="020B0604020202020204" charset="-122"/>
              <a:cs typeface="Times New Roman" panose="02020603050405020304" pitchFamily="2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8100000">
            <a:off x="2414270" y="1252855"/>
            <a:ext cx="528638" cy="455613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740000">
            <a:off x="2029460" y="3221038"/>
            <a:ext cx="411163" cy="35401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1580000">
            <a:off x="6320155" y="1536065"/>
            <a:ext cx="528638" cy="454025"/>
          </a:xfrm>
          <a:prstGeom prst="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6360000">
            <a:off x="6820694" y="2953861"/>
            <a:ext cx="411163" cy="3524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3" grpId="0" bldLvl="0" animBg="1"/>
      <p:bldP spid="4" grpId="0" bldLvl="0" animBg="1"/>
      <p:bldP spid="5" grpId="0" bldLvl="0" animBg="1"/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/>
        </p:nvSpPr>
        <p:spPr>
          <a:xfrm rot="10800000">
            <a:off x="7754938" y="-12700"/>
            <a:ext cx="1411288" cy="14097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ea typeface="Arial Unicode MS" panose="020B0604020202020204" charset="-122"/>
            </a:endParaRPr>
          </a:p>
        </p:txBody>
      </p:sp>
      <p:sp>
        <p:nvSpPr>
          <p:cNvPr id="8" name="Copyright Notice"/>
          <p:cNvSpPr/>
          <p:nvPr/>
        </p:nvSpPr>
        <p:spPr bwMode="auto">
          <a:xfrm>
            <a:off x="1463675" y="742950"/>
            <a:ext cx="6217285" cy="4813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6626" tIns="25481" rIns="56626" bIns="25481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ru-RU" altLang="en-US" sz="2800" b="1" strike="noStrike" cap="small" noProof="1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Решаемые проблемы приложения</a:t>
            </a:r>
          </a:p>
        </p:txBody>
      </p:sp>
      <p:sp>
        <p:nvSpPr>
          <p:cNvPr id="9" name="MH_SubTitle_1"/>
          <p:cNvSpPr/>
          <p:nvPr/>
        </p:nvSpPr>
        <p:spPr>
          <a:xfrm>
            <a:off x="3482975" y="1927225"/>
            <a:ext cx="1120775" cy="1123950"/>
          </a:xfrm>
          <a:custGeom>
            <a:avLst/>
            <a:gdLst>
              <a:gd name="connsiteX0" fmla="*/ 713459 w 1426918"/>
              <a:gd name="connsiteY0" fmla="*/ 0 h 1426918"/>
              <a:gd name="connsiteX1" fmla="*/ 713459 w 1426918"/>
              <a:gd name="connsiteY1" fmla="*/ 1 h 1426918"/>
              <a:gd name="connsiteX2" fmla="*/ 1426918 w 1426918"/>
              <a:gd name="connsiteY2" fmla="*/ 713460 h 1426918"/>
              <a:gd name="connsiteX3" fmla="*/ 1426918 w 1426918"/>
              <a:gd name="connsiteY3" fmla="*/ 1426918 h 1426918"/>
              <a:gd name="connsiteX4" fmla="*/ 713459 w 1426918"/>
              <a:gd name="connsiteY4" fmla="*/ 1426918 h 1426918"/>
              <a:gd name="connsiteX5" fmla="*/ 0 w 1426918"/>
              <a:gd name="connsiteY5" fmla="*/ 713459 h 1426918"/>
              <a:gd name="connsiteX6" fmla="*/ 713459 w 1426918"/>
              <a:gd name="connsiteY6" fmla="*/ 0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918" h="1426918">
                <a:moveTo>
                  <a:pt x="713459" y="0"/>
                </a:moveTo>
                <a:lnTo>
                  <a:pt x="713459" y="1"/>
                </a:lnTo>
                <a:cubicBezTo>
                  <a:pt x="1107492" y="1"/>
                  <a:pt x="1426918" y="319427"/>
                  <a:pt x="1426918" y="713460"/>
                </a:cubicBezTo>
                <a:lnTo>
                  <a:pt x="1426918" y="1426918"/>
                </a:lnTo>
                <a:lnTo>
                  <a:pt x="713459" y="1426918"/>
                </a:lnTo>
                <a:cubicBezTo>
                  <a:pt x="319426" y="1426918"/>
                  <a:pt x="0" y="1107492"/>
                  <a:pt x="0" y="713459"/>
                </a:cubicBezTo>
                <a:cubicBezTo>
                  <a:pt x="0" y="319426"/>
                  <a:pt x="319426" y="0"/>
                  <a:pt x="713459" y="0"/>
                </a:cubicBezTo>
                <a:close/>
              </a:path>
            </a:pathLst>
          </a:custGeom>
          <a:solidFill>
            <a:srgbClr val="00274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2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cs typeface="+mn-cs"/>
              </a:rPr>
              <a:t>1</a:t>
            </a:r>
          </a:p>
        </p:txBody>
      </p:sp>
      <p:sp>
        <p:nvSpPr>
          <p:cNvPr id="10" name="MH_SubTitle_2"/>
          <p:cNvSpPr/>
          <p:nvPr/>
        </p:nvSpPr>
        <p:spPr>
          <a:xfrm>
            <a:off x="4603750" y="1927225"/>
            <a:ext cx="1120775" cy="1123950"/>
          </a:xfrm>
          <a:custGeom>
            <a:avLst/>
            <a:gdLst>
              <a:gd name="connsiteX0" fmla="*/ 713459 w 1426918"/>
              <a:gd name="connsiteY0" fmla="*/ 0 h 1426918"/>
              <a:gd name="connsiteX1" fmla="*/ 1426918 w 1426918"/>
              <a:gd name="connsiteY1" fmla="*/ 713459 h 1426918"/>
              <a:gd name="connsiteX2" fmla="*/ 1426917 w 1426918"/>
              <a:gd name="connsiteY2" fmla="*/ 713459 h 1426918"/>
              <a:gd name="connsiteX3" fmla="*/ 713458 w 1426918"/>
              <a:gd name="connsiteY3" fmla="*/ 1426918 h 1426918"/>
              <a:gd name="connsiteX4" fmla="*/ 0 w 1426918"/>
              <a:gd name="connsiteY4" fmla="*/ 1426918 h 1426918"/>
              <a:gd name="connsiteX5" fmla="*/ 0 w 1426918"/>
              <a:gd name="connsiteY5" fmla="*/ 713459 h 1426918"/>
              <a:gd name="connsiteX6" fmla="*/ 713459 w 1426918"/>
              <a:gd name="connsiteY6" fmla="*/ 0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918" h="1426918">
                <a:moveTo>
                  <a:pt x="713459" y="0"/>
                </a:moveTo>
                <a:cubicBezTo>
                  <a:pt x="1107492" y="0"/>
                  <a:pt x="1426918" y="319426"/>
                  <a:pt x="1426918" y="713459"/>
                </a:cubicBezTo>
                <a:lnTo>
                  <a:pt x="1426917" y="713459"/>
                </a:lnTo>
                <a:cubicBezTo>
                  <a:pt x="1426917" y="1107492"/>
                  <a:pt x="1107491" y="1426918"/>
                  <a:pt x="713458" y="1426918"/>
                </a:cubicBezTo>
                <a:lnTo>
                  <a:pt x="0" y="1426918"/>
                </a:lnTo>
                <a:lnTo>
                  <a:pt x="0" y="713459"/>
                </a:lnTo>
                <a:cubicBezTo>
                  <a:pt x="0" y="319426"/>
                  <a:pt x="319426" y="0"/>
                  <a:pt x="713459" y="0"/>
                </a:cubicBezTo>
                <a:close/>
              </a:path>
            </a:pathLst>
          </a:custGeom>
          <a:solidFill>
            <a:srgbClr val="FF99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2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cs typeface="+mn-cs"/>
              </a:rPr>
              <a:t>2</a:t>
            </a:r>
          </a:p>
        </p:txBody>
      </p:sp>
      <p:sp>
        <p:nvSpPr>
          <p:cNvPr id="11" name="MH_SubTitle_3"/>
          <p:cNvSpPr/>
          <p:nvPr/>
        </p:nvSpPr>
        <p:spPr>
          <a:xfrm>
            <a:off x="3482975" y="3051175"/>
            <a:ext cx="1120775" cy="1120775"/>
          </a:xfrm>
          <a:custGeom>
            <a:avLst/>
            <a:gdLst>
              <a:gd name="connsiteX0" fmla="*/ 713460 w 1426918"/>
              <a:gd name="connsiteY0" fmla="*/ 0 h 1426918"/>
              <a:gd name="connsiteX1" fmla="*/ 1426918 w 1426918"/>
              <a:gd name="connsiteY1" fmla="*/ 0 h 1426918"/>
              <a:gd name="connsiteX2" fmla="*/ 1426918 w 1426918"/>
              <a:gd name="connsiteY2" fmla="*/ 713459 h 1426918"/>
              <a:gd name="connsiteX3" fmla="*/ 713459 w 1426918"/>
              <a:gd name="connsiteY3" fmla="*/ 1426918 h 1426918"/>
              <a:gd name="connsiteX4" fmla="*/ 0 w 1426918"/>
              <a:gd name="connsiteY4" fmla="*/ 713459 h 1426918"/>
              <a:gd name="connsiteX5" fmla="*/ 1 w 1426918"/>
              <a:gd name="connsiteY5" fmla="*/ 713459 h 1426918"/>
              <a:gd name="connsiteX6" fmla="*/ 713460 w 1426918"/>
              <a:gd name="connsiteY6" fmla="*/ 0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6918" h="1426918">
                <a:moveTo>
                  <a:pt x="713460" y="0"/>
                </a:moveTo>
                <a:lnTo>
                  <a:pt x="1426918" y="0"/>
                </a:lnTo>
                <a:lnTo>
                  <a:pt x="1426918" y="713459"/>
                </a:lnTo>
                <a:cubicBezTo>
                  <a:pt x="1426918" y="1107492"/>
                  <a:pt x="1107492" y="1426918"/>
                  <a:pt x="713459" y="1426918"/>
                </a:cubicBezTo>
                <a:cubicBezTo>
                  <a:pt x="319426" y="1426918"/>
                  <a:pt x="0" y="1107492"/>
                  <a:pt x="0" y="713459"/>
                </a:cubicBezTo>
                <a:lnTo>
                  <a:pt x="1" y="713459"/>
                </a:lnTo>
                <a:cubicBezTo>
                  <a:pt x="1" y="319426"/>
                  <a:pt x="319427" y="0"/>
                  <a:pt x="713460" y="0"/>
                </a:cubicBezTo>
                <a:close/>
              </a:path>
            </a:pathLst>
          </a:custGeom>
          <a:solidFill>
            <a:srgbClr val="FF99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2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cs typeface="+mn-cs"/>
              </a:rPr>
              <a:t>3</a:t>
            </a:r>
          </a:p>
        </p:txBody>
      </p:sp>
      <p:sp>
        <p:nvSpPr>
          <p:cNvPr id="12" name="MH_SubTitle_4"/>
          <p:cNvSpPr/>
          <p:nvPr/>
        </p:nvSpPr>
        <p:spPr>
          <a:xfrm>
            <a:off x="4603750" y="3051175"/>
            <a:ext cx="1120775" cy="1120775"/>
          </a:xfrm>
          <a:custGeom>
            <a:avLst/>
            <a:gdLst>
              <a:gd name="connsiteX0" fmla="*/ 0 w 1426918"/>
              <a:gd name="connsiteY0" fmla="*/ 0 h 1426918"/>
              <a:gd name="connsiteX1" fmla="*/ 713459 w 1426918"/>
              <a:gd name="connsiteY1" fmla="*/ 0 h 1426918"/>
              <a:gd name="connsiteX2" fmla="*/ 1426918 w 1426918"/>
              <a:gd name="connsiteY2" fmla="*/ 713459 h 1426918"/>
              <a:gd name="connsiteX3" fmla="*/ 713459 w 1426918"/>
              <a:gd name="connsiteY3" fmla="*/ 1426918 h 1426918"/>
              <a:gd name="connsiteX4" fmla="*/ 713459 w 1426918"/>
              <a:gd name="connsiteY4" fmla="*/ 1426917 h 1426918"/>
              <a:gd name="connsiteX5" fmla="*/ 0 w 1426918"/>
              <a:gd name="connsiteY5" fmla="*/ 713458 h 142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6918" h="1426918">
                <a:moveTo>
                  <a:pt x="0" y="0"/>
                </a:moveTo>
                <a:lnTo>
                  <a:pt x="713459" y="0"/>
                </a:lnTo>
                <a:cubicBezTo>
                  <a:pt x="1107492" y="0"/>
                  <a:pt x="1426918" y="319426"/>
                  <a:pt x="1426918" y="713459"/>
                </a:cubicBezTo>
                <a:cubicBezTo>
                  <a:pt x="1426918" y="1107492"/>
                  <a:pt x="1107492" y="1426918"/>
                  <a:pt x="713459" y="1426918"/>
                </a:cubicBezTo>
                <a:lnTo>
                  <a:pt x="713459" y="1426917"/>
                </a:lnTo>
                <a:cubicBezTo>
                  <a:pt x="319426" y="1426917"/>
                  <a:pt x="0" y="1107491"/>
                  <a:pt x="0" y="713458"/>
                </a:cubicBezTo>
                <a:close/>
              </a:path>
            </a:pathLst>
          </a:custGeom>
          <a:solidFill>
            <a:srgbClr val="00274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2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cs typeface="+mn-cs"/>
              </a:rPr>
              <a:t>4</a:t>
            </a:r>
          </a:p>
        </p:txBody>
      </p:sp>
      <p:sp>
        <p:nvSpPr>
          <p:cNvPr id="13" name="MH_Text_1"/>
          <p:cNvSpPr txBox="1"/>
          <p:nvPr/>
        </p:nvSpPr>
        <p:spPr>
          <a:xfrm>
            <a:off x="341313" y="1585913"/>
            <a:ext cx="2981325" cy="14303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pPr algn="l">
              <a:lnSpc>
                <a:spcPct val="13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Повышение доступности информации</a:t>
            </a:r>
            <a:r>
              <a:rPr lang="ru-RU" altLang="en-US" sz="1400" dirty="0">
                <a:solidFill>
                  <a:srgbClr val="0D0D0D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 (все требуемые знания в одном месте)</a:t>
            </a:r>
          </a:p>
        </p:txBody>
      </p:sp>
      <p:sp>
        <p:nvSpPr>
          <p:cNvPr id="14" name="MH_Text_3"/>
          <p:cNvSpPr txBox="1"/>
          <p:nvPr/>
        </p:nvSpPr>
        <p:spPr>
          <a:xfrm>
            <a:off x="341313" y="3086100"/>
            <a:ext cx="2981325" cy="1381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pPr algn="l">
              <a:lnSpc>
                <a:spcPct val="13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Централизация и упрощение управления данными</a:t>
            </a:r>
            <a:r>
              <a:rPr lang="ru-RU" altLang="en-US" sz="1400" dirty="0">
                <a:solidFill>
                  <a:srgbClr val="0D0D0D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 (быстрое нахождение и анализирование информации)</a:t>
            </a:r>
          </a:p>
        </p:txBody>
      </p:sp>
      <p:sp>
        <p:nvSpPr>
          <p:cNvPr id="15" name="MH_Text_2"/>
          <p:cNvSpPr txBox="1"/>
          <p:nvPr/>
        </p:nvSpPr>
        <p:spPr>
          <a:xfrm>
            <a:off x="5788025" y="1587500"/>
            <a:ext cx="2982913" cy="14287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pPr algn="l">
              <a:lnSpc>
                <a:spcPct val="13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Улучшение обучаемости персонала</a:t>
            </a:r>
            <a:r>
              <a:rPr lang="ru-RU" altLang="en-US" sz="1400" dirty="0">
                <a:solidFill>
                  <a:srgbClr val="0D0D0D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 (проводимые тесты и оценки)</a:t>
            </a:r>
          </a:p>
        </p:txBody>
      </p:sp>
      <p:sp>
        <p:nvSpPr>
          <p:cNvPr id="17" name="MH_Text_4"/>
          <p:cNvSpPr txBox="1"/>
          <p:nvPr/>
        </p:nvSpPr>
        <p:spPr>
          <a:xfrm>
            <a:off x="5788025" y="3086100"/>
            <a:ext cx="2982913" cy="1381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pPr algn="l">
              <a:lnSpc>
                <a:spcPct val="13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Повышение прозрачности и отчетности</a:t>
            </a:r>
            <a:r>
              <a:rPr lang="ru-RU" altLang="en-US" sz="1400" dirty="0">
                <a:solidFill>
                  <a:srgbClr val="0D0D0D"/>
                </a:solidFill>
                <a:latin typeface="Times New Roman" panose="02020603050405020304" pitchFamily="2" charset="0"/>
                <a:ea typeface="Arial Unicode MS" panose="020B0604020202020204" charset="-122"/>
                <a:cs typeface="Times New Roman" panose="02020603050405020304" pitchFamily="2" charset="0"/>
              </a:rPr>
              <a:t> (отслеживание активности и подготовленности сотрудников)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/>
      <p:bldP spid="14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0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355</Words>
  <Application>Microsoft Office PowerPoint</Application>
  <PresentationFormat>Экран (16:9)</PresentationFormat>
  <Paragraphs>51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Microsoft YaHei</vt:lpstr>
      <vt:lpstr>SimSun</vt:lpstr>
      <vt:lpstr>Arial</vt:lpstr>
      <vt:lpstr>Arial Unicode MS</vt:lpstr>
      <vt:lpstr>Calibri</vt:lpstr>
      <vt:lpstr>Times New Roman</vt:lpstr>
      <vt:lpstr>1_默认设计模板</vt:lpstr>
      <vt:lpstr>3_默认设计模板</vt:lpstr>
      <vt:lpstr>10_默认设计模板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Administrator</dc:creator>
  <cp:lastModifiedBy>Alisher Tulegenov</cp:lastModifiedBy>
  <cp:revision>38</cp:revision>
  <dcterms:created xsi:type="dcterms:W3CDTF">2016-03-12T08:37:00Z</dcterms:created>
  <dcterms:modified xsi:type="dcterms:W3CDTF">2024-06-06T07:07:58Z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1049-12.2.0.16909</vt:lpwstr>
  </property>
  <property fmtid="{D5CDD505-2E9C-101B-9397-08002B2CF9AE}" pid="3" name="ICV">
    <vt:lpwstr>D6C1895CFA5D480DA013FF0B0C656DB9_11</vt:lpwstr>
  </property>
</Properties>
</file>