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6" r:id="rId7"/>
    <p:sldId id="267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C34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Denaturation – Split the DNA into 2 separate strands.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Annealing – Attached Generated Primers to each strand.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Elongation – Use the TAQ Polymerase to extend the primers by adding complementary nucleotides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micals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Denaturation – Split the DNA into 2 separate strands.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Annealing – Attached Generated Primers to each strand.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Elongation – Use the TAQ Polymerase to extend the primers by adding complementary nucleotides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nuccore/NC_045512" TargetMode="External"/><Relationship Id="rId2" Type="http://schemas.openxmlformats.org/officeDocument/2006/relationships/hyperlink" Target="https://www.bio-rad.com/webroot/web/movies/lse/global/english/what-is-polymerase-chain-reaction/tutoria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PCR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886908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Justin Hare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Tyler Lucas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Alex Karwowski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483963-DC92-4D8A-A2B8-493717CA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Elongation in 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65D73-00DD-416C-B630-9D0F15053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use our </a:t>
            </a:r>
            <a:r>
              <a:rPr lang="en-US" dirty="0" err="1"/>
              <a:t>taq_polymerase</a:t>
            </a:r>
            <a:r>
              <a:rPr lang="en-US" dirty="0"/>
              <a:t> to find the compliment of the strand up until the falloff rate.</a:t>
            </a:r>
          </a:p>
          <a:p>
            <a:r>
              <a:rPr lang="en-US" dirty="0"/>
              <a:t>We add this strand to our string variable and add it to a list of other strands.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4727E-CF90-4D28-9DCD-2CD661DFA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506349"/>
            <a:ext cx="6972300" cy="1743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19DACC-E1EB-46E1-8A31-F5FE9F6AE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4440555"/>
            <a:ext cx="6286500" cy="14573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2011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95C25E-950B-4B23-B5EF-0549C29F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Cycle Repeats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AF1B-DF31-415A-B075-964064181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cycle repeats copying strands, adjusting falloff rates, and creating 2^20 segments of DNA through this process.</a:t>
            </a:r>
          </a:p>
        </p:txBody>
      </p:sp>
      <p:pic>
        <p:nvPicPr>
          <p:cNvPr id="6" name="Picture 5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AF78AC76-CF4C-449D-A71C-7E9C72074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67" y="603504"/>
            <a:ext cx="7600178" cy="52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4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6E3D2A2-2818-4430-BF1A-50C5ECEE908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831AD9-85EA-4CDD-A17D-9769F38F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857BA-1F68-4328-9455-EE78A13F3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84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E4EA-7EF2-4922-B25C-765CA548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84370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A7C616-339D-4903-8414-68031469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400" b="1" dirty="0"/>
            </a:br>
            <a:r>
              <a:rPr lang="en-US" sz="2400" b="1" dirty="0"/>
              <a:t>METHOD: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 err="1"/>
              <a:t>find_compliment</a:t>
            </a:r>
            <a:r>
              <a:rPr lang="en-US" sz="2400" b="1" dirty="0"/>
              <a:t>()</a:t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6A6ED-8F48-48E6-9D84-CAE6CE0BC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Parameters: RNA and flag</a:t>
            </a:r>
          </a:p>
          <a:p>
            <a:endParaRPr lang="en-US" sz="2000" dirty="0"/>
          </a:p>
          <a:p>
            <a:r>
              <a:rPr lang="en-US" sz="2000" dirty="0"/>
              <a:t>Finds the compliment to a string and returns either a single string or a Tuple of strings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AD7B61-038E-4C80-BEA1-B19A8904E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58762"/>
            <a:ext cx="6971242" cy="637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28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71852D-CCA5-4F7A-B580-A80AF47A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Method:</a:t>
            </a:r>
            <a:br>
              <a:rPr lang="en-US" b="1" dirty="0"/>
            </a:br>
            <a:br>
              <a:rPr lang="en-US" b="1" dirty="0"/>
            </a:br>
            <a:r>
              <a:rPr lang="en-US" b="1" dirty="0" err="1"/>
              <a:t>run_PCR</a:t>
            </a:r>
            <a:r>
              <a:rPr lang="en-US" b="1" dirty="0"/>
              <a:t>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300D-414A-45BE-B5C3-EABEE4C35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86791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2400" dirty="0"/>
              <a:t>Parameters: </a:t>
            </a:r>
            <a:r>
              <a:rPr lang="en-US" sz="2400" dirty="0" err="1"/>
              <a:t>dna</a:t>
            </a:r>
            <a:r>
              <a:rPr lang="en-US" sz="2400" dirty="0"/>
              <a:t>, forward_ primer, </a:t>
            </a:r>
            <a:r>
              <a:rPr lang="en-US" sz="2400" dirty="0" err="1"/>
              <a:t>reverse_primer</a:t>
            </a:r>
            <a:r>
              <a:rPr lang="en-US" sz="2400" dirty="0"/>
              <a:t>, cycles, </a:t>
            </a:r>
            <a:r>
              <a:rPr lang="en-US" sz="2400" dirty="0" err="1"/>
              <a:t>falloff_base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Runs the actual PCR process and returns the list of DNA replicated.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19B862-122B-4E14-B0DA-831144C76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0" y="603504"/>
            <a:ext cx="8015111" cy="553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42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12D7C8-FF66-4FB6-B09F-5FFDB93C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Method: </a:t>
            </a:r>
            <a:br>
              <a:rPr lang="en-US" b="1" dirty="0"/>
            </a:br>
            <a:br>
              <a:rPr lang="en-US" b="1" dirty="0"/>
            </a:br>
            <a:r>
              <a:rPr lang="en-US" b="1" dirty="0" err="1"/>
              <a:t>find_statistics</a:t>
            </a:r>
            <a:r>
              <a:rPr lang="en-US" b="1" dirty="0"/>
              <a:t>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6377B-1D49-48FA-B9D7-AB0EFD0F7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Parameters: </a:t>
            </a:r>
            <a:r>
              <a:rPr lang="en-US" dirty="0" err="1"/>
              <a:t>replicated_dna</a:t>
            </a:r>
            <a:endParaRPr lang="en-US" dirty="0"/>
          </a:p>
          <a:p>
            <a:endParaRPr lang="en-US" dirty="0"/>
          </a:p>
          <a:p>
            <a:r>
              <a:rPr lang="en-US" dirty="0"/>
              <a:t>Calculates all the data from the DNA strands that we replicated in the PCR function.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D96DCB-215B-4300-BB18-EA866B36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84" y="163707"/>
            <a:ext cx="5267850" cy="653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42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E4EA-7EF2-4922-B25C-765CA548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06775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37C418-1DB4-4331-A7BB-FCCD487E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93C73-8EA1-4833-B4ED-79A9512ED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Total Strands: 661261</a:t>
            </a:r>
          </a:p>
          <a:p>
            <a:r>
              <a:rPr lang="en-US" dirty="0"/>
              <a:t>GC Content: 41%</a:t>
            </a:r>
          </a:p>
          <a:p>
            <a:r>
              <a:rPr lang="en-US" dirty="0"/>
              <a:t>Max Length: 247</a:t>
            </a:r>
          </a:p>
          <a:p>
            <a:r>
              <a:rPr lang="en-US" dirty="0"/>
              <a:t>Min Length: 150</a:t>
            </a:r>
          </a:p>
          <a:p>
            <a:r>
              <a:rPr lang="en-US" dirty="0"/>
              <a:t>Avg Length: 164</a:t>
            </a:r>
          </a:p>
          <a:p>
            <a:endParaRPr lang="en-US" dirty="0"/>
          </a:p>
          <a:p>
            <a:r>
              <a:rPr lang="en-US" dirty="0"/>
              <a:t>Note: seeding of Random was done to obtain a consistent result.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2913E-2D98-47FA-900E-817732DB3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01" y="4142232"/>
            <a:ext cx="7584873" cy="234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57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E4EA-7EF2-4922-B25C-765CA548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215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>
            <a:alpha val="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Basics of PCR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42899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1509-263B-4157-B7A5-791315F2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8ACE6-B1E9-495F-AEE7-FCEE7CEB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Animations: </a:t>
            </a:r>
            <a:r>
              <a:rPr lang="en-US" dirty="0">
                <a:hlinkClick r:id="rId2"/>
              </a:rPr>
              <a:t>https://www.bio-rad.com/webroot/web/movies/lse/global/english/what-is-polymerase-chain-reaction/tutorial.html</a:t>
            </a:r>
            <a:endParaRPr lang="en-US" dirty="0"/>
          </a:p>
          <a:p>
            <a:r>
              <a:rPr lang="en-US" dirty="0"/>
              <a:t>Data about Genome: </a:t>
            </a:r>
            <a:r>
              <a:rPr lang="en-US" dirty="0">
                <a:hlinkClick r:id="rId3"/>
              </a:rPr>
              <a:t>https://www.ncbi.nlm.nih.gov/nuccore/NC_045512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6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E19288-ABBF-472E-8B52-F078F36A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Our Genome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8AA85-9143-4CBD-B405-32BE89090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867912"/>
          </a:xfrm>
        </p:spPr>
        <p:txBody>
          <a:bodyPr>
            <a:normAutofit/>
          </a:bodyPr>
          <a:lstStyle/>
          <a:p>
            <a:r>
              <a:rPr lang="en-US" dirty="0"/>
              <a:t>Our Genome is nsp4.</a:t>
            </a:r>
          </a:p>
          <a:p>
            <a:endParaRPr lang="en-US" dirty="0"/>
          </a:p>
          <a:p>
            <a:r>
              <a:rPr lang="en-US" dirty="0"/>
              <a:t>It is roughly 1500 nucleotides long.</a:t>
            </a:r>
          </a:p>
          <a:p>
            <a:endParaRPr lang="en-US" dirty="0"/>
          </a:p>
          <a:p>
            <a:r>
              <a:rPr lang="en-US" dirty="0"/>
              <a:t>And it is the cause of Severe Acute Respiratory Syndrome in Coronavirus.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C3396B-4F87-462E-93FA-76166E2C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12" y="382523"/>
            <a:ext cx="7525489" cy="2004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608D57-62D9-46EE-A76E-B4D489787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68" y="2386584"/>
            <a:ext cx="5413877" cy="442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2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3B0917-9C6D-425A-8FEB-3B635189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in 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F53B4-B956-479F-ADEF-3BF211D4B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3 Setup Steps: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Get our Genome into a readable format.</a:t>
            </a:r>
          </a:p>
          <a:p>
            <a:pPr marL="342900" indent="-342900">
              <a:buAutoNum type="arabicPeriod"/>
            </a:pPr>
            <a:r>
              <a:rPr lang="en-US" dirty="0"/>
              <a:t>Find the Compliment of our Genome</a:t>
            </a:r>
          </a:p>
          <a:p>
            <a:pPr marL="342900" indent="-342900">
              <a:buAutoNum type="arabicPeriod"/>
            </a:pPr>
            <a:r>
              <a:rPr lang="en-US" dirty="0"/>
              <a:t>Get our Primers.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FBA8E-E5A2-4D08-AF40-1649A77CB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65" y="42222"/>
            <a:ext cx="5261494" cy="23443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05F3FE-31CD-4DA0-A81D-C47F1B601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66" y="2386584"/>
            <a:ext cx="5261493" cy="44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9207-4692-4B6C-B23C-B36D13BF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Denaturation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C637416-7405-45B1-8D13-6E41F18C8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en-US" dirty="0"/>
              <a:t>Separating the DNA by heating up the temperature.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E72156-1E40-4269-A35B-6F13BE4521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9333" y="603504"/>
            <a:ext cx="7654044" cy="52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7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E318E2-8F1F-43B6-A5CE-AFA2C93F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Denaturation in 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92449-B595-4E68-B8BA-44D659F04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took a list that stores completed strands of DNA and split each DNA entry into 2 strands.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AD7C1F-5821-4B37-BD14-7DD90C824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40" y="224592"/>
            <a:ext cx="7250128" cy="2161992"/>
          </a:xfrm>
          <a:prstGeom prst="rect">
            <a:avLst/>
          </a:prstGeom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B1CC1868-5D0E-417A-8E53-1CECD2E083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tretch/>
        </p:blipFill>
        <p:spPr>
          <a:xfrm>
            <a:off x="569975" y="2957689"/>
            <a:ext cx="7255693" cy="3262849"/>
          </a:xfrm>
          <a:noFill/>
        </p:spPr>
      </p:pic>
    </p:spTree>
    <p:extLst>
      <p:ext uri="{BB962C8B-B14F-4D97-AF65-F5344CB8AC3E}">
        <p14:creationId xmlns:p14="http://schemas.microsoft.com/office/powerpoint/2010/main" val="228305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36DBDE-8759-4E6B-9843-A5000470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Annealing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98C6D-AAC4-4B3A-B68C-C878ED433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temperature is lowered to allow single- stranded primers to attach to each of the separated strands.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D7332B3A-E05B-4A1A-98CA-8E553AE49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59" y="603505"/>
            <a:ext cx="7501686" cy="52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7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179007-8759-4416-B27B-B3553705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Annealing in 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B4D8A-A27A-4BEE-AEEC-136E99C2D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957772"/>
          </a:xfrm>
        </p:spPr>
        <p:txBody>
          <a:bodyPr>
            <a:normAutofit/>
          </a:bodyPr>
          <a:lstStyle/>
          <a:p>
            <a:r>
              <a:rPr lang="en-US" dirty="0"/>
              <a:t>First, We define the falloff rate for a strand. </a:t>
            </a:r>
          </a:p>
          <a:p>
            <a:endParaRPr lang="en-US" dirty="0"/>
          </a:p>
          <a:p>
            <a:r>
              <a:rPr lang="en-US" dirty="0"/>
              <a:t>Then we search the strand for the compliment of either primer.</a:t>
            </a:r>
          </a:p>
          <a:p>
            <a:endParaRPr lang="en-US" dirty="0"/>
          </a:p>
          <a:p>
            <a:r>
              <a:rPr lang="en-US" dirty="0"/>
              <a:t>If neither primer is found add an empty string to the list cause the primers have fallen off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9668C-C22C-4FE9-A98F-618452F5C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77" y="182818"/>
            <a:ext cx="7208068" cy="24872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6CAEEA-10EF-4CA6-8D89-034BAC38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5" y="2795587"/>
            <a:ext cx="7244173" cy="13923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6970BD-34A6-4DB3-92F6-F4015BE3B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75" y="4365470"/>
            <a:ext cx="7289195" cy="106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69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125EFC-E327-426E-A611-EFD5693D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Elongation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53841-7489-4CB9-93A4-A88509D6C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temperature is raised to allow TAQ Polymerase to bind to the primers.</a:t>
            </a:r>
          </a:p>
          <a:p>
            <a:endParaRPr lang="en-US" dirty="0"/>
          </a:p>
          <a:p>
            <a:r>
              <a:rPr lang="en-US" dirty="0"/>
              <a:t>Then the TAQ Polymerase attach a strand of complimentary DNA to each strand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D6F4FC73-C312-4868-91F0-B68AB2F2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48" y="603504"/>
            <a:ext cx="7314783" cy="52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81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312</TotalTime>
  <Words>473</Words>
  <Application>Microsoft Office PowerPoint</Application>
  <PresentationFormat>Widescreen</PresentationFormat>
  <Paragraphs>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Century Gothic</vt:lpstr>
      <vt:lpstr>Garamond</vt:lpstr>
      <vt:lpstr>SavonVTI</vt:lpstr>
      <vt:lpstr>PCR in Python</vt:lpstr>
      <vt:lpstr>The Basics of PCR</vt:lpstr>
      <vt:lpstr>Getting Our Genome</vt:lpstr>
      <vt:lpstr>Setup in Python</vt:lpstr>
      <vt:lpstr>Denaturation</vt:lpstr>
      <vt:lpstr>Denaturation in Python</vt:lpstr>
      <vt:lpstr>Annealing</vt:lpstr>
      <vt:lpstr>Annealing in Python</vt:lpstr>
      <vt:lpstr>Elongation</vt:lpstr>
      <vt:lpstr>Elongation in Python</vt:lpstr>
      <vt:lpstr>The Cycle Repeats</vt:lpstr>
      <vt:lpstr>PowerPoint Presentation</vt:lpstr>
      <vt:lpstr>Methods</vt:lpstr>
      <vt:lpstr> METHOD:  find_compliment() </vt:lpstr>
      <vt:lpstr>Method:  run_PCR()</vt:lpstr>
      <vt:lpstr>Method:   find_statistics()</vt:lpstr>
      <vt:lpstr>RESULTS</vt:lpstr>
      <vt:lpstr>Results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PCR in Python</dc:title>
  <dc:creator>Alexander Karwowski</dc:creator>
  <cp:lastModifiedBy>Alexander Karwowski</cp:lastModifiedBy>
  <cp:revision>21</cp:revision>
  <dcterms:created xsi:type="dcterms:W3CDTF">2020-09-28T18:16:46Z</dcterms:created>
  <dcterms:modified xsi:type="dcterms:W3CDTF">2020-09-28T23:29:04Z</dcterms:modified>
</cp:coreProperties>
</file>