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9" r:id="rId4"/>
    <p:sldId id="260" r:id="rId5"/>
    <p:sldId id="261" r:id="rId6"/>
    <p:sldId id="262" r:id="rId7"/>
    <p:sldId id="263" r:id="rId8"/>
    <p:sldId id="279" r:id="rId9"/>
    <p:sldId id="280" r:id="rId10"/>
    <p:sldId id="281" r:id="rId11"/>
    <p:sldId id="264" r:id="rId12"/>
    <p:sldId id="265" r:id="rId13"/>
    <p:sldId id="268" r:id="rId14"/>
    <p:sldId id="275" r:id="rId15"/>
    <p:sldId id="266" r:id="rId16"/>
    <p:sldId id="271" r:id="rId17"/>
    <p:sldId id="272" r:id="rId18"/>
    <p:sldId id="267" r:id="rId19"/>
    <p:sldId id="269" r:id="rId20"/>
    <p:sldId id="270" r:id="rId21"/>
    <p:sldId id="273" r:id="rId22"/>
    <p:sldId id="274"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925DAC-D7B3-4B01-831E-4F3B957358E8}" v="527" dt="2023-03-15T22:39:23.859"/>
    <p1510:client id="{8525762D-C5CE-4617-900D-8C4AF4A8F3BA}" v="2814" dt="2023-03-16T17:54:31.432"/>
    <p1510:client id="{B32BADCB-C1B7-407B-8336-07DFE43FC4CE}" v="110" dt="2023-03-15T20:21:57.766"/>
    <p1510:client id="{BFCB2403-5739-4208-A4BA-D3C2F72EF0F3}" v="851" dt="2023-03-17T16:09:48.0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hyperlink" Target="https://www.kaggle.com/datasets/uciml/pima-indians-diabetes-database"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kaggle.com/datasets/uciml/pima-indians-diabetes-database"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35DBF1-2A51-4D56-B04D-D95A933E3BD5}"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C4B4B1FD-CD51-4AB6-B579-B0C4395E6E78}">
      <dgm:prSet/>
      <dgm:spPr/>
      <dgm:t>
        <a:bodyPr/>
        <a:lstStyle/>
        <a:p>
          <a:r>
            <a:rPr lang="en-US">
              <a:hlinkClick xmlns:r="http://schemas.openxmlformats.org/officeDocument/2006/relationships" r:id="rId1"/>
            </a:rPr>
            <a:t>https://www.kaggle.com/datasets/uciml/pima-indians-diabetes-database</a:t>
          </a:r>
          <a:endParaRPr lang="en-US"/>
        </a:p>
      </dgm:t>
    </dgm:pt>
    <dgm:pt modelId="{6D2C2B51-3021-417E-AE4A-7625888882B2}" type="parTrans" cxnId="{BBEED6F2-C923-4DB9-B053-FFB09430DF6C}">
      <dgm:prSet/>
      <dgm:spPr/>
      <dgm:t>
        <a:bodyPr/>
        <a:lstStyle/>
        <a:p>
          <a:endParaRPr lang="en-US"/>
        </a:p>
      </dgm:t>
    </dgm:pt>
    <dgm:pt modelId="{40DCCA27-68DE-411A-86C6-1E7CAE7F0624}" type="sibTrans" cxnId="{BBEED6F2-C923-4DB9-B053-FFB09430DF6C}">
      <dgm:prSet/>
      <dgm:spPr/>
      <dgm:t>
        <a:bodyPr/>
        <a:lstStyle/>
        <a:p>
          <a:endParaRPr lang="en-US"/>
        </a:p>
      </dgm:t>
    </dgm:pt>
    <dgm:pt modelId="{65588B48-97DD-4EA5-8A7F-F843AF87CEFC}">
      <dgm:prSet/>
      <dgm:spPr/>
      <dgm:t>
        <a:bodyPr/>
        <a:lstStyle/>
        <a:p>
          <a:r>
            <a:rPr lang="en-US"/>
            <a:t>We save our data in a csv file named : diabetes.csv</a:t>
          </a:r>
        </a:p>
      </dgm:t>
    </dgm:pt>
    <dgm:pt modelId="{297E31BD-F9A9-4B70-8172-03FFD4FF1528}" type="parTrans" cxnId="{D0F366C0-BD82-4C71-A80E-098B8FA4939F}">
      <dgm:prSet/>
      <dgm:spPr/>
      <dgm:t>
        <a:bodyPr/>
        <a:lstStyle/>
        <a:p>
          <a:endParaRPr lang="en-US"/>
        </a:p>
      </dgm:t>
    </dgm:pt>
    <dgm:pt modelId="{70BBAC8C-C0DA-43DA-AF3F-8167ABFB13BC}" type="sibTrans" cxnId="{D0F366C0-BD82-4C71-A80E-098B8FA4939F}">
      <dgm:prSet/>
      <dgm:spPr/>
      <dgm:t>
        <a:bodyPr/>
        <a:lstStyle/>
        <a:p>
          <a:endParaRPr lang="en-US"/>
        </a:p>
      </dgm:t>
    </dgm:pt>
    <dgm:pt modelId="{D9FCDDDA-009A-4B41-85F0-837B6958DDF3}" type="pres">
      <dgm:prSet presAssocID="{9C35DBF1-2A51-4D56-B04D-D95A933E3BD5}" presName="outerComposite" presStyleCnt="0">
        <dgm:presLayoutVars>
          <dgm:chMax val="5"/>
          <dgm:dir/>
          <dgm:resizeHandles val="exact"/>
        </dgm:presLayoutVars>
      </dgm:prSet>
      <dgm:spPr/>
    </dgm:pt>
    <dgm:pt modelId="{6D2E21DD-E67A-4772-A0A3-77C56ADAD294}" type="pres">
      <dgm:prSet presAssocID="{9C35DBF1-2A51-4D56-B04D-D95A933E3BD5}" presName="dummyMaxCanvas" presStyleCnt="0">
        <dgm:presLayoutVars/>
      </dgm:prSet>
      <dgm:spPr/>
    </dgm:pt>
    <dgm:pt modelId="{AD4511B5-AC98-4415-83C1-DFB00439CA10}" type="pres">
      <dgm:prSet presAssocID="{9C35DBF1-2A51-4D56-B04D-D95A933E3BD5}" presName="TwoNodes_1" presStyleLbl="node1" presStyleIdx="0" presStyleCnt="2">
        <dgm:presLayoutVars>
          <dgm:bulletEnabled val="1"/>
        </dgm:presLayoutVars>
      </dgm:prSet>
      <dgm:spPr/>
    </dgm:pt>
    <dgm:pt modelId="{0378CBCD-8BD3-48CE-BCB2-33F5B8B3FF24}" type="pres">
      <dgm:prSet presAssocID="{9C35DBF1-2A51-4D56-B04D-D95A933E3BD5}" presName="TwoNodes_2" presStyleLbl="node1" presStyleIdx="1" presStyleCnt="2">
        <dgm:presLayoutVars>
          <dgm:bulletEnabled val="1"/>
        </dgm:presLayoutVars>
      </dgm:prSet>
      <dgm:spPr/>
    </dgm:pt>
    <dgm:pt modelId="{2C0E9078-4A9F-4CE5-9DAF-F9050BE63B51}" type="pres">
      <dgm:prSet presAssocID="{9C35DBF1-2A51-4D56-B04D-D95A933E3BD5}" presName="TwoConn_1-2" presStyleLbl="fgAccFollowNode1" presStyleIdx="0" presStyleCnt="1">
        <dgm:presLayoutVars>
          <dgm:bulletEnabled val="1"/>
        </dgm:presLayoutVars>
      </dgm:prSet>
      <dgm:spPr/>
    </dgm:pt>
    <dgm:pt modelId="{DC20A27B-9341-46E5-90B2-2EF412FC13D1}" type="pres">
      <dgm:prSet presAssocID="{9C35DBF1-2A51-4D56-B04D-D95A933E3BD5}" presName="TwoNodes_1_text" presStyleLbl="node1" presStyleIdx="1" presStyleCnt="2">
        <dgm:presLayoutVars>
          <dgm:bulletEnabled val="1"/>
        </dgm:presLayoutVars>
      </dgm:prSet>
      <dgm:spPr/>
    </dgm:pt>
    <dgm:pt modelId="{27F64525-BC2B-40F3-901C-27042447DC4C}" type="pres">
      <dgm:prSet presAssocID="{9C35DBF1-2A51-4D56-B04D-D95A933E3BD5}" presName="TwoNodes_2_text" presStyleLbl="node1" presStyleIdx="1" presStyleCnt="2">
        <dgm:presLayoutVars>
          <dgm:bulletEnabled val="1"/>
        </dgm:presLayoutVars>
      </dgm:prSet>
      <dgm:spPr/>
    </dgm:pt>
  </dgm:ptLst>
  <dgm:cxnLst>
    <dgm:cxn modelId="{C37B4211-0ECC-4606-8023-165249A4F19E}" type="presOf" srcId="{65588B48-97DD-4EA5-8A7F-F843AF87CEFC}" destId="{27F64525-BC2B-40F3-901C-27042447DC4C}" srcOrd="1" destOrd="0" presId="urn:microsoft.com/office/officeart/2005/8/layout/vProcess5"/>
    <dgm:cxn modelId="{9CD31D46-CBD1-4E11-B069-B4F4A54C59B4}" type="presOf" srcId="{65588B48-97DD-4EA5-8A7F-F843AF87CEFC}" destId="{0378CBCD-8BD3-48CE-BCB2-33F5B8B3FF24}" srcOrd="0" destOrd="0" presId="urn:microsoft.com/office/officeart/2005/8/layout/vProcess5"/>
    <dgm:cxn modelId="{B54EF490-2282-44AB-AE70-8EA9796EDBA1}" type="presOf" srcId="{C4B4B1FD-CD51-4AB6-B579-B0C4395E6E78}" destId="{DC20A27B-9341-46E5-90B2-2EF412FC13D1}" srcOrd="1" destOrd="0" presId="urn:microsoft.com/office/officeart/2005/8/layout/vProcess5"/>
    <dgm:cxn modelId="{D0F366C0-BD82-4C71-A80E-098B8FA4939F}" srcId="{9C35DBF1-2A51-4D56-B04D-D95A933E3BD5}" destId="{65588B48-97DD-4EA5-8A7F-F843AF87CEFC}" srcOrd="1" destOrd="0" parTransId="{297E31BD-F9A9-4B70-8172-03FFD4FF1528}" sibTransId="{70BBAC8C-C0DA-43DA-AF3F-8167ABFB13BC}"/>
    <dgm:cxn modelId="{DFDA46C6-1DCE-4B25-A8FA-11E6E4B20DD8}" type="presOf" srcId="{40DCCA27-68DE-411A-86C6-1E7CAE7F0624}" destId="{2C0E9078-4A9F-4CE5-9DAF-F9050BE63B51}" srcOrd="0" destOrd="0" presId="urn:microsoft.com/office/officeart/2005/8/layout/vProcess5"/>
    <dgm:cxn modelId="{15228BE3-0BA7-421A-85F6-FCDB33D94B79}" type="presOf" srcId="{C4B4B1FD-CD51-4AB6-B579-B0C4395E6E78}" destId="{AD4511B5-AC98-4415-83C1-DFB00439CA10}" srcOrd="0" destOrd="0" presId="urn:microsoft.com/office/officeart/2005/8/layout/vProcess5"/>
    <dgm:cxn modelId="{A63EDCE6-CA8A-4E8A-A920-4FAA7857323C}" type="presOf" srcId="{9C35DBF1-2A51-4D56-B04D-D95A933E3BD5}" destId="{D9FCDDDA-009A-4B41-85F0-837B6958DDF3}" srcOrd="0" destOrd="0" presId="urn:microsoft.com/office/officeart/2005/8/layout/vProcess5"/>
    <dgm:cxn modelId="{BBEED6F2-C923-4DB9-B053-FFB09430DF6C}" srcId="{9C35DBF1-2A51-4D56-B04D-D95A933E3BD5}" destId="{C4B4B1FD-CD51-4AB6-B579-B0C4395E6E78}" srcOrd="0" destOrd="0" parTransId="{6D2C2B51-3021-417E-AE4A-7625888882B2}" sibTransId="{40DCCA27-68DE-411A-86C6-1E7CAE7F0624}"/>
    <dgm:cxn modelId="{F37B8D3B-7E33-4FDA-B6D0-2A91FD073FD6}" type="presParOf" srcId="{D9FCDDDA-009A-4B41-85F0-837B6958DDF3}" destId="{6D2E21DD-E67A-4772-A0A3-77C56ADAD294}" srcOrd="0" destOrd="0" presId="urn:microsoft.com/office/officeart/2005/8/layout/vProcess5"/>
    <dgm:cxn modelId="{89DE108E-7645-4FA2-B667-1F27E5AD0280}" type="presParOf" srcId="{D9FCDDDA-009A-4B41-85F0-837B6958DDF3}" destId="{AD4511B5-AC98-4415-83C1-DFB00439CA10}" srcOrd="1" destOrd="0" presId="urn:microsoft.com/office/officeart/2005/8/layout/vProcess5"/>
    <dgm:cxn modelId="{F973EC73-8729-4937-88A2-B0D3A445BA73}" type="presParOf" srcId="{D9FCDDDA-009A-4B41-85F0-837B6958DDF3}" destId="{0378CBCD-8BD3-48CE-BCB2-33F5B8B3FF24}" srcOrd="2" destOrd="0" presId="urn:microsoft.com/office/officeart/2005/8/layout/vProcess5"/>
    <dgm:cxn modelId="{AC9E5642-B5C7-49B6-AD79-6C06788AA370}" type="presParOf" srcId="{D9FCDDDA-009A-4B41-85F0-837B6958DDF3}" destId="{2C0E9078-4A9F-4CE5-9DAF-F9050BE63B51}" srcOrd="3" destOrd="0" presId="urn:microsoft.com/office/officeart/2005/8/layout/vProcess5"/>
    <dgm:cxn modelId="{D9CFBAC8-B047-4551-9D29-693B82B5E072}" type="presParOf" srcId="{D9FCDDDA-009A-4B41-85F0-837B6958DDF3}" destId="{DC20A27B-9341-46E5-90B2-2EF412FC13D1}" srcOrd="4" destOrd="0" presId="urn:microsoft.com/office/officeart/2005/8/layout/vProcess5"/>
    <dgm:cxn modelId="{022742B9-3081-4E19-9D09-F68B4D9F2DD6}" type="presParOf" srcId="{D9FCDDDA-009A-4B41-85F0-837B6958DDF3}" destId="{27F64525-BC2B-40F3-901C-27042447DC4C}"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C6F8D1-8E7F-4971-B45E-902E0E197635}"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CFC6B60F-FBB9-47C2-AF12-82574F956AAC}">
      <dgm:prSet/>
      <dgm:spPr/>
      <dgm:t>
        <a:bodyPr/>
        <a:lstStyle/>
        <a:p>
          <a:r>
            <a:rPr lang="en-US"/>
            <a:t>We consider 2 Approaches:</a:t>
          </a:r>
          <a:br>
            <a:rPr lang="en-US"/>
          </a:br>
          <a:endParaRPr lang="en-US"/>
        </a:p>
      </dgm:t>
    </dgm:pt>
    <dgm:pt modelId="{8540BDD9-0EA6-4908-9612-EA4F375086E9}" type="parTrans" cxnId="{AC93001A-B68A-4317-BFF7-7FC07C166BF3}">
      <dgm:prSet/>
      <dgm:spPr/>
      <dgm:t>
        <a:bodyPr/>
        <a:lstStyle/>
        <a:p>
          <a:endParaRPr lang="en-US"/>
        </a:p>
      </dgm:t>
    </dgm:pt>
    <dgm:pt modelId="{63C20B55-B4D7-4923-A14B-43D2CD65F7C8}" type="sibTrans" cxnId="{AC93001A-B68A-4317-BFF7-7FC07C166BF3}">
      <dgm:prSet/>
      <dgm:spPr/>
      <dgm:t>
        <a:bodyPr/>
        <a:lstStyle/>
        <a:p>
          <a:endParaRPr lang="en-US"/>
        </a:p>
      </dgm:t>
    </dgm:pt>
    <dgm:pt modelId="{BA09545D-CD73-4FB3-82B2-C997F995E4D9}">
      <dgm:prSet/>
      <dgm:spPr/>
      <dgm:t>
        <a:bodyPr/>
        <a:lstStyle/>
        <a:p>
          <a:r>
            <a:rPr lang="en-US"/>
            <a:t>Training algorithms that might also work well with imbalanced data such as:  </a:t>
          </a:r>
          <a:br>
            <a:rPr lang="en-US"/>
          </a:br>
          <a:r>
            <a:rPr lang="en-US"/>
            <a:t>Random Forest, Support Vector Machine (SVM), KNN, Gradient Boosting, Nural Networks, ...</a:t>
          </a:r>
        </a:p>
      </dgm:t>
    </dgm:pt>
    <dgm:pt modelId="{687F73A5-718C-4512-950C-282A08128611}" type="parTrans" cxnId="{BFF61E66-874D-4C61-8296-E64527DE1427}">
      <dgm:prSet/>
      <dgm:spPr/>
      <dgm:t>
        <a:bodyPr/>
        <a:lstStyle/>
        <a:p>
          <a:endParaRPr lang="en-US"/>
        </a:p>
      </dgm:t>
    </dgm:pt>
    <dgm:pt modelId="{7566AEED-2FCA-4FA0-8749-BF37431C18C7}" type="sibTrans" cxnId="{BFF61E66-874D-4C61-8296-E64527DE1427}">
      <dgm:prSet/>
      <dgm:spPr/>
      <dgm:t>
        <a:bodyPr/>
        <a:lstStyle/>
        <a:p>
          <a:endParaRPr lang="en-US"/>
        </a:p>
      </dgm:t>
    </dgm:pt>
    <dgm:pt modelId="{4F8E433F-FEA0-4274-94BE-C0A636952ED9}">
      <dgm:prSet/>
      <dgm:spPr/>
      <dgm:t>
        <a:bodyPr/>
        <a:lstStyle/>
        <a:p>
          <a:r>
            <a:rPr lang="en-US"/>
            <a:t>In addition to these algorithms, various preprocessing techniques such as oversampling, under sampling, and data augmentation can also be used to handle imbalanced data.</a:t>
          </a:r>
        </a:p>
      </dgm:t>
    </dgm:pt>
    <dgm:pt modelId="{DF8CCC11-59EE-47CA-8DE7-8D54956CEDE5}" type="parTrans" cxnId="{AE3F35E2-C4A6-4189-9A1E-580CABD4A062}">
      <dgm:prSet/>
      <dgm:spPr/>
      <dgm:t>
        <a:bodyPr/>
        <a:lstStyle/>
        <a:p>
          <a:endParaRPr lang="en-US"/>
        </a:p>
      </dgm:t>
    </dgm:pt>
    <dgm:pt modelId="{B7A0BE84-C3D8-4F7D-85BE-0D2DBEB898B8}" type="sibTrans" cxnId="{AE3F35E2-C4A6-4189-9A1E-580CABD4A062}">
      <dgm:prSet/>
      <dgm:spPr/>
      <dgm:t>
        <a:bodyPr/>
        <a:lstStyle/>
        <a:p>
          <a:endParaRPr lang="en-US"/>
        </a:p>
      </dgm:t>
    </dgm:pt>
    <dgm:pt modelId="{C43AB87A-6E45-4C37-B1AC-D3D7FABB7D08}" type="pres">
      <dgm:prSet presAssocID="{10C6F8D1-8E7F-4971-B45E-902E0E197635}" presName="Name0" presStyleCnt="0">
        <dgm:presLayoutVars>
          <dgm:dir/>
          <dgm:animLvl val="lvl"/>
          <dgm:resizeHandles val="exact"/>
        </dgm:presLayoutVars>
      </dgm:prSet>
      <dgm:spPr/>
    </dgm:pt>
    <dgm:pt modelId="{4A7AAFA0-61CC-49B5-9120-646E7D3294BB}" type="pres">
      <dgm:prSet presAssocID="{4F8E433F-FEA0-4274-94BE-C0A636952ED9}" presName="boxAndChildren" presStyleCnt="0"/>
      <dgm:spPr/>
    </dgm:pt>
    <dgm:pt modelId="{4E3FE801-3493-4070-AA36-E0E420AF741A}" type="pres">
      <dgm:prSet presAssocID="{4F8E433F-FEA0-4274-94BE-C0A636952ED9}" presName="parentTextBox" presStyleLbl="node1" presStyleIdx="0" presStyleCnt="3"/>
      <dgm:spPr/>
    </dgm:pt>
    <dgm:pt modelId="{1BE3B42F-F838-41E3-B550-0C37786E0318}" type="pres">
      <dgm:prSet presAssocID="{7566AEED-2FCA-4FA0-8749-BF37431C18C7}" presName="sp" presStyleCnt="0"/>
      <dgm:spPr/>
    </dgm:pt>
    <dgm:pt modelId="{68D73196-AA0C-4A5E-8BAB-E48B06889438}" type="pres">
      <dgm:prSet presAssocID="{BA09545D-CD73-4FB3-82B2-C997F995E4D9}" presName="arrowAndChildren" presStyleCnt="0"/>
      <dgm:spPr/>
    </dgm:pt>
    <dgm:pt modelId="{08F78653-14A4-4D72-BE7C-38B24A27CDF3}" type="pres">
      <dgm:prSet presAssocID="{BA09545D-CD73-4FB3-82B2-C997F995E4D9}" presName="parentTextArrow" presStyleLbl="node1" presStyleIdx="1" presStyleCnt="3"/>
      <dgm:spPr/>
    </dgm:pt>
    <dgm:pt modelId="{5B640844-FA1B-4A4E-B964-DAB72D9BA0C7}" type="pres">
      <dgm:prSet presAssocID="{63C20B55-B4D7-4923-A14B-43D2CD65F7C8}" presName="sp" presStyleCnt="0"/>
      <dgm:spPr/>
    </dgm:pt>
    <dgm:pt modelId="{FF513670-B1A3-46A8-A7A2-C17DC5B3EE70}" type="pres">
      <dgm:prSet presAssocID="{CFC6B60F-FBB9-47C2-AF12-82574F956AAC}" presName="arrowAndChildren" presStyleCnt="0"/>
      <dgm:spPr/>
    </dgm:pt>
    <dgm:pt modelId="{6C189523-85D5-452A-9154-AAE49A2C2E03}" type="pres">
      <dgm:prSet presAssocID="{CFC6B60F-FBB9-47C2-AF12-82574F956AAC}" presName="parentTextArrow" presStyleLbl="node1" presStyleIdx="2" presStyleCnt="3"/>
      <dgm:spPr/>
    </dgm:pt>
  </dgm:ptLst>
  <dgm:cxnLst>
    <dgm:cxn modelId="{AC93001A-B68A-4317-BFF7-7FC07C166BF3}" srcId="{10C6F8D1-8E7F-4971-B45E-902E0E197635}" destId="{CFC6B60F-FBB9-47C2-AF12-82574F956AAC}" srcOrd="0" destOrd="0" parTransId="{8540BDD9-0EA6-4908-9612-EA4F375086E9}" sibTransId="{63C20B55-B4D7-4923-A14B-43D2CD65F7C8}"/>
    <dgm:cxn modelId="{BD1D3826-FB88-4B66-AE81-C23E04D3429A}" type="presOf" srcId="{CFC6B60F-FBB9-47C2-AF12-82574F956AAC}" destId="{6C189523-85D5-452A-9154-AAE49A2C2E03}" srcOrd="0" destOrd="0" presId="urn:microsoft.com/office/officeart/2005/8/layout/process4"/>
    <dgm:cxn modelId="{EFF9762F-993E-4177-9C58-4942D547B0FC}" type="presOf" srcId="{4F8E433F-FEA0-4274-94BE-C0A636952ED9}" destId="{4E3FE801-3493-4070-AA36-E0E420AF741A}" srcOrd="0" destOrd="0" presId="urn:microsoft.com/office/officeart/2005/8/layout/process4"/>
    <dgm:cxn modelId="{BFF61E66-874D-4C61-8296-E64527DE1427}" srcId="{10C6F8D1-8E7F-4971-B45E-902E0E197635}" destId="{BA09545D-CD73-4FB3-82B2-C997F995E4D9}" srcOrd="1" destOrd="0" parTransId="{687F73A5-718C-4512-950C-282A08128611}" sibTransId="{7566AEED-2FCA-4FA0-8749-BF37431C18C7}"/>
    <dgm:cxn modelId="{BF4DAAAB-17E5-46F0-85D4-3BBD0BDEB1E4}" type="presOf" srcId="{BA09545D-CD73-4FB3-82B2-C997F995E4D9}" destId="{08F78653-14A4-4D72-BE7C-38B24A27CDF3}" srcOrd="0" destOrd="0" presId="urn:microsoft.com/office/officeart/2005/8/layout/process4"/>
    <dgm:cxn modelId="{FC8854DF-902D-4471-B6BA-4092C5DBA4C4}" type="presOf" srcId="{10C6F8D1-8E7F-4971-B45E-902E0E197635}" destId="{C43AB87A-6E45-4C37-B1AC-D3D7FABB7D08}" srcOrd="0" destOrd="0" presId="urn:microsoft.com/office/officeart/2005/8/layout/process4"/>
    <dgm:cxn modelId="{AE3F35E2-C4A6-4189-9A1E-580CABD4A062}" srcId="{10C6F8D1-8E7F-4971-B45E-902E0E197635}" destId="{4F8E433F-FEA0-4274-94BE-C0A636952ED9}" srcOrd="2" destOrd="0" parTransId="{DF8CCC11-59EE-47CA-8DE7-8D54956CEDE5}" sibTransId="{B7A0BE84-C3D8-4F7D-85BE-0D2DBEB898B8}"/>
    <dgm:cxn modelId="{12A2DBC1-57C0-4EEE-ACFA-140D6E317D8C}" type="presParOf" srcId="{C43AB87A-6E45-4C37-B1AC-D3D7FABB7D08}" destId="{4A7AAFA0-61CC-49B5-9120-646E7D3294BB}" srcOrd="0" destOrd="0" presId="urn:microsoft.com/office/officeart/2005/8/layout/process4"/>
    <dgm:cxn modelId="{7422DA6B-7309-4B5F-AB96-0529E8292961}" type="presParOf" srcId="{4A7AAFA0-61CC-49B5-9120-646E7D3294BB}" destId="{4E3FE801-3493-4070-AA36-E0E420AF741A}" srcOrd="0" destOrd="0" presId="urn:microsoft.com/office/officeart/2005/8/layout/process4"/>
    <dgm:cxn modelId="{0CCEDF48-608A-4566-BB3E-DED7E690BD43}" type="presParOf" srcId="{C43AB87A-6E45-4C37-B1AC-D3D7FABB7D08}" destId="{1BE3B42F-F838-41E3-B550-0C37786E0318}" srcOrd="1" destOrd="0" presId="urn:microsoft.com/office/officeart/2005/8/layout/process4"/>
    <dgm:cxn modelId="{2397CF9F-8D04-4773-860E-7C6A229D9ED0}" type="presParOf" srcId="{C43AB87A-6E45-4C37-B1AC-D3D7FABB7D08}" destId="{68D73196-AA0C-4A5E-8BAB-E48B06889438}" srcOrd="2" destOrd="0" presId="urn:microsoft.com/office/officeart/2005/8/layout/process4"/>
    <dgm:cxn modelId="{B067885B-AD08-4564-BA4A-A6B85BEAB48B}" type="presParOf" srcId="{68D73196-AA0C-4A5E-8BAB-E48B06889438}" destId="{08F78653-14A4-4D72-BE7C-38B24A27CDF3}" srcOrd="0" destOrd="0" presId="urn:microsoft.com/office/officeart/2005/8/layout/process4"/>
    <dgm:cxn modelId="{0D2D8D39-AC59-4B22-90E4-909013EBE45F}" type="presParOf" srcId="{C43AB87A-6E45-4C37-B1AC-D3D7FABB7D08}" destId="{5B640844-FA1B-4A4E-B964-DAB72D9BA0C7}" srcOrd="3" destOrd="0" presId="urn:microsoft.com/office/officeart/2005/8/layout/process4"/>
    <dgm:cxn modelId="{B906CC59-84C8-431C-B407-D625648A369E}" type="presParOf" srcId="{C43AB87A-6E45-4C37-B1AC-D3D7FABB7D08}" destId="{FF513670-B1A3-46A8-A7A2-C17DC5B3EE70}" srcOrd="4" destOrd="0" presId="urn:microsoft.com/office/officeart/2005/8/layout/process4"/>
    <dgm:cxn modelId="{C0E22694-07B5-46D5-81DB-72CF053583C4}" type="presParOf" srcId="{FF513670-B1A3-46A8-A7A2-C17DC5B3EE70}" destId="{6C189523-85D5-452A-9154-AAE49A2C2E0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F320DC-0A7E-47A5-B0F2-972A3E2E8D0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B34C702-E370-4941-8798-FC4AD653E81E}">
      <dgm:prSet/>
      <dgm:spPr/>
      <dgm:t>
        <a:bodyPr/>
        <a:lstStyle/>
        <a:p>
          <a:r>
            <a:rPr lang="en-US" b="1" u="sng"/>
            <a:t>Random Forest</a:t>
          </a:r>
          <a:r>
            <a:rPr lang="en-US"/>
            <a:t> : Random Forest is an ensemble learning algorithm that combines multiple decision trees to create a powerful model for classification or regression. In this algorithm, each decision tree is constructed using a random subset of the features and the samples, and the final prediction is based on the average or majority vote of the predictions of the individual trees.</a:t>
          </a:r>
        </a:p>
      </dgm:t>
    </dgm:pt>
    <dgm:pt modelId="{90419F81-A071-48F1-9763-B91D76D43600}" type="parTrans" cxnId="{BE3FD15B-3E7A-4872-9FB4-81BECC332C20}">
      <dgm:prSet/>
      <dgm:spPr/>
      <dgm:t>
        <a:bodyPr/>
        <a:lstStyle/>
        <a:p>
          <a:endParaRPr lang="en-US"/>
        </a:p>
      </dgm:t>
    </dgm:pt>
    <dgm:pt modelId="{DE583551-7730-4750-9D0A-7BF543E45034}" type="sibTrans" cxnId="{BE3FD15B-3E7A-4872-9FB4-81BECC332C20}">
      <dgm:prSet/>
      <dgm:spPr/>
      <dgm:t>
        <a:bodyPr/>
        <a:lstStyle/>
        <a:p>
          <a:endParaRPr lang="en-US"/>
        </a:p>
      </dgm:t>
    </dgm:pt>
    <dgm:pt modelId="{1F660A63-9A47-4F28-BB92-21161ACB18E3}">
      <dgm:prSet/>
      <dgm:spPr/>
      <dgm:t>
        <a:bodyPr/>
        <a:lstStyle/>
        <a:p>
          <a:r>
            <a:rPr lang="en-US" b="1" u="sng"/>
            <a:t>Support Vector Classifier (SVC): </a:t>
          </a:r>
          <a:r>
            <a:rPr lang="en-US"/>
            <a:t>Support Vector Classifier (SVC) is a type of Support Vector Machine (SVM) algorithm that is used for classification tasks. SVC is a supervised learning algorithm that works by finding the best possible hyperplane in a high-dimensional space that separates the different classes.</a:t>
          </a:r>
        </a:p>
      </dgm:t>
    </dgm:pt>
    <dgm:pt modelId="{093B1C99-5A24-4ADE-9739-3F6CA6CB2A3B}" type="parTrans" cxnId="{0868159F-39D4-4611-984B-41E4672747A5}">
      <dgm:prSet/>
      <dgm:spPr/>
      <dgm:t>
        <a:bodyPr/>
        <a:lstStyle/>
        <a:p>
          <a:endParaRPr lang="en-US"/>
        </a:p>
      </dgm:t>
    </dgm:pt>
    <dgm:pt modelId="{FC27270F-073A-404C-8EB1-53C487F0CEC7}" type="sibTrans" cxnId="{0868159F-39D4-4611-984B-41E4672747A5}">
      <dgm:prSet/>
      <dgm:spPr/>
      <dgm:t>
        <a:bodyPr/>
        <a:lstStyle/>
        <a:p>
          <a:endParaRPr lang="en-US"/>
        </a:p>
      </dgm:t>
    </dgm:pt>
    <dgm:pt modelId="{A8DC243B-6886-4545-A8CE-787A7E535327}">
      <dgm:prSet/>
      <dgm:spPr/>
      <dgm:t>
        <a:bodyPr/>
        <a:lstStyle/>
        <a:p>
          <a:r>
            <a:rPr lang="en-US" b="1" u="sng"/>
            <a:t>K-Nearest Neighbors (KNN): </a:t>
          </a:r>
          <a:r>
            <a:rPr lang="en-US"/>
            <a:t>K-Nearest Neighbors (KNN) is a popular supervised machine learning algorithm used for both classification and regression tasks. It is a non-parametric, lazy learning algorithm that works based on the concept of similarity between data points.</a:t>
          </a:r>
        </a:p>
      </dgm:t>
    </dgm:pt>
    <dgm:pt modelId="{DF336255-29DA-41FB-A0E7-359BFFEDB65E}" type="parTrans" cxnId="{1F93B865-FE0B-4B5F-B168-4B5A5E16276F}">
      <dgm:prSet/>
      <dgm:spPr/>
      <dgm:t>
        <a:bodyPr/>
        <a:lstStyle/>
        <a:p>
          <a:endParaRPr lang="en-US"/>
        </a:p>
      </dgm:t>
    </dgm:pt>
    <dgm:pt modelId="{BE79801F-E12A-406E-9F9E-06A141950D32}" type="sibTrans" cxnId="{1F93B865-FE0B-4B5F-B168-4B5A5E16276F}">
      <dgm:prSet/>
      <dgm:spPr/>
      <dgm:t>
        <a:bodyPr/>
        <a:lstStyle/>
        <a:p>
          <a:endParaRPr lang="en-US"/>
        </a:p>
      </dgm:t>
    </dgm:pt>
    <dgm:pt modelId="{90807979-3706-4D95-BFA8-9F82F6CE604C}" type="pres">
      <dgm:prSet presAssocID="{74F320DC-0A7E-47A5-B0F2-972A3E2E8D09}" presName="linear" presStyleCnt="0">
        <dgm:presLayoutVars>
          <dgm:animLvl val="lvl"/>
          <dgm:resizeHandles val="exact"/>
        </dgm:presLayoutVars>
      </dgm:prSet>
      <dgm:spPr/>
    </dgm:pt>
    <dgm:pt modelId="{04C24C7E-F5F7-4640-A42B-D6817462D010}" type="pres">
      <dgm:prSet presAssocID="{4B34C702-E370-4941-8798-FC4AD653E81E}" presName="parentText" presStyleLbl="node1" presStyleIdx="0" presStyleCnt="3">
        <dgm:presLayoutVars>
          <dgm:chMax val="0"/>
          <dgm:bulletEnabled val="1"/>
        </dgm:presLayoutVars>
      </dgm:prSet>
      <dgm:spPr/>
    </dgm:pt>
    <dgm:pt modelId="{86559661-9D5E-4C9C-B722-6CCFE4505C75}" type="pres">
      <dgm:prSet presAssocID="{DE583551-7730-4750-9D0A-7BF543E45034}" presName="spacer" presStyleCnt="0"/>
      <dgm:spPr/>
    </dgm:pt>
    <dgm:pt modelId="{F441E834-A2E0-46F7-9DE3-217CF1BED200}" type="pres">
      <dgm:prSet presAssocID="{1F660A63-9A47-4F28-BB92-21161ACB18E3}" presName="parentText" presStyleLbl="node1" presStyleIdx="1" presStyleCnt="3">
        <dgm:presLayoutVars>
          <dgm:chMax val="0"/>
          <dgm:bulletEnabled val="1"/>
        </dgm:presLayoutVars>
      </dgm:prSet>
      <dgm:spPr/>
    </dgm:pt>
    <dgm:pt modelId="{82611E31-F5C3-41C4-A52C-ED7399A952DC}" type="pres">
      <dgm:prSet presAssocID="{FC27270F-073A-404C-8EB1-53C487F0CEC7}" presName="spacer" presStyleCnt="0"/>
      <dgm:spPr/>
    </dgm:pt>
    <dgm:pt modelId="{00DE4594-7CBA-4B17-8E80-30C5B6287C30}" type="pres">
      <dgm:prSet presAssocID="{A8DC243B-6886-4545-A8CE-787A7E535327}" presName="parentText" presStyleLbl="node1" presStyleIdx="2" presStyleCnt="3">
        <dgm:presLayoutVars>
          <dgm:chMax val="0"/>
          <dgm:bulletEnabled val="1"/>
        </dgm:presLayoutVars>
      </dgm:prSet>
      <dgm:spPr/>
    </dgm:pt>
  </dgm:ptLst>
  <dgm:cxnLst>
    <dgm:cxn modelId="{95362622-D4F0-41F2-9C8F-72CEB81E1598}" type="presOf" srcId="{1F660A63-9A47-4F28-BB92-21161ACB18E3}" destId="{F441E834-A2E0-46F7-9DE3-217CF1BED200}" srcOrd="0" destOrd="0" presId="urn:microsoft.com/office/officeart/2005/8/layout/vList2"/>
    <dgm:cxn modelId="{DE2F183C-E54E-405C-853C-BA13C5A6EADE}" type="presOf" srcId="{4B34C702-E370-4941-8798-FC4AD653E81E}" destId="{04C24C7E-F5F7-4640-A42B-D6817462D010}" srcOrd="0" destOrd="0" presId="urn:microsoft.com/office/officeart/2005/8/layout/vList2"/>
    <dgm:cxn modelId="{BE3FD15B-3E7A-4872-9FB4-81BECC332C20}" srcId="{74F320DC-0A7E-47A5-B0F2-972A3E2E8D09}" destId="{4B34C702-E370-4941-8798-FC4AD653E81E}" srcOrd="0" destOrd="0" parTransId="{90419F81-A071-48F1-9763-B91D76D43600}" sibTransId="{DE583551-7730-4750-9D0A-7BF543E45034}"/>
    <dgm:cxn modelId="{1F93B865-FE0B-4B5F-B168-4B5A5E16276F}" srcId="{74F320DC-0A7E-47A5-B0F2-972A3E2E8D09}" destId="{A8DC243B-6886-4545-A8CE-787A7E535327}" srcOrd="2" destOrd="0" parTransId="{DF336255-29DA-41FB-A0E7-359BFFEDB65E}" sibTransId="{BE79801F-E12A-406E-9F9E-06A141950D32}"/>
    <dgm:cxn modelId="{087F2C8F-D5B5-4BBF-9B3C-FEA4E1DDF30E}" type="presOf" srcId="{74F320DC-0A7E-47A5-B0F2-972A3E2E8D09}" destId="{90807979-3706-4D95-BFA8-9F82F6CE604C}" srcOrd="0" destOrd="0" presId="urn:microsoft.com/office/officeart/2005/8/layout/vList2"/>
    <dgm:cxn modelId="{0868159F-39D4-4611-984B-41E4672747A5}" srcId="{74F320DC-0A7E-47A5-B0F2-972A3E2E8D09}" destId="{1F660A63-9A47-4F28-BB92-21161ACB18E3}" srcOrd="1" destOrd="0" parTransId="{093B1C99-5A24-4ADE-9739-3F6CA6CB2A3B}" sibTransId="{FC27270F-073A-404C-8EB1-53C487F0CEC7}"/>
    <dgm:cxn modelId="{0AE2FFF1-ED76-40C5-B849-CC999ACB3738}" type="presOf" srcId="{A8DC243B-6886-4545-A8CE-787A7E535327}" destId="{00DE4594-7CBA-4B17-8E80-30C5B6287C30}" srcOrd="0" destOrd="0" presId="urn:microsoft.com/office/officeart/2005/8/layout/vList2"/>
    <dgm:cxn modelId="{E9AECAE8-3103-422B-8AD0-E460929CE7C5}" type="presParOf" srcId="{90807979-3706-4D95-BFA8-9F82F6CE604C}" destId="{04C24C7E-F5F7-4640-A42B-D6817462D010}" srcOrd="0" destOrd="0" presId="urn:microsoft.com/office/officeart/2005/8/layout/vList2"/>
    <dgm:cxn modelId="{56BA6A59-EF75-4BD7-9357-B3D21AD1FFF1}" type="presParOf" srcId="{90807979-3706-4D95-BFA8-9F82F6CE604C}" destId="{86559661-9D5E-4C9C-B722-6CCFE4505C75}" srcOrd="1" destOrd="0" presId="urn:microsoft.com/office/officeart/2005/8/layout/vList2"/>
    <dgm:cxn modelId="{238EF38F-7F30-4664-8182-9B6346C5150D}" type="presParOf" srcId="{90807979-3706-4D95-BFA8-9F82F6CE604C}" destId="{F441E834-A2E0-46F7-9DE3-217CF1BED200}" srcOrd="2" destOrd="0" presId="urn:microsoft.com/office/officeart/2005/8/layout/vList2"/>
    <dgm:cxn modelId="{F4FDD8BB-7465-4D6A-968B-4083C5B1CC1F}" type="presParOf" srcId="{90807979-3706-4D95-BFA8-9F82F6CE604C}" destId="{82611E31-F5C3-41C4-A52C-ED7399A952DC}" srcOrd="3" destOrd="0" presId="urn:microsoft.com/office/officeart/2005/8/layout/vList2"/>
    <dgm:cxn modelId="{6BF33D45-20B1-4CFE-89F4-D615CA749EEB}" type="presParOf" srcId="{90807979-3706-4D95-BFA8-9F82F6CE604C}" destId="{00DE4594-7CBA-4B17-8E80-30C5B6287C3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717727-5371-43F0-B6BE-BC0B7C09E0B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26C2994-B298-43F8-990B-6D31D2349DB1}">
      <dgm:prSet/>
      <dgm:spPr/>
      <dgm:t>
        <a:bodyPr/>
        <a:lstStyle/>
        <a:p>
          <a:r>
            <a:rPr lang="en-US"/>
            <a:t>Accuracy, Precision, recall, and F1-score are metrics used in binary classification problems to evaluate the performance of a model. They are based on the confusion matrix, which is a table showing the number of true positives, false positives, true negatives, and false negatives.</a:t>
          </a:r>
        </a:p>
      </dgm:t>
    </dgm:pt>
    <dgm:pt modelId="{B1BF1C23-94C8-431B-904F-05537B55A3B7}" type="parTrans" cxnId="{7CA272BC-F313-4AF3-B101-7B387EEDC242}">
      <dgm:prSet/>
      <dgm:spPr/>
      <dgm:t>
        <a:bodyPr/>
        <a:lstStyle/>
        <a:p>
          <a:endParaRPr lang="en-US"/>
        </a:p>
      </dgm:t>
    </dgm:pt>
    <dgm:pt modelId="{D36A943B-33B1-43A8-AE6C-3AB099AAECEA}" type="sibTrans" cxnId="{7CA272BC-F313-4AF3-B101-7B387EEDC242}">
      <dgm:prSet/>
      <dgm:spPr/>
      <dgm:t>
        <a:bodyPr/>
        <a:lstStyle/>
        <a:p>
          <a:endParaRPr lang="en-US"/>
        </a:p>
      </dgm:t>
    </dgm:pt>
    <dgm:pt modelId="{F1C73B82-75FE-4F28-B672-3F6DB142A1F0}">
      <dgm:prSet/>
      <dgm:spPr/>
      <dgm:t>
        <a:bodyPr/>
        <a:lstStyle/>
        <a:p>
          <a:r>
            <a:rPr lang="en-US"/>
            <a:t>Precision = True Positives / (True Positives + False Positives)</a:t>
          </a:r>
        </a:p>
      </dgm:t>
    </dgm:pt>
    <dgm:pt modelId="{517DD253-2CA4-4FDC-B0F5-5843E7AFDB7B}" type="parTrans" cxnId="{53F2AE3E-9D68-4B35-9332-08DE2101825E}">
      <dgm:prSet/>
      <dgm:spPr/>
      <dgm:t>
        <a:bodyPr/>
        <a:lstStyle/>
        <a:p>
          <a:endParaRPr lang="en-US"/>
        </a:p>
      </dgm:t>
    </dgm:pt>
    <dgm:pt modelId="{6EF88A1D-046D-4297-B3A2-5131D524E42E}" type="sibTrans" cxnId="{53F2AE3E-9D68-4B35-9332-08DE2101825E}">
      <dgm:prSet/>
      <dgm:spPr/>
      <dgm:t>
        <a:bodyPr/>
        <a:lstStyle/>
        <a:p>
          <a:endParaRPr lang="en-US"/>
        </a:p>
      </dgm:t>
    </dgm:pt>
    <dgm:pt modelId="{2DC8BD45-D583-41D2-B01C-9A90EF6FF2E2}">
      <dgm:prSet/>
      <dgm:spPr/>
      <dgm:t>
        <a:bodyPr/>
        <a:lstStyle/>
        <a:p>
          <a:r>
            <a:rPr lang="en-US"/>
            <a:t>Recall = True Positives / (True Positives + False Negatives)</a:t>
          </a:r>
        </a:p>
      </dgm:t>
    </dgm:pt>
    <dgm:pt modelId="{494E9975-7B24-4563-BB44-59C987EE7E8B}" type="parTrans" cxnId="{E95CDE23-8BDA-4696-A094-AC0817F53F82}">
      <dgm:prSet/>
      <dgm:spPr/>
      <dgm:t>
        <a:bodyPr/>
        <a:lstStyle/>
        <a:p>
          <a:endParaRPr lang="en-US"/>
        </a:p>
      </dgm:t>
    </dgm:pt>
    <dgm:pt modelId="{C0C0A39A-1C12-44FB-9D3A-17556155F3F4}" type="sibTrans" cxnId="{E95CDE23-8BDA-4696-A094-AC0817F53F82}">
      <dgm:prSet/>
      <dgm:spPr/>
      <dgm:t>
        <a:bodyPr/>
        <a:lstStyle/>
        <a:p>
          <a:endParaRPr lang="en-US"/>
        </a:p>
      </dgm:t>
    </dgm:pt>
    <dgm:pt modelId="{1F0A6393-E602-44DA-9B90-1DBBB25A6086}">
      <dgm:prSet/>
      <dgm:spPr/>
      <dgm:t>
        <a:bodyPr/>
        <a:lstStyle/>
        <a:p>
          <a:r>
            <a:rPr lang="en-US"/>
            <a:t>F1-score = 2 * (Precision * Recall) / (Precision + Recall)</a:t>
          </a:r>
        </a:p>
      </dgm:t>
    </dgm:pt>
    <dgm:pt modelId="{20BD2393-EF5A-4431-936B-E3CF76D7A67D}" type="parTrans" cxnId="{8CD0392F-13BA-4008-AA82-6D4E647C2182}">
      <dgm:prSet/>
      <dgm:spPr/>
      <dgm:t>
        <a:bodyPr/>
        <a:lstStyle/>
        <a:p>
          <a:endParaRPr lang="en-US"/>
        </a:p>
      </dgm:t>
    </dgm:pt>
    <dgm:pt modelId="{38EA604B-7E9B-490D-8AAD-3AF69691EE73}" type="sibTrans" cxnId="{8CD0392F-13BA-4008-AA82-6D4E647C2182}">
      <dgm:prSet/>
      <dgm:spPr/>
      <dgm:t>
        <a:bodyPr/>
        <a:lstStyle/>
        <a:p>
          <a:endParaRPr lang="en-US"/>
        </a:p>
      </dgm:t>
    </dgm:pt>
    <dgm:pt modelId="{E5B4B238-F885-45E7-871E-8EC12085919C}">
      <dgm:prSet/>
      <dgm:spPr/>
      <dgm:t>
        <a:bodyPr/>
        <a:lstStyle/>
        <a:p>
          <a:r>
            <a:rPr lang="en-US"/>
            <a:t>Accuracy = (true positives + true negatives) / (true positives + false positives + true negatives + false negatives)</a:t>
          </a:r>
        </a:p>
      </dgm:t>
    </dgm:pt>
    <dgm:pt modelId="{1899A25B-1F09-4948-BD22-E8195259EDBB}" type="parTrans" cxnId="{062C5221-9B3B-451E-9679-C146CF6E796C}">
      <dgm:prSet/>
      <dgm:spPr/>
      <dgm:t>
        <a:bodyPr/>
        <a:lstStyle/>
        <a:p>
          <a:endParaRPr lang="en-US"/>
        </a:p>
      </dgm:t>
    </dgm:pt>
    <dgm:pt modelId="{E752AAEF-392B-4E38-A2AA-1BCEBD0A41AB}" type="sibTrans" cxnId="{062C5221-9B3B-451E-9679-C146CF6E796C}">
      <dgm:prSet/>
      <dgm:spPr/>
      <dgm:t>
        <a:bodyPr/>
        <a:lstStyle/>
        <a:p>
          <a:endParaRPr lang="en-US"/>
        </a:p>
      </dgm:t>
    </dgm:pt>
    <dgm:pt modelId="{C94AEDCB-79B8-4A23-8572-12527E2665BB}" type="pres">
      <dgm:prSet presAssocID="{7F717727-5371-43F0-B6BE-BC0B7C09E0B4}" presName="linear" presStyleCnt="0">
        <dgm:presLayoutVars>
          <dgm:animLvl val="lvl"/>
          <dgm:resizeHandles val="exact"/>
        </dgm:presLayoutVars>
      </dgm:prSet>
      <dgm:spPr/>
    </dgm:pt>
    <dgm:pt modelId="{F8CA35D8-F90E-4843-A18C-AB5F8F3D98D6}" type="pres">
      <dgm:prSet presAssocID="{126C2994-B298-43F8-990B-6D31D2349DB1}" presName="parentText" presStyleLbl="node1" presStyleIdx="0" presStyleCnt="5">
        <dgm:presLayoutVars>
          <dgm:chMax val="0"/>
          <dgm:bulletEnabled val="1"/>
        </dgm:presLayoutVars>
      </dgm:prSet>
      <dgm:spPr/>
    </dgm:pt>
    <dgm:pt modelId="{2420D47D-46EA-43E5-AA60-FF292B87CFAD}" type="pres">
      <dgm:prSet presAssocID="{D36A943B-33B1-43A8-AE6C-3AB099AAECEA}" presName="spacer" presStyleCnt="0"/>
      <dgm:spPr/>
    </dgm:pt>
    <dgm:pt modelId="{D0AC86CC-AE8F-4704-BF98-80EFA0165813}" type="pres">
      <dgm:prSet presAssocID="{F1C73B82-75FE-4F28-B672-3F6DB142A1F0}" presName="parentText" presStyleLbl="node1" presStyleIdx="1" presStyleCnt="5">
        <dgm:presLayoutVars>
          <dgm:chMax val="0"/>
          <dgm:bulletEnabled val="1"/>
        </dgm:presLayoutVars>
      </dgm:prSet>
      <dgm:spPr/>
    </dgm:pt>
    <dgm:pt modelId="{8BC36C16-1AD3-42C1-96E3-46729577602D}" type="pres">
      <dgm:prSet presAssocID="{6EF88A1D-046D-4297-B3A2-5131D524E42E}" presName="spacer" presStyleCnt="0"/>
      <dgm:spPr/>
    </dgm:pt>
    <dgm:pt modelId="{F8A4F68D-414F-47AF-B388-2C1FD253A290}" type="pres">
      <dgm:prSet presAssocID="{2DC8BD45-D583-41D2-B01C-9A90EF6FF2E2}" presName="parentText" presStyleLbl="node1" presStyleIdx="2" presStyleCnt="5">
        <dgm:presLayoutVars>
          <dgm:chMax val="0"/>
          <dgm:bulletEnabled val="1"/>
        </dgm:presLayoutVars>
      </dgm:prSet>
      <dgm:spPr/>
    </dgm:pt>
    <dgm:pt modelId="{09C89987-795D-45F3-B66F-754B62EEC487}" type="pres">
      <dgm:prSet presAssocID="{C0C0A39A-1C12-44FB-9D3A-17556155F3F4}" presName="spacer" presStyleCnt="0"/>
      <dgm:spPr/>
    </dgm:pt>
    <dgm:pt modelId="{3AF97565-9DE0-4CDB-945F-E3D2E2B16271}" type="pres">
      <dgm:prSet presAssocID="{1F0A6393-E602-44DA-9B90-1DBBB25A6086}" presName="parentText" presStyleLbl="node1" presStyleIdx="3" presStyleCnt="5">
        <dgm:presLayoutVars>
          <dgm:chMax val="0"/>
          <dgm:bulletEnabled val="1"/>
        </dgm:presLayoutVars>
      </dgm:prSet>
      <dgm:spPr/>
    </dgm:pt>
    <dgm:pt modelId="{C0FCFC22-1C02-4B2B-A81A-7712E405B45C}" type="pres">
      <dgm:prSet presAssocID="{38EA604B-7E9B-490D-8AAD-3AF69691EE73}" presName="spacer" presStyleCnt="0"/>
      <dgm:spPr/>
    </dgm:pt>
    <dgm:pt modelId="{3489680B-86F1-4E16-9CEC-F0640C6410D6}" type="pres">
      <dgm:prSet presAssocID="{E5B4B238-F885-45E7-871E-8EC12085919C}" presName="parentText" presStyleLbl="node1" presStyleIdx="4" presStyleCnt="5">
        <dgm:presLayoutVars>
          <dgm:chMax val="0"/>
          <dgm:bulletEnabled val="1"/>
        </dgm:presLayoutVars>
      </dgm:prSet>
      <dgm:spPr/>
    </dgm:pt>
  </dgm:ptLst>
  <dgm:cxnLst>
    <dgm:cxn modelId="{062C5221-9B3B-451E-9679-C146CF6E796C}" srcId="{7F717727-5371-43F0-B6BE-BC0B7C09E0B4}" destId="{E5B4B238-F885-45E7-871E-8EC12085919C}" srcOrd="4" destOrd="0" parTransId="{1899A25B-1F09-4948-BD22-E8195259EDBB}" sibTransId="{E752AAEF-392B-4E38-A2AA-1BCEBD0A41AB}"/>
    <dgm:cxn modelId="{E95CDE23-8BDA-4696-A094-AC0817F53F82}" srcId="{7F717727-5371-43F0-B6BE-BC0B7C09E0B4}" destId="{2DC8BD45-D583-41D2-B01C-9A90EF6FF2E2}" srcOrd="2" destOrd="0" parTransId="{494E9975-7B24-4563-BB44-59C987EE7E8B}" sibTransId="{C0C0A39A-1C12-44FB-9D3A-17556155F3F4}"/>
    <dgm:cxn modelId="{8CD0392F-13BA-4008-AA82-6D4E647C2182}" srcId="{7F717727-5371-43F0-B6BE-BC0B7C09E0B4}" destId="{1F0A6393-E602-44DA-9B90-1DBBB25A6086}" srcOrd="3" destOrd="0" parTransId="{20BD2393-EF5A-4431-936B-E3CF76D7A67D}" sibTransId="{38EA604B-7E9B-490D-8AAD-3AF69691EE73}"/>
    <dgm:cxn modelId="{53F2AE3E-9D68-4B35-9332-08DE2101825E}" srcId="{7F717727-5371-43F0-B6BE-BC0B7C09E0B4}" destId="{F1C73B82-75FE-4F28-B672-3F6DB142A1F0}" srcOrd="1" destOrd="0" parTransId="{517DD253-2CA4-4FDC-B0F5-5843E7AFDB7B}" sibTransId="{6EF88A1D-046D-4297-B3A2-5131D524E42E}"/>
    <dgm:cxn modelId="{F7CAE64C-B152-45B9-8A9B-7B079DD972FA}" type="presOf" srcId="{2DC8BD45-D583-41D2-B01C-9A90EF6FF2E2}" destId="{F8A4F68D-414F-47AF-B388-2C1FD253A290}" srcOrd="0" destOrd="0" presId="urn:microsoft.com/office/officeart/2005/8/layout/vList2"/>
    <dgm:cxn modelId="{814CDE6D-DC60-420E-9171-7CA6257B1877}" type="presOf" srcId="{1F0A6393-E602-44DA-9B90-1DBBB25A6086}" destId="{3AF97565-9DE0-4CDB-945F-E3D2E2B16271}" srcOrd="0" destOrd="0" presId="urn:microsoft.com/office/officeart/2005/8/layout/vList2"/>
    <dgm:cxn modelId="{CE02C08F-2744-4B1B-89ED-D6D0DB9532EC}" type="presOf" srcId="{F1C73B82-75FE-4F28-B672-3F6DB142A1F0}" destId="{D0AC86CC-AE8F-4704-BF98-80EFA0165813}" srcOrd="0" destOrd="0" presId="urn:microsoft.com/office/officeart/2005/8/layout/vList2"/>
    <dgm:cxn modelId="{B8455DAE-74C2-4569-839A-AD7E72114C5D}" type="presOf" srcId="{126C2994-B298-43F8-990B-6D31D2349DB1}" destId="{F8CA35D8-F90E-4843-A18C-AB5F8F3D98D6}" srcOrd="0" destOrd="0" presId="urn:microsoft.com/office/officeart/2005/8/layout/vList2"/>
    <dgm:cxn modelId="{7CA272BC-F313-4AF3-B101-7B387EEDC242}" srcId="{7F717727-5371-43F0-B6BE-BC0B7C09E0B4}" destId="{126C2994-B298-43F8-990B-6D31D2349DB1}" srcOrd="0" destOrd="0" parTransId="{B1BF1C23-94C8-431B-904F-05537B55A3B7}" sibTransId="{D36A943B-33B1-43A8-AE6C-3AB099AAECEA}"/>
    <dgm:cxn modelId="{4AB164BD-5FDB-4AF3-A699-EC49B88E4213}" type="presOf" srcId="{E5B4B238-F885-45E7-871E-8EC12085919C}" destId="{3489680B-86F1-4E16-9CEC-F0640C6410D6}" srcOrd="0" destOrd="0" presId="urn:microsoft.com/office/officeart/2005/8/layout/vList2"/>
    <dgm:cxn modelId="{CFDDEBE3-2C19-4B02-9318-EE988486C7CC}" type="presOf" srcId="{7F717727-5371-43F0-B6BE-BC0B7C09E0B4}" destId="{C94AEDCB-79B8-4A23-8572-12527E2665BB}" srcOrd="0" destOrd="0" presId="urn:microsoft.com/office/officeart/2005/8/layout/vList2"/>
    <dgm:cxn modelId="{C4A7D322-1498-45BF-80A1-5301924B13B0}" type="presParOf" srcId="{C94AEDCB-79B8-4A23-8572-12527E2665BB}" destId="{F8CA35D8-F90E-4843-A18C-AB5F8F3D98D6}" srcOrd="0" destOrd="0" presId="urn:microsoft.com/office/officeart/2005/8/layout/vList2"/>
    <dgm:cxn modelId="{05C47CB3-E480-479B-8B56-84BD2501CADD}" type="presParOf" srcId="{C94AEDCB-79B8-4A23-8572-12527E2665BB}" destId="{2420D47D-46EA-43E5-AA60-FF292B87CFAD}" srcOrd="1" destOrd="0" presId="urn:microsoft.com/office/officeart/2005/8/layout/vList2"/>
    <dgm:cxn modelId="{D62EC981-E1D4-4F03-8950-E09DA48A62C5}" type="presParOf" srcId="{C94AEDCB-79B8-4A23-8572-12527E2665BB}" destId="{D0AC86CC-AE8F-4704-BF98-80EFA0165813}" srcOrd="2" destOrd="0" presId="urn:microsoft.com/office/officeart/2005/8/layout/vList2"/>
    <dgm:cxn modelId="{9B65908F-65C1-4D58-9A24-74DEFA4087FC}" type="presParOf" srcId="{C94AEDCB-79B8-4A23-8572-12527E2665BB}" destId="{8BC36C16-1AD3-42C1-96E3-46729577602D}" srcOrd="3" destOrd="0" presId="urn:microsoft.com/office/officeart/2005/8/layout/vList2"/>
    <dgm:cxn modelId="{C52C9F3F-B87A-400A-B79F-5B5878E6C474}" type="presParOf" srcId="{C94AEDCB-79B8-4A23-8572-12527E2665BB}" destId="{F8A4F68D-414F-47AF-B388-2C1FD253A290}" srcOrd="4" destOrd="0" presId="urn:microsoft.com/office/officeart/2005/8/layout/vList2"/>
    <dgm:cxn modelId="{92288B55-C0C6-4E9C-83C4-918AC1754048}" type="presParOf" srcId="{C94AEDCB-79B8-4A23-8572-12527E2665BB}" destId="{09C89987-795D-45F3-B66F-754B62EEC487}" srcOrd="5" destOrd="0" presId="urn:microsoft.com/office/officeart/2005/8/layout/vList2"/>
    <dgm:cxn modelId="{CD88F6F2-B382-4183-93E1-AF9E41FD19D1}" type="presParOf" srcId="{C94AEDCB-79B8-4A23-8572-12527E2665BB}" destId="{3AF97565-9DE0-4CDB-945F-E3D2E2B16271}" srcOrd="6" destOrd="0" presId="urn:microsoft.com/office/officeart/2005/8/layout/vList2"/>
    <dgm:cxn modelId="{6FA4FFC6-33D0-472D-B1C7-16179A082802}" type="presParOf" srcId="{C94AEDCB-79B8-4A23-8572-12527E2665BB}" destId="{C0FCFC22-1C02-4B2B-A81A-7712E405B45C}" srcOrd="7" destOrd="0" presId="urn:microsoft.com/office/officeart/2005/8/layout/vList2"/>
    <dgm:cxn modelId="{B7C4F227-553B-4DFC-9E0D-78A6674019DE}" type="presParOf" srcId="{C94AEDCB-79B8-4A23-8572-12527E2665BB}" destId="{3489680B-86F1-4E16-9CEC-F0640C6410D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94F577-781A-4ABE-BF0A-83D566A52D7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73119A8-E1EF-423C-ACA4-B7F7682771D5}">
      <dgm:prSet/>
      <dgm:spPr/>
      <dgm:t>
        <a:bodyPr/>
        <a:lstStyle/>
        <a:p>
          <a:r>
            <a:rPr lang="en-US"/>
            <a:t>F1 score is a measure of the balance between precision and recall, which are both important metrics in classification problems. It considers both false positives and false negatives and provides a single score that summarizes the model's performance. F1 score is a better metric than accuracy in situations where there is class imbalance </a:t>
          </a:r>
          <a:r>
            <a:rPr lang="en-US" b="1" u="sng"/>
            <a:t>(like our case)</a:t>
          </a:r>
          <a:r>
            <a:rPr lang="en-US"/>
            <a:t>, that is when the number of observations in each class is not equal. This is because accuracy can be misleading in such situations, as it can be high even if the model performs poorly on the minority class.</a:t>
          </a:r>
        </a:p>
      </dgm:t>
    </dgm:pt>
    <dgm:pt modelId="{7ABE6FC4-752C-4117-ADD5-00877DC5EE43}" type="parTrans" cxnId="{AC7DC556-B8C9-40BA-A9C7-5F603FD5FECA}">
      <dgm:prSet/>
      <dgm:spPr/>
      <dgm:t>
        <a:bodyPr/>
        <a:lstStyle/>
        <a:p>
          <a:endParaRPr lang="en-US"/>
        </a:p>
      </dgm:t>
    </dgm:pt>
    <dgm:pt modelId="{A3E21499-0613-494A-9A96-441F36134678}" type="sibTrans" cxnId="{AC7DC556-B8C9-40BA-A9C7-5F603FD5FECA}">
      <dgm:prSet/>
      <dgm:spPr/>
      <dgm:t>
        <a:bodyPr/>
        <a:lstStyle/>
        <a:p>
          <a:endParaRPr lang="en-US"/>
        </a:p>
      </dgm:t>
    </dgm:pt>
    <dgm:pt modelId="{52646EC4-C734-4BF9-A0FE-0735B1BBF0F4}">
      <dgm:prSet/>
      <dgm:spPr/>
      <dgm:t>
        <a:bodyPr/>
        <a:lstStyle/>
        <a:p>
          <a:r>
            <a:rPr lang="en-US"/>
            <a:t>Accuracy, on the other hand, measures the proportion of correctly classified observations among all the observations. It is a good metric to use when the classes are balanced and there are no costs associated with misclassification. However, accuracy alone may not be a sufficient metric when the costs of false positives and false negatives are different.</a:t>
          </a:r>
        </a:p>
      </dgm:t>
    </dgm:pt>
    <dgm:pt modelId="{559C6774-0998-4E6F-A2E8-E7E7DDA5FE7E}" type="parTrans" cxnId="{AF15DAE5-6D1D-461C-B47F-3E708927523B}">
      <dgm:prSet/>
      <dgm:spPr/>
      <dgm:t>
        <a:bodyPr/>
        <a:lstStyle/>
        <a:p>
          <a:endParaRPr lang="en-US"/>
        </a:p>
      </dgm:t>
    </dgm:pt>
    <dgm:pt modelId="{BC37CE22-A23C-4017-914B-7EE7B21923D0}" type="sibTrans" cxnId="{AF15DAE5-6D1D-461C-B47F-3E708927523B}">
      <dgm:prSet/>
      <dgm:spPr/>
      <dgm:t>
        <a:bodyPr/>
        <a:lstStyle/>
        <a:p>
          <a:endParaRPr lang="en-US"/>
        </a:p>
      </dgm:t>
    </dgm:pt>
    <dgm:pt modelId="{72D8C39A-F4E5-4E7D-B642-6CD28C385ED9}" type="pres">
      <dgm:prSet presAssocID="{B394F577-781A-4ABE-BF0A-83D566A52D7E}" presName="linear" presStyleCnt="0">
        <dgm:presLayoutVars>
          <dgm:animLvl val="lvl"/>
          <dgm:resizeHandles val="exact"/>
        </dgm:presLayoutVars>
      </dgm:prSet>
      <dgm:spPr/>
    </dgm:pt>
    <dgm:pt modelId="{5A9B9ACD-9B29-4024-B3B3-BE0AF1725E99}" type="pres">
      <dgm:prSet presAssocID="{973119A8-E1EF-423C-ACA4-B7F7682771D5}" presName="parentText" presStyleLbl="node1" presStyleIdx="0" presStyleCnt="2">
        <dgm:presLayoutVars>
          <dgm:chMax val="0"/>
          <dgm:bulletEnabled val="1"/>
        </dgm:presLayoutVars>
      </dgm:prSet>
      <dgm:spPr/>
    </dgm:pt>
    <dgm:pt modelId="{EE1DA033-4261-49CD-9477-2608D84753D2}" type="pres">
      <dgm:prSet presAssocID="{A3E21499-0613-494A-9A96-441F36134678}" presName="spacer" presStyleCnt="0"/>
      <dgm:spPr/>
    </dgm:pt>
    <dgm:pt modelId="{19D92338-23D7-499A-ACAE-4A5C7DA754C9}" type="pres">
      <dgm:prSet presAssocID="{52646EC4-C734-4BF9-A0FE-0735B1BBF0F4}" presName="parentText" presStyleLbl="node1" presStyleIdx="1" presStyleCnt="2">
        <dgm:presLayoutVars>
          <dgm:chMax val="0"/>
          <dgm:bulletEnabled val="1"/>
        </dgm:presLayoutVars>
      </dgm:prSet>
      <dgm:spPr/>
    </dgm:pt>
  </dgm:ptLst>
  <dgm:cxnLst>
    <dgm:cxn modelId="{DF3A654D-4705-480B-B764-765744EB10A0}" type="presOf" srcId="{B394F577-781A-4ABE-BF0A-83D566A52D7E}" destId="{72D8C39A-F4E5-4E7D-B642-6CD28C385ED9}" srcOrd="0" destOrd="0" presId="urn:microsoft.com/office/officeart/2005/8/layout/vList2"/>
    <dgm:cxn modelId="{AC7DC556-B8C9-40BA-A9C7-5F603FD5FECA}" srcId="{B394F577-781A-4ABE-BF0A-83D566A52D7E}" destId="{973119A8-E1EF-423C-ACA4-B7F7682771D5}" srcOrd="0" destOrd="0" parTransId="{7ABE6FC4-752C-4117-ADD5-00877DC5EE43}" sibTransId="{A3E21499-0613-494A-9A96-441F36134678}"/>
    <dgm:cxn modelId="{8E0201D8-9767-4ACD-AF10-DC4F4BA366C1}" type="presOf" srcId="{973119A8-E1EF-423C-ACA4-B7F7682771D5}" destId="{5A9B9ACD-9B29-4024-B3B3-BE0AF1725E99}" srcOrd="0" destOrd="0" presId="urn:microsoft.com/office/officeart/2005/8/layout/vList2"/>
    <dgm:cxn modelId="{54AAA8E3-22C8-41C3-BAFB-8C35C9036EEE}" type="presOf" srcId="{52646EC4-C734-4BF9-A0FE-0735B1BBF0F4}" destId="{19D92338-23D7-499A-ACAE-4A5C7DA754C9}" srcOrd="0" destOrd="0" presId="urn:microsoft.com/office/officeart/2005/8/layout/vList2"/>
    <dgm:cxn modelId="{AF15DAE5-6D1D-461C-B47F-3E708927523B}" srcId="{B394F577-781A-4ABE-BF0A-83D566A52D7E}" destId="{52646EC4-C734-4BF9-A0FE-0735B1BBF0F4}" srcOrd="1" destOrd="0" parTransId="{559C6774-0998-4E6F-A2E8-E7E7DDA5FE7E}" sibTransId="{BC37CE22-A23C-4017-914B-7EE7B21923D0}"/>
    <dgm:cxn modelId="{64AE202F-1B24-45C4-A0F1-4C0C911FE860}" type="presParOf" srcId="{72D8C39A-F4E5-4E7D-B642-6CD28C385ED9}" destId="{5A9B9ACD-9B29-4024-B3B3-BE0AF1725E99}" srcOrd="0" destOrd="0" presId="urn:microsoft.com/office/officeart/2005/8/layout/vList2"/>
    <dgm:cxn modelId="{A9B00631-06C5-41CA-A3E8-89A6E0EFC7AA}" type="presParOf" srcId="{72D8C39A-F4E5-4E7D-B642-6CD28C385ED9}" destId="{EE1DA033-4261-49CD-9477-2608D84753D2}" srcOrd="1" destOrd="0" presId="urn:microsoft.com/office/officeart/2005/8/layout/vList2"/>
    <dgm:cxn modelId="{8EDAC3BF-8F56-4888-B1A3-4CC0C4EF53B3}" type="presParOf" srcId="{72D8C39A-F4E5-4E7D-B642-6CD28C385ED9}" destId="{19D92338-23D7-499A-ACAE-4A5C7DA754C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F3D6DB-AD94-4CBA-A5BD-C39877C2B7D7}"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F0517B01-4ADF-4729-A0B9-4228825F1D1B}">
      <dgm:prSet/>
      <dgm:spPr/>
      <dgm:t>
        <a:bodyPr/>
        <a:lstStyle/>
        <a:p>
          <a:r>
            <a:rPr lang="en-US"/>
            <a:t>We used the same Random Forest algorithm to train this updated data, however, as we can observe the F1 score of the model drops dramatically, but why?</a:t>
          </a:r>
        </a:p>
      </dgm:t>
    </dgm:pt>
    <dgm:pt modelId="{CD4385B1-8900-493C-A200-F9BCD921EB84}" type="parTrans" cxnId="{CFC43F49-0BB0-4F1E-B992-B85554F22F01}">
      <dgm:prSet/>
      <dgm:spPr/>
      <dgm:t>
        <a:bodyPr/>
        <a:lstStyle/>
        <a:p>
          <a:endParaRPr lang="en-US"/>
        </a:p>
      </dgm:t>
    </dgm:pt>
    <dgm:pt modelId="{E5F2CD84-0C3A-493E-AE48-686BCCFFB6B4}" type="sibTrans" cxnId="{CFC43F49-0BB0-4F1E-B992-B85554F22F01}">
      <dgm:prSet/>
      <dgm:spPr/>
      <dgm:t>
        <a:bodyPr/>
        <a:lstStyle/>
        <a:p>
          <a:endParaRPr lang="en-US"/>
        </a:p>
      </dgm:t>
    </dgm:pt>
    <dgm:pt modelId="{2D9BD3DB-2B4B-48E3-8D0D-4B3438EB49B1}">
      <dgm:prSet/>
      <dgm:spPr/>
      <dgm:t>
        <a:bodyPr/>
        <a:lstStyle/>
        <a:p>
          <a:r>
            <a:rPr lang="en-US"/>
            <a:t>The F1 score is a metric that measures the balance between precision and recall of a binary classification model. Cleaning the data, i.e., removing some rows with values of 0, can have an impact on the F1 score if the removed rows contain significant information that the model requires for making accurate predictions.</a:t>
          </a:r>
        </a:p>
      </dgm:t>
    </dgm:pt>
    <dgm:pt modelId="{889BA168-D902-4651-9C16-396B10A71E64}" type="parTrans" cxnId="{46A4980F-17B5-4FE4-AFFD-3B14E3407FDC}">
      <dgm:prSet/>
      <dgm:spPr/>
      <dgm:t>
        <a:bodyPr/>
        <a:lstStyle/>
        <a:p>
          <a:endParaRPr lang="en-US"/>
        </a:p>
      </dgm:t>
    </dgm:pt>
    <dgm:pt modelId="{C9D4B26E-1B9C-4CC0-A0A8-62765B1DB0A1}" type="sibTrans" cxnId="{46A4980F-17B5-4FE4-AFFD-3B14E3407FDC}">
      <dgm:prSet/>
      <dgm:spPr/>
      <dgm:t>
        <a:bodyPr/>
        <a:lstStyle/>
        <a:p>
          <a:endParaRPr lang="en-US"/>
        </a:p>
      </dgm:t>
    </dgm:pt>
    <dgm:pt modelId="{7B1EC414-9EDC-4952-93F1-6A03C38C28B5}">
      <dgm:prSet/>
      <dgm:spPr/>
      <dgm:t>
        <a:bodyPr/>
        <a:lstStyle/>
        <a:p>
          <a:r>
            <a:rPr lang="en-US"/>
            <a:t>For example, if the rows with values of 0 that were removed represented a certain subgroup of the population that had a higher incidence of diabetes, then removing those rows could lead to a drop in the F1 score since the model would no longer be able to capture the characteristics of that subgroup.</a:t>
          </a:r>
        </a:p>
      </dgm:t>
    </dgm:pt>
    <dgm:pt modelId="{EA729402-5A8E-40F6-967F-F19011B218C0}" type="parTrans" cxnId="{F8D75FAF-B8B4-4176-8CE8-DC5B9C253FFB}">
      <dgm:prSet/>
      <dgm:spPr/>
      <dgm:t>
        <a:bodyPr/>
        <a:lstStyle/>
        <a:p>
          <a:endParaRPr lang="en-US"/>
        </a:p>
      </dgm:t>
    </dgm:pt>
    <dgm:pt modelId="{64E8E04C-E263-4EFF-ADDC-22C90469E6ED}" type="sibTrans" cxnId="{F8D75FAF-B8B4-4176-8CE8-DC5B9C253FFB}">
      <dgm:prSet/>
      <dgm:spPr/>
      <dgm:t>
        <a:bodyPr/>
        <a:lstStyle/>
        <a:p>
          <a:endParaRPr lang="en-US"/>
        </a:p>
      </dgm:t>
    </dgm:pt>
    <dgm:pt modelId="{591D7D6B-C2E4-43F6-915F-D0C7C4F42E67}" type="pres">
      <dgm:prSet presAssocID="{2DF3D6DB-AD94-4CBA-A5BD-C39877C2B7D7}" presName="Name0" presStyleCnt="0">
        <dgm:presLayoutVars>
          <dgm:dir/>
          <dgm:animLvl val="lvl"/>
          <dgm:resizeHandles val="exact"/>
        </dgm:presLayoutVars>
      </dgm:prSet>
      <dgm:spPr/>
    </dgm:pt>
    <dgm:pt modelId="{2CA00D86-E275-4571-AE25-2DC7BD487991}" type="pres">
      <dgm:prSet presAssocID="{7B1EC414-9EDC-4952-93F1-6A03C38C28B5}" presName="boxAndChildren" presStyleCnt="0"/>
      <dgm:spPr/>
    </dgm:pt>
    <dgm:pt modelId="{05A06BE3-AA0E-4ACA-A46B-FF9BF40558BA}" type="pres">
      <dgm:prSet presAssocID="{7B1EC414-9EDC-4952-93F1-6A03C38C28B5}" presName="parentTextBox" presStyleLbl="node1" presStyleIdx="0" presStyleCnt="3"/>
      <dgm:spPr/>
    </dgm:pt>
    <dgm:pt modelId="{4692AE80-2291-4FE2-9E3E-086B745BFA76}" type="pres">
      <dgm:prSet presAssocID="{C9D4B26E-1B9C-4CC0-A0A8-62765B1DB0A1}" presName="sp" presStyleCnt="0"/>
      <dgm:spPr/>
    </dgm:pt>
    <dgm:pt modelId="{DF232254-B9EE-4E35-A393-C2174BA64F5A}" type="pres">
      <dgm:prSet presAssocID="{2D9BD3DB-2B4B-48E3-8D0D-4B3438EB49B1}" presName="arrowAndChildren" presStyleCnt="0"/>
      <dgm:spPr/>
    </dgm:pt>
    <dgm:pt modelId="{2F81E154-0B34-4D7D-9759-6D8DEA2F15EC}" type="pres">
      <dgm:prSet presAssocID="{2D9BD3DB-2B4B-48E3-8D0D-4B3438EB49B1}" presName="parentTextArrow" presStyleLbl="node1" presStyleIdx="1" presStyleCnt="3"/>
      <dgm:spPr/>
    </dgm:pt>
    <dgm:pt modelId="{B3B73788-70FB-4DC2-AA47-08E51AB6D460}" type="pres">
      <dgm:prSet presAssocID="{E5F2CD84-0C3A-493E-AE48-686BCCFFB6B4}" presName="sp" presStyleCnt="0"/>
      <dgm:spPr/>
    </dgm:pt>
    <dgm:pt modelId="{BEF2F42A-E6CA-4FAF-802D-1FB443A35BAE}" type="pres">
      <dgm:prSet presAssocID="{F0517B01-4ADF-4729-A0B9-4228825F1D1B}" presName="arrowAndChildren" presStyleCnt="0"/>
      <dgm:spPr/>
    </dgm:pt>
    <dgm:pt modelId="{D699483F-50F3-4F65-9457-C8660EB95163}" type="pres">
      <dgm:prSet presAssocID="{F0517B01-4ADF-4729-A0B9-4228825F1D1B}" presName="parentTextArrow" presStyleLbl="node1" presStyleIdx="2" presStyleCnt="3"/>
      <dgm:spPr/>
    </dgm:pt>
  </dgm:ptLst>
  <dgm:cxnLst>
    <dgm:cxn modelId="{46A4980F-17B5-4FE4-AFFD-3B14E3407FDC}" srcId="{2DF3D6DB-AD94-4CBA-A5BD-C39877C2B7D7}" destId="{2D9BD3DB-2B4B-48E3-8D0D-4B3438EB49B1}" srcOrd="1" destOrd="0" parTransId="{889BA168-D902-4651-9C16-396B10A71E64}" sibTransId="{C9D4B26E-1B9C-4CC0-A0A8-62765B1DB0A1}"/>
    <dgm:cxn modelId="{2F7E8611-0360-4969-9DCE-95FE4688B253}" type="presOf" srcId="{7B1EC414-9EDC-4952-93F1-6A03C38C28B5}" destId="{05A06BE3-AA0E-4ACA-A46B-FF9BF40558BA}" srcOrd="0" destOrd="0" presId="urn:microsoft.com/office/officeart/2005/8/layout/process4"/>
    <dgm:cxn modelId="{E87C0E2F-E777-452A-A7CB-F270D746D207}" type="presOf" srcId="{2DF3D6DB-AD94-4CBA-A5BD-C39877C2B7D7}" destId="{591D7D6B-C2E4-43F6-915F-D0C7C4F42E67}" srcOrd="0" destOrd="0" presId="urn:microsoft.com/office/officeart/2005/8/layout/process4"/>
    <dgm:cxn modelId="{CFC43F49-0BB0-4F1E-B992-B85554F22F01}" srcId="{2DF3D6DB-AD94-4CBA-A5BD-C39877C2B7D7}" destId="{F0517B01-4ADF-4729-A0B9-4228825F1D1B}" srcOrd="0" destOrd="0" parTransId="{CD4385B1-8900-493C-A200-F9BCD921EB84}" sibTransId="{E5F2CD84-0C3A-493E-AE48-686BCCFFB6B4}"/>
    <dgm:cxn modelId="{FAC3F853-7EE2-4B83-809A-B785B8EB49E2}" type="presOf" srcId="{F0517B01-4ADF-4729-A0B9-4228825F1D1B}" destId="{D699483F-50F3-4F65-9457-C8660EB95163}" srcOrd="0" destOrd="0" presId="urn:microsoft.com/office/officeart/2005/8/layout/process4"/>
    <dgm:cxn modelId="{D8B24E77-2D90-409D-B4CA-A8B1842C7182}" type="presOf" srcId="{2D9BD3DB-2B4B-48E3-8D0D-4B3438EB49B1}" destId="{2F81E154-0B34-4D7D-9759-6D8DEA2F15EC}" srcOrd="0" destOrd="0" presId="urn:microsoft.com/office/officeart/2005/8/layout/process4"/>
    <dgm:cxn modelId="{F8D75FAF-B8B4-4176-8CE8-DC5B9C253FFB}" srcId="{2DF3D6DB-AD94-4CBA-A5BD-C39877C2B7D7}" destId="{7B1EC414-9EDC-4952-93F1-6A03C38C28B5}" srcOrd="2" destOrd="0" parTransId="{EA729402-5A8E-40F6-967F-F19011B218C0}" sibTransId="{64E8E04C-E263-4EFF-ADDC-22C90469E6ED}"/>
    <dgm:cxn modelId="{4D3F239E-F345-4473-83F4-8E455BEB6CEA}" type="presParOf" srcId="{591D7D6B-C2E4-43F6-915F-D0C7C4F42E67}" destId="{2CA00D86-E275-4571-AE25-2DC7BD487991}" srcOrd="0" destOrd="0" presId="urn:microsoft.com/office/officeart/2005/8/layout/process4"/>
    <dgm:cxn modelId="{8AEE9F6C-2F86-44E5-B5F6-605F74CA4CEF}" type="presParOf" srcId="{2CA00D86-E275-4571-AE25-2DC7BD487991}" destId="{05A06BE3-AA0E-4ACA-A46B-FF9BF40558BA}" srcOrd="0" destOrd="0" presId="urn:microsoft.com/office/officeart/2005/8/layout/process4"/>
    <dgm:cxn modelId="{E44D00C9-66D5-43C0-9C1C-B90F8695F718}" type="presParOf" srcId="{591D7D6B-C2E4-43F6-915F-D0C7C4F42E67}" destId="{4692AE80-2291-4FE2-9E3E-086B745BFA76}" srcOrd="1" destOrd="0" presId="urn:microsoft.com/office/officeart/2005/8/layout/process4"/>
    <dgm:cxn modelId="{B4A8DB42-1602-4378-89D6-B1555C3F9763}" type="presParOf" srcId="{591D7D6B-C2E4-43F6-915F-D0C7C4F42E67}" destId="{DF232254-B9EE-4E35-A393-C2174BA64F5A}" srcOrd="2" destOrd="0" presId="urn:microsoft.com/office/officeart/2005/8/layout/process4"/>
    <dgm:cxn modelId="{8D1BE2DD-DBB5-40F6-9532-C81D3A0D0F46}" type="presParOf" srcId="{DF232254-B9EE-4E35-A393-C2174BA64F5A}" destId="{2F81E154-0B34-4D7D-9759-6D8DEA2F15EC}" srcOrd="0" destOrd="0" presId="urn:microsoft.com/office/officeart/2005/8/layout/process4"/>
    <dgm:cxn modelId="{CABCC9C4-1BC4-4CA6-B0B3-481DB76D7482}" type="presParOf" srcId="{591D7D6B-C2E4-43F6-915F-D0C7C4F42E67}" destId="{B3B73788-70FB-4DC2-AA47-08E51AB6D460}" srcOrd="3" destOrd="0" presId="urn:microsoft.com/office/officeart/2005/8/layout/process4"/>
    <dgm:cxn modelId="{5501D0B5-D942-42DC-805A-F0ECC03EBA0A}" type="presParOf" srcId="{591D7D6B-C2E4-43F6-915F-D0C7C4F42E67}" destId="{BEF2F42A-E6CA-4FAF-802D-1FB443A35BAE}" srcOrd="4" destOrd="0" presId="urn:microsoft.com/office/officeart/2005/8/layout/process4"/>
    <dgm:cxn modelId="{4EB9A16F-16A8-4684-B74A-447E8596C860}" type="presParOf" srcId="{BEF2F42A-E6CA-4FAF-802D-1FB443A35BAE}" destId="{D699483F-50F3-4F65-9457-C8660EB9516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F3FBD7-CF20-460C-96C8-A3984267D14E}"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BA233531-78C2-45E0-8D35-3F3B6EF19731}">
      <dgm:prSet/>
      <dgm:spPr/>
      <dgm:t>
        <a:bodyPr/>
        <a:lstStyle/>
        <a:p>
          <a:r>
            <a:rPr lang="en-US"/>
            <a:t>Linear Kernel: The linear kernel is the simplest kernel function, and it assumes that the data is linearly separable. It works well when the data is linearly separable, and it is computationally efficient.</a:t>
          </a:r>
        </a:p>
      </dgm:t>
    </dgm:pt>
    <dgm:pt modelId="{56910EAC-1CCB-4600-85CC-13D7C0D9D387}" type="parTrans" cxnId="{8C2AD4FA-1593-4253-AEB7-CF6088E2ACD1}">
      <dgm:prSet/>
      <dgm:spPr/>
      <dgm:t>
        <a:bodyPr/>
        <a:lstStyle/>
        <a:p>
          <a:endParaRPr lang="en-US"/>
        </a:p>
      </dgm:t>
    </dgm:pt>
    <dgm:pt modelId="{59AFD990-8C0C-44A7-ADC8-599D67850D8A}" type="sibTrans" cxnId="{8C2AD4FA-1593-4253-AEB7-CF6088E2ACD1}">
      <dgm:prSet phldrT="1" phldr="0"/>
      <dgm:spPr/>
      <dgm:t>
        <a:bodyPr/>
        <a:lstStyle/>
        <a:p>
          <a:r>
            <a:rPr lang="en-US"/>
            <a:t>1</a:t>
          </a:r>
        </a:p>
      </dgm:t>
    </dgm:pt>
    <dgm:pt modelId="{4DD4F969-0C57-4E91-9444-FDD3021D683B}">
      <dgm:prSet/>
      <dgm:spPr/>
      <dgm:t>
        <a:bodyPr/>
        <a:lstStyle/>
        <a:p>
          <a:r>
            <a:rPr lang="en-US"/>
            <a:t>Polynomial Kernel: The polynomial kernel function maps the input data into a higher-dimensional feature space by using a polynomial function. This kernel function can capture non-linear relationships between the input features, but it is more computationally expensive than the linear kernel.</a:t>
          </a:r>
        </a:p>
      </dgm:t>
    </dgm:pt>
    <dgm:pt modelId="{FB7E05C8-2890-4764-B362-5180A7182452}" type="parTrans" cxnId="{F0881DAA-8826-49D1-A3B5-C61001A4CBBD}">
      <dgm:prSet/>
      <dgm:spPr/>
      <dgm:t>
        <a:bodyPr/>
        <a:lstStyle/>
        <a:p>
          <a:endParaRPr lang="en-US"/>
        </a:p>
      </dgm:t>
    </dgm:pt>
    <dgm:pt modelId="{48EEED2B-5E23-4064-B479-4061114226B9}" type="sibTrans" cxnId="{F0881DAA-8826-49D1-A3B5-C61001A4CBBD}">
      <dgm:prSet phldrT="2" phldr="0"/>
      <dgm:spPr/>
      <dgm:t>
        <a:bodyPr/>
        <a:lstStyle/>
        <a:p>
          <a:r>
            <a:rPr lang="en-US"/>
            <a:t>2</a:t>
          </a:r>
        </a:p>
      </dgm:t>
    </dgm:pt>
    <dgm:pt modelId="{24E08B08-BAF6-4B0A-9267-208C125276DA}">
      <dgm:prSet/>
      <dgm:spPr/>
      <dgm:t>
        <a:bodyPr/>
        <a:lstStyle/>
        <a:p>
          <a:r>
            <a:rPr lang="en-US"/>
            <a:t>Radial Basis Function (RBF) Kernel: The RBF kernel function is the most commonly used kernel in SVMs. It maps the input data into a higher-dimensional feature space using a Gaussian function. This kernel can capture complex non-linear relationships between the input features, but it is also computationally expensive.</a:t>
          </a:r>
        </a:p>
      </dgm:t>
    </dgm:pt>
    <dgm:pt modelId="{9785C2F0-B47A-4E42-A500-C89CA95C202E}" type="parTrans" cxnId="{1278F4EF-F64E-4E0D-A094-97E03360E6BD}">
      <dgm:prSet/>
      <dgm:spPr/>
      <dgm:t>
        <a:bodyPr/>
        <a:lstStyle/>
        <a:p>
          <a:endParaRPr lang="en-US"/>
        </a:p>
      </dgm:t>
    </dgm:pt>
    <dgm:pt modelId="{31573DD2-DCC2-4AFA-84C4-80E3D3A25390}" type="sibTrans" cxnId="{1278F4EF-F64E-4E0D-A094-97E03360E6BD}">
      <dgm:prSet phldrT="3" phldr="0"/>
      <dgm:spPr/>
      <dgm:t>
        <a:bodyPr/>
        <a:lstStyle/>
        <a:p>
          <a:r>
            <a:rPr lang="en-US"/>
            <a:t>3</a:t>
          </a:r>
        </a:p>
      </dgm:t>
    </dgm:pt>
    <dgm:pt modelId="{9B4B6AFC-BFD0-41D6-9A6B-8BF7C7554851}">
      <dgm:prSet/>
      <dgm:spPr/>
      <dgm:t>
        <a:bodyPr/>
        <a:lstStyle/>
        <a:p>
          <a:r>
            <a:rPr lang="en-US"/>
            <a:t>Sigmoid Kernel: The sigmoid kernel function maps the input data into a higher-dimensional feature space using a sigmoid function. It can be used for non-linear classification problems, but it is less commonly used than the linear, polynomial, and RBF kernels.</a:t>
          </a:r>
        </a:p>
      </dgm:t>
    </dgm:pt>
    <dgm:pt modelId="{78A23328-B6B7-4E2B-896D-56144FE0E58F}" type="parTrans" cxnId="{BF2539CA-26DF-41D2-A294-0F1244003671}">
      <dgm:prSet/>
      <dgm:spPr/>
      <dgm:t>
        <a:bodyPr/>
        <a:lstStyle/>
        <a:p>
          <a:endParaRPr lang="en-US"/>
        </a:p>
      </dgm:t>
    </dgm:pt>
    <dgm:pt modelId="{4C630C01-5AD6-4202-89CF-8E3BB3C9F501}" type="sibTrans" cxnId="{BF2539CA-26DF-41D2-A294-0F1244003671}">
      <dgm:prSet phldrT="4" phldr="0"/>
      <dgm:spPr/>
      <dgm:t>
        <a:bodyPr/>
        <a:lstStyle/>
        <a:p>
          <a:r>
            <a:rPr lang="en-US"/>
            <a:t>4</a:t>
          </a:r>
        </a:p>
      </dgm:t>
    </dgm:pt>
    <dgm:pt modelId="{6D5343A0-493F-40D3-A004-B2C2A26B0A2D}" type="pres">
      <dgm:prSet presAssocID="{78F3FBD7-CF20-460C-96C8-A3984267D14E}" presName="Name0" presStyleCnt="0">
        <dgm:presLayoutVars>
          <dgm:animLvl val="lvl"/>
          <dgm:resizeHandles val="exact"/>
        </dgm:presLayoutVars>
      </dgm:prSet>
      <dgm:spPr/>
    </dgm:pt>
    <dgm:pt modelId="{86BA3EF5-E1C3-4D68-9925-E9F0E07CB8DB}" type="pres">
      <dgm:prSet presAssocID="{BA233531-78C2-45E0-8D35-3F3B6EF19731}" presName="compositeNode" presStyleCnt="0">
        <dgm:presLayoutVars>
          <dgm:bulletEnabled val="1"/>
        </dgm:presLayoutVars>
      </dgm:prSet>
      <dgm:spPr/>
    </dgm:pt>
    <dgm:pt modelId="{09E520C3-F837-4BC9-A13F-382327EF2D51}" type="pres">
      <dgm:prSet presAssocID="{BA233531-78C2-45E0-8D35-3F3B6EF19731}" presName="bgRect" presStyleLbl="bgAccFollowNode1" presStyleIdx="0" presStyleCnt="4"/>
      <dgm:spPr/>
    </dgm:pt>
    <dgm:pt modelId="{1397E560-991B-4EEA-9F65-9105F753E491}" type="pres">
      <dgm:prSet presAssocID="{59AFD990-8C0C-44A7-ADC8-599D67850D8A}" presName="sibTransNodeCircle" presStyleLbl="alignNode1" presStyleIdx="0" presStyleCnt="8">
        <dgm:presLayoutVars>
          <dgm:chMax val="0"/>
          <dgm:bulletEnabled/>
        </dgm:presLayoutVars>
      </dgm:prSet>
      <dgm:spPr/>
    </dgm:pt>
    <dgm:pt modelId="{B099EAAA-4B2C-4D05-B486-0FDF4302FB15}" type="pres">
      <dgm:prSet presAssocID="{BA233531-78C2-45E0-8D35-3F3B6EF19731}" presName="bottomLine" presStyleLbl="alignNode1" presStyleIdx="1" presStyleCnt="8">
        <dgm:presLayoutVars/>
      </dgm:prSet>
      <dgm:spPr/>
    </dgm:pt>
    <dgm:pt modelId="{24EFDA4C-FBC5-4D61-8F51-44FF82691736}" type="pres">
      <dgm:prSet presAssocID="{BA233531-78C2-45E0-8D35-3F3B6EF19731}" presName="nodeText" presStyleLbl="bgAccFollowNode1" presStyleIdx="0" presStyleCnt="4">
        <dgm:presLayoutVars>
          <dgm:bulletEnabled val="1"/>
        </dgm:presLayoutVars>
      </dgm:prSet>
      <dgm:spPr/>
    </dgm:pt>
    <dgm:pt modelId="{5714D1CE-F19E-4181-B481-E05A2A16BA0E}" type="pres">
      <dgm:prSet presAssocID="{59AFD990-8C0C-44A7-ADC8-599D67850D8A}" presName="sibTrans" presStyleCnt="0"/>
      <dgm:spPr/>
    </dgm:pt>
    <dgm:pt modelId="{A93EF347-94F8-405D-A70F-57BE79F08C92}" type="pres">
      <dgm:prSet presAssocID="{4DD4F969-0C57-4E91-9444-FDD3021D683B}" presName="compositeNode" presStyleCnt="0">
        <dgm:presLayoutVars>
          <dgm:bulletEnabled val="1"/>
        </dgm:presLayoutVars>
      </dgm:prSet>
      <dgm:spPr/>
    </dgm:pt>
    <dgm:pt modelId="{5ABB6740-1AD9-4A38-AA42-F94D81260866}" type="pres">
      <dgm:prSet presAssocID="{4DD4F969-0C57-4E91-9444-FDD3021D683B}" presName="bgRect" presStyleLbl="bgAccFollowNode1" presStyleIdx="1" presStyleCnt="4"/>
      <dgm:spPr/>
    </dgm:pt>
    <dgm:pt modelId="{ADFF87E1-6BA6-4B8A-A33E-514B457C6CCC}" type="pres">
      <dgm:prSet presAssocID="{48EEED2B-5E23-4064-B479-4061114226B9}" presName="sibTransNodeCircle" presStyleLbl="alignNode1" presStyleIdx="2" presStyleCnt="8">
        <dgm:presLayoutVars>
          <dgm:chMax val="0"/>
          <dgm:bulletEnabled/>
        </dgm:presLayoutVars>
      </dgm:prSet>
      <dgm:spPr/>
    </dgm:pt>
    <dgm:pt modelId="{FD028857-3F1F-4716-80BB-9F3F0C6B24B1}" type="pres">
      <dgm:prSet presAssocID="{4DD4F969-0C57-4E91-9444-FDD3021D683B}" presName="bottomLine" presStyleLbl="alignNode1" presStyleIdx="3" presStyleCnt="8">
        <dgm:presLayoutVars/>
      </dgm:prSet>
      <dgm:spPr/>
    </dgm:pt>
    <dgm:pt modelId="{0D6B1DE9-9CD8-4496-89C0-E0C906F2AE66}" type="pres">
      <dgm:prSet presAssocID="{4DD4F969-0C57-4E91-9444-FDD3021D683B}" presName="nodeText" presStyleLbl="bgAccFollowNode1" presStyleIdx="1" presStyleCnt="4">
        <dgm:presLayoutVars>
          <dgm:bulletEnabled val="1"/>
        </dgm:presLayoutVars>
      </dgm:prSet>
      <dgm:spPr/>
    </dgm:pt>
    <dgm:pt modelId="{88B42DEB-4A3B-45B2-A53B-B30D090D26C4}" type="pres">
      <dgm:prSet presAssocID="{48EEED2B-5E23-4064-B479-4061114226B9}" presName="sibTrans" presStyleCnt="0"/>
      <dgm:spPr/>
    </dgm:pt>
    <dgm:pt modelId="{A092527C-A513-4098-8643-4EB329CEF013}" type="pres">
      <dgm:prSet presAssocID="{24E08B08-BAF6-4B0A-9267-208C125276DA}" presName="compositeNode" presStyleCnt="0">
        <dgm:presLayoutVars>
          <dgm:bulletEnabled val="1"/>
        </dgm:presLayoutVars>
      </dgm:prSet>
      <dgm:spPr/>
    </dgm:pt>
    <dgm:pt modelId="{D435DCB5-1C7D-4CC1-B261-562053509B39}" type="pres">
      <dgm:prSet presAssocID="{24E08B08-BAF6-4B0A-9267-208C125276DA}" presName="bgRect" presStyleLbl="bgAccFollowNode1" presStyleIdx="2" presStyleCnt="4"/>
      <dgm:spPr/>
    </dgm:pt>
    <dgm:pt modelId="{6B4261B1-61CE-4F46-9D60-07EBBCD6C830}" type="pres">
      <dgm:prSet presAssocID="{31573DD2-DCC2-4AFA-84C4-80E3D3A25390}" presName="sibTransNodeCircle" presStyleLbl="alignNode1" presStyleIdx="4" presStyleCnt="8">
        <dgm:presLayoutVars>
          <dgm:chMax val="0"/>
          <dgm:bulletEnabled/>
        </dgm:presLayoutVars>
      </dgm:prSet>
      <dgm:spPr/>
    </dgm:pt>
    <dgm:pt modelId="{C0597C50-3A64-4361-BA35-18434E5694BA}" type="pres">
      <dgm:prSet presAssocID="{24E08B08-BAF6-4B0A-9267-208C125276DA}" presName="bottomLine" presStyleLbl="alignNode1" presStyleIdx="5" presStyleCnt="8">
        <dgm:presLayoutVars/>
      </dgm:prSet>
      <dgm:spPr/>
    </dgm:pt>
    <dgm:pt modelId="{B0C207F0-4EB0-4BD0-B30B-ABA12BC379F3}" type="pres">
      <dgm:prSet presAssocID="{24E08B08-BAF6-4B0A-9267-208C125276DA}" presName="nodeText" presStyleLbl="bgAccFollowNode1" presStyleIdx="2" presStyleCnt="4">
        <dgm:presLayoutVars>
          <dgm:bulletEnabled val="1"/>
        </dgm:presLayoutVars>
      </dgm:prSet>
      <dgm:spPr/>
    </dgm:pt>
    <dgm:pt modelId="{01BA6DEF-5D46-40D7-A572-BDCB76F862BE}" type="pres">
      <dgm:prSet presAssocID="{31573DD2-DCC2-4AFA-84C4-80E3D3A25390}" presName="sibTrans" presStyleCnt="0"/>
      <dgm:spPr/>
    </dgm:pt>
    <dgm:pt modelId="{D58FB3D0-5032-4242-848C-2B015CB154EC}" type="pres">
      <dgm:prSet presAssocID="{9B4B6AFC-BFD0-41D6-9A6B-8BF7C7554851}" presName="compositeNode" presStyleCnt="0">
        <dgm:presLayoutVars>
          <dgm:bulletEnabled val="1"/>
        </dgm:presLayoutVars>
      </dgm:prSet>
      <dgm:spPr/>
    </dgm:pt>
    <dgm:pt modelId="{DACCAB29-AABD-4263-9EFB-4DD2B454D52F}" type="pres">
      <dgm:prSet presAssocID="{9B4B6AFC-BFD0-41D6-9A6B-8BF7C7554851}" presName="bgRect" presStyleLbl="bgAccFollowNode1" presStyleIdx="3" presStyleCnt="4"/>
      <dgm:spPr/>
    </dgm:pt>
    <dgm:pt modelId="{0349477B-8E14-4BD9-ACCE-085F41AFE802}" type="pres">
      <dgm:prSet presAssocID="{4C630C01-5AD6-4202-89CF-8E3BB3C9F501}" presName="sibTransNodeCircle" presStyleLbl="alignNode1" presStyleIdx="6" presStyleCnt="8">
        <dgm:presLayoutVars>
          <dgm:chMax val="0"/>
          <dgm:bulletEnabled/>
        </dgm:presLayoutVars>
      </dgm:prSet>
      <dgm:spPr/>
    </dgm:pt>
    <dgm:pt modelId="{02EB0F79-9BEB-4434-8A8B-CFE461E56A72}" type="pres">
      <dgm:prSet presAssocID="{9B4B6AFC-BFD0-41D6-9A6B-8BF7C7554851}" presName="bottomLine" presStyleLbl="alignNode1" presStyleIdx="7" presStyleCnt="8">
        <dgm:presLayoutVars/>
      </dgm:prSet>
      <dgm:spPr/>
    </dgm:pt>
    <dgm:pt modelId="{83513EB6-D668-49F6-9689-DE97E7F2EF80}" type="pres">
      <dgm:prSet presAssocID="{9B4B6AFC-BFD0-41D6-9A6B-8BF7C7554851}" presName="nodeText" presStyleLbl="bgAccFollowNode1" presStyleIdx="3" presStyleCnt="4">
        <dgm:presLayoutVars>
          <dgm:bulletEnabled val="1"/>
        </dgm:presLayoutVars>
      </dgm:prSet>
      <dgm:spPr/>
    </dgm:pt>
  </dgm:ptLst>
  <dgm:cxnLst>
    <dgm:cxn modelId="{8356825C-ACA5-40E0-B5C4-D78EAAF136B2}" type="presOf" srcId="{24E08B08-BAF6-4B0A-9267-208C125276DA}" destId="{B0C207F0-4EB0-4BD0-B30B-ABA12BC379F3}" srcOrd="1" destOrd="0" presId="urn:microsoft.com/office/officeart/2016/7/layout/BasicLinearProcessNumbered"/>
    <dgm:cxn modelId="{B131A149-A001-404E-A294-1792C9D775BE}" type="presOf" srcId="{48EEED2B-5E23-4064-B479-4061114226B9}" destId="{ADFF87E1-6BA6-4B8A-A33E-514B457C6CCC}" srcOrd="0" destOrd="0" presId="urn:microsoft.com/office/officeart/2016/7/layout/BasicLinearProcessNumbered"/>
    <dgm:cxn modelId="{2CCC254B-53EC-4F8E-989B-A7E80D4BBF3C}" type="presOf" srcId="{4C630C01-5AD6-4202-89CF-8E3BB3C9F501}" destId="{0349477B-8E14-4BD9-ACCE-085F41AFE802}" srcOrd="0" destOrd="0" presId="urn:microsoft.com/office/officeart/2016/7/layout/BasicLinearProcessNumbered"/>
    <dgm:cxn modelId="{07F02A70-081A-43AF-84B3-4939E4506BA6}" type="presOf" srcId="{9B4B6AFC-BFD0-41D6-9A6B-8BF7C7554851}" destId="{83513EB6-D668-49F6-9689-DE97E7F2EF80}" srcOrd="1" destOrd="0" presId="urn:microsoft.com/office/officeart/2016/7/layout/BasicLinearProcessNumbered"/>
    <dgm:cxn modelId="{93130656-B752-41FA-9C08-D441A5BAD0B6}" type="presOf" srcId="{31573DD2-DCC2-4AFA-84C4-80E3D3A25390}" destId="{6B4261B1-61CE-4F46-9D60-07EBBCD6C830}" srcOrd="0" destOrd="0" presId="urn:microsoft.com/office/officeart/2016/7/layout/BasicLinearProcessNumbered"/>
    <dgm:cxn modelId="{F2AC519B-C4CB-4A82-A9D9-3CB06D24F6C3}" type="presOf" srcId="{78F3FBD7-CF20-460C-96C8-A3984267D14E}" destId="{6D5343A0-493F-40D3-A004-B2C2A26B0A2D}" srcOrd="0" destOrd="0" presId="urn:microsoft.com/office/officeart/2016/7/layout/BasicLinearProcessNumbered"/>
    <dgm:cxn modelId="{0657059C-20B1-4879-9CF4-81E3AFCF01C2}" type="presOf" srcId="{BA233531-78C2-45E0-8D35-3F3B6EF19731}" destId="{09E520C3-F837-4BC9-A13F-382327EF2D51}" srcOrd="0" destOrd="0" presId="urn:microsoft.com/office/officeart/2016/7/layout/BasicLinearProcessNumbered"/>
    <dgm:cxn modelId="{7576BE9E-E6D1-4130-B8B9-C01740C7D09E}" type="presOf" srcId="{24E08B08-BAF6-4B0A-9267-208C125276DA}" destId="{D435DCB5-1C7D-4CC1-B261-562053509B39}" srcOrd="0" destOrd="0" presId="urn:microsoft.com/office/officeart/2016/7/layout/BasicLinearProcessNumbered"/>
    <dgm:cxn modelId="{3FF29EA9-0021-4A23-984B-3ED27C5547BF}" type="presOf" srcId="{4DD4F969-0C57-4E91-9444-FDD3021D683B}" destId="{0D6B1DE9-9CD8-4496-89C0-E0C906F2AE66}" srcOrd="1" destOrd="0" presId="urn:microsoft.com/office/officeart/2016/7/layout/BasicLinearProcessNumbered"/>
    <dgm:cxn modelId="{F0881DAA-8826-49D1-A3B5-C61001A4CBBD}" srcId="{78F3FBD7-CF20-460C-96C8-A3984267D14E}" destId="{4DD4F969-0C57-4E91-9444-FDD3021D683B}" srcOrd="1" destOrd="0" parTransId="{FB7E05C8-2890-4764-B362-5180A7182452}" sibTransId="{48EEED2B-5E23-4064-B479-4061114226B9}"/>
    <dgm:cxn modelId="{3B16CFB0-3B6A-487A-9A0D-89D290BCB2B8}" type="presOf" srcId="{59AFD990-8C0C-44A7-ADC8-599D67850D8A}" destId="{1397E560-991B-4EEA-9F65-9105F753E491}" srcOrd="0" destOrd="0" presId="urn:microsoft.com/office/officeart/2016/7/layout/BasicLinearProcessNumbered"/>
    <dgm:cxn modelId="{E877EBC2-46BD-47E7-8CFA-E81D751AD492}" type="presOf" srcId="{BA233531-78C2-45E0-8D35-3F3B6EF19731}" destId="{24EFDA4C-FBC5-4D61-8F51-44FF82691736}" srcOrd="1" destOrd="0" presId="urn:microsoft.com/office/officeart/2016/7/layout/BasicLinearProcessNumbered"/>
    <dgm:cxn modelId="{1696C2C7-3E59-450E-A877-3A0F339C7406}" type="presOf" srcId="{4DD4F969-0C57-4E91-9444-FDD3021D683B}" destId="{5ABB6740-1AD9-4A38-AA42-F94D81260866}" srcOrd="0" destOrd="0" presId="urn:microsoft.com/office/officeart/2016/7/layout/BasicLinearProcessNumbered"/>
    <dgm:cxn modelId="{BF2539CA-26DF-41D2-A294-0F1244003671}" srcId="{78F3FBD7-CF20-460C-96C8-A3984267D14E}" destId="{9B4B6AFC-BFD0-41D6-9A6B-8BF7C7554851}" srcOrd="3" destOrd="0" parTransId="{78A23328-B6B7-4E2B-896D-56144FE0E58F}" sibTransId="{4C630C01-5AD6-4202-89CF-8E3BB3C9F501}"/>
    <dgm:cxn modelId="{1278F4EF-F64E-4E0D-A094-97E03360E6BD}" srcId="{78F3FBD7-CF20-460C-96C8-A3984267D14E}" destId="{24E08B08-BAF6-4B0A-9267-208C125276DA}" srcOrd="2" destOrd="0" parTransId="{9785C2F0-B47A-4E42-A500-C89CA95C202E}" sibTransId="{31573DD2-DCC2-4AFA-84C4-80E3D3A25390}"/>
    <dgm:cxn modelId="{831EC8F0-EC4D-4703-9F51-D93401A88AFA}" type="presOf" srcId="{9B4B6AFC-BFD0-41D6-9A6B-8BF7C7554851}" destId="{DACCAB29-AABD-4263-9EFB-4DD2B454D52F}" srcOrd="0" destOrd="0" presId="urn:microsoft.com/office/officeart/2016/7/layout/BasicLinearProcessNumbered"/>
    <dgm:cxn modelId="{8C2AD4FA-1593-4253-AEB7-CF6088E2ACD1}" srcId="{78F3FBD7-CF20-460C-96C8-A3984267D14E}" destId="{BA233531-78C2-45E0-8D35-3F3B6EF19731}" srcOrd="0" destOrd="0" parTransId="{56910EAC-1CCB-4600-85CC-13D7C0D9D387}" sibTransId="{59AFD990-8C0C-44A7-ADC8-599D67850D8A}"/>
    <dgm:cxn modelId="{D1C1A699-FD6C-4425-91C6-E85BD7160C15}" type="presParOf" srcId="{6D5343A0-493F-40D3-A004-B2C2A26B0A2D}" destId="{86BA3EF5-E1C3-4D68-9925-E9F0E07CB8DB}" srcOrd="0" destOrd="0" presId="urn:microsoft.com/office/officeart/2016/7/layout/BasicLinearProcessNumbered"/>
    <dgm:cxn modelId="{65047711-0E33-4E6C-BA6B-A254050D2318}" type="presParOf" srcId="{86BA3EF5-E1C3-4D68-9925-E9F0E07CB8DB}" destId="{09E520C3-F837-4BC9-A13F-382327EF2D51}" srcOrd="0" destOrd="0" presId="urn:microsoft.com/office/officeart/2016/7/layout/BasicLinearProcessNumbered"/>
    <dgm:cxn modelId="{6D66004F-58DD-4111-B563-C75C6BF45B5B}" type="presParOf" srcId="{86BA3EF5-E1C3-4D68-9925-E9F0E07CB8DB}" destId="{1397E560-991B-4EEA-9F65-9105F753E491}" srcOrd="1" destOrd="0" presId="urn:microsoft.com/office/officeart/2016/7/layout/BasicLinearProcessNumbered"/>
    <dgm:cxn modelId="{1EF203CB-BFE6-46CF-9BA8-CEF90C082CF4}" type="presParOf" srcId="{86BA3EF5-E1C3-4D68-9925-E9F0E07CB8DB}" destId="{B099EAAA-4B2C-4D05-B486-0FDF4302FB15}" srcOrd="2" destOrd="0" presId="urn:microsoft.com/office/officeart/2016/7/layout/BasicLinearProcessNumbered"/>
    <dgm:cxn modelId="{AE098ABC-E84B-47F2-9433-4FF47EB0A8A6}" type="presParOf" srcId="{86BA3EF5-E1C3-4D68-9925-E9F0E07CB8DB}" destId="{24EFDA4C-FBC5-4D61-8F51-44FF82691736}" srcOrd="3" destOrd="0" presId="urn:microsoft.com/office/officeart/2016/7/layout/BasicLinearProcessNumbered"/>
    <dgm:cxn modelId="{931C221C-8206-4853-9352-0CAE206E59B1}" type="presParOf" srcId="{6D5343A0-493F-40D3-A004-B2C2A26B0A2D}" destId="{5714D1CE-F19E-4181-B481-E05A2A16BA0E}" srcOrd="1" destOrd="0" presId="urn:microsoft.com/office/officeart/2016/7/layout/BasicLinearProcessNumbered"/>
    <dgm:cxn modelId="{846EF50E-B94D-4D32-A5CE-608046A34556}" type="presParOf" srcId="{6D5343A0-493F-40D3-A004-B2C2A26B0A2D}" destId="{A93EF347-94F8-405D-A70F-57BE79F08C92}" srcOrd="2" destOrd="0" presId="urn:microsoft.com/office/officeart/2016/7/layout/BasicLinearProcessNumbered"/>
    <dgm:cxn modelId="{51904942-C6D3-486C-9B32-6E700FA6EA2F}" type="presParOf" srcId="{A93EF347-94F8-405D-A70F-57BE79F08C92}" destId="{5ABB6740-1AD9-4A38-AA42-F94D81260866}" srcOrd="0" destOrd="0" presId="urn:microsoft.com/office/officeart/2016/7/layout/BasicLinearProcessNumbered"/>
    <dgm:cxn modelId="{BDC04156-94A0-4635-86A2-2241AB4D3426}" type="presParOf" srcId="{A93EF347-94F8-405D-A70F-57BE79F08C92}" destId="{ADFF87E1-6BA6-4B8A-A33E-514B457C6CCC}" srcOrd="1" destOrd="0" presId="urn:microsoft.com/office/officeart/2016/7/layout/BasicLinearProcessNumbered"/>
    <dgm:cxn modelId="{50F70D00-765A-4312-ADB8-8ECB0EE21A01}" type="presParOf" srcId="{A93EF347-94F8-405D-A70F-57BE79F08C92}" destId="{FD028857-3F1F-4716-80BB-9F3F0C6B24B1}" srcOrd="2" destOrd="0" presId="urn:microsoft.com/office/officeart/2016/7/layout/BasicLinearProcessNumbered"/>
    <dgm:cxn modelId="{E1AEAB31-3B07-4169-B771-0F91A1F1D527}" type="presParOf" srcId="{A93EF347-94F8-405D-A70F-57BE79F08C92}" destId="{0D6B1DE9-9CD8-4496-89C0-E0C906F2AE66}" srcOrd="3" destOrd="0" presId="urn:microsoft.com/office/officeart/2016/7/layout/BasicLinearProcessNumbered"/>
    <dgm:cxn modelId="{46B1687C-4C66-47EA-88F1-DBC2A1DA79C1}" type="presParOf" srcId="{6D5343A0-493F-40D3-A004-B2C2A26B0A2D}" destId="{88B42DEB-4A3B-45B2-A53B-B30D090D26C4}" srcOrd="3" destOrd="0" presId="urn:microsoft.com/office/officeart/2016/7/layout/BasicLinearProcessNumbered"/>
    <dgm:cxn modelId="{2A1094A7-0776-4641-A492-3B8684276F23}" type="presParOf" srcId="{6D5343A0-493F-40D3-A004-B2C2A26B0A2D}" destId="{A092527C-A513-4098-8643-4EB329CEF013}" srcOrd="4" destOrd="0" presId="urn:microsoft.com/office/officeart/2016/7/layout/BasicLinearProcessNumbered"/>
    <dgm:cxn modelId="{0DCFB53A-67A1-4EF1-839D-B4AEFF07336E}" type="presParOf" srcId="{A092527C-A513-4098-8643-4EB329CEF013}" destId="{D435DCB5-1C7D-4CC1-B261-562053509B39}" srcOrd="0" destOrd="0" presId="urn:microsoft.com/office/officeart/2016/7/layout/BasicLinearProcessNumbered"/>
    <dgm:cxn modelId="{43BEF999-69AF-4175-AB04-3A86993612C1}" type="presParOf" srcId="{A092527C-A513-4098-8643-4EB329CEF013}" destId="{6B4261B1-61CE-4F46-9D60-07EBBCD6C830}" srcOrd="1" destOrd="0" presId="urn:microsoft.com/office/officeart/2016/7/layout/BasicLinearProcessNumbered"/>
    <dgm:cxn modelId="{8FEF864C-FB23-4198-A364-8FF816166CDB}" type="presParOf" srcId="{A092527C-A513-4098-8643-4EB329CEF013}" destId="{C0597C50-3A64-4361-BA35-18434E5694BA}" srcOrd="2" destOrd="0" presId="urn:microsoft.com/office/officeart/2016/7/layout/BasicLinearProcessNumbered"/>
    <dgm:cxn modelId="{78268FEE-C30F-465F-BAD8-EDED110AD708}" type="presParOf" srcId="{A092527C-A513-4098-8643-4EB329CEF013}" destId="{B0C207F0-4EB0-4BD0-B30B-ABA12BC379F3}" srcOrd="3" destOrd="0" presId="urn:microsoft.com/office/officeart/2016/7/layout/BasicLinearProcessNumbered"/>
    <dgm:cxn modelId="{08F3EEAE-9508-42C3-A0AA-2CAF4420A6D6}" type="presParOf" srcId="{6D5343A0-493F-40D3-A004-B2C2A26B0A2D}" destId="{01BA6DEF-5D46-40D7-A572-BDCB76F862BE}" srcOrd="5" destOrd="0" presId="urn:microsoft.com/office/officeart/2016/7/layout/BasicLinearProcessNumbered"/>
    <dgm:cxn modelId="{D45E2F1C-49CB-4CBC-879B-CFDE61F62B7A}" type="presParOf" srcId="{6D5343A0-493F-40D3-A004-B2C2A26B0A2D}" destId="{D58FB3D0-5032-4242-848C-2B015CB154EC}" srcOrd="6" destOrd="0" presId="urn:microsoft.com/office/officeart/2016/7/layout/BasicLinearProcessNumbered"/>
    <dgm:cxn modelId="{463D94E3-AE26-4F2A-AAB6-ABAC47817770}" type="presParOf" srcId="{D58FB3D0-5032-4242-848C-2B015CB154EC}" destId="{DACCAB29-AABD-4263-9EFB-4DD2B454D52F}" srcOrd="0" destOrd="0" presId="urn:microsoft.com/office/officeart/2016/7/layout/BasicLinearProcessNumbered"/>
    <dgm:cxn modelId="{DC540A31-18DD-4C2E-A8A7-D3D8CD0229EA}" type="presParOf" srcId="{D58FB3D0-5032-4242-848C-2B015CB154EC}" destId="{0349477B-8E14-4BD9-ACCE-085F41AFE802}" srcOrd="1" destOrd="0" presId="urn:microsoft.com/office/officeart/2016/7/layout/BasicLinearProcessNumbered"/>
    <dgm:cxn modelId="{EE12B708-D52D-478E-A20E-194490BE4434}" type="presParOf" srcId="{D58FB3D0-5032-4242-848C-2B015CB154EC}" destId="{02EB0F79-9BEB-4434-8A8B-CFE461E56A72}" srcOrd="2" destOrd="0" presId="urn:microsoft.com/office/officeart/2016/7/layout/BasicLinearProcessNumbered"/>
    <dgm:cxn modelId="{50076EE1-8540-44A4-AF6C-E65EE6D47602}" type="presParOf" srcId="{D58FB3D0-5032-4242-848C-2B015CB154EC}" destId="{83513EB6-D668-49F6-9689-DE97E7F2EF8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50A3A7B-9974-4602-9B3C-70CDDC8B4EAB}"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D7DA4E31-4560-40AD-99DE-5F0798FE9877}">
      <dgm:prSet/>
      <dgm:spPr/>
      <dgm:t>
        <a:bodyPr/>
        <a:lstStyle/>
        <a:p>
          <a:r>
            <a:rPr lang="en-US"/>
            <a:t>KNN is a simple algorithm that relies on the distance between samples to make predictions. In an imbalanced dataset, the nearest neighbors of a sample are likely to belong to the majority class, and the model may predict that class for the sample. This can result in poor performance, as the minority class is not well represented in the training data.</a:t>
          </a:r>
        </a:p>
      </dgm:t>
    </dgm:pt>
    <dgm:pt modelId="{B5D612FE-9B0C-4B3C-95BA-1CAD2DB54ED8}" type="parTrans" cxnId="{6A2A807C-A88B-41DB-94F7-4C1F9DD1B9ED}">
      <dgm:prSet/>
      <dgm:spPr/>
      <dgm:t>
        <a:bodyPr/>
        <a:lstStyle/>
        <a:p>
          <a:endParaRPr lang="en-US"/>
        </a:p>
      </dgm:t>
    </dgm:pt>
    <dgm:pt modelId="{EE723995-E49E-468D-80FE-A403281104BA}" type="sibTrans" cxnId="{6A2A807C-A88B-41DB-94F7-4C1F9DD1B9ED}">
      <dgm:prSet/>
      <dgm:spPr/>
      <dgm:t>
        <a:bodyPr/>
        <a:lstStyle/>
        <a:p>
          <a:endParaRPr lang="en-US"/>
        </a:p>
      </dgm:t>
    </dgm:pt>
    <dgm:pt modelId="{14CBD5E7-297C-4EA3-8135-91C9414FF181}">
      <dgm:prSet/>
      <dgm:spPr/>
      <dgm:t>
        <a:bodyPr/>
        <a:lstStyle/>
        <a:p>
          <a:r>
            <a:rPr lang="en-US"/>
            <a:t>To address this issue, resampling techniques such as oversampling or under sampling can be used to balance the dataset. Oversampling involves increasing the number of instances of the minority class, while under sampling involves decreasing the number of instances of the majority class. This can help the model learn more about the minority class and improve its performance.</a:t>
          </a:r>
        </a:p>
      </dgm:t>
    </dgm:pt>
    <dgm:pt modelId="{02D4ABD4-D936-4D67-8FE2-B8F4189AC962}" type="parTrans" cxnId="{7767956F-6559-4726-9B91-16FA251EC1E0}">
      <dgm:prSet/>
      <dgm:spPr/>
      <dgm:t>
        <a:bodyPr/>
        <a:lstStyle/>
        <a:p>
          <a:endParaRPr lang="en-US"/>
        </a:p>
      </dgm:t>
    </dgm:pt>
    <dgm:pt modelId="{7FF6C913-FC01-4A01-8019-D4A32E980D68}" type="sibTrans" cxnId="{7767956F-6559-4726-9B91-16FA251EC1E0}">
      <dgm:prSet/>
      <dgm:spPr/>
      <dgm:t>
        <a:bodyPr/>
        <a:lstStyle/>
        <a:p>
          <a:endParaRPr lang="en-US"/>
        </a:p>
      </dgm:t>
    </dgm:pt>
    <dgm:pt modelId="{F4BAFA14-A716-4A12-A132-CB8806E62754}">
      <dgm:prSet/>
      <dgm:spPr/>
      <dgm:t>
        <a:bodyPr/>
        <a:lstStyle/>
        <a:p>
          <a:r>
            <a:rPr lang="en-US"/>
            <a:t>In our case, it is likely that resampling the data helps to balance the classes and improve the performance of the KNN model. By increasing the number of instances of the minority class, the model may have learned more about the features that distinguish that class, and thus may make better predictions.</a:t>
          </a:r>
        </a:p>
      </dgm:t>
    </dgm:pt>
    <dgm:pt modelId="{6EB42267-104C-414E-B9B5-8260AD92A159}" type="parTrans" cxnId="{3CACEBCF-0084-4FBB-8776-97338B5F7176}">
      <dgm:prSet/>
      <dgm:spPr/>
      <dgm:t>
        <a:bodyPr/>
        <a:lstStyle/>
        <a:p>
          <a:endParaRPr lang="en-US"/>
        </a:p>
      </dgm:t>
    </dgm:pt>
    <dgm:pt modelId="{B424FD07-37CB-40F9-BE95-B52D7ECD4C98}" type="sibTrans" cxnId="{3CACEBCF-0084-4FBB-8776-97338B5F7176}">
      <dgm:prSet/>
      <dgm:spPr/>
      <dgm:t>
        <a:bodyPr/>
        <a:lstStyle/>
        <a:p>
          <a:endParaRPr lang="en-US"/>
        </a:p>
      </dgm:t>
    </dgm:pt>
    <dgm:pt modelId="{7A71EFF4-53C7-4431-AD0B-0CA4F512BB11}" type="pres">
      <dgm:prSet presAssocID="{650A3A7B-9974-4602-9B3C-70CDDC8B4EAB}" presName="Name0" presStyleCnt="0">
        <dgm:presLayoutVars>
          <dgm:dir/>
          <dgm:resizeHandles val="exact"/>
        </dgm:presLayoutVars>
      </dgm:prSet>
      <dgm:spPr/>
    </dgm:pt>
    <dgm:pt modelId="{42D2E4B2-1E2C-42C4-B11E-AEE932273DC3}" type="pres">
      <dgm:prSet presAssocID="{D7DA4E31-4560-40AD-99DE-5F0798FE9877}" presName="node" presStyleLbl="node1" presStyleIdx="0" presStyleCnt="3">
        <dgm:presLayoutVars>
          <dgm:bulletEnabled val="1"/>
        </dgm:presLayoutVars>
      </dgm:prSet>
      <dgm:spPr/>
    </dgm:pt>
    <dgm:pt modelId="{958B9123-649B-4663-B64A-D9B54204DF5C}" type="pres">
      <dgm:prSet presAssocID="{EE723995-E49E-468D-80FE-A403281104BA}" presName="sibTrans" presStyleLbl="sibTrans2D1" presStyleIdx="0" presStyleCnt="2"/>
      <dgm:spPr/>
    </dgm:pt>
    <dgm:pt modelId="{1BD098A3-081C-43A8-8D5B-3FCFE99871CB}" type="pres">
      <dgm:prSet presAssocID="{EE723995-E49E-468D-80FE-A403281104BA}" presName="connectorText" presStyleLbl="sibTrans2D1" presStyleIdx="0" presStyleCnt="2"/>
      <dgm:spPr/>
    </dgm:pt>
    <dgm:pt modelId="{BA9A55C9-4DCF-47DC-ABEF-B5080EA3661C}" type="pres">
      <dgm:prSet presAssocID="{14CBD5E7-297C-4EA3-8135-91C9414FF181}" presName="node" presStyleLbl="node1" presStyleIdx="1" presStyleCnt="3">
        <dgm:presLayoutVars>
          <dgm:bulletEnabled val="1"/>
        </dgm:presLayoutVars>
      </dgm:prSet>
      <dgm:spPr/>
    </dgm:pt>
    <dgm:pt modelId="{5FD0D939-7EA7-47CA-AD8C-A95EB0E5C23C}" type="pres">
      <dgm:prSet presAssocID="{7FF6C913-FC01-4A01-8019-D4A32E980D68}" presName="sibTrans" presStyleLbl="sibTrans2D1" presStyleIdx="1" presStyleCnt="2"/>
      <dgm:spPr/>
    </dgm:pt>
    <dgm:pt modelId="{0D48D6D7-D860-404E-88B5-2937E05F47B4}" type="pres">
      <dgm:prSet presAssocID="{7FF6C913-FC01-4A01-8019-D4A32E980D68}" presName="connectorText" presStyleLbl="sibTrans2D1" presStyleIdx="1" presStyleCnt="2"/>
      <dgm:spPr/>
    </dgm:pt>
    <dgm:pt modelId="{8173B06E-E822-4EFF-AC15-510DB294EB1F}" type="pres">
      <dgm:prSet presAssocID="{F4BAFA14-A716-4A12-A132-CB8806E62754}" presName="node" presStyleLbl="node1" presStyleIdx="2" presStyleCnt="3">
        <dgm:presLayoutVars>
          <dgm:bulletEnabled val="1"/>
        </dgm:presLayoutVars>
      </dgm:prSet>
      <dgm:spPr/>
    </dgm:pt>
  </dgm:ptLst>
  <dgm:cxnLst>
    <dgm:cxn modelId="{9B254503-59FB-4EBA-9D13-430192EB1E1D}" type="presOf" srcId="{14CBD5E7-297C-4EA3-8135-91C9414FF181}" destId="{BA9A55C9-4DCF-47DC-ABEF-B5080EA3661C}" srcOrd="0" destOrd="0" presId="urn:microsoft.com/office/officeart/2005/8/layout/process1"/>
    <dgm:cxn modelId="{0D52EC26-D9E6-4822-933B-3B5A5C782A50}" type="presOf" srcId="{7FF6C913-FC01-4A01-8019-D4A32E980D68}" destId="{5FD0D939-7EA7-47CA-AD8C-A95EB0E5C23C}" srcOrd="0" destOrd="0" presId="urn:microsoft.com/office/officeart/2005/8/layout/process1"/>
    <dgm:cxn modelId="{13AE0367-DA6B-4CFB-83B1-90C5A6F2E9BC}" type="presOf" srcId="{650A3A7B-9974-4602-9B3C-70CDDC8B4EAB}" destId="{7A71EFF4-53C7-4431-AD0B-0CA4F512BB11}" srcOrd="0" destOrd="0" presId="urn:microsoft.com/office/officeart/2005/8/layout/process1"/>
    <dgm:cxn modelId="{7767956F-6559-4726-9B91-16FA251EC1E0}" srcId="{650A3A7B-9974-4602-9B3C-70CDDC8B4EAB}" destId="{14CBD5E7-297C-4EA3-8135-91C9414FF181}" srcOrd="1" destOrd="0" parTransId="{02D4ABD4-D936-4D67-8FE2-B8F4189AC962}" sibTransId="{7FF6C913-FC01-4A01-8019-D4A32E980D68}"/>
    <dgm:cxn modelId="{6A2A807C-A88B-41DB-94F7-4C1F9DD1B9ED}" srcId="{650A3A7B-9974-4602-9B3C-70CDDC8B4EAB}" destId="{D7DA4E31-4560-40AD-99DE-5F0798FE9877}" srcOrd="0" destOrd="0" parTransId="{B5D612FE-9B0C-4B3C-95BA-1CAD2DB54ED8}" sibTransId="{EE723995-E49E-468D-80FE-A403281104BA}"/>
    <dgm:cxn modelId="{CCB28590-3957-4576-A717-B585F05F0057}" type="presOf" srcId="{7FF6C913-FC01-4A01-8019-D4A32E980D68}" destId="{0D48D6D7-D860-404E-88B5-2937E05F47B4}" srcOrd="1" destOrd="0" presId="urn:microsoft.com/office/officeart/2005/8/layout/process1"/>
    <dgm:cxn modelId="{A449A8A3-64AC-491B-888B-2A62ED6D2018}" type="presOf" srcId="{F4BAFA14-A716-4A12-A132-CB8806E62754}" destId="{8173B06E-E822-4EFF-AC15-510DB294EB1F}" srcOrd="0" destOrd="0" presId="urn:microsoft.com/office/officeart/2005/8/layout/process1"/>
    <dgm:cxn modelId="{ED5F62C1-D188-4958-9806-5AC650AFBBD0}" type="presOf" srcId="{EE723995-E49E-468D-80FE-A403281104BA}" destId="{1BD098A3-081C-43A8-8D5B-3FCFE99871CB}" srcOrd="1" destOrd="0" presId="urn:microsoft.com/office/officeart/2005/8/layout/process1"/>
    <dgm:cxn modelId="{7A8890C2-E2A0-4381-AC6F-AD3A9778AD9D}" type="presOf" srcId="{D7DA4E31-4560-40AD-99DE-5F0798FE9877}" destId="{42D2E4B2-1E2C-42C4-B11E-AEE932273DC3}" srcOrd="0" destOrd="0" presId="urn:microsoft.com/office/officeart/2005/8/layout/process1"/>
    <dgm:cxn modelId="{3CACEBCF-0084-4FBB-8776-97338B5F7176}" srcId="{650A3A7B-9974-4602-9B3C-70CDDC8B4EAB}" destId="{F4BAFA14-A716-4A12-A132-CB8806E62754}" srcOrd="2" destOrd="0" parTransId="{6EB42267-104C-414E-B9B5-8260AD92A159}" sibTransId="{B424FD07-37CB-40F9-BE95-B52D7ECD4C98}"/>
    <dgm:cxn modelId="{92D80DD8-CE5C-48FE-8567-A748F56694E9}" type="presOf" srcId="{EE723995-E49E-468D-80FE-A403281104BA}" destId="{958B9123-649B-4663-B64A-D9B54204DF5C}" srcOrd="0" destOrd="0" presId="urn:microsoft.com/office/officeart/2005/8/layout/process1"/>
    <dgm:cxn modelId="{DB88F99C-2AF4-4AE5-990E-59AF43F9D6D1}" type="presParOf" srcId="{7A71EFF4-53C7-4431-AD0B-0CA4F512BB11}" destId="{42D2E4B2-1E2C-42C4-B11E-AEE932273DC3}" srcOrd="0" destOrd="0" presId="urn:microsoft.com/office/officeart/2005/8/layout/process1"/>
    <dgm:cxn modelId="{6336065B-EA7F-4294-A51A-34A7A243D540}" type="presParOf" srcId="{7A71EFF4-53C7-4431-AD0B-0CA4F512BB11}" destId="{958B9123-649B-4663-B64A-D9B54204DF5C}" srcOrd="1" destOrd="0" presId="urn:microsoft.com/office/officeart/2005/8/layout/process1"/>
    <dgm:cxn modelId="{8690819E-74FB-4740-B4DE-B40CF618D0CA}" type="presParOf" srcId="{958B9123-649B-4663-B64A-D9B54204DF5C}" destId="{1BD098A3-081C-43A8-8D5B-3FCFE99871CB}" srcOrd="0" destOrd="0" presId="urn:microsoft.com/office/officeart/2005/8/layout/process1"/>
    <dgm:cxn modelId="{11F31D66-0A71-4AB8-A622-55F2B4ED07AE}" type="presParOf" srcId="{7A71EFF4-53C7-4431-AD0B-0CA4F512BB11}" destId="{BA9A55C9-4DCF-47DC-ABEF-B5080EA3661C}" srcOrd="2" destOrd="0" presId="urn:microsoft.com/office/officeart/2005/8/layout/process1"/>
    <dgm:cxn modelId="{943364C7-28FF-4676-B28F-6AEE5E98AD5E}" type="presParOf" srcId="{7A71EFF4-53C7-4431-AD0B-0CA4F512BB11}" destId="{5FD0D939-7EA7-47CA-AD8C-A95EB0E5C23C}" srcOrd="3" destOrd="0" presId="urn:microsoft.com/office/officeart/2005/8/layout/process1"/>
    <dgm:cxn modelId="{339A5438-4776-44B7-ADB9-79B6A7CFB438}" type="presParOf" srcId="{5FD0D939-7EA7-47CA-AD8C-A95EB0E5C23C}" destId="{0D48D6D7-D860-404E-88B5-2937E05F47B4}" srcOrd="0" destOrd="0" presId="urn:microsoft.com/office/officeart/2005/8/layout/process1"/>
    <dgm:cxn modelId="{192498AA-326B-481A-871C-D349CE259FD6}" type="presParOf" srcId="{7A71EFF4-53C7-4431-AD0B-0CA4F512BB11}" destId="{8173B06E-E822-4EFF-AC15-510DB294EB1F}"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511B5-AC98-4415-83C1-DFB00439CA10}">
      <dsp:nvSpPr>
        <dsp:cNvPr id="0" name=""/>
        <dsp:cNvSpPr/>
      </dsp:nvSpPr>
      <dsp:spPr>
        <a:xfrm>
          <a:off x="0" y="0"/>
          <a:ext cx="5409590" cy="248122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hlinkClick xmlns:r="http://schemas.openxmlformats.org/officeDocument/2006/relationships" r:id="rId1"/>
            </a:rPr>
            <a:t>https://www.kaggle.com/datasets/uciml/pima-indians-diabetes-database</a:t>
          </a:r>
          <a:endParaRPr lang="en-US" sz="1100" kern="1200"/>
        </a:p>
      </dsp:txBody>
      <dsp:txXfrm>
        <a:off x="72673" y="72673"/>
        <a:ext cx="2845050" cy="2335878"/>
      </dsp:txXfrm>
    </dsp:sp>
    <dsp:sp modelId="{0378CBCD-8BD3-48CE-BCB2-33F5B8B3FF24}">
      <dsp:nvSpPr>
        <dsp:cNvPr id="0" name=""/>
        <dsp:cNvSpPr/>
      </dsp:nvSpPr>
      <dsp:spPr>
        <a:xfrm>
          <a:off x="954633" y="3032607"/>
          <a:ext cx="5409590" cy="248122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We save our data in a csv file named : diabetes.csv</a:t>
          </a:r>
        </a:p>
      </dsp:txBody>
      <dsp:txXfrm>
        <a:off x="1027306" y="3105280"/>
        <a:ext cx="2696814" cy="2335878"/>
      </dsp:txXfrm>
    </dsp:sp>
    <dsp:sp modelId="{2C0E9078-4A9F-4CE5-9DAF-F9050BE63B51}">
      <dsp:nvSpPr>
        <dsp:cNvPr id="0" name=""/>
        <dsp:cNvSpPr/>
      </dsp:nvSpPr>
      <dsp:spPr>
        <a:xfrm>
          <a:off x="3796794" y="1950518"/>
          <a:ext cx="1612795" cy="161279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159673" y="1950518"/>
        <a:ext cx="887037" cy="12136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FE801-3493-4070-AA36-E0E420AF741A}">
      <dsp:nvSpPr>
        <dsp:cNvPr id="0" name=""/>
        <dsp:cNvSpPr/>
      </dsp:nvSpPr>
      <dsp:spPr>
        <a:xfrm>
          <a:off x="0" y="4150553"/>
          <a:ext cx="6364224" cy="136230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In addition to these algorithms, various preprocessing techniques such as oversampling, under sampling, and data augmentation can also be used to handle imbalanced data.</a:t>
          </a:r>
        </a:p>
      </dsp:txBody>
      <dsp:txXfrm>
        <a:off x="0" y="4150553"/>
        <a:ext cx="6364224" cy="1362304"/>
      </dsp:txXfrm>
    </dsp:sp>
    <dsp:sp modelId="{08F78653-14A4-4D72-BE7C-38B24A27CDF3}">
      <dsp:nvSpPr>
        <dsp:cNvPr id="0" name=""/>
        <dsp:cNvSpPr/>
      </dsp:nvSpPr>
      <dsp:spPr>
        <a:xfrm rot="10800000">
          <a:off x="0" y="2075763"/>
          <a:ext cx="6364224" cy="2095223"/>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Training algorithms that might also work well with imbalanced data such as:  </a:t>
          </a:r>
          <a:br>
            <a:rPr lang="en-US" sz="1900" kern="1200"/>
          </a:br>
          <a:r>
            <a:rPr lang="en-US" sz="1900" kern="1200"/>
            <a:t>Random Forest, Support Vector Machine (SVM), KNN, Gradient Boosting, Nural Networks, ...</a:t>
          </a:r>
        </a:p>
      </dsp:txBody>
      <dsp:txXfrm rot="10800000">
        <a:off x="0" y="2075763"/>
        <a:ext cx="6364224" cy="1361413"/>
      </dsp:txXfrm>
    </dsp:sp>
    <dsp:sp modelId="{6C189523-85D5-452A-9154-AAE49A2C2E03}">
      <dsp:nvSpPr>
        <dsp:cNvPr id="0" name=""/>
        <dsp:cNvSpPr/>
      </dsp:nvSpPr>
      <dsp:spPr>
        <a:xfrm rot="10800000">
          <a:off x="0" y="974"/>
          <a:ext cx="6364224" cy="2095223"/>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We consider 2 Approaches:</a:t>
          </a:r>
          <a:br>
            <a:rPr lang="en-US" sz="1900" kern="1200"/>
          </a:br>
          <a:endParaRPr lang="en-US" sz="1900" kern="1200"/>
        </a:p>
      </dsp:txBody>
      <dsp:txXfrm rot="10800000">
        <a:off x="0" y="974"/>
        <a:ext cx="6364224" cy="13614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24C7E-F5F7-4640-A42B-D6817462D010}">
      <dsp:nvSpPr>
        <dsp:cNvPr id="0" name=""/>
        <dsp:cNvSpPr/>
      </dsp:nvSpPr>
      <dsp:spPr>
        <a:xfrm>
          <a:off x="0" y="82475"/>
          <a:ext cx="6364224" cy="1750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u="sng" kern="1200"/>
            <a:t>Random Forest</a:t>
          </a:r>
          <a:r>
            <a:rPr lang="en-US" sz="1700" kern="1200"/>
            <a:t> : Random Forest is an ensemble learning algorithm that combines multiple decision trees to create a powerful model for classification or regression. In this algorithm, each decision tree is constructed using a random subset of the features and the samples, and the final prediction is based on the average or majority vote of the predictions of the individual trees.</a:t>
          </a:r>
        </a:p>
      </dsp:txBody>
      <dsp:txXfrm>
        <a:off x="85444" y="167919"/>
        <a:ext cx="6193336" cy="1579432"/>
      </dsp:txXfrm>
    </dsp:sp>
    <dsp:sp modelId="{F441E834-A2E0-46F7-9DE3-217CF1BED200}">
      <dsp:nvSpPr>
        <dsp:cNvPr id="0" name=""/>
        <dsp:cNvSpPr/>
      </dsp:nvSpPr>
      <dsp:spPr>
        <a:xfrm>
          <a:off x="0" y="1881756"/>
          <a:ext cx="6364224" cy="175032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u="sng" kern="1200"/>
            <a:t>Support Vector Classifier (SVC): </a:t>
          </a:r>
          <a:r>
            <a:rPr lang="en-US" sz="1700" kern="1200"/>
            <a:t>Support Vector Classifier (SVC) is a type of Support Vector Machine (SVM) algorithm that is used for classification tasks. SVC is a supervised learning algorithm that works by finding the best possible hyperplane in a high-dimensional space that separates the different classes.</a:t>
          </a:r>
        </a:p>
      </dsp:txBody>
      <dsp:txXfrm>
        <a:off x="85444" y="1967200"/>
        <a:ext cx="6193336" cy="1579432"/>
      </dsp:txXfrm>
    </dsp:sp>
    <dsp:sp modelId="{00DE4594-7CBA-4B17-8E80-30C5B6287C30}">
      <dsp:nvSpPr>
        <dsp:cNvPr id="0" name=""/>
        <dsp:cNvSpPr/>
      </dsp:nvSpPr>
      <dsp:spPr>
        <a:xfrm>
          <a:off x="0" y="3681036"/>
          <a:ext cx="6364224" cy="17503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u="sng" kern="1200"/>
            <a:t>K-Nearest Neighbors (KNN): </a:t>
          </a:r>
          <a:r>
            <a:rPr lang="en-US" sz="1700" kern="1200"/>
            <a:t>K-Nearest Neighbors (KNN) is a popular supervised machine learning algorithm used for both classification and regression tasks. It is a non-parametric, lazy learning algorithm that works based on the concept of similarity between data points.</a:t>
          </a:r>
        </a:p>
      </dsp:txBody>
      <dsp:txXfrm>
        <a:off x="85444" y="3766480"/>
        <a:ext cx="6193336" cy="15794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A35D8-F90E-4843-A18C-AB5F8F3D98D6}">
      <dsp:nvSpPr>
        <dsp:cNvPr id="0" name=""/>
        <dsp:cNvSpPr/>
      </dsp:nvSpPr>
      <dsp:spPr>
        <a:xfrm>
          <a:off x="0" y="158050"/>
          <a:ext cx="7103812" cy="12132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Accuracy, Precision, recall, and F1-score are metrics used in binary classification problems to evaluate the performance of a model. They are based on the confusion matrix, which is a table showing the number of true positives, false positives, true negatives, and false negatives.</a:t>
          </a:r>
        </a:p>
      </dsp:txBody>
      <dsp:txXfrm>
        <a:off x="59228" y="217278"/>
        <a:ext cx="6985356" cy="1094833"/>
      </dsp:txXfrm>
    </dsp:sp>
    <dsp:sp modelId="{D0AC86CC-AE8F-4704-BF98-80EFA0165813}">
      <dsp:nvSpPr>
        <dsp:cNvPr id="0" name=""/>
        <dsp:cNvSpPr/>
      </dsp:nvSpPr>
      <dsp:spPr>
        <a:xfrm>
          <a:off x="0" y="1420300"/>
          <a:ext cx="7103812" cy="1213289"/>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Precision = True Positives / (True Positives + False Positives)</a:t>
          </a:r>
        </a:p>
      </dsp:txBody>
      <dsp:txXfrm>
        <a:off x="59228" y="1479528"/>
        <a:ext cx="6985356" cy="1094833"/>
      </dsp:txXfrm>
    </dsp:sp>
    <dsp:sp modelId="{F8A4F68D-414F-47AF-B388-2C1FD253A290}">
      <dsp:nvSpPr>
        <dsp:cNvPr id="0" name=""/>
        <dsp:cNvSpPr/>
      </dsp:nvSpPr>
      <dsp:spPr>
        <a:xfrm>
          <a:off x="0" y="2682549"/>
          <a:ext cx="7103812" cy="121328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Recall = True Positives / (True Positives + False Negatives)</a:t>
          </a:r>
        </a:p>
      </dsp:txBody>
      <dsp:txXfrm>
        <a:off x="59228" y="2741777"/>
        <a:ext cx="6985356" cy="1094833"/>
      </dsp:txXfrm>
    </dsp:sp>
    <dsp:sp modelId="{3AF97565-9DE0-4CDB-945F-E3D2E2B16271}">
      <dsp:nvSpPr>
        <dsp:cNvPr id="0" name=""/>
        <dsp:cNvSpPr/>
      </dsp:nvSpPr>
      <dsp:spPr>
        <a:xfrm>
          <a:off x="0" y="3944800"/>
          <a:ext cx="7103812" cy="1213289"/>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F1-score = 2 * (Precision * Recall) / (Precision + Recall)</a:t>
          </a:r>
        </a:p>
      </dsp:txBody>
      <dsp:txXfrm>
        <a:off x="59228" y="4004028"/>
        <a:ext cx="6985356" cy="1094833"/>
      </dsp:txXfrm>
    </dsp:sp>
    <dsp:sp modelId="{3489680B-86F1-4E16-9CEC-F0640C6410D6}">
      <dsp:nvSpPr>
        <dsp:cNvPr id="0" name=""/>
        <dsp:cNvSpPr/>
      </dsp:nvSpPr>
      <dsp:spPr>
        <a:xfrm>
          <a:off x="0" y="5207050"/>
          <a:ext cx="7103812" cy="121328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Accuracy = (true positives + true negatives) / (true positives + false positives + true negatives + false negatives)</a:t>
          </a:r>
        </a:p>
      </dsp:txBody>
      <dsp:txXfrm>
        <a:off x="59228" y="5266278"/>
        <a:ext cx="6985356" cy="10948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9B9ACD-9B29-4024-B3B3-BE0AF1725E99}">
      <dsp:nvSpPr>
        <dsp:cNvPr id="0" name=""/>
        <dsp:cNvSpPr/>
      </dsp:nvSpPr>
      <dsp:spPr>
        <a:xfrm>
          <a:off x="0" y="113836"/>
          <a:ext cx="6846076" cy="2845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F1 score is a measure of the balance between precision and recall, which are both important metrics in classification problems. It considers both false positives and false negatives and provides a single score that summarizes the model's performance. F1 score is a better metric than accuracy in situations where there is class imbalance </a:t>
          </a:r>
          <a:r>
            <a:rPr lang="en-US" sz="1900" b="1" u="sng" kern="1200"/>
            <a:t>(like our case)</a:t>
          </a:r>
          <a:r>
            <a:rPr lang="en-US" sz="1900" kern="1200"/>
            <a:t>, that is when the number of observations in each class is not equal. This is because accuracy can be misleading in such situations, as it can be high even if the model performs poorly on the minority class.</a:t>
          </a:r>
        </a:p>
      </dsp:txBody>
      <dsp:txXfrm>
        <a:off x="138903" y="252739"/>
        <a:ext cx="6568270" cy="2567634"/>
      </dsp:txXfrm>
    </dsp:sp>
    <dsp:sp modelId="{19D92338-23D7-499A-ACAE-4A5C7DA754C9}">
      <dsp:nvSpPr>
        <dsp:cNvPr id="0" name=""/>
        <dsp:cNvSpPr/>
      </dsp:nvSpPr>
      <dsp:spPr>
        <a:xfrm>
          <a:off x="0" y="3013996"/>
          <a:ext cx="6846076" cy="28454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Accuracy, on the other hand, measures the proportion of correctly classified observations among all the observations. It is a good metric to use when the classes are balanced and there are no costs associated with misclassification. However, accuracy alone may not be a sufficient metric when the costs of false positives and false negatives are different.</a:t>
          </a:r>
        </a:p>
      </dsp:txBody>
      <dsp:txXfrm>
        <a:off x="138903" y="3152899"/>
        <a:ext cx="6568270" cy="25676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06BE3-AA0E-4ACA-A46B-FF9BF40558BA}">
      <dsp:nvSpPr>
        <dsp:cNvPr id="0" name=""/>
        <dsp:cNvSpPr/>
      </dsp:nvSpPr>
      <dsp:spPr>
        <a:xfrm>
          <a:off x="0" y="3751536"/>
          <a:ext cx="6994865" cy="12313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For example, if the rows with values of 0 that were removed represented a certain subgroup of the population that had a higher incidence of diabetes, then removing those rows could lead to a drop in the F1 score since the model would no longer be able to capture the characteristics of that subgroup.</a:t>
          </a:r>
        </a:p>
      </dsp:txBody>
      <dsp:txXfrm>
        <a:off x="0" y="3751536"/>
        <a:ext cx="6994865" cy="1231338"/>
      </dsp:txXfrm>
    </dsp:sp>
    <dsp:sp modelId="{2F81E154-0B34-4D7D-9759-6D8DEA2F15EC}">
      <dsp:nvSpPr>
        <dsp:cNvPr id="0" name=""/>
        <dsp:cNvSpPr/>
      </dsp:nvSpPr>
      <dsp:spPr>
        <a:xfrm rot="10800000">
          <a:off x="0" y="1876208"/>
          <a:ext cx="6994865" cy="1893798"/>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The F1 score is a metric that measures the balance between precision and recall of a binary classification model. Cleaning the data, i.e., removing some rows with values of 0, can have an impact on the F1 score if the removed rows contain significant information that the model requires for making accurate predictions.</a:t>
          </a:r>
        </a:p>
      </dsp:txBody>
      <dsp:txXfrm rot="10800000">
        <a:off x="0" y="1876208"/>
        <a:ext cx="6994865" cy="1230533"/>
      </dsp:txXfrm>
    </dsp:sp>
    <dsp:sp modelId="{D699483F-50F3-4F65-9457-C8660EB95163}">
      <dsp:nvSpPr>
        <dsp:cNvPr id="0" name=""/>
        <dsp:cNvSpPr/>
      </dsp:nvSpPr>
      <dsp:spPr>
        <a:xfrm rot="10800000">
          <a:off x="0" y="880"/>
          <a:ext cx="6994865" cy="1893798"/>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We used the same Random Forest algorithm to train this updated data, however, as we can observe the F1 score of the model drops dramatically, but why?</a:t>
          </a:r>
        </a:p>
      </dsp:txBody>
      <dsp:txXfrm rot="10800000">
        <a:off x="0" y="880"/>
        <a:ext cx="6994865" cy="12305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520C3-F837-4BC9-A13F-382327EF2D51}">
      <dsp:nvSpPr>
        <dsp:cNvPr id="0" name=""/>
        <dsp:cNvSpPr/>
      </dsp:nvSpPr>
      <dsp:spPr>
        <a:xfrm>
          <a:off x="3528" y="707605"/>
          <a:ext cx="2799207" cy="3918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8237" tIns="330200" rIns="218237" bIns="330200" numCol="1" spcCol="1270" anchor="t" anchorCtr="0">
          <a:noAutofit/>
        </a:bodyPr>
        <a:lstStyle/>
        <a:p>
          <a:pPr marL="0" lvl="0" indent="0" algn="l" defTabSz="533400">
            <a:lnSpc>
              <a:spcPct val="90000"/>
            </a:lnSpc>
            <a:spcBef>
              <a:spcPct val="0"/>
            </a:spcBef>
            <a:spcAft>
              <a:spcPct val="35000"/>
            </a:spcAft>
            <a:buNone/>
          </a:pPr>
          <a:r>
            <a:rPr lang="en-US" sz="1200" kern="1200"/>
            <a:t>Linear Kernel: The linear kernel is the simplest kernel function, and it assumes that the data is linearly separable. It works well when the data is linearly separable, and it is computationally efficient.</a:t>
          </a:r>
        </a:p>
      </dsp:txBody>
      <dsp:txXfrm>
        <a:off x="3528" y="2196783"/>
        <a:ext cx="2799207" cy="2351333"/>
      </dsp:txXfrm>
    </dsp:sp>
    <dsp:sp modelId="{1397E560-991B-4EEA-9F65-9105F753E491}">
      <dsp:nvSpPr>
        <dsp:cNvPr id="0" name=""/>
        <dsp:cNvSpPr/>
      </dsp:nvSpPr>
      <dsp:spPr>
        <a:xfrm>
          <a:off x="815298" y="1099494"/>
          <a:ext cx="1175666" cy="117566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60" tIns="12700" rIns="9166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987470" y="1271666"/>
        <a:ext cx="831322" cy="831322"/>
      </dsp:txXfrm>
    </dsp:sp>
    <dsp:sp modelId="{B099EAAA-4B2C-4D05-B486-0FDF4302FB15}">
      <dsp:nvSpPr>
        <dsp:cNvPr id="0" name=""/>
        <dsp:cNvSpPr/>
      </dsp:nvSpPr>
      <dsp:spPr>
        <a:xfrm>
          <a:off x="3528" y="4626422"/>
          <a:ext cx="27992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6740-1AD9-4A38-AA42-F94D81260866}">
      <dsp:nvSpPr>
        <dsp:cNvPr id="0" name=""/>
        <dsp:cNvSpPr/>
      </dsp:nvSpPr>
      <dsp:spPr>
        <a:xfrm>
          <a:off x="3082656" y="707605"/>
          <a:ext cx="2799207" cy="3918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8237" tIns="330200" rIns="218237" bIns="330200" numCol="1" spcCol="1270" anchor="t" anchorCtr="0">
          <a:noAutofit/>
        </a:bodyPr>
        <a:lstStyle/>
        <a:p>
          <a:pPr marL="0" lvl="0" indent="0" algn="l" defTabSz="533400">
            <a:lnSpc>
              <a:spcPct val="90000"/>
            </a:lnSpc>
            <a:spcBef>
              <a:spcPct val="0"/>
            </a:spcBef>
            <a:spcAft>
              <a:spcPct val="35000"/>
            </a:spcAft>
            <a:buNone/>
          </a:pPr>
          <a:r>
            <a:rPr lang="en-US" sz="1200" kern="1200"/>
            <a:t>Polynomial Kernel: The polynomial kernel function maps the input data into a higher-dimensional feature space by using a polynomial function. This kernel function can capture non-linear relationships between the input features, but it is more computationally expensive than the linear kernel.</a:t>
          </a:r>
        </a:p>
      </dsp:txBody>
      <dsp:txXfrm>
        <a:off x="3082656" y="2196783"/>
        <a:ext cx="2799207" cy="2351333"/>
      </dsp:txXfrm>
    </dsp:sp>
    <dsp:sp modelId="{ADFF87E1-6BA6-4B8A-A33E-514B457C6CCC}">
      <dsp:nvSpPr>
        <dsp:cNvPr id="0" name=""/>
        <dsp:cNvSpPr/>
      </dsp:nvSpPr>
      <dsp:spPr>
        <a:xfrm>
          <a:off x="3894426" y="1099494"/>
          <a:ext cx="1175666" cy="117566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60" tIns="12700" rIns="9166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066598" y="1271666"/>
        <a:ext cx="831322" cy="831322"/>
      </dsp:txXfrm>
    </dsp:sp>
    <dsp:sp modelId="{FD028857-3F1F-4716-80BB-9F3F0C6B24B1}">
      <dsp:nvSpPr>
        <dsp:cNvPr id="0" name=""/>
        <dsp:cNvSpPr/>
      </dsp:nvSpPr>
      <dsp:spPr>
        <a:xfrm>
          <a:off x="3082656" y="4626422"/>
          <a:ext cx="27992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35DCB5-1C7D-4CC1-B261-562053509B39}">
      <dsp:nvSpPr>
        <dsp:cNvPr id="0" name=""/>
        <dsp:cNvSpPr/>
      </dsp:nvSpPr>
      <dsp:spPr>
        <a:xfrm>
          <a:off x="6161783" y="707605"/>
          <a:ext cx="2799207" cy="3918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8237" tIns="330200" rIns="218237" bIns="330200" numCol="1" spcCol="1270" anchor="t" anchorCtr="0">
          <a:noAutofit/>
        </a:bodyPr>
        <a:lstStyle/>
        <a:p>
          <a:pPr marL="0" lvl="0" indent="0" algn="l" defTabSz="533400">
            <a:lnSpc>
              <a:spcPct val="90000"/>
            </a:lnSpc>
            <a:spcBef>
              <a:spcPct val="0"/>
            </a:spcBef>
            <a:spcAft>
              <a:spcPct val="35000"/>
            </a:spcAft>
            <a:buNone/>
          </a:pPr>
          <a:r>
            <a:rPr lang="en-US" sz="1200" kern="1200"/>
            <a:t>Radial Basis Function (RBF) Kernel: The RBF kernel function is the most commonly used kernel in SVMs. It maps the input data into a higher-dimensional feature space using a Gaussian function. This kernel can capture complex non-linear relationships between the input features, but it is also computationally expensive.</a:t>
          </a:r>
        </a:p>
      </dsp:txBody>
      <dsp:txXfrm>
        <a:off x="6161783" y="2196783"/>
        <a:ext cx="2799207" cy="2351333"/>
      </dsp:txXfrm>
    </dsp:sp>
    <dsp:sp modelId="{6B4261B1-61CE-4F46-9D60-07EBBCD6C830}">
      <dsp:nvSpPr>
        <dsp:cNvPr id="0" name=""/>
        <dsp:cNvSpPr/>
      </dsp:nvSpPr>
      <dsp:spPr>
        <a:xfrm>
          <a:off x="6973553" y="1099494"/>
          <a:ext cx="1175666" cy="117566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60" tIns="12700" rIns="9166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145725" y="1271666"/>
        <a:ext cx="831322" cy="831322"/>
      </dsp:txXfrm>
    </dsp:sp>
    <dsp:sp modelId="{C0597C50-3A64-4361-BA35-18434E5694BA}">
      <dsp:nvSpPr>
        <dsp:cNvPr id="0" name=""/>
        <dsp:cNvSpPr/>
      </dsp:nvSpPr>
      <dsp:spPr>
        <a:xfrm>
          <a:off x="6161783" y="4626422"/>
          <a:ext cx="27992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CCAB29-AABD-4263-9EFB-4DD2B454D52F}">
      <dsp:nvSpPr>
        <dsp:cNvPr id="0" name=""/>
        <dsp:cNvSpPr/>
      </dsp:nvSpPr>
      <dsp:spPr>
        <a:xfrm>
          <a:off x="9240911" y="707605"/>
          <a:ext cx="2799207" cy="3918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8237" tIns="330200" rIns="218237" bIns="330200" numCol="1" spcCol="1270" anchor="t" anchorCtr="0">
          <a:noAutofit/>
        </a:bodyPr>
        <a:lstStyle/>
        <a:p>
          <a:pPr marL="0" lvl="0" indent="0" algn="l" defTabSz="533400">
            <a:lnSpc>
              <a:spcPct val="90000"/>
            </a:lnSpc>
            <a:spcBef>
              <a:spcPct val="0"/>
            </a:spcBef>
            <a:spcAft>
              <a:spcPct val="35000"/>
            </a:spcAft>
            <a:buNone/>
          </a:pPr>
          <a:r>
            <a:rPr lang="en-US" sz="1200" kern="1200"/>
            <a:t>Sigmoid Kernel: The sigmoid kernel function maps the input data into a higher-dimensional feature space using a sigmoid function. It can be used for non-linear classification problems, but it is less commonly used than the linear, polynomial, and RBF kernels.</a:t>
          </a:r>
        </a:p>
      </dsp:txBody>
      <dsp:txXfrm>
        <a:off x="9240911" y="2196783"/>
        <a:ext cx="2799207" cy="2351333"/>
      </dsp:txXfrm>
    </dsp:sp>
    <dsp:sp modelId="{0349477B-8E14-4BD9-ACCE-085F41AFE802}">
      <dsp:nvSpPr>
        <dsp:cNvPr id="0" name=""/>
        <dsp:cNvSpPr/>
      </dsp:nvSpPr>
      <dsp:spPr>
        <a:xfrm>
          <a:off x="10052681" y="1099494"/>
          <a:ext cx="1175666" cy="117566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60" tIns="12700" rIns="9166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10224853" y="1271666"/>
        <a:ext cx="831322" cy="831322"/>
      </dsp:txXfrm>
    </dsp:sp>
    <dsp:sp modelId="{02EB0F79-9BEB-4434-8A8B-CFE461E56A72}">
      <dsp:nvSpPr>
        <dsp:cNvPr id="0" name=""/>
        <dsp:cNvSpPr/>
      </dsp:nvSpPr>
      <dsp:spPr>
        <a:xfrm>
          <a:off x="9240911" y="4626422"/>
          <a:ext cx="27992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2E4B2-1E2C-42C4-B11E-AEE932273DC3}">
      <dsp:nvSpPr>
        <dsp:cNvPr id="0" name=""/>
        <dsp:cNvSpPr/>
      </dsp:nvSpPr>
      <dsp:spPr>
        <a:xfrm>
          <a:off x="10289" y="449517"/>
          <a:ext cx="3075497" cy="41023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KNN is a simple algorithm that relies on the distance between samples to make predictions. In an imbalanced dataset, the nearest neighbors of a sample are likely to belong to the majority class, and the model may predict that class for the sample. This can result in poor performance, as the minority class is not well represented in the training data.</a:t>
          </a:r>
        </a:p>
      </dsp:txBody>
      <dsp:txXfrm>
        <a:off x="100367" y="539595"/>
        <a:ext cx="2895341" cy="3922209"/>
      </dsp:txXfrm>
    </dsp:sp>
    <dsp:sp modelId="{958B9123-649B-4663-B64A-D9B54204DF5C}">
      <dsp:nvSpPr>
        <dsp:cNvPr id="0" name=""/>
        <dsp:cNvSpPr/>
      </dsp:nvSpPr>
      <dsp:spPr>
        <a:xfrm>
          <a:off x="3393337" y="2119338"/>
          <a:ext cx="652005" cy="7627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393337" y="2271883"/>
        <a:ext cx="456404" cy="457633"/>
      </dsp:txXfrm>
    </dsp:sp>
    <dsp:sp modelId="{BA9A55C9-4DCF-47DC-ABEF-B5080EA3661C}">
      <dsp:nvSpPr>
        <dsp:cNvPr id="0" name=""/>
        <dsp:cNvSpPr/>
      </dsp:nvSpPr>
      <dsp:spPr>
        <a:xfrm>
          <a:off x="4315986" y="449517"/>
          <a:ext cx="3075497" cy="41023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To address this issue, resampling techniques such as oversampling or under sampling can be used to balance the dataset. Oversampling involves increasing the number of instances of the minority class, while under sampling involves decreasing the number of instances of the majority class. This can help the model learn more about the minority class and improve its performance.</a:t>
          </a:r>
        </a:p>
      </dsp:txBody>
      <dsp:txXfrm>
        <a:off x="4406064" y="539595"/>
        <a:ext cx="2895341" cy="3922209"/>
      </dsp:txXfrm>
    </dsp:sp>
    <dsp:sp modelId="{5FD0D939-7EA7-47CA-AD8C-A95EB0E5C23C}">
      <dsp:nvSpPr>
        <dsp:cNvPr id="0" name=""/>
        <dsp:cNvSpPr/>
      </dsp:nvSpPr>
      <dsp:spPr>
        <a:xfrm>
          <a:off x="7699034" y="2119338"/>
          <a:ext cx="652005" cy="7627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699034" y="2271883"/>
        <a:ext cx="456404" cy="457633"/>
      </dsp:txXfrm>
    </dsp:sp>
    <dsp:sp modelId="{8173B06E-E822-4EFF-AC15-510DB294EB1F}">
      <dsp:nvSpPr>
        <dsp:cNvPr id="0" name=""/>
        <dsp:cNvSpPr/>
      </dsp:nvSpPr>
      <dsp:spPr>
        <a:xfrm>
          <a:off x="8621683" y="449517"/>
          <a:ext cx="3075497" cy="41023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In our case, it is likely that resampling the data helps to balance the classes and improve the performance of the KNN model. By increasing the number of instances of the minority class, the model may have learned more about the features that distinguish that class, and thus may make better predictions.</a:t>
          </a:r>
        </a:p>
      </dsp:txBody>
      <dsp:txXfrm>
        <a:off x="8711761" y="539595"/>
        <a:ext cx="2895341" cy="392220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6T10:03:50.2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4688 8430 16383 0 0,'6'0'0'0'0,"11"0"0"0"0,9 0 0 0 0,11 0 0 0 0,4 0 0 0 0,5 0 0 0 0,6 0 0 0 0,0 0 0 0 0,-5 0 0 0 0,1 5 0 0 0,3 2 0 0 0,-2 0 0 0 0,-4-2 0 0 0,-5-1 0 0 0,2-2 0 0 0,-1 0 0 0 0,-2-2 0 0 0,-3 0 0 0 0,-2 0 0 0 0,4 0 0 0 0,1-1 0 0 0,-1 1 0 0 0,-2 0 0 0 0,-2 0 0 0 0,-1 0 0 0 0,-6 5 0 0 0,-2 2 0 0 0,-1 0 0 0 0,1-2 0 0 0,2-1 0 0 0,2-2 0 0 0,0 0 0 0 0,2-2 0 0 0,0 0 0 0 0,0 0 0 0 0,1 0 0 0 0,-1-1 0 0 0,0 1 0 0 0,1 0 0 0 0,4 0 0 0 0,8 0 0 0 0,1 0 0 0 0,3 0 0 0 0,0 0 0 0 0,-10-5 0 0 0,-4-2 0 0 0,-4 0 0 0 0,-2 1 0 0 0,1 3 0 0 0,-1 0 0 0 0,-4 2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27294 7035 16383 0 0,'-9'0'0'0'0,"-8"0"0"0"0,-10 0 0 0 0,-5 0 0 0 0,-16 0 0 0 0,-17 0 0 0 0,-13 0 0 0 0,-1 0 0 0 0,-2 0 0 0 0,-1 0 0 0 0,10 0 0 0 0,7 0 0 0 0,10 0 0 0 0,5 0 0 0 0,-2 0 0 0 0,2 0 0 0 0,1 0 0 0 0,4 0 0 0 0,1 0 0 0 0,-7 0 0 0 0,-3 0 0 0 0,-6 0 0 0 0,-8 0 0 0 0,0 0 0 0 0,1 0 0 0 0,-1 0 0 0 0,6 0 0 0 0,4 0 0 0 0,3 0 0 0 0,6 0 0 0 0,7 0 0 0 0,6 0 0 0 0,5 0 0 0 0,2 0 0 0 0,2 0 0 0 0,1 0 0 0 0,0 0 0 0 0,0 0 0 0 0,0 0 0 0 0,0 0 0 0 0,8-5 0 0 0,8-5 0 0 0,10-2 0 0 0,5-3 0 0 0,6 0 0 0 0,2-1 0 0 0,2 2 0 0 0,0-1 0 0 0,1-3 0 0 0,3-3 0 0 0,2 2 0 0 0,-1 0 0 0 0,-1 3 0 0 0,2 0 0 0 0,6-7 0 0 0,4-4 0 0 0,0-2 0 0 0,0-1 0 0 0,0 5 0 0 0,-7 2 0 0 0,-1 5 0 0 0,-10 10 0 0 0,-12 6 0 0 0,-6 9 0 0 0,-6 2 0 0 0,-7 10 0 0 0,-9 5 0 0 0,-5 0 0 0 0,-1 4 0 0 0,-4 2 0 0 0,-1 1 0 0 0,2-5 0 0 0,2-3 0 0 0,7 0 0 0 0,3-4 0 0 0,2-5 0 0 0,-1-1 0 0 0,-1 2 0 0 0,0-1 0 0 0,-2-3 0 0 0,5 1 0 0 0,0-1 0 0 0,0-3 0 0 0,7-3 0 0 0,12-2 0 0 0,10-1 0 0 0,8-2 0 0 0,7 5 0 0 0,3 0 0 0 0,2 5 0 0 0,2 1 0 0 0,-1 2 0 0 0,0 0 0 0 0,4-3 0 0 0,-4 2 0 0 0,3 3 0 0 0,5 4 0 0 0,1-1 0 0 0,-2-5 0 0 0,-1-3 0 0 0,-8 1 0 0 0,-3-2 0 0 0,-7 3 0 0 0,0 3 0 0 0,1 0 0 0 0,2-3 0 0 0,2-4 0 0 0,-2 2 0 0 0,-1-1 0 0 0,-3 2 0 0 0,1 0 0 0 0,1-2 0 0 0,3-3 0 0 0,-3 2 0 0 0,1 1 0 0 0,-3 2 0 0 0,0 0 0 0 0,-2-2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6T10:03:50.22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6128 8408 16383 0 0,'5'0'0'0'0,"13"0"0"0"0,24 0 0 0 0,15 0 0 0 0,15 0 0 0 0,5 0 0 0 0,0 0 0 0 0,3 0 0 0 0,-2 0 0 0 0,-9 0 0 0 0,-5 0 0 0 0,-8 0 0 0 0,-4 0 0 0 0,1 0 0 0 0,-4 0 0 0 0,0 0 0 0 0,-2 0 0 0 0,-4 0 0 0 0,-5 0 0 0 0,-3 0 0 0 0,-2 0 0 0 0,-1 0 0 0 0,-1 0 0 0 0,-1 0 0 0 0,0 0 0 0 0,1 0 0 0 0,-1 0 0 0 0,1 0 0 0 0,-5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6T10:03:50.22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7969 8440 16383 0 0,'21'-5'0'0'0,"13"-2"0"0"0,10 0 0 0 0,9 2 0 0 0,12 1 0 0 0,9 1 0 0 0,4 2 0 0 0,4 1 0 0 0,9 0 0 0 0,6 5 0 0 0,12 2 0 0 0,-2 0 0 0 0,3-1 0 0 0,3-2 0 0 0,-7-1 0 0 0,-11-2 0 0 0,-5-1 0 0 0,-14 0 0 0 0,-8 0 0 0 0,-11 0 0 0 0,-4 0 0 0 0,-6-1 0 0 0,-6 1 0 0 0,-4 0 0 0 0,-4 0 0 0 0,-1 0 0 0 0,-2 0 0 0 0,-5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6T10:03:50.2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9578 8366 16383 0 0,'5'0'0'0'0,"8"0"0"0"0,6 0 0 0 0,10 0 0 0 0,12 0 0 0 0,9 0 0 0 0,17 0 0 0 0,18 0 0 0 0,22 0 0 0 0,18 0 0 0 0,5 0 0 0 0,0 0 0 0 0,0 0 0 0 0,-6 0 0 0 0,-14 0 0 0 0,-10 0 0 0 0,-11 0 0 0 0,-10 0 0 0 0,-8 0 0 0 0,-11 0 0 0 0,-10 0 0 0 0,-3 0 0 0 0,-4 0 0 0 0,-5 0 0 0 0,-8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6T10:03:50.22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11208 8479 16383 0 0,'26'-11'0'0'0,"20"-3"0"0"0,7 1 0 0 0,5-3 0 0 0,3 1 0 0 0,3-2 0 0 0,0 2 0 0 0,5 3 0 0 0,7-1 0 0 0,6 2 0 0 0,6 2 0 0 0,8-3 0 0 0,-6 2 0 0 0,-3 1 0 0 0,-1 3 0 0 0,-9-3 0 0 0,-2 0 0 0 0,-3 2 0 0 0,-8 1 0 0 0,-5 3 0 0 0,-7 1 0 0 0,-7 1 0 0 0,-1 1 0 0 0,-2 0 0 0 0,-4 1 0 0 0,-2-1 0 0 0,-2 0 0 0 0,-2 1 0 0 0,-1-1 0 0 0,0 0 0 0 0,-11 0 0 0 0,-9 5 0 0 0,-6 8 0 0 0,-9 0 0 0 0,-5 5 0 0 0,-5-2 0 0 0,-6-3 0 0 0,1 1 0 0 0,3-1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6T10:03:50.22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14263 8398 16383 0 0,'-6'0'0'0'0,"-11"0"0"0"0,-15-6 0 0 0,-6-1 0 0 0,-2 1 0 0 0,-6 0 0 0 0,1 2 0 0 0,2 2 0 0 0,4 1 0 0 0,2 0 0 0 0,-2 1 0 0 0,-1 0 0 0 0,-3 1 0 0 0,0-1 0 0 0,2 0 0 0 0,2 0 0 0 0,4 1 0 0 0,1-1 0 0 0,2 0 0 0 0,0 0 0 0 0,2 0 0 0 0,-1 0 0 0 0,-5 0 0 0 0,-17 0 0 0 0,-6 0 0 0 0,-8 0 0 0 0,-4 0 0 0 0,1 5 0 0 0,0 2 0 0 0,3 0 0 0 0,6-2 0 0 0,4-1 0 0 0,6-2 0 0 0,6 0 0 0 0,6-2 0 0 0,4 0 0 0 0,3 0 0 0 0,1 0 0 0 0,1-1 0 0 0,0 1 0 0 0,0 0 0 0 0,10 0 0 0 0,14 0 0 0 0,14 5 0 0 0,4 2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6T10:03:50.23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12906 8980 16383 0 0,'-26'0'0'0'0,"-15"0"0"0"0,-5 0 0 0 0,0 0 0 0 0,3 0 0 0 0,-3 0 0 0 0,2 0 0 0 0,-3 0 0 0 0,-3 0 0 0 0,-4 0 0 0 0,-4 0 0 0 0,-2 0 0 0 0,-1 0 0 0 0,-7 0 0 0 0,3 0 0 0 0,-3 0 0 0 0,-6 0 0 0 0,4 0 0 0 0,-1 0 0 0 0,-5 0 0 0 0,-1 0 0 0 0,-2 0 0 0 0,-4 0 0 0 0,-3 0 0 0 0,7 0 0 0 0,6 0 0 0 0,6 0 0 0 0,3 0 0 0 0,7 0 0 0 0,9 0 0 0 0,6 0 0 0 0,5 0 0 0 0,15 0 0 0 0,16 0 0 0 0,14 0 0 0 0,12 0 0 0 0,6 0 0 0 0,6 0 0 0 0,1 0 0 0 0,2 0 0 0 0,-1 0 0 0 0,-1 0 0 0 0,0 0 0 0 0,-1 0 0 0 0,0 0 0 0 0,-1 0 0 0 0,0 0 0 0 0,0 0 0 0 0,-5 0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6T10:03:50.23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11293 8937 16383 0 0,'-6'0'0'0'0,"-22"0"0"0"0,-28 0 0 0 0,-15 0 0 0 0,-11 0 0 0 0,-13 0 0 0 0,-1 0 0 0 0,5 0 0 0 0,3 0 0 0 0,5 0 0 0 0,6 0 0 0 0,11 0 0 0 0,7 0 0 0 0,-4 0 0 0 0,5 0 0 0 0,6 0 0 0 0,2 0 0 0 0,3-5 0 0 0,1-2 0 0 0,1 0 0 0 0,4 1 0 0 0,8-3 0 0 0,0 0 0 0 0,0 1 0 0 0,0 2 0 0 0,1 2 0 0 0,0 2 0 0 0,6 1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23696 7465 16383 0 0,'5'0'0'0'0,"5"0"0"0"0,7 0 0 0 0,4 0 0 0 0,4-5 0 0 0,2-1 0 0 0,5 0 0 0 0,3 2 0 0 0,4 0 0 0 0,-1 2 0 0 0,4 1 0 0 0,-1 1 0 0 0,-4 0 0 0 0,-2 0 0 0 0,-3 0 0 0 0,-3-4 0 0 0,4-2 0 0 0,4 0 0 0 0,2 2 0 0 0,-2 0 0 0 0,2 2 0 0 0,4 1 0 0 0,-1 1 0 0 0,-3 0 0 0 0,1 0 0 0 0,-1-5 0 0 0,-3 0 0 0 0,-3-1 0 0 0,-3-3 0 0 0,-1-1 0 0 0,-2 2 0 0 0,0-2 0 0 0,0 0 0 0 0,-1 2 0 0 0,1 3 0 0 0,0 1 0 0 0,0 2 0 0 0,0 1 0 0 0,0 1 0 0 0,0 1 0 0 0,0-1 0 0 0,0 5 0 0 0,-4 2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07766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31511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7006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75059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30185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2681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237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73936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78643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7140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28143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2754881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18" Type="http://schemas.openxmlformats.org/officeDocument/2006/relationships/image" Target="../media/image11.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8.png"/><Relationship Id="rId17" Type="http://schemas.openxmlformats.org/officeDocument/2006/relationships/customXml" Target="../ink/ink8.xml"/><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7.png"/><Relationship Id="rId19" Type="http://schemas.openxmlformats.org/officeDocument/2006/relationships/customXml" Target="../ink/ink9.xml"/><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 Id="rId22"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94716" y="739978"/>
            <a:ext cx="5334930" cy="3004145"/>
          </a:xfrm>
        </p:spPr>
        <p:txBody>
          <a:bodyPr>
            <a:normAutofit/>
          </a:bodyPr>
          <a:lstStyle/>
          <a:p>
            <a:r>
              <a:rPr lang="en-US" sz="4200" b="1" dirty="0">
                <a:cs typeface="Calibri Light"/>
              </a:rPr>
              <a:t>Diabetes Prediction</a:t>
            </a:r>
            <a:br>
              <a:rPr lang="en-US" sz="4200" b="1">
                <a:cs typeface="Calibri Light"/>
              </a:rPr>
            </a:br>
            <a:r>
              <a:rPr lang="en-US" sz="4200" dirty="0">
                <a:cs typeface="Calibri Light"/>
              </a:rPr>
              <a:t> </a:t>
            </a:r>
            <a:br>
              <a:rPr lang="en-US" sz="4200">
                <a:cs typeface="Calibri Light"/>
              </a:rPr>
            </a:br>
            <a:r>
              <a:rPr lang="en-US" sz="4200" dirty="0">
                <a:cs typeface="Calibri Light"/>
              </a:rPr>
              <a:t>with machine learning classification algorithms</a:t>
            </a:r>
            <a:br>
              <a:rPr lang="en-US" sz="4200">
                <a:cs typeface="Calibri Light"/>
              </a:rPr>
            </a:br>
            <a:r>
              <a:rPr lang="en-US" sz="4200" dirty="0">
                <a:cs typeface="Calibri Light"/>
              </a:rPr>
              <a:t> </a:t>
            </a:r>
            <a:endParaRPr lang="en-US" sz="4200" dirty="0"/>
          </a:p>
        </p:txBody>
      </p:sp>
      <p:sp>
        <p:nvSpPr>
          <p:cNvPr id="31" name="Freeform: Shape 3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24" name="Picture 3">
            <a:extLst>
              <a:ext uri="{FF2B5EF4-FFF2-40B4-BE49-F238E27FC236}">
                <a16:creationId xmlns:a16="http://schemas.microsoft.com/office/drawing/2014/main" id="{B94D9AA9-F902-FB86-71A8-CCD4D6B81939}"/>
              </a:ext>
            </a:extLst>
          </p:cNvPr>
          <p:cNvPicPr>
            <a:picLocks noChangeAspect="1"/>
          </p:cNvPicPr>
          <p:nvPr/>
        </p:nvPicPr>
        <p:blipFill rotWithShape="1">
          <a:blip r:embed="rId2"/>
          <a:srcRect r="3"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41" name="Freeform: Shape 40">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A92EAF-B253-36E7-64BC-CFB74B4198F2}"/>
              </a:ext>
            </a:extLst>
          </p:cNvPr>
          <p:cNvSpPr>
            <a:spLocks noGrp="1"/>
          </p:cNvSpPr>
          <p:nvPr>
            <p:ph type="title"/>
          </p:nvPr>
        </p:nvSpPr>
        <p:spPr>
          <a:xfrm>
            <a:off x="621792" y="1161288"/>
            <a:ext cx="3602736" cy="4526280"/>
          </a:xfrm>
        </p:spPr>
        <p:txBody>
          <a:bodyPr>
            <a:normAutofit/>
          </a:bodyPr>
          <a:lstStyle/>
          <a:p>
            <a:r>
              <a:rPr lang="en-US" sz="4000" b="1">
                <a:ea typeface="+mj-lt"/>
                <a:cs typeface="+mj-lt"/>
              </a:rPr>
              <a:t>The algorithms under consideration for training in our study</a:t>
            </a:r>
            <a:endParaRPr lang="en-US" sz="4000" b="1"/>
          </a:p>
        </p:txBody>
      </p:sp>
      <p:sp>
        <p:nvSpPr>
          <p:cNvPr id="28" name="Rectangle 2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D9C1CB64-349C-218E-5EEF-8FE8B1D9F781}"/>
              </a:ext>
            </a:extLst>
          </p:cNvPr>
          <p:cNvGraphicFramePr>
            <a:graphicFrameLocks noGrp="1"/>
          </p:cNvGraphicFramePr>
          <p:nvPr>
            <p:ph idx="1"/>
            <p:extLst>
              <p:ext uri="{D42A27DB-BD31-4B8C-83A1-F6EECF244321}">
                <p14:modId xmlns:p14="http://schemas.microsoft.com/office/powerpoint/2010/main" val="81549478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337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
                                            <p:graphicEl>
                                              <a:dgm id="{04C24C7E-F5F7-4640-A42B-D6817462D010}"/>
                                            </p:graphicEl>
                                          </p:spTgt>
                                        </p:tgtEl>
                                        <p:attrNameLst>
                                          <p:attrName>style.visibility</p:attrName>
                                        </p:attrNameLst>
                                      </p:cBhvr>
                                      <p:to>
                                        <p:strVal val="visible"/>
                                      </p:to>
                                    </p:set>
                                    <p:anim calcmode="lin" valueType="num">
                                      <p:cBhvr>
                                        <p:cTn id="7" dur="1000" fill="hold"/>
                                        <p:tgtEl>
                                          <p:spTgt spid="18">
                                            <p:graphicEl>
                                              <a:dgm id="{04C24C7E-F5F7-4640-A42B-D6817462D010}"/>
                                            </p:graphicEl>
                                          </p:spTgt>
                                        </p:tgtEl>
                                        <p:attrNameLst>
                                          <p:attrName>ppt_w</p:attrName>
                                        </p:attrNameLst>
                                      </p:cBhvr>
                                      <p:tavLst>
                                        <p:tav tm="0">
                                          <p:val>
                                            <p:fltVal val="0"/>
                                          </p:val>
                                        </p:tav>
                                        <p:tav tm="100000">
                                          <p:val>
                                            <p:strVal val="#ppt_w"/>
                                          </p:val>
                                        </p:tav>
                                      </p:tavLst>
                                    </p:anim>
                                    <p:anim calcmode="lin" valueType="num">
                                      <p:cBhvr>
                                        <p:cTn id="8" dur="1000" fill="hold"/>
                                        <p:tgtEl>
                                          <p:spTgt spid="18">
                                            <p:graphicEl>
                                              <a:dgm id="{04C24C7E-F5F7-4640-A42B-D6817462D010}"/>
                                            </p:graphicEl>
                                          </p:spTgt>
                                        </p:tgtEl>
                                        <p:attrNameLst>
                                          <p:attrName>ppt_h</p:attrName>
                                        </p:attrNameLst>
                                      </p:cBhvr>
                                      <p:tavLst>
                                        <p:tav tm="0">
                                          <p:val>
                                            <p:fltVal val="0"/>
                                          </p:val>
                                        </p:tav>
                                        <p:tav tm="100000">
                                          <p:val>
                                            <p:strVal val="#ppt_h"/>
                                          </p:val>
                                        </p:tav>
                                      </p:tavLst>
                                    </p:anim>
                                    <p:anim calcmode="lin" valueType="num">
                                      <p:cBhvr>
                                        <p:cTn id="9" dur="1000" fill="hold"/>
                                        <p:tgtEl>
                                          <p:spTgt spid="18">
                                            <p:graphicEl>
                                              <a:dgm id="{04C24C7E-F5F7-4640-A42B-D6817462D010}"/>
                                            </p:graphicEl>
                                          </p:spTgt>
                                        </p:tgtEl>
                                        <p:attrNameLst>
                                          <p:attrName>style.rotation</p:attrName>
                                        </p:attrNameLst>
                                      </p:cBhvr>
                                      <p:tavLst>
                                        <p:tav tm="0">
                                          <p:val>
                                            <p:fltVal val="90"/>
                                          </p:val>
                                        </p:tav>
                                        <p:tav tm="100000">
                                          <p:val>
                                            <p:fltVal val="0"/>
                                          </p:val>
                                        </p:tav>
                                      </p:tavLst>
                                    </p:anim>
                                    <p:animEffect transition="in" filter="fade">
                                      <p:cBhvr>
                                        <p:cTn id="10" dur="1000"/>
                                        <p:tgtEl>
                                          <p:spTgt spid="18">
                                            <p:graphicEl>
                                              <a:dgm id="{04C24C7E-F5F7-4640-A42B-D6817462D010}"/>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8">
                                            <p:graphicEl>
                                              <a:dgm id="{F441E834-A2E0-46F7-9DE3-217CF1BED200}"/>
                                            </p:graphicEl>
                                          </p:spTgt>
                                        </p:tgtEl>
                                        <p:attrNameLst>
                                          <p:attrName>style.visibility</p:attrName>
                                        </p:attrNameLst>
                                      </p:cBhvr>
                                      <p:to>
                                        <p:strVal val="visible"/>
                                      </p:to>
                                    </p:set>
                                    <p:anim calcmode="lin" valueType="num">
                                      <p:cBhvr>
                                        <p:cTn id="15" dur="1000" fill="hold"/>
                                        <p:tgtEl>
                                          <p:spTgt spid="18">
                                            <p:graphicEl>
                                              <a:dgm id="{F441E834-A2E0-46F7-9DE3-217CF1BED200}"/>
                                            </p:graphicEl>
                                          </p:spTgt>
                                        </p:tgtEl>
                                        <p:attrNameLst>
                                          <p:attrName>ppt_w</p:attrName>
                                        </p:attrNameLst>
                                      </p:cBhvr>
                                      <p:tavLst>
                                        <p:tav tm="0">
                                          <p:val>
                                            <p:fltVal val="0"/>
                                          </p:val>
                                        </p:tav>
                                        <p:tav tm="100000">
                                          <p:val>
                                            <p:strVal val="#ppt_w"/>
                                          </p:val>
                                        </p:tav>
                                      </p:tavLst>
                                    </p:anim>
                                    <p:anim calcmode="lin" valueType="num">
                                      <p:cBhvr>
                                        <p:cTn id="16" dur="1000" fill="hold"/>
                                        <p:tgtEl>
                                          <p:spTgt spid="18">
                                            <p:graphicEl>
                                              <a:dgm id="{F441E834-A2E0-46F7-9DE3-217CF1BED200}"/>
                                            </p:graphicEl>
                                          </p:spTgt>
                                        </p:tgtEl>
                                        <p:attrNameLst>
                                          <p:attrName>ppt_h</p:attrName>
                                        </p:attrNameLst>
                                      </p:cBhvr>
                                      <p:tavLst>
                                        <p:tav tm="0">
                                          <p:val>
                                            <p:fltVal val="0"/>
                                          </p:val>
                                        </p:tav>
                                        <p:tav tm="100000">
                                          <p:val>
                                            <p:strVal val="#ppt_h"/>
                                          </p:val>
                                        </p:tav>
                                      </p:tavLst>
                                    </p:anim>
                                    <p:anim calcmode="lin" valueType="num">
                                      <p:cBhvr>
                                        <p:cTn id="17" dur="1000" fill="hold"/>
                                        <p:tgtEl>
                                          <p:spTgt spid="18">
                                            <p:graphicEl>
                                              <a:dgm id="{F441E834-A2E0-46F7-9DE3-217CF1BED200}"/>
                                            </p:graphicEl>
                                          </p:spTgt>
                                        </p:tgtEl>
                                        <p:attrNameLst>
                                          <p:attrName>style.rotation</p:attrName>
                                        </p:attrNameLst>
                                      </p:cBhvr>
                                      <p:tavLst>
                                        <p:tav tm="0">
                                          <p:val>
                                            <p:fltVal val="90"/>
                                          </p:val>
                                        </p:tav>
                                        <p:tav tm="100000">
                                          <p:val>
                                            <p:fltVal val="0"/>
                                          </p:val>
                                        </p:tav>
                                      </p:tavLst>
                                    </p:anim>
                                    <p:animEffect transition="in" filter="fade">
                                      <p:cBhvr>
                                        <p:cTn id="18" dur="1000"/>
                                        <p:tgtEl>
                                          <p:spTgt spid="18">
                                            <p:graphicEl>
                                              <a:dgm id="{F441E834-A2E0-46F7-9DE3-217CF1BED200}"/>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8">
                                            <p:graphicEl>
                                              <a:dgm id="{00DE4594-7CBA-4B17-8E80-30C5B6287C30}"/>
                                            </p:graphicEl>
                                          </p:spTgt>
                                        </p:tgtEl>
                                        <p:attrNameLst>
                                          <p:attrName>style.visibility</p:attrName>
                                        </p:attrNameLst>
                                      </p:cBhvr>
                                      <p:to>
                                        <p:strVal val="visible"/>
                                      </p:to>
                                    </p:set>
                                    <p:anim calcmode="lin" valueType="num">
                                      <p:cBhvr>
                                        <p:cTn id="23" dur="1000" fill="hold"/>
                                        <p:tgtEl>
                                          <p:spTgt spid="18">
                                            <p:graphicEl>
                                              <a:dgm id="{00DE4594-7CBA-4B17-8E80-30C5B6287C30}"/>
                                            </p:graphicEl>
                                          </p:spTgt>
                                        </p:tgtEl>
                                        <p:attrNameLst>
                                          <p:attrName>ppt_w</p:attrName>
                                        </p:attrNameLst>
                                      </p:cBhvr>
                                      <p:tavLst>
                                        <p:tav tm="0">
                                          <p:val>
                                            <p:fltVal val="0"/>
                                          </p:val>
                                        </p:tav>
                                        <p:tav tm="100000">
                                          <p:val>
                                            <p:strVal val="#ppt_w"/>
                                          </p:val>
                                        </p:tav>
                                      </p:tavLst>
                                    </p:anim>
                                    <p:anim calcmode="lin" valueType="num">
                                      <p:cBhvr>
                                        <p:cTn id="24" dur="1000" fill="hold"/>
                                        <p:tgtEl>
                                          <p:spTgt spid="18">
                                            <p:graphicEl>
                                              <a:dgm id="{00DE4594-7CBA-4B17-8E80-30C5B6287C30}"/>
                                            </p:graphicEl>
                                          </p:spTgt>
                                        </p:tgtEl>
                                        <p:attrNameLst>
                                          <p:attrName>ppt_h</p:attrName>
                                        </p:attrNameLst>
                                      </p:cBhvr>
                                      <p:tavLst>
                                        <p:tav tm="0">
                                          <p:val>
                                            <p:fltVal val="0"/>
                                          </p:val>
                                        </p:tav>
                                        <p:tav tm="100000">
                                          <p:val>
                                            <p:strVal val="#ppt_h"/>
                                          </p:val>
                                        </p:tav>
                                      </p:tavLst>
                                    </p:anim>
                                    <p:anim calcmode="lin" valueType="num">
                                      <p:cBhvr>
                                        <p:cTn id="25" dur="1000" fill="hold"/>
                                        <p:tgtEl>
                                          <p:spTgt spid="18">
                                            <p:graphicEl>
                                              <a:dgm id="{00DE4594-7CBA-4B17-8E80-30C5B6287C30}"/>
                                            </p:graphicEl>
                                          </p:spTgt>
                                        </p:tgtEl>
                                        <p:attrNameLst>
                                          <p:attrName>style.rotation</p:attrName>
                                        </p:attrNameLst>
                                      </p:cBhvr>
                                      <p:tavLst>
                                        <p:tav tm="0">
                                          <p:val>
                                            <p:fltVal val="90"/>
                                          </p:val>
                                        </p:tav>
                                        <p:tav tm="100000">
                                          <p:val>
                                            <p:fltVal val="0"/>
                                          </p:val>
                                        </p:tav>
                                      </p:tavLst>
                                    </p:anim>
                                    <p:animEffect transition="in" filter="fade">
                                      <p:cBhvr>
                                        <p:cTn id="26" dur="1000"/>
                                        <p:tgtEl>
                                          <p:spTgt spid="18">
                                            <p:graphicEl>
                                              <a:dgm id="{00DE4594-7CBA-4B17-8E80-30C5B6287C3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ED7BA-4A7F-2A05-C85B-6D7E36626F00}"/>
              </a:ext>
            </a:extLst>
          </p:cNvPr>
          <p:cNvSpPr>
            <a:spLocks noGrp="1"/>
          </p:cNvSpPr>
          <p:nvPr>
            <p:ph type="title"/>
          </p:nvPr>
        </p:nvSpPr>
        <p:spPr>
          <a:xfrm>
            <a:off x="1371599" y="294538"/>
            <a:ext cx="9895951" cy="1033669"/>
          </a:xfrm>
        </p:spPr>
        <p:txBody>
          <a:bodyPr>
            <a:normAutofit fontScale="90000"/>
          </a:bodyPr>
          <a:lstStyle/>
          <a:p>
            <a:r>
              <a:rPr lang="en-US" sz="4000" b="1" dirty="0">
                <a:solidFill>
                  <a:schemeClr val="accent4">
                    <a:lumMod val="60000"/>
                    <a:lumOff val="40000"/>
                  </a:schemeClr>
                </a:solidFill>
                <a:cs typeface="Calibri Light"/>
              </a:rPr>
              <a:t>Training Random Forest classifier with Uncleaned Diabetes Data</a:t>
            </a:r>
            <a:endParaRPr lang="en-US" b="1" dirty="0">
              <a:solidFill>
                <a:schemeClr val="accent4">
                  <a:lumMod val="60000"/>
                  <a:lumOff val="40000"/>
                </a:schemeClr>
              </a:solidFill>
              <a:cs typeface="Calibri Light" panose="020F0302020204030204"/>
            </a:endParaRPr>
          </a:p>
        </p:txBody>
      </p:sp>
      <p:sp>
        <p:nvSpPr>
          <p:cNvPr id="3" name="Content Placeholder 2">
            <a:extLst>
              <a:ext uri="{FF2B5EF4-FFF2-40B4-BE49-F238E27FC236}">
                <a16:creationId xmlns:a16="http://schemas.microsoft.com/office/drawing/2014/main" id="{0C2FA6A8-5141-9ED8-3BE4-FE77AC4FB48E}"/>
              </a:ext>
            </a:extLst>
          </p:cNvPr>
          <p:cNvSpPr>
            <a:spLocks noGrp="1"/>
          </p:cNvSpPr>
          <p:nvPr>
            <p:ph idx="1"/>
          </p:nvPr>
        </p:nvSpPr>
        <p:spPr>
          <a:xfrm>
            <a:off x="1371599" y="2318197"/>
            <a:ext cx="3090149" cy="3683358"/>
          </a:xfrm>
        </p:spPr>
        <p:txBody>
          <a:bodyPr anchor="ctr">
            <a:normAutofit/>
          </a:bodyPr>
          <a:lstStyle/>
          <a:p>
            <a:endParaRPr lang="en-US" sz="2000">
              <a:cs typeface="Calibri"/>
            </a:endParaRPr>
          </a:p>
          <a:p>
            <a:endParaRPr lang="en-US" sz="2000" dirty="0">
              <a:cs typeface="Calibri"/>
            </a:endParaRPr>
          </a:p>
        </p:txBody>
      </p:sp>
      <p:sp>
        <p:nvSpPr>
          <p:cNvPr id="4" name="TextBox 3">
            <a:extLst>
              <a:ext uri="{FF2B5EF4-FFF2-40B4-BE49-F238E27FC236}">
                <a16:creationId xmlns:a16="http://schemas.microsoft.com/office/drawing/2014/main" id="{83F60186-04C9-2914-2871-DB84EF6043F7}"/>
              </a:ext>
            </a:extLst>
          </p:cNvPr>
          <p:cNvSpPr txBox="1"/>
          <p:nvPr/>
        </p:nvSpPr>
        <p:spPr>
          <a:xfrm>
            <a:off x="7525871" y="353657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5" name="Picture 5" descr="Text&#10;&#10;Description automatically generated">
            <a:extLst>
              <a:ext uri="{FF2B5EF4-FFF2-40B4-BE49-F238E27FC236}">
                <a16:creationId xmlns:a16="http://schemas.microsoft.com/office/drawing/2014/main" id="{06CFB3F6-DDA5-39B5-FAEC-CE6CA1164D5E}"/>
              </a:ext>
            </a:extLst>
          </p:cNvPr>
          <p:cNvPicPr>
            <a:picLocks noChangeAspect="1"/>
          </p:cNvPicPr>
          <p:nvPr/>
        </p:nvPicPr>
        <p:blipFill>
          <a:blip r:embed="rId2"/>
          <a:stretch>
            <a:fillRect/>
          </a:stretch>
        </p:blipFill>
        <p:spPr>
          <a:xfrm>
            <a:off x="40341" y="1645611"/>
            <a:ext cx="5768788" cy="5045954"/>
          </a:xfrm>
          <a:prstGeom prst="rect">
            <a:avLst/>
          </a:prstGeom>
        </p:spPr>
      </p:pic>
      <p:pic>
        <p:nvPicPr>
          <p:cNvPr id="6" name="Picture 6" descr="Text&#10;&#10;Description automatically generated">
            <a:extLst>
              <a:ext uri="{FF2B5EF4-FFF2-40B4-BE49-F238E27FC236}">
                <a16:creationId xmlns:a16="http://schemas.microsoft.com/office/drawing/2014/main" id="{F624B8A8-182F-5B13-FFE6-4E58306F5223}"/>
              </a:ext>
            </a:extLst>
          </p:cNvPr>
          <p:cNvPicPr>
            <a:picLocks noChangeAspect="1"/>
          </p:cNvPicPr>
          <p:nvPr/>
        </p:nvPicPr>
        <p:blipFill>
          <a:blip r:embed="rId3"/>
          <a:stretch>
            <a:fillRect/>
          </a:stretch>
        </p:blipFill>
        <p:spPr>
          <a:xfrm>
            <a:off x="6091519" y="1593387"/>
            <a:ext cx="5981699" cy="5094374"/>
          </a:xfrm>
          <a:prstGeom prst="rect">
            <a:avLst/>
          </a:prstGeom>
        </p:spPr>
      </p:pic>
    </p:spTree>
    <p:extLst>
      <p:ext uri="{BB962C8B-B14F-4D97-AF65-F5344CB8AC3E}">
        <p14:creationId xmlns:p14="http://schemas.microsoft.com/office/powerpoint/2010/main" val="553351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EA684C-83A7-73F4-2443-57801BFAF1D8}"/>
              </a:ext>
            </a:extLst>
          </p:cNvPr>
          <p:cNvSpPr>
            <a:spLocks noGrp="1"/>
          </p:cNvSpPr>
          <p:nvPr>
            <p:ph type="title"/>
          </p:nvPr>
        </p:nvSpPr>
        <p:spPr>
          <a:xfrm>
            <a:off x="1371599" y="294538"/>
            <a:ext cx="9895951" cy="1033669"/>
          </a:xfrm>
        </p:spPr>
        <p:txBody>
          <a:bodyPr>
            <a:normAutofit/>
          </a:bodyPr>
          <a:lstStyle/>
          <a:p>
            <a:r>
              <a:rPr lang="en-US" sz="4000" b="1" dirty="0">
                <a:solidFill>
                  <a:schemeClr val="accent4">
                    <a:lumMod val="60000"/>
                    <a:lumOff val="40000"/>
                  </a:schemeClr>
                </a:solidFill>
                <a:cs typeface="Calibri Light"/>
              </a:rPr>
              <a:t>Output </a:t>
            </a:r>
            <a:endParaRPr lang="en-US" sz="4000" dirty="0">
              <a:solidFill>
                <a:schemeClr val="accent4">
                  <a:lumMod val="60000"/>
                  <a:lumOff val="40000"/>
                </a:schemeClr>
              </a:solidFill>
              <a:cs typeface="Calibri Light"/>
            </a:endParaRPr>
          </a:p>
        </p:txBody>
      </p:sp>
      <p:sp>
        <p:nvSpPr>
          <p:cNvPr id="3" name="Content Placeholder 2">
            <a:extLst>
              <a:ext uri="{FF2B5EF4-FFF2-40B4-BE49-F238E27FC236}">
                <a16:creationId xmlns:a16="http://schemas.microsoft.com/office/drawing/2014/main" id="{F07C74BF-1E5E-1CF3-9E13-7F3CE4378747}"/>
              </a:ext>
            </a:extLst>
          </p:cNvPr>
          <p:cNvSpPr>
            <a:spLocks noGrp="1"/>
          </p:cNvSpPr>
          <p:nvPr>
            <p:ph idx="1"/>
          </p:nvPr>
        </p:nvSpPr>
        <p:spPr>
          <a:xfrm>
            <a:off x="1371599" y="2318197"/>
            <a:ext cx="2955679" cy="3683358"/>
          </a:xfrm>
        </p:spPr>
        <p:txBody>
          <a:bodyPr anchor="ctr">
            <a:normAutofit/>
          </a:bodyPr>
          <a:lstStyle/>
          <a:p>
            <a:pPr marL="0" indent="0">
              <a:buNone/>
            </a:pPr>
            <a:endParaRPr lang="en-US" sz="2000">
              <a:cs typeface="Calibri"/>
            </a:endParaRPr>
          </a:p>
          <a:p>
            <a:endParaRPr lang="en-US" sz="2000" dirty="0">
              <a:cs typeface="Calibri"/>
            </a:endParaRPr>
          </a:p>
        </p:txBody>
      </p:sp>
      <p:sp>
        <p:nvSpPr>
          <p:cNvPr id="5" name="TextBox 4">
            <a:extLst>
              <a:ext uri="{FF2B5EF4-FFF2-40B4-BE49-F238E27FC236}">
                <a16:creationId xmlns:a16="http://schemas.microsoft.com/office/drawing/2014/main" id="{6785F816-425B-B266-6791-94BC90F39DF5}"/>
              </a:ext>
            </a:extLst>
          </p:cNvPr>
          <p:cNvSpPr txBox="1"/>
          <p:nvPr/>
        </p:nvSpPr>
        <p:spPr>
          <a:xfrm>
            <a:off x="6450106" y="51726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panose="020F0502020204030204"/>
            </a:endParaRPr>
          </a:p>
        </p:txBody>
      </p:sp>
      <p:sp>
        <p:nvSpPr>
          <p:cNvPr id="6" name="TextBox 5">
            <a:extLst>
              <a:ext uri="{FF2B5EF4-FFF2-40B4-BE49-F238E27FC236}">
                <a16:creationId xmlns:a16="http://schemas.microsoft.com/office/drawing/2014/main" id="{D3871E42-86BD-D1B7-D093-7859A1DFF80C}"/>
              </a:ext>
            </a:extLst>
          </p:cNvPr>
          <p:cNvSpPr txBox="1"/>
          <p:nvPr/>
        </p:nvSpPr>
        <p:spPr>
          <a:xfrm>
            <a:off x="7940488" y="258407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7" name="Picture 8" descr="Chart, bar chart&#10;&#10;Description automatically generated">
            <a:extLst>
              <a:ext uri="{FF2B5EF4-FFF2-40B4-BE49-F238E27FC236}">
                <a16:creationId xmlns:a16="http://schemas.microsoft.com/office/drawing/2014/main" id="{A977ACF6-2F09-A8F7-14EB-F265C23250C0}"/>
              </a:ext>
            </a:extLst>
          </p:cNvPr>
          <p:cNvPicPr>
            <a:picLocks noChangeAspect="1"/>
          </p:cNvPicPr>
          <p:nvPr/>
        </p:nvPicPr>
        <p:blipFill>
          <a:blip r:embed="rId2"/>
          <a:stretch>
            <a:fillRect/>
          </a:stretch>
        </p:blipFill>
        <p:spPr>
          <a:xfrm>
            <a:off x="-5255" y="1883509"/>
            <a:ext cx="4293475" cy="3458842"/>
          </a:xfrm>
          <a:prstGeom prst="rect">
            <a:avLst/>
          </a:prstGeom>
        </p:spPr>
      </p:pic>
      <p:pic>
        <p:nvPicPr>
          <p:cNvPr id="9" name="Picture 10" descr="Chart, line chart&#10;&#10;Description automatically generated">
            <a:extLst>
              <a:ext uri="{FF2B5EF4-FFF2-40B4-BE49-F238E27FC236}">
                <a16:creationId xmlns:a16="http://schemas.microsoft.com/office/drawing/2014/main" id="{971C4FFD-AF02-4D00-74CB-51DD9137A60E}"/>
              </a:ext>
            </a:extLst>
          </p:cNvPr>
          <p:cNvPicPr>
            <a:picLocks noChangeAspect="1"/>
          </p:cNvPicPr>
          <p:nvPr/>
        </p:nvPicPr>
        <p:blipFill>
          <a:blip r:embed="rId3"/>
          <a:stretch>
            <a:fillRect/>
          </a:stretch>
        </p:blipFill>
        <p:spPr>
          <a:xfrm>
            <a:off x="4330262" y="1883076"/>
            <a:ext cx="4385441" cy="3630502"/>
          </a:xfrm>
          <a:prstGeom prst="rect">
            <a:avLst/>
          </a:prstGeom>
        </p:spPr>
      </p:pic>
      <p:pic>
        <p:nvPicPr>
          <p:cNvPr id="13" name="Picture 14" descr="Text, letter&#10;&#10;Description automatically generated">
            <a:extLst>
              <a:ext uri="{FF2B5EF4-FFF2-40B4-BE49-F238E27FC236}">
                <a16:creationId xmlns:a16="http://schemas.microsoft.com/office/drawing/2014/main" id="{9821E77A-F957-AAF2-AC3B-76393503DEBD}"/>
              </a:ext>
            </a:extLst>
          </p:cNvPr>
          <p:cNvPicPr>
            <a:picLocks noChangeAspect="1"/>
          </p:cNvPicPr>
          <p:nvPr/>
        </p:nvPicPr>
        <p:blipFill>
          <a:blip r:embed="rId4"/>
          <a:stretch>
            <a:fillRect/>
          </a:stretch>
        </p:blipFill>
        <p:spPr>
          <a:xfrm>
            <a:off x="8823435" y="1881865"/>
            <a:ext cx="3124200" cy="3462133"/>
          </a:xfrm>
          <a:prstGeom prst="rect">
            <a:avLst/>
          </a:prstGeom>
        </p:spPr>
      </p:pic>
    </p:spTree>
    <p:extLst>
      <p:ext uri="{BB962C8B-B14F-4D97-AF65-F5344CB8AC3E}">
        <p14:creationId xmlns:p14="http://schemas.microsoft.com/office/powerpoint/2010/main" val="906599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D64A37-7B07-8142-6BC4-F6FFAE6B0B83}"/>
              </a:ext>
            </a:extLst>
          </p:cNvPr>
          <p:cNvSpPr>
            <a:spLocks noGrp="1"/>
          </p:cNvSpPr>
          <p:nvPr>
            <p:ph type="title"/>
          </p:nvPr>
        </p:nvSpPr>
        <p:spPr>
          <a:xfrm>
            <a:off x="621792" y="1161288"/>
            <a:ext cx="3602736" cy="4526280"/>
          </a:xfrm>
        </p:spPr>
        <p:txBody>
          <a:bodyPr>
            <a:normAutofit/>
          </a:bodyPr>
          <a:lstStyle/>
          <a:p>
            <a:r>
              <a:rPr lang="en-US" sz="4000" b="1" dirty="0">
                <a:cs typeface="Calibri Light"/>
              </a:rPr>
              <a:t>Comparing Different evaluation metrics</a:t>
            </a:r>
          </a:p>
        </p:txBody>
      </p:sp>
      <p:sp>
        <p:nvSpPr>
          <p:cNvPr id="28" name="Rectangle 2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3E569BF9-7005-F8A2-1AB7-71AD529B853B}"/>
              </a:ext>
            </a:extLst>
          </p:cNvPr>
          <p:cNvGraphicFramePr>
            <a:graphicFrameLocks noGrp="1"/>
          </p:cNvGraphicFramePr>
          <p:nvPr>
            <p:ph idx="1"/>
            <p:extLst>
              <p:ext uri="{D42A27DB-BD31-4B8C-83A1-F6EECF244321}">
                <p14:modId xmlns:p14="http://schemas.microsoft.com/office/powerpoint/2010/main" val="597498464"/>
              </p:ext>
            </p:extLst>
          </p:nvPr>
        </p:nvGraphicFramePr>
        <p:xfrm>
          <a:off x="4978550" y="161186"/>
          <a:ext cx="7103812" cy="65783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535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949103-CE8C-3783-C303-8D5558C97C3C}"/>
              </a:ext>
            </a:extLst>
          </p:cNvPr>
          <p:cNvSpPr>
            <a:spLocks noGrp="1"/>
          </p:cNvSpPr>
          <p:nvPr>
            <p:ph type="title"/>
          </p:nvPr>
        </p:nvSpPr>
        <p:spPr>
          <a:xfrm>
            <a:off x="621792" y="1161288"/>
            <a:ext cx="3602736" cy="4526280"/>
          </a:xfrm>
        </p:spPr>
        <p:txBody>
          <a:bodyPr>
            <a:normAutofit/>
          </a:bodyPr>
          <a:lstStyle/>
          <a:p>
            <a:r>
              <a:rPr lang="en-US" sz="4000" b="1" dirty="0">
                <a:cs typeface="Calibri Light"/>
              </a:rPr>
              <a:t>F1 vs Accuracy</a:t>
            </a:r>
            <a:endParaRPr lang="en-US" sz="4000" b="1" dirty="0"/>
          </a:p>
        </p:txBody>
      </p:sp>
      <p:sp>
        <p:nvSpPr>
          <p:cNvPr id="28" name="Rectangle 2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68C8AA08-7AA7-5D32-B737-65BC8060C5F4}"/>
              </a:ext>
            </a:extLst>
          </p:cNvPr>
          <p:cNvGraphicFramePr>
            <a:graphicFrameLocks noGrp="1"/>
          </p:cNvGraphicFramePr>
          <p:nvPr>
            <p:ph idx="1"/>
            <p:extLst>
              <p:ext uri="{D42A27DB-BD31-4B8C-83A1-F6EECF244321}">
                <p14:modId xmlns:p14="http://schemas.microsoft.com/office/powerpoint/2010/main" val="1916306277"/>
              </p:ext>
            </p:extLst>
          </p:nvPr>
        </p:nvGraphicFramePr>
        <p:xfrm>
          <a:off x="5079403" y="329274"/>
          <a:ext cx="6846076" cy="5973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230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graphicEl>
                                              <a:dgm id="{5A9B9ACD-9B29-4024-B3B3-BE0AF1725E99}"/>
                                            </p:graphicEl>
                                          </p:spTgt>
                                        </p:tgtEl>
                                        <p:attrNameLst>
                                          <p:attrName>style.visibility</p:attrName>
                                        </p:attrNameLst>
                                      </p:cBhvr>
                                      <p:to>
                                        <p:strVal val="visible"/>
                                      </p:to>
                                    </p:set>
                                    <p:animEffect transition="in" filter="fade">
                                      <p:cBhvr>
                                        <p:cTn id="7" dur="500"/>
                                        <p:tgtEl>
                                          <p:spTgt spid="18">
                                            <p:graphicEl>
                                              <a:dgm id="{5A9B9ACD-9B29-4024-B3B3-BE0AF1725E9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graphicEl>
                                              <a:dgm id="{19D92338-23D7-499A-ACAE-4A5C7DA754C9}"/>
                                            </p:graphicEl>
                                          </p:spTgt>
                                        </p:tgtEl>
                                        <p:attrNameLst>
                                          <p:attrName>style.visibility</p:attrName>
                                        </p:attrNameLst>
                                      </p:cBhvr>
                                      <p:to>
                                        <p:strVal val="visible"/>
                                      </p:to>
                                    </p:set>
                                    <p:animEffect transition="in" filter="fade">
                                      <p:cBhvr>
                                        <p:cTn id="12" dur="500"/>
                                        <p:tgtEl>
                                          <p:spTgt spid="18">
                                            <p:graphicEl>
                                              <a:dgm id="{19D92338-23D7-499A-ACAE-4A5C7DA754C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E4D947-C8BF-A4C7-47AC-A700693E0A22}"/>
              </a:ext>
            </a:extLst>
          </p:cNvPr>
          <p:cNvSpPr>
            <a:spLocks noGrp="1"/>
          </p:cNvSpPr>
          <p:nvPr>
            <p:ph type="title"/>
          </p:nvPr>
        </p:nvSpPr>
        <p:spPr>
          <a:xfrm>
            <a:off x="1371599" y="294538"/>
            <a:ext cx="9895951" cy="1033669"/>
          </a:xfrm>
        </p:spPr>
        <p:txBody>
          <a:bodyPr>
            <a:normAutofit fontScale="90000"/>
          </a:bodyPr>
          <a:lstStyle/>
          <a:p>
            <a:r>
              <a:rPr lang="en-US" sz="4000" b="1" dirty="0">
                <a:solidFill>
                  <a:schemeClr val="accent4">
                    <a:lumMod val="60000"/>
                    <a:lumOff val="40000"/>
                  </a:schemeClr>
                </a:solidFill>
                <a:cs typeface="Calibri Light"/>
              </a:rPr>
              <a:t>Training Random Forest with cleaned data that Features with "0" values omitted</a:t>
            </a:r>
            <a:endParaRPr lang="en-US" sz="4000" dirty="0">
              <a:solidFill>
                <a:schemeClr val="accent4">
                  <a:lumMod val="60000"/>
                  <a:lumOff val="40000"/>
                </a:schemeClr>
              </a:solidFill>
              <a:cs typeface="Calibri Light" panose="020F0302020204030204"/>
            </a:endParaRPr>
          </a:p>
        </p:txBody>
      </p:sp>
      <p:sp>
        <p:nvSpPr>
          <p:cNvPr id="3" name="Content Placeholder 2">
            <a:extLst>
              <a:ext uri="{FF2B5EF4-FFF2-40B4-BE49-F238E27FC236}">
                <a16:creationId xmlns:a16="http://schemas.microsoft.com/office/drawing/2014/main" id="{76D3818D-CAEB-6381-3974-58605747B432}"/>
              </a:ext>
            </a:extLst>
          </p:cNvPr>
          <p:cNvSpPr>
            <a:spLocks noGrp="1"/>
          </p:cNvSpPr>
          <p:nvPr>
            <p:ph idx="1"/>
          </p:nvPr>
        </p:nvSpPr>
        <p:spPr>
          <a:xfrm>
            <a:off x="1371599" y="2318197"/>
            <a:ext cx="2997411" cy="3683358"/>
          </a:xfrm>
        </p:spPr>
        <p:txBody>
          <a:bodyPr anchor="ctr">
            <a:normAutofit/>
          </a:bodyPr>
          <a:lstStyle/>
          <a:p>
            <a:endParaRPr lang="en-US" sz="2000" dirty="0">
              <a:cs typeface="Calibri"/>
            </a:endParaRPr>
          </a:p>
          <a:p>
            <a:endParaRPr lang="en-US" sz="2000" dirty="0">
              <a:cs typeface="Calibri"/>
            </a:endParaRPr>
          </a:p>
        </p:txBody>
      </p:sp>
      <p:sp>
        <p:nvSpPr>
          <p:cNvPr id="5" name="TextBox 4">
            <a:extLst>
              <a:ext uri="{FF2B5EF4-FFF2-40B4-BE49-F238E27FC236}">
                <a16:creationId xmlns:a16="http://schemas.microsoft.com/office/drawing/2014/main" id="{B57A36BB-5FAC-CBA9-3C52-B40C5FC49495}"/>
              </a:ext>
            </a:extLst>
          </p:cNvPr>
          <p:cNvSpPr txBox="1"/>
          <p:nvPr/>
        </p:nvSpPr>
        <p:spPr>
          <a:xfrm>
            <a:off x="4487918" y="618271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6" name="TextBox 5">
            <a:extLst>
              <a:ext uri="{FF2B5EF4-FFF2-40B4-BE49-F238E27FC236}">
                <a16:creationId xmlns:a16="http://schemas.microsoft.com/office/drawing/2014/main" id="{5FAA79B8-7D10-8D54-5954-F04976296334}"/>
              </a:ext>
            </a:extLst>
          </p:cNvPr>
          <p:cNvSpPr txBox="1"/>
          <p:nvPr/>
        </p:nvSpPr>
        <p:spPr>
          <a:xfrm>
            <a:off x="8311055"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pic>
        <p:nvPicPr>
          <p:cNvPr id="7" name="Picture 8" descr="Chart, line chart&#10;&#10;Description automatically generated">
            <a:extLst>
              <a:ext uri="{FF2B5EF4-FFF2-40B4-BE49-F238E27FC236}">
                <a16:creationId xmlns:a16="http://schemas.microsoft.com/office/drawing/2014/main" id="{03C265D9-9D3F-5D85-AB60-048CD6FB5201}"/>
              </a:ext>
            </a:extLst>
          </p:cNvPr>
          <p:cNvPicPr>
            <a:picLocks noChangeAspect="1"/>
          </p:cNvPicPr>
          <p:nvPr/>
        </p:nvPicPr>
        <p:blipFill>
          <a:blip r:embed="rId2"/>
          <a:stretch>
            <a:fillRect/>
          </a:stretch>
        </p:blipFill>
        <p:spPr>
          <a:xfrm>
            <a:off x="139262" y="1798544"/>
            <a:ext cx="4963510" cy="4390769"/>
          </a:xfrm>
          <a:prstGeom prst="rect">
            <a:avLst/>
          </a:prstGeom>
        </p:spPr>
      </p:pic>
      <p:graphicFrame>
        <p:nvGraphicFramePr>
          <p:cNvPr id="18" name="TextBox 3">
            <a:extLst>
              <a:ext uri="{FF2B5EF4-FFF2-40B4-BE49-F238E27FC236}">
                <a16:creationId xmlns:a16="http://schemas.microsoft.com/office/drawing/2014/main" id="{64919BA3-7009-ACBF-9DC8-68EE22D4B70E}"/>
              </a:ext>
            </a:extLst>
          </p:cNvPr>
          <p:cNvGraphicFramePr/>
          <p:nvPr>
            <p:extLst>
              <p:ext uri="{D42A27DB-BD31-4B8C-83A1-F6EECF244321}">
                <p14:modId xmlns:p14="http://schemas.microsoft.com/office/powerpoint/2010/main" val="3407974845"/>
              </p:ext>
            </p:extLst>
          </p:nvPr>
        </p:nvGraphicFramePr>
        <p:xfrm>
          <a:off x="5198912" y="1716201"/>
          <a:ext cx="6994865" cy="49837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907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graphicEl>
                                              <a:dgm id="{D699483F-50F3-4F65-9457-C8660EB95163}"/>
                                            </p:graphicEl>
                                          </p:spTgt>
                                        </p:tgtEl>
                                        <p:attrNameLst>
                                          <p:attrName>style.visibility</p:attrName>
                                        </p:attrNameLst>
                                      </p:cBhvr>
                                      <p:to>
                                        <p:strVal val="visible"/>
                                      </p:to>
                                    </p:set>
                                    <p:animEffect transition="in" filter="fade">
                                      <p:cBhvr>
                                        <p:cTn id="7" dur="500"/>
                                        <p:tgtEl>
                                          <p:spTgt spid="18">
                                            <p:graphicEl>
                                              <a:dgm id="{D699483F-50F3-4F65-9457-C8660EB9516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graphicEl>
                                              <a:dgm id="{2F81E154-0B34-4D7D-9759-6D8DEA2F15EC}"/>
                                            </p:graphicEl>
                                          </p:spTgt>
                                        </p:tgtEl>
                                        <p:attrNameLst>
                                          <p:attrName>style.visibility</p:attrName>
                                        </p:attrNameLst>
                                      </p:cBhvr>
                                      <p:to>
                                        <p:strVal val="visible"/>
                                      </p:to>
                                    </p:set>
                                    <p:animEffect transition="in" filter="fade">
                                      <p:cBhvr>
                                        <p:cTn id="12" dur="500"/>
                                        <p:tgtEl>
                                          <p:spTgt spid="18">
                                            <p:graphicEl>
                                              <a:dgm id="{2F81E154-0B34-4D7D-9759-6D8DEA2F15EC}"/>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graphicEl>
                                              <a:dgm id="{05A06BE3-AA0E-4ACA-A46B-FF9BF40558BA}"/>
                                            </p:graphicEl>
                                          </p:spTgt>
                                        </p:tgtEl>
                                        <p:attrNameLst>
                                          <p:attrName>style.visibility</p:attrName>
                                        </p:attrNameLst>
                                      </p:cBhvr>
                                      <p:to>
                                        <p:strVal val="visible"/>
                                      </p:to>
                                    </p:set>
                                    <p:animEffect transition="in" filter="fade">
                                      <p:cBhvr>
                                        <p:cTn id="17" dur="500"/>
                                        <p:tgtEl>
                                          <p:spTgt spid="18">
                                            <p:graphicEl>
                                              <a:dgm id="{05A06BE3-AA0E-4ACA-A46B-FF9BF40558B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80F853-C64F-040D-6129-03724C3D192A}"/>
              </a:ext>
            </a:extLst>
          </p:cNvPr>
          <p:cNvSpPr>
            <a:spLocks noGrp="1"/>
          </p:cNvSpPr>
          <p:nvPr>
            <p:ph type="title"/>
          </p:nvPr>
        </p:nvSpPr>
        <p:spPr>
          <a:xfrm>
            <a:off x="1371599" y="294538"/>
            <a:ext cx="9895951" cy="1033669"/>
          </a:xfrm>
        </p:spPr>
        <p:txBody>
          <a:bodyPr>
            <a:normAutofit/>
          </a:bodyPr>
          <a:lstStyle/>
          <a:p>
            <a:r>
              <a:rPr lang="en-US" sz="4000" b="1" dirty="0">
                <a:solidFill>
                  <a:schemeClr val="accent4">
                    <a:lumMod val="60000"/>
                    <a:lumOff val="40000"/>
                  </a:schemeClr>
                </a:solidFill>
                <a:cs typeface="Calibri Light"/>
              </a:rPr>
              <a:t>Replacing "0" values by median values</a:t>
            </a:r>
            <a:endParaRPr lang="en-US" sz="4000" dirty="0">
              <a:solidFill>
                <a:schemeClr val="accent4">
                  <a:lumMod val="60000"/>
                  <a:lumOff val="40000"/>
                </a:schemeClr>
              </a:solidFill>
              <a:cs typeface="Calibri Light" panose="020F0302020204030204"/>
            </a:endParaRPr>
          </a:p>
        </p:txBody>
      </p:sp>
      <p:pic>
        <p:nvPicPr>
          <p:cNvPr id="4" name="Picture 4" descr="Table&#10;&#10;Description automatically generated">
            <a:extLst>
              <a:ext uri="{FF2B5EF4-FFF2-40B4-BE49-F238E27FC236}">
                <a16:creationId xmlns:a16="http://schemas.microsoft.com/office/drawing/2014/main" id="{8AF8A028-167E-AF49-06A3-C18C18D2A2FE}"/>
              </a:ext>
            </a:extLst>
          </p:cNvPr>
          <p:cNvPicPr>
            <a:picLocks noGrp="1" noChangeAspect="1"/>
          </p:cNvPicPr>
          <p:nvPr>
            <p:ph idx="1"/>
          </p:nvPr>
        </p:nvPicPr>
        <p:blipFill>
          <a:blip r:embed="rId2"/>
          <a:stretch>
            <a:fillRect/>
          </a:stretch>
        </p:blipFill>
        <p:spPr>
          <a:xfrm>
            <a:off x="458452" y="1832095"/>
            <a:ext cx="11379531" cy="4760667"/>
          </a:xfrm>
        </p:spPr>
      </p:pic>
    </p:spTree>
    <p:extLst>
      <p:ext uri="{BB962C8B-B14F-4D97-AF65-F5344CB8AC3E}">
        <p14:creationId xmlns:p14="http://schemas.microsoft.com/office/powerpoint/2010/main" val="1444724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7596-C183-8A97-9D17-193C41516EAE}"/>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b="1" kern="1200" dirty="0">
                <a:solidFill>
                  <a:schemeClr val="tx1"/>
                </a:solidFill>
                <a:latin typeface="+mj-lt"/>
                <a:ea typeface="+mj-ea"/>
                <a:cs typeface="+mj-cs"/>
              </a:rPr>
              <a:t>Histograms of Diabetes Dataset Features.</a:t>
            </a:r>
          </a:p>
        </p:txBody>
      </p:sp>
      <p:pic>
        <p:nvPicPr>
          <p:cNvPr id="4" name="Picture 4" descr="Chart&#10;&#10;Description automatically generated">
            <a:extLst>
              <a:ext uri="{FF2B5EF4-FFF2-40B4-BE49-F238E27FC236}">
                <a16:creationId xmlns:a16="http://schemas.microsoft.com/office/drawing/2014/main" id="{2F81A09A-C76A-79B8-C21A-3E630D915B17}"/>
              </a:ext>
            </a:extLst>
          </p:cNvPr>
          <p:cNvPicPr>
            <a:picLocks noGrp="1" noChangeAspect="1"/>
          </p:cNvPicPr>
          <p:nvPr>
            <p:ph idx="1"/>
          </p:nvPr>
        </p:nvPicPr>
        <p:blipFill>
          <a:blip r:embed="rId2"/>
          <a:stretch>
            <a:fillRect/>
          </a:stretch>
        </p:blipFill>
        <p:spPr>
          <a:xfrm>
            <a:off x="316992" y="778233"/>
            <a:ext cx="7053626" cy="5149146"/>
          </a:xfrm>
          <a:prstGeom prst="rect">
            <a:avLst/>
          </a:prstGeom>
        </p:spPr>
      </p:pic>
      <p:sp>
        <p:nvSpPr>
          <p:cNvPr id="52" name="Rectangle 5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4" name="Rectangle 5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93207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3F4A7-2C65-94E3-5B33-1CD31708B474}"/>
              </a:ext>
            </a:extLst>
          </p:cNvPr>
          <p:cNvSpPr>
            <a:spLocks noGrp="1"/>
          </p:cNvSpPr>
          <p:nvPr>
            <p:ph type="title"/>
          </p:nvPr>
        </p:nvSpPr>
        <p:spPr>
          <a:xfrm>
            <a:off x="1371599" y="294538"/>
            <a:ext cx="9895951" cy="1033669"/>
          </a:xfrm>
        </p:spPr>
        <p:txBody>
          <a:bodyPr>
            <a:normAutofit fontScale="90000"/>
          </a:bodyPr>
          <a:lstStyle/>
          <a:p>
            <a:r>
              <a:rPr lang="en-US" sz="4000" b="1" dirty="0">
                <a:solidFill>
                  <a:schemeClr val="accent4">
                    <a:lumMod val="60000"/>
                    <a:lumOff val="40000"/>
                  </a:schemeClr>
                </a:solidFill>
                <a:cs typeface="Calibri Light"/>
              </a:rPr>
              <a:t>Training Random Forest with cleaned data that 0 values replaced by median values</a:t>
            </a:r>
            <a:endParaRPr lang="en-US" sz="4000" dirty="0">
              <a:solidFill>
                <a:schemeClr val="accent4">
                  <a:lumMod val="60000"/>
                  <a:lumOff val="40000"/>
                </a:schemeClr>
              </a:solidFill>
              <a:cs typeface="Calibri Light"/>
            </a:endParaRPr>
          </a:p>
        </p:txBody>
      </p:sp>
      <p:sp>
        <p:nvSpPr>
          <p:cNvPr id="5" name="TextBox 4">
            <a:extLst>
              <a:ext uri="{FF2B5EF4-FFF2-40B4-BE49-F238E27FC236}">
                <a16:creationId xmlns:a16="http://schemas.microsoft.com/office/drawing/2014/main" id="{FB29260F-D92A-FE6B-5160-30E5C190B30F}"/>
              </a:ext>
            </a:extLst>
          </p:cNvPr>
          <p:cNvSpPr txBox="1"/>
          <p:nvPr/>
        </p:nvSpPr>
        <p:spPr>
          <a:xfrm>
            <a:off x="6025055" y="5052849"/>
            <a:ext cx="51211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As it is observable we have decent Accuracy, and also F1_score for number of n estimators in range of 16 to 64</a:t>
            </a:r>
          </a:p>
        </p:txBody>
      </p:sp>
      <p:sp>
        <p:nvSpPr>
          <p:cNvPr id="6" name="TextBox 5">
            <a:extLst>
              <a:ext uri="{FF2B5EF4-FFF2-40B4-BE49-F238E27FC236}">
                <a16:creationId xmlns:a16="http://schemas.microsoft.com/office/drawing/2014/main" id="{B8CFB5E7-639D-F782-A743-FD661337BD6E}"/>
              </a:ext>
            </a:extLst>
          </p:cNvPr>
          <p:cNvSpPr txBox="1"/>
          <p:nvPr/>
        </p:nvSpPr>
        <p:spPr>
          <a:xfrm>
            <a:off x="9112469" y="397553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19" name="TextBox 18">
            <a:extLst>
              <a:ext uri="{FF2B5EF4-FFF2-40B4-BE49-F238E27FC236}">
                <a16:creationId xmlns:a16="http://schemas.microsoft.com/office/drawing/2014/main" id="{25745ABD-A592-07A7-AD15-BA0CF799809C}"/>
              </a:ext>
            </a:extLst>
          </p:cNvPr>
          <p:cNvSpPr txBox="1"/>
          <p:nvPr/>
        </p:nvSpPr>
        <p:spPr>
          <a:xfrm>
            <a:off x="6498021" y="23070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9" name="Picture 10" descr="Chart, line chart&#10;&#10;Description automatically generated">
            <a:extLst>
              <a:ext uri="{FF2B5EF4-FFF2-40B4-BE49-F238E27FC236}">
                <a16:creationId xmlns:a16="http://schemas.microsoft.com/office/drawing/2014/main" id="{8AAA8BB7-076D-3D40-39CE-587E57F2E8C3}"/>
              </a:ext>
            </a:extLst>
          </p:cNvPr>
          <p:cNvPicPr>
            <a:picLocks noGrp="1" noChangeAspect="1"/>
          </p:cNvPicPr>
          <p:nvPr>
            <p:ph idx="1"/>
          </p:nvPr>
        </p:nvPicPr>
        <p:blipFill>
          <a:blip r:embed="rId2"/>
          <a:stretch>
            <a:fillRect/>
          </a:stretch>
        </p:blipFill>
        <p:spPr>
          <a:xfrm>
            <a:off x="-2626" y="1646969"/>
            <a:ext cx="6035563" cy="4669235"/>
          </a:xfrm>
        </p:spPr>
      </p:pic>
      <p:sp>
        <p:nvSpPr>
          <p:cNvPr id="7" name="TextBox 6">
            <a:extLst>
              <a:ext uri="{FF2B5EF4-FFF2-40B4-BE49-F238E27FC236}">
                <a16:creationId xmlns:a16="http://schemas.microsoft.com/office/drawing/2014/main" id="{4517BCCF-12B2-ABC1-5DAA-735928565E19}"/>
              </a:ext>
            </a:extLst>
          </p:cNvPr>
          <p:cNvSpPr txBox="1"/>
          <p:nvPr/>
        </p:nvSpPr>
        <p:spPr>
          <a:xfrm>
            <a:off x="7128641" y="23201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11" name="Picture 12" descr="Text, letter&#10;&#10;Description automatically generated">
            <a:extLst>
              <a:ext uri="{FF2B5EF4-FFF2-40B4-BE49-F238E27FC236}">
                <a16:creationId xmlns:a16="http://schemas.microsoft.com/office/drawing/2014/main" id="{0E4E827E-0F60-6F7C-37AC-7169C3151172}"/>
              </a:ext>
            </a:extLst>
          </p:cNvPr>
          <p:cNvPicPr>
            <a:picLocks noChangeAspect="1"/>
          </p:cNvPicPr>
          <p:nvPr/>
        </p:nvPicPr>
        <p:blipFill>
          <a:blip r:embed="rId3"/>
          <a:stretch>
            <a:fillRect/>
          </a:stretch>
        </p:blipFill>
        <p:spPr>
          <a:xfrm>
            <a:off x="6563710" y="1710851"/>
            <a:ext cx="4043856" cy="3252367"/>
          </a:xfrm>
          <a:prstGeom prst="rect">
            <a:avLst/>
          </a:prstGeom>
        </p:spPr>
      </p:pic>
    </p:spTree>
    <p:extLst>
      <p:ext uri="{BB962C8B-B14F-4D97-AF65-F5344CB8AC3E}">
        <p14:creationId xmlns:p14="http://schemas.microsoft.com/office/powerpoint/2010/main" val="688922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F35A0-C98D-DADF-ED0B-3F976F54CB7F}"/>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b="1" dirty="0"/>
              <a:t>Correlation matrix</a:t>
            </a:r>
          </a:p>
        </p:txBody>
      </p:sp>
      <p:grpSp>
        <p:nvGrpSpPr>
          <p:cNvPr id="21"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5C42B05-8FF2-F8BE-9B40-9BB851303B8D}"/>
              </a:ext>
            </a:extLst>
          </p:cNvPr>
          <p:cNvSpPr>
            <a:spLocks noGrp="1"/>
          </p:cNvSpPr>
          <p:nvPr>
            <p:ph sz="half" idx="2"/>
          </p:nvPr>
        </p:nvSpPr>
        <p:spPr>
          <a:xfrm>
            <a:off x="590719" y="2330505"/>
            <a:ext cx="4559425" cy="3979585"/>
          </a:xfrm>
        </p:spPr>
        <p:txBody>
          <a:bodyPr vert="horz" lIns="91440" tIns="45720" rIns="91440" bIns="45720" rtlCol="0" anchor="ctr">
            <a:normAutofit/>
          </a:bodyPr>
          <a:lstStyle/>
          <a:p>
            <a:r>
              <a:rPr lang="en-US" sz="1700" dirty="0"/>
              <a:t>A correlation matrix is a table that shows the correlation coefficients between pairs of variables in a dataset. Each cell in the table represents the correlation between two variables, with values ranging from -1 to +1.</a:t>
            </a:r>
          </a:p>
          <a:p>
            <a:r>
              <a:rPr lang="en-US" sz="1700" dirty="0"/>
              <a:t>A correlation coefficient of +1 indicates a perfect positive correlation, meaning that when one variable increases, the other variable increases as well. A correlation coefficient of -1 indicates a perfect negative correlation, meaning that when one variable increases, the other variable decreases. A correlation coefficient of 0 indicates no correlation between the variables</a:t>
            </a:r>
          </a:p>
          <a:p>
            <a:endParaRPr lang="en-US" sz="1700"/>
          </a:p>
        </p:txBody>
      </p:sp>
      <p:sp>
        <p:nvSpPr>
          <p:cNvPr id="24"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B861E629-D9F0-AD37-50F4-EEC4E567C9ED}"/>
              </a:ext>
            </a:extLst>
          </p:cNvPr>
          <p:cNvPicPr>
            <a:picLocks noGrp="1" noChangeAspect="1"/>
          </p:cNvPicPr>
          <p:nvPr>
            <p:ph sz="half" idx="1"/>
          </p:nvPr>
        </p:nvPicPr>
        <p:blipFill rotWithShape="1">
          <a:blip r:embed="rId2"/>
          <a:stretch/>
        </p:blipFill>
        <p:spPr>
          <a:xfrm>
            <a:off x="1136159" y="1825625"/>
            <a:ext cx="4585681" cy="4351338"/>
          </a:xfrm>
          <a:prstGeom prst="rect">
            <a:avLst/>
          </a:prstGeom>
        </p:spPr>
      </p:pic>
    </p:spTree>
    <p:extLst>
      <p:ext uri="{BB962C8B-B14F-4D97-AF65-F5344CB8AC3E}">
        <p14:creationId xmlns:p14="http://schemas.microsoft.com/office/powerpoint/2010/main" val="22824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FF0BFF-A6CF-2AEC-3A43-B3EB5C7FA3FF}"/>
              </a:ext>
            </a:extLst>
          </p:cNvPr>
          <p:cNvSpPr>
            <a:spLocks noGrp="1"/>
          </p:cNvSpPr>
          <p:nvPr>
            <p:ph type="title"/>
          </p:nvPr>
        </p:nvSpPr>
        <p:spPr>
          <a:xfrm>
            <a:off x="1171074" y="1396686"/>
            <a:ext cx="3240506" cy="4064628"/>
          </a:xfrm>
        </p:spPr>
        <p:txBody>
          <a:bodyPr vert="horz" lIns="91440" tIns="45720" rIns="91440" bIns="45720" rtlCol="0">
            <a:normAutofit/>
          </a:bodyPr>
          <a:lstStyle/>
          <a:p>
            <a:r>
              <a:rPr lang="en-US" b="1">
                <a:solidFill>
                  <a:srgbClr val="FFFFFF"/>
                </a:solidFill>
              </a:rPr>
              <a:t>Pima Indians Diabetes Database</a:t>
            </a:r>
            <a:endParaRPr lang="en-US" b="1">
              <a:solidFill>
                <a:srgbClr val="FFFFFF"/>
              </a:solidFill>
              <a:cs typeface="Calibri Light" panose="020F0302020204030204"/>
            </a:endParaRPr>
          </a:p>
          <a:p>
            <a:endParaRPr lang="en-US">
              <a:solidFill>
                <a:srgbClr val="FFFFFF"/>
              </a:solidFill>
              <a:cs typeface="Calibri Light"/>
            </a:endParaRPr>
          </a:p>
        </p:txBody>
      </p:sp>
      <p:sp>
        <p:nvSpPr>
          <p:cNvPr id="36" name="Arc 3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5C18A73-FB11-BCC7-632F-A07F504B28C8}"/>
              </a:ext>
            </a:extLst>
          </p:cNvPr>
          <p:cNvSpPr>
            <a:spLocks noGrp="1"/>
          </p:cNvSpPr>
          <p:nvPr>
            <p:ph idx="1"/>
          </p:nvPr>
        </p:nvSpPr>
        <p:spPr>
          <a:xfrm>
            <a:off x="5370153" y="1526033"/>
            <a:ext cx="5536397" cy="3935281"/>
          </a:xfrm>
        </p:spPr>
        <p:txBody>
          <a:bodyPr>
            <a:normAutofit/>
          </a:bodyPr>
          <a:lstStyle/>
          <a:p>
            <a:r>
              <a:rPr lang="en-US" sz="1500" b="1"/>
              <a:t>Context</a:t>
            </a:r>
            <a:endParaRPr lang="en-US" sz="1500">
              <a:cs typeface="Calibri" panose="020F0502020204030204"/>
            </a:endParaRPr>
          </a:p>
          <a:p>
            <a:r>
              <a:rPr lang="en-US" sz="1500">
                <a:ea typeface="+mn-lt"/>
                <a:cs typeface="+mn-lt"/>
              </a:rPr>
              <a:t>This dataset is originally from the National Institute of Diabetes and Digestive and Kidney Diseases. The objective of the dataset is to diagnostically predict whether or not a patient has diabetes, based on certain diagnostic measurements included in the dataset. Several constraints were placed on the selection of these instances from a larger database. In particular, all patients here are females at least 21 years old of Pima Indian heritage.</a:t>
            </a:r>
            <a:endParaRPr lang="en-US" sz="1500"/>
          </a:p>
          <a:p>
            <a:endParaRPr lang="en-US" sz="1500"/>
          </a:p>
          <a:p>
            <a:endParaRPr lang="en-US" sz="1500"/>
          </a:p>
          <a:p>
            <a:r>
              <a:rPr lang="en-US" sz="1500" b="1"/>
              <a:t>Content</a:t>
            </a:r>
            <a:endParaRPr lang="en-US" sz="1500"/>
          </a:p>
          <a:p>
            <a:r>
              <a:rPr lang="en-US" sz="1500">
                <a:ea typeface="+mn-lt"/>
                <a:cs typeface="+mn-lt"/>
              </a:rPr>
              <a:t>The datasets consists of several medical predictor variables and one target variable, </a:t>
            </a:r>
            <a:r>
              <a:rPr lang="en-US" sz="1500">
                <a:latin typeface="Consolas"/>
              </a:rPr>
              <a:t>Outcome</a:t>
            </a:r>
            <a:r>
              <a:rPr lang="en-US" sz="1500">
                <a:ea typeface="+mn-lt"/>
                <a:cs typeface="+mn-lt"/>
              </a:rPr>
              <a:t>. Predictor variables includes the number of pregnancies the patient has had, their BMI, insulin level, age, and so on.</a:t>
            </a:r>
            <a:endParaRPr lang="en-US" sz="1500"/>
          </a:p>
          <a:p>
            <a:endParaRPr lang="en-US" sz="1500">
              <a:cs typeface="Calibri"/>
            </a:endParaRPr>
          </a:p>
        </p:txBody>
      </p:sp>
    </p:spTree>
    <p:extLst>
      <p:ext uri="{BB962C8B-B14F-4D97-AF65-F5344CB8AC3E}">
        <p14:creationId xmlns:p14="http://schemas.microsoft.com/office/powerpoint/2010/main" val="33718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4E5F2-FAFC-B467-7706-125D9F49DBAC}"/>
              </a:ext>
            </a:extLst>
          </p:cNvPr>
          <p:cNvSpPr>
            <a:spLocks noGrp="1"/>
          </p:cNvSpPr>
          <p:nvPr>
            <p:ph type="title"/>
          </p:nvPr>
        </p:nvSpPr>
        <p:spPr>
          <a:xfrm>
            <a:off x="1371599" y="294538"/>
            <a:ext cx="9895951" cy="1033669"/>
          </a:xfrm>
        </p:spPr>
        <p:txBody>
          <a:bodyPr>
            <a:normAutofit/>
          </a:bodyPr>
          <a:lstStyle/>
          <a:p>
            <a:r>
              <a:rPr lang="en-US" sz="4000" b="1" dirty="0">
                <a:solidFill>
                  <a:schemeClr val="accent4">
                    <a:lumMod val="60000"/>
                    <a:lumOff val="40000"/>
                  </a:schemeClr>
                </a:solidFill>
                <a:cs typeface="Calibri Light"/>
              </a:rPr>
              <a:t>Training SVC algorithm with diabetes data</a:t>
            </a:r>
            <a:endParaRPr lang="en-US" sz="4000" b="1" dirty="0">
              <a:solidFill>
                <a:schemeClr val="accent4">
                  <a:lumMod val="60000"/>
                  <a:lumOff val="40000"/>
                </a:schemeClr>
              </a:solidFill>
            </a:endParaRPr>
          </a:p>
        </p:txBody>
      </p:sp>
      <p:sp>
        <p:nvSpPr>
          <p:cNvPr id="4" name="TextBox 3">
            <a:extLst>
              <a:ext uri="{FF2B5EF4-FFF2-40B4-BE49-F238E27FC236}">
                <a16:creationId xmlns:a16="http://schemas.microsoft.com/office/drawing/2014/main" id="{1E33869D-651B-BF8B-7AE8-43C8607ECEEA}"/>
              </a:ext>
            </a:extLst>
          </p:cNvPr>
          <p:cNvSpPr txBox="1"/>
          <p:nvPr/>
        </p:nvSpPr>
        <p:spPr>
          <a:xfrm>
            <a:off x="7982607" y="379160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9" name="Content Placeholder 8">
            <a:extLst>
              <a:ext uri="{FF2B5EF4-FFF2-40B4-BE49-F238E27FC236}">
                <a16:creationId xmlns:a16="http://schemas.microsoft.com/office/drawing/2014/main" id="{3F922793-7AB3-913B-868B-847BBEEE8DBD}"/>
              </a:ext>
            </a:extLst>
          </p:cNvPr>
          <p:cNvSpPr>
            <a:spLocks noGrp="1"/>
          </p:cNvSpPr>
          <p:nvPr>
            <p:ph idx="1"/>
          </p:nvPr>
        </p:nvSpPr>
        <p:spPr>
          <a:xfrm>
            <a:off x="838200" y="1825625"/>
            <a:ext cx="2488325" cy="4351338"/>
          </a:xfrm>
        </p:spPr>
        <p:txBody>
          <a:bodyPr vert="horz" lIns="91440" tIns="45720" rIns="91440" bIns="45720" rtlCol="0" anchor="t">
            <a:normAutofit/>
          </a:bodyPr>
          <a:lstStyle/>
          <a:p>
            <a:endParaRPr lang="en-US" dirty="0">
              <a:cs typeface="Calibri"/>
            </a:endParaRPr>
          </a:p>
          <a:p>
            <a:endParaRPr lang="en-US" dirty="0">
              <a:cs typeface="Calibri"/>
            </a:endParaRPr>
          </a:p>
        </p:txBody>
      </p:sp>
      <p:sp>
        <p:nvSpPr>
          <p:cNvPr id="11" name="TextBox 10">
            <a:extLst>
              <a:ext uri="{FF2B5EF4-FFF2-40B4-BE49-F238E27FC236}">
                <a16:creationId xmlns:a16="http://schemas.microsoft.com/office/drawing/2014/main" id="{C5FF04FE-EAC8-40B2-7994-D570D709D6EB}"/>
              </a:ext>
            </a:extLst>
          </p:cNvPr>
          <p:cNvSpPr txBox="1"/>
          <p:nvPr/>
        </p:nvSpPr>
        <p:spPr>
          <a:xfrm>
            <a:off x="1873470" y="3003331"/>
            <a:ext cx="39650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3" name="TextBox 2">
            <a:extLst>
              <a:ext uri="{FF2B5EF4-FFF2-40B4-BE49-F238E27FC236}">
                <a16:creationId xmlns:a16="http://schemas.microsoft.com/office/drawing/2014/main" id="{99E3A767-9B91-ED0B-246F-2AC39D31BA31}"/>
              </a:ext>
            </a:extLst>
          </p:cNvPr>
          <p:cNvSpPr txBox="1"/>
          <p:nvPr/>
        </p:nvSpPr>
        <p:spPr>
          <a:xfrm>
            <a:off x="8113986" y="312157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5" name="Picture 5" descr="Text&#10;&#10;Description automatically generated">
            <a:extLst>
              <a:ext uri="{FF2B5EF4-FFF2-40B4-BE49-F238E27FC236}">
                <a16:creationId xmlns:a16="http://schemas.microsoft.com/office/drawing/2014/main" id="{AD13DD41-6C6B-8C17-C19B-D7A42922F4E3}"/>
              </a:ext>
            </a:extLst>
          </p:cNvPr>
          <p:cNvPicPr>
            <a:picLocks noChangeAspect="1"/>
          </p:cNvPicPr>
          <p:nvPr/>
        </p:nvPicPr>
        <p:blipFill>
          <a:blip r:embed="rId2"/>
          <a:stretch>
            <a:fillRect/>
          </a:stretch>
        </p:blipFill>
        <p:spPr>
          <a:xfrm>
            <a:off x="-5254" y="1603650"/>
            <a:ext cx="6395544" cy="5279803"/>
          </a:xfrm>
          <a:prstGeom prst="rect">
            <a:avLst/>
          </a:prstGeom>
        </p:spPr>
      </p:pic>
      <p:pic>
        <p:nvPicPr>
          <p:cNvPr id="6" name="Picture 6" descr="Chart, bar chart&#10;&#10;Description automatically generated">
            <a:extLst>
              <a:ext uri="{FF2B5EF4-FFF2-40B4-BE49-F238E27FC236}">
                <a16:creationId xmlns:a16="http://schemas.microsoft.com/office/drawing/2014/main" id="{4A08A82C-55F7-AB56-2413-10469C28EAFD}"/>
              </a:ext>
            </a:extLst>
          </p:cNvPr>
          <p:cNvPicPr>
            <a:picLocks noChangeAspect="1"/>
          </p:cNvPicPr>
          <p:nvPr/>
        </p:nvPicPr>
        <p:blipFill>
          <a:blip r:embed="rId3"/>
          <a:stretch>
            <a:fillRect/>
          </a:stretch>
        </p:blipFill>
        <p:spPr>
          <a:xfrm>
            <a:off x="6511159" y="1846521"/>
            <a:ext cx="5489027" cy="4807199"/>
          </a:xfrm>
          <a:prstGeom prst="rect">
            <a:avLst/>
          </a:prstGeom>
        </p:spPr>
      </p:pic>
    </p:spTree>
    <p:extLst>
      <p:ext uri="{BB962C8B-B14F-4D97-AF65-F5344CB8AC3E}">
        <p14:creationId xmlns:p14="http://schemas.microsoft.com/office/powerpoint/2010/main" val="1410309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EF0BB-360D-E694-E095-73475BEDEAF5}"/>
              </a:ext>
            </a:extLst>
          </p:cNvPr>
          <p:cNvSpPr>
            <a:spLocks noGrp="1"/>
          </p:cNvSpPr>
          <p:nvPr>
            <p:ph type="title"/>
          </p:nvPr>
        </p:nvSpPr>
        <p:spPr>
          <a:xfrm>
            <a:off x="1371599" y="294538"/>
            <a:ext cx="9895951" cy="1033669"/>
          </a:xfrm>
        </p:spPr>
        <p:txBody>
          <a:bodyPr>
            <a:normAutofit/>
          </a:bodyPr>
          <a:lstStyle/>
          <a:p>
            <a:r>
              <a:rPr lang="en-US" sz="4000" b="1" dirty="0">
                <a:solidFill>
                  <a:schemeClr val="accent4">
                    <a:lumMod val="60000"/>
                    <a:lumOff val="40000"/>
                  </a:schemeClr>
                </a:solidFill>
                <a:cs typeface="Calibri Light"/>
              </a:rPr>
              <a:t>4 Types of SVC kernels</a:t>
            </a:r>
          </a:p>
        </p:txBody>
      </p:sp>
      <p:graphicFrame>
        <p:nvGraphicFramePr>
          <p:cNvPr id="18" name="Content Placeholder 2">
            <a:extLst>
              <a:ext uri="{FF2B5EF4-FFF2-40B4-BE49-F238E27FC236}">
                <a16:creationId xmlns:a16="http://schemas.microsoft.com/office/drawing/2014/main" id="{2EEEB917-E875-8572-4544-C6B2F21846AC}"/>
              </a:ext>
            </a:extLst>
          </p:cNvPr>
          <p:cNvGraphicFramePr>
            <a:graphicFrameLocks noGrp="1"/>
          </p:cNvGraphicFramePr>
          <p:nvPr>
            <p:ph idx="1"/>
            <p:extLst>
              <p:ext uri="{D42A27DB-BD31-4B8C-83A1-F6EECF244321}">
                <p14:modId xmlns:p14="http://schemas.microsoft.com/office/powerpoint/2010/main" val="3718318793"/>
              </p:ext>
            </p:extLst>
          </p:nvPr>
        </p:nvGraphicFramePr>
        <p:xfrm>
          <a:off x="138952" y="1395837"/>
          <a:ext cx="12043647" cy="533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842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
                                            <p:graphicEl>
                                              <a:dgm id="{B099EAAA-4B2C-4D05-B486-0FDF4302FB15}"/>
                                            </p:graphicEl>
                                          </p:spTgt>
                                        </p:tgtEl>
                                        <p:attrNameLst>
                                          <p:attrName>style.visibility</p:attrName>
                                        </p:attrNameLst>
                                      </p:cBhvr>
                                      <p:to>
                                        <p:strVal val="visible"/>
                                      </p:to>
                                    </p:set>
                                    <p:anim calcmode="lin" valueType="num">
                                      <p:cBhvr>
                                        <p:cTn id="7" dur="1000" fill="hold"/>
                                        <p:tgtEl>
                                          <p:spTgt spid="18">
                                            <p:graphicEl>
                                              <a:dgm id="{B099EAAA-4B2C-4D05-B486-0FDF4302FB15}"/>
                                            </p:graphicEl>
                                          </p:spTgt>
                                        </p:tgtEl>
                                        <p:attrNameLst>
                                          <p:attrName>ppt_w</p:attrName>
                                        </p:attrNameLst>
                                      </p:cBhvr>
                                      <p:tavLst>
                                        <p:tav tm="0">
                                          <p:val>
                                            <p:fltVal val="0"/>
                                          </p:val>
                                        </p:tav>
                                        <p:tav tm="100000">
                                          <p:val>
                                            <p:strVal val="#ppt_w"/>
                                          </p:val>
                                        </p:tav>
                                      </p:tavLst>
                                    </p:anim>
                                    <p:anim calcmode="lin" valueType="num">
                                      <p:cBhvr>
                                        <p:cTn id="8" dur="1000" fill="hold"/>
                                        <p:tgtEl>
                                          <p:spTgt spid="18">
                                            <p:graphicEl>
                                              <a:dgm id="{B099EAAA-4B2C-4D05-B486-0FDF4302FB15}"/>
                                            </p:graphicEl>
                                          </p:spTgt>
                                        </p:tgtEl>
                                        <p:attrNameLst>
                                          <p:attrName>ppt_h</p:attrName>
                                        </p:attrNameLst>
                                      </p:cBhvr>
                                      <p:tavLst>
                                        <p:tav tm="0">
                                          <p:val>
                                            <p:fltVal val="0"/>
                                          </p:val>
                                        </p:tav>
                                        <p:tav tm="100000">
                                          <p:val>
                                            <p:strVal val="#ppt_h"/>
                                          </p:val>
                                        </p:tav>
                                      </p:tavLst>
                                    </p:anim>
                                    <p:anim calcmode="lin" valueType="num">
                                      <p:cBhvr>
                                        <p:cTn id="9" dur="1000" fill="hold"/>
                                        <p:tgtEl>
                                          <p:spTgt spid="18">
                                            <p:graphicEl>
                                              <a:dgm id="{B099EAAA-4B2C-4D05-B486-0FDF4302FB15}"/>
                                            </p:graphicEl>
                                          </p:spTgt>
                                        </p:tgtEl>
                                        <p:attrNameLst>
                                          <p:attrName>style.rotation</p:attrName>
                                        </p:attrNameLst>
                                      </p:cBhvr>
                                      <p:tavLst>
                                        <p:tav tm="0">
                                          <p:val>
                                            <p:fltVal val="90"/>
                                          </p:val>
                                        </p:tav>
                                        <p:tav tm="100000">
                                          <p:val>
                                            <p:fltVal val="0"/>
                                          </p:val>
                                        </p:tav>
                                      </p:tavLst>
                                    </p:anim>
                                    <p:animEffect transition="in" filter="fade">
                                      <p:cBhvr>
                                        <p:cTn id="10" dur="1000"/>
                                        <p:tgtEl>
                                          <p:spTgt spid="18">
                                            <p:graphicEl>
                                              <a:dgm id="{B099EAAA-4B2C-4D05-B486-0FDF4302FB15}"/>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8">
                                            <p:graphicEl>
                                              <a:dgm id="{09E520C3-F837-4BC9-A13F-382327EF2D51}"/>
                                            </p:graphicEl>
                                          </p:spTgt>
                                        </p:tgtEl>
                                        <p:attrNameLst>
                                          <p:attrName>style.visibility</p:attrName>
                                        </p:attrNameLst>
                                      </p:cBhvr>
                                      <p:to>
                                        <p:strVal val="visible"/>
                                      </p:to>
                                    </p:set>
                                    <p:anim calcmode="lin" valueType="num">
                                      <p:cBhvr>
                                        <p:cTn id="13" dur="1000" fill="hold"/>
                                        <p:tgtEl>
                                          <p:spTgt spid="18">
                                            <p:graphicEl>
                                              <a:dgm id="{09E520C3-F837-4BC9-A13F-382327EF2D51}"/>
                                            </p:graphicEl>
                                          </p:spTgt>
                                        </p:tgtEl>
                                        <p:attrNameLst>
                                          <p:attrName>ppt_w</p:attrName>
                                        </p:attrNameLst>
                                      </p:cBhvr>
                                      <p:tavLst>
                                        <p:tav tm="0">
                                          <p:val>
                                            <p:fltVal val="0"/>
                                          </p:val>
                                        </p:tav>
                                        <p:tav tm="100000">
                                          <p:val>
                                            <p:strVal val="#ppt_w"/>
                                          </p:val>
                                        </p:tav>
                                      </p:tavLst>
                                    </p:anim>
                                    <p:anim calcmode="lin" valueType="num">
                                      <p:cBhvr>
                                        <p:cTn id="14" dur="1000" fill="hold"/>
                                        <p:tgtEl>
                                          <p:spTgt spid="18">
                                            <p:graphicEl>
                                              <a:dgm id="{09E520C3-F837-4BC9-A13F-382327EF2D51}"/>
                                            </p:graphicEl>
                                          </p:spTgt>
                                        </p:tgtEl>
                                        <p:attrNameLst>
                                          <p:attrName>ppt_h</p:attrName>
                                        </p:attrNameLst>
                                      </p:cBhvr>
                                      <p:tavLst>
                                        <p:tav tm="0">
                                          <p:val>
                                            <p:fltVal val="0"/>
                                          </p:val>
                                        </p:tav>
                                        <p:tav tm="100000">
                                          <p:val>
                                            <p:strVal val="#ppt_h"/>
                                          </p:val>
                                        </p:tav>
                                      </p:tavLst>
                                    </p:anim>
                                    <p:anim calcmode="lin" valueType="num">
                                      <p:cBhvr>
                                        <p:cTn id="15" dur="1000" fill="hold"/>
                                        <p:tgtEl>
                                          <p:spTgt spid="18">
                                            <p:graphicEl>
                                              <a:dgm id="{09E520C3-F837-4BC9-A13F-382327EF2D51}"/>
                                            </p:graphicEl>
                                          </p:spTgt>
                                        </p:tgtEl>
                                        <p:attrNameLst>
                                          <p:attrName>style.rotation</p:attrName>
                                        </p:attrNameLst>
                                      </p:cBhvr>
                                      <p:tavLst>
                                        <p:tav tm="0">
                                          <p:val>
                                            <p:fltVal val="90"/>
                                          </p:val>
                                        </p:tav>
                                        <p:tav tm="100000">
                                          <p:val>
                                            <p:fltVal val="0"/>
                                          </p:val>
                                        </p:tav>
                                      </p:tavLst>
                                    </p:anim>
                                    <p:animEffect transition="in" filter="fade">
                                      <p:cBhvr>
                                        <p:cTn id="16" dur="1000"/>
                                        <p:tgtEl>
                                          <p:spTgt spid="18">
                                            <p:graphicEl>
                                              <a:dgm id="{09E520C3-F837-4BC9-A13F-382327EF2D5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8">
                                            <p:graphicEl>
                                              <a:dgm id="{1397E560-991B-4EEA-9F65-9105F753E491}"/>
                                            </p:graphicEl>
                                          </p:spTgt>
                                        </p:tgtEl>
                                        <p:attrNameLst>
                                          <p:attrName>style.visibility</p:attrName>
                                        </p:attrNameLst>
                                      </p:cBhvr>
                                      <p:to>
                                        <p:strVal val="visible"/>
                                      </p:to>
                                    </p:set>
                                    <p:anim calcmode="lin" valueType="num">
                                      <p:cBhvr>
                                        <p:cTn id="21" dur="1000" fill="hold"/>
                                        <p:tgtEl>
                                          <p:spTgt spid="18">
                                            <p:graphicEl>
                                              <a:dgm id="{1397E560-991B-4EEA-9F65-9105F753E491}"/>
                                            </p:graphicEl>
                                          </p:spTgt>
                                        </p:tgtEl>
                                        <p:attrNameLst>
                                          <p:attrName>ppt_w</p:attrName>
                                        </p:attrNameLst>
                                      </p:cBhvr>
                                      <p:tavLst>
                                        <p:tav tm="0">
                                          <p:val>
                                            <p:fltVal val="0"/>
                                          </p:val>
                                        </p:tav>
                                        <p:tav tm="100000">
                                          <p:val>
                                            <p:strVal val="#ppt_w"/>
                                          </p:val>
                                        </p:tav>
                                      </p:tavLst>
                                    </p:anim>
                                    <p:anim calcmode="lin" valueType="num">
                                      <p:cBhvr>
                                        <p:cTn id="22" dur="1000" fill="hold"/>
                                        <p:tgtEl>
                                          <p:spTgt spid="18">
                                            <p:graphicEl>
                                              <a:dgm id="{1397E560-991B-4EEA-9F65-9105F753E491}"/>
                                            </p:graphicEl>
                                          </p:spTgt>
                                        </p:tgtEl>
                                        <p:attrNameLst>
                                          <p:attrName>ppt_h</p:attrName>
                                        </p:attrNameLst>
                                      </p:cBhvr>
                                      <p:tavLst>
                                        <p:tav tm="0">
                                          <p:val>
                                            <p:fltVal val="0"/>
                                          </p:val>
                                        </p:tav>
                                        <p:tav tm="100000">
                                          <p:val>
                                            <p:strVal val="#ppt_h"/>
                                          </p:val>
                                        </p:tav>
                                      </p:tavLst>
                                    </p:anim>
                                    <p:anim calcmode="lin" valueType="num">
                                      <p:cBhvr>
                                        <p:cTn id="23" dur="1000" fill="hold"/>
                                        <p:tgtEl>
                                          <p:spTgt spid="18">
                                            <p:graphicEl>
                                              <a:dgm id="{1397E560-991B-4EEA-9F65-9105F753E491}"/>
                                            </p:graphicEl>
                                          </p:spTgt>
                                        </p:tgtEl>
                                        <p:attrNameLst>
                                          <p:attrName>style.rotation</p:attrName>
                                        </p:attrNameLst>
                                      </p:cBhvr>
                                      <p:tavLst>
                                        <p:tav tm="0">
                                          <p:val>
                                            <p:fltVal val="90"/>
                                          </p:val>
                                        </p:tav>
                                        <p:tav tm="100000">
                                          <p:val>
                                            <p:fltVal val="0"/>
                                          </p:val>
                                        </p:tav>
                                      </p:tavLst>
                                    </p:anim>
                                    <p:animEffect transition="in" filter="fade">
                                      <p:cBhvr>
                                        <p:cTn id="24" dur="1000"/>
                                        <p:tgtEl>
                                          <p:spTgt spid="18">
                                            <p:graphicEl>
                                              <a:dgm id="{1397E560-991B-4EEA-9F65-9105F753E491}"/>
                                            </p:graphicEl>
                                          </p:spTgt>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18">
                                            <p:graphicEl>
                                              <a:dgm id="{FD028857-3F1F-4716-80BB-9F3F0C6B24B1}"/>
                                            </p:graphicEl>
                                          </p:spTgt>
                                        </p:tgtEl>
                                        <p:attrNameLst>
                                          <p:attrName>style.visibility</p:attrName>
                                        </p:attrNameLst>
                                      </p:cBhvr>
                                      <p:to>
                                        <p:strVal val="visible"/>
                                      </p:to>
                                    </p:set>
                                    <p:anim calcmode="lin" valueType="num">
                                      <p:cBhvr>
                                        <p:cTn id="27" dur="1000" fill="hold"/>
                                        <p:tgtEl>
                                          <p:spTgt spid="18">
                                            <p:graphicEl>
                                              <a:dgm id="{FD028857-3F1F-4716-80BB-9F3F0C6B24B1}"/>
                                            </p:graphicEl>
                                          </p:spTgt>
                                        </p:tgtEl>
                                        <p:attrNameLst>
                                          <p:attrName>ppt_w</p:attrName>
                                        </p:attrNameLst>
                                      </p:cBhvr>
                                      <p:tavLst>
                                        <p:tav tm="0">
                                          <p:val>
                                            <p:fltVal val="0"/>
                                          </p:val>
                                        </p:tav>
                                        <p:tav tm="100000">
                                          <p:val>
                                            <p:strVal val="#ppt_w"/>
                                          </p:val>
                                        </p:tav>
                                      </p:tavLst>
                                    </p:anim>
                                    <p:anim calcmode="lin" valueType="num">
                                      <p:cBhvr>
                                        <p:cTn id="28" dur="1000" fill="hold"/>
                                        <p:tgtEl>
                                          <p:spTgt spid="18">
                                            <p:graphicEl>
                                              <a:dgm id="{FD028857-3F1F-4716-80BB-9F3F0C6B24B1}"/>
                                            </p:graphicEl>
                                          </p:spTgt>
                                        </p:tgtEl>
                                        <p:attrNameLst>
                                          <p:attrName>ppt_h</p:attrName>
                                        </p:attrNameLst>
                                      </p:cBhvr>
                                      <p:tavLst>
                                        <p:tav tm="0">
                                          <p:val>
                                            <p:fltVal val="0"/>
                                          </p:val>
                                        </p:tav>
                                        <p:tav tm="100000">
                                          <p:val>
                                            <p:strVal val="#ppt_h"/>
                                          </p:val>
                                        </p:tav>
                                      </p:tavLst>
                                    </p:anim>
                                    <p:anim calcmode="lin" valueType="num">
                                      <p:cBhvr>
                                        <p:cTn id="29" dur="1000" fill="hold"/>
                                        <p:tgtEl>
                                          <p:spTgt spid="18">
                                            <p:graphicEl>
                                              <a:dgm id="{FD028857-3F1F-4716-80BB-9F3F0C6B24B1}"/>
                                            </p:graphicEl>
                                          </p:spTgt>
                                        </p:tgtEl>
                                        <p:attrNameLst>
                                          <p:attrName>style.rotation</p:attrName>
                                        </p:attrNameLst>
                                      </p:cBhvr>
                                      <p:tavLst>
                                        <p:tav tm="0">
                                          <p:val>
                                            <p:fltVal val="90"/>
                                          </p:val>
                                        </p:tav>
                                        <p:tav tm="100000">
                                          <p:val>
                                            <p:fltVal val="0"/>
                                          </p:val>
                                        </p:tav>
                                      </p:tavLst>
                                    </p:anim>
                                    <p:animEffect transition="in" filter="fade">
                                      <p:cBhvr>
                                        <p:cTn id="30" dur="1000"/>
                                        <p:tgtEl>
                                          <p:spTgt spid="18">
                                            <p:graphicEl>
                                              <a:dgm id="{FD028857-3F1F-4716-80BB-9F3F0C6B24B1}"/>
                                            </p:graphicEl>
                                          </p:spTgt>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18">
                                            <p:graphicEl>
                                              <a:dgm id="{5ABB6740-1AD9-4A38-AA42-F94D81260866}"/>
                                            </p:graphicEl>
                                          </p:spTgt>
                                        </p:tgtEl>
                                        <p:attrNameLst>
                                          <p:attrName>style.visibility</p:attrName>
                                        </p:attrNameLst>
                                      </p:cBhvr>
                                      <p:to>
                                        <p:strVal val="visible"/>
                                      </p:to>
                                    </p:set>
                                    <p:anim calcmode="lin" valueType="num">
                                      <p:cBhvr>
                                        <p:cTn id="33" dur="1000" fill="hold"/>
                                        <p:tgtEl>
                                          <p:spTgt spid="18">
                                            <p:graphicEl>
                                              <a:dgm id="{5ABB6740-1AD9-4A38-AA42-F94D81260866}"/>
                                            </p:graphicEl>
                                          </p:spTgt>
                                        </p:tgtEl>
                                        <p:attrNameLst>
                                          <p:attrName>ppt_w</p:attrName>
                                        </p:attrNameLst>
                                      </p:cBhvr>
                                      <p:tavLst>
                                        <p:tav tm="0">
                                          <p:val>
                                            <p:fltVal val="0"/>
                                          </p:val>
                                        </p:tav>
                                        <p:tav tm="100000">
                                          <p:val>
                                            <p:strVal val="#ppt_w"/>
                                          </p:val>
                                        </p:tav>
                                      </p:tavLst>
                                    </p:anim>
                                    <p:anim calcmode="lin" valueType="num">
                                      <p:cBhvr>
                                        <p:cTn id="34" dur="1000" fill="hold"/>
                                        <p:tgtEl>
                                          <p:spTgt spid="18">
                                            <p:graphicEl>
                                              <a:dgm id="{5ABB6740-1AD9-4A38-AA42-F94D81260866}"/>
                                            </p:graphicEl>
                                          </p:spTgt>
                                        </p:tgtEl>
                                        <p:attrNameLst>
                                          <p:attrName>ppt_h</p:attrName>
                                        </p:attrNameLst>
                                      </p:cBhvr>
                                      <p:tavLst>
                                        <p:tav tm="0">
                                          <p:val>
                                            <p:fltVal val="0"/>
                                          </p:val>
                                        </p:tav>
                                        <p:tav tm="100000">
                                          <p:val>
                                            <p:strVal val="#ppt_h"/>
                                          </p:val>
                                        </p:tav>
                                      </p:tavLst>
                                    </p:anim>
                                    <p:anim calcmode="lin" valueType="num">
                                      <p:cBhvr>
                                        <p:cTn id="35" dur="1000" fill="hold"/>
                                        <p:tgtEl>
                                          <p:spTgt spid="18">
                                            <p:graphicEl>
                                              <a:dgm id="{5ABB6740-1AD9-4A38-AA42-F94D81260866}"/>
                                            </p:graphicEl>
                                          </p:spTgt>
                                        </p:tgtEl>
                                        <p:attrNameLst>
                                          <p:attrName>style.rotation</p:attrName>
                                        </p:attrNameLst>
                                      </p:cBhvr>
                                      <p:tavLst>
                                        <p:tav tm="0">
                                          <p:val>
                                            <p:fltVal val="90"/>
                                          </p:val>
                                        </p:tav>
                                        <p:tav tm="100000">
                                          <p:val>
                                            <p:fltVal val="0"/>
                                          </p:val>
                                        </p:tav>
                                      </p:tavLst>
                                    </p:anim>
                                    <p:animEffect transition="in" filter="fade">
                                      <p:cBhvr>
                                        <p:cTn id="36" dur="1000"/>
                                        <p:tgtEl>
                                          <p:spTgt spid="18">
                                            <p:graphicEl>
                                              <a:dgm id="{5ABB6740-1AD9-4A38-AA42-F94D81260866}"/>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18">
                                            <p:graphicEl>
                                              <a:dgm id="{ADFF87E1-6BA6-4B8A-A33E-514B457C6CCC}"/>
                                            </p:graphicEl>
                                          </p:spTgt>
                                        </p:tgtEl>
                                        <p:attrNameLst>
                                          <p:attrName>style.visibility</p:attrName>
                                        </p:attrNameLst>
                                      </p:cBhvr>
                                      <p:to>
                                        <p:strVal val="visible"/>
                                      </p:to>
                                    </p:set>
                                    <p:anim calcmode="lin" valueType="num">
                                      <p:cBhvr>
                                        <p:cTn id="41" dur="1000" fill="hold"/>
                                        <p:tgtEl>
                                          <p:spTgt spid="18">
                                            <p:graphicEl>
                                              <a:dgm id="{ADFF87E1-6BA6-4B8A-A33E-514B457C6CCC}"/>
                                            </p:graphicEl>
                                          </p:spTgt>
                                        </p:tgtEl>
                                        <p:attrNameLst>
                                          <p:attrName>ppt_w</p:attrName>
                                        </p:attrNameLst>
                                      </p:cBhvr>
                                      <p:tavLst>
                                        <p:tav tm="0">
                                          <p:val>
                                            <p:fltVal val="0"/>
                                          </p:val>
                                        </p:tav>
                                        <p:tav tm="100000">
                                          <p:val>
                                            <p:strVal val="#ppt_w"/>
                                          </p:val>
                                        </p:tav>
                                      </p:tavLst>
                                    </p:anim>
                                    <p:anim calcmode="lin" valueType="num">
                                      <p:cBhvr>
                                        <p:cTn id="42" dur="1000" fill="hold"/>
                                        <p:tgtEl>
                                          <p:spTgt spid="18">
                                            <p:graphicEl>
                                              <a:dgm id="{ADFF87E1-6BA6-4B8A-A33E-514B457C6CCC}"/>
                                            </p:graphicEl>
                                          </p:spTgt>
                                        </p:tgtEl>
                                        <p:attrNameLst>
                                          <p:attrName>ppt_h</p:attrName>
                                        </p:attrNameLst>
                                      </p:cBhvr>
                                      <p:tavLst>
                                        <p:tav tm="0">
                                          <p:val>
                                            <p:fltVal val="0"/>
                                          </p:val>
                                        </p:tav>
                                        <p:tav tm="100000">
                                          <p:val>
                                            <p:strVal val="#ppt_h"/>
                                          </p:val>
                                        </p:tav>
                                      </p:tavLst>
                                    </p:anim>
                                    <p:anim calcmode="lin" valueType="num">
                                      <p:cBhvr>
                                        <p:cTn id="43" dur="1000" fill="hold"/>
                                        <p:tgtEl>
                                          <p:spTgt spid="18">
                                            <p:graphicEl>
                                              <a:dgm id="{ADFF87E1-6BA6-4B8A-A33E-514B457C6CCC}"/>
                                            </p:graphicEl>
                                          </p:spTgt>
                                        </p:tgtEl>
                                        <p:attrNameLst>
                                          <p:attrName>style.rotation</p:attrName>
                                        </p:attrNameLst>
                                      </p:cBhvr>
                                      <p:tavLst>
                                        <p:tav tm="0">
                                          <p:val>
                                            <p:fltVal val="90"/>
                                          </p:val>
                                        </p:tav>
                                        <p:tav tm="100000">
                                          <p:val>
                                            <p:fltVal val="0"/>
                                          </p:val>
                                        </p:tav>
                                      </p:tavLst>
                                    </p:anim>
                                    <p:animEffect transition="in" filter="fade">
                                      <p:cBhvr>
                                        <p:cTn id="44" dur="1000"/>
                                        <p:tgtEl>
                                          <p:spTgt spid="18">
                                            <p:graphicEl>
                                              <a:dgm id="{ADFF87E1-6BA6-4B8A-A33E-514B457C6CCC}"/>
                                            </p:graphicEl>
                                          </p:spTgt>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18">
                                            <p:graphicEl>
                                              <a:dgm id="{C0597C50-3A64-4361-BA35-18434E5694BA}"/>
                                            </p:graphicEl>
                                          </p:spTgt>
                                        </p:tgtEl>
                                        <p:attrNameLst>
                                          <p:attrName>style.visibility</p:attrName>
                                        </p:attrNameLst>
                                      </p:cBhvr>
                                      <p:to>
                                        <p:strVal val="visible"/>
                                      </p:to>
                                    </p:set>
                                    <p:anim calcmode="lin" valueType="num">
                                      <p:cBhvr>
                                        <p:cTn id="47" dur="1000" fill="hold"/>
                                        <p:tgtEl>
                                          <p:spTgt spid="18">
                                            <p:graphicEl>
                                              <a:dgm id="{C0597C50-3A64-4361-BA35-18434E5694BA}"/>
                                            </p:graphicEl>
                                          </p:spTgt>
                                        </p:tgtEl>
                                        <p:attrNameLst>
                                          <p:attrName>ppt_w</p:attrName>
                                        </p:attrNameLst>
                                      </p:cBhvr>
                                      <p:tavLst>
                                        <p:tav tm="0">
                                          <p:val>
                                            <p:fltVal val="0"/>
                                          </p:val>
                                        </p:tav>
                                        <p:tav tm="100000">
                                          <p:val>
                                            <p:strVal val="#ppt_w"/>
                                          </p:val>
                                        </p:tav>
                                      </p:tavLst>
                                    </p:anim>
                                    <p:anim calcmode="lin" valueType="num">
                                      <p:cBhvr>
                                        <p:cTn id="48" dur="1000" fill="hold"/>
                                        <p:tgtEl>
                                          <p:spTgt spid="18">
                                            <p:graphicEl>
                                              <a:dgm id="{C0597C50-3A64-4361-BA35-18434E5694BA}"/>
                                            </p:graphicEl>
                                          </p:spTgt>
                                        </p:tgtEl>
                                        <p:attrNameLst>
                                          <p:attrName>ppt_h</p:attrName>
                                        </p:attrNameLst>
                                      </p:cBhvr>
                                      <p:tavLst>
                                        <p:tav tm="0">
                                          <p:val>
                                            <p:fltVal val="0"/>
                                          </p:val>
                                        </p:tav>
                                        <p:tav tm="100000">
                                          <p:val>
                                            <p:strVal val="#ppt_h"/>
                                          </p:val>
                                        </p:tav>
                                      </p:tavLst>
                                    </p:anim>
                                    <p:anim calcmode="lin" valueType="num">
                                      <p:cBhvr>
                                        <p:cTn id="49" dur="1000" fill="hold"/>
                                        <p:tgtEl>
                                          <p:spTgt spid="18">
                                            <p:graphicEl>
                                              <a:dgm id="{C0597C50-3A64-4361-BA35-18434E5694BA}"/>
                                            </p:graphicEl>
                                          </p:spTgt>
                                        </p:tgtEl>
                                        <p:attrNameLst>
                                          <p:attrName>style.rotation</p:attrName>
                                        </p:attrNameLst>
                                      </p:cBhvr>
                                      <p:tavLst>
                                        <p:tav tm="0">
                                          <p:val>
                                            <p:fltVal val="90"/>
                                          </p:val>
                                        </p:tav>
                                        <p:tav tm="100000">
                                          <p:val>
                                            <p:fltVal val="0"/>
                                          </p:val>
                                        </p:tav>
                                      </p:tavLst>
                                    </p:anim>
                                    <p:animEffect transition="in" filter="fade">
                                      <p:cBhvr>
                                        <p:cTn id="50" dur="1000"/>
                                        <p:tgtEl>
                                          <p:spTgt spid="18">
                                            <p:graphicEl>
                                              <a:dgm id="{C0597C50-3A64-4361-BA35-18434E5694BA}"/>
                                            </p:graphicEl>
                                          </p:spTgt>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18">
                                            <p:graphicEl>
                                              <a:dgm id="{D435DCB5-1C7D-4CC1-B261-562053509B39}"/>
                                            </p:graphicEl>
                                          </p:spTgt>
                                        </p:tgtEl>
                                        <p:attrNameLst>
                                          <p:attrName>style.visibility</p:attrName>
                                        </p:attrNameLst>
                                      </p:cBhvr>
                                      <p:to>
                                        <p:strVal val="visible"/>
                                      </p:to>
                                    </p:set>
                                    <p:anim calcmode="lin" valueType="num">
                                      <p:cBhvr>
                                        <p:cTn id="53" dur="1000" fill="hold"/>
                                        <p:tgtEl>
                                          <p:spTgt spid="18">
                                            <p:graphicEl>
                                              <a:dgm id="{D435DCB5-1C7D-4CC1-B261-562053509B39}"/>
                                            </p:graphicEl>
                                          </p:spTgt>
                                        </p:tgtEl>
                                        <p:attrNameLst>
                                          <p:attrName>ppt_w</p:attrName>
                                        </p:attrNameLst>
                                      </p:cBhvr>
                                      <p:tavLst>
                                        <p:tav tm="0">
                                          <p:val>
                                            <p:fltVal val="0"/>
                                          </p:val>
                                        </p:tav>
                                        <p:tav tm="100000">
                                          <p:val>
                                            <p:strVal val="#ppt_w"/>
                                          </p:val>
                                        </p:tav>
                                      </p:tavLst>
                                    </p:anim>
                                    <p:anim calcmode="lin" valueType="num">
                                      <p:cBhvr>
                                        <p:cTn id="54" dur="1000" fill="hold"/>
                                        <p:tgtEl>
                                          <p:spTgt spid="18">
                                            <p:graphicEl>
                                              <a:dgm id="{D435DCB5-1C7D-4CC1-B261-562053509B39}"/>
                                            </p:graphicEl>
                                          </p:spTgt>
                                        </p:tgtEl>
                                        <p:attrNameLst>
                                          <p:attrName>ppt_h</p:attrName>
                                        </p:attrNameLst>
                                      </p:cBhvr>
                                      <p:tavLst>
                                        <p:tav tm="0">
                                          <p:val>
                                            <p:fltVal val="0"/>
                                          </p:val>
                                        </p:tav>
                                        <p:tav tm="100000">
                                          <p:val>
                                            <p:strVal val="#ppt_h"/>
                                          </p:val>
                                        </p:tav>
                                      </p:tavLst>
                                    </p:anim>
                                    <p:anim calcmode="lin" valueType="num">
                                      <p:cBhvr>
                                        <p:cTn id="55" dur="1000" fill="hold"/>
                                        <p:tgtEl>
                                          <p:spTgt spid="18">
                                            <p:graphicEl>
                                              <a:dgm id="{D435DCB5-1C7D-4CC1-B261-562053509B39}"/>
                                            </p:graphicEl>
                                          </p:spTgt>
                                        </p:tgtEl>
                                        <p:attrNameLst>
                                          <p:attrName>style.rotation</p:attrName>
                                        </p:attrNameLst>
                                      </p:cBhvr>
                                      <p:tavLst>
                                        <p:tav tm="0">
                                          <p:val>
                                            <p:fltVal val="90"/>
                                          </p:val>
                                        </p:tav>
                                        <p:tav tm="100000">
                                          <p:val>
                                            <p:fltVal val="0"/>
                                          </p:val>
                                        </p:tav>
                                      </p:tavLst>
                                    </p:anim>
                                    <p:animEffect transition="in" filter="fade">
                                      <p:cBhvr>
                                        <p:cTn id="56" dur="1000"/>
                                        <p:tgtEl>
                                          <p:spTgt spid="18">
                                            <p:graphicEl>
                                              <a:dgm id="{D435DCB5-1C7D-4CC1-B261-562053509B39}"/>
                                            </p:graphicEl>
                                          </p:spTgt>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18">
                                            <p:graphicEl>
                                              <a:dgm id="{6B4261B1-61CE-4F46-9D60-07EBBCD6C830}"/>
                                            </p:graphicEl>
                                          </p:spTgt>
                                        </p:tgtEl>
                                        <p:attrNameLst>
                                          <p:attrName>style.visibility</p:attrName>
                                        </p:attrNameLst>
                                      </p:cBhvr>
                                      <p:to>
                                        <p:strVal val="visible"/>
                                      </p:to>
                                    </p:set>
                                    <p:anim calcmode="lin" valueType="num">
                                      <p:cBhvr>
                                        <p:cTn id="61" dur="1000" fill="hold"/>
                                        <p:tgtEl>
                                          <p:spTgt spid="18">
                                            <p:graphicEl>
                                              <a:dgm id="{6B4261B1-61CE-4F46-9D60-07EBBCD6C830}"/>
                                            </p:graphicEl>
                                          </p:spTgt>
                                        </p:tgtEl>
                                        <p:attrNameLst>
                                          <p:attrName>ppt_w</p:attrName>
                                        </p:attrNameLst>
                                      </p:cBhvr>
                                      <p:tavLst>
                                        <p:tav tm="0">
                                          <p:val>
                                            <p:fltVal val="0"/>
                                          </p:val>
                                        </p:tav>
                                        <p:tav tm="100000">
                                          <p:val>
                                            <p:strVal val="#ppt_w"/>
                                          </p:val>
                                        </p:tav>
                                      </p:tavLst>
                                    </p:anim>
                                    <p:anim calcmode="lin" valueType="num">
                                      <p:cBhvr>
                                        <p:cTn id="62" dur="1000" fill="hold"/>
                                        <p:tgtEl>
                                          <p:spTgt spid="18">
                                            <p:graphicEl>
                                              <a:dgm id="{6B4261B1-61CE-4F46-9D60-07EBBCD6C830}"/>
                                            </p:graphicEl>
                                          </p:spTgt>
                                        </p:tgtEl>
                                        <p:attrNameLst>
                                          <p:attrName>ppt_h</p:attrName>
                                        </p:attrNameLst>
                                      </p:cBhvr>
                                      <p:tavLst>
                                        <p:tav tm="0">
                                          <p:val>
                                            <p:fltVal val="0"/>
                                          </p:val>
                                        </p:tav>
                                        <p:tav tm="100000">
                                          <p:val>
                                            <p:strVal val="#ppt_h"/>
                                          </p:val>
                                        </p:tav>
                                      </p:tavLst>
                                    </p:anim>
                                    <p:anim calcmode="lin" valueType="num">
                                      <p:cBhvr>
                                        <p:cTn id="63" dur="1000" fill="hold"/>
                                        <p:tgtEl>
                                          <p:spTgt spid="18">
                                            <p:graphicEl>
                                              <a:dgm id="{6B4261B1-61CE-4F46-9D60-07EBBCD6C830}"/>
                                            </p:graphicEl>
                                          </p:spTgt>
                                        </p:tgtEl>
                                        <p:attrNameLst>
                                          <p:attrName>style.rotation</p:attrName>
                                        </p:attrNameLst>
                                      </p:cBhvr>
                                      <p:tavLst>
                                        <p:tav tm="0">
                                          <p:val>
                                            <p:fltVal val="90"/>
                                          </p:val>
                                        </p:tav>
                                        <p:tav tm="100000">
                                          <p:val>
                                            <p:fltVal val="0"/>
                                          </p:val>
                                        </p:tav>
                                      </p:tavLst>
                                    </p:anim>
                                    <p:animEffect transition="in" filter="fade">
                                      <p:cBhvr>
                                        <p:cTn id="64" dur="1000"/>
                                        <p:tgtEl>
                                          <p:spTgt spid="18">
                                            <p:graphicEl>
                                              <a:dgm id="{6B4261B1-61CE-4F46-9D60-07EBBCD6C830}"/>
                                            </p:graphicEl>
                                          </p:spTgt>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8">
                                            <p:graphicEl>
                                              <a:dgm id="{02EB0F79-9BEB-4434-8A8B-CFE461E56A72}"/>
                                            </p:graphicEl>
                                          </p:spTgt>
                                        </p:tgtEl>
                                        <p:attrNameLst>
                                          <p:attrName>style.visibility</p:attrName>
                                        </p:attrNameLst>
                                      </p:cBhvr>
                                      <p:to>
                                        <p:strVal val="visible"/>
                                      </p:to>
                                    </p:set>
                                    <p:anim calcmode="lin" valueType="num">
                                      <p:cBhvr>
                                        <p:cTn id="67" dur="1000" fill="hold"/>
                                        <p:tgtEl>
                                          <p:spTgt spid="18">
                                            <p:graphicEl>
                                              <a:dgm id="{02EB0F79-9BEB-4434-8A8B-CFE461E56A72}"/>
                                            </p:graphicEl>
                                          </p:spTgt>
                                        </p:tgtEl>
                                        <p:attrNameLst>
                                          <p:attrName>ppt_w</p:attrName>
                                        </p:attrNameLst>
                                      </p:cBhvr>
                                      <p:tavLst>
                                        <p:tav tm="0">
                                          <p:val>
                                            <p:fltVal val="0"/>
                                          </p:val>
                                        </p:tav>
                                        <p:tav tm="100000">
                                          <p:val>
                                            <p:strVal val="#ppt_w"/>
                                          </p:val>
                                        </p:tav>
                                      </p:tavLst>
                                    </p:anim>
                                    <p:anim calcmode="lin" valueType="num">
                                      <p:cBhvr>
                                        <p:cTn id="68" dur="1000" fill="hold"/>
                                        <p:tgtEl>
                                          <p:spTgt spid="18">
                                            <p:graphicEl>
                                              <a:dgm id="{02EB0F79-9BEB-4434-8A8B-CFE461E56A72}"/>
                                            </p:graphicEl>
                                          </p:spTgt>
                                        </p:tgtEl>
                                        <p:attrNameLst>
                                          <p:attrName>ppt_h</p:attrName>
                                        </p:attrNameLst>
                                      </p:cBhvr>
                                      <p:tavLst>
                                        <p:tav tm="0">
                                          <p:val>
                                            <p:fltVal val="0"/>
                                          </p:val>
                                        </p:tav>
                                        <p:tav tm="100000">
                                          <p:val>
                                            <p:strVal val="#ppt_h"/>
                                          </p:val>
                                        </p:tav>
                                      </p:tavLst>
                                    </p:anim>
                                    <p:anim calcmode="lin" valueType="num">
                                      <p:cBhvr>
                                        <p:cTn id="69" dur="1000" fill="hold"/>
                                        <p:tgtEl>
                                          <p:spTgt spid="18">
                                            <p:graphicEl>
                                              <a:dgm id="{02EB0F79-9BEB-4434-8A8B-CFE461E56A72}"/>
                                            </p:graphicEl>
                                          </p:spTgt>
                                        </p:tgtEl>
                                        <p:attrNameLst>
                                          <p:attrName>style.rotation</p:attrName>
                                        </p:attrNameLst>
                                      </p:cBhvr>
                                      <p:tavLst>
                                        <p:tav tm="0">
                                          <p:val>
                                            <p:fltVal val="90"/>
                                          </p:val>
                                        </p:tav>
                                        <p:tav tm="100000">
                                          <p:val>
                                            <p:fltVal val="0"/>
                                          </p:val>
                                        </p:tav>
                                      </p:tavLst>
                                    </p:anim>
                                    <p:animEffect transition="in" filter="fade">
                                      <p:cBhvr>
                                        <p:cTn id="70" dur="1000"/>
                                        <p:tgtEl>
                                          <p:spTgt spid="18">
                                            <p:graphicEl>
                                              <a:dgm id="{02EB0F79-9BEB-4434-8A8B-CFE461E56A72}"/>
                                            </p:graphicEl>
                                          </p:spTgt>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18">
                                            <p:graphicEl>
                                              <a:dgm id="{DACCAB29-AABD-4263-9EFB-4DD2B454D52F}"/>
                                            </p:graphicEl>
                                          </p:spTgt>
                                        </p:tgtEl>
                                        <p:attrNameLst>
                                          <p:attrName>style.visibility</p:attrName>
                                        </p:attrNameLst>
                                      </p:cBhvr>
                                      <p:to>
                                        <p:strVal val="visible"/>
                                      </p:to>
                                    </p:set>
                                    <p:anim calcmode="lin" valueType="num">
                                      <p:cBhvr>
                                        <p:cTn id="73" dur="1000" fill="hold"/>
                                        <p:tgtEl>
                                          <p:spTgt spid="18">
                                            <p:graphicEl>
                                              <a:dgm id="{DACCAB29-AABD-4263-9EFB-4DD2B454D52F}"/>
                                            </p:graphicEl>
                                          </p:spTgt>
                                        </p:tgtEl>
                                        <p:attrNameLst>
                                          <p:attrName>ppt_w</p:attrName>
                                        </p:attrNameLst>
                                      </p:cBhvr>
                                      <p:tavLst>
                                        <p:tav tm="0">
                                          <p:val>
                                            <p:fltVal val="0"/>
                                          </p:val>
                                        </p:tav>
                                        <p:tav tm="100000">
                                          <p:val>
                                            <p:strVal val="#ppt_w"/>
                                          </p:val>
                                        </p:tav>
                                      </p:tavLst>
                                    </p:anim>
                                    <p:anim calcmode="lin" valueType="num">
                                      <p:cBhvr>
                                        <p:cTn id="74" dur="1000" fill="hold"/>
                                        <p:tgtEl>
                                          <p:spTgt spid="18">
                                            <p:graphicEl>
                                              <a:dgm id="{DACCAB29-AABD-4263-9EFB-4DD2B454D52F}"/>
                                            </p:graphicEl>
                                          </p:spTgt>
                                        </p:tgtEl>
                                        <p:attrNameLst>
                                          <p:attrName>ppt_h</p:attrName>
                                        </p:attrNameLst>
                                      </p:cBhvr>
                                      <p:tavLst>
                                        <p:tav tm="0">
                                          <p:val>
                                            <p:fltVal val="0"/>
                                          </p:val>
                                        </p:tav>
                                        <p:tav tm="100000">
                                          <p:val>
                                            <p:strVal val="#ppt_h"/>
                                          </p:val>
                                        </p:tav>
                                      </p:tavLst>
                                    </p:anim>
                                    <p:anim calcmode="lin" valueType="num">
                                      <p:cBhvr>
                                        <p:cTn id="75" dur="1000" fill="hold"/>
                                        <p:tgtEl>
                                          <p:spTgt spid="18">
                                            <p:graphicEl>
                                              <a:dgm id="{DACCAB29-AABD-4263-9EFB-4DD2B454D52F}"/>
                                            </p:graphicEl>
                                          </p:spTgt>
                                        </p:tgtEl>
                                        <p:attrNameLst>
                                          <p:attrName>style.rotation</p:attrName>
                                        </p:attrNameLst>
                                      </p:cBhvr>
                                      <p:tavLst>
                                        <p:tav tm="0">
                                          <p:val>
                                            <p:fltVal val="90"/>
                                          </p:val>
                                        </p:tav>
                                        <p:tav tm="100000">
                                          <p:val>
                                            <p:fltVal val="0"/>
                                          </p:val>
                                        </p:tav>
                                      </p:tavLst>
                                    </p:anim>
                                    <p:animEffect transition="in" filter="fade">
                                      <p:cBhvr>
                                        <p:cTn id="76" dur="1000"/>
                                        <p:tgtEl>
                                          <p:spTgt spid="18">
                                            <p:graphicEl>
                                              <a:dgm id="{DACCAB29-AABD-4263-9EFB-4DD2B454D52F}"/>
                                            </p:graphicEl>
                                          </p:spTgt>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18">
                                            <p:graphicEl>
                                              <a:dgm id="{0349477B-8E14-4BD9-ACCE-085F41AFE802}"/>
                                            </p:graphicEl>
                                          </p:spTgt>
                                        </p:tgtEl>
                                        <p:attrNameLst>
                                          <p:attrName>style.visibility</p:attrName>
                                        </p:attrNameLst>
                                      </p:cBhvr>
                                      <p:to>
                                        <p:strVal val="visible"/>
                                      </p:to>
                                    </p:set>
                                    <p:anim calcmode="lin" valueType="num">
                                      <p:cBhvr>
                                        <p:cTn id="79" dur="1000" fill="hold"/>
                                        <p:tgtEl>
                                          <p:spTgt spid="18">
                                            <p:graphicEl>
                                              <a:dgm id="{0349477B-8E14-4BD9-ACCE-085F41AFE802}"/>
                                            </p:graphicEl>
                                          </p:spTgt>
                                        </p:tgtEl>
                                        <p:attrNameLst>
                                          <p:attrName>ppt_w</p:attrName>
                                        </p:attrNameLst>
                                      </p:cBhvr>
                                      <p:tavLst>
                                        <p:tav tm="0">
                                          <p:val>
                                            <p:fltVal val="0"/>
                                          </p:val>
                                        </p:tav>
                                        <p:tav tm="100000">
                                          <p:val>
                                            <p:strVal val="#ppt_w"/>
                                          </p:val>
                                        </p:tav>
                                      </p:tavLst>
                                    </p:anim>
                                    <p:anim calcmode="lin" valueType="num">
                                      <p:cBhvr>
                                        <p:cTn id="80" dur="1000" fill="hold"/>
                                        <p:tgtEl>
                                          <p:spTgt spid="18">
                                            <p:graphicEl>
                                              <a:dgm id="{0349477B-8E14-4BD9-ACCE-085F41AFE802}"/>
                                            </p:graphicEl>
                                          </p:spTgt>
                                        </p:tgtEl>
                                        <p:attrNameLst>
                                          <p:attrName>ppt_h</p:attrName>
                                        </p:attrNameLst>
                                      </p:cBhvr>
                                      <p:tavLst>
                                        <p:tav tm="0">
                                          <p:val>
                                            <p:fltVal val="0"/>
                                          </p:val>
                                        </p:tav>
                                        <p:tav tm="100000">
                                          <p:val>
                                            <p:strVal val="#ppt_h"/>
                                          </p:val>
                                        </p:tav>
                                      </p:tavLst>
                                    </p:anim>
                                    <p:anim calcmode="lin" valueType="num">
                                      <p:cBhvr>
                                        <p:cTn id="81" dur="1000" fill="hold"/>
                                        <p:tgtEl>
                                          <p:spTgt spid="18">
                                            <p:graphicEl>
                                              <a:dgm id="{0349477B-8E14-4BD9-ACCE-085F41AFE802}"/>
                                            </p:graphicEl>
                                          </p:spTgt>
                                        </p:tgtEl>
                                        <p:attrNameLst>
                                          <p:attrName>style.rotation</p:attrName>
                                        </p:attrNameLst>
                                      </p:cBhvr>
                                      <p:tavLst>
                                        <p:tav tm="0">
                                          <p:val>
                                            <p:fltVal val="90"/>
                                          </p:val>
                                        </p:tav>
                                        <p:tav tm="100000">
                                          <p:val>
                                            <p:fltVal val="0"/>
                                          </p:val>
                                        </p:tav>
                                      </p:tavLst>
                                    </p:anim>
                                    <p:animEffect transition="in" filter="fade">
                                      <p:cBhvr>
                                        <p:cTn id="82" dur="1000"/>
                                        <p:tgtEl>
                                          <p:spTgt spid="18">
                                            <p:graphicEl>
                                              <a:dgm id="{0349477B-8E14-4BD9-ACCE-085F41AFE80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5CCCA1-B59D-D12B-A2CF-32E1D1126993}"/>
              </a:ext>
            </a:extLst>
          </p:cNvPr>
          <p:cNvSpPr>
            <a:spLocks noGrp="1"/>
          </p:cNvSpPr>
          <p:nvPr>
            <p:ph type="title"/>
          </p:nvPr>
        </p:nvSpPr>
        <p:spPr>
          <a:xfrm>
            <a:off x="1371599" y="294538"/>
            <a:ext cx="9895951" cy="1033669"/>
          </a:xfrm>
        </p:spPr>
        <p:txBody>
          <a:bodyPr>
            <a:normAutofit/>
          </a:bodyPr>
          <a:lstStyle/>
          <a:p>
            <a:r>
              <a:rPr lang="en-US" sz="4000" b="1" dirty="0">
                <a:solidFill>
                  <a:schemeClr val="accent4">
                    <a:lumMod val="60000"/>
                    <a:lumOff val="40000"/>
                  </a:schemeClr>
                </a:solidFill>
                <a:cs typeface="Calibri Light"/>
              </a:rPr>
              <a:t>Training KNN classifier with diabetes data</a:t>
            </a:r>
            <a:endParaRPr lang="en-US" sz="4000" b="1" dirty="0">
              <a:solidFill>
                <a:schemeClr val="accent4">
                  <a:lumMod val="60000"/>
                  <a:lumOff val="40000"/>
                </a:schemeClr>
              </a:solidFill>
            </a:endParaRPr>
          </a:p>
        </p:txBody>
      </p:sp>
      <p:pic>
        <p:nvPicPr>
          <p:cNvPr id="5" name="Picture 5" descr="Text&#10;&#10;Description automatically generated">
            <a:extLst>
              <a:ext uri="{FF2B5EF4-FFF2-40B4-BE49-F238E27FC236}">
                <a16:creationId xmlns:a16="http://schemas.microsoft.com/office/drawing/2014/main" id="{FE34DEA0-1ABB-B9F3-23BC-A3D277667539}"/>
              </a:ext>
            </a:extLst>
          </p:cNvPr>
          <p:cNvPicPr>
            <a:picLocks noGrp="1" noChangeAspect="1"/>
          </p:cNvPicPr>
          <p:nvPr>
            <p:ph idx="1"/>
          </p:nvPr>
        </p:nvPicPr>
        <p:blipFill>
          <a:blip r:embed="rId2"/>
          <a:stretch>
            <a:fillRect/>
          </a:stretch>
        </p:blipFill>
        <p:spPr>
          <a:xfrm>
            <a:off x="257" y="1661301"/>
            <a:ext cx="5451061" cy="5128530"/>
          </a:xfrm>
        </p:spPr>
      </p:pic>
      <p:sp>
        <p:nvSpPr>
          <p:cNvPr id="4" name="TextBox 3">
            <a:extLst>
              <a:ext uri="{FF2B5EF4-FFF2-40B4-BE49-F238E27FC236}">
                <a16:creationId xmlns:a16="http://schemas.microsoft.com/office/drawing/2014/main" id="{850F83EB-C662-6968-533E-19FC73EE3091}"/>
              </a:ext>
            </a:extLst>
          </p:cNvPr>
          <p:cNvSpPr txBox="1"/>
          <p:nvPr/>
        </p:nvSpPr>
        <p:spPr>
          <a:xfrm>
            <a:off x="9191297" y="39098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3" name="Picture 5" descr="Chart, line chart, histogram&#10;&#10;Description automatically generated">
            <a:extLst>
              <a:ext uri="{FF2B5EF4-FFF2-40B4-BE49-F238E27FC236}">
                <a16:creationId xmlns:a16="http://schemas.microsoft.com/office/drawing/2014/main" id="{F59098B5-A6AC-049E-D5D4-E49C9219104D}"/>
              </a:ext>
            </a:extLst>
          </p:cNvPr>
          <p:cNvPicPr>
            <a:picLocks noChangeAspect="1"/>
          </p:cNvPicPr>
          <p:nvPr/>
        </p:nvPicPr>
        <p:blipFill>
          <a:blip r:embed="rId3"/>
          <a:stretch>
            <a:fillRect/>
          </a:stretch>
        </p:blipFill>
        <p:spPr>
          <a:xfrm>
            <a:off x="5749159" y="1831388"/>
            <a:ext cx="6119648" cy="4509018"/>
          </a:xfrm>
          <a:prstGeom prst="rect">
            <a:avLst/>
          </a:prstGeom>
        </p:spPr>
      </p:pic>
    </p:spTree>
    <p:extLst>
      <p:ext uri="{BB962C8B-B14F-4D97-AF65-F5344CB8AC3E}">
        <p14:creationId xmlns:p14="http://schemas.microsoft.com/office/powerpoint/2010/main" val="3182537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2CE5A1-7C66-FE62-838A-867BD8F96D41}"/>
              </a:ext>
            </a:extLst>
          </p:cNvPr>
          <p:cNvSpPr>
            <a:spLocks noGrp="1"/>
          </p:cNvSpPr>
          <p:nvPr>
            <p:ph type="title"/>
          </p:nvPr>
        </p:nvSpPr>
        <p:spPr>
          <a:xfrm>
            <a:off x="1371599" y="294538"/>
            <a:ext cx="9895951" cy="1033669"/>
          </a:xfrm>
        </p:spPr>
        <p:txBody>
          <a:bodyPr>
            <a:normAutofit/>
          </a:bodyPr>
          <a:lstStyle/>
          <a:p>
            <a:r>
              <a:rPr lang="en-US" sz="4000" b="1" dirty="0">
                <a:solidFill>
                  <a:schemeClr val="accent4">
                    <a:lumMod val="60000"/>
                    <a:lumOff val="40000"/>
                  </a:schemeClr>
                </a:solidFill>
                <a:cs typeface="Calibri Light"/>
              </a:rPr>
              <a:t>Why the performance of KNN is so poor?</a:t>
            </a:r>
            <a:endParaRPr lang="en-US" sz="4000" b="1" dirty="0">
              <a:solidFill>
                <a:schemeClr val="accent4">
                  <a:lumMod val="60000"/>
                  <a:lumOff val="40000"/>
                </a:schemeClr>
              </a:solidFill>
            </a:endParaRPr>
          </a:p>
        </p:txBody>
      </p:sp>
      <p:graphicFrame>
        <p:nvGraphicFramePr>
          <p:cNvPr id="18" name="Content Placeholder 2">
            <a:extLst>
              <a:ext uri="{FF2B5EF4-FFF2-40B4-BE49-F238E27FC236}">
                <a16:creationId xmlns:a16="http://schemas.microsoft.com/office/drawing/2014/main" id="{496E5764-F63C-D2E5-39F1-4757473E0DAB}"/>
              </a:ext>
            </a:extLst>
          </p:cNvPr>
          <p:cNvGraphicFramePr>
            <a:graphicFrameLocks noGrp="1"/>
          </p:cNvGraphicFramePr>
          <p:nvPr>
            <p:ph idx="1"/>
            <p:extLst>
              <p:ext uri="{D42A27DB-BD31-4B8C-83A1-F6EECF244321}">
                <p14:modId xmlns:p14="http://schemas.microsoft.com/office/powerpoint/2010/main" val="3540235396"/>
              </p:ext>
            </p:extLst>
          </p:nvPr>
        </p:nvGraphicFramePr>
        <p:xfrm>
          <a:off x="284629" y="1657051"/>
          <a:ext cx="11707471" cy="500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001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18">
                                            <p:graphicEl>
                                              <a:dgm id="{42D2E4B2-1E2C-42C4-B11E-AEE932273DC3}"/>
                                            </p:graphicEl>
                                          </p:spTgt>
                                        </p:tgtEl>
                                        <p:attrNameLst>
                                          <p:attrName>style.visibility</p:attrName>
                                        </p:attrNameLst>
                                      </p:cBhvr>
                                      <p:to>
                                        <p:strVal val="visible"/>
                                      </p:to>
                                    </p:set>
                                    <p:anim calcmode="lin" valueType="num">
                                      <p:cBhvr>
                                        <p:cTn id="7" dur="500" fill="hold"/>
                                        <p:tgtEl>
                                          <p:spTgt spid="18">
                                            <p:graphicEl>
                                              <a:dgm id="{42D2E4B2-1E2C-42C4-B11E-AEE932273DC3}"/>
                                            </p:graphicEl>
                                          </p:spTgt>
                                        </p:tgtEl>
                                        <p:attrNameLst>
                                          <p:attrName>ppt_w</p:attrName>
                                        </p:attrNameLst>
                                      </p:cBhvr>
                                      <p:tavLst>
                                        <p:tav tm="0">
                                          <p:val>
                                            <p:strVal val="4/3*#ppt_w"/>
                                          </p:val>
                                        </p:tav>
                                        <p:tav tm="100000">
                                          <p:val>
                                            <p:strVal val="#ppt_w"/>
                                          </p:val>
                                        </p:tav>
                                      </p:tavLst>
                                    </p:anim>
                                    <p:anim calcmode="lin" valueType="num">
                                      <p:cBhvr>
                                        <p:cTn id="8" dur="500" fill="hold"/>
                                        <p:tgtEl>
                                          <p:spTgt spid="18">
                                            <p:graphicEl>
                                              <a:dgm id="{42D2E4B2-1E2C-42C4-B11E-AEE932273DC3}"/>
                                            </p:graphicEl>
                                          </p:spTgt>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18">
                                            <p:graphicEl>
                                              <a:dgm id="{958B9123-649B-4663-B64A-D9B54204DF5C}"/>
                                            </p:graphicEl>
                                          </p:spTgt>
                                        </p:tgtEl>
                                        <p:attrNameLst>
                                          <p:attrName>style.visibility</p:attrName>
                                        </p:attrNameLst>
                                      </p:cBhvr>
                                      <p:to>
                                        <p:strVal val="visible"/>
                                      </p:to>
                                    </p:set>
                                    <p:anim calcmode="lin" valueType="num">
                                      <p:cBhvr>
                                        <p:cTn id="13" dur="500" fill="hold"/>
                                        <p:tgtEl>
                                          <p:spTgt spid="18">
                                            <p:graphicEl>
                                              <a:dgm id="{958B9123-649B-4663-B64A-D9B54204DF5C}"/>
                                            </p:graphicEl>
                                          </p:spTgt>
                                        </p:tgtEl>
                                        <p:attrNameLst>
                                          <p:attrName>ppt_w</p:attrName>
                                        </p:attrNameLst>
                                      </p:cBhvr>
                                      <p:tavLst>
                                        <p:tav tm="0">
                                          <p:val>
                                            <p:strVal val="4/3*#ppt_w"/>
                                          </p:val>
                                        </p:tav>
                                        <p:tav tm="100000">
                                          <p:val>
                                            <p:strVal val="#ppt_w"/>
                                          </p:val>
                                        </p:tav>
                                      </p:tavLst>
                                    </p:anim>
                                    <p:anim calcmode="lin" valueType="num">
                                      <p:cBhvr>
                                        <p:cTn id="14" dur="500" fill="hold"/>
                                        <p:tgtEl>
                                          <p:spTgt spid="18">
                                            <p:graphicEl>
                                              <a:dgm id="{958B9123-649B-4663-B64A-D9B54204DF5C}"/>
                                            </p:graphicEl>
                                          </p:spTgt>
                                        </p:tgtEl>
                                        <p:attrNameLst>
                                          <p:attrName>ppt_h</p:attrName>
                                        </p:attrNameLst>
                                      </p:cBhvr>
                                      <p:tavLst>
                                        <p:tav tm="0">
                                          <p:val>
                                            <p:strVal val="4/3*#ppt_h"/>
                                          </p:val>
                                        </p:tav>
                                        <p:tav tm="100000">
                                          <p:val>
                                            <p:strVal val="#ppt_h"/>
                                          </p:val>
                                        </p:tav>
                                      </p:tavLst>
                                    </p:anim>
                                  </p:childTnLst>
                                </p:cTn>
                              </p:par>
                              <p:par>
                                <p:cTn id="15" presetID="23" presetClass="entr" presetSubtype="288" fill="hold" grpId="0" nodeType="withEffect">
                                  <p:stCondLst>
                                    <p:cond delay="0"/>
                                  </p:stCondLst>
                                  <p:childTnLst>
                                    <p:set>
                                      <p:cBhvr>
                                        <p:cTn id="16" dur="1" fill="hold">
                                          <p:stCondLst>
                                            <p:cond delay="0"/>
                                          </p:stCondLst>
                                        </p:cTn>
                                        <p:tgtEl>
                                          <p:spTgt spid="18">
                                            <p:graphicEl>
                                              <a:dgm id="{BA9A55C9-4DCF-47DC-ABEF-B5080EA3661C}"/>
                                            </p:graphicEl>
                                          </p:spTgt>
                                        </p:tgtEl>
                                        <p:attrNameLst>
                                          <p:attrName>style.visibility</p:attrName>
                                        </p:attrNameLst>
                                      </p:cBhvr>
                                      <p:to>
                                        <p:strVal val="visible"/>
                                      </p:to>
                                    </p:set>
                                    <p:anim calcmode="lin" valueType="num">
                                      <p:cBhvr>
                                        <p:cTn id="17" dur="500" fill="hold"/>
                                        <p:tgtEl>
                                          <p:spTgt spid="18">
                                            <p:graphicEl>
                                              <a:dgm id="{BA9A55C9-4DCF-47DC-ABEF-B5080EA3661C}"/>
                                            </p:graphicEl>
                                          </p:spTgt>
                                        </p:tgtEl>
                                        <p:attrNameLst>
                                          <p:attrName>ppt_w</p:attrName>
                                        </p:attrNameLst>
                                      </p:cBhvr>
                                      <p:tavLst>
                                        <p:tav tm="0">
                                          <p:val>
                                            <p:strVal val="4/3*#ppt_w"/>
                                          </p:val>
                                        </p:tav>
                                        <p:tav tm="100000">
                                          <p:val>
                                            <p:strVal val="#ppt_w"/>
                                          </p:val>
                                        </p:tav>
                                      </p:tavLst>
                                    </p:anim>
                                    <p:anim calcmode="lin" valueType="num">
                                      <p:cBhvr>
                                        <p:cTn id="18" dur="500" fill="hold"/>
                                        <p:tgtEl>
                                          <p:spTgt spid="18">
                                            <p:graphicEl>
                                              <a:dgm id="{BA9A55C9-4DCF-47DC-ABEF-B5080EA3661C}"/>
                                            </p:graphicEl>
                                          </p:spTgt>
                                        </p:tgtEl>
                                        <p:attrNameLst>
                                          <p:attrName>ppt_h</p:attrName>
                                        </p:attrNameLst>
                                      </p:cBhvr>
                                      <p:tavLst>
                                        <p:tav tm="0">
                                          <p:val>
                                            <p:strVal val="4/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288" fill="hold" grpId="0" nodeType="clickEffect">
                                  <p:stCondLst>
                                    <p:cond delay="0"/>
                                  </p:stCondLst>
                                  <p:childTnLst>
                                    <p:set>
                                      <p:cBhvr>
                                        <p:cTn id="22" dur="1" fill="hold">
                                          <p:stCondLst>
                                            <p:cond delay="0"/>
                                          </p:stCondLst>
                                        </p:cTn>
                                        <p:tgtEl>
                                          <p:spTgt spid="18">
                                            <p:graphicEl>
                                              <a:dgm id="{5FD0D939-7EA7-47CA-AD8C-A95EB0E5C23C}"/>
                                            </p:graphicEl>
                                          </p:spTgt>
                                        </p:tgtEl>
                                        <p:attrNameLst>
                                          <p:attrName>style.visibility</p:attrName>
                                        </p:attrNameLst>
                                      </p:cBhvr>
                                      <p:to>
                                        <p:strVal val="visible"/>
                                      </p:to>
                                    </p:set>
                                    <p:anim calcmode="lin" valueType="num">
                                      <p:cBhvr>
                                        <p:cTn id="23" dur="500" fill="hold"/>
                                        <p:tgtEl>
                                          <p:spTgt spid="18">
                                            <p:graphicEl>
                                              <a:dgm id="{5FD0D939-7EA7-47CA-AD8C-A95EB0E5C23C}"/>
                                            </p:graphicEl>
                                          </p:spTgt>
                                        </p:tgtEl>
                                        <p:attrNameLst>
                                          <p:attrName>ppt_w</p:attrName>
                                        </p:attrNameLst>
                                      </p:cBhvr>
                                      <p:tavLst>
                                        <p:tav tm="0">
                                          <p:val>
                                            <p:strVal val="4/3*#ppt_w"/>
                                          </p:val>
                                        </p:tav>
                                        <p:tav tm="100000">
                                          <p:val>
                                            <p:strVal val="#ppt_w"/>
                                          </p:val>
                                        </p:tav>
                                      </p:tavLst>
                                    </p:anim>
                                    <p:anim calcmode="lin" valueType="num">
                                      <p:cBhvr>
                                        <p:cTn id="24" dur="500" fill="hold"/>
                                        <p:tgtEl>
                                          <p:spTgt spid="18">
                                            <p:graphicEl>
                                              <a:dgm id="{5FD0D939-7EA7-47CA-AD8C-A95EB0E5C23C}"/>
                                            </p:graphicEl>
                                          </p:spTgt>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0"/>
                                  </p:stCondLst>
                                  <p:childTnLst>
                                    <p:set>
                                      <p:cBhvr>
                                        <p:cTn id="26" dur="1" fill="hold">
                                          <p:stCondLst>
                                            <p:cond delay="0"/>
                                          </p:stCondLst>
                                        </p:cTn>
                                        <p:tgtEl>
                                          <p:spTgt spid="18">
                                            <p:graphicEl>
                                              <a:dgm id="{8173B06E-E822-4EFF-AC15-510DB294EB1F}"/>
                                            </p:graphicEl>
                                          </p:spTgt>
                                        </p:tgtEl>
                                        <p:attrNameLst>
                                          <p:attrName>style.visibility</p:attrName>
                                        </p:attrNameLst>
                                      </p:cBhvr>
                                      <p:to>
                                        <p:strVal val="visible"/>
                                      </p:to>
                                    </p:set>
                                    <p:anim calcmode="lin" valueType="num">
                                      <p:cBhvr>
                                        <p:cTn id="27" dur="500" fill="hold"/>
                                        <p:tgtEl>
                                          <p:spTgt spid="18">
                                            <p:graphicEl>
                                              <a:dgm id="{8173B06E-E822-4EFF-AC15-510DB294EB1F}"/>
                                            </p:graphicEl>
                                          </p:spTgt>
                                        </p:tgtEl>
                                        <p:attrNameLst>
                                          <p:attrName>ppt_w</p:attrName>
                                        </p:attrNameLst>
                                      </p:cBhvr>
                                      <p:tavLst>
                                        <p:tav tm="0">
                                          <p:val>
                                            <p:strVal val="4/3*#ppt_w"/>
                                          </p:val>
                                        </p:tav>
                                        <p:tav tm="100000">
                                          <p:val>
                                            <p:strVal val="#ppt_w"/>
                                          </p:val>
                                        </p:tav>
                                      </p:tavLst>
                                    </p:anim>
                                    <p:anim calcmode="lin" valueType="num">
                                      <p:cBhvr>
                                        <p:cTn id="28" dur="500" fill="hold"/>
                                        <p:tgtEl>
                                          <p:spTgt spid="18">
                                            <p:graphicEl>
                                              <a:dgm id="{8173B06E-E822-4EFF-AC15-510DB294EB1F}"/>
                                            </p:graphicEl>
                                          </p:spTgt>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495CE-4116-FEE1-11E1-2F282A9BA143}"/>
              </a:ext>
            </a:extLst>
          </p:cNvPr>
          <p:cNvSpPr>
            <a:spLocks noGrp="1"/>
          </p:cNvSpPr>
          <p:nvPr>
            <p:ph type="title"/>
          </p:nvPr>
        </p:nvSpPr>
        <p:spPr>
          <a:xfrm>
            <a:off x="1371599" y="294538"/>
            <a:ext cx="9895951" cy="1033669"/>
          </a:xfrm>
        </p:spPr>
        <p:txBody>
          <a:bodyPr>
            <a:normAutofit/>
          </a:bodyPr>
          <a:lstStyle/>
          <a:p>
            <a:r>
              <a:rPr lang="en-US" sz="4000" b="1" dirty="0">
                <a:solidFill>
                  <a:schemeClr val="accent4">
                    <a:lumMod val="60000"/>
                    <a:lumOff val="40000"/>
                  </a:schemeClr>
                </a:solidFill>
                <a:ea typeface="+mj-lt"/>
                <a:cs typeface="+mj-lt"/>
              </a:rPr>
              <a:t>Training KNN with oversampling on data</a:t>
            </a:r>
            <a:endParaRPr lang="en-US" b="1" dirty="0">
              <a:solidFill>
                <a:schemeClr val="accent4">
                  <a:lumMod val="60000"/>
                  <a:lumOff val="40000"/>
                </a:schemeClr>
              </a:solidFill>
              <a:cs typeface="Calibri Light" panose="020F0302020204030204"/>
            </a:endParaRPr>
          </a:p>
        </p:txBody>
      </p:sp>
      <p:pic>
        <p:nvPicPr>
          <p:cNvPr id="5" name="Picture 5" descr="Text&#10;&#10;Description automatically generated">
            <a:extLst>
              <a:ext uri="{FF2B5EF4-FFF2-40B4-BE49-F238E27FC236}">
                <a16:creationId xmlns:a16="http://schemas.microsoft.com/office/drawing/2014/main" id="{F473F251-A566-4892-68A7-E427E0378733}"/>
              </a:ext>
            </a:extLst>
          </p:cNvPr>
          <p:cNvPicPr>
            <a:picLocks noGrp="1" noChangeAspect="1"/>
          </p:cNvPicPr>
          <p:nvPr>
            <p:ph idx="1"/>
          </p:nvPr>
        </p:nvPicPr>
        <p:blipFill>
          <a:blip r:embed="rId2"/>
          <a:stretch>
            <a:fillRect/>
          </a:stretch>
        </p:blipFill>
        <p:spPr>
          <a:xfrm>
            <a:off x="5254" y="1649114"/>
            <a:ext cx="6886237" cy="5205456"/>
          </a:xfrm>
        </p:spPr>
      </p:pic>
      <p:sp>
        <p:nvSpPr>
          <p:cNvPr id="4" name="TextBox 3">
            <a:extLst>
              <a:ext uri="{FF2B5EF4-FFF2-40B4-BE49-F238E27FC236}">
                <a16:creationId xmlns:a16="http://schemas.microsoft.com/office/drawing/2014/main" id="{E9700F60-799D-9477-0AB5-00AE38F6FFFA}"/>
              </a:ext>
            </a:extLst>
          </p:cNvPr>
          <p:cNvSpPr txBox="1"/>
          <p:nvPr/>
        </p:nvSpPr>
        <p:spPr>
          <a:xfrm>
            <a:off x="9401503" y="34237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6" name="Picture 6" descr="Chart, line chart, histogram&#10;&#10;Description automatically generated">
            <a:extLst>
              <a:ext uri="{FF2B5EF4-FFF2-40B4-BE49-F238E27FC236}">
                <a16:creationId xmlns:a16="http://schemas.microsoft.com/office/drawing/2014/main" id="{E4579772-6BC0-159E-139A-AD816E29786C}"/>
              </a:ext>
            </a:extLst>
          </p:cNvPr>
          <p:cNvPicPr>
            <a:picLocks noChangeAspect="1"/>
          </p:cNvPicPr>
          <p:nvPr/>
        </p:nvPicPr>
        <p:blipFill>
          <a:blip r:embed="rId3"/>
          <a:stretch>
            <a:fillRect/>
          </a:stretch>
        </p:blipFill>
        <p:spPr>
          <a:xfrm>
            <a:off x="6813331" y="2261578"/>
            <a:ext cx="5383924" cy="3977085"/>
          </a:xfrm>
          <a:prstGeom prst="rect">
            <a:avLst/>
          </a:prstGeom>
        </p:spPr>
      </p:pic>
    </p:spTree>
    <p:extLst>
      <p:ext uri="{BB962C8B-B14F-4D97-AF65-F5344CB8AC3E}">
        <p14:creationId xmlns:p14="http://schemas.microsoft.com/office/powerpoint/2010/main" val="1745056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9076EA-6923-F24C-F8DA-FFD8F16B7DB9}"/>
              </a:ext>
            </a:extLst>
          </p:cNvPr>
          <p:cNvSpPr>
            <a:spLocks noGrp="1"/>
          </p:cNvSpPr>
          <p:nvPr>
            <p:ph type="title"/>
          </p:nvPr>
        </p:nvSpPr>
        <p:spPr>
          <a:xfrm>
            <a:off x="686834" y="1153572"/>
            <a:ext cx="3200400" cy="4461163"/>
          </a:xfrm>
        </p:spPr>
        <p:txBody>
          <a:bodyPr>
            <a:normAutofit/>
          </a:bodyPr>
          <a:lstStyle/>
          <a:p>
            <a:r>
              <a:rPr lang="en-US" b="1" dirty="0">
                <a:solidFill>
                  <a:srgbClr val="FFFFFF"/>
                </a:solidFill>
                <a:cs typeface="Calibri Light"/>
              </a:rPr>
              <a:t>Conclusion</a:t>
            </a:r>
            <a:endParaRPr lang="en-US" b="1" dirty="0">
              <a:solidFill>
                <a:srgbClr val="FFFFFF"/>
              </a:solidFill>
            </a:endParaRP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Content Placeholder 2">
            <a:extLst>
              <a:ext uri="{FF2B5EF4-FFF2-40B4-BE49-F238E27FC236}">
                <a16:creationId xmlns:a16="http://schemas.microsoft.com/office/drawing/2014/main" id="{23DEADE4-5B2A-97EB-EAAC-FA4A9FD15DF4}"/>
              </a:ext>
            </a:extLst>
          </p:cNvPr>
          <p:cNvSpPr>
            <a:spLocks noGrp="1"/>
          </p:cNvSpPr>
          <p:nvPr>
            <p:ph idx="1"/>
          </p:nvPr>
        </p:nvSpPr>
        <p:spPr>
          <a:xfrm>
            <a:off x="4447308" y="591344"/>
            <a:ext cx="6906491" cy="5585619"/>
          </a:xfrm>
        </p:spPr>
        <p:txBody>
          <a:bodyPr anchor="ctr">
            <a:normAutofit/>
          </a:bodyPr>
          <a:lstStyle/>
          <a:p>
            <a:r>
              <a:rPr lang="en-US" sz="2200" dirty="0">
                <a:cs typeface="Calibri"/>
              </a:rPr>
              <a:t>We used 3 different classification algorithm to accurately predict whether or not a case has a diabetes or not.</a:t>
            </a:r>
          </a:p>
          <a:p>
            <a:r>
              <a:rPr lang="en-US" sz="2200" dirty="0">
                <a:cs typeface="Calibri"/>
              </a:rPr>
              <a:t>First of all, to achieve a satisfying result with Random Forest we replaced all the cases with values that were equal to 0 with the median value of that feature among the total cases, consequently, the efficiency of the model increased.</a:t>
            </a:r>
          </a:p>
          <a:p>
            <a:r>
              <a:rPr lang="en-US" sz="2200" dirty="0">
                <a:cs typeface="Calibri"/>
              </a:rPr>
              <a:t>Secondly,  we trained Svc model with 4 different types of kernel, linear kernel worked well and </a:t>
            </a:r>
            <a:r>
              <a:rPr lang="en-US" sz="2200" dirty="0" err="1">
                <a:cs typeface="Calibri"/>
              </a:rPr>
              <a:t>rbf</a:t>
            </a:r>
            <a:r>
              <a:rPr lang="en-US" sz="2200" dirty="0">
                <a:cs typeface="Calibri"/>
              </a:rPr>
              <a:t> was not bad.</a:t>
            </a:r>
          </a:p>
          <a:p>
            <a:r>
              <a:rPr lang="en-US" sz="2200" dirty="0">
                <a:cs typeface="Calibri"/>
              </a:rPr>
              <a:t>Finally, we trained a KNN model with our diabetes data, at first, the outcome was poor, then to improve the result we over sampled our dataset to make it balanced and consequently, the final score improved dramatically.</a:t>
            </a:r>
          </a:p>
        </p:txBody>
      </p:sp>
    </p:spTree>
    <p:extLst>
      <p:ext uri="{BB962C8B-B14F-4D97-AF65-F5344CB8AC3E}">
        <p14:creationId xmlns:p14="http://schemas.microsoft.com/office/powerpoint/2010/main" val="149445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550D7A-BC77-6C6A-2024-F0CF9DC31F85}"/>
              </a:ext>
            </a:extLst>
          </p:cNvPr>
          <p:cNvSpPr>
            <a:spLocks noGrp="1"/>
          </p:cNvSpPr>
          <p:nvPr>
            <p:ph type="title"/>
          </p:nvPr>
        </p:nvSpPr>
        <p:spPr>
          <a:xfrm>
            <a:off x="621792" y="1161288"/>
            <a:ext cx="3602736" cy="4526280"/>
          </a:xfrm>
        </p:spPr>
        <p:txBody>
          <a:bodyPr>
            <a:normAutofit/>
          </a:bodyPr>
          <a:lstStyle/>
          <a:p>
            <a:r>
              <a:rPr lang="en-US" sz="4000" b="1">
                <a:cs typeface="Calibri Light"/>
              </a:rPr>
              <a:t>Data overview</a:t>
            </a:r>
            <a:endParaRPr lang="en-US" sz="4000" b="1"/>
          </a:p>
        </p:txBody>
      </p:sp>
      <p:sp>
        <p:nvSpPr>
          <p:cNvPr id="28" name="Rectangle 2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96870E65-FCB6-3008-DB7D-4BF58F03AE5F}"/>
              </a:ext>
            </a:extLst>
          </p:cNvPr>
          <p:cNvGraphicFramePr>
            <a:graphicFrameLocks noGrp="1"/>
          </p:cNvGraphicFramePr>
          <p:nvPr>
            <p:ph idx="1"/>
            <p:extLst>
              <p:ext uri="{D42A27DB-BD31-4B8C-83A1-F6EECF244321}">
                <p14:modId xmlns:p14="http://schemas.microsoft.com/office/powerpoint/2010/main" val="177407015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843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graphicEl>
                                              <a:dgm id="{AD4511B5-AC98-4415-83C1-DFB00439CA1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graphicEl>
                                              <a:dgm id="{2C0E9078-4A9F-4CE5-9DAF-F9050BE63B51}"/>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graphicEl>
                                              <a:dgm id="{0378CBCD-8BD3-48CE-BCB2-33F5B8B3FF2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FE9CE-D985-B090-D211-8AF573B73232}"/>
              </a:ext>
            </a:extLst>
          </p:cNvPr>
          <p:cNvSpPr>
            <a:spLocks noGrp="1"/>
          </p:cNvSpPr>
          <p:nvPr>
            <p:ph type="title"/>
          </p:nvPr>
        </p:nvSpPr>
        <p:spPr>
          <a:xfrm>
            <a:off x="1371599" y="294538"/>
            <a:ext cx="9895951" cy="1033669"/>
          </a:xfrm>
        </p:spPr>
        <p:txBody>
          <a:bodyPr>
            <a:normAutofit/>
          </a:bodyPr>
          <a:lstStyle/>
          <a:p>
            <a:r>
              <a:rPr lang="en-US" sz="4000" b="1" dirty="0">
                <a:solidFill>
                  <a:schemeClr val="accent4">
                    <a:lumMod val="60000"/>
                    <a:lumOff val="40000"/>
                  </a:schemeClr>
                </a:solidFill>
                <a:cs typeface="Calibri Light"/>
              </a:rPr>
              <a:t>Data overview</a:t>
            </a:r>
            <a:endParaRPr lang="en-US" sz="4000" b="1" dirty="0">
              <a:solidFill>
                <a:schemeClr val="accent4">
                  <a:lumMod val="60000"/>
                  <a:lumOff val="40000"/>
                </a:schemeClr>
              </a:solidFill>
            </a:endParaRPr>
          </a:p>
        </p:txBody>
      </p:sp>
      <p:pic>
        <p:nvPicPr>
          <p:cNvPr id="17" name="Picture 17" descr="Text&#10;&#10;Description automatically generated">
            <a:extLst>
              <a:ext uri="{FF2B5EF4-FFF2-40B4-BE49-F238E27FC236}">
                <a16:creationId xmlns:a16="http://schemas.microsoft.com/office/drawing/2014/main" id="{FFE63B55-9EC0-ACE5-C2B8-BFE474ECDB53}"/>
              </a:ext>
            </a:extLst>
          </p:cNvPr>
          <p:cNvPicPr>
            <a:picLocks noGrp="1" noChangeAspect="1"/>
          </p:cNvPicPr>
          <p:nvPr>
            <p:ph idx="1"/>
          </p:nvPr>
        </p:nvPicPr>
        <p:blipFill>
          <a:blip r:embed="rId2"/>
          <a:stretch>
            <a:fillRect/>
          </a:stretch>
        </p:blipFill>
        <p:spPr>
          <a:xfrm>
            <a:off x="-2241" y="1591295"/>
            <a:ext cx="5641041" cy="5200997"/>
          </a:xfrm>
        </p:spPr>
      </p:pic>
      <p:sp>
        <p:nvSpPr>
          <p:cNvPr id="15" name="Content Placeholder 10">
            <a:extLst>
              <a:ext uri="{FF2B5EF4-FFF2-40B4-BE49-F238E27FC236}">
                <a16:creationId xmlns:a16="http://schemas.microsoft.com/office/drawing/2014/main" id="{CABDE139-8943-D1CC-A20B-17BBA0B74EB9}"/>
              </a:ext>
            </a:extLst>
          </p:cNvPr>
          <p:cNvSpPr txBox="1">
            <a:spLocks/>
          </p:cNvSpPr>
          <p:nvPr/>
        </p:nvSpPr>
        <p:spPr>
          <a:xfrm>
            <a:off x="5741895" y="1720291"/>
            <a:ext cx="6324599" cy="506851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ea typeface="+mn-lt"/>
                <a:cs typeface="+mn-lt"/>
              </a:rPr>
              <a:t>The output shows that there are no missing values in the dataset and the data types of the columns are either integers or floats.</a:t>
            </a:r>
            <a:endParaRPr lang="en-US" dirty="0"/>
          </a:p>
        </p:txBody>
      </p:sp>
    </p:spTree>
    <p:extLst>
      <p:ext uri="{BB962C8B-B14F-4D97-AF65-F5344CB8AC3E}">
        <p14:creationId xmlns:p14="http://schemas.microsoft.com/office/powerpoint/2010/main" val="17299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BA701-3ED4-D6F7-676C-8DEF8B8F9CAD}"/>
              </a:ext>
            </a:extLst>
          </p:cNvPr>
          <p:cNvSpPr>
            <a:spLocks noGrp="1"/>
          </p:cNvSpPr>
          <p:nvPr>
            <p:ph type="title"/>
          </p:nvPr>
        </p:nvSpPr>
        <p:spPr>
          <a:xfrm>
            <a:off x="1371599" y="294538"/>
            <a:ext cx="9895951" cy="1033669"/>
          </a:xfrm>
        </p:spPr>
        <p:txBody>
          <a:bodyPr>
            <a:normAutofit/>
          </a:bodyPr>
          <a:lstStyle/>
          <a:p>
            <a:r>
              <a:rPr lang="en-US" sz="4000" b="1" dirty="0">
                <a:solidFill>
                  <a:schemeClr val="accent4">
                    <a:lumMod val="60000"/>
                    <a:lumOff val="40000"/>
                  </a:schemeClr>
                </a:solidFill>
                <a:ea typeface="+mj-lt"/>
                <a:cs typeface="+mj-lt"/>
              </a:rPr>
              <a:t>Data Quality Issues</a:t>
            </a:r>
            <a:endParaRPr lang="en-US" b="1" dirty="0">
              <a:solidFill>
                <a:schemeClr val="accent4">
                  <a:lumMod val="60000"/>
                  <a:lumOff val="40000"/>
                </a:schemeClr>
              </a:solidFill>
            </a:endParaRPr>
          </a:p>
        </p:txBody>
      </p:sp>
      <p:pic>
        <p:nvPicPr>
          <p:cNvPr id="15" name="Picture 16" descr="Table&#10;&#10;Description automatically generated">
            <a:extLst>
              <a:ext uri="{FF2B5EF4-FFF2-40B4-BE49-F238E27FC236}">
                <a16:creationId xmlns:a16="http://schemas.microsoft.com/office/drawing/2014/main" id="{50876F6E-8386-C57E-9AAB-BADB07912075}"/>
              </a:ext>
            </a:extLst>
          </p:cNvPr>
          <p:cNvPicPr>
            <a:picLocks noGrp="1" noChangeAspect="1"/>
          </p:cNvPicPr>
          <p:nvPr>
            <p:ph idx="1"/>
          </p:nvPr>
        </p:nvPicPr>
        <p:blipFill>
          <a:blip r:embed="rId2"/>
          <a:stretch>
            <a:fillRect/>
          </a:stretch>
        </p:blipFill>
        <p:spPr>
          <a:xfrm>
            <a:off x="1293160" y="1604182"/>
            <a:ext cx="8670676" cy="3363270"/>
          </a:xfrm>
        </p:spPr>
      </p:pic>
      <p:sp>
        <p:nvSpPr>
          <p:cNvPr id="13" name="TextBox 12">
            <a:extLst>
              <a:ext uri="{FF2B5EF4-FFF2-40B4-BE49-F238E27FC236}">
                <a16:creationId xmlns:a16="http://schemas.microsoft.com/office/drawing/2014/main" id="{45A7E3A2-E8A3-011B-06B0-9A684BE8C897}"/>
              </a:ext>
            </a:extLst>
          </p:cNvPr>
          <p:cNvSpPr txBox="1"/>
          <p:nvPr/>
        </p:nvSpPr>
        <p:spPr>
          <a:xfrm>
            <a:off x="182283" y="4970356"/>
            <a:ext cx="1153981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a:t>
            </a:r>
            <a:r>
              <a:rPr lang="en-US" b="1" dirty="0">
                <a:latin typeface="Consolas"/>
                <a:cs typeface="Calibri"/>
              </a:rPr>
              <a:t>describe()</a:t>
            </a:r>
            <a:r>
              <a:rPr lang="en-US" dirty="0">
                <a:ea typeface="+mn-lt"/>
                <a:cs typeface="+mn-lt"/>
              </a:rPr>
              <a:t> method provides a statistical summary of the numerical columns of the "diabetes" dataset.</a:t>
            </a:r>
          </a:p>
          <a:p>
            <a:endParaRPr lang="en-US" dirty="0">
              <a:ea typeface="+mn-lt"/>
              <a:cs typeface="+mn-lt"/>
            </a:endParaRPr>
          </a:p>
          <a:p>
            <a:r>
              <a:rPr lang="en-US" dirty="0">
                <a:ea typeface="+mn-lt"/>
                <a:cs typeface="+mn-lt"/>
              </a:rPr>
              <a:t>However, it is important to note that some columns have a minimum value of zero, such as "Glucose", "Blood Pressure", "Skin Thickness", "Insulin", and "BMI". These values are unlikely to be accurate and may indicate missing or incomplete data that needs to be addressed before using the dataset for machine learning.</a:t>
            </a:r>
            <a:endParaRPr lang="en-US" dirty="0"/>
          </a:p>
        </p:txBody>
      </p:sp>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DB25C7F5-C3EF-9DED-F9B9-B09EB00564E5}"/>
                  </a:ext>
                </a:extLst>
              </p14:cNvPr>
              <p14:cNvContentPartPr/>
              <p14:nvPr/>
            </p14:nvContentPartPr>
            <p14:xfrm>
              <a:off x="2061882" y="3566272"/>
              <a:ext cx="649372" cy="22899"/>
            </p14:xfrm>
          </p:contentPart>
        </mc:Choice>
        <mc:Fallback xmlns="">
          <p:pic>
            <p:nvPicPr>
              <p:cNvPr id="32" name="Ink 31">
                <a:extLst>
                  <a:ext uri="{FF2B5EF4-FFF2-40B4-BE49-F238E27FC236}">
                    <a16:creationId xmlns:a16="http://schemas.microsoft.com/office/drawing/2014/main" id="{DB25C7F5-C3EF-9DED-F9B9-B09EB00564E5}"/>
                  </a:ext>
                </a:extLst>
              </p:cNvPr>
              <p:cNvPicPr/>
              <p:nvPr/>
            </p:nvPicPr>
            <p:blipFill>
              <a:blip r:embed="rId4"/>
              <a:stretch>
                <a:fillRect/>
              </a:stretch>
            </p:blipFill>
            <p:spPr>
              <a:xfrm>
                <a:off x="2007918" y="3460937"/>
                <a:ext cx="756941" cy="23392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3" name="Ink 32">
                <a:extLst>
                  <a:ext uri="{FF2B5EF4-FFF2-40B4-BE49-F238E27FC236}">
                    <a16:creationId xmlns:a16="http://schemas.microsoft.com/office/drawing/2014/main" id="{D51ED800-245F-A351-5A73-D05398556CCD}"/>
                  </a:ext>
                </a:extLst>
              </p14:cNvPr>
              <p14:cNvContentPartPr/>
              <p14:nvPr/>
            </p14:nvContentPartPr>
            <p14:xfrm>
              <a:off x="2823881" y="3555066"/>
              <a:ext cx="480587" cy="14007"/>
            </p14:xfrm>
          </p:contentPart>
        </mc:Choice>
        <mc:Fallback xmlns="">
          <p:pic>
            <p:nvPicPr>
              <p:cNvPr id="33" name="Ink 32">
                <a:extLst>
                  <a:ext uri="{FF2B5EF4-FFF2-40B4-BE49-F238E27FC236}">
                    <a16:creationId xmlns:a16="http://schemas.microsoft.com/office/drawing/2014/main" id="{D51ED800-245F-A351-5A73-D05398556CCD}"/>
                  </a:ext>
                </a:extLst>
              </p:cNvPr>
              <p:cNvPicPr/>
              <p:nvPr/>
            </p:nvPicPr>
            <p:blipFill>
              <a:blip r:embed="rId6"/>
              <a:stretch>
                <a:fillRect/>
              </a:stretch>
            </p:blipFill>
            <p:spPr>
              <a:xfrm>
                <a:off x="2770283" y="-647034"/>
                <a:ext cx="588144" cy="8404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4" name="Ink 33">
                <a:extLst>
                  <a:ext uri="{FF2B5EF4-FFF2-40B4-BE49-F238E27FC236}">
                    <a16:creationId xmlns:a16="http://schemas.microsoft.com/office/drawing/2014/main" id="{14C58ABE-C84A-B757-FD6D-184FBC7F2B06}"/>
                  </a:ext>
                </a:extLst>
              </p14:cNvPr>
              <p14:cNvContentPartPr/>
              <p14:nvPr/>
            </p14:nvContentPartPr>
            <p14:xfrm>
              <a:off x="3798794" y="3554577"/>
              <a:ext cx="672322" cy="14007"/>
            </p14:xfrm>
          </p:contentPart>
        </mc:Choice>
        <mc:Fallback xmlns="">
          <p:pic>
            <p:nvPicPr>
              <p:cNvPr id="34" name="Ink 33">
                <a:extLst>
                  <a:ext uri="{FF2B5EF4-FFF2-40B4-BE49-F238E27FC236}">
                    <a16:creationId xmlns:a16="http://schemas.microsoft.com/office/drawing/2014/main" id="{14C58ABE-C84A-B757-FD6D-184FBC7F2B06}"/>
                  </a:ext>
                </a:extLst>
              </p:cNvPr>
              <p:cNvPicPr/>
              <p:nvPr/>
            </p:nvPicPr>
            <p:blipFill>
              <a:blip r:embed="rId8"/>
              <a:stretch>
                <a:fillRect/>
              </a:stretch>
            </p:blipFill>
            <p:spPr>
              <a:xfrm>
                <a:off x="3744836" y="3434917"/>
                <a:ext cx="779879" cy="25372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 34">
                <a:extLst>
                  <a:ext uri="{FF2B5EF4-FFF2-40B4-BE49-F238E27FC236}">
                    <a16:creationId xmlns:a16="http://schemas.microsoft.com/office/drawing/2014/main" id="{D0F48061-587D-DD9E-EE02-41BDF9070EE1}"/>
                  </a:ext>
                </a:extLst>
              </p14:cNvPr>
              <p14:cNvContentPartPr/>
              <p14:nvPr/>
            </p14:nvContentPartPr>
            <p14:xfrm>
              <a:off x="4650441" y="3532654"/>
              <a:ext cx="638068" cy="14007"/>
            </p14:xfrm>
          </p:contentPart>
        </mc:Choice>
        <mc:Fallback xmlns="">
          <p:pic>
            <p:nvPicPr>
              <p:cNvPr id="35" name="Ink 34">
                <a:extLst>
                  <a:ext uri="{FF2B5EF4-FFF2-40B4-BE49-F238E27FC236}">
                    <a16:creationId xmlns:a16="http://schemas.microsoft.com/office/drawing/2014/main" id="{D0F48061-587D-DD9E-EE02-41BDF9070EE1}"/>
                  </a:ext>
                </a:extLst>
              </p:cNvPr>
              <p:cNvPicPr/>
              <p:nvPr/>
            </p:nvPicPr>
            <p:blipFill>
              <a:blip r:embed="rId10"/>
              <a:stretch>
                <a:fillRect/>
              </a:stretch>
            </p:blipFill>
            <p:spPr>
              <a:xfrm>
                <a:off x="4596819" y="-669446"/>
                <a:ext cx="745672" cy="8404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 name="Ink 35">
                <a:extLst>
                  <a:ext uri="{FF2B5EF4-FFF2-40B4-BE49-F238E27FC236}">
                    <a16:creationId xmlns:a16="http://schemas.microsoft.com/office/drawing/2014/main" id="{F68BF1ED-3C18-70A8-B466-7BF533E634EB}"/>
                  </a:ext>
                </a:extLst>
              </p14:cNvPr>
              <p14:cNvContentPartPr/>
              <p14:nvPr/>
            </p14:nvContentPartPr>
            <p14:xfrm>
              <a:off x="5513295" y="3475980"/>
              <a:ext cx="653172" cy="79086"/>
            </p14:xfrm>
          </p:contentPart>
        </mc:Choice>
        <mc:Fallback xmlns="">
          <p:pic>
            <p:nvPicPr>
              <p:cNvPr id="36" name="Ink 35">
                <a:extLst>
                  <a:ext uri="{FF2B5EF4-FFF2-40B4-BE49-F238E27FC236}">
                    <a16:creationId xmlns:a16="http://schemas.microsoft.com/office/drawing/2014/main" id="{F68BF1ED-3C18-70A8-B466-7BF533E634EB}"/>
                  </a:ext>
                </a:extLst>
              </p:cNvPr>
              <p:cNvPicPr/>
              <p:nvPr/>
            </p:nvPicPr>
            <p:blipFill>
              <a:blip r:embed="rId12"/>
              <a:stretch>
                <a:fillRect/>
              </a:stretch>
            </p:blipFill>
            <p:spPr>
              <a:xfrm>
                <a:off x="5459674" y="3368623"/>
                <a:ext cx="760774" cy="29344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34962626-5C16-65C1-FD3C-FC3731943293}"/>
                  </a:ext>
                </a:extLst>
              </p14:cNvPr>
              <p14:cNvContentPartPr/>
              <p14:nvPr/>
            </p14:nvContentPartPr>
            <p14:xfrm>
              <a:off x="6208755" y="3532166"/>
              <a:ext cx="626832" cy="16111"/>
            </p14:xfrm>
          </p:contentPart>
        </mc:Choice>
        <mc:Fallback xmlns="">
          <p:pic>
            <p:nvPicPr>
              <p:cNvPr id="37" name="Ink 36">
                <a:extLst>
                  <a:ext uri="{FF2B5EF4-FFF2-40B4-BE49-F238E27FC236}">
                    <a16:creationId xmlns:a16="http://schemas.microsoft.com/office/drawing/2014/main" id="{34962626-5C16-65C1-FD3C-FC3731943293}"/>
                  </a:ext>
                </a:extLst>
              </p:cNvPr>
              <p:cNvPicPr/>
              <p:nvPr/>
            </p:nvPicPr>
            <p:blipFill>
              <a:blip r:embed="rId14"/>
              <a:stretch>
                <a:fillRect/>
              </a:stretch>
            </p:blipFill>
            <p:spPr>
              <a:xfrm>
                <a:off x="6154780" y="3427094"/>
                <a:ext cx="734423" cy="225904"/>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E0B65FA9-0F0A-1E3D-F5C5-5AEE380794EE}"/>
                  </a:ext>
                </a:extLst>
              </p14:cNvPr>
              <p14:cNvContentPartPr/>
              <p14:nvPr/>
            </p14:nvContentPartPr>
            <p14:xfrm>
              <a:off x="5388436" y="3857624"/>
              <a:ext cx="696357" cy="14007"/>
            </p14:xfrm>
          </p:contentPart>
        </mc:Choice>
        <mc:Fallback xmlns="">
          <p:pic>
            <p:nvPicPr>
              <p:cNvPr id="38" name="Ink 37">
                <a:extLst>
                  <a:ext uri="{FF2B5EF4-FFF2-40B4-BE49-F238E27FC236}">
                    <a16:creationId xmlns:a16="http://schemas.microsoft.com/office/drawing/2014/main" id="{E0B65FA9-0F0A-1E3D-F5C5-5AEE380794EE}"/>
                  </a:ext>
                </a:extLst>
              </p:cNvPr>
              <p:cNvPicPr/>
              <p:nvPr/>
            </p:nvPicPr>
            <p:blipFill>
              <a:blip r:embed="rId16"/>
              <a:stretch>
                <a:fillRect/>
              </a:stretch>
            </p:blipFill>
            <p:spPr>
              <a:xfrm>
                <a:off x="5334815" y="-330469"/>
                <a:ext cx="803959" cy="8404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FD8E66BC-7E03-D794-5E27-35C554983B63}"/>
                  </a:ext>
                </a:extLst>
              </p14:cNvPr>
              <p14:cNvContentPartPr/>
              <p14:nvPr/>
            </p14:nvContentPartPr>
            <p14:xfrm>
              <a:off x="4752473" y="3800991"/>
              <a:ext cx="547908" cy="23015"/>
            </p14:xfrm>
          </p:contentPart>
        </mc:Choice>
        <mc:Fallback xmlns="">
          <p:pic>
            <p:nvPicPr>
              <p:cNvPr id="39" name="Ink 38">
                <a:extLst>
                  <a:ext uri="{FF2B5EF4-FFF2-40B4-BE49-F238E27FC236}">
                    <a16:creationId xmlns:a16="http://schemas.microsoft.com/office/drawing/2014/main" id="{FD8E66BC-7E03-D794-5E27-35C554983B63}"/>
                  </a:ext>
                </a:extLst>
              </p:cNvPr>
              <p:cNvPicPr/>
              <p:nvPr/>
            </p:nvPicPr>
            <p:blipFill>
              <a:blip r:embed="rId18"/>
              <a:stretch>
                <a:fillRect/>
              </a:stretch>
            </p:blipFill>
            <p:spPr>
              <a:xfrm>
                <a:off x="4698869" y="3695122"/>
                <a:ext cx="655475" cy="235107"/>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 name="Ink 3">
                <a:extLst>
                  <a:ext uri="{FF2B5EF4-FFF2-40B4-BE49-F238E27FC236}">
                    <a16:creationId xmlns:a16="http://schemas.microsoft.com/office/drawing/2014/main" id="{C8255D1A-530B-B37F-F79B-E1816F9DCCF4}"/>
                  </a:ext>
                </a:extLst>
              </p14:cNvPr>
              <p14:cNvContentPartPr/>
              <p14:nvPr/>
            </p14:nvContentPartPr>
            <p14:xfrm>
              <a:off x="9398000" y="3027739"/>
              <a:ext cx="477585" cy="49567"/>
            </p14:xfrm>
          </p:contentPart>
        </mc:Choice>
        <mc:Fallback>
          <p:pic>
            <p:nvPicPr>
              <p:cNvPr id="4" name="Ink 3">
                <a:extLst>
                  <a:ext uri="{FF2B5EF4-FFF2-40B4-BE49-F238E27FC236}">
                    <a16:creationId xmlns:a16="http://schemas.microsoft.com/office/drawing/2014/main" id="{C8255D1A-530B-B37F-F79B-E1816F9DCCF4}"/>
                  </a:ext>
                </a:extLst>
              </p:cNvPr>
              <p:cNvPicPr/>
              <p:nvPr/>
            </p:nvPicPr>
            <p:blipFill>
              <a:blip r:embed="rId20"/>
              <a:stretch>
                <a:fillRect/>
              </a:stretch>
            </p:blipFill>
            <p:spPr>
              <a:xfrm>
                <a:off x="9380019" y="3009909"/>
                <a:ext cx="513188" cy="8487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7" name="Ink 6">
                <a:extLst>
                  <a:ext uri="{FF2B5EF4-FFF2-40B4-BE49-F238E27FC236}">
                    <a16:creationId xmlns:a16="http://schemas.microsoft.com/office/drawing/2014/main" id="{B351CC99-D0AE-4FF6-CCBE-F9AB507FB08F}"/>
                  </a:ext>
                </a:extLst>
              </p14:cNvPr>
              <p14:cNvContentPartPr/>
              <p14:nvPr/>
            </p14:nvContentPartPr>
            <p14:xfrm>
              <a:off x="10081872" y="2710113"/>
              <a:ext cx="761973" cy="255711"/>
            </p14:xfrm>
          </p:contentPart>
        </mc:Choice>
        <mc:Fallback>
          <p:pic>
            <p:nvPicPr>
              <p:cNvPr id="7" name="Ink 6">
                <a:extLst>
                  <a:ext uri="{FF2B5EF4-FFF2-40B4-BE49-F238E27FC236}">
                    <a16:creationId xmlns:a16="http://schemas.microsoft.com/office/drawing/2014/main" id="{B351CC99-D0AE-4FF6-CCBE-F9AB507FB08F}"/>
                  </a:ext>
                </a:extLst>
              </p:cNvPr>
              <p:cNvPicPr/>
              <p:nvPr/>
            </p:nvPicPr>
            <p:blipFill>
              <a:blip r:embed="rId22"/>
              <a:stretch>
                <a:fillRect/>
              </a:stretch>
            </p:blipFill>
            <p:spPr>
              <a:xfrm>
                <a:off x="10064244" y="2692131"/>
                <a:ext cx="797589" cy="291316"/>
              </a:xfrm>
              <a:prstGeom prst="rect">
                <a:avLst/>
              </a:prstGeom>
            </p:spPr>
          </p:pic>
        </mc:Fallback>
      </mc:AlternateContent>
    </p:spTree>
    <p:extLst>
      <p:ext uri="{BB962C8B-B14F-4D97-AF65-F5344CB8AC3E}">
        <p14:creationId xmlns:p14="http://schemas.microsoft.com/office/powerpoint/2010/main" val="3018722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28D70C-121E-40A8-F41B-4691B5B21D1D}"/>
              </a:ext>
            </a:extLst>
          </p:cNvPr>
          <p:cNvSpPr>
            <a:spLocks noGrp="1"/>
          </p:cNvSpPr>
          <p:nvPr>
            <p:ph type="title"/>
          </p:nvPr>
        </p:nvSpPr>
        <p:spPr>
          <a:xfrm>
            <a:off x="1371599" y="294538"/>
            <a:ext cx="9895951" cy="1033669"/>
          </a:xfrm>
        </p:spPr>
        <p:txBody>
          <a:bodyPr>
            <a:normAutofit/>
          </a:bodyPr>
          <a:lstStyle/>
          <a:p>
            <a:r>
              <a:rPr lang="en-US" sz="4000" b="1" dirty="0">
                <a:solidFill>
                  <a:schemeClr val="accent4">
                    <a:lumMod val="60000"/>
                    <a:lumOff val="40000"/>
                  </a:schemeClr>
                </a:solidFill>
                <a:ea typeface="+mj-lt"/>
                <a:cs typeface="+mj-lt"/>
              </a:rPr>
              <a:t>Data Quality Issues</a:t>
            </a:r>
            <a:endParaRPr lang="en-US" b="1" dirty="0">
              <a:solidFill>
                <a:schemeClr val="accent4">
                  <a:lumMod val="60000"/>
                  <a:lumOff val="40000"/>
                </a:schemeClr>
              </a:solidFill>
            </a:endParaRPr>
          </a:p>
        </p:txBody>
      </p:sp>
      <p:pic>
        <p:nvPicPr>
          <p:cNvPr id="5" name="Picture 5" descr="Text, letter&#10;&#10;Description automatically generated">
            <a:extLst>
              <a:ext uri="{FF2B5EF4-FFF2-40B4-BE49-F238E27FC236}">
                <a16:creationId xmlns:a16="http://schemas.microsoft.com/office/drawing/2014/main" id="{340A1231-01C7-8AA7-533D-08725E71EA86}"/>
              </a:ext>
            </a:extLst>
          </p:cNvPr>
          <p:cNvPicPr>
            <a:picLocks noGrp="1" noChangeAspect="1"/>
          </p:cNvPicPr>
          <p:nvPr>
            <p:ph idx="1"/>
          </p:nvPr>
        </p:nvPicPr>
        <p:blipFill>
          <a:blip r:embed="rId2"/>
          <a:stretch>
            <a:fillRect/>
          </a:stretch>
        </p:blipFill>
        <p:spPr>
          <a:xfrm>
            <a:off x="38099" y="1709526"/>
            <a:ext cx="7191500" cy="4149905"/>
          </a:xfrm>
        </p:spPr>
      </p:pic>
      <p:sp>
        <p:nvSpPr>
          <p:cNvPr id="4" name="TextBox 3">
            <a:extLst>
              <a:ext uri="{FF2B5EF4-FFF2-40B4-BE49-F238E27FC236}">
                <a16:creationId xmlns:a16="http://schemas.microsoft.com/office/drawing/2014/main" id="{12C322B6-8857-33AA-C749-EBE986C68A41}"/>
              </a:ext>
            </a:extLst>
          </p:cNvPr>
          <p:cNvSpPr txBox="1"/>
          <p:nvPr/>
        </p:nvSpPr>
        <p:spPr>
          <a:xfrm>
            <a:off x="7357783" y="1642783"/>
            <a:ext cx="480508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Now, we can see the problem. I am not a doctor but I imagine that having a Blood Pressure of 0 is equivalent to be dead. Also, a Skin Thickness, insulin, glucose or BMI of 0 do not correlate good with the fact of being a living being.</a:t>
            </a:r>
            <a:endParaRPr lang="en-US" sz="2400">
              <a:cs typeface="Calibri"/>
            </a:endParaRPr>
          </a:p>
          <a:p>
            <a:r>
              <a:rPr lang="en-US" sz="2400" dirty="0">
                <a:ea typeface="+mn-lt"/>
                <a:cs typeface="+mn-lt"/>
              </a:rPr>
              <a:t>Because of that, the data is NOT clean, and we need to take action.</a:t>
            </a:r>
            <a:endParaRPr lang="en-US" sz="2400">
              <a:cs typeface="Calibri"/>
            </a:endParaRPr>
          </a:p>
          <a:p>
            <a:endParaRPr lang="en-US" dirty="0">
              <a:cs typeface="Calibri"/>
            </a:endParaRPr>
          </a:p>
        </p:txBody>
      </p:sp>
    </p:spTree>
    <p:extLst>
      <p:ext uri="{BB962C8B-B14F-4D97-AF65-F5344CB8AC3E}">
        <p14:creationId xmlns:p14="http://schemas.microsoft.com/office/powerpoint/2010/main" val="141866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9745BE-1706-555F-AA77-6686544ED43B}"/>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b="1" kern="1200" dirty="0">
                <a:solidFill>
                  <a:srgbClr val="FFFFFF"/>
                </a:solidFill>
                <a:latin typeface="+mj-lt"/>
                <a:ea typeface="+mj-ea"/>
                <a:cs typeface="+mj-cs"/>
              </a:rPr>
              <a:t>Cleaning Data</a:t>
            </a:r>
          </a:p>
        </p:txBody>
      </p:sp>
      <p:sp>
        <p:nvSpPr>
          <p:cNvPr id="3" name="Content Placeholder 2">
            <a:extLst>
              <a:ext uri="{FF2B5EF4-FFF2-40B4-BE49-F238E27FC236}">
                <a16:creationId xmlns:a16="http://schemas.microsoft.com/office/drawing/2014/main" id="{F68CDCDD-1CB0-6F1A-80F5-27423138DC3A}"/>
              </a:ext>
            </a:extLst>
          </p:cNvPr>
          <p:cNvSpPr>
            <a:spLocks noGrp="1"/>
          </p:cNvSpPr>
          <p:nvPr>
            <p:ph idx="1"/>
          </p:nvPr>
        </p:nvSpPr>
        <p:spPr>
          <a:xfrm>
            <a:off x="4380855" y="1412489"/>
            <a:ext cx="3427283" cy="4363844"/>
          </a:xfrm>
        </p:spPr>
        <p:txBody>
          <a:bodyPr vert="horz" lIns="91440" tIns="45720" rIns="91440" bIns="45720" rtlCol="0">
            <a:normAutofit/>
          </a:bodyPr>
          <a:lstStyle/>
          <a:p>
            <a:r>
              <a:rPr lang="en-US" sz="2000"/>
              <a:t>Before building our model we should clean the data:</a:t>
            </a:r>
            <a:br>
              <a:rPr lang="en-US" sz="2000"/>
            </a:br>
            <a:r>
              <a:rPr lang="en-US" sz="2000"/>
              <a:t>I tried 2 different methods:</a:t>
            </a:r>
          </a:p>
          <a:p>
            <a:r>
              <a:rPr lang="en-US" sz="2000"/>
              <a:t>1- Deleting some rows consisting 0 values in Glucose, Blood Pressure or BMI using EXCEL.</a:t>
            </a:r>
            <a:br>
              <a:rPr lang="en-US" sz="2000"/>
            </a:br>
            <a:r>
              <a:rPr lang="en-US" sz="2000"/>
              <a:t>2- Replacing rows with 0 values in Glucose, Blood Pressure, BMI, Skin Thickness, Insulin with the median values.</a:t>
            </a:r>
            <a:br>
              <a:rPr lang="en-US" sz="2000"/>
            </a:br>
            <a:endParaRPr lang="en-US" sz="2000"/>
          </a:p>
        </p:txBody>
      </p:sp>
      <p:cxnSp>
        <p:nvCxnSpPr>
          <p:cNvPr id="23" name="Straight Connector 22">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F7959FE-58D1-7CBB-623C-80CBE4C2D614}"/>
              </a:ext>
            </a:extLst>
          </p:cNvPr>
          <p:cNvSpPr txBox="1"/>
          <p:nvPr/>
        </p:nvSpPr>
        <p:spPr>
          <a:xfrm>
            <a:off x="8451604" y="1412489"/>
            <a:ext cx="3197701" cy="436384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t>But, first we are going to train our Random Forest model with uncleaned data then compare the model that trained with cleaned data.</a:t>
            </a:r>
          </a:p>
        </p:txBody>
      </p:sp>
    </p:spTree>
    <p:extLst>
      <p:ext uri="{BB962C8B-B14F-4D97-AF65-F5344CB8AC3E}">
        <p14:creationId xmlns:p14="http://schemas.microsoft.com/office/powerpoint/2010/main" val="154981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A348DF-6007-C32C-E6A1-E2866798A7A3}"/>
              </a:ext>
            </a:extLst>
          </p:cNvPr>
          <p:cNvSpPr>
            <a:spLocks noGrp="1"/>
          </p:cNvSpPr>
          <p:nvPr>
            <p:ph type="title"/>
          </p:nvPr>
        </p:nvSpPr>
        <p:spPr>
          <a:xfrm>
            <a:off x="1371599" y="294538"/>
            <a:ext cx="9895951" cy="1033669"/>
          </a:xfrm>
        </p:spPr>
        <p:txBody>
          <a:bodyPr>
            <a:normAutofit/>
          </a:bodyPr>
          <a:lstStyle/>
          <a:p>
            <a:r>
              <a:rPr lang="en-US" sz="4000" b="1" dirty="0">
                <a:solidFill>
                  <a:schemeClr val="accent4">
                    <a:lumMod val="60000"/>
                    <a:lumOff val="40000"/>
                  </a:schemeClr>
                </a:solidFill>
                <a:cs typeface="Calibri Light"/>
              </a:rPr>
              <a:t>Data outcome distribution</a:t>
            </a:r>
            <a:endParaRPr lang="en-US" sz="4000" b="1" dirty="0">
              <a:solidFill>
                <a:schemeClr val="accent4">
                  <a:lumMod val="60000"/>
                  <a:lumOff val="40000"/>
                </a:schemeClr>
              </a:solidFill>
            </a:endParaRPr>
          </a:p>
        </p:txBody>
      </p:sp>
      <p:sp>
        <p:nvSpPr>
          <p:cNvPr id="3" name="Content Placeholder 2">
            <a:extLst>
              <a:ext uri="{FF2B5EF4-FFF2-40B4-BE49-F238E27FC236}">
                <a16:creationId xmlns:a16="http://schemas.microsoft.com/office/drawing/2014/main" id="{C949AA17-D98D-B3A7-7BED-11FF445B12DE}"/>
              </a:ext>
            </a:extLst>
          </p:cNvPr>
          <p:cNvSpPr>
            <a:spLocks noGrp="1"/>
          </p:cNvSpPr>
          <p:nvPr>
            <p:ph idx="1"/>
          </p:nvPr>
        </p:nvSpPr>
        <p:spPr>
          <a:xfrm>
            <a:off x="463061" y="1937197"/>
            <a:ext cx="5533031" cy="772129"/>
          </a:xfrm>
        </p:spPr>
        <p:txBody>
          <a:bodyPr anchor="ctr">
            <a:normAutofit/>
          </a:bodyPr>
          <a:lstStyle/>
          <a:p>
            <a:r>
              <a:rPr lang="en-US" sz="2000" dirty="0">
                <a:cs typeface="Calibri"/>
              </a:rPr>
              <a:t>Is our dataset balanced? </a:t>
            </a:r>
            <a:endParaRPr lang="en-US" sz="2000" dirty="0" err="1"/>
          </a:p>
        </p:txBody>
      </p:sp>
      <p:sp>
        <p:nvSpPr>
          <p:cNvPr id="4" name="TextBox 3">
            <a:extLst>
              <a:ext uri="{FF2B5EF4-FFF2-40B4-BE49-F238E27FC236}">
                <a16:creationId xmlns:a16="http://schemas.microsoft.com/office/drawing/2014/main" id="{6D95D29F-8E2D-4549-2C9A-CFAB92972602}"/>
              </a:ext>
            </a:extLst>
          </p:cNvPr>
          <p:cNvSpPr txBox="1"/>
          <p:nvPr/>
        </p:nvSpPr>
        <p:spPr>
          <a:xfrm>
            <a:off x="592016" y="4577862"/>
            <a:ext cx="1072466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This is an example of imbalanced data, where the Diabetes class has significantly fewer samples than the Non-Diabetes class and the Non-Diabetes class is dominant. Specifically, the Diabetes class represents only around 35% of the total dataset, while the Non-Diabetes class represents around 65%.</a:t>
            </a:r>
            <a:endParaRPr lang="en-US" dirty="0"/>
          </a:p>
          <a:p>
            <a:endParaRPr lang="en-US" dirty="0">
              <a:cs typeface="Calibri" panose="020F0502020204030204"/>
            </a:endParaRPr>
          </a:p>
          <a:p>
            <a:r>
              <a:rPr lang="en-US" dirty="0">
                <a:ea typeface="+mn-lt"/>
                <a:cs typeface="+mn-lt"/>
              </a:rPr>
              <a:t>This imbalance can pose challenges for machine learning algorithms because they may have difficulty identifying the minority class, in this case, the Diabetes class.</a:t>
            </a:r>
            <a:endParaRPr lang="en-US" dirty="0"/>
          </a:p>
          <a:p>
            <a:br>
              <a:rPr lang="en-US" dirty="0"/>
            </a:br>
            <a:r>
              <a:rPr lang="en-US" dirty="0">
                <a:cs typeface="Calibri"/>
              </a:rPr>
              <a:t> </a:t>
            </a:r>
            <a:endParaRPr lang="en-US"/>
          </a:p>
        </p:txBody>
      </p:sp>
      <p:sp>
        <p:nvSpPr>
          <p:cNvPr id="5" name="TextBox 4">
            <a:extLst>
              <a:ext uri="{FF2B5EF4-FFF2-40B4-BE49-F238E27FC236}">
                <a16:creationId xmlns:a16="http://schemas.microsoft.com/office/drawing/2014/main" id="{062DD119-B3F1-A888-5E91-A24CD73632BF}"/>
              </a:ext>
            </a:extLst>
          </p:cNvPr>
          <p:cNvSpPr txBox="1"/>
          <p:nvPr/>
        </p:nvSpPr>
        <p:spPr>
          <a:xfrm>
            <a:off x="719015"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7" name="Picture 8" descr="Graphical user interface, text, application&#10;&#10;Description automatically generated">
            <a:extLst>
              <a:ext uri="{FF2B5EF4-FFF2-40B4-BE49-F238E27FC236}">
                <a16:creationId xmlns:a16="http://schemas.microsoft.com/office/drawing/2014/main" id="{C01E6FD4-6D2E-F40A-78F2-08158AF378F1}"/>
              </a:ext>
            </a:extLst>
          </p:cNvPr>
          <p:cNvPicPr>
            <a:picLocks noChangeAspect="1"/>
          </p:cNvPicPr>
          <p:nvPr/>
        </p:nvPicPr>
        <p:blipFill>
          <a:blip r:embed="rId2"/>
          <a:stretch>
            <a:fillRect/>
          </a:stretch>
        </p:blipFill>
        <p:spPr>
          <a:xfrm>
            <a:off x="544606" y="2668090"/>
            <a:ext cx="5017994" cy="1723525"/>
          </a:xfrm>
          <a:prstGeom prst="rect">
            <a:avLst/>
          </a:prstGeom>
        </p:spPr>
      </p:pic>
    </p:spTree>
    <p:extLst>
      <p:ext uri="{BB962C8B-B14F-4D97-AF65-F5344CB8AC3E}">
        <p14:creationId xmlns:p14="http://schemas.microsoft.com/office/powerpoint/2010/main" val="7594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69B8D9-78DA-2FDA-F03F-E3DD6A011CBF}"/>
              </a:ext>
            </a:extLst>
          </p:cNvPr>
          <p:cNvSpPr>
            <a:spLocks noGrp="1"/>
          </p:cNvSpPr>
          <p:nvPr>
            <p:ph type="title"/>
          </p:nvPr>
        </p:nvSpPr>
        <p:spPr>
          <a:xfrm>
            <a:off x="621792" y="1161288"/>
            <a:ext cx="3602736" cy="4526280"/>
          </a:xfrm>
        </p:spPr>
        <p:txBody>
          <a:bodyPr>
            <a:normAutofit/>
          </a:bodyPr>
          <a:lstStyle/>
          <a:p>
            <a:r>
              <a:rPr lang="en-US" sz="4000" b="1">
                <a:cs typeface="Calibri Light"/>
              </a:rPr>
              <a:t>Possible Approaches</a:t>
            </a:r>
            <a:endParaRPr lang="en-US" sz="4000"/>
          </a:p>
        </p:txBody>
      </p:sp>
      <p:sp>
        <p:nvSpPr>
          <p:cNvPr id="28" name="Rectangle 2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C06904FE-0869-48B9-52ED-812C6FA54392}"/>
              </a:ext>
            </a:extLst>
          </p:cNvPr>
          <p:cNvGraphicFramePr>
            <a:graphicFrameLocks noGrp="1"/>
          </p:cNvGraphicFramePr>
          <p:nvPr>
            <p:ph idx="1"/>
            <p:extLst>
              <p:ext uri="{D42A27DB-BD31-4B8C-83A1-F6EECF244321}">
                <p14:modId xmlns:p14="http://schemas.microsoft.com/office/powerpoint/2010/main" val="123766301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190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graphicEl>
                                              <a:dgm id="{6C189523-85D5-452A-9154-AAE49A2C2E03}"/>
                                            </p:graphicEl>
                                          </p:spTgt>
                                        </p:tgtEl>
                                        <p:attrNameLst>
                                          <p:attrName>style.visibility</p:attrName>
                                        </p:attrNameLst>
                                      </p:cBhvr>
                                      <p:to>
                                        <p:strVal val="visible"/>
                                      </p:to>
                                    </p:set>
                                    <p:animEffect transition="in" filter="fade">
                                      <p:cBhvr>
                                        <p:cTn id="7" dur="500"/>
                                        <p:tgtEl>
                                          <p:spTgt spid="18">
                                            <p:graphicEl>
                                              <a:dgm id="{6C189523-85D5-452A-9154-AAE49A2C2E0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graphicEl>
                                              <a:dgm id="{08F78653-14A4-4D72-BE7C-38B24A27CDF3}"/>
                                            </p:graphicEl>
                                          </p:spTgt>
                                        </p:tgtEl>
                                        <p:attrNameLst>
                                          <p:attrName>style.visibility</p:attrName>
                                        </p:attrNameLst>
                                      </p:cBhvr>
                                      <p:to>
                                        <p:strVal val="visible"/>
                                      </p:to>
                                    </p:set>
                                    <p:animEffect transition="in" filter="fade">
                                      <p:cBhvr>
                                        <p:cTn id="12" dur="500"/>
                                        <p:tgtEl>
                                          <p:spTgt spid="18">
                                            <p:graphicEl>
                                              <a:dgm id="{08F78653-14A4-4D72-BE7C-38B24A27CDF3}"/>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graphicEl>
                                              <a:dgm id="{4E3FE801-3493-4070-AA36-E0E420AF741A}"/>
                                            </p:graphicEl>
                                          </p:spTgt>
                                        </p:tgtEl>
                                        <p:attrNameLst>
                                          <p:attrName>style.visibility</p:attrName>
                                        </p:attrNameLst>
                                      </p:cBhvr>
                                      <p:to>
                                        <p:strVal val="visible"/>
                                      </p:to>
                                    </p:set>
                                    <p:animEffect transition="in" filter="fade">
                                      <p:cBhvr>
                                        <p:cTn id="17" dur="500"/>
                                        <p:tgtEl>
                                          <p:spTgt spid="18">
                                            <p:graphicEl>
                                              <a:dgm id="{4E3FE801-3493-4070-AA36-E0E420AF741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Diabetes Prediction   with machine learning classification algorithms  </vt:lpstr>
      <vt:lpstr>Pima Indians Diabetes Database </vt:lpstr>
      <vt:lpstr>Data overview</vt:lpstr>
      <vt:lpstr>Data overview</vt:lpstr>
      <vt:lpstr>Data Quality Issues</vt:lpstr>
      <vt:lpstr>Data Quality Issues</vt:lpstr>
      <vt:lpstr>Cleaning Data</vt:lpstr>
      <vt:lpstr>Data outcome distribution</vt:lpstr>
      <vt:lpstr>Possible Approaches</vt:lpstr>
      <vt:lpstr>The algorithms under consideration for training in our study</vt:lpstr>
      <vt:lpstr>Training Random Forest classifier with Uncleaned Diabetes Data</vt:lpstr>
      <vt:lpstr>Output </vt:lpstr>
      <vt:lpstr>Comparing Different evaluation metrics</vt:lpstr>
      <vt:lpstr>F1 vs Accuracy</vt:lpstr>
      <vt:lpstr>Training Random Forest with cleaned data that Features with "0" values omitted</vt:lpstr>
      <vt:lpstr>Replacing "0" values by median values</vt:lpstr>
      <vt:lpstr>Histograms of Diabetes Dataset Features.</vt:lpstr>
      <vt:lpstr>Training Random Forest with cleaned data that 0 values replaced by median values</vt:lpstr>
      <vt:lpstr>Correlation matrix</vt:lpstr>
      <vt:lpstr>Training SVC algorithm with diabetes data</vt:lpstr>
      <vt:lpstr>4 Types of SVC kernels</vt:lpstr>
      <vt:lpstr>Training KNN classifier with diabetes data</vt:lpstr>
      <vt:lpstr>Why the performance of KNN is so poor?</vt:lpstr>
      <vt:lpstr>Training KNN with oversampling on data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c:title>
  <dc:creator/>
  <cp:lastModifiedBy/>
  <cp:revision>1000</cp:revision>
  <dcterms:created xsi:type="dcterms:W3CDTF">2023-03-15T20:13:49Z</dcterms:created>
  <dcterms:modified xsi:type="dcterms:W3CDTF">2023-03-17T16:11:10Z</dcterms:modified>
</cp:coreProperties>
</file>