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57" r:id="rId4"/>
    <p:sldId id="258" r:id="rId5"/>
    <p:sldId id="259" r:id="rId6"/>
    <p:sldId id="260" r:id="rId7"/>
    <p:sldId id="261" r:id="rId8"/>
    <p:sldId id="262" r:id="rId9"/>
    <p:sldId id="263" r:id="rId10"/>
    <p:sldId id="279" r:id="rId11"/>
    <p:sldId id="280" r:id="rId12"/>
    <p:sldId id="281" r:id="rId13"/>
    <p:sldId id="282" r:id="rId14"/>
    <p:sldId id="283" r:id="rId15"/>
    <p:sldId id="284" r:id="rId16"/>
    <p:sldId id="285" r:id="rId17"/>
    <p:sldId id="286" r:id="rId18"/>
    <p:sldId id="287" r:id="rId19"/>
    <p:sldId id="288" r:id="rId20"/>
    <p:sldId id="289" r:id="rId21"/>
    <p:sldId id="272" r:id="rId22"/>
    <p:sldId id="273" r:id="rId23"/>
    <p:sldId id="274" r:id="rId24"/>
    <p:sldId id="275" r:id="rId25"/>
    <p:sldId id="276" r:id="rId26"/>
    <p:sldId id="277" r:id="rId27"/>
    <p:sldId id="278" r:id="rId28"/>
    <p:sldId id="264" r:id="rId29"/>
    <p:sldId id="265" r:id="rId30"/>
    <p:sldId id="269" r:id="rId31"/>
    <p:sldId id="266" r:id="rId32"/>
    <p:sldId id="267" r:id="rId33"/>
    <p:sldId id="268" r:id="rId34"/>
    <p:sldId id="270" r:id="rId35"/>
    <p:sldId id="290" r:id="rId36"/>
    <p:sldId id="291" r:id="rId37"/>
    <p:sldId id="296" r:id="rId38"/>
    <p:sldId id="292" r:id="rId39"/>
    <p:sldId id="293" r:id="rId40"/>
    <p:sldId id="294" r:id="rId41"/>
    <p:sldId id="295" r:id="rId42"/>
    <p:sldId id="297" r:id="rId43"/>
    <p:sldId id="298" r:id="rId44"/>
    <p:sldId id="299"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B299A-97D5-4C8D-8B0C-895AA3244BE3}"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B844923-5810-4997-B4F5-4F1C62E64704}" type="slidenum">
              <a:rPr lang="en-GB" smtClean="0"/>
              <a:t>‹#›</a:t>
            </a:fld>
            <a:endParaRPr lang="en-GB"/>
          </a:p>
        </p:txBody>
      </p:sp>
    </p:spTree>
    <p:extLst>
      <p:ext uri="{BB962C8B-B14F-4D97-AF65-F5344CB8AC3E}">
        <p14:creationId xmlns:p14="http://schemas.microsoft.com/office/powerpoint/2010/main" val="2175084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B299A-97D5-4C8D-8B0C-895AA3244BE3}"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844923-5810-4997-B4F5-4F1C62E64704}" type="slidenum">
              <a:rPr lang="en-GB" smtClean="0"/>
              <a:t>‹#›</a:t>
            </a:fld>
            <a:endParaRPr lang="en-GB"/>
          </a:p>
        </p:txBody>
      </p:sp>
    </p:spTree>
    <p:extLst>
      <p:ext uri="{BB962C8B-B14F-4D97-AF65-F5344CB8AC3E}">
        <p14:creationId xmlns:p14="http://schemas.microsoft.com/office/powerpoint/2010/main" val="1786791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B299A-97D5-4C8D-8B0C-895AA3244BE3}"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844923-5810-4997-B4F5-4F1C62E64704}"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82277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22B299A-97D5-4C8D-8B0C-895AA3244BE3}"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844923-5810-4997-B4F5-4F1C62E64704}" type="slidenum">
              <a:rPr lang="en-GB" smtClean="0"/>
              <a:t>‹#›</a:t>
            </a:fld>
            <a:endParaRPr lang="en-GB"/>
          </a:p>
        </p:txBody>
      </p:sp>
    </p:spTree>
    <p:extLst>
      <p:ext uri="{BB962C8B-B14F-4D97-AF65-F5344CB8AC3E}">
        <p14:creationId xmlns:p14="http://schemas.microsoft.com/office/powerpoint/2010/main" val="4005067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22B299A-97D5-4C8D-8B0C-895AA3244BE3}"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844923-5810-4997-B4F5-4F1C62E64704}"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09192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22B299A-97D5-4C8D-8B0C-895AA3244BE3}"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844923-5810-4997-B4F5-4F1C62E64704}" type="slidenum">
              <a:rPr lang="en-GB" smtClean="0"/>
              <a:t>‹#›</a:t>
            </a:fld>
            <a:endParaRPr lang="en-GB"/>
          </a:p>
        </p:txBody>
      </p:sp>
    </p:spTree>
    <p:extLst>
      <p:ext uri="{BB962C8B-B14F-4D97-AF65-F5344CB8AC3E}">
        <p14:creationId xmlns:p14="http://schemas.microsoft.com/office/powerpoint/2010/main" val="305085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B299A-97D5-4C8D-8B0C-895AA3244BE3}"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844923-5810-4997-B4F5-4F1C62E64704}" type="slidenum">
              <a:rPr lang="en-GB" smtClean="0"/>
              <a:t>‹#›</a:t>
            </a:fld>
            <a:endParaRPr lang="en-GB"/>
          </a:p>
        </p:txBody>
      </p:sp>
    </p:spTree>
    <p:extLst>
      <p:ext uri="{BB962C8B-B14F-4D97-AF65-F5344CB8AC3E}">
        <p14:creationId xmlns:p14="http://schemas.microsoft.com/office/powerpoint/2010/main" val="3526824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B299A-97D5-4C8D-8B0C-895AA3244BE3}"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844923-5810-4997-B4F5-4F1C62E64704}" type="slidenum">
              <a:rPr lang="en-GB" smtClean="0"/>
              <a:t>‹#›</a:t>
            </a:fld>
            <a:endParaRPr lang="en-GB"/>
          </a:p>
        </p:txBody>
      </p:sp>
    </p:spTree>
    <p:extLst>
      <p:ext uri="{BB962C8B-B14F-4D97-AF65-F5344CB8AC3E}">
        <p14:creationId xmlns:p14="http://schemas.microsoft.com/office/powerpoint/2010/main" val="1103373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B299A-97D5-4C8D-8B0C-895AA3244BE3}"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844923-5810-4997-B4F5-4F1C62E64704}" type="slidenum">
              <a:rPr lang="en-GB" smtClean="0"/>
              <a:t>‹#›</a:t>
            </a:fld>
            <a:endParaRPr lang="en-GB"/>
          </a:p>
        </p:txBody>
      </p:sp>
    </p:spTree>
    <p:extLst>
      <p:ext uri="{BB962C8B-B14F-4D97-AF65-F5344CB8AC3E}">
        <p14:creationId xmlns:p14="http://schemas.microsoft.com/office/powerpoint/2010/main" val="52451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B299A-97D5-4C8D-8B0C-895AA3244BE3}"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844923-5810-4997-B4F5-4F1C62E64704}" type="slidenum">
              <a:rPr lang="en-GB" smtClean="0"/>
              <a:t>‹#›</a:t>
            </a:fld>
            <a:endParaRPr lang="en-GB"/>
          </a:p>
        </p:txBody>
      </p:sp>
    </p:spTree>
    <p:extLst>
      <p:ext uri="{BB962C8B-B14F-4D97-AF65-F5344CB8AC3E}">
        <p14:creationId xmlns:p14="http://schemas.microsoft.com/office/powerpoint/2010/main" val="23950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2B299A-97D5-4C8D-8B0C-895AA3244BE3}"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B844923-5810-4997-B4F5-4F1C62E64704}" type="slidenum">
              <a:rPr lang="en-GB" smtClean="0"/>
              <a:t>‹#›</a:t>
            </a:fld>
            <a:endParaRPr lang="en-GB"/>
          </a:p>
        </p:txBody>
      </p:sp>
    </p:spTree>
    <p:extLst>
      <p:ext uri="{BB962C8B-B14F-4D97-AF65-F5344CB8AC3E}">
        <p14:creationId xmlns:p14="http://schemas.microsoft.com/office/powerpoint/2010/main" val="2369856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2B299A-97D5-4C8D-8B0C-895AA3244BE3}" type="datetimeFigureOut">
              <a:rPr lang="en-GB" smtClean="0"/>
              <a:t>19/10/2022</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B844923-5810-4997-B4F5-4F1C62E64704}" type="slidenum">
              <a:rPr lang="en-GB" smtClean="0"/>
              <a:t>‹#›</a:t>
            </a:fld>
            <a:endParaRPr lang="en-GB"/>
          </a:p>
        </p:txBody>
      </p:sp>
    </p:spTree>
    <p:extLst>
      <p:ext uri="{BB962C8B-B14F-4D97-AF65-F5344CB8AC3E}">
        <p14:creationId xmlns:p14="http://schemas.microsoft.com/office/powerpoint/2010/main" val="208598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2B299A-97D5-4C8D-8B0C-895AA3244BE3}" type="datetimeFigureOut">
              <a:rPr lang="en-GB" smtClean="0"/>
              <a:t>19/10/2022</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B844923-5810-4997-B4F5-4F1C62E64704}" type="slidenum">
              <a:rPr lang="en-GB" smtClean="0"/>
              <a:t>‹#›</a:t>
            </a:fld>
            <a:endParaRPr lang="en-GB"/>
          </a:p>
        </p:txBody>
      </p:sp>
    </p:spTree>
    <p:extLst>
      <p:ext uri="{BB962C8B-B14F-4D97-AF65-F5344CB8AC3E}">
        <p14:creationId xmlns:p14="http://schemas.microsoft.com/office/powerpoint/2010/main" val="303864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B299A-97D5-4C8D-8B0C-895AA3244BE3}" type="datetimeFigureOut">
              <a:rPr lang="en-GB" smtClean="0"/>
              <a:t>19/10/2022</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B844923-5810-4997-B4F5-4F1C62E64704}" type="slidenum">
              <a:rPr lang="en-GB" smtClean="0"/>
              <a:t>‹#›</a:t>
            </a:fld>
            <a:endParaRPr lang="en-GB"/>
          </a:p>
        </p:txBody>
      </p:sp>
    </p:spTree>
    <p:extLst>
      <p:ext uri="{BB962C8B-B14F-4D97-AF65-F5344CB8AC3E}">
        <p14:creationId xmlns:p14="http://schemas.microsoft.com/office/powerpoint/2010/main" val="83304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2B299A-97D5-4C8D-8B0C-895AA3244BE3}"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B844923-5810-4997-B4F5-4F1C62E64704}" type="slidenum">
              <a:rPr lang="en-GB" smtClean="0"/>
              <a:t>‹#›</a:t>
            </a:fld>
            <a:endParaRPr lang="en-GB"/>
          </a:p>
        </p:txBody>
      </p:sp>
    </p:spTree>
    <p:extLst>
      <p:ext uri="{BB962C8B-B14F-4D97-AF65-F5344CB8AC3E}">
        <p14:creationId xmlns:p14="http://schemas.microsoft.com/office/powerpoint/2010/main" val="1695321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2B299A-97D5-4C8D-8B0C-895AA3244BE3}"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844923-5810-4997-B4F5-4F1C62E64704}" type="slidenum">
              <a:rPr lang="en-GB" smtClean="0"/>
              <a:t>‹#›</a:t>
            </a:fld>
            <a:endParaRPr lang="en-GB"/>
          </a:p>
        </p:txBody>
      </p:sp>
    </p:spTree>
    <p:extLst>
      <p:ext uri="{BB962C8B-B14F-4D97-AF65-F5344CB8AC3E}">
        <p14:creationId xmlns:p14="http://schemas.microsoft.com/office/powerpoint/2010/main" val="425080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22B299A-97D5-4C8D-8B0C-895AA3244BE3}" type="datetimeFigureOut">
              <a:rPr lang="en-GB" smtClean="0"/>
              <a:t>19/10/2022</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B844923-5810-4997-B4F5-4F1C62E64704}" type="slidenum">
              <a:rPr lang="en-GB" smtClean="0"/>
              <a:t>‹#›</a:t>
            </a:fld>
            <a:endParaRPr lang="en-GB"/>
          </a:p>
        </p:txBody>
      </p:sp>
    </p:spTree>
    <p:extLst>
      <p:ext uri="{BB962C8B-B14F-4D97-AF65-F5344CB8AC3E}">
        <p14:creationId xmlns:p14="http://schemas.microsoft.com/office/powerpoint/2010/main" val="178406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cribbr.com/category/academic-essa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lex maths formulae on a blackboard">
            <a:extLst>
              <a:ext uri="{FF2B5EF4-FFF2-40B4-BE49-F238E27FC236}">
                <a16:creationId xmlns:a16="http://schemas.microsoft.com/office/drawing/2014/main" id="{8FF2C3EA-2B75-6FF9-E783-D379B3A34E84}"/>
              </a:ext>
            </a:extLst>
          </p:cNvPr>
          <p:cNvPicPr>
            <a:picLocks noChangeAspect="1"/>
          </p:cNvPicPr>
          <p:nvPr/>
        </p:nvPicPr>
        <p:blipFill rotWithShape="1">
          <a:blip r:embed="rId2">
            <a:duotone>
              <a:schemeClr val="bg2">
                <a:shade val="45000"/>
                <a:satMod val="135000"/>
              </a:schemeClr>
              <a:prstClr val="white"/>
            </a:duotone>
            <a:alphaModFix amt="40000"/>
          </a:blip>
          <a:srcRect t="18208" b="4737"/>
          <a:stretch/>
        </p:blipFill>
        <p:spPr>
          <a:xfrm>
            <a:off x="20" y="10"/>
            <a:ext cx="12191980" cy="6857990"/>
          </a:xfrm>
          <a:prstGeom prst="rect">
            <a:avLst/>
          </a:prstGeom>
        </p:spPr>
      </p:pic>
      <p:sp>
        <p:nvSpPr>
          <p:cNvPr id="2" name="Title 1">
            <a:extLst>
              <a:ext uri="{FF2B5EF4-FFF2-40B4-BE49-F238E27FC236}">
                <a16:creationId xmlns:a16="http://schemas.microsoft.com/office/drawing/2014/main" id="{5B681951-A1C5-411F-E1D2-AD3847553CA3}"/>
              </a:ext>
            </a:extLst>
          </p:cNvPr>
          <p:cNvSpPr>
            <a:spLocks noGrp="1"/>
          </p:cNvSpPr>
          <p:nvPr>
            <p:ph type="ctrTitle"/>
          </p:nvPr>
        </p:nvSpPr>
        <p:spPr>
          <a:xfrm>
            <a:off x="2589213" y="2514600"/>
            <a:ext cx="8915399" cy="2262781"/>
          </a:xfrm>
        </p:spPr>
        <p:txBody>
          <a:bodyPr>
            <a:normAutofit/>
          </a:bodyPr>
          <a:lstStyle/>
          <a:p>
            <a:r>
              <a:rPr lang="en-GB" sz="8000" b="1" dirty="0"/>
              <a:t>Essay</a:t>
            </a:r>
          </a:p>
        </p:txBody>
      </p:sp>
      <p:grpSp>
        <p:nvGrpSpPr>
          <p:cNvPr id="10" name="Group 9">
            <a:extLst>
              <a:ext uri="{FF2B5EF4-FFF2-40B4-BE49-F238E27FC236}">
                <a16:creationId xmlns:a16="http://schemas.microsoft.com/office/drawing/2014/main" id="{065753F1-EEE2-45ED-88A1-ECB4A495D0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1" name="Freeform 27">
              <a:extLst>
                <a:ext uri="{FF2B5EF4-FFF2-40B4-BE49-F238E27FC236}">
                  <a16:creationId xmlns:a16="http://schemas.microsoft.com/office/drawing/2014/main" id="{3E3E7343-7B0A-4265-B9DA-56CE35551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a:extLst>
                <a:ext uri="{FF2B5EF4-FFF2-40B4-BE49-F238E27FC236}">
                  <a16:creationId xmlns:a16="http://schemas.microsoft.com/office/drawing/2014/main" id="{608D2FF5-E7CA-448D-8B61-42FAA7A0C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a:extLst>
                <a:ext uri="{FF2B5EF4-FFF2-40B4-BE49-F238E27FC236}">
                  <a16:creationId xmlns:a16="http://schemas.microsoft.com/office/drawing/2014/main" id="{DC186DC7-6F76-40B7-8268-20660160E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a:extLst>
                <a:ext uri="{FF2B5EF4-FFF2-40B4-BE49-F238E27FC236}">
                  <a16:creationId xmlns:a16="http://schemas.microsoft.com/office/drawing/2014/main" id="{4C8DDEC4-2C9A-4271-BBB3-577233F2E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a:extLst>
                <a:ext uri="{FF2B5EF4-FFF2-40B4-BE49-F238E27FC236}">
                  <a16:creationId xmlns:a16="http://schemas.microsoft.com/office/drawing/2014/main" id="{D8DB0C2B-A79C-421F-88AB-DC7B12527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a:extLst>
                <a:ext uri="{FF2B5EF4-FFF2-40B4-BE49-F238E27FC236}">
                  <a16:creationId xmlns:a16="http://schemas.microsoft.com/office/drawing/2014/main" id="{B3BC96E3-7FEF-4BFD-8E2C-028CB3772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a:extLst>
                <a:ext uri="{FF2B5EF4-FFF2-40B4-BE49-F238E27FC236}">
                  <a16:creationId xmlns:a16="http://schemas.microsoft.com/office/drawing/2014/main" id="{E7ED35DB-BAAE-4771-A0A0-65647ACC5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a:extLst>
                <a:ext uri="{FF2B5EF4-FFF2-40B4-BE49-F238E27FC236}">
                  <a16:creationId xmlns:a16="http://schemas.microsoft.com/office/drawing/2014/main" id="{4407B080-4ED5-43EB-8CCE-B43B336E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a:extLst>
                <a:ext uri="{FF2B5EF4-FFF2-40B4-BE49-F238E27FC236}">
                  <a16:creationId xmlns:a16="http://schemas.microsoft.com/office/drawing/2014/main" id="{8C10C675-F599-45D3-8177-D7F7DEC1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a:extLst>
                <a:ext uri="{FF2B5EF4-FFF2-40B4-BE49-F238E27FC236}">
                  <a16:creationId xmlns:a16="http://schemas.microsoft.com/office/drawing/2014/main" id="{E2566A74-B9B1-469F-A373-3B3C60175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a:extLst>
                <a:ext uri="{FF2B5EF4-FFF2-40B4-BE49-F238E27FC236}">
                  <a16:creationId xmlns:a16="http://schemas.microsoft.com/office/drawing/2014/main" id="{D108E5CB-8D77-4568-B6FF-2C3032134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a:extLst>
                <a:ext uri="{FF2B5EF4-FFF2-40B4-BE49-F238E27FC236}">
                  <a16:creationId xmlns:a16="http://schemas.microsoft.com/office/drawing/2014/main" id="{7D8349D8-2AE2-4C78-84ED-22125F147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4" name="Rectangle 23">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16185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162B-DFFE-22CC-98BE-0F0C438773C0}"/>
              </a:ext>
            </a:extLst>
          </p:cNvPr>
          <p:cNvSpPr>
            <a:spLocks noGrp="1"/>
          </p:cNvSpPr>
          <p:nvPr>
            <p:ph type="title"/>
          </p:nvPr>
        </p:nvSpPr>
        <p:spPr/>
        <p:txBody>
          <a:bodyPr/>
          <a:lstStyle/>
          <a:p>
            <a:r>
              <a:rPr lang="en-GB" b="1" dirty="0">
                <a:latin typeface="Roboto" panose="02000000000000000000" pitchFamily="2" charset="0"/>
                <a:ea typeface="Roboto" panose="02000000000000000000" pitchFamily="2" charset="0"/>
              </a:rPr>
              <a:t>2. Narrative Essay</a:t>
            </a:r>
          </a:p>
        </p:txBody>
      </p:sp>
      <p:sp>
        <p:nvSpPr>
          <p:cNvPr id="3" name="Content Placeholder 2">
            <a:extLst>
              <a:ext uri="{FF2B5EF4-FFF2-40B4-BE49-F238E27FC236}">
                <a16:creationId xmlns:a16="http://schemas.microsoft.com/office/drawing/2014/main" id="{3F6D2020-FAAF-B5F5-7504-AEE546FAEBFD}"/>
              </a:ext>
            </a:extLst>
          </p:cNvPr>
          <p:cNvSpPr>
            <a:spLocks noGrp="1"/>
          </p:cNvSpPr>
          <p:nvPr>
            <p:ph idx="1"/>
          </p:nvPr>
        </p:nvSpPr>
        <p:spPr>
          <a:xfrm>
            <a:off x="2589212" y="1603717"/>
            <a:ext cx="8915400" cy="4825218"/>
          </a:xfrm>
        </p:spPr>
        <p:txBody>
          <a:bodyPr>
            <a:normAutofit/>
          </a:bodyPr>
          <a:lstStyle/>
          <a:p>
            <a:pPr algn="l"/>
            <a:r>
              <a:rPr lang="en-US" sz="2400" b="1" i="0" dirty="0">
                <a:solidFill>
                  <a:srgbClr val="0E101A"/>
                </a:solidFill>
                <a:effectLst/>
                <a:latin typeface="Roboto" panose="02000000000000000000" pitchFamily="2" charset="0"/>
              </a:rPr>
              <a:t>What Is a Narrative Essay?</a:t>
            </a:r>
          </a:p>
          <a:p>
            <a:pPr algn="l"/>
            <a:r>
              <a:rPr lang="en-US" sz="2400" b="0" i="0" dirty="0">
                <a:solidFill>
                  <a:srgbClr val="000000"/>
                </a:solidFill>
                <a:effectLst/>
                <a:latin typeface="Roboto" panose="02000000000000000000" pitchFamily="2" charset="0"/>
              </a:rPr>
              <a:t>A narrative essay is a form of academic writing that aims to tell a story. As the author, your goal is to create the right atmosphere and a lifelike experience for your readers.</a:t>
            </a:r>
          </a:p>
          <a:p>
            <a:pPr algn="l"/>
            <a:r>
              <a:rPr lang="en-US" sz="2400" b="0" i="0" dirty="0">
                <a:solidFill>
                  <a:srgbClr val="000000"/>
                </a:solidFill>
                <a:effectLst/>
                <a:latin typeface="Roboto" panose="02000000000000000000" pitchFamily="2" charset="0"/>
              </a:rPr>
              <a:t>As a rule, this type of paper is written from the first-person perspective. You must put readers at the epicenter of the plot and keep them engaged. The biggest challenge in writing a narrative essay is that it is always limited in length. Thus, your task is to take a complex story and narrow it down to incorporate its key points to fit into a short essay, while at the same time providing enough detail to keep readers engaged.</a:t>
            </a:r>
          </a:p>
          <a:p>
            <a:endParaRPr lang="en-GB" sz="2400" dirty="0"/>
          </a:p>
        </p:txBody>
      </p:sp>
    </p:spTree>
    <p:extLst>
      <p:ext uri="{BB962C8B-B14F-4D97-AF65-F5344CB8AC3E}">
        <p14:creationId xmlns:p14="http://schemas.microsoft.com/office/powerpoint/2010/main" val="1448877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4ABA-1E47-EFF5-236E-15B6C62D3300}"/>
              </a:ext>
            </a:extLst>
          </p:cNvPr>
          <p:cNvSpPr>
            <a:spLocks noGrp="1"/>
          </p:cNvSpPr>
          <p:nvPr>
            <p:ph type="title"/>
          </p:nvPr>
        </p:nvSpPr>
        <p:spPr>
          <a:xfrm>
            <a:off x="1977683" y="690721"/>
            <a:ext cx="10515600" cy="1325563"/>
          </a:xfrm>
        </p:spPr>
        <p:txBody>
          <a:bodyPr/>
          <a:lstStyle/>
          <a:p>
            <a:r>
              <a:rPr lang="en-US" b="1" i="0" dirty="0">
                <a:solidFill>
                  <a:srgbClr val="0E101A"/>
                </a:solidFill>
                <a:effectLst/>
                <a:latin typeface="Roboto" panose="02000000000000000000" pitchFamily="2" charset="0"/>
              </a:rPr>
              <a:t>Purpose of a Narrative Essay</a:t>
            </a:r>
            <a:br>
              <a:rPr lang="en-US" b="1" i="0" dirty="0">
                <a:solidFill>
                  <a:srgbClr val="0E101A"/>
                </a:solidFill>
                <a:effectLst/>
                <a:latin typeface="Roboto" panose="02000000000000000000" pitchFamily="2" charset="0"/>
              </a:rPr>
            </a:br>
            <a:endParaRPr lang="en-GB" dirty="0"/>
          </a:p>
        </p:txBody>
      </p:sp>
      <p:sp>
        <p:nvSpPr>
          <p:cNvPr id="3" name="Content Placeholder 2">
            <a:extLst>
              <a:ext uri="{FF2B5EF4-FFF2-40B4-BE49-F238E27FC236}">
                <a16:creationId xmlns:a16="http://schemas.microsoft.com/office/drawing/2014/main" id="{F4E5FABC-AFB7-BC8C-35FC-0593C6AB9CC2}"/>
              </a:ext>
            </a:extLst>
          </p:cNvPr>
          <p:cNvSpPr>
            <a:spLocks noGrp="1"/>
          </p:cNvSpPr>
          <p:nvPr>
            <p:ph idx="1"/>
          </p:nvPr>
        </p:nvSpPr>
        <p:spPr>
          <a:xfrm>
            <a:off x="2589212" y="1786597"/>
            <a:ext cx="8915400" cy="4571999"/>
          </a:xfrm>
        </p:spPr>
        <p:txBody>
          <a:bodyPr>
            <a:normAutofit fontScale="92500" lnSpcReduction="10000"/>
          </a:bodyPr>
          <a:lstStyle/>
          <a:p>
            <a:pPr algn="l"/>
            <a:r>
              <a:rPr lang="en-US" sz="2800" b="0" i="0" dirty="0">
                <a:solidFill>
                  <a:srgbClr val="000000"/>
                </a:solidFill>
                <a:effectLst/>
                <a:latin typeface="Roboto" panose="02000000000000000000" pitchFamily="2" charset="0"/>
              </a:rPr>
              <a:t>This form of writing is all about sharing stories—that’s the key purpose. As a writer, your task is to tell readers about a real-life experience and, at the same time, to make a clear point of why you are telling that particular story and why it matters.</a:t>
            </a:r>
          </a:p>
          <a:p>
            <a:pPr algn="l"/>
            <a:r>
              <a:rPr lang="en-US" sz="2800" b="0" i="0" dirty="0">
                <a:solidFill>
                  <a:srgbClr val="000000"/>
                </a:solidFill>
                <a:effectLst/>
                <a:latin typeface="Roboto" panose="02000000000000000000" pitchFamily="2" charset="0"/>
              </a:rPr>
              <a:t>What makes it different from other types of essays? In a narrative essay, all you do is guide readers through the story; you don’t make arguments, criticize, or attempt to persuade them. You are just telling a story, letting readers draw their own conclusions. That’s the most distinctive feature of such papers.</a:t>
            </a:r>
          </a:p>
          <a:p>
            <a:endParaRPr lang="en-GB" sz="2800" dirty="0"/>
          </a:p>
        </p:txBody>
      </p:sp>
    </p:spTree>
    <p:extLst>
      <p:ext uri="{BB962C8B-B14F-4D97-AF65-F5344CB8AC3E}">
        <p14:creationId xmlns:p14="http://schemas.microsoft.com/office/powerpoint/2010/main" val="3179169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1CF59-8A8F-DE02-ED96-ED89D3BB0A67}"/>
              </a:ext>
            </a:extLst>
          </p:cNvPr>
          <p:cNvSpPr>
            <a:spLocks noGrp="1"/>
          </p:cNvSpPr>
          <p:nvPr>
            <p:ph type="title"/>
          </p:nvPr>
        </p:nvSpPr>
        <p:spPr>
          <a:xfrm>
            <a:off x="1949548" y="808037"/>
            <a:ext cx="10515600" cy="1325563"/>
          </a:xfrm>
        </p:spPr>
        <p:txBody>
          <a:bodyPr/>
          <a:lstStyle/>
          <a:p>
            <a:r>
              <a:rPr lang="en-US" b="1" i="0" dirty="0">
                <a:solidFill>
                  <a:srgbClr val="0E101A"/>
                </a:solidFill>
                <a:effectLst/>
                <a:latin typeface="Roboto" panose="02000000000000000000" pitchFamily="2" charset="0"/>
              </a:rPr>
              <a:t>Narrative Essay Characteristics</a:t>
            </a:r>
            <a:br>
              <a:rPr lang="en-US" b="1" i="0" dirty="0">
                <a:solidFill>
                  <a:srgbClr val="0E101A"/>
                </a:solidFill>
                <a:effectLst/>
                <a:latin typeface="Roboto" panose="02000000000000000000" pitchFamily="2" charset="0"/>
              </a:rPr>
            </a:br>
            <a:endParaRPr lang="en-GB" dirty="0"/>
          </a:p>
        </p:txBody>
      </p:sp>
      <p:sp>
        <p:nvSpPr>
          <p:cNvPr id="3" name="Content Placeholder 2">
            <a:extLst>
              <a:ext uri="{FF2B5EF4-FFF2-40B4-BE49-F238E27FC236}">
                <a16:creationId xmlns:a16="http://schemas.microsoft.com/office/drawing/2014/main" id="{905668EE-5AFA-4850-2DE0-09607CA3D51D}"/>
              </a:ext>
            </a:extLst>
          </p:cNvPr>
          <p:cNvSpPr>
            <a:spLocks noGrp="1"/>
          </p:cNvSpPr>
          <p:nvPr>
            <p:ph idx="1"/>
          </p:nvPr>
        </p:nvSpPr>
        <p:spPr>
          <a:xfrm>
            <a:off x="2321169" y="2133600"/>
            <a:ext cx="9183443" cy="4182794"/>
          </a:xfrm>
        </p:spPr>
        <p:txBody>
          <a:bodyPr>
            <a:normAutofit/>
          </a:bodyPr>
          <a:lstStyle/>
          <a:p>
            <a:pPr algn="l"/>
            <a:r>
              <a:rPr lang="en-US" sz="2400" b="1" i="0" dirty="0">
                <a:effectLst/>
                <a:latin typeface="Roboto" panose="02000000000000000000" pitchFamily="2" charset="0"/>
              </a:rPr>
              <a:t>Here are the basic characteristics that define this type of writing:</a:t>
            </a:r>
            <a:endParaRPr lang="en-US" sz="2400" b="0" i="0" dirty="0">
              <a:effectLst/>
              <a:latin typeface="Roboto" panose="02000000000000000000" pitchFamily="2" charset="0"/>
            </a:endParaRPr>
          </a:p>
          <a:p>
            <a:pPr algn="l">
              <a:buFont typeface="Arial" panose="020B0604020202020204" pitchFamily="34" charset="0"/>
              <a:buChar char="•"/>
            </a:pPr>
            <a:r>
              <a:rPr lang="en-US" sz="2400" b="0" i="0" dirty="0">
                <a:effectLst/>
                <a:latin typeface="Roboto" panose="02000000000000000000" pitchFamily="2" charset="0"/>
              </a:rPr>
              <a:t>Non-fiction – written about events that actually happened;</a:t>
            </a:r>
          </a:p>
          <a:p>
            <a:pPr algn="l">
              <a:buFont typeface="Arial" panose="020B0604020202020204" pitchFamily="34" charset="0"/>
              <a:buChar char="•"/>
            </a:pPr>
            <a:r>
              <a:rPr lang="en-US" sz="2400" b="0" i="0" dirty="0">
                <a:effectLst/>
                <a:latin typeface="Roboto" panose="02000000000000000000" pitchFamily="2" charset="0"/>
              </a:rPr>
              <a:t>Written from the author’s viewpoint (1st person);</a:t>
            </a:r>
          </a:p>
          <a:p>
            <a:pPr algn="l">
              <a:buFont typeface="Arial" panose="020B0604020202020204" pitchFamily="34" charset="0"/>
              <a:buChar char="•"/>
            </a:pPr>
            <a:r>
              <a:rPr lang="en-US" sz="2400" b="0" i="0" dirty="0">
                <a:effectLst/>
                <a:latin typeface="Roboto" panose="02000000000000000000" pitchFamily="2" charset="0"/>
              </a:rPr>
              <a:t>Includes elements of a story, but is written in accordance with a basic structure;</a:t>
            </a:r>
          </a:p>
          <a:p>
            <a:pPr algn="l">
              <a:buFont typeface="Arial" panose="020B0604020202020204" pitchFamily="34" charset="0"/>
              <a:buChar char="•"/>
            </a:pPr>
            <a:r>
              <a:rPr lang="en-US" sz="2400" b="0" i="0" dirty="0">
                <a:effectLst/>
                <a:latin typeface="Roboto" panose="02000000000000000000" pitchFamily="2" charset="0"/>
              </a:rPr>
              <a:t>Provides information in chronological order;</a:t>
            </a:r>
          </a:p>
          <a:p>
            <a:pPr algn="l">
              <a:buFont typeface="Arial" panose="020B0604020202020204" pitchFamily="34" charset="0"/>
              <a:buChar char="•"/>
            </a:pPr>
            <a:r>
              <a:rPr lang="en-US" sz="2400" b="0" i="0" dirty="0">
                <a:effectLst/>
                <a:latin typeface="Roboto" panose="02000000000000000000" pitchFamily="2" charset="0"/>
              </a:rPr>
              <a:t>Uses lots of details to describe an event, person, or scene;</a:t>
            </a:r>
          </a:p>
          <a:p>
            <a:pPr algn="l">
              <a:buFont typeface="Arial" panose="020B0604020202020204" pitchFamily="34" charset="0"/>
              <a:buChar char="•"/>
            </a:pPr>
            <a:r>
              <a:rPr lang="en-US" sz="2400" b="0" i="0" dirty="0">
                <a:effectLst/>
                <a:latin typeface="Roboto" panose="02000000000000000000" pitchFamily="2" charset="0"/>
              </a:rPr>
              <a:t>Strives to inform readers of something, not argue or teach.</a:t>
            </a:r>
          </a:p>
          <a:p>
            <a:endParaRPr lang="en-GB" sz="2400" dirty="0"/>
          </a:p>
        </p:txBody>
      </p:sp>
    </p:spTree>
    <p:extLst>
      <p:ext uri="{BB962C8B-B14F-4D97-AF65-F5344CB8AC3E}">
        <p14:creationId xmlns:p14="http://schemas.microsoft.com/office/powerpoint/2010/main" val="2839263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2D47FC-33DE-BBD0-45CC-4A1DDDAB1C4B}"/>
              </a:ext>
            </a:extLst>
          </p:cNvPr>
          <p:cNvSpPr>
            <a:spLocks noGrp="1"/>
          </p:cNvSpPr>
          <p:nvPr>
            <p:ph idx="1"/>
          </p:nvPr>
        </p:nvSpPr>
        <p:spPr>
          <a:xfrm>
            <a:off x="2216833" y="1248967"/>
            <a:ext cx="10515600" cy="4984267"/>
          </a:xfrm>
        </p:spPr>
        <p:txBody>
          <a:bodyPr>
            <a:normAutofit fontScale="92500" lnSpcReduction="20000"/>
          </a:bodyPr>
          <a:lstStyle/>
          <a:p>
            <a:pPr algn="l"/>
            <a:r>
              <a:rPr lang="en-US" sz="2800" b="1" i="0" dirty="0">
                <a:effectLst/>
                <a:latin typeface="Roboto" panose="02000000000000000000" pitchFamily="2" charset="0"/>
              </a:rPr>
              <a:t>Here are some narrative essay ideas to help you brainstorm:</a:t>
            </a:r>
            <a:endParaRPr lang="en-US" sz="2800" b="0" i="0" dirty="0">
              <a:effectLst/>
              <a:latin typeface="Roboto" panose="02000000000000000000" pitchFamily="2" charset="0"/>
            </a:endParaRPr>
          </a:p>
          <a:p>
            <a:pPr algn="l">
              <a:buFont typeface="Arial" panose="020B0604020202020204" pitchFamily="34" charset="0"/>
              <a:buChar char="•"/>
            </a:pPr>
            <a:r>
              <a:rPr lang="en-US" sz="2800" b="0" i="0" dirty="0">
                <a:effectLst/>
                <a:latin typeface="Roboto" panose="02000000000000000000" pitchFamily="2" charset="0"/>
              </a:rPr>
              <a:t>Overcoming Fear</a:t>
            </a:r>
          </a:p>
          <a:p>
            <a:pPr algn="l">
              <a:buFont typeface="Arial" panose="020B0604020202020204" pitchFamily="34" charset="0"/>
              <a:buChar char="•"/>
            </a:pPr>
            <a:r>
              <a:rPr lang="en-US" sz="2800" b="0" i="0" dirty="0">
                <a:effectLst/>
                <a:latin typeface="Roboto" panose="02000000000000000000" pitchFamily="2" charset="0"/>
              </a:rPr>
              <a:t>Facing a Challenge</a:t>
            </a:r>
          </a:p>
          <a:p>
            <a:pPr algn="l">
              <a:buFont typeface="Arial" panose="020B0604020202020204" pitchFamily="34" charset="0"/>
              <a:buChar char="•"/>
            </a:pPr>
            <a:r>
              <a:rPr lang="en-US" sz="2800" b="0" i="0" dirty="0">
                <a:effectLst/>
                <a:latin typeface="Roboto" panose="02000000000000000000" pitchFamily="2" charset="0"/>
              </a:rPr>
              <a:t>A New Experience or Discovery</a:t>
            </a:r>
          </a:p>
          <a:p>
            <a:pPr algn="l">
              <a:buFont typeface="Arial" panose="020B0604020202020204" pitchFamily="34" charset="0"/>
              <a:buChar char="•"/>
            </a:pPr>
            <a:r>
              <a:rPr lang="en-US" sz="2800" b="0" i="0" dirty="0">
                <a:effectLst/>
                <a:latin typeface="Roboto" panose="02000000000000000000" pitchFamily="2" charset="0"/>
              </a:rPr>
              <a:t>A Moment of Excitement</a:t>
            </a:r>
          </a:p>
          <a:p>
            <a:pPr algn="l">
              <a:buFont typeface="Arial" panose="020B0604020202020204" pitchFamily="34" charset="0"/>
              <a:buChar char="•"/>
            </a:pPr>
            <a:r>
              <a:rPr lang="en-US" sz="2800" b="0" i="0" dirty="0">
                <a:effectLst/>
                <a:latin typeface="Roboto" panose="02000000000000000000" pitchFamily="2" charset="0"/>
              </a:rPr>
              <a:t>Learning a Tough Lesson</a:t>
            </a:r>
          </a:p>
          <a:p>
            <a:pPr algn="l">
              <a:buFont typeface="Arial" panose="020B0604020202020204" pitchFamily="34" charset="0"/>
              <a:buChar char="•"/>
            </a:pPr>
            <a:r>
              <a:rPr lang="en-US" sz="2800" b="0" i="0" dirty="0">
                <a:effectLst/>
                <a:latin typeface="Roboto" panose="02000000000000000000" pitchFamily="2" charset="0"/>
              </a:rPr>
              <a:t>A Thrilling Moment of Adrenaline</a:t>
            </a:r>
          </a:p>
          <a:p>
            <a:pPr algn="l">
              <a:buFont typeface="Arial" panose="020B0604020202020204" pitchFamily="34" charset="0"/>
              <a:buChar char="•"/>
            </a:pPr>
            <a:r>
              <a:rPr lang="en-US" sz="2800" b="0" i="0" dirty="0">
                <a:effectLst/>
                <a:latin typeface="Roboto" panose="02000000000000000000" pitchFamily="2" charset="0"/>
              </a:rPr>
              <a:t>The Moment You Stood Up for Yourself</a:t>
            </a:r>
          </a:p>
          <a:p>
            <a:pPr algn="l">
              <a:buFont typeface="Arial" panose="020B0604020202020204" pitchFamily="34" charset="0"/>
              <a:buChar char="•"/>
            </a:pPr>
            <a:r>
              <a:rPr lang="en-US" sz="2800" b="0" i="0" dirty="0">
                <a:effectLst/>
                <a:latin typeface="Roboto" panose="02000000000000000000" pitchFamily="2" charset="0"/>
              </a:rPr>
              <a:t>A Relationship Experience</a:t>
            </a:r>
          </a:p>
          <a:p>
            <a:pPr algn="l">
              <a:buFont typeface="Arial" panose="020B0604020202020204" pitchFamily="34" charset="0"/>
              <a:buChar char="•"/>
            </a:pPr>
            <a:r>
              <a:rPr lang="en-US" sz="2800" b="0" i="0" dirty="0">
                <a:effectLst/>
                <a:latin typeface="Roboto" panose="02000000000000000000" pitchFamily="2" charset="0"/>
              </a:rPr>
              <a:t>A Discovery That Changed Your Life</a:t>
            </a:r>
          </a:p>
          <a:p>
            <a:pPr algn="l">
              <a:buFont typeface="Arial" panose="020B0604020202020204" pitchFamily="34" charset="0"/>
              <a:buChar char="•"/>
            </a:pPr>
            <a:r>
              <a:rPr lang="en-US" sz="2800" b="0" i="0" dirty="0">
                <a:effectLst/>
                <a:latin typeface="Roboto" panose="02000000000000000000" pitchFamily="2" charset="0"/>
              </a:rPr>
              <a:t>A Rebellious Act</a:t>
            </a:r>
          </a:p>
          <a:p>
            <a:endParaRPr lang="en-GB" sz="2800" dirty="0"/>
          </a:p>
        </p:txBody>
      </p:sp>
    </p:spTree>
    <p:extLst>
      <p:ext uri="{BB962C8B-B14F-4D97-AF65-F5344CB8AC3E}">
        <p14:creationId xmlns:p14="http://schemas.microsoft.com/office/powerpoint/2010/main" val="876048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E070C-6F61-0279-F76F-CFC5AFB08D36}"/>
              </a:ext>
            </a:extLst>
          </p:cNvPr>
          <p:cNvSpPr>
            <a:spLocks noGrp="1"/>
          </p:cNvSpPr>
          <p:nvPr>
            <p:ph type="title"/>
          </p:nvPr>
        </p:nvSpPr>
        <p:spPr>
          <a:xfrm>
            <a:off x="1789112" y="553071"/>
            <a:ext cx="10515600" cy="1325563"/>
          </a:xfrm>
        </p:spPr>
        <p:txBody>
          <a:bodyPr/>
          <a:lstStyle/>
          <a:p>
            <a:r>
              <a:rPr lang="en-GB" b="1" dirty="0">
                <a:latin typeface="Roboto" panose="02000000000000000000" pitchFamily="2" charset="0"/>
                <a:ea typeface="Roboto" panose="02000000000000000000" pitchFamily="2" charset="0"/>
              </a:rPr>
              <a:t>3. </a:t>
            </a:r>
            <a:r>
              <a:rPr lang="en-GB" b="1" i="0" dirty="0">
                <a:solidFill>
                  <a:srgbClr val="0E101A"/>
                </a:solidFill>
                <a:effectLst/>
                <a:latin typeface="Roboto" panose="02000000000000000000" pitchFamily="2" charset="0"/>
              </a:rPr>
              <a:t>Argumentative Essay</a:t>
            </a:r>
            <a:br>
              <a:rPr lang="en-GB" b="1" i="0" dirty="0">
                <a:solidFill>
                  <a:srgbClr val="0E101A"/>
                </a:solidFill>
                <a:effectLst/>
                <a:latin typeface="Roboto" panose="02000000000000000000" pitchFamily="2" charset="0"/>
              </a:rPr>
            </a:br>
            <a:endParaRPr lang="en-GB" b="1"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ED6563BA-9CA5-FDAD-7228-D829AF72DF27}"/>
              </a:ext>
            </a:extLst>
          </p:cNvPr>
          <p:cNvSpPr>
            <a:spLocks noGrp="1"/>
          </p:cNvSpPr>
          <p:nvPr>
            <p:ph idx="1"/>
          </p:nvPr>
        </p:nvSpPr>
        <p:spPr>
          <a:xfrm>
            <a:off x="2589212" y="1577009"/>
            <a:ext cx="8915400" cy="4890052"/>
          </a:xfrm>
        </p:spPr>
        <p:txBody>
          <a:bodyPr>
            <a:normAutofit/>
          </a:bodyPr>
          <a:lstStyle/>
          <a:p>
            <a:r>
              <a:rPr lang="en-US" sz="2400" b="0" i="0" dirty="0">
                <a:solidFill>
                  <a:srgbClr val="000000"/>
                </a:solidFill>
                <a:effectLst/>
                <a:latin typeface="Roboto" panose="02000000000000000000" pitchFamily="2" charset="0"/>
              </a:rPr>
              <a:t>An argumentative essay is a style of academic writing where an author presents both sides of an argument or issue. The main purpose of an argumentative essay is to inform rather than convince – that’s why this type of paper should not be confused with a persuasive essay.</a:t>
            </a:r>
          </a:p>
          <a:p>
            <a:r>
              <a:rPr lang="en-US" sz="2400" b="0" i="0" dirty="0">
                <a:solidFill>
                  <a:srgbClr val="000000"/>
                </a:solidFill>
                <a:effectLst/>
                <a:latin typeface="Roboto" panose="02000000000000000000" pitchFamily="2" charset="0"/>
              </a:rPr>
              <a:t>When writing an argumentative essay, it is important to focus on facts and information rather than personal ideas or preferences. The author may present arguments equally, or support one in </a:t>
            </a:r>
            <a:r>
              <a:rPr lang="en-US" sz="2400" b="0" i="0" dirty="0" err="1">
                <a:solidFill>
                  <a:srgbClr val="000000"/>
                </a:solidFill>
                <a:effectLst/>
                <a:latin typeface="Roboto" panose="02000000000000000000" pitchFamily="2" charset="0"/>
              </a:rPr>
              <a:t>favour</a:t>
            </a:r>
            <a:r>
              <a:rPr lang="en-US" sz="2400" b="0" i="0" dirty="0">
                <a:solidFill>
                  <a:srgbClr val="000000"/>
                </a:solidFill>
                <a:effectLst/>
                <a:latin typeface="Roboto" panose="02000000000000000000" pitchFamily="2" charset="0"/>
              </a:rPr>
              <a:t> of others. Regardless, the thesis must include all of the primary points (and counterpoints) that will appear in the essay. It is almost like a political debate with oneself.</a:t>
            </a:r>
            <a:endParaRPr lang="en-GB" sz="2400" dirty="0"/>
          </a:p>
        </p:txBody>
      </p:sp>
    </p:spTree>
    <p:extLst>
      <p:ext uri="{BB962C8B-B14F-4D97-AF65-F5344CB8AC3E}">
        <p14:creationId xmlns:p14="http://schemas.microsoft.com/office/powerpoint/2010/main" val="3770679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49C31-A721-F7DE-0E76-4923823C5E28}"/>
              </a:ext>
            </a:extLst>
          </p:cNvPr>
          <p:cNvSpPr>
            <a:spLocks noGrp="1"/>
          </p:cNvSpPr>
          <p:nvPr>
            <p:ph type="title"/>
          </p:nvPr>
        </p:nvSpPr>
        <p:spPr>
          <a:xfrm>
            <a:off x="1789112" y="808037"/>
            <a:ext cx="10515600" cy="1325563"/>
          </a:xfrm>
        </p:spPr>
        <p:txBody>
          <a:bodyPr/>
          <a:lstStyle/>
          <a:p>
            <a:r>
              <a:rPr lang="en-US" b="1" i="0" dirty="0">
                <a:solidFill>
                  <a:srgbClr val="0E101A"/>
                </a:solidFill>
                <a:effectLst/>
                <a:latin typeface="Roboto" panose="02000000000000000000" pitchFamily="2" charset="0"/>
              </a:rPr>
              <a:t>Elements of an Argumentative Essay</a:t>
            </a:r>
            <a:br>
              <a:rPr lang="en-US" b="1" i="0" dirty="0">
                <a:solidFill>
                  <a:srgbClr val="0E101A"/>
                </a:solidFill>
                <a:effectLst/>
                <a:latin typeface="Roboto" panose="02000000000000000000" pitchFamily="2" charset="0"/>
              </a:rPr>
            </a:br>
            <a:endParaRPr lang="en-GB" dirty="0"/>
          </a:p>
        </p:txBody>
      </p:sp>
      <p:sp>
        <p:nvSpPr>
          <p:cNvPr id="3" name="Content Placeholder 2">
            <a:extLst>
              <a:ext uri="{FF2B5EF4-FFF2-40B4-BE49-F238E27FC236}">
                <a16:creationId xmlns:a16="http://schemas.microsoft.com/office/drawing/2014/main" id="{C2794793-7CAE-E543-2F58-4BE826ECD578}"/>
              </a:ext>
            </a:extLst>
          </p:cNvPr>
          <p:cNvSpPr>
            <a:spLocks noGrp="1"/>
          </p:cNvSpPr>
          <p:nvPr>
            <p:ph idx="1"/>
          </p:nvPr>
        </p:nvSpPr>
        <p:spPr>
          <a:xfrm>
            <a:off x="2589212" y="1789043"/>
            <a:ext cx="8915400" cy="4691270"/>
          </a:xfrm>
        </p:spPr>
        <p:txBody>
          <a:bodyPr>
            <a:normAutofit lnSpcReduction="10000"/>
          </a:bodyPr>
          <a:lstStyle/>
          <a:p>
            <a:pPr algn="l">
              <a:buFont typeface="Arial" panose="020B0604020202020204" pitchFamily="34" charset="0"/>
              <a:buChar char="•"/>
            </a:pPr>
            <a:r>
              <a:rPr lang="en-US" sz="2400" b="1" i="0" dirty="0">
                <a:effectLst/>
                <a:latin typeface="Roboto" panose="02000000000000000000" pitchFamily="2" charset="0"/>
              </a:rPr>
              <a:t>Position</a:t>
            </a:r>
            <a:r>
              <a:rPr lang="en-US" sz="2400" b="0" i="0" dirty="0">
                <a:effectLst/>
                <a:latin typeface="Roboto" panose="02000000000000000000" pitchFamily="2" charset="0"/>
              </a:rPr>
              <a:t>: It's essential to determine which side of the argument you are taking. For example, you may be arguing that tobacco products or cannabis should be made illegal. Make a point to express why you took your initial position. For example, you may provide exact reasons to show how tobacco products may be damaging people’s health.</a:t>
            </a:r>
          </a:p>
          <a:p>
            <a:pPr algn="l">
              <a:buFont typeface="Arial" panose="020B0604020202020204" pitchFamily="34" charset="0"/>
              <a:buChar char="•"/>
            </a:pPr>
            <a:r>
              <a:rPr lang="en-US" sz="2400" b="1" i="0" dirty="0">
                <a:effectLst/>
                <a:latin typeface="Roboto" panose="02000000000000000000" pitchFamily="2" charset="0"/>
              </a:rPr>
              <a:t>Evidence</a:t>
            </a:r>
            <a:r>
              <a:rPr lang="en-US" sz="2400" b="0" i="0" dirty="0">
                <a:effectLst/>
                <a:latin typeface="Roboto" panose="02000000000000000000" pitchFamily="2" charset="0"/>
              </a:rPr>
              <a:t>: This is where you should provide factual substantiation for your reasons from outside resources. It is very important to give citations and references for where you gathered your evidence. If there is no proof, the evidence may not be taken into account. For example, you could cite health studies or scientific papers related to the effects of tobacco products on peoples’ health to prove your statement.</a:t>
            </a:r>
          </a:p>
          <a:p>
            <a:endParaRPr lang="en-GB" sz="2400" dirty="0"/>
          </a:p>
        </p:txBody>
      </p:sp>
    </p:spTree>
    <p:extLst>
      <p:ext uri="{BB962C8B-B14F-4D97-AF65-F5344CB8AC3E}">
        <p14:creationId xmlns:p14="http://schemas.microsoft.com/office/powerpoint/2010/main" val="227873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A2EA6E-B21F-A366-7B67-61B2737A1B8D}"/>
              </a:ext>
            </a:extLst>
          </p:cNvPr>
          <p:cNvSpPr>
            <a:spLocks noGrp="1"/>
          </p:cNvSpPr>
          <p:nvPr>
            <p:ph idx="1"/>
          </p:nvPr>
        </p:nvSpPr>
        <p:spPr/>
        <p:txBody>
          <a:bodyPr>
            <a:normAutofit fontScale="92500"/>
          </a:bodyPr>
          <a:lstStyle/>
          <a:p>
            <a:r>
              <a:rPr lang="en-US" sz="3600" b="1" i="0" dirty="0">
                <a:effectLst/>
                <a:latin typeface="Roboto" panose="02000000000000000000" pitchFamily="2" charset="0"/>
              </a:rPr>
              <a:t>Counterarguments</a:t>
            </a:r>
            <a:r>
              <a:rPr lang="en-US" sz="3600" b="0" i="0" dirty="0">
                <a:effectLst/>
                <a:latin typeface="Roboto" panose="02000000000000000000" pitchFamily="2" charset="0"/>
              </a:rPr>
              <a:t>: This is where you need to present the other side of the issue. Provide the opposing argument from your point of view. After stating these counterarguments, you should state why they are false, weak, or ineffective by presenting further evidence.</a:t>
            </a:r>
          </a:p>
          <a:p>
            <a:endParaRPr lang="en-GB" sz="3600" dirty="0"/>
          </a:p>
        </p:txBody>
      </p:sp>
    </p:spTree>
    <p:extLst>
      <p:ext uri="{BB962C8B-B14F-4D97-AF65-F5344CB8AC3E}">
        <p14:creationId xmlns:p14="http://schemas.microsoft.com/office/powerpoint/2010/main" val="1022126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1A62-8BA9-AF76-E5F0-31D253F7648F}"/>
              </a:ext>
            </a:extLst>
          </p:cNvPr>
          <p:cNvSpPr>
            <a:spLocks noGrp="1"/>
          </p:cNvSpPr>
          <p:nvPr>
            <p:ph type="title"/>
          </p:nvPr>
        </p:nvSpPr>
        <p:spPr>
          <a:xfrm>
            <a:off x="1676400" y="707541"/>
            <a:ext cx="10515600" cy="1325563"/>
          </a:xfrm>
        </p:spPr>
        <p:txBody>
          <a:bodyPr>
            <a:normAutofit/>
          </a:bodyPr>
          <a:lstStyle/>
          <a:p>
            <a:r>
              <a:rPr lang="en-US" b="1" i="0" dirty="0">
                <a:solidFill>
                  <a:srgbClr val="0E101A"/>
                </a:solidFill>
                <a:effectLst/>
                <a:latin typeface="Roboto" panose="02000000000000000000" pitchFamily="2" charset="0"/>
              </a:rPr>
              <a:t>Way to Approach Argumentative Writing</a:t>
            </a:r>
            <a:br>
              <a:rPr lang="en-US" b="1" i="0" dirty="0">
                <a:solidFill>
                  <a:srgbClr val="0E101A"/>
                </a:solidFill>
                <a:effectLst/>
                <a:latin typeface="Roboto" panose="02000000000000000000" pitchFamily="2" charset="0"/>
              </a:rPr>
            </a:br>
            <a:endParaRPr lang="en-GB" dirty="0"/>
          </a:p>
        </p:txBody>
      </p:sp>
      <p:sp>
        <p:nvSpPr>
          <p:cNvPr id="3" name="Content Placeholder 2">
            <a:extLst>
              <a:ext uri="{FF2B5EF4-FFF2-40B4-BE49-F238E27FC236}">
                <a16:creationId xmlns:a16="http://schemas.microsoft.com/office/drawing/2014/main" id="{701A2A97-CE12-95CC-4CE5-08C0F23A1695}"/>
              </a:ext>
            </a:extLst>
          </p:cNvPr>
          <p:cNvSpPr>
            <a:spLocks noGrp="1"/>
          </p:cNvSpPr>
          <p:nvPr>
            <p:ph idx="1"/>
          </p:nvPr>
        </p:nvSpPr>
        <p:spPr>
          <a:xfrm>
            <a:off x="2589212" y="1709529"/>
            <a:ext cx="8915400" cy="4625009"/>
          </a:xfrm>
        </p:spPr>
        <p:txBody>
          <a:bodyPr>
            <a:normAutofit/>
          </a:bodyPr>
          <a:lstStyle/>
          <a:p>
            <a:pPr algn="l">
              <a:buFont typeface="Arial" panose="020B0604020202020204" pitchFamily="34" charset="0"/>
              <a:buChar char="•"/>
            </a:pPr>
            <a:r>
              <a:rPr lang="en-US" sz="2400" b="1" i="0" dirty="0">
                <a:effectLst/>
                <a:latin typeface="Roboto" panose="02000000000000000000" pitchFamily="2" charset="0"/>
              </a:rPr>
              <a:t>An introduction</a:t>
            </a:r>
            <a:r>
              <a:rPr lang="en-US" sz="2400" b="0" i="0" dirty="0">
                <a:effectLst/>
                <a:latin typeface="Roboto" panose="02000000000000000000" pitchFamily="2" charset="0"/>
              </a:rPr>
              <a:t> where you introduce the central message of your paper (the thesis statement). Example: Tobacco products can induce various health problems, including cancers, heart attacks, and obesity.</a:t>
            </a:r>
          </a:p>
          <a:p>
            <a:pPr algn="l">
              <a:buFont typeface="Arial" panose="020B0604020202020204" pitchFamily="34" charset="0"/>
              <a:buChar char="•"/>
            </a:pPr>
            <a:r>
              <a:rPr lang="en-US" sz="2400" b="1" i="0" dirty="0">
                <a:effectLst/>
                <a:latin typeface="Roboto" panose="02000000000000000000" pitchFamily="2" charset="0"/>
              </a:rPr>
              <a:t>Background of the subject</a:t>
            </a:r>
            <a:r>
              <a:rPr lang="en-US" sz="2400" b="0" i="0" dirty="0">
                <a:effectLst/>
                <a:latin typeface="Roboto" panose="02000000000000000000" pitchFamily="2" charset="0"/>
              </a:rPr>
              <a:t> where you introduce early studies about children who have grown up in adoptive environments. Here you can also talk about the long-term effects of smoking.</a:t>
            </a:r>
          </a:p>
          <a:p>
            <a:pPr algn="l">
              <a:buFont typeface="Arial" panose="020B0604020202020204" pitchFamily="34" charset="0"/>
              <a:buChar char="•"/>
            </a:pPr>
            <a:r>
              <a:rPr lang="en-US" sz="2400" b="1" i="0" dirty="0">
                <a:effectLst/>
                <a:latin typeface="Roboto" panose="02000000000000000000" pitchFamily="2" charset="0"/>
              </a:rPr>
              <a:t>Main arguments</a:t>
            </a:r>
            <a:r>
              <a:rPr lang="en-US" sz="2400" b="0" i="0" dirty="0">
                <a:effectLst/>
                <a:latin typeface="Roboto" panose="02000000000000000000" pitchFamily="2" charset="0"/>
              </a:rPr>
              <a:t> — Talk about the main points of your position. For example, you could write about the feeling of addiction that makes it difficult to give up smoking.</a:t>
            </a:r>
          </a:p>
          <a:p>
            <a:endParaRPr lang="en-GB" sz="2400" dirty="0"/>
          </a:p>
        </p:txBody>
      </p:sp>
    </p:spTree>
    <p:extLst>
      <p:ext uri="{BB962C8B-B14F-4D97-AF65-F5344CB8AC3E}">
        <p14:creationId xmlns:p14="http://schemas.microsoft.com/office/powerpoint/2010/main" val="586395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691103-6992-7938-C2C7-DECBC74EDFBC}"/>
              </a:ext>
            </a:extLst>
          </p:cNvPr>
          <p:cNvSpPr>
            <a:spLocks noGrp="1"/>
          </p:cNvSpPr>
          <p:nvPr>
            <p:ph idx="1"/>
          </p:nvPr>
        </p:nvSpPr>
        <p:spPr>
          <a:xfrm>
            <a:off x="1832113" y="1666599"/>
            <a:ext cx="10515600" cy="4351338"/>
          </a:xfrm>
        </p:spPr>
        <p:txBody>
          <a:bodyPr>
            <a:normAutofit fontScale="92500" lnSpcReduction="20000"/>
          </a:bodyPr>
          <a:lstStyle/>
          <a:p>
            <a:pPr algn="l">
              <a:buFont typeface="Arial" panose="020B0604020202020204" pitchFamily="34" charset="0"/>
              <a:buChar char="•"/>
            </a:pPr>
            <a:r>
              <a:rPr lang="en-US" sz="3200" b="1" i="0" dirty="0">
                <a:effectLst/>
                <a:latin typeface="Roboto" panose="02000000000000000000" pitchFamily="2" charset="0"/>
              </a:rPr>
              <a:t>Refutation</a:t>
            </a:r>
            <a:r>
              <a:rPr lang="en-US" sz="3200" b="0" i="0" dirty="0">
                <a:effectLst/>
                <a:latin typeface="Roboto" panose="02000000000000000000" pitchFamily="2" charset="0"/>
              </a:rPr>
              <a:t> — Here is where your counterarguments come into place. Introduce the opposite side you will need to refute as being invalid. Example: Some people think that smoking does not affect health and that genetic predisposition is more impactful in causing problems for one’s health. However, there is major evidence which shows that smoking can cause bigger long-term damage to lungs than a genetic predisposition to cancer.</a:t>
            </a:r>
          </a:p>
          <a:p>
            <a:pPr algn="l">
              <a:buFont typeface="Arial" panose="020B0604020202020204" pitchFamily="34" charset="0"/>
              <a:buChar char="•"/>
            </a:pPr>
            <a:r>
              <a:rPr lang="en-US" sz="3200" b="1" i="0" dirty="0">
                <a:effectLst/>
                <a:latin typeface="Roboto" panose="02000000000000000000" pitchFamily="2" charset="0"/>
              </a:rPr>
              <a:t>Conclusion</a:t>
            </a:r>
            <a:r>
              <a:rPr lang="en-US" sz="3200" b="0" i="0" dirty="0">
                <a:effectLst/>
                <a:latin typeface="Roboto" panose="02000000000000000000" pitchFamily="2" charset="0"/>
              </a:rPr>
              <a:t> — Present all of the main arguments and provide solutions or studies that need to be conducted in the future.</a:t>
            </a:r>
          </a:p>
          <a:p>
            <a:endParaRPr lang="en-GB" sz="3200" dirty="0"/>
          </a:p>
        </p:txBody>
      </p:sp>
    </p:spTree>
    <p:extLst>
      <p:ext uri="{BB962C8B-B14F-4D97-AF65-F5344CB8AC3E}">
        <p14:creationId xmlns:p14="http://schemas.microsoft.com/office/powerpoint/2010/main" val="935328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48B40-2DD4-B31A-4FF8-1D71A955BFDC}"/>
              </a:ext>
            </a:extLst>
          </p:cNvPr>
          <p:cNvSpPr>
            <a:spLocks noGrp="1"/>
          </p:cNvSpPr>
          <p:nvPr>
            <p:ph type="title"/>
          </p:nvPr>
        </p:nvSpPr>
        <p:spPr/>
        <p:txBody>
          <a:bodyPr/>
          <a:lstStyle/>
          <a:p>
            <a:r>
              <a:rPr lang="en-GB" b="1" dirty="0">
                <a:latin typeface="Roboto" panose="02000000000000000000" pitchFamily="2" charset="0"/>
                <a:ea typeface="Roboto" panose="02000000000000000000" pitchFamily="2" charset="0"/>
              </a:rPr>
              <a:t>Topics for Argumentative Essays</a:t>
            </a:r>
          </a:p>
        </p:txBody>
      </p:sp>
      <p:sp>
        <p:nvSpPr>
          <p:cNvPr id="3" name="Content Placeholder 2">
            <a:extLst>
              <a:ext uri="{FF2B5EF4-FFF2-40B4-BE49-F238E27FC236}">
                <a16:creationId xmlns:a16="http://schemas.microsoft.com/office/drawing/2014/main" id="{13EFD436-0681-A905-DB88-C874995213D2}"/>
              </a:ext>
            </a:extLst>
          </p:cNvPr>
          <p:cNvSpPr>
            <a:spLocks noGrp="1"/>
          </p:cNvSpPr>
          <p:nvPr>
            <p:ph idx="1"/>
          </p:nvPr>
        </p:nvSpPr>
        <p:spPr>
          <a:xfrm>
            <a:off x="2589212" y="1905000"/>
            <a:ext cx="8915400" cy="4006222"/>
          </a:xfrm>
        </p:spPr>
        <p:txBody>
          <a:bodyPr>
            <a:normAutofit fontScale="92500" lnSpcReduction="10000"/>
          </a:bodyPr>
          <a:lstStyle/>
          <a:p>
            <a:pPr algn="l">
              <a:buFont typeface="Arial" panose="020B0604020202020204" pitchFamily="34" charset="0"/>
              <a:buChar char="•"/>
            </a:pPr>
            <a:r>
              <a:rPr lang="en-US" sz="2800" b="0" i="0" dirty="0">
                <a:solidFill>
                  <a:srgbClr val="000000"/>
                </a:solidFill>
                <a:effectLst/>
                <a:latin typeface="Roboto" panose="02000000000000000000" pitchFamily="2" charset="0"/>
              </a:rPr>
              <a:t>Apple vs. Microsoft: Which software brand is more useful for students?</a:t>
            </a:r>
          </a:p>
          <a:p>
            <a:pPr algn="l">
              <a:buFont typeface="Arial" panose="020B0604020202020204" pitchFamily="34" charset="0"/>
              <a:buChar char="•"/>
            </a:pPr>
            <a:r>
              <a:rPr lang="en-US" sz="2800" b="0" i="0" dirty="0">
                <a:solidFill>
                  <a:srgbClr val="000000"/>
                </a:solidFill>
                <a:effectLst/>
                <a:latin typeface="Roboto" panose="02000000000000000000" pitchFamily="2" charset="0"/>
              </a:rPr>
              <a:t>Do violent video games have a negative psychological impact on children?</a:t>
            </a:r>
          </a:p>
          <a:p>
            <a:pPr algn="l">
              <a:buFont typeface="Arial" panose="020B0604020202020204" pitchFamily="34" charset="0"/>
              <a:buChar char="•"/>
            </a:pPr>
            <a:r>
              <a:rPr lang="en-US" sz="2800" b="0" i="0" dirty="0">
                <a:solidFill>
                  <a:srgbClr val="000000"/>
                </a:solidFill>
                <a:effectLst/>
                <a:latin typeface="Roboto" panose="02000000000000000000" pitchFamily="2" charset="0"/>
              </a:rPr>
              <a:t>From a financial perspective, should one invest in cryptocurrencies?</a:t>
            </a:r>
          </a:p>
          <a:p>
            <a:pPr algn="l">
              <a:buFont typeface="Arial" panose="020B0604020202020204" pitchFamily="34" charset="0"/>
              <a:buChar char="•"/>
            </a:pPr>
            <a:r>
              <a:rPr lang="en-US" sz="2800" b="0" i="0" dirty="0">
                <a:solidFill>
                  <a:srgbClr val="000000"/>
                </a:solidFill>
                <a:effectLst/>
                <a:latin typeface="Roboto" panose="02000000000000000000" pitchFamily="2" charset="0"/>
              </a:rPr>
              <a:t>From an economic standpoint, are electric cars better overall?</a:t>
            </a:r>
          </a:p>
          <a:p>
            <a:pPr algn="l">
              <a:buFont typeface="Arial" panose="020B0604020202020204" pitchFamily="34" charset="0"/>
              <a:buChar char="•"/>
            </a:pPr>
            <a:r>
              <a:rPr lang="en-US" sz="2800" b="0" i="0" dirty="0">
                <a:solidFill>
                  <a:srgbClr val="000000"/>
                </a:solidFill>
                <a:effectLst/>
                <a:latin typeface="Roboto" panose="02000000000000000000" pitchFamily="2" charset="0"/>
              </a:rPr>
              <a:t>Has society become too reliant on technology?</a:t>
            </a:r>
          </a:p>
          <a:p>
            <a:endParaRPr lang="en-GB" sz="2800" dirty="0"/>
          </a:p>
        </p:txBody>
      </p:sp>
    </p:spTree>
    <p:extLst>
      <p:ext uri="{BB962C8B-B14F-4D97-AF65-F5344CB8AC3E}">
        <p14:creationId xmlns:p14="http://schemas.microsoft.com/office/powerpoint/2010/main" val="394877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28D4-114D-F0EC-75F7-BB411B724D9D}"/>
              </a:ext>
            </a:extLst>
          </p:cNvPr>
          <p:cNvSpPr>
            <a:spLocks noGrp="1"/>
          </p:cNvSpPr>
          <p:nvPr>
            <p:ph type="title"/>
          </p:nvPr>
        </p:nvSpPr>
        <p:spPr/>
        <p:txBody>
          <a:bodyPr/>
          <a:lstStyle/>
          <a:p>
            <a:r>
              <a:rPr lang="en-GB" b="1" dirty="0">
                <a:latin typeface="Roboto" panose="02000000000000000000" pitchFamily="2" charset="0"/>
                <a:ea typeface="Roboto" panose="02000000000000000000" pitchFamily="2" charset="0"/>
              </a:rPr>
              <a:t>What is an Essay</a:t>
            </a:r>
          </a:p>
        </p:txBody>
      </p:sp>
      <p:sp>
        <p:nvSpPr>
          <p:cNvPr id="3" name="Content Placeholder 2">
            <a:extLst>
              <a:ext uri="{FF2B5EF4-FFF2-40B4-BE49-F238E27FC236}">
                <a16:creationId xmlns:a16="http://schemas.microsoft.com/office/drawing/2014/main" id="{368AC14F-5027-62FC-F7DC-6D5DF747205B}"/>
              </a:ext>
            </a:extLst>
          </p:cNvPr>
          <p:cNvSpPr>
            <a:spLocks noGrp="1"/>
          </p:cNvSpPr>
          <p:nvPr>
            <p:ph idx="1"/>
          </p:nvPr>
        </p:nvSpPr>
        <p:spPr>
          <a:xfrm>
            <a:off x="2589212" y="1730326"/>
            <a:ext cx="8915400" cy="4180896"/>
          </a:xfrm>
        </p:spPr>
        <p:txBody>
          <a:bodyPr>
            <a:normAutofit fontScale="92500"/>
          </a:bodyPr>
          <a:lstStyle/>
          <a:p>
            <a:pPr algn="l"/>
            <a:r>
              <a:rPr lang="en-US" sz="2800" b="0" i="0" dirty="0">
                <a:effectLst/>
                <a:latin typeface="Roboto" panose="02000000000000000000" pitchFamily="2" charset="0"/>
                <a:ea typeface="Roboto" panose="02000000000000000000" pitchFamily="2" charset="0"/>
              </a:rPr>
              <a:t>An </a:t>
            </a:r>
            <a:r>
              <a:rPr lang="en-US" sz="2800" b="0" i="0" strike="noStrike" dirty="0">
                <a:effectLst/>
                <a:latin typeface="Roboto" panose="02000000000000000000" pitchFamily="2" charset="0"/>
                <a:ea typeface="Roboto" panose="02000000000000000000" pitchFamily="2" charset="0"/>
                <a:hlinkClick r:id="rId2">
                  <a:extLst>
                    <a:ext uri="{A12FA001-AC4F-418D-AE19-62706E023703}">
                      <ahyp:hlinkClr xmlns:ahyp="http://schemas.microsoft.com/office/drawing/2018/hyperlinkcolor" val="tx"/>
                    </a:ext>
                  </a:extLst>
                </a:hlinkClick>
              </a:rPr>
              <a:t>essay</a:t>
            </a:r>
            <a:r>
              <a:rPr lang="en-US" sz="2800" b="0" i="0" dirty="0">
                <a:effectLst/>
                <a:latin typeface="Roboto" panose="02000000000000000000" pitchFamily="2" charset="0"/>
                <a:ea typeface="Roboto" panose="02000000000000000000" pitchFamily="2" charset="0"/>
              </a:rPr>
              <a:t> is a focused piece of writing designed to inform or persuade. There are many different types of essay, but they are often defined in four categories: </a:t>
            </a:r>
            <a:r>
              <a:rPr lang="en-US" sz="2800" b="1" i="0" dirty="0">
                <a:effectLst/>
                <a:latin typeface="Roboto" panose="02000000000000000000" pitchFamily="2" charset="0"/>
                <a:ea typeface="Roboto" panose="02000000000000000000" pitchFamily="2" charset="0"/>
              </a:rPr>
              <a:t>argumentative, expository, narrative, and descriptive essays</a:t>
            </a:r>
            <a:r>
              <a:rPr lang="en-US" sz="2800" b="0" i="0" dirty="0">
                <a:effectLst/>
                <a:latin typeface="Roboto" panose="02000000000000000000" pitchFamily="2" charset="0"/>
                <a:ea typeface="Roboto" panose="02000000000000000000" pitchFamily="2" charset="0"/>
              </a:rPr>
              <a:t>.</a:t>
            </a:r>
          </a:p>
          <a:p>
            <a:pPr algn="l"/>
            <a:r>
              <a:rPr lang="en-US" sz="2800" b="0" i="0" dirty="0">
                <a:effectLst/>
                <a:latin typeface="Roboto" panose="02000000000000000000" pitchFamily="2" charset="0"/>
                <a:ea typeface="Roboto" panose="02000000000000000000" pitchFamily="2" charset="0"/>
              </a:rPr>
              <a:t>Argumentative and expository essays are focused on conveying information and making clear points, while narrative and descriptive essays are about exercising creativity and writing in an interesting way. At university level, argumentative essays are the most common type. </a:t>
            </a:r>
          </a:p>
          <a:p>
            <a:endParaRPr lang="en-GB" sz="28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02390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4D1C3A-2952-08FC-837B-4B6CE809A1DD}"/>
              </a:ext>
            </a:extLst>
          </p:cNvPr>
          <p:cNvSpPr>
            <a:spLocks noGrp="1"/>
          </p:cNvSpPr>
          <p:nvPr>
            <p:ph idx="1"/>
          </p:nvPr>
        </p:nvSpPr>
        <p:spPr>
          <a:xfrm>
            <a:off x="1676400" y="1494320"/>
            <a:ext cx="10515600" cy="4351338"/>
          </a:xfrm>
        </p:spPr>
        <p:txBody>
          <a:bodyPr>
            <a:normAutofit fontScale="85000" lnSpcReduction="10000"/>
          </a:bodyPr>
          <a:lstStyle/>
          <a:p>
            <a:pPr algn="l">
              <a:buFont typeface="Arial" panose="020B0604020202020204" pitchFamily="34" charset="0"/>
              <a:buChar char="•"/>
            </a:pPr>
            <a:r>
              <a:rPr lang="en-US" sz="3200" b="0" i="0" dirty="0">
                <a:solidFill>
                  <a:srgbClr val="000000"/>
                </a:solidFill>
                <a:effectLst/>
                <a:latin typeface="Roboto" panose="02000000000000000000" pitchFamily="2" charset="0"/>
              </a:rPr>
              <a:t>Should the minimum driving age be lowered?</a:t>
            </a:r>
          </a:p>
          <a:p>
            <a:pPr algn="l">
              <a:buFont typeface="Arial" panose="020B0604020202020204" pitchFamily="34" charset="0"/>
              <a:buChar char="•"/>
            </a:pPr>
            <a:r>
              <a:rPr lang="en-US" sz="3200" b="0" i="0" dirty="0">
                <a:solidFill>
                  <a:srgbClr val="000000"/>
                </a:solidFill>
                <a:effectLst/>
                <a:latin typeface="Roboto" panose="02000000000000000000" pitchFamily="2" charset="0"/>
              </a:rPr>
              <a:t>Are standardized tests a fair reflection of a student’s skills?</a:t>
            </a:r>
          </a:p>
          <a:p>
            <a:pPr algn="l">
              <a:buFont typeface="Arial" panose="020B0604020202020204" pitchFamily="34" charset="0"/>
              <a:buChar char="•"/>
            </a:pPr>
            <a:r>
              <a:rPr lang="en-US" sz="3200" b="0" i="0" dirty="0">
                <a:solidFill>
                  <a:srgbClr val="000000"/>
                </a:solidFill>
                <a:effectLst/>
                <a:latin typeface="Roboto" panose="02000000000000000000" pitchFamily="2" charset="0"/>
              </a:rPr>
              <a:t>Are athletes overpaid?</a:t>
            </a:r>
          </a:p>
          <a:p>
            <a:pPr algn="l">
              <a:buFont typeface="Arial" panose="020B0604020202020204" pitchFamily="34" charset="0"/>
              <a:buChar char="•"/>
            </a:pPr>
            <a:r>
              <a:rPr lang="en-US" sz="3200" b="0" i="0" dirty="0">
                <a:solidFill>
                  <a:srgbClr val="000000"/>
                </a:solidFill>
                <a:effectLst/>
                <a:latin typeface="Roboto" panose="02000000000000000000" pitchFamily="2" charset="0"/>
              </a:rPr>
              <a:t>Should high school students be free to choose their classes?</a:t>
            </a:r>
          </a:p>
          <a:p>
            <a:pPr algn="l">
              <a:buFont typeface="Arial" panose="020B0604020202020204" pitchFamily="34" charset="0"/>
              <a:buChar char="•"/>
            </a:pPr>
            <a:r>
              <a:rPr lang="en-US" sz="3200" b="0" i="0" dirty="0">
                <a:solidFill>
                  <a:srgbClr val="000000"/>
                </a:solidFill>
                <a:effectLst/>
                <a:latin typeface="Roboto" panose="02000000000000000000" pitchFamily="2" charset="0"/>
              </a:rPr>
              <a:t>Can we constitute Russia as a superpower alongside the USA and China?</a:t>
            </a:r>
          </a:p>
          <a:p>
            <a:pPr algn="l">
              <a:buFont typeface="Arial" panose="020B0604020202020204" pitchFamily="34" charset="0"/>
              <a:buChar char="•"/>
            </a:pPr>
            <a:r>
              <a:rPr lang="en-US" sz="3200" b="0" i="0" dirty="0">
                <a:solidFill>
                  <a:srgbClr val="000000"/>
                </a:solidFill>
                <a:effectLst/>
                <a:latin typeface="Roboto" panose="02000000000000000000" pitchFamily="2" charset="0"/>
              </a:rPr>
              <a:t>What was the most influential technological advancement in the history of humanity?</a:t>
            </a:r>
          </a:p>
          <a:p>
            <a:pPr algn="l">
              <a:buFont typeface="Arial" panose="020B0604020202020204" pitchFamily="34" charset="0"/>
              <a:buChar char="•"/>
            </a:pPr>
            <a:r>
              <a:rPr lang="en-US" sz="3200" b="0" i="0" dirty="0">
                <a:solidFill>
                  <a:srgbClr val="000000"/>
                </a:solidFill>
                <a:effectLst/>
                <a:latin typeface="Roboto" panose="02000000000000000000" pitchFamily="2" charset="0"/>
              </a:rPr>
              <a:t>Should we sacrifice some public services for lower taxes?</a:t>
            </a:r>
          </a:p>
          <a:p>
            <a:pPr algn="l">
              <a:buFont typeface="Arial" panose="020B0604020202020204" pitchFamily="34" charset="0"/>
              <a:buChar char="•"/>
            </a:pPr>
            <a:endParaRPr lang="en-US" sz="3200" b="0" i="0" dirty="0">
              <a:solidFill>
                <a:srgbClr val="000000"/>
              </a:solidFill>
              <a:effectLst/>
              <a:latin typeface="Roboto" panose="02000000000000000000" pitchFamily="2" charset="0"/>
            </a:endParaRPr>
          </a:p>
          <a:p>
            <a:endParaRPr lang="en-GB" sz="3200" dirty="0"/>
          </a:p>
        </p:txBody>
      </p:sp>
    </p:spTree>
    <p:extLst>
      <p:ext uri="{BB962C8B-B14F-4D97-AF65-F5344CB8AC3E}">
        <p14:creationId xmlns:p14="http://schemas.microsoft.com/office/powerpoint/2010/main" val="904300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FE630-833B-D955-2E66-6A1165225B68}"/>
              </a:ext>
            </a:extLst>
          </p:cNvPr>
          <p:cNvSpPr>
            <a:spLocks noGrp="1"/>
          </p:cNvSpPr>
          <p:nvPr>
            <p:ph type="title"/>
          </p:nvPr>
        </p:nvSpPr>
        <p:spPr/>
        <p:txBody>
          <a:bodyPr/>
          <a:lstStyle/>
          <a:p>
            <a:r>
              <a:rPr lang="en-US" b="1" i="0" dirty="0">
                <a:solidFill>
                  <a:srgbClr val="0E101A"/>
                </a:solidFill>
                <a:effectLst/>
                <a:latin typeface="Roboto" panose="02000000000000000000" pitchFamily="2" charset="0"/>
              </a:rPr>
              <a:t>4. Expository Essay</a:t>
            </a:r>
            <a:endParaRPr lang="en-GB" b="1"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E205F8C2-92C4-6CD4-B5E8-AECFD58F15B8}"/>
              </a:ext>
            </a:extLst>
          </p:cNvPr>
          <p:cNvSpPr>
            <a:spLocks noGrp="1"/>
          </p:cNvSpPr>
          <p:nvPr>
            <p:ph idx="1"/>
          </p:nvPr>
        </p:nvSpPr>
        <p:spPr>
          <a:xfrm>
            <a:off x="2589212" y="1709530"/>
            <a:ext cx="8915400" cy="4201692"/>
          </a:xfrm>
        </p:spPr>
        <p:txBody>
          <a:bodyPr>
            <a:normAutofit lnSpcReduction="10000"/>
          </a:bodyPr>
          <a:lstStyle/>
          <a:p>
            <a:pPr algn="l"/>
            <a:r>
              <a:rPr lang="en-US" sz="2800" b="1" i="0" dirty="0">
                <a:solidFill>
                  <a:srgbClr val="0E101A"/>
                </a:solidFill>
                <a:effectLst/>
                <a:latin typeface="Roboto" panose="02000000000000000000" pitchFamily="2" charset="0"/>
              </a:rPr>
              <a:t>What Is an Expository Essay?</a:t>
            </a:r>
          </a:p>
          <a:p>
            <a:pPr algn="l"/>
            <a:r>
              <a:rPr lang="en-US" sz="2800" b="0" i="0" dirty="0">
                <a:solidFill>
                  <a:srgbClr val="000000"/>
                </a:solidFill>
                <a:effectLst/>
                <a:latin typeface="Roboto" panose="02000000000000000000" pitchFamily="2" charset="0"/>
              </a:rPr>
              <a:t>Put simply, an expository essay exposes facts about a subject. It relates information to the reader about a situation, person, concept, or phenomenon, and explains something about them. It does not try to convince the reader about a certain viewpoint or make a persuasive argument. The goal of an expository essay is to educate the reader about something; therefore, it relies on facts not personal opinion.</a:t>
            </a:r>
          </a:p>
          <a:p>
            <a:endParaRPr lang="en-GB" sz="2800" dirty="0"/>
          </a:p>
        </p:txBody>
      </p:sp>
    </p:spTree>
    <p:extLst>
      <p:ext uri="{BB962C8B-B14F-4D97-AF65-F5344CB8AC3E}">
        <p14:creationId xmlns:p14="http://schemas.microsoft.com/office/powerpoint/2010/main" val="1191618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FEB394-746E-679E-935A-A1568A835D28}"/>
              </a:ext>
            </a:extLst>
          </p:cNvPr>
          <p:cNvSpPr>
            <a:spLocks noGrp="1"/>
          </p:cNvSpPr>
          <p:nvPr>
            <p:ph idx="1"/>
          </p:nvPr>
        </p:nvSpPr>
        <p:spPr>
          <a:xfrm>
            <a:off x="2496446" y="1391478"/>
            <a:ext cx="8915400" cy="4228196"/>
          </a:xfrm>
        </p:spPr>
        <p:txBody>
          <a:bodyPr>
            <a:normAutofit fontScale="92500"/>
          </a:bodyPr>
          <a:lstStyle/>
          <a:p>
            <a:r>
              <a:rPr lang="en-US" sz="2800" b="0" i="0" dirty="0">
                <a:solidFill>
                  <a:srgbClr val="000000"/>
                </a:solidFill>
                <a:effectLst/>
                <a:latin typeface="Roboto" panose="02000000000000000000" pitchFamily="2" charset="0"/>
              </a:rPr>
              <a:t>Since the goal of expository writing is to convey information to the reader, many types of writing you come across in your daily life are expository. This includes articles found in newspapers, magazines, social media websites, and listicles as well as scientific papers, textbooks, business communication, and a host of other things. Expository writing is the most common form of writing in the world because it includes everything from conveying information about your day to explaining a work project.</a:t>
            </a:r>
            <a:endParaRPr lang="en-GB" sz="2800" dirty="0"/>
          </a:p>
        </p:txBody>
      </p:sp>
    </p:spTree>
    <p:extLst>
      <p:ext uri="{BB962C8B-B14F-4D97-AF65-F5344CB8AC3E}">
        <p14:creationId xmlns:p14="http://schemas.microsoft.com/office/powerpoint/2010/main" val="2178766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C12A58-5AFA-4507-6E86-F1188CFB362A}"/>
              </a:ext>
            </a:extLst>
          </p:cNvPr>
          <p:cNvSpPr>
            <a:spLocks noGrp="1"/>
          </p:cNvSpPr>
          <p:nvPr>
            <p:ph idx="1"/>
          </p:nvPr>
        </p:nvSpPr>
        <p:spPr>
          <a:xfrm>
            <a:off x="2589212" y="1404730"/>
            <a:ext cx="8915400" cy="4506492"/>
          </a:xfrm>
        </p:spPr>
        <p:txBody>
          <a:bodyPr>
            <a:normAutofit fontScale="92500"/>
          </a:bodyPr>
          <a:lstStyle/>
          <a:p>
            <a:r>
              <a:rPr lang="en-US" sz="2800" b="0" i="0" dirty="0">
                <a:solidFill>
                  <a:srgbClr val="000000"/>
                </a:solidFill>
                <a:effectLst/>
                <a:latin typeface="Roboto" panose="02000000000000000000" pitchFamily="2" charset="0"/>
              </a:rPr>
              <a:t>Remember, the main distinction between expository writing and other forms of writing is that the goal is not to convince or persuade someone, rather just to provide information. However, this doesn't mean that you cannot use techniques from descriptive, narrative, or persuasive writing to make your exposition more interesting. Borrowing techniques from descriptive or narrative writing can make the information you convey more real in the reader's mind and when presenting facts and figures for persuasive writing you automatically use techniques from expository writing.</a:t>
            </a:r>
            <a:endParaRPr lang="en-GB" sz="2800" dirty="0"/>
          </a:p>
        </p:txBody>
      </p:sp>
    </p:spTree>
    <p:extLst>
      <p:ext uri="{BB962C8B-B14F-4D97-AF65-F5344CB8AC3E}">
        <p14:creationId xmlns:p14="http://schemas.microsoft.com/office/powerpoint/2010/main" val="543529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D249E6-F032-F7B5-5C70-FA1E4146F7CB}"/>
              </a:ext>
            </a:extLst>
          </p:cNvPr>
          <p:cNvSpPr>
            <a:spLocks noGrp="1"/>
          </p:cNvSpPr>
          <p:nvPr>
            <p:ph idx="1"/>
          </p:nvPr>
        </p:nvSpPr>
        <p:spPr/>
        <p:txBody>
          <a:bodyPr>
            <a:normAutofit fontScale="92500" lnSpcReduction="10000"/>
          </a:bodyPr>
          <a:lstStyle/>
          <a:p>
            <a:r>
              <a:rPr lang="en-US" sz="3600" b="0" i="0" dirty="0">
                <a:solidFill>
                  <a:srgbClr val="000000"/>
                </a:solidFill>
                <a:effectLst/>
                <a:latin typeface="Roboto" panose="02000000000000000000" pitchFamily="2" charset="0"/>
              </a:rPr>
              <a:t>When writing an expository essay make sure you are using facts and logic rather than personal opinion or subjective truths. An expository essay definition could be “a type of writing that aims to expose the facts about a certain topic”, which means that the reader can expect trustworthy information about a topic presented in a logical way</a:t>
            </a:r>
            <a:endParaRPr lang="en-GB" sz="3600" dirty="0"/>
          </a:p>
        </p:txBody>
      </p:sp>
    </p:spTree>
    <p:extLst>
      <p:ext uri="{BB962C8B-B14F-4D97-AF65-F5344CB8AC3E}">
        <p14:creationId xmlns:p14="http://schemas.microsoft.com/office/powerpoint/2010/main" val="2896300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5AAC-1289-5AA3-10AD-3CEDCBA4A5D1}"/>
              </a:ext>
            </a:extLst>
          </p:cNvPr>
          <p:cNvSpPr>
            <a:spLocks noGrp="1"/>
          </p:cNvSpPr>
          <p:nvPr>
            <p:ph type="title"/>
          </p:nvPr>
        </p:nvSpPr>
        <p:spPr>
          <a:xfrm>
            <a:off x="1888435" y="561767"/>
            <a:ext cx="10515600" cy="1325563"/>
          </a:xfrm>
        </p:spPr>
        <p:txBody>
          <a:bodyPr/>
          <a:lstStyle/>
          <a:p>
            <a:r>
              <a:rPr lang="en-GB" b="1" i="0" dirty="0">
                <a:solidFill>
                  <a:srgbClr val="0E101A"/>
                </a:solidFill>
                <a:effectLst/>
                <a:latin typeface="Roboto" panose="02000000000000000000" pitchFamily="2" charset="0"/>
              </a:rPr>
              <a:t>Expository Essay Topics</a:t>
            </a:r>
            <a:br>
              <a:rPr lang="en-GB" b="1" i="0" dirty="0">
                <a:solidFill>
                  <a:srgbClr val="0E101A"/>
                </a:solidFill>
                <a:effectLst/>
                <a:latin typeface="Roboto" panose="02000000000000000000" pitchFamily="2" charset="0"/>
              </a:rPr>
            </a:br>
            <a:endParaRPr lang="en-GB" dirty="0"/>
          </a:p>
        </p:txBody>
      </p:sp>
      <p:sp>
        <p:nvSpPr>
          <p:cNvPr id="3" name="Content Placeholder 2">
            <a:extLst>
              <a:ext uri="{FF2B5EF4-FFF2-40B4-BE49-F238E27FC236}">
                <a16:creationId xmlns:a16="http://schemas.microsoft.com/office/drawing/2014/main" id="{C024130E-B500-80D9-C6F1-14C9DF42AE46}"/>
              </a:ext>
            </a:extLst>
          </p:cNvPr>
          <p:cNvSpPr>
            <a:spLocks noGrp="1"/>
          </p:cNvSpPr>
          <p:nvPr>
            <p:ph idx="1"/>
          </p:nvPr>
        </p:nvSpPr>
        <p:spPr>
          <a:xfrm>
            <a:off x="1888435" y="1550504"/>
            <a:ext cx="10515600" cy="4758981"/>
          </a:xfrm>
        </p:spPr>
        <p:txBody>
          <a:bodyPr>
            <a:normAutofit fontScale="92500" lnSpcReduction="10000"/>
          </a:bodyPr>
          <a:lstStyle/>
          <a:p>
            <a:pPr algn="l"/>
            <a:r>
              <a:rPr lang="en-US" sz="2400" b="1" i="0" dirty="0">
                <a:solidFill>
                  <a:srgbClr val="0E101A"/>
                </a:solidFill>
                <a:effectLst/>
                <a:latin typeface="Roboto" panose="02000000000000000000" pitchFamily="2" charset="0"/>
              </a:rPr>
              <a:t>10 Expository Essay Topics About Education</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What is the history of the western education system?</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What are the most effective ways of studying?</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At what age should children go to school?</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Are high grades the best predictor of future success?</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Pros and cons of college versus technical education?</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How has the pandemic affected education?</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Compare public high schools and private high schools.</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What are the practical benefits of STEM education?</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Are there any benefits to home education?</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How video games can improve the quality of education for rural children.</a:t>
            </a:r>
          </a:p>
          <a:p>
            <a:endParaRPr lang="en-GB" sz="2400" dirty="0"/>
          </a:p>
        </p:txBody>
      </p:sp>
    </p:spTree>
    <p:extLst>
      <p:ext uri="{BB962C8B-B14F-4D97-AF65-F5344CB8AC3E}">
        <p14:creationId xmlns:p14="http://schemas.microsoft.com/office/powerpoint/2010/main" val="1033626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4FCCFE-12D1-1C3B-4FB0-767C05B16080}"/>
              </a:ext>
            </a:extLst>
          </p:cNvPr>
          <p:cNvSpPr>
            <a:spLocks noGrp="1"/>
          </p:cNvSpPr>
          <p:nvPr>
            <p:ph idx="1"/>
          </p:nvPr>
        </p:nvSpPr>
        <p:spPr>
          <a:xfrm>
            <a:off x="1885121" y="993914"/>
            <a:ext cx="10515600" cy="5209554"/>
          </a:xfrm>
        </p:spPr>
        <p:txBody>
          <a:bodyPr>
            <a:normAutofit lnSpcReduction="10000"/>
          </a:bodyPr>
          <a:lstStyle/>
          <a:p>
            <a:pPr algn="l"/>
            <a:r>
              <a:rPr lang="en-US" sz="2400" b="1" i="0" dirty="0">
                <a:solidFill>
                  <a:srgbClr val="0E101A"/>
                </a:solidFill>
                <a:effectLst/>
                <a:latin typeface="Roboto" panose="02000000000000000000" pitchFamily="2" charset="0"/>
              </a:rPr>
              <a:t>10 Expository Essay Topics About Mental Health</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Mental disorders that are culturally specific.</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What are some of the effective treatments for personality disorders?</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What are the benefits of meditation on Mental Health?</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How is depression different based on socio-economic background?</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An analysis of social media psychologists.</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How has the treatment of mental disorders changed in the last century?</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How to help a friend with anxiety disorders?</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Potential ways to get help for improving mental health.</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What qualifies as a substance abuse disorder?</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What is the impact of war on mental health?</a:t>
            </a:r>
          </a:p>
          <a:p>
            <a:endParaRPr lang="en-GB" sz="2400" dirty="0"/>
          </a:p>
        </p:txBody>
      </p:sp>
    </p:spTree>
    <p:extLst>
      <p:ext uri="{BB962C8B-B14F-4D97-AF65-F5344CB8AC3E}">
        <p14:creationId xmlns:p14="http://schemas.microsoft.com/office/powerpoint/2010/main" val="3522517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59661D-CEFA-95D4-3E66-BB7A2EEF9AB4}"/>
              </a:ext>
            </a:extLst>
          </p:cNvPr>
          <p:cNvSpPr>
            <a:spLocks noGrp="1"/>
          </p:cNvSpPr>
          <p:nvPr>
            <p:ph idx="1"/>
          </p:nvPr>
        </p:nvSpPr>
        <p:spPr>
          <a:xfrm>
            <a:off x="2070652" y="821635"/>
            <a:ext cx="10515600" cy="5143293"/>
          </a:xfrm>
        </p:spPr>
        <p:txBody>
          <a:bodyPr>
            <a:normAutofit lnSpcReduction="10000"/>
          </a:bodyPr>
          <a:lstStyle/>
          <a:p>
            <a:pPr algn="l"/>
            <a:r>
              <a:rPr lang="en-US" sz="2400" b="1" i="0" dirty="0">
                <a:solidFill>
                  <a:srgbClr val="0E101A"/>
                </a:solidFill>
                <a:effectLst/>
                <a:latin typeface="Roboto" panose="02000000000000000000" pitchFamily="2" charset="0"/>
              </a:rPr>
              <a:t>10 Expository Essay Topics About Society</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Compare human society to elephant society.</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What will future humans criticize present-day humans for?</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How does society impact media and vice versa?</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How does a country determine its national values?</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How should modern humans interact with indigenous humans?</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The history of colonialism in Southeast Asia.</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How did the Mongol Empire impact modern civilization?</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How is Europe different than America?</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Categorize different subcultures.</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What were the first human societies like?</a:t>
            </a:r>
          </a:p>
          <a:p>
            <a:endParaRPr lang="en-GB" sz="2400" dirty="0"/>
          </a:p>
        </p:txBody>
      </p:sp>
    </p:spTree>
    <p:extLst>
      <p:ext uri="{BB962C8B-B14F-4D97-AF65-F5344CB8AC3E}">
        <p14:creationId xmlns:p14="http://schemas.microsoft.com/office/powerpoint/2010/main" val="369032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8C042-9FA2-631B-62CF-7AA3964C10E8}"/>
              </a:ext>
            </a:extLst>
          </p:cNvPr>
          <p:cNvSpPr>
            <a:spLocks noGrp="1"/>
          </p:cNvSpPr>
          <p:nvPr>
            <p:ph type="title"/>
          </p:nvPr>
        </p:nvSpPr>
        <p:spPr>
          <a:xfrm>
            <a:off x="1676400" y="659088"/>
            <a:ext cx="10515600" cy="1325563"/>
          </a:xfrm>
        </p:spPr>
        <p:txBody>
          <a:bodyPr/>
          <a:lstStyle/>
          <a:p>
            <a:r>
              <a:rPr lang="en-GB" b="1" i="0" dirty="0">
                <a:solidFill>
                  <a:srgbClr val="0E101A"/>
                </a:solidFill>
                <a:effectLst/>
                <a:latin typeface="Roboto" panose="02000000000000000000" pitchFamily="2" charset="0"/>
              </a:rPr>
              <a:t>5. Compare and Contrast Essay </a:t>
            </a:r>
            <a:br>
              <a:rPr lang="en-GB" b="1" i="0" dirty="0">
                <a:solidFill>
                  <a:srgbClr val="0E101A"/>
                </a:solidFill>
                <a:effectLst/>
                <a:latin typeface="Roboto" panose="02000000000000000000" pitchFamily="2" charset="0"/>
              </a:rPr>
            </a:br>
            <a:endParaRPr lang="en-GB" dirty="0"/>
          </a:p>
        </p:txBody>
      </p:sp>
      <p:sp>
        <p:nvSpPr>
          <p:cNvPr id="3" name="Content Placeholder 2">
            <a:extLst>
              <a:ext uri="{FF2B5EF4-FFF2-40B4-BE49-F238E27FC236}">
                <a16:creationId xmlns:a16="http://schemas.microsoft.com/office/drawing/2014/main" id="{1966D1CC-9F52-E774-61D4-9BBFB71ABAF7}"/>
              </a:ext>
            </a:extLst>
          </p:cNvPr>
          <p:cNvSpPr>
            <a:spLocks noGrp="1"/>
          </p:cNvSpPr>
          <p:nvPr>
            <p:ph idx="1"/>
          </p:nvPr>
        </p:nvSpPr>
        <p:spPr>
          <a:xfrm>
            <a:off x="2411896" y="1669774"/>
            <a:ext cx="9092716" cy="4731026"/>
          </a:xfrm>
        </p:spPr>
        <p:txBody>
          <a:bodyPr>
            <a:normAutofit/>
          </a:bodyPr>
          <a:lstStyle/>
          <a:p>
            <a:pPr algn="l"/>
            <a:r>
              <a:rPr lang="en-US" sz="2400" b="0" i="0" dirty="0">
                <a:solidFill>
                  <a:srgbClr val="000000"/>
                </a:solidFill>
                <a:effectLst/>
                <a:latin typeface="Roboto" panose="02000000000000000000" pitchFamily="2" charset="0"/>
              </a:rPr>
              <a:t>Compare and contrast essays are academic papers in which a student analyses two or more subjects with each other. To compare means to explore similarities between subjects, while to contrast means to look at their differences. Both subjects of the comparison are usually in the same category, although they have their differences. For example, it can be two movies, two universities, two cars etc.</a:t>
            </a:r>
          </a:p>
          <a:p>
            <a:pPr algn="l"/>
            <a:r>
              <a:rPr lang="en-US" sz="2400" b="0" i="0" dirty="0">
                <a:solidFill>
                  <a:srgbClr val="000000"/>
                </a:solidFill>
                <a:effectLst/>
                <a:latin typeface="Roboto" panose="02000000000000000000" pitchFamily="2" charset="0"/>
              </a:rPr>
              <a:t>Good compare and contrast papers focus on a central point, explaining the importance and implications of this analysis. A compare and contrast essay thesis must make a meaningful comparison. Find the central theme of your essay and do some brainstorming for your thesis.</a:t>
            </a:r>
          </a:p>
          <a:p>
            <a:endParaRPr lang="en-GB" sz="2400" dirty="0"/>
          </a:p>
        </p:txBody>
      </p:sp>
    </p:spTree>
    <p:extLst>
      <p:ext uri="{BB962C8B-B14F-4D97-AF65-F5344CB8AC3E}">
        <p14:creationId xmlns:p14="http://schemas.microsoft.com/office/powerpoint/2010/main" val="2052844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1054C-34A2-76A8-A8A0-08215BE134DC}"/>
              </a:ext>
            </a:extLst>
          </p:cNvPr>
          <p:cNvSpPr>
            <a:spLocks noGrp="1"/>
          </p:cNvSpPr>
          <p:nvPr>
            <p:ph idx="1"/>
          </p:nvPr>
        </p:nvSpPr>
        <p:spPr/>
        <p:txBody>
          <a:bodyPr>
            <a:normAutofit lnSpcReduction="10000"/>
          </a:bodyPr>
          <a:lstStyle/>
          <a:p>
            <a:r>
              <a:rPr lang="en-US" sz="3200" b="0" i="0" dirty="0">
                <a:solidFill>
                  <a:srgbClr val="000000"/>
                </a:solidFill>
                <a:effectLst/>
                <a:latin typeface="Roboto" panose="02000000000000000000" pitchFamily="2" charset="0"/>
              </a:rPr>
              <a:t>This type of essay is very common among college and university students. Professors challenge their students to use their analytical and comparative skills and pay close attention to the subjects of their comparisons. This type of essay exercises observance and analysis, helps to establish a frame of reference, and makes meaningful arguments about a subject.</a:t>
            </a:r>
            <a:endParaRPr lang="en-GB" sz="3200" dirty="0"/>
          </a:p>
        </p:txBody>
      </p:sp>
    </p:spTree>
    <p:extLst>
      <p:ext uri="{BB962C8B-B14F-4D97-AF65-F5344CB8AC3E}">
        <p14:creationId xmlns:p14="http://schemas.microsoft.com/office/powerpoint/2010/main" val="4034072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EB27-CC50-C3CF-D272-0AE8F67F7F65}"/>
              </a:ext>
            </a:extLst>
          </p:cNvPr>
          <p:cNvSpPr>
            <a:spLocks noGrp="1"/>
          </p:cNvSpPr>
          <p:nvPr>
            <p:ph type="title"/>
          </p:nvPr>
        </p:nvSpPr>
        <p:spPr>
          <a:xfrm>
            <a:off x="1676400" y="811739"/>
            <a:ext cx="10515600" cy="1325563"/>
          </a:xfrm>
        </p:spPr>
        <p:txBody>
          <a:bodyPr/>
          <a:lstStyle/>
          <a:p>
            <a:r>
              <a:rPr lang="en-GB" b="1" dirty="0">
                <a:latin typeface="Roboto" panose="02000000000000000000" pitchFamily="2" charset="0"/>
                <a:ea typeface="Roboto" panose="02000000000000000000" pitchFamily="2" charset="0"/>
              </a:rPr>
              <a:t>1. Descriptive Essay</a:t>
            </a:r>
          </a:p>
        </p:txBody>
      </p:sp>
      <p:sp>
        <p:nvSpPr>
          <p:cNvPr id="3" name="Content Placeholder 2">
            <a:extLst>
              <a:ext uri="{FF2B5EF4-FFF2-40B4-BE49-F238E27FC236}">
                <a16:creationId xmlns:a16="http://schemas.microsoft.com/office/drawing/2014/main" id="{05856F32-55F5-AB9C-E1A9-0CC15D02A194}"/>
              </a:ext>
            </a:extLst>
          </p:cNvPr>
          <p:cNvSpPr>
            <a:spLocks noGrp="1"/>
          </p:cNvSpPr>
          <p:nvPr>
            <p:ph idx="1"/>
          </p:nvPr>
        </p:nvSpPr>
        <p:spPr>
          <a:xfrm>
            <a:off x="1233777" y="2137302"/>
            <a:ext cx="10515600" cy="4351338"/>
          </a:xfrm>
        </p:spPr>
        <p:txBody>
          <a:bodyPr>
            <a:normAutofit lnSpcReduction="10000"/>
          </a:bodyPr>
          <a:lstStyle/>
          <a:p>
            <a:pPr algn="l"/>
            <a:r>
              <a:rPr lang="en-US" sz="3200" b="0" i="0" dirty="0">
                <a:effectLst/>
                <a:latin typeface="Roboto" panose="02000000000000000000" pitchFamily="2" charset="0"/>
                <a:ea typeface="Roboto" panose="02000000000000000000" pitchFamily="2" charset="0"/>
              </a:rPr>
              <a:t>What </a:t>
            </a:r>
            <a:r>
              <a:rPr lang="en-US" sz="3200" dirty="0">
                <a:latin typeface="Roboto" panose="02000000000000000000" pitchFamily="2" charset="0"/>
                <a:ea typeface="Roboto" panose="02000000000000000000" pitchFamily="2" charset="0"/>
              </a:rPr>
              <a:t>i</a:t>
            </a:r>
            <a:r>
              <a:rPr lang="en-US" sz="3200" b="0" i="0" dirty="0">
                <a:effectLst/>
                <a:latin typeface="Roboto" panose="02000000000000000000" pitchFamily="2" charset="0"/>
                <a:ea typeface="Roboto" panose="02000000000000000000" pitchFamily="2" charset="0"/>
              </a:rPr>
              <a:t>s a Descriptive Essay</a:t>
            </a:r>
            <a:r>
              <a:rPr lang="en-US" sz="3200" b="0" i="0" cap="all" dirty="0">
                <a:effectLst/>
                <a:latin typeface="Roboto" panose="02000000000000000000" pitchFamily="2" charset="0"/>
                <a:ea typeface="Roboto" panose="02000000000000000000" pitchFamily="2" charset="0"/>
              </a:rPr>
              <a:t>?</a:t>
            </a:r>
          </a:p>
          <a:p>
            <a:pPr algn="l"/>
            <a:r>
              <a:rPr lang="en-US" sz="3200" b="0" i="0" dirty="0">
                <a:effectLst/>
                <a:latin typeface="Roboto" panose="02000000000000000000" pitchFamily="2" charset="0"/>
                <a:ea typeface="Roboto" panose="02000000000000000000" pitchFamily="2" charset="0"/>
              </a:rPr>
              <a:t>The descriptive essay is a genre of essay that asks the student to describe something—object, person, place, experience, emotion, situation, etc. This genre encourages the student’s ability to create a written account of a particular experience. What is more, this genre allows for a great deal of artistic freedom (the goal of which is to paint an image that is vivid and moving in the mind of the reader).</a:t>
            </a:r>
          </a:p>
          <a:p>
            <a:endParaRPr lang="en-GB" sz="32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079069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06A81-5801-B73A-4665-D6BA76299E08}"/>
              </a:ext>
            </a:extLst>
          </p:cNvPr>
          <p:cNvSpPr>
            <a:spLocks noGrp="1"/>
          </p:cNvSpPr>
          <p:nvPr>
            <p:ph idx="1"/>
          </p:nvPr>
        </p:nvSpPr>
        <p:spPr/>
        <p:txBody>
          <a:bodyPr>
            <a:normAutofit fontScale="92500"/>
          </a:bodyPr>
          <a:lstStyle/>
          <a:p>
            <a:r>
              <a:rPr lang="en-US" sz="3200" b="0" i="0" dirty="0">
                <a:solidFill>
                  <a:srgbClr val="000000"/>
                </a:solidFill>
                <a:effectLst/>
                <a:latin typeface="Roboto" panose="02000000000000000000" pitchFamily="2" charset="0"/>
              </a:rPr>
              <a:t>Another good idea for brainstorming in preparation for your comparison contrast essay is to create a list with 2 columns, one for each subject, and compare the same characteristics for each of them simultaneously. This format will make writing your comparison contrast paper argument a breeze, as you will have your ideas ready and organized.</a:t>
            </a:r>
            <a:endParaRPr lang="en-GB" sz="3200" dirty="0"/>
          </a:p>
        </p:txBody>
      </p:sp>
    </p:spTree>
    <p:extLst>
      <p:ext uri="{BB962C8B-B14F-4D97-AF65-F5344CB8AC3E}">
        <p14:creationId xmlns:p14="http://schemas.microsoft.com/office/powerpoint/2010/main" val="1560127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E21D-718B-E5F9-5F8E-C4F02021DD0A}"/>
              </a:ext>
            </a:extLst>
          </p:cNvPr>
          <p:cNvSpPr>
            <a:spLocks noGrp="1"/>
          </p:cNvSpPr>
          <p:nvPr>
            <p:ph type="title"/>
          </p:nvPr>
        </p:nvSpPr>
        <p:spPr>
          <a:xfrm>
            <a:off x="1789112" y="654533"/>
            <a:ext cx="10515600" cy="1325563"/>
          </a:xfrm>
        </p:spPr>
        <p:txBody>
          <a:bodyPr/>
          <a:lstStyle/>
          <a:p>
            <a:r>
              <a:rPr lang="en-US" b="1" i="0" dirty="0">
                <a:solidFill>
                  <a:srgbClr val="000000"/>
                </a:solidFill>
                <a:effectLst/>
                <a:latin typeface="Roboto" panose="02000000000000000000" pitchFamily="2" charset="0"/>
              </a:rPr>
              <a:t>Some interesting topics to consider</a:t>
            </a:r>
            <a:br>
              <a:rPr lang="en-US" b="1" i="0" dirty="0">
                <a:solidFill>
                  <a:srgbClr val="000000"/>
                </a:solidFill>
                <a:effectLst/>
                <a:latin typeface="Roboto" panose="02000000000000000000" pitchFamily="2" charset="0"/>
              </a:rPr>
            </a:br>
            <a:endParaRPr lang="en-GB" b="1" dirty="0"/>
          </a:p>
        </p:txBody>
      </p:sp>
      <p:sp>
        <p:nvSpPr>
          <p:cNvPr id="3" name="Content Placeholder 2">
            <a:extLst>
              <a:ext uri="{FF2B5EF4-FFF2-40B4-BE49-F238E27FC236}">
                <a16:creationId xmlns:a16="http://schemas.microsoft.com/office/drawing/2014/main" id="{39641947-8ACD-FEC3-DFCD-2DA9315D9C6B}"/>
              </a:ext>
            </a:extLst>
          </p:cNvPr>
          <p:cNvSpPr>
            <a:spLocks noGrp="1"/>
          </p:cNvSpPr>
          <p:nvPr>
            <p:ph idx="1"/>
          </p:nvPr>
        </p:nvSpPr>
        <p:spPr>
          <a:xfrm>
            <a:off x="2589212" y="1815548"/>
            <a:ext cx="8915400" cy="4095674"/>
          </a:xfrm>
        </p:spPr>
        <p:txBody>
          <a:bodyPr>
            <a:normAutofit fontScale="92500" lnSpcReduction="10000"/>
          </a:bodyPr>
          <a:lstStyle/>
          <a:p>
            <a:pPr algn="l">
              <a:buFont typeface="Arial" panose="020B0604020202020204" pitchFamily="34" charset="0"/>
              <a:buChar char="•"/>
            </a:pPr>
            <a:r>
              <a:rPr lang="en-US" sz="2800" b="0" i="0" dirty="0">
                <a:solidFill>
                  <a:srgbClr val="000000"/>
                </a:solidFill>
                <a:effectLst/>
                <a:latin typeface="Roboto" panose="02000000000000000000" pitchFamily="2" charset="0"/>
              </a:rPr>
              <a:t>Attending a college course vs. distance-based learning.</a:t>
            </a:r>
          </a:p>
          <a:p>
            <a:pPr algn="l">
              <a:buFont typeface="Arial" panose="020B0604020202020204" pitchFamily="34" charset="0"/>
              <a:buChar char="•"/>
            </a:pPr>
            <a:r>
              <a:rPr lang="en-US" sz="2800" b="0" i="0" dirty="0">
                <a:solidFill>
                  <a:srgbClr val="000000"/>
                </a:solidFill>
                <a:effectLst/>
                <a:latin typeface="Roboto" panose="02000000000000000000" pitchFamily="2" charset="0"/>
              </a:rPr>
              <a:t>Writing a research paper vs. writing a creative writing paper. What are the differences and similarities?</a:t>
            </a:r>
          </a:p>
          <a:p>
            <a:pPr algn="l">
              <a:buFont typeface="Arial" panose="020B0604020202020204" pitchFamily="34" charset="0"/>
              <a:buChar char="•"/>
            </a:pPr>
            <a:r>
              <a:rPr lang="en-US" sz="2800" b="0" i="0" dirty="0">
                <a:solidFill>
                  <a:srgbClr val="000000"/>
                </a:solidFill>
                <a:effectLst/>
                <a:latin typeface="Roboto" panose="02000000000000000000" pitchFamily="2" charset="0"/>
              </a:rPr>
              <a:t>The differences between a Bachelor’s Degree and a Master’s Degree.</a:t>
            </a:r>
          </a:p>
          <a:p>
            <a:pPr algn="l">
              <a:buFont typeface="Arial" panose="020B0604020202020204" pitchFamily="34" charset="0"/>
              <a:buChar char="•"/>
            </a:pPr>
            <a:r>
              <a:rPr lang="en-US" sz="2800" b="0" i="0" dirty="0">
                <a:solidFill>
                  <a:srgbClr val="000000"/>
                </a:solidFill>
                <a:effectLst/>
                <a:latin typeface="Roboto" panose="02000000000000000000" pitchFamily="2" charset="0"/>
              </a:rPr>
              <a:t>The key aspects and differences between the US and UK education systems.</a:t>
            </a:r>
          </a:p>
          <a:p>
            <a:pPr algn="l">
              <a:buFont typeface="Arial" panose="020B0604020202020204" pitchFamily="34" charset="0"/>
              <a:buChar char="•"/>
            </a:pPr>
            <a:r>
              <a:rPr lang="en-US" sz="2800" b="0" i="0" dirty="0">
                <a:solidFill>
                  <a:srgbClr val="000000"/>
                </a:solidFill>
                <a:effectLst/>
                <a:latin typeface="Roboto" panose="02000000000000000000" pitchFamily="2" charset="0"/>
              </a:rPr>
              <a:t>Completing assignments at the library compared with doing them at home. Which one is the most efficient?</a:t>
            </a:r>
          </a:p>
          <a:p>
            <a:endParaRPr lang="en-GB" sz="2800" dirty="0"/>
          </a:p>
        </p:txBody>
      </p:sp>
    </p:spTree>
    <p:extLst>
      <p:ext uri="{BB962C8B-B14F-4D97-AF65-F5344CB8AC3E}">
        <p14:creationId xmlns:p14="http://schemas.microsoft.com/office/powerpoint/2010/main" val="2463761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A38553-981E-0E52-0746-23AF306EDD3C}"/>
              </a:ext>
            </a:extLst>
          </p:cNvPr>
          <p:cNvSpPr>
            <a:spLocks noGrp="1"/>
          </p:cNvSpPr>
          <p:nvPr>
            <p:ph idx="1"/>
          </p:nvPr>
        </p:nvSpPr>
        <p:spPr>
          <a:xfrm>
            <a:off x="2589212" y="1364974"/>
            <a:ext cx="8915400" cy="4546248"/>
          </a:xfrm>
        </p:spPr>
        <p:txBody>
          <a:bodyPr>
            <a:normAutofit fontScale="92500" lnSpcReduction="10000"/>
          </a:bodyPr>
          <a:lstStyle/>
          <a:p>
            <a:pPr algn="l">
              <a:buFont typeface="Arial" panose="020B0604020202020204" pitchFamily="34" charset="0"/>
              <a:buChar char="•"/>
            </a:pPr>
            <a:r>
              <a:rPr lang="en-US" sz="2800" b="0" i="0" dirty="0">
                <a:solidFill>
                  <a:srgbClr val="000000"/>
                </a:solidFill>
                <a:effectLst/>
                <a:latin typeface="Roboto" panose="02000000000000000000" pitchFamily="2" charset="0"/>
              </a:rPr>
              <a:t>The similarities and differences of the behaviour between married and unmarried couples.</a:t>
            </a:r>
          </a:p>
          <a:p>
            <a:pPr algn="l">
              <a:buFont typeface="Arial" panose="020B0604020202020204" pitchFamily="34" charset="0"/>
              <a:buChar char="•"/>
            </a:pPr>
            <a:r>
              <a:rPr lang="en-US" sz="2800" b="0" i="0" dirty="0">
                <a:solidFill>
                  <a:srgbClr val="000000"/>
                </a:solidFill>
                <a:effectLst/>
                <a:latin typeface="Roboto" panose="02000000000000000000" pitchFamily="2" charset="0"/>
              </a:rPr>
              <a:t>The similarities and differences between the EU (European Union) and ASEAN (The Association of Southeast Asian Nations)?</a:t>
            </a:r>
          </a:p>
          <a:p>
            <a:pPr algn="l">
              <a:buFont typeface="Arial" panose="020B0604020202020204" pitchFamily="34" charset="0"/>
              <a:buChar char="•"/>
            </a:pPr>
            <a:r>
              <a:rPr lang="en-US" sz="2800" b="0" i="0" dirty="0">
                <a:solidFill>
                  <a:srgbClr val="000000"/>
                </a:solidFill>
                <a:effectLst/>
                <a:latin typeface="Roboto" panose="02000000000000000000" pitchFamily="2" charset="0"/>
              </a:rPr>
              <a:t>The similarities and differences between American and Canadian English.</a:t>
            </a:r>
          </a:p>
          <a:p>
            <a:pPr algn="l">
              <a:buFont typeface="Arial" panose="020B0604020202020204" pitchFamily="34" charset="0"/>
              <a:buChar char="•"/>
            </a:pPr>
            <a:r>
              <a:rPr lang="en-US" sz="2800" b="0" i="0" dirty="0">
                <a:solidFill>
                  <a:srgbClr val="000000"/>
                </a:solidFill>
                <a:effectLst/>
                <a:latin typeface="Roboto" panose="02000000000000000000" pitchFamily="2" charset="0"/>
              </a:rPr>
              <a:t>Writing an internship report vs. writing a research paper.</a:t>
            </a:r>
          </a:p>
          <a:p>
            <a:pPr algn="l">
              <a:buFont typeface="Arial" panose="020B0604020202020204" pitchFamily="34" charset="0"/>
              <a:buChar char="•"/>
            </a:pPr>
            <a:r>
              <a:rPr lang="en-US" sz="2800" b="0" i="0" dirty="0">
                <a:solidFill>
                  <a:srgbClr val="000000"/>
                </a:solidFill>
                <a:effectLst/>
                <a:latin typeface="Roboto" panose="02000000000000000000" pitchFamily="2" charset="0"/>
              </a:rPr>
              <a:t>The differences between US colleges and colleges in the EU?</a:t>
            </a:r>
          </a:p>
          <a:p>
            <a:endParaRPr lang="en-GB" sz="2800" dirty="0"/>
          </a:p>
        </p:txBody>
      </p:sp>
    </p:spTree>
    <p:extLst>
      <p:ext uri="{BB962C8B-B14F-4D97-AF65-F5344CB8AC3E}">
        <p14:creationId xmlns:p14="http://schemas.microsoft.com/office/powerpoint/2010/main" val="532687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569E-A835-E603-7ACF-AA618D40C463}"/>
              </a:ext>
            </a:extLst>
          </p:cNvPr>
          <p:cNvSpPr>
            <a:spLocks noGrp="1"/>
          </p:cNvSpPr>
          <p:nvPr>
            <p:ph type="title"/>
          </p:nvPr>
        </p:nvSpPr>
        <p:spPr/>
        <p:txBody>
          <a:bodyPr/>
          <a:lstStyle/>
          <a:p>
            <a:r>
              <a:rPr lang="en-GB" b="1" dirty="0">
                <a:latin typeface="Roboto" panose="02000000000000000000" pitchFamily="2" charset="0"/>
                <a:ea typeface="Roboto" panose="02000000000000000000" pitchFamily="2" charset="0"/>
              </a:rPr>
              <a:t>Example</a:t>
            </a:r>
          </a:p>
        </p:txBody>
      </p:sp>
      <p:sp>
        <p:nvSpPr>
          <p:cNvPr id="3" name="Content Placeholder 2">
            <a:extLst>
              <a:ext uri="{FF2B5EF4-FFF2-40B4-BE49-F238E27FC236}">
                <a16:creationId xmlns:a16="http://schemas.microsoft.com/office/drawing/2014/main" id="{E3228DCD-1DE8-AA9A-7777-330D09B599C2}"/>
              </a:ext>
            </a:extLst>
          </p:cNvPr>
          <p:cNvSpPr>
            <a:spLocks noGrp="1"/>
          </p:cNvSpPr>
          <p:nvPr>
            <p:ph idx="1"/>
          </p:nvPr>
        </p:nvSpPr>
        <p:spPr>
          <a:xfrm>
            <a:off x="2589212" y="1802296"/>
            <a:ext cx="8915400" cy="4108926"/>
          </a:xfrm>
        </p:spPr>
        <p:txBody>
          <a:bodyPr>
            <a:normAutofit fontScale="92500" lnSpcReduction="20000"/>
          </a:bodyPr>
          <a:lstStyle/>
          <a:p>
            <a:r>
              <a:rPr lang="en-US" sz="2800" b="0" i="0" dirty="0">
                <a:solidFill>
                  <a:srgbClr val="000000"/>
                </a:solidFill>
                <a:effectLst/>
                <a:latin typeface="Roboto" panose="02000000000000000000" pitchFamily="2" charset="0"/>
              </a:rPr>
              <a:t>Let’s look at a simple example. Let one of the subjects be oranges, and the other one be apples. Oranges have thick peel, originally from India, and are tropical fruit. These characteristics pertain only to oranges and should be in the part of the circle that does not overlap. For the same section on apples, we put thin peel, originated in Turkey or Kazakhstan, and moderate to subtropical. In the section that overlaps, let’s put that they are both fruit, can be juiced, and grow on trees. This simple, yet good example illustrates how the same concept can be applied to many other complicated topics with additional points of comparison and contrast.</a:t>
            </a:r>
            <a:endParaRPr lang="en-GB" sz="2800" dirty="0"/>
          </a:p>
        </p:txBody>
      </p:sp>
    </p:spTree>
    <p:extLst>
      <p:ext uri="{BB962C8B-B14F-4D97-AF65-F5344CB8AC3E}">
        <p14:creationId xmlns:p14="http://schemas.microsoft.com/office/powerpoint/2010/main" val="2037589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8552-3531-964D-1DC6-C271E1059DB2}"/>
              </a:ext>
            </a:extLst>
          </p:cNvPr>
          <p:cNvSpPr>
            <a:spLocks noGrp="1"/>
          </p:cNvSpPr>
          <p:nvPr>
            <p:ph type="title"/>
          </p:nvPr>
        </p:nvSpPr>
        <p:spPr>
          <a:xfrm>
            <a:off x="1676400" y="628028"/>
            <a:ext cx="10515600" cy="1325563"/>
          </a:xfrm>
        </p:spPr>
        <p:txBody>
          <a:bodyPr>
            <a:normAutofit fontScale="90000"/>
          </a:bodyPr>
          <a:lstStyle/>
          <a:p>
            <a:r>
              <a:rPr lang="en-US" b="1" i="0" dirty="0">
                <a:solidFill>
                  <a:srgbClr val="0E101A"/>
                </a:solidFill>
                <a:effectLst/>
                <a:latin typeface="Roboto" panose="02000000000000000000" pitchFamily="2" charset="0"/>
              </a:rPr>
              <a:t>Compare and Contrast Essay Structure and Outline</a:t>
            </a:r>
            <a:br>
              <a:rPr lang="en-US" b="1" i="0" dirty="0">
                <a:solidFill>
                  <a:srgbClr val="0E101A"/>
                </a:solidFill>
                <a:effectLst/>
                <a:latin typeface="Roboto" panose="02000000000000000000" pitchFamily="2" charset="0"/>
              </a:rPr>
            </a:br>
            <a:endParaRPr lang="en-GB" dirty="0"/>
          </a:p>
        </p:txBody>
      </p:sp>
      <p:sp>
        <p:nvSpPr>
          <p:cNvPr id="3" name="Content Placeholder 2">
            <a:extLst>
              <a:ext uri="{FF2B5EF4-FFF2-40B4-BE49-F238E27FC236}">
                <a16:creationId xmlns:a16="http://schemas.microsoft.com/office/drawing/2014/main" id="{000A2F8C-78F9-7403-56DC-144C4233BD7D}"/>
              </a:ext>
            </a:extLst>
          </p:cNvPr>
          <p:cNvSpPr>
            <a:spLocks noGrp="1"/>
          </p:cNvSpPr>
          <p:nvPr>
            <p:ph idx="1"/>
          </p:nvPr>
        </p:nvSpPr>
        <p:spPr>
          <a:xfrm>
            <a:off x="2589212" y="1643270"/>
            <a:ext cx="8915400" cy="4586702"/>
          </a:xfrm>
        </p:spPr>
        <p:txBody>
          <a:bodyPr>
            <a:normAutofit lnSpcReduction="10000"/>
          </a:bodyPr>
          <a:lstStyle/>
          <a:p>
            <a:pPr algn="l"/>
            <a:r>
              <a:rPr lang="en-US" sz="2400" b="0" i="0" dirty="0">
                <a:solidFill>
                  <a:schemeClr val="tx1"/>
                </a:solidFill>
                <a:effectLst/>
                <a:latin typeface="Roboto" panose="02000000000000000000" pitchFamily="2" charset="0"/>
              </a:rPr>
              <a:t>Compare and contrast papers rely heavily on factual analysis. Two outline methods can help you organize your facts: </a:t>
            </a:r>
          </a:p>
          <a:p>
            <a:pPr algn="l"/>
            <a:r>
              <a:rPr lang="en-US" sz="2400" b="0" i="0" dirty="0">
                <a:solidFill>
                  <a:schemeClr val="tx1"/>
                </a:solidFill>
                <a:effectLst/>
                <a:latin typeface="Roboto" panose="02000000000000000000" pitchFamily="2" charset="0"/>
              </a:rPr>
              <a:t>1. While using the </a:t>
            </a:r>
            <a:r>
              <a:rPr lang="en-US" sz="2400" b="1" i="0" dirty="0">
                <a:solidFill>
                  <a:schemeClr val="tx1"/>
                </a:solidFill>
                <a:effectLst/>
                <a:latin typeface="Roboto" panose="02000000000000000000" pitchFamily="2" charset="0"/>
              </a:rPr>
              <a:t>block structure</a:t>
            </a:r>
            <a:r>
              <a:rPr lang="en-US" sz="2400" b="0" i="0" dirty="0">
                <a:solidFill>
                  <a:schemeClr val="tx1"/>
                </a:solidFill>
                <a:effectLst/>
                <a:latin typeface="Roboto" panose="02000000000000000000" pitchFamily="2" charset="0"/>
              </a:rPr>
              <a:t>, all the information is presented for the first subject, and its characteristics and specific details are explained. This concludes one block. The second block takes the same approach as the first for the second subject.</a:t>
            </a:r>
          </a:p>
          <a:p>
            <a:pPr algn="l"/>
            <a:r>
              <a:rPr lang="en-US" sz="2400" b="0" i="0" dirty="0">
                <a:solidFill>
                  <a:schemeClr val="tx1"/>
                </a:solidFill>
                <a:effectLst/>
                <a:latin typeface="Roboto" panose="02000000000000000000" pitchFamily="2" charset="0"/>
              </a:rPr>
              <a:t>2. The </a:t>
            </a:r>
            <a:r>
              <a:rPr lang="en-US" sz="2400" b="1" i="0" dirty="0">
                <a:solidFill>
                  <a:schemeClr val="tx1"/>
                </a:solidFill>
                <a:effectLst/>
                <a:latin typeface="Roboto" panose="02000000000000000000" pitchFamily="2" charset="0"/>
              </a:rPr>
              <a:t>point-by-point structure</a:t>
            </a:r>
            <a:r>
              <a:rPr lang="en-US" sz="2400" b="0" i="0" dirty="0">
                <a:solidFill>
                  <a:schemeClr val="tx1"/>
                </a:solidFill>
                <a:effectLst/>
                <a:latin typeface="Roboto" panose="02000000000000000000" pitchFamily="2" charset="0"/>
              </a:rPr>
              <a:t> lists each similarity and difference simultaneously—making notes of both subjects. For example, you can list a characteristic specific to one subject, followed by its similarity or difference to the other subject.</a:t>
            </a:r>
          </a:p>
          <a:p>
            <a:endParaRPr lang="en-GB" sz="2400" dirty="0">
              <a:solidFill>
                <a:schemeClr val="tx1"/>
              </a:solidFill>
            </a:endParaRPr>
          </a:p>
        </p:txBody>
      </p:sp>
    </p:spTree>
    <p:extLst>
      <p:ext uri="{BB962C8B-B14F-4D97-AF65-F5344CB8AC3E}">
        <p14:creationId xmlns:p14="http://schemas.microsoft.com/office/powerpoint/2010/main" val="3106443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A3FBC-A1A1-F16E-ADBC-90733E1207CA}"/>
              </a:ext>
            </a:extLst>
          </p:cNvPr>
          <p:cNvSpPr>
            <a:spLocks noGrp="1"/>
          </p:cNvSpPr>
          <p:nvPr>
            <p:ph type="title"/>
          </p:nvPr>
        </p:nvSpPr>
        <p:spPr/>
        <p:txBody>
          <a:bodyPr/>
          <a:lstStyle/>
          <a:p>
            <a:r>
              <a:rPr lang="en-GB" b="1" dirty="0">
                <a:latin typeface="Roboto" panose="02000000000000000000" pitchFamily="2" charset="0"/>
                <a:ea typeface="Roboto" panose="02000000000000000000" pitchFamily="2" charset="0"/>
              </a:rPr>
              <a:t>6. Cause and Effect Essay</a:t>
            </a:r>
          </a:p>
        </p:txBody>
      </p:sp>
      <p:sp>
        <p:nvSpPr>
          <p:cNvPr id="3" name="Content Placeholder 2">
            <a:extLst>
              <a:ext uri="{FF2B5EF4-FFF2-40B4-BE49-F238E27FC236}">
                <a16:creationId xmlns:a16="http://schemas.microsoft.com/office/drawing/2014/main" id="{4BF69399-8161-8906-0464-6E92E7EB0D2F}"/>
              </a:ext>
            </a:extLst>
          </p:cNvPr>
          <p:cNvSpPr>
            <a:spLocks noGrp="1"/>
          </p:cNvSpPr>
          <p:nvPr>
            <p:ph idx="1"/>
          </p:nvPr>
        </p:nvSpPr>
        <p:spPr/>
        <p:txBody>
          <a:bodyPr>
            <a:normAutofit fontScale="92500" lnSpcReduction="20000"/>
          </a:bodyPr>
          <a:lstStyle/>
          <a:p>
            <a:r>
              <a:rPr lang="en-US" sz="3200" b="0" i="0" dirty="0">
                <a:solidFill>
                  <a:srgbClr val="000000"/>
                </a:solidFill>
                <a:effectLst/>
                <a:latin typeface="Roboto" panose="02000000000000000000" pitchFamily="2" charset="0"/>
              </a:rPr>
              <a:t>A cause-and-effect essay focuses on analyzing the reason behind something happening and exploring the consequences of the situation. In a way, this form of writing is similar to an argumentative essay. The author has to show the interrelationship between the subjects under discussion. For instance, one can answer the question "What factors exacerbate environmental issues?" or illustrate how poor eating habits influence our health.</a:t>
            </a:r>
            <a:endParaRPr lang="en-GB" sz="3200" dirty="0"/>
          </a:p>
        </p:txBody>
      </p:sp>
    </p:spTree>
    <p:extLst>
      <p:ext uri="{BB962C8B-B14F-4D97-AF65-F5344CB8AC3E}">
        <p14:creationId xmlns:p14="http://schemas.microsoft.com/office/powerpoint/2010/main" val="3005798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E835-EF28-144D-4C0B-7759DA2043EE}"/>
              </a:ext>
            </a:extLst>
          </p:cNvPr>
          <p:cNvSpPr>
            <a:spLocks noGrp="1"/>
          </p:cNvSpPr>
          <p:nvPr>
            <p:ph type="title"/>
          </p:nvPr>
        </p:nvSpPr>
        <p:spPr>
          <a:xfrm>
            <a:off x="1792357" y="582750"/>
            <a:ext cx="10515600" cy="1325563"/>
          </a:xfrm>
        </p:spPr>
        <p:txBody>
          <a:bodyPr/>
          <a:lstStyle/>
          <a:p>
            <a:r>
              <a:rPr lang="en-GB" b="1" dirty="0">
                <a:latin typeface="Roboto" panose="02000000000000000000" pitchFamily="2" charset="0"/>
                <a:ea typeface="Roboto" panose="02000000000000000000" pitchFamily="2" charset="0"/>
              </a:rPr>
              <a:t>Structure of a Cause and Effect Essay</a:t>
            </a:r>
          </a:p>
        </p:txBody>
      </p:sp>
      <p:sp>
        <p:nvSpPr>
          <p:cNvPr id="3" name="Content Placeholder 2">
            <a:extLst>
              <a:ext uri="{FF2B5EF4-FFF2-40B4-BE49-F238E27FC236}">
                <a16:creationId xmlns:a16="http://schemas.microsoft.com/office/drawing/2014/main" id="{5BEE9959-35BE-AF32-8BF7-DB233715325A}"/>
              </a:ext>
            </a:extLst>
          </p:cNvPr>
          <p:cNvSpPr>
            <a:spLocks noGrp="1"/>
          </p:cNvSpPr>
          <p:nvPr>
            <p:ph idx="1"/>
          </p:nvPr>
        </p:nvSpPr>
        <p:spPr>
          <a:xfrm>
            <a:off x="3210339" y="1809612"/>
            <a:ext cx="10515600" cy="5048388"/>
          </a:xfrm>
        </p:spPr>
        <p:txBody>
          <a:bodyPr>
            <a:normAutofit/>
          </a:bodyPr>
          <a:lstStyle/>
          <a:p>
            <a:pPr algn="l"/>
            <a:r>
              <a:rPr lang="fr-FR" sz="3600" b="1" i="0" dirty="0">
                <a:effectLst/>
                <a:latin typeface="Roboto" panose="02000000000000000000" pitchFamily="2" charset="0"/>
              </a:rPr>
              <a:t>1. Introduction</a:t>
            </a:r>
            <a:endParaRPr lang="fr-FR" sz="3600" b="0" i="0" dirty="0">
              <a:effectLst/>
              <a:latin typeface="Roboto" panose="02000000000000000000" pitchFamily="2" charset="0"/>
            </a:endParaRPr>
          </a:p>
          <a:p>
            <a:pPr algn="l"/>
            <a:r>
              <a:rPr lang="fr-FR" sz="3600" b="1" i="0" dirty="0">
                <a:effectLst/>
                <a:latin typeface="Roboto" panose="02000000000000000000" pitchFamily="2" charset="0"/>
              </a:rPr>
              <a:t>2. Body:</a:t>
            </a:r>
            <a:endParaRPr lang="fr-FR" sz="3600" b="0" i="0" dirty="0">
              <a:effectLst/>
              <a:latin typeface="Roboto" panose="02000000000000000000" pitchFamily="2" charset="0"/>
            </a:endParaRPr>
          </a:p>
          <a:p>
            <a:pPr lvl="1"/>
            <a:r>
              <a:rPr lang="fr-FR" sz="3900" b="0" i="0" dirty="0">
                <a:effectLst/>
                <a:latin typeface="Roboto" panose="02000000000000000000" pitchFamily="2" charset="0"/>
              </a:rPr>
              <a:t>Variant 1</a:t>
            </a:r>
          </a:p>
          <a:p>
            <a:pPr lvl="2"/>
            <a:r>
              <a:rPr lang="fr-FR" sz="3500" b="0" i="0" dirty="0">
                <a:effectLst/>
                <a:latin typeface="Roboto" panose="02000000000000000000" pitchFamily="2" charset="0"/>
              </a:rPr>
              <a:t>Cause 1</a:t>
            </a:r>
          </a:p>
          <a:p>
            <a:pPr lvl="2"/>
            <a:r>
              <a:rPr lang="fr-FR" sz="3500" b="0" i="0" dirty="0">
                <a:effectLst/>
                <a:latin typeface="Roboto" panose="02000000000000000000" pitchFamily="2" charset="0"/>
              </a:rPr>
              <a:t>Cause 2</a:t>
            </a:r>
          </a:p>
          <a:p>
            <a:pPr lvl="3"/>
            <a:r>
              <a:rPr lang="fr-FR" sz="3000" b="0" i="0" dirty="0">
                <a:effectLst/>
                <a:latin typeface="Roboto" panose="02000000000000000000" pitchFamily="2" charset="0"/>
              </a:rPr>
              <a:t>Effect 1</a:t>
            </a:r>
          </a:p>
          <a:p>
            <a:pPr lvl="3"/>
            <a:r>
              <a:rPr lang="fr-FR" sz="3000" b="0" i="0" dirty="0">
                <a:effectLst/>
                <a:latin typeface="Roboto" panose="02000000000000000000" pitchFamily="2" charset="0"/>
              </a:rPr>
              <a:t>Effect 2</a:t>
            </a:r>
          </a:p>
          <a:p>
            <a:pPr marL="1371600" lvl="3" indent="0">
              <a:buNone/>
            </a:pPr>
            <a:endParaRPr lang="fr-FR" sz="2800" b="0" i="0" dirty="0">
              <a:effectLst/>
              <a:latin typeface="Roboto" panose="02000000000000000000" pitchFamily="2" charset="0"/>
            </a:endParaRPr>
          </a:p>
          <a:p>
            <a:endParaRPr lang="en-GB" sz="3600" dirty="0"/>
          </a:p>
        </p:txBody>
      </p:sp>
    </p:spTree>
    <p:extLst>
      <p:ext uri="{BB962C8B-B14F-4D97-AF65-F5344CB8AC3E}">
        <p14:creationId xmlns:p14="http://schemas.microsoft.com/office/powerpoint/2010/main" val="800135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12709D-B928-0B52-35DD-BC3752C2BBA4}"/>
              </a:ext>
            </a:extLst>
          </p:cNvPr>
          <p:cNvSpPr>
            <a:spLocks noGrp="1"/>
          </p:cNvSpPr>
          <p:nvPr>
            <p:ph idx="1"/>
          </p:nvPr>
        </p:nvSpPr>
        <p:spPr>
          <a:xfrm>
            <a:off x="2839279" y="1258956"/>
            <a:ext cx="10515600" cy="4931259"/>
          </a:xfrm>
        </p:spPr>
        <p:txBody>
          <a:bodyPr>
            <a:normAutofit fontScale="92500" lnSpcReduction="20000"/>
          </a:bodyPr>
          <a:lstStyle/>
          <a:p>
            <a:pPr lvl="1"/>
            <a:r>
              <a:rPr lang="fr-FR" sz="3900" b="0" i="0" dirty="0">
                <a:solidFill>
                  <a:srgbClr val="000000"/>
                </a:solidFill>
                <a:effectLst/>
                <a:latin typeface="Roboto" panose="02000000000000000000" pitchFamily="2" charset="0"/>
              </a:rPr>
              <a:t>Variant 2</a:t>
            </a:r>
          </a:p>
          <a:p>
            <a:pPr lvl="2"/>
            <a:r>
              <a:rPr lang="fr-FR" sz="3500" b="0" i="0" dirty="0">
                <a:solidFill>
                  <a:srgbClr val="000000"/>
                </a:solidFill>
                <a:effectLst/>
                <a:latin typeface="Roboto" panose="02000000000000000000" pitchFamily="2" charset="0"/>
              </a:rPr>
              <a:t>Cause 1</a:t>
            </a:r>
          </a:p>
          <a:p>
            <a:pPr lvl="3"/>
            <a:r>
              <a:rPr lang="fr-FR" sz="3000" b="0" i="0" dirty="0">
                <a:solidFill>
                  <a:srgbClr val="000000"/>
                </a:solidFill>
                <a:effectLst/>
                <a:latin typeface="Roboto" panose="02000000000000000000" pitchFamily="2" charset="0"/>
              </a:rPr>
              <a:t>Effect 1</a:t>
            </a:r>
          </a:p>
          <a:p>
            <a:pPr lvl="2"/>
            <a:r>
              <a:rPr lang="fr-FR" sz="3500" b="0" i="0" dirty="0">
                <a:solidFill>
                  <a:srgbClr val="000000"/>
                </a:solidFill>
                <a:effectLst/>
                <a:latin typeface="Roboto" panose="02000000000000000000" pitchFamily="2" charset="0"/>
              </a:rPr>
              <a:t>Cause 2</a:t>
            </a:r>
          </a:p>
          <a:p>
            <a:pPr lvl="3"/>
            <a:r>
              <a:rPr lang="fr-FR" sz="3000" b="0" i="0" dirty="0">
                <a:solidFill>
                  <a:srgbClr val="000000"/>
                </a:solidFill>
                <a:effectLst/>
                <a:latin typeface="Roboto" panose="02000000000000000000" pitchFamily="2" charset="0"/>
              </a:rPr>
              <a:t>Effect 2</a:t>
            </a:r>
            <a:endParaRPr lang="fr-FR" dirty="0">
              <a:solidFill>
                <a:srgbClr val="000000"/>
              </a:solidFill>
              <a:latin typeface="Roboto" panose="02000000000000000000" pitchFamily="2" charset="0"/>
            </a:endParaRPr>
          </a:p>
          <a:p>
            <a:pPr lvl="1"/>
            <a:r>
              <a:rPr lang="fr-FR" sz="3600" b="0" i="0" dirty="0">
                <a:solidFill>
                  <a:srgbClr val="000000"/>
                </a:solidFill>
                <a:effectLst/>
                <a:latin typeface="Roboto" panose="02000000000000000000" pitchFamily="2" charset="0"/>
              </a:rPr>
              <a:t>Variant 3</a:t>
            </a:r>
          </a:p>
          <a:p>
            <a:pPr lvl="2"/>
            <a:r>
              <a:rPr lang="fr-FR" sz="3200" b="0" i="0" dirty="0">
                <a:solidFill>
                  <a:srgbClr val="000000"/>
                </a:solidFill>
                <a:effectLst/>
                <a:latin typeface="Roboto" panose="02000000000000000000" pitchFamily="2" charset="0"/>
              </a:rPr>
              <a:t>Cause &amp; Effect 1</a:t>
            </a:r>
          </a:p>
          <a:p>
            <a:pPr lvl="2"/>
            <a:r>
              <a:rPr lang="fr-FR" sz="3200" b="0" i="0" dirty="0">
                <a:solidFill>
                  <a:srgbClr val="000000"/>
                </a:solidFill>
                <a:effectLst/>
                <a:latin typeface="Roboto" panose="02000000000000000000" pitchFamily="2" charset="0"/>
              </a:rPr>
              <a:t>Cause &amp; Effect 2</a:t>
            </a:r>
          </a:p>
          <a:p>
            <a:pPr lvl="2"/>
            <a:r>
              <a:rPr lang="fr-FR" sz="3200" b="0" i="0" dirty="0">
                <a:solidFill>
                  <a:srgbClr val="000000"/>
                </a:solidFill>
                <a:effectLst/>
                <a:latin typeface="Roboto" panose="02000000000000000000" pitchFamily="2" charset="0"/>
              </a:rPr>
              <a:t>Cause &amp; Effect 3</a:t>
            </a:r>
          </a:p>
          <a:p>
            <a:endParaRPr lang="en-GB" dirty="0"/>
          </a:p>
        </p:txBody>
      </p:sp>
    </p:spTree>
    <p:extLst>
      <p:ext uri="{BB962C8B-B14F-4D97-AF65-F5344CB8AC3E}">
        <p14:creationId xmlns:p14="http://schemas.microsoft.com/office/powerpoint/2010/main" val="1831002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use-and-effect-structure@2x">
            <a:extLst>
              <a:ext uri="{FF2B5EF4-FFF2-40B4-BE49-F238E27FC236}">
                <a16:creationId xmlns:a16="http://schemas.microsoft.com/office/drawing/2014/main" id="{6E87F88E-F320-D14D-3CBE-245E4F7B53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615477"/>
            <a:ext cx="10515600" cy="4056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281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0920-8C03-6B18-E44E-C983DD90B4CC}"/>
              </a:ext>
            </a:extLst>
          </p:cNvPr>
          <p:cNvSpPr>
            <a:spLocks noGrp="1"/>
          </p:cNvSpPr>
          <p:nvPr>
            <p:ph type="title"/>
          </p:nvPr>
        </p:nvSpPr>
        <p:spPr>
          <a:xfrm>
            <a:off x="1789112" y="681037"/>
            <a:ext cx="10515600" cy="1325563"/>
          </a:xfrm>
        </p:spPr>
        <p:txBody>
          <a:bodyPr>
            <a:normAutofit/>
          </a:bodyPr>
          <a:lstStyle/>
          <a:p>
            <a:r>
              <a:rPr lang="en-US" b="1" i="0" dirty="0">
                <a:solidFill>
                  <a:srgbClr val="0E101A"/>
                </a:solidFill>
                <a:effectLst/>
                <a:latin typeface="Roboto" panose="02000000000000000000" pitchFamily="2" charset="0"/>
              </a:rPr>
              <a:t>Cause and Effect Essay Topics</a:t>
            </a:r>
            <a:br>
              <a:rPr lang="en-US" b="1" i="0" dirty="0">
                <a:solidFill>
                  <a:srgbClr val="0E101A"/>
                </a:solidFill>
                <a:effectLst/>
                <a:latin typeface="Roboto" panose="02000000000000000000" pitchFamily="2" charset="0"/>
              </a:rPr>
            </a:br>
            <a:endParaRPr lang="en-GB" dirty="0"/>
          </a:p>
        </p:txBody>
      </p:sp>
      <p:sp>
        <p:nvSpPr>
          <p:cNvPr id="3" name="Content Placeholder 2">
            <a:extLst>
              <a:ext uri="{FF2B5EF4-FFF2-40B4-BE49-F238E27FC236}">
                <a16:creationId xmlns:a16="http://schemas.microsoft.com/office/drawing/2014/main" id="{6404A380-23EA-2BE4-2B9D-016DA403B352}"/>
              </a:ext>
            </a:extLst>
          </p:cNvPr>
          <p:cNvSpPr>
            <a:spLocks noGrp="1"/>
          </p:cNvSpPr>
          <p:nvPr>
            <p:ph idx="1"/>
          </p:nvPr>
        </p:nvSpPr>
        <p:spPr>
          <a:xfrm>
            <a:off x="2226365" y="1656522"/>
            <a:ext cx="9278247" cy="4731026"/>
          </a:xfrm>
        </p:spPr>
        <p:txBody>
          <a:bodyPr>
            <a:normAutofit fontScale="92500" lnSpcReduction="10000"/>
          </a:bodyPr>
          <a:lstStyle/>
          <a:p>
            <a:pPr algn="l"/>
            <a:r>
              <a:rPr lang="en-US" sz="2000" b="1" i="0" dirty="0">
                <a:effectLst/>
                <a:latin typeface="Roboto" panose="02000000000000000000" pitchFamily="2" charset="0"/>
              </a:rPr>
              <a:t>Topics for Education</a:t>
            </a:r>
            <a:endParaRPr lang="en-US" sz="2000" b="0" i="0" dirty="0">
              <a:effectLst/>
              <a:latin typeface="Roboto" panose="02000000000000000000" pitchFamily="2" charset="0"/>
            </a:endParaRPr>
          </a:p>
          <a:p>
            <a:pPr algn="l">
              <a:buFont typeface="Arial" panose="020B0604020202020204" pitchFamily="34" charset="0"/>
              <a:buChar char="•"/>
            </a:pPr>
            <a:r>
              <a:rPr lang="en-US" sz="2000" b="0" i="0" dirty="0">
                <a:effectLst/>
                <a:latin typeface="Roboto" panose="02000000000000000000" pitchFamily="2" charset="0"/>
              </a:rPr>
              <a:t>How does online schooling affect the academic performance of students</a:t>
            </a:r>
          </a:p>
          <a:p>
            <a:pPr algn="l">
              <a:buFont typeface="Arial" panose="020B0604020202020204" pitchFamily="34" charset="0"/>
              <a:buChar char="•"/>
            </a:pPr>
            <a:r>
              <a:rPr lang="en-US" sz="2000" b="0" i="0" dirty="0">
                <a:effectLst/>
                <a:latin typeface="Roboto" panose="02000000000000000000" pitchFamily="2" charset="0"/>
              </a:rPr>
              <a:t>What is the effect on educational outcomes for extended school days?</a:t>
            </a:r>
          </a:p>
          <a:p>
            <a:pPr algn="l">
              <a:buFont typeface="Arial" panose="020B0604020202020204" pitchFamily="34" charset="0"/>
              <a:buChar char="•"/>
            </a:pPr>
            <a:r>
              <a:rPr lang="en-US" sz="2000" b="0" i="0" dirty="0">
                <a:effectLst/>
                <a:latin typeface="Roboto" panose="02000000000000000000" pitchFamily="2" charset="0"/>
              </a:rPr>
              <a:t>How is the rate of dropouts influenced by standardized tests?</a:t>
            </a:r>
          </a:p>
          <a:p>
            <a:pPr algn="l">
              <a:buFont typeface="Arial" panose="020B0604020202020204" pitchFamily="34" charset="0"/>
              <a:buChar char="•"/>
            </a:pPr>
            <a:r>
              <a:rPr lang="en-US" sz="2000" b="0" i="0" dirty="0">
                <a:effectLst/>
                <a:latin typeface="Roboto" panose="02000000000000000000" pitchFamily="2" charset="0"/>
              </a:rPr>
              <a:t>How is student motivation affected by the general grading system?</a:t>
            </a:r>
          </a:p>
          <a:p>
            <a:pPr algn="l">
              <a:buFont typeface="Arial" panose="020B0604020202020204" pitchFamily="34" charset="0"/>
              <a:buChar char="•"/>
            </a:pPr>
            <a:r>
              <a:rPr lang="en-US" sz="2000" b="0" i="0" dirty="0">
                <a:effectLst/>
                <a:latin typeface="Roboto" panose="02000000000000000000" pitchFamily="2" charset="0"/>
              </a:rPr>
              <a:t>Why is learning so boring to the majority of the students?</a:t>
            </a:r>
          </a:p>
          <a:p>
            <a:pPr algn="l">
              <a:buFont typeface="Arial" panose="020B0604020202020204" pitchFamily="34" charset="0"/>
              <a:buChar char="•"/>
            </a:pPr>
            <a:r>
              <a:rPr lang="en-US" sz="2000" b="0" i="0" dirty="0">
                <a:effectLst/>
                <a:latin typeface="Roboto" panose="02000000000000000000" pitchFamily="2" charset="0"/>
              </a:rPr>
              <a:t>How is the effectiveness of learning influenced by the adoption of technology?</a:t>
            </a:r>
          </a:p>
          <a:p>
            <a:pPr algn="l">
              <a:buFont typeface="Arial" panose="020B0604020202020204" pitchFamily="34" charset="0"/>
              <a:buChar char="•"/>
            </a:pPr>
            <a:r>
              <a:rPr lang="en-US" sz="2000" b="0" i="0" dirty="0">
                <a:effectLst/>
                <a:latin typeface="Roboto" panose="02000000000000000000" pitchFamily="2" charset="0"/>
              </a:rPr>
              <a:t>How are the academic outcomes of students affected by sports and other extracurricular activities?</a:t>
            </a:r>
          </a:p>
          <a:p>
            <a:pPr algn="l">
              <a:buFont typeface="Arial" panose="020B0604020202020204" pitchFamily="34" charset="0"/>
              <a:buChar char="•"/>
            </a:pPr>
            <a:r>
              <a:rPr lang="en-US" sz="2000" b="0" i="0" dirty="0">
                <a:effectLst/>
                <a:latin typeface="Roboto" panose="02000000000000000000" pitchFamily="2" charset="0"/>
              </a:rPr>
              <a:t>What are the positive and negative outcomes of school uniforms?</a:t>
            </a:r>
          </a:p>
          <a:p>
            <a:pPr algn="l">
              <a:buFont typeface="Arial" panose="020B0604020202020204" pitchFamily="34" charset="0"/>
              <a:buChar char="•"/>
            </a:pPr>
            <a:r>
              <a:rPr lang="en-US" sz="2000" b="0" i="0" dirty="0">
                <a:effectLst/>
                <a:latin typeface="Roboto" panose="02000000000000000000" pitchFamily="2" charset="0"/>
              </a:rPr>
              <a:t>How is a student's future success affected by taking a "gap year"?</a:t>
            </a:r>
          </a:p>
          <a:p>
            <a:pPr algn="l">
              <a:buFont typeface="Arial" panose="020B0604020202020204" pitchFamily="34" charset="0"/>
              <a:buChar char="•"/>
            </a:pPr>
            <a:r>
              <a:rPr lang="en-US" sz="2000" b="0" i="0" dirty="0">
                <a:effectLst/>
                <a:latin typeface="Roboto" panose="02000000000000000000" pitchFamily="2" charset="0"/>
              </a:rPr>
              <a:t>What does learning fine arts do to affect students' learning in schools?</a:t>
            </a:r>
          </a:p>
          <a:p>
            <a:endParaRPr lang="en-GB" sz="2000" dirty="0"/>
          </a:p>
        </p:txBody>
      </p:sp>
    </p:spTree>
    <p:extLst>
      <p:ext uri="{BB962C8B-B14F-4D97-AF65-F5344CB8AC3E}">
        <p14:creationId xmlns:p14="http://schemas.microsoft.com/office/powerpoint/2010/main" val="316254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B200C-8B4C-9882-3A11-35D2AA4BCDE6}"/>
              </a:ext>
            </a:extLst>
          </p:cNvPr>
          <p:cNvSpPr>
            <a:spLocks noGrp="1"/>
          </p:cNvSpPr>
          <p:nvPr>
            <p:ph idx="1"/>
          </p:nvPr>
        </p:nvSpPr>
        <p:spPr>
          <a:xfrm>
            <a:off x="2363372" y="1477108"/>
            <a:ext cx="9141240" cy="4543864"/>
          </a:xfrm>
        </p:spPr>
        <p:txBody>
          <a:bodyPr>
            <a:normAutofit/>
          </a:bodyPr>
          <a:lstStyle/>
          <a:p>
            <a:pPr algn="l"/>
            <a:r>
              <a:rPr lang="en-US" sz="2400" b="0" i="0" dirty="0">
                <a:solidFill>
                  <a:srgbClr val="000000"/>
                </a:solidFill>
                <a:effectLst/>
                <a:latin typeface="Roboto" panose="02000000000000000000" pitchFamily="2" charset="0"/>
              </a:rPr>
              <a:t>Descriptive writing usually appeals to the five senses: taste, touch, smell, hearing, and sight. (Ex: Jack’s coffee mug exploded into tiny shards of glass, catching the attention of everyone at the office.) Always appealing to the senses is key to writing a good descriptive essay.</a:t>
            </a:r>
          </a:p>
          <a:p>
            <a:pPr algn="l"/>
            <a:r>
              <a:rPr lang="en-US" sz="2400" b="0" i="0" dirty="0">
                <a:solidFill>
                  <a:srgbClr val="000000"/>
                </a:solidFill>
                <a:effectLst/>
                <a:latin typeface="Roboto" panose="02000000000000000000" pitchFamily="2" charset="0"/>
              </a:rPr>
              <a:t>When writing a descriptive essay, your goal will be to paint a comprehensive picture for the reader by appealing to the five senses. Last but not least, your work should have a purpose. It could be anything from a lesson you learned from an experience, to a story of how an object impacted your life. It’s all about making your bright ideas come to life.</a:t>
            </a:r>
          </a:p>
          <a:p>
            <a:endParaRPr lang="en-GB" sz="2400" dirty="0"/>
          </a:p>
        </p:txBody>
      </p:sp>
    </p:spTree>
    <p:extLst>
      <p:ext uri="{BB962C8B-B14F-4D97-AF65-F5344CB8AC3E}">
        <p14:creationId xmlns:p14="http://schemas.microsoft.com/office/powerpoint/2010/main" val="14244080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F1298-226E-8BD9-33DD-563918B53C6A}"/>
              </a:ext>
            </a:extLst>
          </p:cNvPr>
          <p:cNvSpPr>
            <a:spLocks noGrp="1"/>
          </p:cNvSpPr>
          <p:nvPr>
            <p:ph idx="1"/>
          </p:nvPr>
        </p:nvSpPr>
        <p:spPr>
          <a:xfrm>
            <a:off x="1676400" y="954157"/>
            <a:ext cx="10515600" cy="5448094"/>
          </a:xfrm>
        </p:spPr>
        <p:txBody>
          <a:bodyPr>
            <a:normAutofit/>
          </a:bodyPr>
          <a:lstStyle/>
          <a:p>
            <a:pPr algn="l"/>
            <a:r>
              <a:rPr lang="en-US" sz="2000" b="1" i="0" dirty="0">
                <a:effectLst/>
                <a:latin typeface="Roboto" panose="02000000000000000000" pitchFamily="2" charset="0"/>
              </a:rPr>
              <a:t>Topics for Politics</a:t>
            </a:r>
            <a:endParaRPr lang="en-US" sz="2000" b="0" i="0" dirty="0">
              <a:effectLst/>
              <a:latin typeface="Roboto" panose="02000000000000000000" pitchFamily="2" charset="0"/>
            </a:endParaRPr>
          </a:p>
          <a:p>
            <a:pPr algn="l">
              <a:buFont typeface="Arial" panose="020B0604020202020204" pitchFamily="34" charset="0"/>
              <a:buChar char="•"/>
            </a:pPr>
            <a:r>
              <a:rPr lang="en-US" sz="2000" b="0" i="0" dirty="0">
                <a:effectLst/>
                <a:latin typeface="Roboto" panose="02000000000000000000" pitchFamily="2" charset="0"/>
              </a:rPr>
              <a:t>What has resulted in a rise of democracy in the United States?</a:t>
            </a:r>
          </a:p>
          <a:p>
            <a:pPr algn="l">
              <a:buFont typeface="Arial" panose="020B0604020202020204" pitchFamily="34" charset="0"/>
              <a:buChar char="•"/>
            </a:pPr>
            <a:r>
              <a:rPr lang="en-US" sz="2000" b="0" i="0" dirty="0">
                <a:effectLst/>
                <a:latin typeface="Roboto" panose="02000000000000000000" pitchFamily="2" charset="0"/>
              </a:rPr>
              <a:t>What makes politicians choose their career path?</a:t>
            </a:r>
          </a:p>
          <a:p>
            <a:pPr algn="l">
              <a:buFont typeface="Arial" panose="020B0604020202020204" pitchFamily="34" charset="0"/>
              <a:buChar char="•"/>
            </a:pPr>
            <a:r>
              <a:rPr lang="en-US" sz="2000" b="0" i="0" dirty="0">
                <a:effectLst/>
                <a:latin typeface="Roboto" panose="02000000000000000000" pitchFamily="2" charset="0"/>
              </a:rPr>
              <a:t>What are the key outcomes of illegal immigration on society and the country as a whole?</a:t>
            </a:r>
          </a:p>
          <a:p>
            <a:pPr algn="l">
              <a:buFont typeface="Arial" panose="020B0604020202020204" pitchFamily="34" charset="0"/>
              <a:buChar char="•"/>
            </a:pPr>
            <a:r>
              <a:rPr lang="en-US" sz="2000" b="0" i="0" dirty="0">
                <a:effectLst/>
                <a:latin typeface="Roboto" panose="02000000000000000000" pitchFamily="2" charset="0"/>
              </a:rPr>
              <a:t>What are the core objectives that led to the British strategy of colonialism?</a:t>
            </a:r>
          </a:p>
          <a:p>
            <a:pPr algn="l">
              <a:buFont typeface="Arial" panose="020B0604020202020204" pitchFamily="34" charset="0"/>
              <a:buChar char="•"/>
            </a:pPr>
            <a:r>
              <a:rPr lang="en-US" sz="2000" b="0" i="0" dirty="0">
                <a:effectLst/>
                <a:latin typeface="Roboto" panose="02000000000000000000" pitchFamily="2" charset="0"/>
              </a:rPr>
              <a:t>How did the country benefit from colonialism?</a:t>
            </a:r>
          </a:p>
          <a:p>
            <a:pPr algn="l">
              <a:buFont typeface="Arial" panose="020B0604020202020204" pitchFamily="34" charset="0"/>
              <a:buChar char="•"/>
            </a:pPr>
            <a:r>
              <a:rPr lang="en-US" sz="2000" b="0" i="0" dirty="0">
                <a:effectLst/>
                <a:latin typeface="Roboto" panose="02000000000000000000" pitchFamily="2" charset="0"/>
              </a:rPr>
              <a:t>Which events specifically led to the American Revolution?</a:t>
            </a:r>
          </a:p>
          <a:p>
            <a:pPr algn="l">
              <a:buFont typeface="Arial" panose="020B0604020202020204" pitchFamily="34" charset="0"/>
              <a:buChar char="•"/>
            </a:pPr>
            <a:r>
              <a:rPr lang="en-US" sz="2000" b="0" i="0" dirty="0">
                <a:effectLst/>
                <a:latin typeface="Roboto" panose="02000000000000000000" pitchFamily="2" charset="0"/>
              </a:rPr>
              <a:t>What caused a rise in immigration rates?</a:t>
            </a:r>
          </a:p>
          <a:p>
            <a:pPr algn="l">
              <a:buFont typeface="Arial" panose="020B0604020202020204" pitchFamily="34" charset="0"/>
              <a:buChar char="•"/>
            </a:pPr>
            <a:r>
              <a:rPr lang="en-US" sz="2000" b="0" i="0" dirty="0">
                <a:effectLst/>
                <a:latin typeface="Roboto" panose="02000000000000000000" pitchFamily="2" charset="0"/>
              </a:rPr>
              <a:t>What are the potentially negative outcomes of legalizing drugs?</a:t>
            </a:r>
          </a:p>
          <a:p>
            <a:pPr algn="l">
              <a:buFont typeface="Arial" panose="020B0604020202020204" pitchFamily="34" charset="0"/>
              <a:buChar char="•"/>
            </a:pPr>
            <a:r>
              <a:rPr lang="en-US" sz="2000" b="0" i="0" dirty="0">
                <a:effectLst/>
                <a:latin typeface="Roboto" panose="02000000000000000000" pitchFamily="2" charset="0"/>
              </a:rPr>
              <a:t>What are the effects of poor leadership on behalf of politicians on the economy and the country?</a:t>
            </a:r>
          </a:p>
          <a:p>
            <a:pPr algn="l">
              <a:buFont typeface="Arial" panose="020B0604020202020204" pitchFamily="34" charset="0"/>
              <a:buChar char="•"/>
            </a:pPr>
            <a:r>
              <a:rPr lang="en-US" sz="2000" b="0" i="0" dirty="0">
                <a:effectLst/>
                <a:latin typeface="Roboto" panose="02000000000000000000" pitchFamily="2" charset="0"/>
              </a:rPr>
              <a:t>What are the specific impacts felt by the Affordable Care Act?</a:t>
            </a:r>
          </a:p>
          <a:p>
            <a:endParaRPr lang="en-GB" sz="2000" dirty="0"/>
          </a:p>
        </p:txBody>
      </p:sp>
    </p:spTree>
    <p:extLst>
      <p:ext uri="{BB962C8B-B14F-4D97-AF65-F5344CB8AC3E}">
        <p14:creationId xmlns:p14="http://schemas.microsoft.com/office/powerpoint/2010/main" val="3855205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A95637-1994-6CA8-CC31-2DEC846062A0}"/>
              </a:ext>
            </a:extLst>
          </p:cNvPr>
          <p:cNvSpPr>
            <a:spLocks noGrp="1"/>
          </p:cNvSpPr>
          <p:nvPr>
            <p:ph idx="1"/>
          </p:nvPr>
        </p:nvSpPr>
        <p:spPr>
          <a:xfrm>
            <a:off x="1745974" y="1020417"/>
            <a:ext cx="10515600" cy="5222807"/>
          </a:xfrm>
        </p:spPr>
        <p:txBody>
          <a:bodyPr>
            <a:normAutofit fontScale="92500"/>
          </a:bodyPr>
          <a:lstStyle/>
          <a:p>
            <a:pPr algn="l"/>
            <a:r>
              <a:rPr lang="en-US" sz="2400" b="1" i="0" dirty="0">
                <a:effectLst/>
                <a:latin typeface="Roboto" panose="02000000000000000000" pitchFamily="2" charset="0"/>
              </a:rPr>
              <a:t>Topics for History</a:t>
            </a:r>
            <a:endParaRPr lang="en-US" sz="2400" b="0" i="0" dirty="0">
              <a:effectLst/>
              <a:latin typeface="Roboto" panose="02000000000000000000" pitchFamily="2" charset="0"/>
            </a:endParaRPr>
          </a:p>
          <a:p>
            <a:pPr algn="l">
              <a:buFont typeface="Arial" panose="020B0604020202020204" pitchFamily="34" charset="0"/>
              <a:buChar char="•"/>
            </a:pPr>
            <a:r>
              <a:rPr lang="en-US" sz="2400" b="0" i="0" dirty="0">
                <a:effectLst/>
                <a:latin typeface="Roboto" panose="02000000000000000000" pitchFamily="2" charset="0"/>
              </a:rPr>
              <a:t>How does the history of slavery still affect modern society?</a:t>
            </a:r>
          </a:p>
          <a:p>
            <a:pPr algn="l">
              <a:buFont typeface="Arial" panose="020B0604020202020204" pitchFamily="34" charset="0"/>
              <a:buChar char="•"/>
            </a:pPr>
            <a:r>
              <a:rPr lang="en-US" sz="2400" b="0" i="0" dirty="0">
                <a:effectLst/>
                <a:latin typeface="Roboto" panose="02000000000000000000" pitchFamily="2" charset="0"/>
              </a:rPr>
              <a:t>What are the main catalysts and outcomes of the American Civil War?</a:t>
            </a:r>
          </a:p>
          <a:p>
            <a:pPr algn="l">
              <a:buFont typeface="Arial" panose="020B0604020202020204" pitchFamily="34" charset="0"/>
              <a:buChar char="•"/>
            </a:pPr>
            <a:r>
              <a:rPr lang="en-US" sz="2400" b="0" i="0" dirty="0">
                <a:effectLst/>
                <a:latin typeface="Roboto" panose="02000000000000000000" pitchFamily="2" charset="0"/>
              </a:rPr>
              <a:t>Under what grounds what John F. Kennedy assassinated?</a:t>
            </a:r>
          </a:p>
          <a:p>
            <a:pPr algn="l">
              <a:buFont typeface="Arial" panose="020B0604020202020204" pitchFamily="34" charset="0"/>
              <a:buChar char="•"/>
            </a:pPr>
            <a:r>
              <a:rPr lang="en-US" sz="2400" b="0" i="0" dirty="0">
                <a:effectLst/>
                <a:latin typeface="Roboto" panose="02000000000000000000" pitchFamily="2" charset="0"/>
              </a:rPr>
              <a:t>What key reasons led to the collapse of the Soviet Union?</a:t>
            </a:r>
          </a:p>
          <a:p>
            <a:pPr algn="l">
              <a:buFont typeface="Arial" panose="020B0604020202020204" pitchFamily="34" charset="0"/>
              <a:buChar char="•"/>
            </a:pPr>
            <a:r>
              <a:rPr lang="en-US" sz="2400" b="0" i="0" dirty="0">
                <a:effectLst/>
                <a:latin typeface="Roboto" panose="02000000000000000000" pitchFamily="2" charset="0"/>
              </a:rPr>
              <a:t>How was the citizenry affected by the outcome of the Cuban Missile Crisis?</a:t>
            </a:r>
          </a:p>
          <a:p>
            <a:pPr algn="l">
              <a:buFont typeface="Arial" panose="020B0604020202020204" pitchFamily="34" charset="0"/>
              <a:buChar char="•"/>
            </a:pPr>
            <a:r>
              <a:rPr lang="en-US" sz="2400" b="0" i="0" dirty="0">
                <a:effectLst/>
                <a:latin typeface="Roboto" panose="02000000000000000000" pitchFamily="2" charset="0"/>
              </a:rPr>
              <a:t>What is the connection between the Roman Empire and the Rise of Christianity?</a:t>
            </a:r>
          </a:p>
          <a:p>
            <a:pPr algn="l">
              <a:buFont typeface="Arial" panose="020B0604020202020204" pitchFamily="34" charset="0"/>
              <a:buChar char="•"/>
            </a:pPr>
            <a:r>
              <a:rPr lang="en-US" sz="2400" b="0" i="0" dirty="0">
                <a:effectLst/>
                <a:latin typeface="Roboto" panose="02000000000000000000" pitchFamily="2" charset="0"/>
              </a:rPr>
              <a:t>What caused the pact between Stalin and Hitler?</a:t>
            </a:r>
          </a:p>
          <a:p>
            <a:pPr algn="l">
              <a:buFont typeface="Arial" panose="020B0604020202020204" pitchFamily="34" charset="0"/>
              <a:buChar char="•"/>
            </a:pPr>
            <a:r>
              <a:rPr lang="en-US" sz="2400" b="0" i="0" dirty="0">
                <a:effectLst/>
                <a:latin typeface="Roboto" panose="02000000000000000000" pitchFamily="2" charset="0"/>
              </a:rPr>
              <a:t>What caused the Arab Spring?</a:t>
            </a:r>
          </a:p>
          <a:p>
            <a:pPr algn="l">
              <a:buFont typeface="Arial" panose="020B0604020202020204" pitchFamily="34" charset="0"/>
              <a:buChar char="•"/>
            </a:pPr>
            <a:r>
              <a:rPr lang="en-US" sz="2400" b="0" i="0" dirty="0">
                <a:effectLst/>
                <a:latin typeface="Roboto" panose="02000000000000000000" pitchFamily="2" charset="0"/>
              </a:rPr>
              <a:t>Cause and effects of the witch trials in Salem?</a:t>
            </a:r>
          </a:p>
          <a:p>
            <a:pPr algn="l">
              <a:buFont typeface="Arial" panose="020B0604020202020204" pitchFamily="34" charset="0"/>
              <a:buChar char="•"/>
            </a:pPr>
            <a:r>
              <a:rPr lang="en-US" sz="2400" b="0" i="0" dirty="0">
                <a:effectLst/>
                <a:latin typeface="Roboto" panose="02000000000000000000" pitchFamily="2" charset="0"/>
              </a:rPr>
              <a:t>What were the outcomes of the attack on Pearl Harbor?</a:t>
            </a:r>
          </a:p>
          <a:p>
            <a:endParaRPr lang="en-GB" sz="2400" dirty="0"/>
          </a:p>
        </p:txBody>
      </p:sp>
    </p:spTree>
    <p:extLst>
      <p:ext uri="{BB962C8B-B14F-4D97-AF65-F5344CB8AC3E}">
        <p14:creationId xmlns:p14="http://schemas.microsoft.com/office/powerpoint/2010/main" val="2942721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92CB-255D-DC72-4D8B-AF9B8DC1DCEF}"/>
              </a:ext>
            </a:extLst>
          </p:cNvPr>
          <p:cNvSpPr>
            <a:spLocks noGrp="1"/>
          </p:cNvSpPr>
          <p:nvPr>
            <p:ph type="title"/>
          </p:nvPr>
        </p:nvSpPr>
        <p:spPr/>
        <p:txBody>
          <a:bodyPr/>
          <a:lstStyle/>
          <a:p>
            <a:r>
              <a:rPr lang="en-GB" b="1" dirty="0">
                <a:latin typeface="Roboto" panose="02000000000000000000" pitchFamily="2" charset="0"/>
                <a:ea typeface="Roboto" panose="02000000000000000000" pitchFamily="2" charset="0"/>
              </a:rPr>
              <a:t>7. Persuasive Essay</a:t>
            </a:r>
          </a:p>
        </p:txBody>
      </p:sp>
      <p:sp>
        <p:nvSpPr>
          <p:cNvPr id="3" name="Content Placeholder 2">
            <a:extLst>
              <a:ext uri="{FF2B5EF4-FFF2-40B4-BE49-F238E27FC236}">
                <a16:creationId xmlns:a16="http://schemas.microsoft.com/office/drawing/2014/main" id="{695C5B90-8421-0D26-2143-9F7BEB071D03}"/>
              </a:ext>
            </a:extLst>
          </p:cNvPr>
          <p:cNvSpPr>
            <a:spLocks noGrp="1"/>
          </p:cNvSpPr>
          <p:nvPr>
            <p:ph idx="1"/>
          </p:nvPr>
        </p:nvSpPr>
        <p:spPr>
          <a:xfrm>
            <a:off x="2589212" y="1696277"/>
            <a:ext cx="8915400" cy="4664765"/>
          </a:xfrm>
        </p:spPr>
        <p:txBody>
          <a:bodyPr>
            <a:normAutofit lnSpcReduction="10000"/>
          </a:bodyPr>
          <a:lstStyle/>
          <a:p>
            <a:r>
              <a:rPr lang="en-US" sz="2400" b="0" i="0" dirty="0">
                <a:solidFill>
                  <a:srgbClr val="000000"/>
                </a:solidFill>
                <a:effectLst/>
                <a:latin typeface="Roboto" panose="02000000000000000000" pitchFamily="2" charset="0"/>
              </a:rPr>
              <a:t>Persuasive writing is a common writing technique taught to students early on in schools. This is an interesting and fun type of writing that strives to create a debate on a given topic. This writing technique challenges students to take a clear stance on a specific topic or cause and use convincing arguments to persuade readers that the author’s position is correct.</a:t>
            </a:r>
          </a:p>
          <a:p>
            <a:r>
              <a:rPr lang="en-US" sz="2400" b="0" i="0" dirty="0">
                <a:solidFill>
                  <a:srgbClr val="000000"/>
                </a:solidFill>
                <a:effectLst/>
                <a:latin typeface="Roboto" panose="02000000000000000000" pitchFamily="2" charset="0"/>
              </a:rPr>
              <a:t>When forming a persuasive essay, students are required to conduct thorough research on the given topic, analyze it, and take a solid argumentative position. Then, with the help of logical arguments and convincing words, a student is expected to dispel biases and assure readers that there are no other correct points of view other than the author’s.</a:t>
            </a:r>
            <a:endParaRPr lang="en-GB" sz="2400" dirty="0"/>
          </a:p>
        </p:txBody>
      </p:sp>
    </p:spTree>
    <p:extLst>
      <p:ext uri="{BB962C8B-B14F-4D97-AF65-F5344CB8AC3E}">
        <p14:creationId xmlns:p14="http://schemas.microsoft.com/office/powerpoint/2010/main" val="2717793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288D-0E2C-1983-0489-B5DCFDF6FD2C}"/>
              </a:ext>
            </a:extLst>
          </p:cNvPr>
          <p:cNvSpPr>
            <a:spLocks noGrp="1"/>
          </p:cNvSpPr>
          <p:nvPr>
            <p:ph type="title"/>
          </p:nvPr>
        </p:nvSpPr>
        <p:spPr>
          <a:xfrm>
            <a:off x="1789112" y="643420"/>
            <a:ext cx="10515600" cy="1325563"/>
          </a:xfrm>
        </p:spPr>
        <p:txBody>
          <a:bodyPr/>
          <a:lstStyle/>
          <a:p>
            <a:r>
              <a:rPr lang="en-US" b="1" i="0" dirty="0">
                <a:solidFill>
                  <a:srgbClr val="0E101A"/>
                </a:solidFill>
                <a:effectLst/>
                <a:latin typeface="Roboto" panose="02000000000000000000" pitchFamily="2" charset="0"/>
              </a:rPr>
              <a:t>Argumentative vs Persuasive Essay</a:t>
            </a:r>
            <a:br>
              <a:rPr lang="en-US" b="1" i="0" dirty="0">
                <a:solidFill>
                  <a:srgbClr val="0E101A"/>
                </a:solidFill>
                <a:effectLst/>
                <a:latin typeface="Roboto" panose="02000000000000000000" pitchFamily="2" charset="0"/>
              </a:rPr>
            </a:br>
            <a:endParaRPr lang="en-GB" dirty="0"/>
          </a:p>
        </p:txBody>
      </p:sp>
      <p:sp>
        <p:nvSpPr>
          <p:cNvPr id="3" name="Content Placeholder 2">
            <a:extLst>
              <a:ext uri="{FF2B5EF4-FFF2-40B4-BE49-F238E27FC236}">
                <a16:creationId xmlns:a16="http://schemas.microsoft.com/office/drawing/2014/main" id="{E5FEF673-5211-19B4-B296-6914B55B9A67}"/>
              </a:ext>
            </a:extLst>
          </p:cNvPr>
          <p:cNvSpPr>
            <a:spLocks noGrp="1"/>
          </p:cNvSpPr>
          <p:nvPr>
            <p:ph idx="1"/>
          </p:nvPr>
        </p:nvSpPr>
        <p:spPr>
          <a:xfrm>
            <a:off x="2589212" y="1709530"/>
            <a:ext cx="8915400" cy="4664766"/>
          </a:xfrm>
        </p:spPr>
        <p:txBody>
          <a:bodyPr>
            <a:normAutofit/>
          </a:bodyPr>
          <a:lstStyle/>
          <a:p>
            <a:pPr algn="l"/>
            <a:r>
              <a:rPr lang="en-US" sz="2400" b="0" i="0" dirty="0">
                <a:solidFill>
                  <a:srgbClr val="000000"/>
                </a:solidFill>
                <a:effectLst/>
                <a:latin typeface="Roboto" panose="02000000000000000000" pitchFamily="2" charset="0"/>
              </a:rPr>
              <a:t>A persuasive essay is often referred to as an argumentative essay. This can create an illusion that these types of works are the same and can cause confusion. However, there is a difference between argumentative and persuasive writing approaches.</a:t>
            </a:r>
          </a:p>
          <a:p>
            <a:pPr algn="l"/>
            <a:r>
              <a:rPr lang="en-US" sz="2400" b="0" i="0" dirty="0">
                <a:solidFill>
                  <a:srgbClr val="000000"/>
                </a:solidFill>
                <a:effectLst/>
                <a:latin typeface="Roboto" panose="02000000000000000000" pitchFamily="2" charset="0"/>
              </a:rPr>
              <a:t>Although both writing techniques have the same goal – both papers are based on logic and reasoning to persuade readers of something; however, a persuasive paper also relies on emotions apart from straight facts. When writing a persuasive essay, you operate with convincing arguments, yet, at the same time, you deal with emotions to make the reader feel your well-defined point of view.</a:t>
            </a:r>
          </a:p>
          <a:p>
            <a:endParaRPr lang="en-GB" sz="2400" dirty="0"/>
          </a:p>
        </p:txBody>
      </p:sp>
    </p:spTree>
    <p:extLst>
      <p:ext uri="{BB962C8B-B14F-4D97-AF65-F5344CB8AC3E}">
        <p14:creationId xmlns:p14="http://schemas.microsoft.com/office/powerpoint/2010/main" val="3225179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7F6CF-DA3C-72E3-D589-0B5E63386ADD}"/>
              </a:ext>
            </a:extLst>
          </p:cNvPr>
          <p:cNvSpPr>
            <a:spLocks noGrp="1"/>
          </p:cNvSpPr>
          <p:nvPr>
            <p:ph type="title"/>
          </p:nvPr>
        </p:nvSpPr>
        <p:spPr/>
        <p:txBody>
          <a:bodyPr/>
          <a:lstStyle/>
          <a:p>
            <a:r>
              <a:rPr lang="en-GB" b="1" dirty="0">
                <a:latin typeface="Roboto" panose="02000000000000000000" pitchFamily="2" charset="0"/>
                <a:ea typeface="Roboto" panose="02000000000000000000" pitchFamily="2" charset="0"/>
              </a:rPr>
              <a:t>Topics for Persuasive Essays</a:t>
            </a:r>
          </a:p>
        </p:txBody>
      </p:sp>
      <p:sp>
        <p:nvSpPr>
          <p:cNvPr id="3" name="Content Placeholder 2">
            <a:extLst>
              <a:ext uri="{FF2B5EF4-FFF2-40B4-BE49-F238E27FC236}">
                <a16:creationId xmlns:a16="http://schemas.microsoft.com/office/drawing/2014/main" id="{30326C4C-9C31-6AEB-E043-5C4C28E16DEF}"/>
              </a:ext>
            </a:extLst>
          </p:cNvPr>
          <p:cNvSpPr>
            <a:spLocks noGrp="1"/>
          </p:cNvSpPr>
          <p:nvPr>
            <p:ph idx="1"/>
          </p:nvPr>
        </p:nvSpPr>
        <p:spPr>
          <a:xfrm>
            <a:off x="2589212" y="1905000"/>
            <a:ext cx="8915400" cy="4328890"/>
          </a:xfrm>
        </p:spPr>
        <p:txBody>
          <a:bodyPr>
            <a:normAutofit fontScale="92500" lnSpcReduction="20000"/>
          </a:bodyPr>
          <a:lstStyle/>
          <a:p>
            <a:pPr algn="l">
              <a:buFont typeface="Arial" panose="020B0604020202020204" pitchFamily="34" charset="0"/>
              <a:buChar char="•"/>
            </a:pPr>
            <a:r>
              <a:rPr lang="en-US" sz="2800" b="0" i="0" dirty="0">
                <a:solidFill>
                  <a:srgbClr val="000000"/>
                </a:solidFill>
                <a:effectLst/>
                <a:latin typeface="Roboto" panose="02000000000000000000" pitchFamily="2" charset="0"/>
              </a:rPr>
              <a:t>Schools should restrict the use of tablets in the classroom, as it distracts students and causes difficulty in learning.</a:t>
            </a:r>
          </a:p>
          <a:p>
            <a:pPr algn="l">
              <a:buFont typeface="Arial" panose="020B0604020202020204" pitchFamily="34" charset="0"/>
              <a:buChar char="•"/>
            </a:pPr>
            <a:r>
              <a:rPr lang="en-US" sz="2800" b="0" i="0" dirty="0">
                <a:solidFill>
                  <a:srgbClr val="000000"/>
                </a:solidFill>
                <a:effectLst/>
                <a:latin typeface="Roboto" panose="02000000000000000000" pitchFamily="2" charset="0"/>
              </a:rPr>
              <a:t>The Velvet Underground is the most important and influential American rock band of all time.</a:t>
            </a:r>
          </a:p>
          <a:p>
            <a:pPr algn="l">
              <a:buFont typeface="Arial" panose="020B0604020202020204" pitchFamily="34" charset="0"/>
              <a:buChar char="•"/>
            </a:pPr>
            <a:r>
              <a:rPr lang="en-US" sz="2800" b="0" i="0" dirty="0">
                <a:solidFill>
                  <a:srgbClr val="000000"/>
                </a:solidFill>
                <a:effectLst/>
                <a:latin typeface="Roboto" panose="02000000000000000000" pitchFamily="2" charset="0"/>
              </a:rPr>
              <a:t>Explain why advertisements should be banned from social media.</a:t>
            </a:r>
          </a:p>
          <a:p>
            <a:pPr algn="l">
              <a:buFont typeface="Arial" panose="020B0604020202020204" pitchFamily="34" charset="0"/>
              <a:buChar char="•"/>
            </a:pPr>
            <a:r>
              <a:rPr lang="en-US" sz="2800" b="0" i="0" dirty="0">
                <a:solidFill>
                  <a:srgbClr val="000000"/>
                </a:solidFill>
                <a:effectLst/>
                <a:latin typeface="Roboto" panose="02000000000000000000" pitchFamily="2" charset="0"/>
              </a:rPr>
              <a:t>Eating meat should be banned within the next five years due to growing concern over the environment.</a:t>
            </a:r>
          </a:p>
          <a:p>
            <a:pPr algn="l">
              <a:buFont typeface="Arial" panose="020B0604020202020204" pitchFamily="34" charset="0"/>
              <a:buChar char="•"/>
            </a:pPr>
            <a:r>
              <a:rPr lang="en-US" sz="2800" b="0" i="0" dirty="0">
                <a:solidFill>
                  <a:srgbClr val="000000"/>
                </a:solidFill>
                <a:effectLst/>
                <a:latin typeface="Roboto" panose="02000000000000000000" pitchFamily="2" charset="0"/>
              </a:rPr>
              <a:t>Historically, businessmen in positions of power is a bad idea.</a:t>
            </a:r>
          </a:p>
          <a:p>
            <a:endParaRPr lang="en-GB" sz="2800" dirty="0"/>
          </a:p>
        </p:txBody>
      </p:sp>
    </p:spTree>
    <p:extLst>
      <p:ext uri="{BB962C8B-B14F-4D97-AF65-F5344CB8AC3E}">
        <p14:creationId xmlns:p14="http://schemas.microsoft.com/office/powerpoint/2010/main" val="2968671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29BA8F-CE30-130F-DCAB-55E7D99823E3}"/>
              </a:ext>
            </a:extLst>
          </p:cNvPr>
          <p:cNvSpPr>
            <a:spLocks noGrp="1"/>
          </p:cNvSpPr>
          <p:nvPr>
            <p:ph idx="1"/>
          </p:nvPr>
        </p:nvSpPr>
        <p:spPr>
          <a:xfrm>
            <a:off x="1550504" y="1706355"/>
            <a:ext cx="10797209" cy="4351338"/>
          </a:xfrm>
        </p:spPr>
        <p:txBody>
          <a:bodyPr>
            <a:normAutofit fontScale="92500" lnSpcReduction="20000"/>
          </a:bodyPr>
          <a:lstStyle/>
          <a:p>
            <a:pPr algn="l">
              <a:buFont typeface="Arial" panose="020B0604020202020204" pitchFamily="34" charset="0"/>
              <a:buChar char="•"/>
            </a:pPr>
            <a:r>
              <a:rPr lang="en-US" sz="3200" b="0" i="0" dirty="0">
                <a:solidFill>
                  <a:srgbClr val="000000"/>
                </a:solidFill>
                <a:effectLst/>
                <a:latin typeface="Roboto" panose="02000000000000000000" pitchFamily="2" charset="0"/>
              </a:rPr>
              <a:t>Media marketed for teenagers advertise morally and ethically wrong messages.</a:t>
            </a:r>
          </a:p>
          <a:p>
            <a:pPr algn="l">
              <a:buFont typeface="Arial" panose="020B0604020202020204" pitchFamily="34" charset="0"/>
              <a:buChar char="•"/>
            </a:pPr>
            <a:r>
              <a:rPr lang="en-US" sz="3200" b="0" i="0" dirty="0">
                <a:solidFill>
                  <a:srgbClr val="000000"/>
                </a:solidFill>
                <a:effectLst/>
                <a:latin typeface="Roboto" panose="02000000000000000000" pitchFamily="2" charset="0"/>
              </a:rPr>
              <a:t>Federal courtrooms must have live cameras that televise all trials.</a:t>
            </a:r>
          </a:p>
          <a:p>
            <a:pPr algn="l">
              <a:buFont typeface="Arial" panose="020B0604020202020204" pitchFamily="34" charset="0"/>
              <a:buChar char="•"/>
            </a:pPr>
            <a:r>
              <a:rPr lang="en-US" sz="3200" b="0" i="0" dirty="0">
                <a:solidFill>
                  <a:srgbClr val="000000"/>
                </a:solidFill>
                <a:effectLst/>
                <a:latin typeface="Roboto" panose="02000000000000000000" pitchFamily="2" charset="0"/>
              </a:rPr>
              <a:t>Beauty contests should not be encouraged.</a:t>
            </a:r>
          </a:p>
          <a:p>
            <a:pPr algn="l">
              <a:buFont typeface="Arial" panose="020B0604020202020204" pitchFamily="34" charset="0"/>
              <a:buChar char="•"/>
            </a:pPr>
            <a:r>
              <a:rPr lang="en-US" sz="3200" b="0" i="0" dirty="0">
                <a:solidFill>
                  <a:srgbClr val="000000"/>
                </a:solidFill>
                <a:effectLst/>
                <a:latin typeface="Roboto" panose="02000000000000000000" pitchFamily="2" charset="0"/>
              </a:rPr>
              <a:t>With the amounts of information available online, college education should be made significantly cheaper.</a:t>
            </a:r>
          </a:p>
          <a:p>
            <a:pPr algn="l">
              <a:buFont typeface="Arial" panose="020B0604020202020204" pitchFamily="34" charset="0"/>
              <a:buChar char="•"/>
            </a:pPr>
            <a:r>
              <a:rPr lang="en-US" sz="3200" b="0" i="0" dirty="0">
                <a:solidFill>
                  <a:srgbClr val="000000"/>
                </a:solidFill>
                <a:effectLst/>
                <a:latin typeface="Roboto" panose="02000000000000000000" pitchFamily="2" charset="0"/>
              </a:rPr>
              <a:t>Create a prisoner rehabilitation system using music and art.</a:t>
            </a:r>
          </a:p>
          <a:p>
            <a:pPr algn="l">
              <a:buFont typeface="Arial" panose="020B0604020202020204" pitchFamily="34" charset="0"/>
              <a:buChar char="•"/>
            </a:pPr>
            <a:r>
              <a:rPr lang="en-US" sz="3200" b="0" i="0" dirty="0">
                <a:solidFill>
                  <a:srgbClr val="000000"/>
                </a:solidFill>
                <a:effectLst/>
                <a:latin typeface="Roboto" panose="02000000000000000000" pitchFamily="2" charset="0"/>
              </a:rPr>
              <a:t>Arguing in favor of Net Neutrality.</a:t>
            </a:r>
          </a:p>
          <a:p>
            <a:endParaRPr lang="en-GB" sz="3200" dirty="0"/>
          </a:p>
        </p:txBody>
      </p:sp>
    </p:spTree>
    <p:extLst>
      <p:ext uri="{BB962C8B-B14F-4D97-AF65-F5344CB8AC3E}">
        <p14:creationId xmlns:p14="http://schemas.microsoft.com/office/powerpoint/2010/main" val="1518103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F91DF3-54FE-789D-DC96-51B2239729C7}"/>
              </a:ext>
            </a:extLst>
          </p:cNvPr>
          <p:cNvSpPr>
            <a:spLocks noGrp="1"/>
          </p:cNvSpPr>
          <p:nvPr>
            <p:ph idx="1"/>
          </p:nvPr>
        </p:nvSpPr>
        <p:spPr>
          <a:xfrm>
            <a:off x="2589212" y="1266092"/>
            <a:ext cx="8915400" cy="4645130"/>
          </a:xfrm>
        </p:spPr>
        <p:txBody>
          <a:bodyPr>
            <a:normAutofit lnSpcReduction="10000"/>
          </a:bodyPr>
          <a:lstStyle/>
          <a:p>
            <a:pPr algn="l"/>
            <a:r>
              <a:rPr lang="en-US" sz="2800" b="1" i="0" dirty="0">
                <a:effectLst/>
                <a:latin typeface="Roboto" panose="02000000000000000000" pitchFamily="2" charset="0"/>
              </a:rPr>
              <a:t>The Issues that Could be Described in Your Paper</a:t>
            </a:r>
          </a:p>
          <a:p>
            <a:pPr algn="l">
              <a:buFont typeface="Arial" panose="020B0604020202020204" pitchFamily="34" charset="0"/>
              <a:buChar char="•"/>
            </a:pPr>
            <a:r>
              <a:rPr lang="en-US" sz="2800" b="1" i="0" dirty="0">
                <a:effectLst/>
                <a:latin typeface="Roboto" panose="02000000000000000000" pitchFamily="2" charset="0"/>
              </a:rPr>
              <a:t>A person.</a:t>
            </a:r>
            <a:r>
              <a:rPr lang="en-US" sz="2800" b="0" i="0" dirty="0">
                <a:effectLst/>
                <a:latin typeface="Roboto" panose="02000000000000000000" pitchFamily="2" charset="0"/>
              </a:rPr>
              <a:t> In this paper, you can talk about a person. It can range from simply writing about their appearance to more complex descriptions like actions, </a:t>
            </a:r>
            <a:r>
              <a:rPr lang="en-US" sz="2800" b="0" i="0" dirty="0" err="1">
                <a:effectLst/>
                <a:latin typeface="Roboto" panose="02000000000000000000" pitchFamily="2" charset="0"/>
              </a:rPr>
              <a:t>behaviours</a:t>
            </a:r>
            <a:r>
              <a:rPr lang="en-US" sz="2800" b="0" i="0" dirty="0">
                <a:effectLst/>
                <a:latin typeface="Roboto" panose="02000000000000000000" pitchFamily="2" charset="0"/>
              </a:rPr>
              <a:t>, mood, and qualities of your chosen individual.</a:t>
            </a:r>
          </a:p>
          <a:p>
            <a:pPr algn="l">
              <a:buFont typeface="Arial" panose="020B0604020202020204" pitchFamily="34" charset="0"/>
              <a:buChar char="•"/>
            </a:pPr>
            <a:r>
              <a:rPr lang="en-US" sz="2800" b="1" i="0" dirty="0">
                <a:effectLst/>
                <a:latin typeface="Roboto" panose="02000000000000000000" pitchFamily="2" charset="0"/>
              </a:rPr>
              <a:t>A place.</a:t>
            </a:r>
            <a:r>
              <a:rPr lang="en-US" sz="2800" b="0" i="0" dirty="0">
                <a:effectLst/>
                <a:latin typeface="Roboto" panose="02000000000000000000" pitchFamily="2" charset="0"/>
              </a:rPr>
              <a:t> The main thing you should do when describing a place in your work is to describe it interestingly and originally. Your reader(s) should feel, for example, the beauty of your chosen cities—perhaps New York or Rome.</a:t>
            </a:r>
          </a:p>
          <a:p>
            <a:endParaRPr lang="en-GB" sz="2800" dirty="0"/>
          </a:p>
        </p:txBody>
      </p:sp>
    </p:spTree>
    <p:extLst>
      <p:ext uri="{BB962C8B-B14F-4D97-AF65-F5344CB8AC3E}">
        <p14:creationId xmlns:p14="http://schemas.microsoft.com/office/powerpoint/2010/main" val="2546445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4DD2C-E67A-5EF3-AFD0-B82B8E26305A}"/>
              </a:ext>
            </a:extLst>
          </p:cNvPr>
          <p:cNvSpPr>
            <a:spLocks noGrp="1"/>
          </p:cNvSpPr>
          <p:nvPr>
            <p:ph idx="1"/>
          </p:nvPr>
        </p:nvSpPr>
        <p:spPr>
          <a:xfrm>
            <a:off x="2405575" y="1139483"/>
            <a:ext cx="9099037" cy="5106572"/>
          </a:xfrm>
        </p:spPr>
        <p:txBody>
          <a:bodyPr>
            <a:normAutofit/>
          </a:bodyPr>
          <a:lstStyle/>
          <a:p>
            <a:pPr algn="l">
              <a:buFont typeface="Arial" panose="020B0604020202020204" pitchFamily="34" charset="0"/>
              <a:buChar char="•"/>
            </a:pPr>
            <a:r>
              <a:rPr lang="en-US" sz="2400" b="1" i="0" dirty="0">
                <a:effectLst/>
                <a:latin typeface="Roboto" panose="02000000000000000000" pitchFamily="2" charset="0"/>
              </a:rPr>
              <a:t>An event.</a:t>
            </a:r>
            <a:r>
              <a:rPr lang="en-US" sz="2400" b="0" i="0" dirty="0">
                <a:effectLst/>
                <a:latin typeface="Roboto" panose="02000000000000000000" pitchFamily="2" charset="0"/>
              </a:rPr>
              <a:t> Here you need to describe the story of what happened. It can be your last vacation, concert, wedding, anniversary, summer music festival, graduation day, or so on.</a:t>
            </a:r>
          </a:p>
          <a:p>
            <a:pPr algn="l">
              <a:buFont typeface="Arial" panose="020B0604020202020204" pitchFamily="34" charset="0"/>
              <a:buChar char="•"/>
            </a:pPr>
            <a:r>
              <a:rPr lang="en-US" sz="2400" b="1" i="0" dirty="0">
                <a:effectLst/>
                <a:latin typeface="Roboto" panose="02000000000000000000" pitchFamily="2" charset="0"/>
              </a:rPr>
              <a:t>An animal.</a:t>
            </a:r>
            <a:r>
              <a:rPr lang="en-US" sz="2400" b="0" i="0" dirty="0">
                <a:effectLst/>
                <a:latin typeface="Roboto" panose="02000000000000000000" pitchFamily="2" charset="0"/>
              </a:rPr>
              <a:t> In this type, you need to describe the animal. It may be its appearance, behaviour, or biology.</a:t>
            </a:r>
          </a:p>
          <a:p>
            <a:pPr algn="l">
              <a:buFont typeface="Arial" panose="020B0604020202020204" pitchFamily="34" charset="0"/>
              <a:buChar char="•"/>
            </a:pPr>
            <a:r>
              <a:rPr lang="en-US" sz="2400" b="1" i="0" dirty="0">
                <a:effectLst/>
                <a:latin typeface="Roboto" panose="02000000000000000000" pitchFamily="2" charset="0"/>
              </a:rPr>
              <a:t>An occupation.</a:t>
            </a:r>
            <a:r>
              <a:rPr lang="en-US" sz="2400" b="0" i="0" dirty="0">
                <a:effectLst/>
                <a:latin typeface="Roboto" panose="02000000000000000000" pitchFamily="2" charset="0"/>
              </a:rPr>
              <a:t> Here you need to write about a job or occupation.</a:t>
            </a:r>
          </a:p>
          <a:p>
            <a:pPr algn="l">
              <a:buFont typeface="Arial" panose="020B0604020202020204" pitchFamily="34" charset="0"/>
              <a:buChar char="•"/>
            </a:pPr>
            <a:r>
              <a:rPr lang="en-US" sz="2400" b="1" i="0" dirty="0">
                <a:effectLst/>
                <a:latin typeface="Roboto" panose="02000000000000000000" pitchFamily="2" charset="0"/>
              </a:rPr>
              <a:t>A behaviour.</a:t>
            </a:r>
            <a:r>
              <a:rPr lang="en-US" sz="2400" b="0" i="0" dirty="0">
                <a:effectLst/>
                <a:latin typeface="Roboto" panose="02000000000000000000" pitchFamily="2" charset="0"/>
              </a:rPr>
              <a:t> This is the type of descriptive writing you should go for if you would like to write about someone’s behaviour. Perhaps you want to describe the strange behaviour of your friend or highlight how certain people act under different conditions.</a:t>
            </a:r>
          </a:p>
          <a:p>
            <a:endParaRPr lang="en-GB" sz="2400" dirty="0"/>
          </a:p>
        </p:txBody>
      </p:sp>
    </p:spTree>
    <p:extLst>
      <p:ext uri="{BB962C8B-B14F-4D97-AF65-F5344CB8AC3E}">
        <p14:creationId xmlns:p14="http://schemas.microsoft.com/office/powerpoint/2010/main" val="3233540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27F6-F062-B09D-9C92-F7B6E39EB15A}"/>
              </a:ext>
            </a:extLst>
          </p:cNvPr>
          <p:cNvSpPr>
            <a:spLocks noGrp="1"/>
          </p:cNvSpPr>
          <p:nvPr>
            <p:ph type="title"/>
          </p:nvPr>
        </p:nvSpPr>
        <p:spPr>
          <a:xfrm>
            <a:off x="1485314" y="582563"/>
            <a:ext cx="10515600" cy="1325563"/>
          </a:xfrm>
        </p:spPr>
        <p:txBody>
          <a:bodyPr>
            <a:normAutofit/>
          </a:bodyPr>
          <a:lstStyle/>
          <a:p>
            <a:r>
              <a:rPr lang="en-US" b="1" i="0" dirty="0">
                <a:solidFill>
                  <a:srgbClr val="0E101A"/>
                </a:solidFill>
                <a:effectLst/>
                <a:latin typeface="Roboto" panose="02000000000000000000" pitchFamily="2" charset="0"/>
              </a:rPr>
              <a:t>Two Classic Approaches to the Descriptive Essay</a:t>
            </a:r>
            <a:br>
              <a:rPr lang="en-US" b="1" i="0" dirty="0">
                <a:solidFill>
                  <a:srgbClr val="0E101A"/>
                </a:solidFill>
                <a:effectLst/>
                <a:latin typeface="Roboto" panose="02000000000000000000" pitchFamily="2" charset="0"/>
              </a:rPr>
            </a:br>
            <a:endParaRPr lang="en-GB" dirty="0"/>
          </a:p>
        </p:txBody>
      </p:sp>
      <p:sp>
        <p:nvSpPr>
          <p:cNvPr id="3" name="Content Placeholder 2">
            <a:extLst>
              <a:ext uri="{FF2B5EF4-FFF2-40B4-BE49-F238E27FC236}">
                <a16:creationId xmlns:a16="http://schemas.microsoft.com/office/drawing/2014/main" id="{16BBFB3D-D6CE-3A01-558C-5E820AF757DD}"/>
              </a:ext>
            </a:extLst>
          </p:cNvPr>
          <p:cNvSpPr>
            <a:spLocks noGrp="1"/>
          </p:cNvSpPr>
          <p:nvPr>
            <p:ph idx="1"/>
          </p:nvPr>
        </p:nvSpPr>
        <p:spPr>
          <a:xfrm>
            <a:off x="2589212" y="1800665"/>
            <a:ext cx="8915400" cy="4656406"/>
          </a:xfrm>
        </p:spPr>
        <p:txBody>
          <a:bodyPr>
            <a:normAutofit fontScale="92500" lnSpcReduction="10000"/>
          </a:bodyPr>
          <a:lstStyle/>
          <a:p>
            <a:pPr algn="l"/>
            <a:r>
              <a:rPr lang="en-US" sz="2400" b="1" i="0" dirty="0">
                <a:effectLst/>
                <a:latin typeface="Roboto" panose="02000000000000000000" pitchFamily="2" charset="0"/>
              </a:rPr>
              <a:t>1. Personal Essay</a:t>
            </a:r>
          </a:p>
          <a:p>
            <a:pPr algn="l"/>
            <a:r>
              <a:rPr lang="en-US" sz="2400" b="0" i="0" dirty="0">
                <a:effectLst/>
                <a:latin typeface="Roboto" panose="02000000000000000000" pitchFamily="2" charset="0"/>
              </a:rPr>
              <a:t>Here you need to describe an experience using your feelings and responses. This work can awake empathy in readers. It can also be vague and disorganized. If you want to write a good personal essay, you should try to focus only on those aspects that most fully express your experience. Do not shy away from vivid, evocative language in this type of assignment.</a:t>
            </a:r>
          </a:p>
          <a:p>
            <a:pPr algn="l"/>
            <a:r>
              <a:rPr lang="en-US" sz="2400" b="1" i="0" dirty="0">
                <a:effectLst/>
                <a:latin typeface="Roboto" panose="02000000000000000000" pitchFamily="2" charset="0"/>
              </a:rPr>
              <a:t>A few examples of personal essay topics might be:</a:t>
            </a:r>
            <a:endParaRPr lang="en-US" sz="2400" b="0" i="0" dirty="0">
              <a:effectLst/>
              <a:latin typeface="Roboto" panose="02000000000000000000" pitchFamily="2" charset="0"/>
            </a:endParaRPr>
          </a:p>
          <a:p>
            <a:pPr algn="l">
              <a:buFont typeface="Arial" panose="020B0604020202020204" pitchFamily="34" charset="0"/>
              <a:buChar char="•"/>
            </a:pPr>
            <a:r>
              <a:rPr lang="en-US" sz="2400" b="0" i="0" dirty="0">
                <a:effectLst/>
                <a:latin typeface="Roboto" panose="02000000000000000000" pitchFamily="2" charset="0"/>
              </a:rPr>
              <a:t>Describing the experience of swimming in the azure sea in summer</a:t>
            </a:r>
          </a:p>
          <a:p>
            <a:pPr algn="l">
              <a:buFont typeface="Arial" panose="020B0604020202020204" pitchFamily="34" charset="0"/>
              <a:buChar char="•"/>
            </a:pPr>
            <a:r>
              <a:rPr lang="en-US" sz="2400" b="0" i="0" dirty="0">
                <a:effectLst/>
                <a:latin typeface="Roboto" panose="02000000000000000000" pitchFamily="2" charset="0"/>
              </a:rPr>
              <a:t>Explaining your </a:t>
            </a:r>
            <a:r>
              <a:rPr lang="en-US" sz="2400" b="0" i="0" dirty="0" err="1">
                <a:effectLst/>
                <a:latin typeface="Roboto" panose="02000000000000000000" pitchFamily="2" charset="0"/>
              </a:rPr>
              <a:t>favourite</a:t>
            </a:r>
            <a:r>
              <a:rPr lang="en-US" sz="2400" b="0" i="0" dirty="0">
                <a:effectLst/>
                <a:latin typeface="Roboto" panose="02000000000000000000" pitchFamily="2" charset="0"/>
              </a:rPr>
              <a:t> movie and its impact on you</a:t>
            </a:r>
          </a:p>
          <a:p>
            <a:pPr algn="l">
              <a:buFont typeface="Arial" panose="020B0604020202020204" pitchFamily="34" charset="0"/>
              <a:buChar char="•"/>
            </a:pPr>
            <a:r>
              <a:rPr lang="en-US" sz="2400" b="0" i="0" dirty="0">
                <a:effectLst/>
                <a:latin typeface="Roboto" panose="02000000000000000000" pitchFamily="2" charset="0"/>
              </a:rPr>
              <a:t>Reflecting on your birthday and all the things that have shaped you in the past</a:t>
            </a:r>
          </a:p>
          <a:p>
            <a:endParaRPr lang="en-GB" sz="2400" dirty="0"/>
          </a:p>
        </p:txBody>
      </p:sp>
    </p:spTree>
    <p:extLst>
      <p:ext uri="{BB962C8B-B14F-4D97-AF65-F5344CB8AC3E}">
        <p14:creationId xmlns:p14="http://schemas.microsoft.com/office/powerpoint/2010/main" val="418523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44D9A1-E0E0-A51E-6650-F5B155E85384}"/>
              </a:ext>
            </a:extLst>
          </p:cNvPr>
          <p:cNvSpPr>
            <a:spLocks noGrp="1"/>
          </p:cNvSpPr>
          <p:nvPr>
            <p:ph idx="1"/>
          </p:nvPr>
        </p:nvSpPr>
        <p:spPr>
          <a:xfrm>
            <a:off x="1035148" y="1209822"/>
            <a:ext cx="10515600" cy="4981209"/>
          </a:xfrm>
        </p:spPr>
        <p:txBody>
          <a:bodyPr>
            <a:normAutofit lnSpcReduction="10000"/>
          </a:bodyPr>
          <a:lstStyle/>
          <a:p>
            <a:pPr algn="l"/>
            <a:r>
              <a:rPr lang="en-US" sz="2400" b="1" i="0" dirty="0">
                <a:effectLst/>
                <a:latin typeface="Roboto" panose="02000000000000000000" pitchFamily="2" charset="0"/>
              </a:rPr>
              <a:t>2. Formal Description</a:t>
            </a:r>
          </a:p>
          <a:p>
            <a:pPr algn="l"/>
            <a:r>
              <a:rPr lang="en-US" sz="2400" b="0" i="0" dirty="0">
                <a:effectLst/>
                <a:latin typeface="Roboto" panose="02000000000000000000" pitchFamily="2" charset="0"/>
              </a:rPr>
              <a:t>This type of descriptive writing resembles an argumentative essay. Your main goal should be communicating a set of key points or describing something in detail—according to a clear structure. Rather than focusing on your own experience, you need to use specific categories of information to provide the fullest possible portrait of what you are describing. This approach can also be engaging, especially when the reader is more curious about the subject of the paper than the writer's response to it. Still, try not to make it dull with too formal language.</a:t>
            </a:r>
          </a:p>
          <a:p>
            <a:pPr algn="l"/>
            <a:r>
              <a:rPr lang="en-US" sz="2400" b="1" i="0" dirty="0">
                <a:effectLst/>
                <a:latin typeface="Roboto" panose="02000000000000000000" pitchFamily="2" charset="0"/>
              </a:rPr>
              <a:t>Topics for formal descriptions can include:</a:t>
            </a:r>
            <a:endParaRPr lang="en-US" sz="2400" b="0" i="0" dirty="0">
              <a:effectLst/>
              <a:latin typeface="Roboto" panose="02000000000000000000" pitchFamily="2" charset="0"/>
            </a:endParaRPr>
          </a:p>
          <a:p>
            <a:pPr algn="l">
              <a:buFont typeface="Arial" panose="020B0604020202020204" pitchFamily="34" charset="0"/>
              <a:buChar char="•"/>
            </a:pPr>
            <a:r>
              <a:rPr lang="en-US" sz="2400" b="0" i="0" dirty="0">
                <a:effectLst/>
                <a:latin typeface="Roboto" panose="02000000000000000000" pitchFamily="2" charset="0"/>
              </a:rPr>
              <a:t>A descriptive essay about climate change, politics, or historical events.</a:t>
            </a:r>
          </a:p>
          <a:p>
            <a:pPr algn="l">
              <a:buFont typeface="Arial" panose="020B0604020202020204" pitchFamily="34" charset="0"/>
              <a:buChar char="•"/>
            </a:pPr>
            <a:r>
              <a:rPr lang="en-US" sz="2400" b="0" i="0" dirty="0">
                <a:effectLst/>
                <a:latin typeface="Roboto" panose="02000000000000000000" pitchFamily="2" charset="0"/>
              </a:rPr>
              <a:t>A news story that provides a summary of an event or information about the place where it occurred.</a:t>
            </a:r>
          </a:p>
          <a:p>
            <a:endParaRPr lang="en-GB" sz="2400" dirty="0"/>
          </a:p>
        </p:txBody>
      </p:sp>
    </p:spTree>
    <p:extLst>
      <p:ext uri="{BB962C8B-B14F-4D97-AF65-F5344CB8AC3E}">
        <p14:creationId xmlns:p14="http://schemas.microsoft.com/office/powerpoint/2010/main" val="4184998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2DD32-39D4-99C9-36A6-F1EDFB42AE21}"/>
              </a:ext>
            </a:extLst>
          </p:cNvPr>
          <p:cNvSpPr>
            <a:spLocks noGrp="1"/>
          </p:cNvSpPr>
          <p:nvPr>
            <p:ph type="title"/>
          </p:nvPr>
        </p:nvSpPr>
        <p:spPr>
          <a:xfrm>
            <a:off x="1676400" y="681037"/>
            <a:ext cx="10515600" cy="1325563"/>
          </a:xfrm>
        </p:spPr>
        <p:txBody>
          <a:bodyPr>
            <a:normAutofit fontScale="90000"/>
          </a:bodyPr>
          <a:lstStyle/>
          <a:p>
            <a:r>
              <a:rPr lang="en-US" b="1" i="0" dirty="0">
                <a:effectLst/>
                <a:latin typeface="Roboto" panose="02000000000000000000" pitchFamily="2" charset="0"/>
              </a:rPr>
              <a:t>A descriptive essay outline is composed of the following:</a:t>
            </a:r>
            <a:br>
              <a:rPr lang="en-US" b="0" i="0" dirty="0">
                <a:effectLst/>
                <a:latin typeface="Roboto" panose="02000000000000000000" pitchFamily="2" charset="0"/>
              </a:rPr>
            </a:br>
            <a:endParaRPr lang="en-GB" dirty="0"/>
          </a:p>
        </p:txBody>
      </p:sp>
      <p:sp>
        <p:nvSpPr>
          <p:cNvPr id="3" name="Content Placeholder 2">
            <a:extLst>
              <a:ext uri="{FF2B5EF4-FFF2-40B4-BE49-F238E27FC236}">
                <a16:creationId xmlns:a16="http://schemas.microsoft.com/office/drawing/2014/main" id="{363EEBDD-51CD-00C8-CEC4-43AD949E98EB}"/>
              </a:ext>
            </a:extLst>
          </p:cNvPr>
          <p:cNvSpPr>
            <a:spLocks noGrp="1"/>
          </p:cNvSpPr>
          <p:nvPr>
            <p:ph idx="1"/>
          </p:nvPr>
        </p:nvSpPr>
        <p:spPr>
          <a:xfrm>
            <a:off x="2371579" y="2101557"/>
            <a:ext cx="10515600" cy="4351338"/>
          </a:xfrm>
        </p:spPr>
        <p:txBody>
          <a:bodyPr>
            <a:normAutofit fontScale="92500" lnSpcReduction="10000"/>
          </a:bodyPr>
          <a:lstStyle/>
          <a:p>
            <a:pPr algn="l">
              <a:buFont typeface="Arial" panose="020B0604020202020204" pitchFamily="34" charset="0"/>
              <a:buChar char="•"/>
            </a:pPr>
            <a:r>
              <a:rPr lang="en-US" sz="2800" b="1" i="0" dirty="0">
                <a:effectLst/>
                <a:latin typeface="Roboto" panose="02000000000000000000" pitchFamily="2" charset="0"/>
              </a:rPr>
              <a:t>An introduction</a:t>
            </a:r>
            <a:endParaRPr lang="en-US" sz="2800" b="0" i="0" dirty="0">
              <a:effectLst/>
              <a:latin typeface="Roboto" panose="02000000000000000000" pitchFamily="2" charset="0"/>
            </a:endParaRPr>
          </a:p>
          <a:p>
            <a:pPr algn="l">
              <a:buFont typeface="Arial" panose="020B0604020202020204" pitchFamily="34" charset="0"/>
              <a:buChar char="•"/>
            </a:pPr>
            <a:r>
              <a:rPr lang="en-US" sz="2800" b="0" i="0" dirty="0">
                <a:effectLst/>
                <a:latin typeface="Roboto" panose="02000000000000000000" pitchFamily="2" charset="0"/>
              </a:rPr>
              <a:t>Context/Background information</a:t>
            </a:r>
          </a:p>
          <a:p>
            <a:pPr algn="l">
              <a:buFont typeface="Arial" panose="020B0604020202020204" pitchFamily="34" charset="0"/>
              <a:buChar char="•"/>
            </a:pPr>
            <a:r>
              <a:rPr lang="en-US" sz="2800" b="0" i="0" dirty="0">
                <a:effectLst/>
                <a:latin typeface="Roboto" panose="02000000000000000000" pitchFamily="2" charset="0"/>
              </a:rPr>
              <a:t>Thesis statement</a:t>
            </a:r>
          </a:p>
          <a:p>
            <a:pPr algn="l">
              <a:buFont typeface="Arial" panose="020B0604020202020204" pitchFamily="34" charset="0"/>
              <a:buChar char="•"/>
            </a:pPr>
            <a:r>
              <a:rPr lang="en-US" sz="2800" b="1" i="0" dirty="0">
                <a:effectLst/>
                <a:latin typeface="Roboto" panose="02000000000000000000" pitchFamily="2" charset="0"/>
              </a:rPr>
              <a:t>Body paragraphs</a:t>
            </a:r>
            <a:endParaRPr lang="en-US" sz="2800" b="0" i="0" dirty="0">
              <a:effectLst/>
              <a:latin typeface="Roboto" panose="02000000000000000000" pitchFamily="2" charset="0"/>
            </a:endParaRPr>
          </a:p>
          <a:p>
            <a:pPr algn="l">
              <a:buFont typeface="Arial" panose="020B0604020202020204" pitchFamily="34" charset="0"/>
              <a:buChar char="•"/>
            </a:pPr>
            <a:r>
              <a:rPr lang="en-US" sz="2800" b="0" i="0" dirty="0">
                <a:effectLst/>
                <a:latin typeface="Roboto" panose="02000000000000000000" pitchFamily="2" charset="0"/>
              </a:rPr>
              <a:t>Topic sentence</a:t>
            </a:r>
          </a:p>
          <a:p>
            <a:pPr algn="l">
              <a:buFont typeface="Arial" panose="020B0604020202020204" pitchFamily="34" charset="0"/>
              <a:buChar char="•"/>
            </a:pPr>
            <a:r>
              <a:rPr lang="en-US" sz="2800" b="0" i="0" dirty="0">
                <a:effectLst/>
                <a:latin typeface="Roboto" panose="02000000000000000000" pitchFamily="2" charset="0"/>
              </a:rPr>
              <a:t>Sensory details</a:t>
            </a:r>
          </a:p>
          <a:p>
            <a:pPr algn="l">
              <a:buFont typeface="Arial" panose="020B0604020202020204" pitchFamily="34" charset="0"/>
              <a:buChar char="•"/>
            </a:pPr>
            <a:r>
              <a:rPr lang="en-US" sz="2800" b="0" i="0" dirty="0">
                <a:effectLst/>
                <a:latin typeface="Roboto" panose="02000000000000000000" pitchFamily="2" charset="0"/>
              </a:rPr>
              <a:t>Actual details</a:t>
            </a:r>
          </a:p>
          <a:p>
            <a:pPr algn="l">
              <a:buFont typeface="Arial" panose="020B0604020202020204" pitchFamily="34" charset="0"/>
              <a:buChar char="•"/>
            </a:pPr>
            <a:r>
              <a:rPr lang="en-US" sz="2800" b="1" i="0" dirty="0">
                <a:effectLst/>
                <a:latin typeface="Roboto" panose="02000000000000000000" pitchFamily="2" charset="0"/>
              </a:rPr>
              <a:t>A conclusion</a:t>
            </a:r>
            <a:endParaRPr lang="en-US" sz="2800" b="0" i="0" dirty="0">
              <a:effectLst/>
              <a:latin typeface="Roboto" panose="02000000000000000000" pitchFamily="2" charset="0"/>
            </a:endParaRPr>
          </a:p>
          <a:p>
            <a:pPr algn="l">
              <a:buFont typeface="Arial" panose="020B0604020202020204" pitchFamily="34" charset="0"/>
              <a:buChar char="•"/>
            </a:pPr>
            <a:r>
              <a:rPr lang="en-US" sz="2800" b="0" i="0" dirty="0">
                <a:effectLst/>
                <a:latin typeface="Roboto" panose="02000000000000000000" pitchFamily="2" charset="0"/>
              </a:rPr>
              <a:t>Summary of all main points</a:t>
            </a:r>
          </a:p>
          <a:p>
            <a:endParaRPr lang="en-GB" sz="2800" dirty="0"/>
          </a:p>
        </p:txBody>
      </p:sp>
    </p:spTree>
    <p:extLst>
      <p:ext uri="{BB962C8B-B14F-4D97-AF65-F5344CB8AC3E}">
        <p14:creationId xmlns:p14="http://schemas.microsoft.com/office/powerpoint/2010/main" val="22525952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4006</Words>
  <Application>Microsoft Office PowerPoint</Application>
  <PresentationFormat>Widescreen</PresentationFormat>
  <Paragraphs>223</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Century Gothic</vt:lpstr>
      <vt:lpstr>Roboto</vt:lpstr>
      <vt:lpstr>Wingdings 3</vt:lpstr>
      <vt:lpstr>Wisp</vt:lpstr>
      <vt:lpstr>Essay</vt:lpstr>
      <vt:lpstr>What is an Essay</vt:lpstr>
      <vt:lpstr>1. Descriptive Essay</vt:lpstr>
      <vt:lpstr>PowerPoint Presentation</vt:lpstr>
      <vt:lpstr>PowerPoint Presentation</vt:lpstr>
      <vt:lpstr>PowerPoint Presentation</vt:lpstr>
      <vt:lpstr>Two Classic Approaches to the Descriptive Essay </vt:lpstr>
      <vt:lpstr>PowerPoint Presentation</vt:lpstr>
      <vt:lpstr>A descriptive essay outline is composed of the following: </vt:lpstr>
      <vt:lpstr>2. Narrative Essay</vt:lpstr>
      <vt:lpstr>Purpose of a Narrative Essay </vt:lpstr>
      <vt:lpstr>Narrative Essay Characteristics </vt:lpstr>
      <vt:lpstr>PowerPoint Presentation</vt:lpstr>
      <vt:lpstr>3. Argumentative Essay </vt:lpstr>
      <vt:lpstr>Elements of an Argumentative Essay </vt:lpstr>
      <vt:lpstr>PowerPoint Presentation</vt:lpstr>
      <vt:lpstr>Way to Approach Argumentative Writing </vt:lpstr>
      <vt:lpstr>PowerPoint Presentation</vt:lpstr>
      <vt:lpstr>Topics for Argumentative Essays</vt:lpstr>
      <vt:lpstr>PowerPoint Presentation</vt:lpstr>
      <vt:lpstr>4. Expository Essay</vt:lpstr>
      <vt:lpstr>PowerPoint Presentation</vt:lpstr>
      <vt:lpstr>PowerPoint Presentation</vt:lpstr>
      <vt:lpstr>PowerPoint Presentation</vt:lpstr>
      <vt:lpstr>Expository Essay Topics </vt:lpstr>
      <vt:lpstr>PowerPoint Presentation</vt:lpstr>
      <vt:lpstr>PowerPoint Presentation</vt:lpstr>
      <vt:lpstr>5. Compare and Contrast Essay  </vt:lpstr>
      <vt:lpstr>PowerPoint Presentation</vt:lpstr>
      <vt:lpstr>PowerPoint Presentation</vt:lpstr>
      <vt:lpstr>Some interesting topics to consider </vt:lpstr>
      <vt:lpstr>PowerPoint Presentation</vt:lpstr>
      <vt:lpstr>Example</vt:lpstr>
      <vt:lpstr>Compare and Contrast Essay Structure and Outline </vt:lpstr>
      <vt:lpstr>6. Cause and Effect Essay</vt:lpstr>
      <vt:lpstr>Structure of a Cause and Effect Essay</vt:lpstr>
      <vt:lpstr>PowerPoint Presentation</vt:lpstr>
      <vt:lpstr>PowerPoint Presentation</vt:lpstr>
      <vt:lpstr>Cause and Effect Essay Topics </vt:lpstr>
      <vt:lpstr>PowerPoint Presentation</vt:lpstr>
      <vt:lpstr>PowerPoint Presentation</vt:lpstr>
      <vt:lpstr>7. Persuasive Essay</vt:lpstr>
      <vt:lpstr>Argumentative vs Persuasive Essay </vt:lpstr>
      <vt:lpstr>Topics for Persuasive Essays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Essay</dc:title>
  <dc:creator>Sana Gul</dc:creator>
  <cp:lastModifiedBy>Sana Gul</cp:lastModifiedBy>
  <cp:revision>1</cp:revision>
  <dcterms:created xsi:type="dcterms:W3CDTF">2022-10-18T19:49:10Z</dcterms:created>
  <dcterms:modified xsi:type="dcterms:W3CDTF">2022-10-18T21:00:04Z</dcterms:modified>
</cp:coreProperties>
</file>