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30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82" r:id="rId12"/>
    <p:sldId id="265" r:id="rId13"/>
    <p:sldId id="283" r:id="rId14"/>
    <p:sldId id="266" r:id="rId15"/>
    <p:sldId id="267" r:id="rId16"/>
    <p:sldId id="284" r:id="rId17"/>
    <p:sldId id="269" r:id="rId18"/>
    <p:sldId id="285" r:id="rId19"/>
    <p:sldId id="303" r:id="rId20"/>
    <p:sldId id="270" r:id="rId21"/>
    <p:sldId id="271" r:id="rId22"/>
    <p:sldId id="272" r:id="rId23"/>
    <p:sldId id="273" r:id="rId24"/>
    <p:sldId id="286" r:id="rId25"/>
    <p:sldId id="287" r:id="rId26"/>
    <p:sldId id="288" r:id="rId27"/>
    <p:sldId id="301" r:id="rId28"/>
    <p:sldId id="296" r:id="rId29"/>
    <p:sldId id="274" r:id="rId30"/>
    <p:sldId id="299" r:id="rId31"/>
    <p:sldId id="289" r:id="rId32"/>
    <p:sldId id="290" r:id="rId33"/>
    <p:sldId id="291" r:id="rId34"/>
    <p:sldId id="297" r:id="rId35"/>
    <p:sldId id="275" r:id="rId36"/>
    <p:sldId id="300" r:id="rId37"/>
    <p:sldId id="292" r:id="rId38"/>
    <p:sldId id="293" r:id="rId39"/>
    <p:sldId id="294" r:id="rId40"/>
    <p:sldId id="295" r:id="rId41"/>
    <p:sldId id="298" r:id="rId42"/>
    <p:sldId id="276" r:id="rId43"/>
    <p:sldId id="277" r:id="rId44"/>
    <p:sldId id="278" r:id="rId45"/>
    <p:sldId id="279" r:id="rId46"/>
    <p:sldId id="280" r:id="rId47"/>
    <p:sldId id="304" r:id="rId48"/>
    <p:sldId id="281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  <a:latin typeface="Bodoni MT" pitchFamily="18" charset="0"/>
              </a:rPr>
              <a:t>Digital image processing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133600"/>
            <a:ext cx="7772400" cy="1508760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en-US" sz="3500" dirty="0">
                <a:solidFill>
                  <a:srgbClr val="FFFF00"/>
                </a:solidFill>
              </a:rPr>
              <a:t>Lecture – 4   Basic Relationships between Pixels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2400" dirty="0">
                <a:solidFill>
                  <a:srgbClr val="FFFF00"/>
                </a:solidFill>
              </a:rPr>
              <a:t>by</a:t>
            </a:r>
          </a:p>
          <a:p>
            <a:pPr algn="ctr"/>
            <a:endParaRPr lang="en-US" sz="2400" dirty="0">
              <a:solidFill>
                <a:srgbClr val="FFFF00"/>
              </a:solidFill>
            </a:endParaRPr>
          </a:p>
          <a:p>
            <a:pPr algn="ctr"/>
            <a:r>
              <a:rPr lang="en-US" sz="2400" dirty="0" err="1">
                <a:solidFill>
                  <a:srgbClr val="FFFF00"/>
                </a:solidFill>
              </a:rPr>
              <a:t>Paresh</a:t>
            </a:r>
            <a:r>
              <a:rPr lang="en-US" sz="2400" dirty="0">
                <a:solidFill>
                  <a:srgbClr val="FFFF00"/>
                </a:solidFill>
              </a:rPr>
              <a:t> </a:t>
            </a:r>
            <a:r>
              <a:rPr lang="en-US" sz="2400" dirty="0" err="1">
                <a:solidFill>
                  <a:srgbClr val="FFFF00"/>
                </a:solidFill>
              </a:rPr>
              <a:t>Kamble</a:t>
            </a:r>
            <a:endParaRPr lang="en-US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r>
              <a:rPr lang="en-US" sz="2000" dirty="0">
                <a:solidFill>
                  <a:srgbClr val="FFFF00"/>
                </a:solidFill>
              </a:rPr>
              <a:t>) b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b &amp; c are m-adjacent.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/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(ii) b &amp; e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b &amp; e are m-adjacent.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                     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(iii) e &amp; </a:t>
            </a:r>
            <a:r>
              <a:rPr lang="en-US" sz="2000" dirty="0" err="1">
                <a:solidFill>
                  <a:srgbClr val="FFFF00"/>
                </a:solidFill>
              </a:rPr>
              <a:t>i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</a:t>
            </a:r>
            <a:r>
              <a:rPr lang="en-US" sz="3200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r>
              <a:rPr lang="en-US" dirty="0">
                <a:solidFill>
                  <a:srgbClr val="FFFF00"/>
                </a:solidFill>
              </a:rPr>
              <a:t> are m-adjacent.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(iv) e &amp; c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I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u="sng" dirty="0" err="1">
                <a:solidFill>
                  <a:srgbClr val="FFFF00"/>
                </a:solidFill>
              </a:rPr>
              <a:t>Soln</a:t>
            </a:r>
            <a:r>
              <a:rPr lang="en-US" u="sng" dirty="0">
                <a:solidFill>
                  <a:srgbClr val="FFFF00"/>
                </a:solidFill>
              </a:rPr>
              <a:t>:</a:t>
            </a:r>
            <a:r>
              <a:rPr lang="en-US" dirty="0">
                <a:solidFill>
                  <a:srgbClr val="FFFF00"/>
                </a:solidFill>
              </a:rPr>
              <a:t> e &amp; c are NOT m-adjacent.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M adjacency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10917"/>
            <a:ext cx="8534400" cy="349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9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                                               Y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X</a:t>
            </a:r>
          </a:p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31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>
            <a:off x="3352800" y="3276600"/>
            <a:ext cx="1905000" cy="1588"/>
          </a:xfrm>
          <a:prstGeom prst="straightConnector1">
            <a:avLst/>
          </a:prstGeom>
          <a:ln>
            <a:tailEnd type="arrow"/>
          </a:ln>
          <a:scene3d>
            <a:camera prst="orthographicFront">
              <a:rot lat="0" lon="540000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3429000" y="1677194"/>
            <a:ext cx="1905000" cy="1751806"/>
            <a:chOff x="3491132" y="1677194"/>
            <a:chExt cx="1905000" cy="1751806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3491132" y="3414932"/>
              <a:ext cx="19050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5400000" flipH="1" flipV="1">
              <a:off x="2629694" y="2552700"/>
              <a:ext cx="17518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Connectivity</a:t>
            </a:r>
            <a:r>
              <a:rPr lang="en-US" sz="2400" i="1" dirty="0">
                <a:solidFill>
                  <a:srgbClr val="FFFF00"/>
                </a:solidFill>
              </a:rPr>
              <a:t>: </a:t>
            </a:r>
            <a:r>
              <a:rPr lang="en-US" dirty="0">
                <a:solidFill>
                  <a:srgbClr val="FFFF00"/>
                </a:solidFill>
              </a:rPr>
              <a:t>2 pixels are said to be connected if their exists a path between them.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Let ‘S’ represent subset of pixels in an image.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Two pixels p &amp; q are said to be connected in ‘S’ if their exists a path between them consisting entirely of pixels in ‘S’.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For any pixel p in S, the set of pixels that are connected to it in S is called a </a:t>
            </a:r>
            <a:r>
              <a:rPr lang="en-US" b="1" u="sng" dirty="0">
                <a:solidFill>
                  <a:srgbClr val="FFFF00"/>
                </a:solidFill>
              </a:rPr>
              <a:t>connected component of S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Paths:</a:t>
            </a:r>
            <a:r>
              <a:rPr lang="en-US" sz="2400" dirty="0">
                <a:solidFill>
                  <a:srgbClr val="FFFF00"/>
                </a:solidFill>
              </a:rPr>
              <a:t> A path from pixel p with coordinate ( x, y) with pixel q with coordinate ( s, t) is a sequence of distinct sequence with coordinates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), (x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), …..,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 where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(x, y) =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r>
              <a:rPr lang="en-US" sz="2400" dirty="0">
                <a:solidFill>
                  <a:srgbClr val="FFFF00"/>
                </a:solidFill>
              </a:rPr>
              <a:t>&amp; (s, t) =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Closed path: (x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, y</a:t>
            </a:r>
            <a:r>
              <a:rPr lang="en-US" sz="2400" baseline="-25000" dirty="0">
                <a:solidFill>
                  <a:srgbClr val="FFFF00"/>
                </a:solidFill>
              </a:rPr>
              <a:t>0</a:t>
            </a:r>
            <a:r>
              <a:rPr lang="en-US" sz="2400" dirty="0">
                <a:solidFill>
                  <a:srgbClr val="FFFF00"/>
                </a:solidFill>
              </a:rPr>
              <a:t>) = (</a:t>
            </a:r>
            <a:r>
              <a:rPr lang="en-US" sz="2400" dirty="0" err="1">
                <a:solidFill>
                  <a:srgbClr val="FFFF00"/>
                </a:solidFill>
              </a:rPr>
              <a:t>x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, </a:t>
            </a:r>
            <a:r>
              <a:rPr lang="en-US" sz="2400" dirty="0" err="1">
                <a:solidFill>
                  <a:srgbClr val="FFFF00"/>
                </a:solidFill>
              </a:rPr>
              <a:t>y</a:t>
            </a:r>
            <a:r>
              <a:rPr lang="en-US" sz="2400" baseline="-25000" dirty="0" err="1">
                <a:solidFill>
                  <a:srgbClr val="FFFF00"/>
                </a:solidFill>
              </a:rPr>
              <a:t>n</a:t>
            </a:r>
            <a:r>
              <a:rPr lang="en-US" sz="2400" dirty="0">
                <a:solidFill>
                  <a:srgbClr val="FFFF00"/>
                </a:solidFill>
              </a:rPr>
              <a:t>)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 Consider the image segment shown in figure. Compute length of the </a:t>
            </a:r>
            <a:r>
              <a:rPr lang="en-US" b="1" i="1" dirty="0">
                <a:solidFill>
                  <a:srgbClr val="FFFF00"/>
                </a:solidFill>
              </a:rPr>
              <a:t>shortest-4, shortest-8 &amp; shortest-m paths </a:t>
            </a:r>
            <a:r>
              <a:rPr lang="en-US" dirty="0">
                <a:solidFill>
                  <a:srgbClr val="FFFF00"/>
                </a:solidFill>
              </a:rPr>
              <a:t>between pixels p &amp; q where,</a:t>
            </a: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</a:p>
          <a:p>
            <a:endParaRPr lang="en-US" sz="1600" dirty="0">
              <a:solidFill>
                <a:srgbClr val="FFFF00"/>
              </a:solidFill>
            </a:endParaRPr>
          </a:p>
          <a:p>
            <a:endParaRPr lang="en-US" sz="1200" dirty="0">
              <a:solidFill>
                <a:srgbClr val="FFFF00"/>
              </a:solidFill>
            </a:endParaRP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Shortest-4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Path does not exist.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16200000" flipH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5400000" flipH="1" flipV="1">
            <a:off x="4725456" y="3645795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6002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f(0,1)     f(0,2)     f(0,3)     f(0,4) - - - - -</a:t>
            </a:r>
          </a:p>
          <a:p>
            <a:pPr algn="ctr"/>
            <a:r>
              <a:rPr lang="en-US" dirty="0"/>
              <a:t>                      f(1,0)     f(1,1)      f(1,2)     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f(2,1)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rgbClr val="FFFF00"/>
                </a:solidFill>
              </a:rPr>
              <a:t>                    Y                                                                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                                             X</a:t>
            </a:r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0"/>
          <p:cNvGrpSpPr/>
          <p:nvPr/>
        </p:nvGrpSpPr>
        <p:grpSpPr>
          <a:xfrm>
            <a:off x="3429000" y="4419600"/>
            <a:ext cx="1828800" cy="1676400"/>
            <a:chOff x="3429000" y="4419600"/>
            <a:chExt cx="1828800" cy="1676400"/>
          </a:xfrm>
        </p:grpSpPr>
        <p:cxnSp>
          <p:nvCxnSpPr>
            <p:cNvPr id="26" name="Straight Arrow Connector 25"/>
            <p:cNvCxnSpPr/>
            <p:nvPr/>
          </p:nvCxnSpPr>
          <p:spPr>
            <a:xfrm rot="5400000">
              <a:off x="2591594" y="5257800"/>
              <a:ext cx="1675606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3429000" y="4419600"/>
              <a:ext cx="182880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 </a:t>
            </a:r>
            <a:r>
              <a:rPr lang="en-US" sz="2800" dirty="0">
                <a:solidFill>
                  <a:srgbClr val="FFFF00"/>
                </a:solidFill>
              </a:rPr>
              <a:t>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Shortest-8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shortest-8 path = 4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rot="5400000" flipH="1" flipV="1">
            <a:off x="4211112" y="4590525"/>
            <a:ext cx="303212" cy="266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1     2     3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2     3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2     3     2     2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3     3     1     3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horizontal and vertical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y)                (x-1, y)                (x, y+1)             &amp;            (x,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f(2,1)                              f(0,1)                             f(1,2)                                             f(1,0)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4-neighbors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Each pixel is unit distance from ( x ,y).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f(0,0)     </a:t>
            </a:r>
            <a:r>
              <a:rPr lang="en-US" dirty="0">
                <a:solidFill>
                  <a:srgbClr val="FFFF00"/>
                </a:solidFill>
              </a:rPr>
              <a:t>f(0,1)</a:t>
            </a:r>
            <a:r>
              <a:rPr lang="en-US" dirty="0"/>
              <a:t>     f(0,2)     f(0,3)     f(0,4) - - - - -</a:t>
            </a:r>
          </a:p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>
                <a:solidFill>
                  <a:srgbClr val="FFFF00"/>
                </a:solidFill>
              </a:rPr>
              <a:t>f(1,2)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f(2,0)     </a:t>
            </a:r>
            <a:r>
              <a:rPr lang="en-US" dirty="0">
                <a:solidFill>
                  <a:srgbClr val="FFFF00"/>
                </a:solidFill>
              </a:rPr>
              <a:t>f(2,1)</a:t>
            </a:r>
            <a:r>
              <a:rPr lang="en-US" dirty="0"/>
              <a:t>     f(2,2)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Paths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solidFill>
                  <a:srgbClr val="FFFF00"/>
                </a:solidFill>
              </a:rPr>
              <a:t>Example # 1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u="sng" dirty="0">
                <a:solidFill>
                  <a:srgbClr val="FFFF00"/>
                </a:solidFill>
              </a:rPr>
              <a:t>Shortest-m path:</a:t>
            </a:r>
          </a:p>
          <a:p>
            <a:endParaRPr lang="en-US" u="sng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V = {1, 2}.</a:t>
            </a:r>
            <a:r>
              <a:rPr lang="en-US" sz="2800" dirty="0">
                <a:solidFill>
                  <a:srgbClr val="FFFF00"/>
                </a:solidFill>
              </a:rPr>
              <a:t>                       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4     2     3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q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3     3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2     3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p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FF0000"/>
                </a:solidFill>
              </a:rPr>
              <a:t>2</a:t>
            </a:r>
            <a:r>
              <a:rPr lang="en-US" sz="2800" dirty="0">
                <a:solidFill>
                  <a:srgbClr val="FFFF00"/>
                </a:solidFill>
              </a:rPr>
              <a:t>     3</a:t>
            </a:r>
          </a:p>
          <a:p>
            <a:endParaRPr lang="en-US" sz="2800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So, shortest-m path = 5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rot="5400000" flipH="1" flipV="1">
            <a:off x="4559518" y="4647803"/>
            <a:ext cx="152400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546242" y="4191000"/>
            <a:ext cx="152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96237" y="4876800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4229637" y="4875212"/>
            <a:ext cx="228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4698642" y="36576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Regions &amp; Boundaries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Region: </a:t>
            </a:r>
            <a:r>
              <a:rPr lang="en-US" dirty="0">
                <a:solidFill>
                  <a:srgbClr val="FFFF00"/>
                </a:solidFill>
              </a:rPr>
              <a:t>Let R be a subset of pixels in an image.  Two regions </a:t>
            </a:r>
            <a:r>
              <a:rPr lang="en-US" dirty="0" err="1">
                <a:solidFill>
                  <a:srgbClr val="FFFF00"/>
                </a:solidFill>
              </a:rPr>
              <a:t>Ri</a:t>
            </a:r>
            <a:r>
              <a:rPr lang="en-US" dirty="0">
                <a:solidFill>
                  <a:srgbClr val="FFFF00"/>
                </a:solidFill>
              </a:rPr>
              <a:t> and </a:t>
            </a:r>
            <a:r>
              <a:rPr lang="en-US" dirty="0" err="1">
                <a:solidFill>
                  <a:srgbClr val="FFFF00"/>
                </a:solidFill>
              </a:rPr>
              <a:t>Rj</a:t>
            </a:r>
            <a:r>
              <a:rPr lang="en-US" dirty="0">
                <a:solidFill>
                  <a:srgbClr val="FFFF00"/>
                </a:solidFill>
              </a:rPr>
              <a:t> are said to be adjacent if their union form a connected set.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Regions that are not adjacent are said to be disjoint. 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We consider 4- and 8- adjacency when referring to regions.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r>
              <a:rPr lang="en-US" dirty="0">
                <a:solidFill>
                  <a:srgbClr val="FFFF00"/>
                </a:solidFill>
              </a:rPr>
              <a:t>Below regions are adjacent only if 8-adjacency is used.</a:t>
            </a:r>
          </a:p>
          <a:p>
            <a:endParaRPr lang="en-US" sz="11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</a:t>
            </a:r>
            <a:r>
              <a:rPr lang="en-US" sz="2400" dirty="0">
                <a:solidFill>
                  <a:srgbClr val="00B050"/>
                </a:solidFill>
              </a:rPr>
              <a:t>1     1     1</a:t>
            </a:r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1     0     1    </a:t>
            </a:r>
            <a:r>
              <a:rPr lang="en-US" sz="2400" dirty="0" err="1">
                <a:solidFill>
                  <a:srgbClr val="00B050"/>
                </a:solidFill>
              </a:rPr>
              <a:t>R</a:t>
            </a:r>
            <a:r>
              <a:rPr lang="en-US" sz="2400" baseline="-25000" dirty="0" err="1">
                <a:solidFill>
                  <a:srgbClr val="00B050"/>
                </a:solidFill>
              </a:rPr>
              <a:t>i</a:t>
            </a:r>
            <a:endParaRPr lang="en-US" sz="2400" baseline="-25000" dirty="0">
              <a:solidFill>
                <a:srgbClr val="00B050"/>
              </a:solidFill>
            </a:endParaRPr>
          </a:p>
          <a:p>
            <a:r>
              <a:rPr lang="en-US" sz="2400" dirty="0">
                <a:solidFill>
                  <a:srgbClr val="00B050"/>
                </a:solidFill>
              </a:rPr>
              <a:t>                                     0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00B050"/>
                </a:solidFill>
              </a:rPr>
              <a:t>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0     0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 1     1     1   </a:t>
            </a:r>
            <a:r>
              <a:rPr lang="en-US" sz="2400" dirty="0" err="1">
                <a:solidFill>
                  <a:srgbClr val="FFFF00"/>
                </a:solidFill>
              </a:rPr>
              <a:t>R</a:t>
            </a:r>
            <a:r>
              <a:rPr lang="en-US" sz="2400" baseline="-25000" dirty="0" err="1">
                <a:solidFill>
                  <a:srgbClr val="FFFF00"/>
                </a:solidFill>
              </a:rPr>
              <a:t>j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         1     1     1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Regions &amp; Boundaries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Boundaries (border or contour)</a:t>
            </a:r>
            <a:r>
              <a:rPr lang="en-US" sz="2400" dirty="0">
                <a:solidFill>
                  <a:srgbClr val="FFFF00"/>
                </a:solidFill>
              </a:rPr>
              <a:t>:  </a:t>
            </a:r>
            <a:r>
              <a:rPr lang="en-US" sz="2000" dirty="0">
                <a:solidFill>
                  <a:srgbClr val="FFFF00"/>
                </a:solidFill>
              </a:rPr>
              <a:t>The boundary of a region R is the set of points that are adjacent to points in the compliment of R.</a:t>
            </a:r>
            <a:endParaRPr lang="en-US" sz="24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</a:t>
            </a:r>
          </a:p>
          <a:p>
            <a:r>
              <a:rPr lang="en-US" sz="2400" dirty="0">
                <a:solidFill>
                  <a:srgbClr val="FFFF00"/>
                </a:solidFill>
              </a:rPr>
              <a:t>	              0     0     0     0     0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</a:t>
            </a:r>
            <a:r>
              <a:rPr lang="en-US" sz="2400" dirty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</a:t>
            </a:r>
            <a:r>
              <a:rPr lang="en-US" sz="2400" dirty="0">
                <a:solidFill>
                  <a:srgbClr val="FFFF00"/>
                </a:solidFill>
              </a:rPr>
              <a:t>     0     0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 </a:t>
            </a:r>
            <a:r>
              <a:rPr lang="en-US" sz="2400" dirty="0">
                <a:solidFill>
                  <a:srgbClr val="FF000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 </a:t>
            </a:r>
            <a:r>
              <a:rPr lang="en-US" sz="2400" dirty="0">
                <a:solidFill>
                  <a:srgbClr val="00B050"/>
                </a:solidFill>
              </a:rPr>
              <a:t>1</a:t>
            </a:r>
            <a:r>
              <a:rPr lang="en-US" sz="24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</a:t>
            </a:r>
            <a:r>
              <a:rPr lang="en-US" sz="2400" dirty="0">
                <a:solidFill>
                  <a:srgbClr val="00B050"/>
                </a:solidFill>
              </a:rPr>
              <a:t>1      1      1     </a:t>
            </a:r>
            <a:r>
              <a:rPr lang="en-US" sz="2400" dirty="0">
                <a:solidFill>
                  <a:srgbClr val="FFFF00"/>
                </a:solidFill>
              </a:rPr>
              <a:t>0</a:t>
            </a:r>
            <a:endParaRPr lang="en-US" sz="2400" baseline="-25000" dirty="0">
              <a:solidFill>
                <a:srgbClr val="FFFF00"/>
              </a:solidFill>
            </a:endParaRPr>
          </a:p>
          <a:p>
            <a:r>
              <a:rPr lang="en-US" sz="2400" dirty="0">
                <a:solidFill>
                  <a:srgbClr val="FFFF00"/>
                </a:solidFill>
              </a:rPr>
              <a:t>                             0     0      0     0     0</a:t>
            </a:r>
          </a:p>
          <a:p>
            <a:endParaRPr lang="en-US" sz="24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colored 1 is </a:t>
            </a:r>
            <a:r>
              <a:rPr lang="en-US" sz="2000" cap="all" dirty="0">
                <a:solidFill>
                  <a:srgbClr val="FFFF00"/>
                </a:solidFill>
              </a:rPr>
              <a:t>not </a:t>
            </a:r>
            <a:r>
              <a:rPr lang="en-US" sz="2000" dirty="0">
                <a:solidFill>
                  <a:srgbClr val="FFFF00"/>
                </a:solidFill>
              </a:rPr>
              <a:t>a member of border if 4-connectivity is used between region and background. It is if 8-connectivity is used.</a:t>
            </a:r>
            <a:endParaRPr lang="en-US" sz="1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3436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Distance Measures: </a:t>
            </a:r>
            <a:r>
              <a:rPr lang="en-US" sz="2000" dirty="0">
                <a:solidFill>
                  <a:srgbClr val="FFFF00"/>
                </a:solidFill>
              </a:rPr>
              <a:t>Distance between pixels p &amp; q with co-ordinates ( x, y) &amp; ( s, t) is given by: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marL="342900" indent="-342900">
              <a:buAutoNum type="alphaLcParenR"/>
            </a:pPr>
            <a:endParaRPr lang="en-US" sz="2000" dirty="0">
              <a:solidFill>
                <a:srgbClr val="FFFF00"/>
              </a:solidFill>
            </a:endParaRPr>
          </a:p>
          <a:p>
            <a:pPr marL="342900" indent="-342900"/>
            <a:r>
              <a:rPr lang="en-US" sz="2000" dirty="0">
                <a:solidFill>
                  <a:srgbClr val="FFFF00"/>
                </a:solidFill>
              </a:rPr>
              <a:t>Euclidean distance between p &amp; q is defined as-</a:t>
            </a:r>
          </a:p>
          <a:p>
            <a:pPr marL="342900" indent="-342900" algn="ctr"/>
            <a:endParaRPr lang="en-US" sz="2000" dirty="0">
              <a:solidFill>
                <a:srgbClr val="FFFF00"/>
              </a:solidFill>
            </a:endParaRPr>
          </a:p>
          <a:p>
            <a:pPr marL="342900" indent="-342900"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e</a:t>
            </a:r>
            <a:r>
              <a:rPr lang="en-US" sz="2000" dirty="0">
                <a:solidFill>
                  <a:srgbClr val="FFFF00"/>
                </a:solidFill>
              </a:rPr>
              <a:t>( p, q) = [( x- s)</a:t>
            </a:r>
            <a:r>
              <a:rPr lang="en-US" sz="2000" baseline="30000" dirty="0">
                <a:solidFill>
                  <a:srgbClr val="FFFF00"/>
                </a:solidFill>
              </a:rPr>
              <a:t>2  </a:t>
            </a:r>
            <a:r>
              <a:rPr lang="en-US" sz="2000" dirty="0">
                <a:solidFill>
                  <a:srgbClr val="FFFF00"/>
                </a:solidFill>
              </a:rPr>
              <a:t>+ (y - t)</a:t>
            </a:r>
            <a:r>
              <a:rPr lang="en-US" sz="2000" baseline="30000" dirty="0">
                <a:solidFill>
                  <a:srgbClr val="FFFF00"/>
                </a:solidFill>
              </a:rPr>
              <a:t>2</a:t>
            </a:r>
            <a:r>
              <a:rPr lang="en-US" sz="2000" dirty="0">
                <a:solidFill>
                  <a:srgbClr val="FFFF00"/>
                </a:solidFill>
              </a:rPr>
              <a:t>]</a:t>
            </a:r>
            <a:r>
              <a:rPr lang="en-US" sz="2000" baseline="30000" dirty="0">
                <a:solidFill>
                  <a:srgbClr val="FFFF00"/>
                </a:solidFill>
              </a:rPr>
              <a:t>1/2</a:t>
            </a:r>
          </a:p>
          <a:p>
            <a:pPr marL="342900" indent="-342900" algn="ctr"/>
            <a:endParaRPr lang="en-US" sz="2000" baseline="30000" dirty="0">
              <a:solidFill>
                <a:srgbClr val="FFFF00"/>
              </a:solidFill>
            </a:endParaRPr>
          </a:p>
          <a:p>
            <a:pPr marL="342900" indent="-342900" algn="ctr"/>
            <a:endParaRPr lang="en-US" sz="2000" baseline="30000" dirty="0">
              <a:solidFill>
                <a:srgbClr val="FFFF00"/>
              </a:solidFill>
            </a:endParaRPr>
          </a:p>
          <a:p>
            <a:pPr marL="342900" indent="-342900" algn="ctr"/>
            <a:r>
              <a:rPr lang="en-US" altLang="en-US" sz="2000" dirty="0"/>
              <a:t>D</a:t>
            </a:r>
            <a:r>
              <a:rPr lang="en-US" altLang="en-US" sz="2000" baseline="-25000" dirty="0"/>
              <a:t>e</a:t>
            </a:r>
            <a:r>
              <a:rPr lang="en-US" altLang="en-US" sz="2000" dirty="0"/>
              <a:t> distance </a:t>
            </a:r>
            <a:r>
              <a:rPr lang="en-US" altLang="en-US" sz="2000" dirty="0">
                <a:sym typeface="Symbol" panose="05050102010706020507" pitchFamily="18" charset="2"/>
              </a:rPr>
              <a:t></a:t>
            </a:r>
            <a:r>
              <a:rPr lang="en-US" altLang="en-US" sz="2000" dirty="0"/>
              <a:t> r from 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 define a disk of radius r centered at (</a:t>
            </a:r>
            <a:r>
              <a:rPr lang="en-US" altLang="en-US" sz="2000" dirty="0" err="1"/>
              <a:t>x,y</a:t>
            </a:r>
            <a:r>
              <a:rPr lang="en-US" altLang="en-US" sz="2000" dirty="0"/>
              <a:t>)</a:t>
            </a:r>
          </a:p>
          <a:p>
            <a:pPr marL="342900" indent="-342900" algn="ctr"/>
            <a:endParaRPr lang="en-US" sz="2000" baseline="30000" dirty="0">
              <a:solidFill>
                <a:srgbClr val="FFFF00"/>
              </a:solidFill>
            </a:endParaRPr>
          </a:p>
          <a:p>
            <a:pPr marL="342900" indent="-342900"/>
            <a:endParaRPr lang="en-US" sz="2000" baseline="30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City Block Distance</a:t>
            </a:r>
            <a:r>
              <a:rPr lang="en-US" sz="2400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00"/>
                </a:solidFill>
              </a:rPr>
              <a:t>The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 p, q) = |x - s|  +  |y - t|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from ( x, y) less than or equal to some value r form a diamond centered at ( x, y).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2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                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1"/>
            <a:ext cx="7239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Chess-Board Distance</a:t>
            </a:r>
            <a:r>
              <a:rPr lang="en-US" sz="2400" i="1" dirty="0">
                <a:solidFill>
                  <a:srgbClr val="FFFF00"/>
                </a:solidFill>
              </a:rPr>
              <a:t>: </a:t>
            </a:r>
            <a:r>
              <a:rPr lang="en-US" sz="2000" dirty="0">
                <a:solidFill>
                  <a:srgbClr val="FFFF00"/>
                </a:solidFill>
              </a:rPr>
              <a:t>The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between p &amp; q is defined as 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pPr algn="ctr"/>
            <a:r>
              <a:rPr lang="en-US" sz="2000" dirty="0">
                <a:solidFill>
                  <a:srgbClr val="FFFF00"/>
                </a:solidFill>
              </a:rPr>
              <a:t>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 p, q) = max(  |x - s|  ,  |y - t|  )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this case, pixels having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from ( x, y) less than or equal to some value r form a square centered at ( x, y).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  </a:t>
            </a:r>
            <a:r>
              <a:rPr lang="en-US" sz="2800" dirty="0">
                <a:solidFill>
                  <a:srgbClr val="FFFF00"/>
                </a:solidFill>
              </a:rPr>
              <a:t>2     2     2      2      2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 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FF0000"/>
                </a:solidFill>
              </a:rPr>
              <a:t>0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 </a:t>
            </a:r>
            <a:r>
              <a:rPr lang="en-US" sz="2800" dirty="0">
                <a:solidFill>
                  <a:srgbClr val="FFFF00"/>
                </a:solidFill>
              </a:rPr>
              <a:t>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</a:t>
            </a:r>
            <a:r>
              <a:rPr lang="en-US" sz="2800" dirty="0">
                <a:solidFill>
                  <a:srgbClr val="00B050"/>
                </a:solidFill>
              </a:rPr>
              <a:t>1</a:t>
            </a:r>
            <a:r>
              <a:rPr lang="en-US" sz="2800" dirty="0">
                <a:solidFill>
                  <a:srgbClr val="FFFF00"/>
                </a:solidFill>
              </a:rPr>
              <a:t>      2</a:t>
            </a:r>
          </a:p>
          <a:p>
            <a:r>
              <a:rPr lang="en-US" sz="2800" dirty="0">
                <a:solidFill>
                  <a:srgbClr val="FFFF00"/>
                </a:solidFill>
              </a:rPr>
              <a:t>                                2     2      2      2      2</a:t>
            </a:r>
          </a:p>
          <a:p>
            <a:r>
              <a:rPr lang="en-US" sz="2000" dirty="0">
                <a:solidFill>
                  <a:srgbClr val="FFFF00"/>
                </a:solidFill>
              </a:rPr>
              <a:t>Pixels with D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 distance ≤  2 forms the following contour of constant distance.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Distance Measures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200"/>
            <a:ext cx="8150605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682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5400" dirty="0">
              <a:solidFill>
                <a:srgbClr val="FFFF00"/>
              </a:solidFill>
              <a:latin typeface="Bodoni MT" pitchFamily="18" charset="0"/>
            </a:endParaRPr>
          </a:p>
          <a:p>
            <a:pPr algn="ctr">
              <a:buNone/>
            </a:pPr>
            <a:endParaRPr lang="en-US" sz="5400" dirty="0">
              <a:solidFill>
                <a:srgbClr val="FFFF00"/>
              </a:solidFill>
              <a:latin typeface="Bodoni MT" pitchFamily="18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FFFF00"/>
                </a:solidFill>
                <a:latin typeface="Bodoni MT" pitchFamily="18" charset="0"/>
              </a:rPr>
              <a:t>End of topic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Neighbors of a Pixel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591342"/>
            <a:ext cx="78486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A Pixel p at coordinates ( x, y) has 4 diagonal neighbors.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Their coordinates are given by:</a:t>
            </a:r>
          </a:p>
          <a:p>
            <a:r>
              <a:rPr lang="en-US" sz="2400" dirty="0">
                <a:solidFill>
                  <a:srgbClr val="FFFF00"/>
                </a:solidFill>
              </a:rPr>
              <a:t>      (x+1, y+1)          (x+1, y-1)         (x-1, y+1)             &amp;       (x-1, y-1)</a:t>
            </a:r>
          </a:p>
          <a:p>
            <a:r>
              <a:rPr lang="en-US" dirty="0">
                <a:solidFill>
                  <a:srgbClr val="FFFF00"/>
                </a:solidFill>
              </a:rPr>
              <a:t>            f(2,2)                              f(2,0)                             f(0,2)                                         f(0,0)</a:t>
            </a: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This set of pixels is called the </a:t>
            </a:r>
            <a:r>
              <a:rPr lang="en-US" sz="2000" b="1" i="1" u="sng" dirty="0">
                <a:solidFill>
                  <a:srgbClr val="FFFF00"/>
                </a:solidFill>
              </a:rPr>
              <a:t>diagonal-neighbors</a:t>
            </a:r>
            <a:r>
              <a:rPr lang="en-US" sz="2000" i="1" dirty="0">
                <a:solidFill>
                  <a:srgbClr val="FFFF00"/>
                </a:solidFill>
              </a:rPr>
              <a:t> </a:t>
            </a:r>
            <a:r>
              <a:rPr lang="en-US" dirty="0">
                <a:solidFill>
                  <a:srgbClr val="FFFF00"/>
                </a:solidFill>
              </a:rPr>
              <a:t>of p denoted by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(p).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 diagonal neighbors  +  4-neighbors   =   8-neighbors of p.</a:t>
            </a:r>
          </a:p>
          <a:p>
            <a:pPr>
              <a:buFont typeface="Wingdings" pitchFamily="2" charset="2"/>
              <a:buChar char="q"/>
            </a:pPr>
            <a:endParaRPr lang="en-US" dirty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dirty="0">
                <a:solidFill>
                  <a:srgbClr val="FFFF00"/>
                </a:solidFill>
              </a:rPr>
              <a:t>They are denoted by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(p).                           So, N</a:t>
            </a:r>
            <a:r>
              <a:rPr lang="en-US" baseline="-25000" dirty="0">
                <a:solidFill>
                  <a:srgbClr val="FFFF00"/>
                </a:solidFill>
              </a:rPr>
              <a:t>8</a:t>
            </a:r>
            <a:r>
              <a:rPr lang="en-US" dirty="0">
                <a:solidFill>
                  <a:srgbClr val="FFFF00"/>
                </a:solidFill>
              </a:rPr>
              <a:t>(p)   =  N</a:t>
            </a:r>
            <a:r>
              <a:rPr lang="en-US" baseline="-25000" dirty="0">
                <a:solidFill>
                  <a:srgbClr val="FFFF00"/>
                </a:solidFill>
              </a:rPr>
              <a:t>4</a:t>
            </a:r>
            <a:r>
              <a:rPr lang="en-US" dirty="0">
                <a:solidFill>
                  <a:srgbClr val="FFFF00"/>
                </a:solidFill>
              </a:rPr>
              <a:t>(p)  +  N</a:t>
            </a:r>
            <a:r>
              <a:rPr lang="en-US" baseline="-25000" dirty="0">
                <a:solidFill>
                  <a:srgbClr val="FFFF00"/>
                </a:solidFill>
              </a:rPr>
              <a:t>D</a:t>
            </a:r>
            <a:r>
              <a:rPr lang="en-US" dirty="0">
                <a:solidFill>
                  <a:srgbClr val="FFFF00"/>
                </a:solidFill>
              </a:rPr>
              <a:t>(p)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0600" y="1598474"/>
            <a:ext cx="7162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                   </a:t>
            </a:r>
            <a:r>
              <a:rPr lang="en-US" dirty="0">
                <a:solidFill>
                  <a:srgbClr val="FFFF00"/>
                </a:solidFill>
              </a:rPr>
              <a:t>f(0,0)     </a:t>
            </a:r>
            <a:r>
              <a:rPr lang="en-US" dirty="0"/>
              <a:t>f(0,1)     </a:t>
            </a:r>
            <a:r>
              <a:rPr lang="en-US" dirty="0">
                <a:solidFill>
                  <a:srgbClr val="FFFF00"/>
                </a:solidFill>
              </a:rPr>
              <a:t>f(0,2)</a:t>
            </a:r>
            <a:r>
              <a:rPr lang="en-US" dirty="0"/>
              <a:t>     f(0,3)     f(0,4) - - - - -</a:t>
            </a:r>
          </a:p>
          <a:p>
            <a:pPr algn="ctr"/>
            <a:r>
              <a:rPr lang="en-US" dirty="0"/>
              <a:t>                      f(1,0)     </a:t>
            </a:r>
            <a:r>
              <a:rPr lang="en-US" dirty="0">
                <a:solidFill>
                  <a:srgbClr val="FF0000"/>
                </a:solidFill>
              </a:rPr>
              <a:t>f(1,1)      </a:t>
            </a:r>
            <a:r>
              <a:rPr lang="en-US" dirty="0"/>
              <a:t>f(1,2)</a:t>
            </a:r>
            <a:r>
              <a:rPr lang="en-US" dirty="0">
                <a:solidFill>
                  <a:srgbClr val="FFFF00"/>
                </a:solidFill>
              </a:rPr>
              <a:t>     </a:t>
            </a:r>
            <a:r>
              <a:rPr lang="en-US" dirty="0"/>
              <a:t>f(1,3)     f(1,4) - - - - -</a:t>
            </a:r>
          </a:p>
          <a:p>
            <a:pPr algn="ctr"/>
            <a:r>
              <a:rPr lang="en-US" dirty="0"/>
              <a:t>f(</a:t>
            </a:r>
            <a:r>
              <a:rPr lang="en-US" dirty="0" err="1"/>
              <a:t>x,y</a:t>
            </a:r>
            <a:r>
              <a:rPr lang="en-US" dirty="0"/>
              <a:t>) =        </a:t>
            </a:r>
            <a:r>
              <a:rPr lang="en-US" dirty="0">
                <a:solidFill>
                  <a:srgbClr val="FFFF00"/>
                </a:solidFill>
              </a:rPr>
              <a:t>f(2,0)     </a:t>
            </a:r>
            <a:r>
              <a:rPr lang="en-US" dirty="0"/>
              <a:t>f(2,1)     </a:t>
            </a:r>
            <a:r>
              <a:rPr lang="en-US" dirty="0">
                <a:solidFill>
                  <a:srgbClr val="FFFF00"/>
                </a:solidFill>
              </a:rPr>
              <a:t>f(2,2)</a:t>
            </a:r>
            <a:r>
              <a:rPr lang="en-US" dirty="0"/>
              <a:t>     f(2,3)     f(2,4) - - - - -</a:t>
            </a:r>
          </a:p>
          <a:p>
            <a:pPr algn="ctr"/>
            <a:r>
              <a:rPr lang="en-US" dirty="0"/>
              <a:t>                      f(3,0)     f(3,1)      f(3,2)     f(3,3)     f(3,4)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r>
              <a:rPr lang="en-US" dirty="0"/>
              <a:t>                         I 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          </a:t>
            </a:r>
            <a:r>
              <a:rPr lang="en-US" dirty="0" err="1"/>
              <a:t>I</a:t>
            </a:r>
            <a:r>
              <a:rPr lang="en-US" dirty="0"/>
              <a:t>     - - - - -</a:t>
            </a:r>
          </a:p>
          <a:p>
            <a:pPr algn="ctr"/>
            <a:endParaRPr lang="en-US" dirty="0"/>
          </a:p>
        </p:txBody>
      </p:sp>
      <p:grpSp>
        <p:nvGrpSpPr>
          <p:cNvPr id="2" name="Group 21"/>
          <p:cNvGrpSpPr/>
          <p:nvPr/>
        </p:nvGrpSpPr>
        <p:grpSpPr>
          <a:xfrm>
            <a:off x="2971006" y="1560489"/>
            <a:ext cx="4191794" cy="1908736"/>
            <a:chOff x="2971006" y="1560489"/>
            <a:chExt cx="4191794" cy="1908736"/>
          </a:xfrm>
        </p:grpSpPr>
        <p:cxnSp>
          <p:nvCxnSpPr>
            <p:cNvPr id="10" name="Straight Connector 9"/>
            <p:cNvCxnSpPr/>
            <p:nvPr/>
          </p:nvCxnSpPr>
          <p:spPr>
            <a:xfrm rot="5400000">
              <a:off x="2018903" y="2512592"/>
              <a:ext cx="1905000" cy="794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6285706" y="2488305"/>
              <a:ext cx="17526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971800" y="3467637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971800" y="1561563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010400" y="1600200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10400" y="3364091"/>
              <a:ext cx="152400" cy="1588"/>
            </a:xfrm>
            <a:prstGeom prst="line">
              <a:avLst/>
            </a:prstGeom>
            <a:ln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Adjacency</a:t>
            </a:r>
            <a:r>
              <a:rPr lang="en-US" sz="2800" i="1" u="sng" dirty="0">
                <a:solidFill>
                  <a:srgbClr val="FFFF00"/>
                </a:solidFill>
              </a:rPr>
              <a:t>:</a:t>
            </a:r>
            <a:r>
              <a:rPr lang="en-US" sz="2000" dirty="0">
                <a:solidFill>
                  <a:srgbClr val="FFFF00"/>
                </a:solidFill>
              </a:rPr>
              <a:t>  Two pixels are adjacent if they are neighbors and their intensity level ‘V’ satisfy some specific criteria of similarity.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  V = {1}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 V = { 0, 2}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Binary image = { 0, 1}</a:t>
            </a:r>
          </a:p>
          <a:p>
            <a:r>
              <a:rPr lang="en-US" sz="2000" dirty="0">
                <a:solidFill>
                  <a:srgbClr val="FFFF00"/>
                </a:solidFill>
              </a:rPr>
              <a:t>          Gray scale image = { 0, 1, 2, ------, 255}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binary images, 2 pixels are adjacent if they are neighbors &amp; have some intensity values either 0 or 1.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In gray scale, image contains more gray level values in range 0 to 255.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4-adjacency: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4-adjacent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0, 1}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1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1     </a:t>
            </a:r>
            <a:r>
              <a:rPr lang="en-US" sz="3200" dirty="0">
                <a:solidFill>
                  <a:srgbClr val="00B050"/>
                </a:solidFill>
              </a:rPr>
              <a:t>0</a:t>
            </a:r>
            <a:r>
              <a:rPr lang="en-US" sz="3200" dirty="0">
                <a:solidFill>
                  <a:srgbClr val="FFFF00"/>
                </a:solidFill>
              </a:rPr>
              <a:t>     1</a:t>
            </a:r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8-adjacency: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8-adjacent if q is in the set of N</a:t>
            </a:r>
            <a:r>
              <a:rPr lang="en-US" sz="2000" baseline="-25000" dirty="0">
                <a:solidFill>
                  <a:srgbClr val="FFFF00"/>
                </a:solidFill>
              </a:rPr>
              <a:t>8</a:t>
            </a:r>
            <a:r>
              <a:rPr lang="en-US" sz="2000" dirty="0">
                <a:solidFill>
                  <a:srgbClr val="FFFF00"/>
                </a:solidFill>
              </a:rPr>
              <a:t>(p).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e.g. V = { 1, 2}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r>
              <a:rPr lang="en-US" sz="3200" dirty="0">
                <a:solidFill>
                  <a:srgbClr val="FFFF00"/>
                </a:solidFill>
              </a:rPr>
              <a:t>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</a:t>
            </a:r>
            <a:r>
              <a:rPr lang="en-US" sz="3200" dirty="0">
                <a:solidFill>
                  <a:srgbClr val="FF0000"/>
                </a:solidFill>
              </a:rPr>
              <a:t>2</a:t>
            </a:r>
            <a:r>
              <a:rPr lang="en-US" sz="3200" dirty="0">
                <a:solidFill>
                  <a:srgbClr val="FFFF00"/>
                </a:solidFill>
              </a:rPr>
              <a:t>     0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0     0     </a:t>
            </a:r>
            <a:r>
              <a:rPr lang="en-US" sz="3200" dirty="0">
                <a:solidFill>
                  <a:srgbClr val="00B050"/>
                </a:solidFill>
              </a:rPr>
              <a:t>1</a:t>
            </a:r>
            <a:endParaRPr lang="en-US" sz="2000" dirty="0">
              <a:solidFill>
                <a:srgbClr val="00B05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p in </a:t>
            </a:r>
            <a:r>
              <a:rPr lang="en-US" sz="2000" b="1" dirty="0">
                <a:solidFill>
                  <a:srgbClr val="FF0000"/>
                </a:solidFill>
              </a:rPr>
              <a:t>RED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</a:p>
          <a:p>
            <a:r>
              <a:rPr lang="en-US" sz="2000" dirty="0">
                <a:solidFill>
                  <a:srgbClr val="FFFF00"/>
                </a:solidFill>
              </a:rPr>
              <a:t>q can be any value in </a:t>
            </a:r>
            <a:r>
              <a:rPr lang="en-US" sz="2000" b="1" cap="all" dirty="0">
                <a:solidFill>
                  <a:srgbClr val="00B050"/>
                </a:solidFill>
              </a:rPr>
              <a:t>green</a:t>
            </a:r>
            <a:r>
              <a:rPr lang="en-US" sz="2000" dirty="0">
                <a:solidFill>
                  <a:srgbClr val="FFFF00"/>
                </a:solidFill>
              </a:rPr>
              <a:t> color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entury Gothic" pitchFamily="34" charset="0"/>
              </a:rPr>
              <a:t>Adjacency, Connectivity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2000" y="1752600"/>
            <a:ext cx="72390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u="sng" dirty="0">
                <a:solidFill>
                  <a:srgbClr val="FFFF00"/>
                </a:solidFill>
              </a:rPr>
              <a:t>m-adjacency:</a:t>
            </a:r>
            <a:r>
              <a:rPr lang="en-US" sz="2000" dirty="0">
                <a:solidFill>
                  <a:srgbClr val="FFFF00"/>
                </a:solidFill>
              </a:rPr>
              <a:t> Two pixels p and q with the values from set ‘V’ are m-adjacent if </a:t>
            </a: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4</a:t>
            </a:r>
            <a:r>
              <a:rPr lang="en-US" sz="2000" dirty="0">
                <a:solidFill>
                  <a:srgbClr val="FFFF00"/>
                </a:solidFill>
              </a:rPr>
              <a:t>(p)      OR</a:t>
            </a:r>
          </a:p>
          <a:p>
            <a:pPr marL="514350" indent="-514350">
              <a:buAutoNum type="romanLcParenBoth"/>
            </a:pPr>
            <a:endParaRPr lang="en-US" sz="2000" dirty="0">
              <a:solidFill>
                <a:srgbClr val="FFFF00"/>
              </a:solidFill>
            </a:endParaRPr>
          </a:p>
          <a:p>
            <a:pPr marL="514350" indent="-514350">
              <a:buAutoNum type="romanLcParenBoth"/>
            </a:pPr>
            <a:r>
              <a:rPr lang="en-US" sz="2000" dirty="0">
                <a:solidFill>
                  <a:srgbClr val="FFFF00"/>
                </a:solidFill>
              </a:rPr>
              <a:t>q is in N</a:t>
            </a:r>
            <a:r>
              <a:rPr lang="en-US" sz="2000" baseline="-25000" dirty="0">
                <a:solidFill>
                  <a:srgbClr val="FFFF00"/>
                </a:solidFill>
              </a:rPr>
              <a:t>D</a:t>
            </a:r>
            <a:r>
              <a:rPr lang="en-US" sz="2000" dirty="0">
                <a:solidFill>
                  <a:srgbClr val="FFFF00"/>
                </a:solidFill>
              </a:rPr>
              <a:t>(p)  &amp;  the set </a:t>
            </a:r>
            <a:r>
              <a:rPr lang="en-US" sz="2000" u="sng" dirty="0">
                <a:solidFill>
                  <a:srgbClr val="FFFF00"/>
                </a:solidFill>
              </a:rPr>
              <a:t>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(p)   </a:t>
            </a:r>
            <a:r>
              <a:rPr lang="en-US" sz="3200" u="sng" dirty="0">
                <a:solidFill>
                  <a:srgbClr val="FFFF00"/>
                </a:solidFill>
              </a:rPr>
              <a:t>n</a:t>
            </a:r>
            <a:r>
              <a:rPr lang="en-US" sz="2000" u="sng" dirty="0">
                <a:solidFill>
                  <a:srgbClr val="FFFF00"/>
                </a:solidFill>
              </a:rPr>
              <a:t>   N</a:t>
            </a:r>
            <a:r>
              <a:rPr lang="en-US" sz="2000" u="sng" baseline="-25000" dirty="0">
                <a:solidFill>
                  <a:srgbClr val="FFFF00"/>
                </a:solidFill>
              </a:rPr>
              <a:t>4</a:t>
            </a:r>
            <a:r>
              <a:rPr lang="en-US" sz="2000" u="sng" dirty="0">
                <a:solidFill>
                  <a:srgbClr val="FFFF00"/>
                </a:solidFill>
              </a:rPr>
              <a:t>(q) </a:t>
            </a:r>
            <a:r>
              <a:rPr lang="en-US" sz="2000" dirty="0">
                <a:solidFill>
                  <a:srgbClr val="FFFF00"/>
                </a:solidFill>
              </a:rPr>
              <a:t>have no pixels whose values are from ‘V’.</a:t>
            </a:r>
          </a:p>
          <a:p>
            <a:r>
              <a:rPr lang="en-US" sz="2000" dirty="0">
                <a:solidFill>
                  <a:srgbClr val="FFFF00"/>
                </a:solidFill>
              </a:rPr>
              <a:t>e.g. V = { 1 }</a:t>
            </a:r>
          </a:p>
          <a:p>
            <a:endParaRPr lang="en-US" sz="2000" dirty="0">
              <a:solidFill>
                <a:srgbClr val="FFFF00"/>
              </a:solidFill>
            </a:endParaRPr>
          </a:p>
          <a:p>
            <a:r>
              <a:rPr lang="en-US" sz="2000" dirty="0">
                <a:solidFill>
                  <a:srgbClr val="FFFF00"/>
                </a:solidFill>
              </a:rPr>
              <a:t>                                           </a:t>
            </a:r>
            <a:r>
              <a:rPr lang="en-US" sz="3200" dirty="0">
                <a:solidFill>
                  <a:srgbClr val="FFFF00"/>
                </a:solidFill>
              </a:rPr>
              <a:t>0 </a:t>
            </a:r>
            <a:r>
              <a:rPr lang="en-US" dirty="0">
                <a:solidFill>
                  <a:srgbClr val="FFFF00"/>
                </a:solidFill>
              </a:rPr>
              <a:t>a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b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>
                <a:solidFill>
                  <a:srgbClr val="FFFF00"/>
                </a:solidFill>
              </a:rPr>
              <a:t>c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d</a:t>
            </a:r>
            <a:r>
              <a:rPr lang="en-US" sz="3200" dirty="0">
                <a:solidFill>
                  <a:srgbClr val="FFFF00"/>
                </a:solidFill>
              </a:rPr>
              <a:t>     1 </a:t>
            </a:r>
            <a:r>
              <a:rPr lang="en-US" dirty="0">
                <a:solidFill>
                  <a:srgbClr val="FFFF00"/>
                </a:solidFill>
              </a:rPr>
              <a:t>e</a:t>
            </a:r>
            <a:r>
              <a:rPr lang="en-US" sz="3200" dirty="0">
                <a:solidFill>
                  <a:srgbClr val="FFFF00"/>
                </a:solidFill>
              </a:rPr>
              <a:t>    0 </a:t>
            </a:r>
            <a:r>
              <a:rPr lang="en-US" dirty="0">
                <a:solidFill>
                  <a:srgbClr val="FFFF00"/>
                </a:solidFill>
              </a:rPr>
              <a:t>f</a:t>
            </a:r>
          </a:p>
          <a:p>
            <a:r>
              <a:rPr lang="en-US" sz="3200" dirty="0">
                <a:solidFill>
                  <a:srgbClr val="FFFF00"/>
                </a:solidFill>
              </a:rPr>
              <a:t>                           0 </a:t>
            </a:r>
            <a:r>
              <a:rPr lang="en-US" dirty="0">
                <a:solidFill>
                  <a:srgbClr val="FFFF00"/>
                </a:solidFill>
              </a:rPr>
              <a:t>g</a:t>
            </a:r>
            <a:r>
              <a:rPr lang="en-US" sz="3200" dirty="0">
                <a:solidFill>
                  <a:srgbClr val="FFFF00"/>
                </a:solidFill>
              </a:rPr>
              <a:t>     0 </a:t>
            </a:r>
            <a:r>
              <a:rPr lang="en-US" dirty="0">
                <a:solidFill>
                  <a:srgbClr val="FFFF00"/>
                </a:solidFill>
              </a:rPr>
              <a:t>h</a:t>
            </a:r>
            <a:r>
              <a:rPr lang="en-US" sz="3200" dirty="0">
                <a:solidFill>
                  <a:srgbClr val="FFFF00"/>
                </a:solidFill>
              </a:rPr>
              <a:t>    1 </a:t>
            </a:r>
            <a:r>
              <a:rPr lang="en-US" dirty="0" err="1">
                <a:solidFill>
                  <a:srgbClr val="FFFF00"/>
                </a:solidFill>
              </a:rPr>
              <a:t>i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481</TotalTime>
  <Words>3080</Words>
  <Application>Microsoft Office PowerPoint</Application>
  <PresentationFormat>On-screen Show (4:3)</PresentationFormat>
  <Paragraphs>501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Bodoni MT</vt:lpstr>
      <vt:lpstr>Century Gothic</vt:lpstr>
      <vt:lpstr>Consolas</vt:lpstr>
      <vt:lpstr>Corbel</vt:lpstr>
      <vt:lpstr>Symbol</vt:lpstr>
      <vt:lpstr>Wingdings</vt:lpstr>
      <vt:lpstr>Wingdings 2</vt:lpstr>
      <vt:lpstr>Wingdings 3</vt:lpstr>
      <vt:lpstr>Metro</vt:lpstr>
      <vt:lpstr>Digital image processing</vt:lpstr>
      <vt:lpstr>Neighbors of a Pixel</vt:lpstr>
      <vt:lpstr>Neighbors of a Pixel</vt:lpstr>
      <vt:lpstr>Neighbors of a Pixel</vt:lpstr>
      <vt:lpstr>Neighbors of a Pixel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Adjacency, Connectivity</vt:lpstr>
      <vt:lpstr>M adjacency</vt:lpstr>
      <vt:lpstr>Adjacency, Connectivity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Paths</vt:lpstr>
      <vt:lpstr>Regions &amp; Boundaries</vt:lpstr>
      <vt:lpstr>Regions &amp; Boundaries</vt:lpstr>
      <vt:lpstr>Distance Measures</vt:lpstr>
      <vt:lpstr>Distance Measures</vt:lpstr>
      <vt:lpstr>Distance Measures</vt:lpstr>
      <vt:lpstr>Distance Measures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</dc:title>
  <dc:creator/>
  <cp:lastModifiedBy>Usama</cp:lastModifiedBy>
  <cp:revision>123</cp:revision>
  <dcterms:created xsi:type="dcterms:W3CDTF">2006-08-16T00:00:00Z</dcterms:created>
  <dcterms:modified xsi:type="dcterms:W3CDTF">2017-09-25T11:32:40Z</dcterms:modified>
</cp:coreProperties>
</file>