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9" r:id="rId11"/>
    <p:sldId id="270" r:id="rId12"/>
    <p:sldId id="278" r:id="rId13"/>
    <p:sldId id="277" r:id="rId14"/>
    <p:sldId id="276" r:id="rId15"/>
    <p:sldId id="275" r:id="rId16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8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0" name="Google Shape;2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" name="Google Shape;248;p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 rot="5400000">
            <a:off x="4543425" y="2181225"/>
            <a:ext cx="6553200" cy="219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 rot="5400000">
            <a:off x="85725" y="66675"/>
            <a:ext cx="6553200" cy="6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 rot="5400000">
            <a:off x="1752600" y="-609600"/>
            <a:ext cx="5562600" cy="87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43053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4610100" y="990600"/>
            <a:ext cx="43053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/>
              <a:t>CUI, Lahore Campus -- CSC 331: Digital Image Processing --  © Dr. Usama Ijaz Bajwa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228600" y="914400"/>
            <a:ext cx="8610600" cy="0"/>
          </a:xfrm>
          <a:prstGeom prst="straightConnector1">
            <a:avLst/>
          </a:prstGeom>
          <a:noFill/>
          <a:ln w="63500" cap="flat" cmpd="sng">
            <a:solidFill>
              <a:srgbClr val="00808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COMSATS University Islamabad, Lahore Campus --  Advanced Topics in Digital Image Processing -- CSC650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vs Non-Linear</a:t>
            </a:r>
            <a:b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Filtering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filtering method is 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output is a weighted sum of the input pixels.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 that do not satisfy the above property are called </a:t>
            </a: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non-linear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133600"/>
            <a:ext cx="66071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4800600"/>
            <a:ext cx="3200400" cy="66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4D4C-86D8-D641-3030-6CBFF5790BF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16" name="Google Shape;316;p26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Filters</a:t>
            </a:r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Smoothing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(i.e., low-pass filters)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noise and small details.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the mask must be positive.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mask elements is 1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2CF5-3999-A60E-A3C1-AE8134529D9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25" name="Google Shape;325;p27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Averaging Filters</a:t>
            </a:r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27" descr="gonzalez_p192"/>
          <p:cNvPicPr preferRelativeResize="0"/>
          <p:nvPr/>
        </p:nvPicPr>
        <p:blipFill rotWithShape="1">
          <a:blip r:embed="rId3">
            <a:alphaModFix/>
          </a:blip>
          <a:srcRect l="13345" t="45819" r="11028"/>
          <a:stretch/>
        </p:blipFill>
        <p:spPr>
          <a:xfrm>
            <a:off x="4191000" y="3048000"/>
            <a:ext cx="333057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27" descr="gonzalez_p192"/>
          <p:cNvPicPr preferRelativeResize="0"/>
          <p:nvPr/>
        </p:nvPicPr>
        <p:blipFill rotWithShape="1">
          <a:blip r:embed="rId3">
            <a:alphaModFix/>
          </a:blip>
          <a:srcRect t="7329" r="57738" b="61512"/>
          <a:stretch/>
        </p:blipFill>
        <p:spPr>
          <a:xfrm>
            <a:off x="2590800" y="1219200"/>
            <a:ext cx="1860550" cy="166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 descr="gonzalez_p192"/>
          <p:cNvPicPr preferRelativeResize="0"/>
          <p:nvPr/>
        </p:nvPicPr>
        <p:blipFill rotWithShape="1">
          <a:blip r:embed="rId3">
            <a:alphaModFix/>
          </a:blip>
          <a:srcRect l="42260" b="57847"/>
          <a:stretch/>
        </p:blipFill>
        <p:spPr>
          <a:xfrm>
            <a:off x="914400" y="3352800"/>
            <a:ext cx="2543175" cy="22526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5DFE9-4DB3-7D39-89B8-31E6C6909BF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36" name="Google Shape;336;p28"/>
          <p:cNvSpPr txBox="1"/>
          <p:nvPr/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CUI, Lahore Campus -- CSC 331: Digital Image Processing --  © Dr. </a:t>
            </a:r>
            <a:r>
              <a:rPr lang="en-US"/>
              <a:t>Usama Ijaz Bajwa</a:t>
            </a:r>
            <a:endParaRPr lang="en-US" dirty="0"/>
          </a:p>
        </p:txBody>
      </p:sp>
      <p:sp>
        <p:nvSpPr>
          <p:cNvPr id="337" name="Google Shape;337;p28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Filters</a:t>
            </a:r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Sharpening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(i.e., high-pass filters)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fine detail or enhance detail that has been blurred.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of the mask contain both positive and negative weights.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 of the mask weights is 0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0" name="Google Shape;340;p28"/>
          <p:cNvGrpSpPr/>
          <p:nvPr/>
        </p:nvGrpSpPr>
        <p:grpSpPr>
          <a:xfrm>
            <a:off x="1905000" y="4449762"/>
            <a:ext cx="4419600" cy="1554162"/>
            <a:chOff x="2208" y="2928"/>
            <a:chExt cx="2784" cy="979"/>
          </a:xfrm>
        </p:grpSpPr>
        <p:pic>
          <p:nvPicPr>
            <p:cNvPr id="341" name="Google Shape;341;p28"/>
            <p:cNvPicPr preferRelativeResize="0"/>
            <p:nvPr/>
          </p:nvPicPr>
          <p:blipFill rotWithShape="1">
            <a:blip r:embed="rId3">
              <a:alphaModFix/>
            </a:blip>
            <a:srcRect l="29277"/>
            <a:stretch/>
          </p:blipFill>
          <p:spPr>
            <a:xfrm>
              <a:off x="2208" y="2928"/>
              <a:ext cx="2784" cy="9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28"/>
            <p:cNvSpPr txBox="1"/>
            <p:nvPr/>
          </p:nvSpPr>
          <p:spPr>
            <a:xfrm>
              <a:off x="2208" y="3072"/>
              <a:ext cx="704" cy="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r>
                <a:rPr lang="en-US" sz="1400" b="0" i="0" u="none" baseline="300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</a:t>
              </a:r>
              <a:r>
                <a:rPr lang="en-US" sz="1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derivative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Gaussian</a:t>
              </a:r>
              <a:endParaRPr/>
            </a:p>
          </p:txBody>
        </p:sp>
        <p:sp>
          <p:nvSpPr>
            <p:cNvPr id="343" name="Google Shape;343;p28"/>
            <p:cNvSpPr txBox="1"/>
            <p:nvPr/>
          </p:nvSpPr>
          <p:spPr>
            <a:xfrm>
              <a:off x="3456" y="3024"/>
              <a:ext cx="728" cy="3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r>
                <a:rPr lang="en-US" sz="1400" b="0" i="0" u="none" baseline="30000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nd</a:t>
              </a:r>
              <a:r>
                <a:rPr lang="en-US" sz="1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derivative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28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Times New Roman"/>
                <a:buNone/>
              </a:pPr>
              <a:r>
                <a:rPr lang="en-US" sz="1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Gaussian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CUI, Lahore Campus -- CSC 331: Digital Image Processing --  © Dr. Usama Ijaz Bajwa</a:t>
            </a:r>
          </a:p>
        </p:txBody>
      </p:sp>
      <p:sp>
        <p:nvSpPr>
          <p:cNvPr id="350" name="Google Shape;350;p29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Averaging Filters</a:t>
            </a:r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Mask size determines the degree of smoothing and loss of detail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3" name="Google Shape;353;p29" descr="gonzalez_p193"/>
          <p:cNvPicPr preferRelativeResize="0"/>
          <p:nvPr/>
        </p:nvPicPr>
        <p:blipFill rotWithShape="1">
          <a:blip r:embed="rId3">
            <a:alphaModFix/>
          </a:blip>
          <a:srcRect l="4167" t="35638" r="4167" b="31686"/>
          <a:stretch/>
        </p:blipFill>
        <p:spPr>
          <a:xfrm>
            <a:off x="5029200" y="2819400"/>
            <a:ext cx="3352800" cy="168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9" descr="gonzalez_p193"/>
          <p:cNvPicPr preferRelativeResize="0"/>
          <p:nvPr/>
        </p:nvPicPr>
        <p:blipFill rotWithShape="1">
          <a:blip r:embed="rId3">
            <a:alphaModFix/>
          </a:blip>
          <a:srcRect l="2126" t="1545" r="4255" b="63833"/>
          <a:stretch/>
        </p:blipFill>
        <p:spPr>
          <a:xfrm>
            <a:off x="1143000" y="2819400"/>
            <a:ext cx="3352800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9" descr="gonzalez_p193"/>
          <p:cNvPicPr preferRelativeResize="0"/>
          <p:nvPr/>
        </p:nvPicPr>
        <p:blipFill rotWithShape="1">
          <a:blip r:embed="rId3">
            <a:alphaModFix/>
          </a:blip>
          <a:srcRect l="4080" t="68313" r="4080"/>
          <a:stretch/>
        </p:blipFill>
        <p:spPr>
          <a:xfrm>
            <a:off x="3048000" y="4876800"/>
            <a:ext cx="34290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9"/>
          <p:cNvSpPr txBox="1"/>
          <p:nvPr/>
        </p:nvSpPr>
        <p:spPr>
          <a:xfrm>
            <a:off x="3429000" y="2514600"/>
            <a:ext cx="4508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3x3</a:t>
            </a:r>
            <a:endParaRPr/>
          </a:p>
        </p:txBody>
      </p:sp>
      <p:sp>
        <p:nvSpPr>
          <p:cNvPr id="357" name="Google Shape;357;p29"/>
          <p:cNvSpPr txBox="1"/>
          <p:nvPr/>
        </p:nvSpPr>
        <p:spPr>
          <a:xfrm>
            <a:off x="5562600" y="2514600"/>
            <a:ext cx="4508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5x5</a:t>
            </a:r>
            <a:endParaRPr/>
          </a:p>
        </p:txBody>
      </p:sp>
      <p:sp>
        <p:nvSpPr>
          <p:cNvPr id="358" name="Google Shape;358;p29"/>
          <p:cNvSpPr txBox="1"/>
          <p:nvPr/>
        </p:nvSpPr>
        <p:spPr>
          <a:xfrm>
            <a:off x="7239000" y="2514600"/>
            <a:ext cx="4508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7x7</a:t>
            </a:r>
            <a:endParaRPr/>
          </a:p>
        </p:txBody>
      </p:sp>
      <p:sp>
        <p:nvSpPr>
          <p:cNvPr id="359" name="Google Shape;359;p29"/>
          <p:cNvSpPr txBox="1"/>
          <p:nvPr/>
        </p:nvSpPr>
        <p:spPr>
          <a:xfrm>
            <a:off x="3657600" y="4572000"/>
            <a:ext cx="62865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15x15</a:t>
            </a:r>
            <a:endParaRPr/>
          </a:p>
        </p:txBody>
      </p:sp>
      <p:sp>
        <p:nvSpPr>
          <p:cNvPr id="360" name="Google Shape;360;p29"/>
          <p:cNvSpPr txBox="1"/>
          <p:nvPr/>
        </p:nvSpPr>
        <p:spPr>
          <a:xfrm>
            <a:off x="1676400" y="2514600"/>
            <a:ext cx="73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original</a:t>
            </a:r>
            <a:endParaRPr/>
          </a:p>
        </p:txBody>
      </p:sp>
      <p:sp>
        <p:nvSpPr>
          <p:cNvPr id="361" name="Google Shape;361;p29"/>
          <p:cNvSpPr txBox="1"/>
          <p:nvPr/>
        </p:nvSpPr>
        <p:spPr>
          <a:xfrm>
            <a:off x="5162550" y="4572000"/>
            <a:ext cx="6334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25x25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80" name="Google Shape;380;p31"/>
          <p:cNvSpPr txBox="1"/>
          <p:nvPr/>
        </p:nvSpPr>
        <p:spPr>
          <a:xfrm>
            <a:off x="1295400" y="6553200"/>
            <a:ext cx="7086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CUI, Lahore Campus -- CSC 331: Digital Image Processing --  © Dr. Usama Ijaz Bajwa</a:t>
            </a:r>
          </a:p>
        </p:txBody>
      </p:sp>
      <p:sp>
        <p:nvSpPr>
          <p:cNvPr id="381" name="Google Shape;381;p31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382" name="Google Shape;382;p3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Averaging Filters</a:t>
            </a:r>
            <a:endParaRPr/>
          </a:p>
        </p:txBody>
      </p:sp>
      <p:sp>
        <p:nvSpPr>
          <p:cNvPr id="383" name="Google Shape;383;p31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extract, largest, brightest objects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3124200"/>
            <a:ext cx="7924800" cy="285273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1"/>
          <p:cNvSpPr txBox="1"/>
          <p:nvPr/>
        </p:nvSpPr>
        <p:spPr>
          <a:xfrm>
            <a:off x="3733800" y="2667000"/>
            <a:ext cx="18288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 x 15 averaging</a:t>
            </a:r>
            <a:endParaRPr/>
          </a:p>
        </p:txBody>
      </p:sp>
      <p:sp>
        <p:nvSpPr>
          <p:cNvPr id="386" name="Google Shape;386;p31"/>
          <p:cNvSpPr txBox="1"/>
          <p:nvPr/>
        </p:nvSpPr>
        <p:spPr>
          <a:xfrm>
            <a:off x="6324600" y="2667000"/>
            <a:ext cx="19431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thresholding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393" name="Google Shape;393;p32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394" name="Google Shape;394;p3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Operations - Neighborhood Operations</a:t>
            </a:r>
            <a:endParaRPr/>
          </a:p>
        </p:txBody>
      </p:sp>
      <p:sp>
        <p:nvSpPr>
          <p:cNvPr id="395" name="Google Shape;395;p32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6" name="Google Shape;39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066800"/>
            <a:ext cx="5105400" cy="5462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6437" y="1143000"/>
            <a:ext cx="1376362" cy="4205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066800"/>
            <a:ext cx="5105400" cy="54625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497DE-E861-A61F-87AF-461578F541A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 dirty="0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1008062" y="3332162"/>
            <a:ext cx="7543800" cy="2514600"/>
            <a:chOff x="1600200" y="4530725"/>
            <a:chExt cx="7543800" cy="2327275"/>
          </a:xfrm>
        </p:grpSpPr>
        <p:cxnSp>
          <p:nvCxnSpPr>
            <p:cNvPr id="103" name="Google Shape;103;p14"/>
            <p:cNvCxnSpPr/>
            <p:nvPr/>
          </p:nvCxnSpPr>
          <p:spPr>
            <a:xfrm>
              <a:off x="3090862" y="5102259"/>
              <a:ext cx="1176338" cy="147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38100" dir="2700000">
                <a:srgbClr val="000000">
                  <a:alpha val="39607"/>
                </a:srgbClr>
              </a:outerShdw>
            </a:effectLst>
          </p:spPr>
        </p:cxnSp>
        <p:grpSp>
          <p:nvGrpSpPr>
            <p:cNvPr id="104" name="Google Shape;104;p14"/>
            <p:cNvGrpSpPr/>
            <p:nvPr/>
          </p:nvGrpSpPr>
          <p:grpSpPr>
            <a:xfrm>
              <a:off x="4267200" y="4530725"/>
              <a:ext cx="1365250" cy="2327275"/>
              <a:chOff x="4896" y="1392"/>
              <a:chExt cx="860" cy="1466"/>
            </a:xfrm>
          </p:grpSpPr>
          <p:sp>
            <p:nvSpPr>
              <p:cNvPr id="105" name="Google Shape;105;p14"/>
              <p:cNvSpPr txBox="1"/>
              <p:nvPr/>
            </p:nvSpPr>
            <p:spPr>
              <a:xfrm>
                <a:off x="5397" y="1872"/>
                <a:ext cx="30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0.5</a:t>
                </a:r>
                <a:endParaRPr/>
              </a:p>
            </p:txBody>
          </p:sp>
          <p:grpSp>
            <p:nvGrpSpPr>
              <p:cNvPr id="106" name="Google Shape;106;p14"/>
              <p:cNvGrpSpPr/>
              <p:nvPr/>
            </p:nvGrpSpPr>
            <p:grpSpPr>
              <a:xfrm>
                <a:off x="4896" y="1392"/>
                <a:ext cx="860" cy="1466"/>
                <a:chOff x="4896" y="1392"/>
                <a:chExt cx="860" cy="1466"/>
              </a:xfrm>
            </p:grpSpPr>
            <p:sp>
              <p:nvSpPr>
                <p:cNvPr id="107" name="Google Shape;107;p14"/>
                <p:cNvSpPr txBox="1"/>
                <p:nvPr/>
              </p:nvSpPr>
              <p:spPr>
                <a:xfrm>
                  <a:off x="4896" y="1392"/>
                  <a:ext cx="768" cy="72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08" name="Google Shape;108;p14"/>
                <p:cNvCxnSpPr/>
                <p:nvPr/>
              </p:nvCxnSpPr>
              <p:spPr>
                <a:xfrm>
                  <a:off x="5136" y="1392"/>
                  <a:ext cx="0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9" name="Google Shape;109;p14"/>
                <p:cNvCxnSpPr/>
                <p:nvPr/>
              </p:nvCxnSpPr>
              <p:spPr>
                <a:xfrm>
                  <a:off x="5424" y="1392"/>
                  <a:ext cx="0" cy="7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0" name="Google Shape;110;p14"/>
                <p:cNvCxnSpPr/>
                <p:nvPr/>
              </p:nvCxnSpPr>
              <p:spPr>
                <a:xfrm>
                  <a:off x="4896" y="1632"/>
                  <a:ext cx="76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1" name="Google Shape;111;p14"/>
                <p:cNvCxnSpPr/>
                <p:nvPr/>
              </p:nvCxnSpPr>
              <p:spPr>
                <a:xfrm>
                  <a:off x="4988" y="1865"/>
                  <a:ext cx="76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112" name="Google Shape;112;p14"/>
                <p:cNvSpPr txBox="1"/>
                <p:nvPr/>
              </p:nvSpPr>
              <p:spPr>
                <a:xfrm>
                  <a:off x="5040" y="1632"/>
                  <a:ext cx="527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0.5</a:t>
                  </a:r>
                  <a:endParaRPr/>
                </a:p>
              </p:txBody>
            </p:sp>
            <p:sp>
              <p:nvSpPr>
                <p:cNvPr id="113" name="Google Shape;113;p14"/>
                <p:cNvSpPr txBox="1"/>
                <p:nvPr/>
              </p:nvSpPr>
              <p:spPr>
                <a:xfrm>
                  <a:off x="5452" y="1632"/>
                  <a:ext cx="19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114" name="Google Shape;114;p14"/>
                <p:cNvSpPr txBox="1"/>
                <p:nvPr/>
              </p:nvSpPr>
              <p:spPr>
                <a:xfrm>
                  <a:off x="4913" y="163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115" name="Google Shape;115;p14"/>
                <p:cNvSpPr txBox="1"/>
                <p:nvPr/>
              </p:nvSpPr>
              <p:spPr>
                <a:xfrm>
                  <a:off x="5256" y="2567"/>
                  <a:ext cx="116" cy="29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 b="0" i="0" u="non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6" name="Google Shape;116;p14"/>
                <p:cNvSpPr txBox="1"/>
                <p:nvPr/>
              </p:nvSpPr>
              <p:spPr>
                <a:xfrm>
                  <a:off x="4913" y="187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cxnSp>
              <p:nvCxnSpPr>
                <p:cNvPr id="117" name="Google Shape;117;p14"/>
                <p:cNvCxnSpPr/>
                <p:nvPr/>
              </p:nvCxnSpPr>
              <p:spPr>
                <a:xfrm>
                  <a:off x="4896" y="1632"/>
                  <a:ext cx="76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sp>
              <p:nvSpPr>
                <p:cNvPr id="118" name="Google Shape;118;p14"/>
                <p:cNvSpPr txBox="1"/>
                <p:nvPr/>
              </p:nvSpPr>
              <p:spPr>
                <a:xfrm>
                  <a:off x="5185" y="1392"/>
                  <a:ext cx="19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119" name="Google Shape;119;p14"/>
                <p:cNvSpPr txBox="1"/>
                <p:nvPr/>
              </p:nvSpPr>
              <p:spPr>
                <a:xfrm>
                  <a:off x="5452" y="1392"/>
                  <a:ext cx="190" cy="23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  <p:sp>
              <p:nvSpPr>
                <p:cNvPr id="120" name="Google Shape;120;p14"/>
                <p:cNvSpPr txBox="1"/>
                <p:nvPr/>
              </p:nvSpPr>
              <p:spPr>
                <a:xfrm>
                  <a:off x="4913" y="1392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400"/>
                    <a:buFont typeface="Calibri"/>
                    <a:buNone/>
                  </a:pPr>
                  <a:r>
                    <a:rPr lang="en-US" sz="2400" b="0" i="0" u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/>
                </a:p>
              </p:txBody>
            </p:sp>
          </p:grpSp>
        </p:grpSp>
        <p:sp>
          <p:nvSpPr>
            <p:cNvPr id="121" name="Google Shape;121;p14"/>
            <p:cNvSpPr txBox="1"/>
            <p:nvPr/>
          </p:nvSpPr>
          <p:spPr>
            <a:xfrm>
              <a:off x="4495800" y="5749925"/>
              <a:ext cx="8366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mask</a:t>
              </a:r>
              <a:endParaRPr/>
            </a:p>
          </p:txBody>
        </p:sp>
        <p:grpSp>
          <p:nvGrpSpPr>
            <p:cNvPr id="122" name="Google Shape;122;p14"/>
            <p:cNvGrpSpPr/>
            <p:nvPr/>
          </p:nvGrpSpPr>
          <p:grpSpPr>
            <a:xfrm>
              <a:off x="6705600" y="4530725"/>
              <a:ext cx="1295400" cy="1219200"/>
              <a:chOff x="2256" y="1920"/>
              <a:chExt cx="816" cy="768"/>
            </a:xfrm>
          </p:grpSpPr>
          <p:sp>
            <p:nvSpPr>
              <p:cNvPr id="123" name="Google Shape;123;p14"/>
              <p:cNvSpPr txBox="1"/>
              <p:nvPr/>
            </p:nvSpPr>
            <p:spPr>
              <a:xfrm>
                <a:off x="2304" y="1920"/>
                <a:ext cx="768" cy="72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24" name="Google Shape;124;p14"/>
              <p:cNvCxnSpPr/>
              <p:nvPr/>
            </p:nvCxnSpPr>
            <p:spPr>
              <a:xfrm>
                <a:off x="2544" y="1920"/>
                <a:ext cx="0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14"/>
              <p:cNvCxnSpPr/>
              <p:nvPr/>
            </p:nvCxnSpPr>
            <p:spPr>
              <a:xfrm>
                <a:off x="2832" y="1920"/>
                <a:ext cx="0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4"/>
              <p:cNvCxnSpPr/>
              <p:nvPr/>
            </p:nvCxnSpPr>
            <p:spPr>
              <a:xfrm>
                <a:off x="2304" y="216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14"/>
              <p:cNvCxnSpPr/>
              <p:nvPr/>
            </p:nvCxnSpPr>
            <p:spPr>
              <a:xfrm>
                <a:off x="2304" y="240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28" name="Google Shape;128;p14"/>
              <p:cNvSpPr txBox="1"/>
              <p:nvPr/>
            </p:nvSpPr>
            <p:spPr>
              <a:xfrm>
                <a:off x="2582" y="216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129" name="Google Shape;129;p14"/>
              <p:cNvSpPr txBox="1"/>
              <p:nvPr/>
            </p:nvSpPr>
            <p:spPr>
              <a:xfrm>
                <a:off x="2832" y="216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" name="Google Shape;130;p14"/>
              <p:cNvSpPr txBox="1"/>
              <p:nvPr/>
            </p:nvSpPr>
            <p:spPr>
              <a:xfrm>
                <a:off x="2352" y="216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562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2812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2332" y="240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4" name="Google Shape;134;p14"/>
              <p:cNvCxnSpPr/>
              <p:nvPr/>
            </p:nvCxnSpPr>
            <p:spPr>
              <a:xfrm>
                <a:off x="2304" y="192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14"/>
              <p:cNvCxnSpPr/>
              <p:nvPr/>
            </p:nvCxnSpPr>
            <p:spPr>
              <a:xfrm>
                <a:off x="2304" y="216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36" name="Google Shape;136;p14"/>
              <p:cNvSpPr txBox="1"/>
              <p:nvPr/>
            </p:nvSpPr>
            <p:spPr>
              <a:xfrm>
                <a:off x="2582" y="192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7" name="Google Shape;137;p14"/>
              <p:cNvSpPr txBox="1"/>
              <p:nvPr/>
            </p:nvSpPr>
            <p:spPr>
              <a:xfrm>
                <a:off x="2832" y="192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8" name="Google Shape;138;p14"/>
              <p:cNvSpPr txBox="1"/>
              <p:nvPr/>
            </p:nvSpPr>
            <p:spPr>
              <a:xfrm>
                <a:off x="2256" y="1920"/>
                <a:ext cx="11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9" name="Google Shape;139;p14"/>
            <p:cNvSpPr txBox="1"/>
            <p:nvPr/>
          </p:nvSpPr>
          <p:spPr>
            <a:xfrm>
              <a:off x="6424613" y="5749925"/>
              <a:ext cx="27193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Modified image data</a:t>
              </a:r>
              <a:endParaRPr/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1600200" y="5749925"/>
              <a:ext cx="1981200" cy="830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Local image neighborhood</a:t>
              </a:r>
              <a:endParaRPr/>
            </a:p>
          </p:txBody>
        </p:sp>
        <p:grpSp>
          <p:nvGrpSpPr>
            <p:cNvPr id="141" name="Google Shape;141;p14"/>
            <p:cNvGrpSpPr/>
            <p:nvPr/>
          </p:nvGrpSpPr>
          <p:grpSpPr>
            <a:xfrm>
              <a:off x="1849438" y="4530725"/>
              <a:ext cx="1241425" cy="1143000"/>
              <a:chOff x="2290" y="1920"/>
              <a:chExt cx="782" cy="720"/>
            </a:xfrm>
          </p:grpSpPr>
          <p:sp>
            <p:nvSpPr>
              <p:cNvPr id="142" name="Google Shape;142;p14"/>
              <p:cNvSpPr txBox="1"/>
              <p:nvPr/>
            </p:nvSpPr>
            <p:spPr>
              <a:xfrm>
                <a:off x="2304" y="1920"/>
                <a:ext cx="768" cy="72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3" name="Google Shape;143;p14"/>
              <p:cNvCxnSpPr/>
              <p:nvPr/>
            </p:nvCxnSpPr>
            <p:spPr>
              <a:xfrm>
                <a:off x="2565" y="1920"/>
                <a:ext cx="0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14"/>
              <p:cNvCxnSpPr/>
              <p:nvPr/>
            </p:nvCxnSpPr>
            <p:spPr>
              <a:xfrm>
                <a:off x="2825" y="1920"/>
                <a:ext cx="0" cy="7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14"/>
              <p:cNvCxnSpPr/>
              <p:nvPr/>
            </p:nvCxnSpPr>
            <p:spPr>
              <a:xfrm>
                <a:off x="2304" y="216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14"/>
              <p:cNvCxnSpPr/>
              <p:nvPr/>
            </p:nvCxnSpPr>
            <p:spPr>
              <a:xfrm>
                <a:off x="2304" y="240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14"/>
              <p:cNvSpPr txBox="1"/>
              <p:nvPr/>
            </p:nvSpPr>
            <p:spPr>
              <a:xfrm>
                <a:off x="2591" y="216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6</a:t>
                </a:r>
                <a:endParaRPr/>
              </a:p>
            </p:txBody>
          </p:sp>
          <p:sp>
            <p:nvSpPr>
              <p:cNvPr id="148" name="Google Shape;148;p14"/>
              <p:cNvSpPr txBox="1"/>
              <p:nvPr/>
            </p:nvSpPr>
            <p:spPr>
              <a:xfrm>
                <a:off x="2856" y="216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9" name="Google Shape;149;p14"/>
              <p:cNvSpPr txBox="1"/>
              <p:nvPr/>
            </p:nvSpPr>
            <p:spPr>
              <a:xfrm>
                <a:off x="2327" y="216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/>
              </a:p>
            </p:txBody>
          </p:sp>
          <p:sp>
            <p:nvSpPr>
              <p:cNvPr id="150" name="Google Shape;150;p14"/>
              <p:cNvSpPr txBox="1"/>
              <p:nvPr/>
            </p:nvSpPr>
            <p:spPr>
              <a:xfrm>
                <a:off x="2591" y="240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51" name="Google Shape;151;p14"/>
              <p:cNvSpPr txBox="1"/>
              <p:nvPr/>
            </p:nvSpPr>
            <p:spPr>
              <a:xfrm>
                <a:off x="2856" y="240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8</a:t>
                </a:r>
                <a:endParaRPr/>
              </a:p>
            </p:txBody>
          </p:sp>
          <p:sp>
            <p:nvSpPr>
              <p:cNvPr id="152" name="Google Shape;152;p14"/>
              <p:cNvSpPr txBox="1"/>
              <p:nvPr/>
            </p:nvSpPr>
            <p:spPr>
              <a:xfrm>
                <a:off x="2327" y="240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cxnSp>
            <p:nvCxnSpPr>
              <p:cNvPr id="153" name="Google Shape;153;p14"/>
              <p:cNvCxnSpPr/>
              <p:nvPr/>
            </p:nvCxnSpPr>
            <p:spPr>
              <a:xfrm>
                <a:off x="2304" y="192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4"/>
              <p:cNvCxnSpPr/>
              <p:nvPr/>
            </p:nvCxnSpPr>
            <p:spPr>
              <a:xfrm>
                <a:off x="2304" y="2160"/>
                <a:ext cx="76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55" name="Google Shape;155;p14"/>
              <p:cNvSpPr txBox="1"/>
              <p:nvPr/>
            </p:nvSpPr>
            <p:spPr>
              <a:xfrm>
                <a:off x="2591" y="192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  <p:sp>
            <p:nvSpPr>
              <p:cNvPr id="156" name="Google Shape;156;p14"/>
              <p:cNvSpPr txBox="1"/>
              <p:nvPr/>
            </p:nvSpPr>
            <p:spPr>
              <a:xfrm>
                <a:off x="2856" y="1920"/>
                <a:ext cx="190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/>
              </a:p>
            </p:txBody>
          </p:sp>
          <p:sp>
            <p:nvSpPr>
              <p:cNvPr id="157" name="Google Shape;157;p14"/>
              <p:cNvSpPr txBox="1"/>
              <p:nvPr/>
            </p:nvSpPr>
            <p:spPr>
              <a:xfrm>
                <a:off x="2290" y="1920"/>
                <a:ext cx="264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alibri"/>
                  <a:buNone/>
                </a:pPr>
                <a:r>
                  <a:rPr lang="en-US" sz="2400" b="0" i="0" u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cxnSp>
          <p:nvCxnSpPr>
            <p:cNvPr id="158" name="Google Shape;158;p14"/>
            <p:cNvCxnSpPr/>
            <p:nvPr/>
          </p:nvCxnSpPr>
          <p:spPr>
            <a:xfrm>
              <a:off x="5486400" y="5102259"/>
              <a:ext cx="1295400" cy="147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  <a:effectLst>
              <a:outerShdw blurRad="63500" dist="38100" dir="2700000">
                <a:srgbClr val="000000">
                  <a:alpha val="39607"/>
                </a:srgbClr>
              </a:outerShdw>
            </a:effectLst>
          </p:spPr>
        </p:cxnSp>
        <p:sp>
          <p:nvSpPr>
            <p:cNvPr id="159" name="Google Shape;159;p14"/>
            <p:cNvSpPr txBox="1"/>
            <p:nvPr/>
          </p:nvSpPr>
          <p:spPr>
            <a:xfrm>
              <a:off x="4718050" y="5265738"/>
              <a:ext cx="3016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pic>
        <p:nvPicPr>
          <p:cNvPr id="160" name="Google Shape;160;p14"/>
          <p:cNvPicPr preferRelativeResize="0"/>
          <p:nvPr/>
        </p:nvPicPr>
        <p:blipFill rotWithShape="1">
          <a:blip r:embed="rId3">
            <a:alphaModFix/>
          </a:blip>
          <a:srcRect l="5410" t="16571" r="80520" b="11622"/>
          <a:stretch/>
        </p:blipFill>
        <p:spPr>
          <a:xfrm>
            <a:off x="3681412" y="18288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4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63" name="Google Shape;163;p14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1CD6-E613-11A5-7A7A-C6B5CC56914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/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362200"/>
            <a:ext cx="3592512" cy="354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3000" y="2362200"/>
            <a:ext cx="3733800" cy="357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838200" y="2362200"/>
            <a:ext cx="35814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0" y="2362200"/>
            <a:ext cx="3733800" cy="357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38200" y="2362200"/>
            <a:ext cx="35814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53000" y="2362200"/>
            <a:ext cx="3733800" cy="35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8200" y="2362200"/>
            <a:ext cx="3581400" cy="3481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53000" y="2362200"/>
            <a:ext cx="3657600" cy="352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838200" y="2362200"/>
            <a:ext cx="3581400" cy="35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53000" y="2362200"/>
            <a:ext cx="3733800" cy="351948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/>
        </p:nvSpPr>
        <p:spPr>
          <a:xfrm>
            <a:off x="5029200" y="5486400"/>
            <a:ext cx="2438400" cy="457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15" descr="gonzalez_p192"/>
          <p:cNvPicPr preferRelativeResize="0"/>
          <p:nvPr/>
        </p:nvPicPr>
        <p:blipFill rotWithShape="1">
          <a:blip r:embed="rId13">
            <a:alphaModFix/>
          </a:blip>
          <a:srcRect t="9162" r="57738" b="67010"/>
          <a:stretch/>
        </p:blipFill>
        <p:spPr>
          <a:xfrm>
            <a:off x="457200" y="1219200"/>
            <a:ext cx="1447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84" name="Google Shape;184;p15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FF9DC-B7E8-3127-4910-4AFDF16C5D9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Spatial Filtering</a:t>
            </a:r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main linear spatial filtering methods:</a:t>
            </a:r>
            <a:endParaRPr/>
          </a:p>
          <a:p>
            <a:pPr marL="742950" lvl="1" indent="-133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lang="en-US" sz="2400" b="0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</a:t>
            </a:r>
            <a:endParaRPr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AF7A0-16EC-A0CC-2795-DD27DFE51DC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914400" y="1447800"/>
            <a:ext cx="7566025" cy="3767137"/>
            <a:chOff x="658" y="1056"/>
            <a:chExt cx="4766" cy="2373"/>
          </a:xfrm>
        </p:grpSpPr>
        <p:pic>
          <p:nvPicPr>
            <p:cNvPr id="204" name="Google Shape;204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2" y="1056"/>
              <a:ext cx="4752" cy="23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7"/>
            <p:cNvSpPr txBox="1"/>
            <p:nvPr/>
          </p:nvSpPr>
          <p:spPr>
            <a:xfrm>
              <a:off x="974" y="1056"/>
              <a:ext cx="541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w(i,j)</a:t>
              </a:r>
              <a:endParaRPr/>
            </a:p>
          </p:txBody>
        </p:sp>
        <p:sp>
          <p:nvSpPr>
            <p:cNvPr id="206" name="Google Shape;206;p17"/>
            <p:cNvSpPr txBox="1"/>
            <p:nvPr/>
          </p:nvSpPr>
          <p:spPr>
            <a:xfrm>
              <a:off x="658" y="2237"/>
              <a:ext cx="466" cy="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2400"/>
                <a:buFont typeface="Times New Roman"/>
                <a:buNone/>
              </a:pPr>
              <a:r>
                <a:rPr lang="en-US" sz="2400" b="0" i="0" u="none">
                  <a:solidFill>
                    <a:schemeClr val="l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f(i,j)</a:t>
              </a:r>
              <a:endParaRPr/>
            </a:p>
          </p:txBody>
        </p:sp>
      </p:grpSp>
      <p:pic>
        <p:nvPicPr>
          <p:cNvPr id="207" name="Google Shape;20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00175" y="5562600"/>
            <a:ext cx="68008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4A69C-D14D-509C-B737-B50E721D3F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14" name="Google Shape;214;p18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</a:t>
            </a:r>
            <a:endParaRPr/>
          </a:p>
        </p:txBody>
      </p:sp>
      <p:sp>
        <p:nvSpPr>
          <p:cNvPr id="216" name="Google Shape;216;p18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00200"/>
            <a:ext cx="21907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4200" y="2590800"/>
            <a:ext cx="565150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 txBox="1"/>
          <p:nvPr/>
        </p:nvSpPr>
        <p:spPr>
          <a:xfrm>
            <a:off x="3733800" y="4038600"/>
            <a:ext cx="2438400" cy="1884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8"/>
          <p:cNvSpPr txBox="1"/>
          <p:nvPr/>
        </p:nvSpPr>
        <p:spPr>
          <a:xfrm>
            <a:off x="4343400" y="1905000"/>
            <a:ext cx="4572000" cy="164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used in applications where we need to measure the similarity between images or parts of images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pattern matching).</a:t>
            </a:r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4E5DA-C68D-636B-9AF1-4E3F2FBEA6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600"/>
              <a:buFont typeface="Times New Roman"/>
              <a:buNone/>
            </a:pPr>
            <a:r>
              <a:rPr lang="en-US" sz="36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(cont’d)</a:t>
            </a:r>
            <a:endParaRPr/>
          </a:p>
        </p:txBody>
      </p:sp>
      <p:pic>
        <p:nvPicPr>
          <p:cNvPr id="251" name="Google Shape;251;p21"/>
          <p:cNvPicPr preferRelativeResize="0"/>
          <p:nvPr/>
        </p:nvPicPr>
        <p:blipFill rotWithShape="1">
          <a:blip r:embed="rId3">
            <a:alphaModFix/>
          </a:blip>
          <a:srcRect r="2039"/>
          <a:stretch/>
        </p:blipFill>
        <p:spPr>
          <a:xfrm>
            <a:off x="4724400" y="3886200"/>
            <a:ext cx="2438400" cy="188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4">
            <a:alphaModFix/>
          </a:blip>
          <a:srcRect r="16571" b="2039"/>
          <a:stretch/>
        </p:blipFill>
        <p:spPr>
          <a:xfrm>
            <a:off x="2514600" y="4495800"/>
            <a:ext cx="914400" cy="817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609600" y="1905000"/>
            <a:ext cx="7772400" cy="1692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Traditional correlation cannot handle changes due to:                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orientation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 (e.g., deformable objects).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3962400" y="4473575"/>
            <a:ext cx="40957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Times New Roman"/>
              <a:buNone/>
            </a:pPr>
            <a:r>
              <a:rPr lang="en-US" sz="40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  <p:sp>
        <p:nvSpPr>
          <p:cNvPr id="255" name="Google Shape;255;p21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57" name="Google Shape;257;p21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B027-52E9-FE81-D009-304FC98BD0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65" name="Google Shape;265;p22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</a:t>
            </a:r>
            <a:endParaRPr/>
          </a:p>
        </p:txBody>
      </p:sp>
      <p:sp>
        <p:nvSpPr>
          <p:cNvPr id="266" name="Google Shape;266;p22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 to correlation except that the mask is first </a:t>
            </a:r>
            <a:r>
              <a:rPr lang="en-US" sz="28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flipped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horizontally and vertically.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Char char="▪"/>
            </a:pPr>
            <a:r>
              <a:rPr lang="en-US" sz="2800" b="0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if w(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is symmetric, that is w(</a:t>
            </a:r>
            <a:r>
              <a:rPr lang="en-US" sz="2800" b="0" i="0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x,y</a:t>
            </a:r>
            <a:r>
              <a:rPr lang="en-US" sz="2800" b="0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)=w(-x,-y), then convolution is equivalent to correlation !</a:t>
            </a:r>
            <a:endParaRPr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Noto Sans Symbols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438400"/>
            <a:ext cx="7745412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5181600"/>
            <a:ext cx="680085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AE08-7C97-0C32-D14B-ACBECFFA722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/>
        </p:nvSpPr>
        <p:spPr>
          <a:xfrm>
            <a:off x="0" y="65532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/>
          </a:p>
        </p:txBody>
      </p:sp>
      <p:sp>
        <p:nvSpPr>
          <p:cNvPr id="275" name="Google Shape;275;p23"/>
          <p:cNvSpPr txBox="1"/>
          <p:nvPr/>
        </p:nvSpPr>
        <p:spPr>
          <a:xfrm>
            <a:off x="8382000" y="6553200"/>
            <a:ext cx="609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76" name="Google Shape;276;p23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8610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 Vs Correlation</a:t>
            </a:r>
            <a:endParaRPr/>
          </a:p>
        </p:txBody>
      </p:sp>
      <p:sp>
        <p:nvSpPr>
          <p:cNvPr id="277" name="Google Shape;277;p23"/>
          <p:cNvSpPr txBox="1">
            <a:spLocks noGrp="1"/>
          </p:cNvSpPr>
          <p:nvPr>
            <p:ph type="body" idx="1"/>
          </p:nvPr>
        </p:nvSpPr>
        <p:spPr>
          <a:xfrm>
            <a:off x="152400" y="9906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066800"/>
            <a:ext cx="51435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3"/>
          <p:cNvSpPr txBox="1"/>
          <p:nvPr/>
        </p:nvSpPr>
        <p:spPr>
          <a:xfrm>
            <a:off x="533400" y="3048000"/>
            <a:ext cx="1806575" cy="267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Convolution:</a:t>
            </a:r>
            <a:endParaRPr/>
          </a:p>
        </p:txBody>
      </p:sp>
      <p:pic>
        <p:nvPicPr>
          <p:cNvPr id="280" name="Google Shape;28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066800"/>
            <a:ext cx="5143500" cy="54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7A324-6C17-FA69-6ACF-54A5A926A6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CUI, Lahore Campus -- CSC 331: Digital Image Processing --  © Dr. Usama Ijaz Bajwa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7836</TotalTime>
  <Words>635</Words>
  <Application>Microsoft Office PowerPoint</Application>
  <PresentationFormat>On-screen Show (4:3)</PresentationFormat>
  <Paragraphs>158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Default Design</vt:lpstr>
      <vt:lpstr>Linear vs Non-Linear Spatial Filtering</vt:lpstr>
      <vt:lpstr>Example</vt:lpstr>
      <vt:lpstr>Example</vt:lpstr>
      <vt:lpstr>Linear Spatial Filtering</vt:lpstr>
      <vt:lpstr>Correlation</vt:lpstr>
      <vt:lpstr>Correlation</vt:lpstr>
      <vt:lpstr>Correlation (cont’d)</vt:lpstr>
      <vt:lpstr>Convolution</vt:lpstr>
      <vt:lpstr>Convolution Vs Correlation</vt:lpstr>
      <vt:lpstr>Filters</vt:lpstr>
      <vt:lpstr>Averaging Filters</vt:lpstr>
      <vt:lpstr>Filters</vt:lpstr>
      <vt:lpstr>Averaging Filters</vt:lpstr>
      <vt:lpstr>Averaging Filters</vt:lpstr>
      <vt:lpstr>Spatial Operations - Neighborhood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Muntaha</dc:creator>
  <cp:lastModifiedBy>Muntaha Iqbal</cp:lastModifiedBy>
  <cp:revision>8</cp:revision>
  <dcterms:modified xsi:type="dcterms:W3CDTF">2024-10-01T06:04:24Z</dcterms:modified>
</cp:coreProperties>
</file>