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302" r:id="rId20"/>
    <p:sldId id="280" r:id="rId21"/>
    <p:sldId id="282" r:id="rId22"/>
    <p:sldId id="290" r:id="rId23"/>
    <p:sldId id="292" r:id="rId24"/>
    <p:sldId id="293" r:id="rId25"/>
    <p:sldId id="294" r:id="rId26"/>
    <p:sldId id="295" r:id="rId27"/>
    <p:sldId id="296" r:id="rId28"/>
    <p:sldId id="301" r:id="rId29"/>
    <p:sldId id="303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ty.com/releases/editor/archiv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id.unit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Game Development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do not be late in the class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take attendance seriously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do not miss the quizzes and assignments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Please check your emails at least once a day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check your Google Classroom at least once a day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Google Classroom is your ultimate companion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do check Classroom every day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change your Google/ITU password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 not share your email password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4000" dirty="0"/>
              <a:t>Join Google classroom using code: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42iukno (BCS/BSE)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GB" sz="2800" b="0" i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lg67nn4 </a:t>
            </a:r>
            <a:r>
              <a:rPr lang="en-GB" sz="28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(BCE)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miss assignment deadlines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submitting assignments, keep a copy safe with you for later 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Plagiarism is </a:t>
            </a:r>
            <a:r>
              <a:rPr lang="en-US" b="1">
                <a:solidFill>
                  <a:srgbClr val="FF0000"/>
                </a:solidFill>
              </a:rPr>
              <a:t>NOT ALLOWED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</a:rPr>
              <a:t>Any content caught plagiarized will get a zero ( no matter you copied or you were copied 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</a:rPr>
              <a:t>All those guilty of repeated plagiarism will be sent to the disciplinary committee and administration (This can get even worse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0431-0337-9505-8EA3-B3D71D84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Google classroom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C387-579D-18BB-B8A3-56E8A96D3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google classroom through the given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70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Welcome to </a:t>
            </a:r>
            <a:br>
              <a:rPr lang="en-US"/>
            </a:br>
            <a:r>
              <a:rPr lang="en-US"/>
              <a:t>Game Development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Course Content</a:t>
            </a: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Course is divided logically into 3 sections,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Part 1 – Game Development with Unity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Includes Unity Engine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C# as language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How to make basic 3d and 2D games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Part 2 – Game Optimization, integration and porting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Running games on platforms like PC, Android, iOS, Web </a:t>
            </a:r>
            <a:r>
              <a:rPr lang="en-US" dirty="0" err="1"/>
              <a:t>etc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Multi player games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Other tools to help make a cool game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Game monetization and business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Part 3 – Your game projects --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Book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– Teach Yourself Game Development with Unity in 24 Hours – Second Edition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Ben </a:t>
            </a:r>
            <a:r>
              <a:rPr lang="en-US" dirty="0" err="1"/>
              <a:t>Tristem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Mike </a:t>
            </a:r>
            <a:r>
              <a:rPr lang="en-US"/>
              <a:t>Geig</a:t>
            </a:r>
            <a:endParaRPr dirty="0"/>
          </a:p>
          <a:p>
            <a:pPr marL="495300">
              <a:buSzPts val="2400"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React Native: Building Native Mobile Apps with JavaScript 2nd Edition by Bonnie Eisenman</a:t>
            </a:r>
          </a:p>
          <a:p>
            <a:pPr marL="495300">
              <a:buSzPts val="2400"/>
            </a:pPr>
            <a:r>
              <a:rPr lang="en-GB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React Native Cookbook - Second Edition by Dan Ward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i="1" dirty="0"/>
              <a:t>Unity in Action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JOSEPH HOCKING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Game making process -- How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5800" y="6553200"/>
            <a:ext cx="853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600"/>
              <a:t>http://www.gamasutra.com/blogs/SalmanSaroya/20160223/266402/An_Introduction_to_Game_Life_Cycle.php</a:t>
            </a:r>
            <a:endParaRPr/>
          </a:p>
        </p:txBody>
      </p:sp>
      <p:pic>
        <p:nvPicPr>
          <p:cNvPr id="291" name="Google Shape;291;p47" descr="http://www.gamasutra.com/db_area/images/blog/Game%20Life%20Cycle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066800"/>
            <a:ext cx="8153400" cy="543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we doing?</a:t>
            </a:r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Game Development mostly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of the 3D animations and modeling and art work/design/graphics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use other art work in our games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to self publish our games </a:t>
            </a:r>
            <a:r>
              <a:rPr lang="en-US" dirty="0" err="1"/>
              <a:t>etc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Let’s Start</a:t>
            </a:r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Tools needed in the course</a:t>
            </a:r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Unity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Visual Studio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Hardware and devices needed</a:t>
            </a:r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decent development PC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Mouse, yeah, a 3Button + wheel mouse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Headphones when working with sound/music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May be a mobile device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Willingness to get hold of other devices and tools when needed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Expectation</a:t>
            </a:r>
            <a:endParaRPr/>
          </a:p>
        </p:txBody>
      </p:sp>
      <p:sp>
        <p:nvSpPr>
          <p:cNvPr id="327" name="Google Shape;327;p5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learn to make cool 2D and 3D games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learn even to make mutiplayer games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learn how to setup scenes and environments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learn how to add music and sounds to the games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make amazing game-play inspired by popular games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/>
          <p:nvPr/>
        </p:nvSpPr>
        <p:spPr>
          <a:xfrm>
            <a:off x="0" y="-10391"/>
            <a:ext cx="9144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8"/>
          <p:cNvSpPr txBox="1">
            <a:spLocks noGrp="1"/>
          </p:cNvSpPr>
          <p:nvPr>
            <p:ph type="title"/>
          </p:nvPr>
        </p:nvSpPr>
        <p:spPr>
          <a:xfrm>
            <a:off x="628650" y="36851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700"/>
              <a:buFont typeface="Calibri"/>
              <a:buNone/>
            </a:pPr>
            <a:r>
              <a:rPr lang="en-US" sz="5700">
                <a:solidFill>
                  <a:srgbClr val="F2F2F2"/>
                </a:solidFill>
              </a:rPr>
              <a:t>Todo before 2</a:t>
            </a:r>
            <a:r>
              <a:rPr lang="en-US" sz="5700" baseline="30000">
                <a:solidFill>
                  <a:srgbClr val="F2F2F2"/>
                </a:solidFill>
              </a:rPr>
              <a:t>nd</a:t>
            </a:r>
            <a:r>
              <a:rPr lang="en-US" sz="5700">
                <a:solidFill>
                  <a:srgbClr val="F2F2F2"/>
                </a:solidFill>
              </a:rPr>
              <a:t> class</a:t>
            </a:r>
            <a:endParaRPr/>
          </a:p>
        </p:txBody>
      </p:sp>
      <p:grpSp>
        <p:nvGrpSpPr>
          <p:cNvPr id="358" name="Google Shape;358;p58"/>
          <p:cNvGrpSpPr/>
          <p:nvPr/>
        </p:nvGrpSpPr>
        <p:grpSpPr>
          <a:xfrm>
            <a:off x="628650" y="2498065"/>
            <a:ext cx="7886699" cy="3887987"/>
            <a:chOff x="0" y="232847"/>
            <a:chExt cx="7886699" cy="3450431"/>
          </a:xfrm>
        </p:grpSpPr>
        <p:sp>
          <p:nvSpPr>
            <p:cNvPr id="359" name="Google Shape;359;p58"/>
            <p:cNvSpPr/>
            <p:nvPr/>
          </p:nvSpPr>
          <p:spPr>
            <a:xfrm>
              <a:off x="0" y="232847"/>
              <a:ext cx="2464593" cy="3450431"/>
            </a:xfrm>
            <a:prstGeom prst="rect">
              <a:avLst/>
            </a:prstGeom>
            <a:solidFill>
              <a:srgbClr val="CFDEEF">
                <a:alpha val="89803"/>
              </a:srgbClr>
            </a:solidFill>
            <a:ln w="12700" cap="flat" cmpd="sng">
              <a:solidFill>
                <a:srgbClr val="CFDEEF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8"/>
            <p:cNvSpPr txBox="1"/>
            <p:nvPr/>
          </p:nvSpPr>
          <p:spPr>
            <a:xfrm>
              <a:off x="0" y="1544011"/>
              <a:ext cx="2464593" cy="2070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125" tIns="330200" rIns="19212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Download and install Unity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GB" dirty="0">
                  <a:hlinkClick r:id="rId3"/>
                </a:rPr>
                <a:t>https://unity.com/releases/editor/archive</a:t>
              </a:r>
              <a:endPara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n-US" sz="16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Download latest version of unity Hub and then any version of 2024 for Editor</a:t>
              </a:r>
              <a:endParaRPr dirty="0"/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714732" y="577890"/>
              <a:ext cx="1035129" cy="1035129"/>
            </a:xfrm>
            <a:prstGeom prst="ellipse">
              <a:avLst/>
            </a:prstGeom>
            <a:solidFill>
              <a:srgbClr val="599BD5"/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8"/>
            <p:cNvSpPr txBox="1"/>
            <p:nvPr/>
          </p:nvSpPr>
          <p:spPr>
            <a:xfrm>
              <a:off x="866323" y="729481"/>
              <a:ext cx="731947" cy="731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700" tIns="12700" rIns="80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0" y="3683206"/>
              <a:ext cx="2464593" cy="72"/>
            </a:xfrm>
            <a:prstGeom prst="rect">
              <a:avLst/>
            </a:prstGeom>
            <a:solidFill>
              <a:srgbClr val="53C1CE"/>
            </a:solidFill>
            <a:ln w="12700" cap="flat" cmpd="sng">
              <a:solidFill>
                <a:srgbClr val="53C1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711053" y="232847"/>
              <a:ext cx="2464593" cy="3450431"/>
            </a:xfrm>
            <a:prstGeom prst="rect">
              <a:avLst/>
            </a:prstGeom>
            <a:solidFill>
              <a:srgbClr val="CCE8DD">
                <a:alpha val="89803"/>
              </a:srgbClr>
            </a:solidFill>
            <a:ln w="12700" cap="flat" cmpd="sng">
              <a:solidFill>
                <a:srgbClr val="CCE8DD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8"/>
            <p:cNvSpPr txBox="1"/>
            <p:nvPr/>
          </p:nvSpPr>
          <p:spPr>
            <a:xfrm>
              <a:off x="2711053" y="1544011"/>
              <a:ext cx="2464593" cy="2070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125" tIns="330200" rIns="19212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 hold of a mouse if you don’t have one</a:t>
              </a:r>
              <a:endParaRPr/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3425785" y="577890"/>
              <a:ext cx="1035129" cy="1035129"/>
            </a:xfrm>
            <a:prstGeom prst="ellipse">
              <a:avLst/>
            </a:prstGeom>
            <a:solidFill>
              <a:srgbClr val="4EC7A5"/>
            </a:solidFill>
            <a:ln w="12700" cap="flat" cmpd="sng">
              <a:solidFill>
                <a:srgbClr val="4EC7A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8"/>
            <p:cNvSpPr txBox="1"/>
            <p:nvPr/>
          </p:nvSpPr>
          <p:spPr>
            <a:xfrm>
              <a:off x="3577376" y="729481"/>
              <a:ext cx="731947" cy="731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700" tIns="12700" rIns="80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711053" y="3683206"/>
              <a:ext cx="2464593" cy="72"/>
            </a:xfrm>
            <a:prstGeom prst="rect">
              <a:avLst/>
            </a:prstGeom>
            <a:solidFill>
              <a:srgbClr val="49C073"/>
            </a:solidFill>
            <a:ln w="12700" cap="flat" cmpd="sng">
              <a:solidFill>
                <a:srgbClr val="49C07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5422106" y="232847"/>
              <a:ext cx="2464593" cy="3450431"/>
            </a:xfrm>
            <a:prstGeom prst="rect">
              <a:avLst/>
            </a:prstGeom>
            <a:solidFill>
              <a:srgbClr val="D3E1CC">
                <a:alpha val="89803"/>
              </a:srgbClr>
            </a:solidFill>
            <a:ln w="12700" cap="flat" cmpd="sng">
              <a:solidFill>
                <a:srgbClr val="D3E1CC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8"/>
            <p:cNvSpPr txBox="1"/>
            <p:nvPr/>
          </p:nvSpPr>
          <p:spPr>
            <a:xfrm>
              <a:off x="5422106" y="1544011"/>
              <a:ext cx="2464593" cy="20702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125" tIns="330200" rIns="19212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 sure you want to take this course, it’ll be a lot of work and a lot of fun…</a:t>
              </a:r>
              <a:endParaRPr/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6136838" y="577890"/>
              <a:ext cx="1035129" cy="1035129"/>
            </a:xfrm>
            <a:prstGeom prst="ellipse">
              <a:avLst/>
            </a:prstGeom>
            <a:solidFill>
              <a:srgbClr val="49B845"/>
            </a:solidFill>
            <a:ln w="12700" cap="flat" cmpd="sng">
              <a:solidFill>
                <a:srgbClr val="49B84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8"/>
            <p:cNvSpPr txBox="1"/>
            <p:nvPr/>
          </p:nvSpPr>
          <p:spPr>
            <a:xfrm>
              <a:off x="6288429" y="729481"/>
              <a:ext cx="731947" cy="731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700" tIns="12700" rIns="80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-US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5422106" y="3683206"/>
              <a:ext cx="2464593" cy="72"/>
            </a:xfrm>
            <a:prstGeom prst="rect">
              <a:avLst/>
            </a:prstGeom>
            <a:solidFill>
              <a:srgbClr val="6FAB46"/>
            </a:solidFill>
            <a:ln w="12700" cap="flat" cmpd="sng">
              <a:solidFill>
                <a:srgbClr val="6FAB4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CF42-C319-934B-D0A2-5BE3023D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Unity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3F2F-F182-4496-0FF4-A1FB9D461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You need an account for unity, using your personal </a:t>
            </a:r>
            <a:r>
              <a:rPr lang="en-GB" dirty="0" err="1"/>
              <a:t>gmail</a:t>
            </a:r>
            <a:r>
              <a:rPr lang="en-GB" dirty="0"/>
              <a:t>, signup at:</a:t>
            </a:r>
          </a:p>
          <a:p>
            <a:r>
              <a:rPr lang="en-GB" dirty="0">
                <a:hlinkClick r:id="rId2"/>
              </a:rPr>
              <a:t>https://id.unity.com/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>This Login and password will be used for Unity Editor and Unity </a:t>
            </a:r>
            <a:r>
              <a:rPr lang="en-GB"/>
              <a:t>Asset store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0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course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Instructor: </a:t>
            </a:r>
            <a:r>
              <a:rPr lang="en-US" dirty="0" err="1"/>
              <a:t>Saira</a:t>
            </a:r>
            <a:r>
              <a:rPr lang="en-US" dirty="0"/>
              <a:t> Aslam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3 credit hours (2,1)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2 classes x 1.5 hours each every week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i.e</a:t>
            </a:r>
            <a:r>
              <a:rPr lang="en-US" dirty="0"/>
              <a:t> 3 hours a week class time</a:t>
            </a:r>
          </a:p>
          <a:p>
            <a:pPr marL="228600" indent="-228600">
              <a:spcBef>
                <a:spcPts val="500"/>
              </a:spcBef>
              <a:buSzPts val="2400"/>
            </a:pPr>
            <a:r>
              <a:rPr lang="en-US" dirty="0"/>
              <a:t>1 Lab x 3 hours each week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Practical course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the instructor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Email:   </a:t>
            </a:r>
            <a:r>
              <a:rPr lang="en-US" u="sng" dirty="0">
                <a:solidFill>
                  <a:schemeClr val="hlink"/>
                </a:solidFill>
              </a:rPr>
              <a:t>sairakhan@cuilahore.edu.pk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Marks distribution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Quizzes/Assignments 	-   25%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Mid Term Exam		-   25%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Final Exam   		-   50 %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Pre-requisites &amp; Expectations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Command on at least one programming language.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Object oriented programming is a must.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good programming aptitude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Willingness to work hard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Expectations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Motivation and self belief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Self start on things that are not done in the class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Willingness to read tutorials, books, articles, sample codes to get things done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Positively looking forward to get things done as they happen in the course, don’t wait for exams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Assignments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Assignments are practical submittable coding/development/design/art work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Usually take home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Some times in form of graded practical tasks in class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Quizzes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 quizzes are un-announced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Quizzes are usually paper based but can be hands-on assignments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classwork can also be counted as your quiz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776</Words>
  <Application>Microsoft Office PowerPoint</Application>
  <PresentationFormat>On-screen Show (4:3)</PresentationFormat>
  <Paragraphs>126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Roboto</vt:lpstr>
      <vt:lpstr>Times New Roman</vt:lpstr>
      <vt:lpstr>Office Theme</vt:lpstr>
      <vt:lpstr>Game Development</vt:lpstr>
      <vt:lpstr>Welcome to  Game Development</vt:lpstr>
      <vt:lpstr>About the course</vt:lpstr>
      <vt:lpstr>About the instructor</vt:lpstr>
      <vt:lpstr>Marks distribution</vt:lpstr>
      <vt:lpstr>Pre-requisites &amp; Expectations</vt:lpstr>
      <vt:lpstr>Expectations</vt:lpstr>
      <vt:lpstr>Assignments</vt:lpstr>
      <vt:lpstr>Quizzes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Rules</vt:lpstr>
      <vt:lpstr>Join Google classroom </vt:lpstr>
      <vt:lpstr>Course Content</vt:lpstr>
      <vt:lpstr>Text Book</vt:lpstr>
      <vt:lpstr>Game making process -- How</vt:lpstr>
      <vt:lpstr>What are we doing?</vt:lpstr>
      <vt:lpstr>Let’s Start</vt:lpstr>
      <vt:lpstr>Software Tools needed in the course</vt:lpstr>
      <vt:lpstr>Hardware and devices needed</vt:lpstr>
      <vt:lpstr>Your Expectation</vt:lpstr>
      <vt:lpstr>Todo before 2nd class</vt:lpstr>
      <vt:lpstr>Sign up for 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Development</dc:title>
  <cp:lastModifiedBy>Hadi Shahzad</cp:lastModifiedBy>
  <cp:revision>19</cp:revision>
  <dcterms:modified xsi:type="dcterms:W3CDTF">2025-02-12T10:03:52Z</dcterms:modified>
</cp:coreProperties>
</file>