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76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59" r:id="rId6"/>
    <p:sldId id="279" r:id="rId7"/>
    <p:sldId id="261" r:id="rId8"/>
    <p:sldId id="262" r:id="rId9"/>
    <p:sldId id="289" r:id="rId10"/>
    <p:sldId id="290" r:id="rId11"/>
    <p:sldId id="301" r:id="rId12"/>
    <p:sldId id="265" r:id="rId13"/>
    <p:sldId id="291" r:id="rId14"/>
    <p:sldId id="297" r:id="rId15"/>
    <p:sldId id="269" r:id="rId16"/>
    <p:sldId id="293" r:id="rId17"/>
    <p:sldId id="294" r:id="rId18"/>
    <p:sldId id="285" r:id="rId19"/>
    <p:sldId id="295" r:id="rId20"/>
    <p:sldId id="296" r:id="rId21"/>
    <p:sldId id="300" r:id="rId22"/>
    <p:sldId id="270" r:id="rId23"/>
    <p:sldId id="275" r:id="rId24"/>
    <p:sldId id="277" r:id="rId2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6" autoAdjust="0"/>
    <p:restoredTop sz="79190" autoAdjust="0"/>
  </p:normalViewPr>
  <p:slideViewPr>
    <p:cSldViewPr>
      <p:cViewPr>
        <p:scale>
          <a:sx n="124" d="100"/>
          <a:sy n="124" d="100"/>
        </p:scale>
        <p:origin x="36" y="126"/>
      </p:cViewPr>
      <p:guideLst>
        <p:guide orient="horz" pos="1786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E19E1CC-5367-4EC7-8D5F-D63482CA2E24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42838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A329B3A-CA93-480A-BCF9-4BDF17F43D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3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81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96521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3066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16525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1040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1819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71101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0919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4813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0916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A329B3A-CA93-480A-BCF9-4BDF17F43D7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66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8919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2101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31AE74-9451-4978-BE34-7C17840A14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6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28E527-5DE0-48EF-9E01-C02F643904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5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C7DCDC-8028-47BE-B733-0CCBB01AD4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2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79298" y="297582"/>
            <a:ext cx="8165306" cy="121727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79298" y="1529729"/>
            <a:ext cx="8165306" cy="1449141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B8761F-2276-46DF-89A6-B2B4EBD2E4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15816" y="1169005"/>
            <a:ext cx="231854" cy="173897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275706" y="1112129"/>
            <a:ext cx="70564" cy="52925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65BA71-533B-45C2-A23F-889063BCF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6728" y="-45"/>
            <a:ext cx="7560469" cy="567059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498" y="2150084"/>
            <a:ext cx="7056438" cy="1890183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2498" y="882086"/>
            <a:ext cx="7056438" cy="1248308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1F8375-8D23-427C-ADE4-21864CFB95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520156" y="0"/>
            <a:ext cx="84005" cy="567059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394833" y="2327303"/>
            <a:ext cx="231854" cy="173897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654724" y="2270428"/>
            <a:ext cx="70564" cy="52925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58" y="226822"/>
            <a:ext cx="8266113" cy="94509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2658" y="1260122"/>
            <a:ext cx="4032250" cy="38559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521" y="1260122"/>
            <a:ext cx="4032250" cy="38559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1CD115-E1BD-4AFB-9798-CA41348B5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4266833"/>
            <a:ext cx="9072563" cy="945092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71437"/>
            <a:ext cx="4435475" cy="52925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41119" y="271437"/>
            <a:ext cx="4435475" cy="529251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801497"/>
            <a:ext cx="4435475" cy="340233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801497"/>
            <a:ext cx="4435475" cy="340233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8B0A5D-8F92-4BB7-A88D-1255A8974B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58" y="226822"/>
            <a:ext cx="8266113" cy="945092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3003E6-56E1-46AD-B8E8-F8BE271C63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8949" y="0"/>
            <a:ext cx="8961676" cy="567055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86499B-CF58-4466-AC7E-BE673EFD87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118949" y="-45"/>
            <a:ext cx="80645" cy="567059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79243"/>
            <a:ext cx="4200260" cy="960843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4031" y="1163351"/>
            <a:ext cx="4200260" cy="577556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4031" y="1764172"/>
            <a:ext cx="8988557" cy="33012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83DB0-8A0C-4427-8111-CEB372735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6BEC3E-EAFF-4D3E-A9FF-AFC9795E8E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2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894" y="882086"/>
            <a:ext cx="3024188" cy="1638159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11CFDA-B021-4E62-9121-13DFEB1B55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0052" y="882085"/>
            <a:ext cx="5040313" cy="3780367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24057" y="945095"/>
            <a:ext cx="4872302" cy="2905996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37362" y="789099"/>
            <a:ext cx="756047" cy="168934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516196" y="774583"/>
            <a:ext cx="715724" cy="168934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057" y="3969385"/>
            <a:ext cx="4872302" cy="630061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698419-480A-4DFC-AEB0-551F13B84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0469" y="227086"/>
            <a:ext cx="2016125" cy="48383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078" y="227087"/>
            <a:ext cx="6132380" cy="48383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1846EB-F92D-4377-B7BF-97C187C7BA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9F66A4-F60C-4997-BAE8-F87828BA02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1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E43CE-6BD8-4ACA-B647-8A7822176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DDE707-0319-4ED5-B5D9-8C0E3C8354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0DD68B-D65E-48DC-A603-5B5DD8979A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3307B1-EA0F-4AFF-8CF9-3545FB2461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1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A02D2C-0997-4B71-B808-32E76561E0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8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00E5D1-26E3-49B5-9B87-08D82A6C5A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7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Lohit Devanagari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Lohit Devanagari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Lohit Devanagari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Lohit Devanagari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Lohit Devanagari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Lohit Devanagari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Lohit Devanagari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Lohit Devanagari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Lohit Devanagari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Lohit Devanagari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8A7625-0704-4550-9F30-42DE69A7DE4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99502" y="-674646"/>
            <a:ext cx="1806759" cy="135511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6109" y="17449"/>
            <a:ext cx="1876547" cy="1407460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01614" y="872392"/>
            <a:ext cx="1241025" cy="911707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116623" y="-45"/>
            <a:ext cx="8964003" cy="567059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82658" y="227085"/>
            <a:ext cx="8266113" cy="94509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82658" y="1197116"/>
            <a:ext cx="8266113" cy="396938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948245" y="5213756"/>
            <a:ext cx="2352146" cy="3937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300391" y="5213756"/>
            <a:ext cx="3192198" cy="3937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495949" y="5213756"/>
            <a:ext cx="504031" cy="3937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lvl="0"/>
            <a:fld id="{2F8A7625-0704-4550-9F30-42DE69A7DE4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118949" y="-45"/>
            <a:ext cx="80645" cy="567059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54111" y="215900"/>
            <a:ext cx="8610601" cy="936625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Human Computer Interaction (HCI)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154112" y="2980244"/>
            <a:ext cx="8802688" cy="584775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 hangingPunct="0">
              <a:buNone/>
            </a:pPr>
            <a:r>
              <a:rPr lang="en-US" sz="3200" b="0" dirty="0">
                <a:latin typeface="Source Sans Pro" pitchFamily="34"/>
              </a:rPr>
              <a:t>SAMIA ARSHAD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25A896-8335-4DF5-7536-5E2B864F60CB}"/>
              </a:ext>
            </a:extLst>
          </p:cNvPr>
          <p:cNvSpPr txBox="1"/>
          <p:nvPr/>
        </p:nvSpPr>
        <p:spPr>
          <a:xfrm>
            <a:off x="1763712" y="701675"/>
            <a:ext cx="7239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Interaction design:</a:t>
            </a:r>
          </a:p>
          <a:p>
            <a:r>
              <a:rPr lang="en-US" dirty="0"/>
              <a:t>Designing interactive products to support the way people communicate and interact in their everyday and working lives</a:t>
            </a:r>
          </a:p>
        </p:txBody>
      </p:sp>
    </p:spTree>
    <p:extLst>
      <p:ext uri="{BB962C8B-B14F-4D97-AF65-F5344CB8AC3E}">
        <p14:creationId xmlns:p14="http://schemas.microsoft.com/office/powerpoint/2010/main" val="77748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54112" y="244475"/>
            <a:ext cx="7783512" cy="719138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Human Computer Interaction(HCI)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13115" t="13927" r="8002" b="13499"/>
          <a:stretch>
            <a:fillRect/>
          </a:stretch>
        </p:blipFill>
        <p:spPr>
          <a:xfrm>
            <a:off x="1687512" y="1311275"/>
            <a:ext cx="7815262" cy="40433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ADB6-33AD-0766-121C-7F3321C87177}"/>
              </a:ext>
            </a:extLst>
          </p:cNvPr>
          <p:cNvSpPr txBox="1">
            <a:spLocks/>
          </p:cNvSpPr>
          <p:nvPr/>
        </p:nvSpPr>
        <p:spPr>
          <a:xfrm>
            <a:off x="1154112" y="244475"/>
            <a:ext cx="8534400" cy="7191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>
              <a:buFont typeface="StarSymbol"/>
              <a:buNone/>
            </a:pPr>
            <a:r>
              <a:rPr lang="en-US" dirty="0"/>
              <a:t>User Experience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11C0584-5325-B9B6-C17D-7AFD9531911F}"/>
              </a:ext>
            </a:extLst>
          </p:cNvPr>
          <p:cNvSpPr txBox="1">
            <a:spLocks/>
          </p:cNvSpPr>
          <p:nvPr/>
        </p:nvSpPr>
        <p:spPr>
          <a:xfrm>
            <a:off x="1154112" y="1387475"/>
            <a:ext cx="5867400" cy="378142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None/>
              <a:defRPr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tarSymbol"/>
              <a:buChar char="–"/>
              <a:defRPr kumimoji="0" lang="en-US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22"/>
              </a:spcAft>
              <a:buClr>
                <a:srgbClr val="2C3E50"/>
              </a:buClr>
              <a:buSzPct val="75000"/>
              <a:buFont typeface="StarSymbol"/>
              <a:buChar char="–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  <a:extLst/>
          </a:lstStyle>
          <a:p>
            <a:pPr marL="108000" indent="0">
              <a:buNone/>
            </a:pPr>
            <a:r>
              <a:rPr lang="en-US" b="0" dirty="0">
                <a:latin typeface="+mn-lt"/>
              </a:rPr>
              <a:t>The user experience refers to how a product behaves and is used by people in the real world. </a:t>
            </a:r>
          </a:p>
          <a:p>
            <a:pPr marL="108000" indent="0">
              <a:buNone/>
            </a:pPr>
            <a:r>
              <a:rPr lang="en-US" b="0" dirty="0">
                <a:latin typeface="+mn-lt"/>
              </a:rPr>
              <a:t>It encompasses,</a:t>
            </a:r>
          </a:p>
          <a:p>
            <a:pPr marL="108000" indent="0">
              <a:buNone/>
            </a:pPr>
            <a:r>
              <a:rPr lang="en-US" b="0" dirty="0"/>
              <a:t>“all the</a:t>
            </a:r>
            <a:r>
              <a:rPr lang="en-GB" b="0" dirty="0"/>
              <a:t> aspects of the end user’s interaction with the company, its services, and its products.” </a:t>
            </a:r>
          </a:p>
          <a:p>
            <a:pPr marL="108000" indent="0">
              <a:buNone/>
            </a:pPr>
            <a:r>
              <a:rPr lang="en-GB" b="0" dirty="0">
                <a:latin typeface="+mn-lt"/>
              </a:rPr>
              <a:t>(Jakob Nielsen and Don Norman, 2014)</a:t>
            </a:r>
          </a:p>
          <a:p>
            <a:pPr marL="108000" indent="0">
              <a:buNone/>
            </a:pPr>
            <a:endParaRPr lang="en-GB" b="0" dirty="0">
              <a:latin typeface="+mn-lt"/>
            </a:endParaRPr>
          </a:p>
          <a:p>
            <a:pPr marL="108000" indent="0">
              <a:buNone/>
            </a:pPr>
            <a:r>
              <a:rPr lang="en-GB" b="0" dirty="0">
                <a:latin typeface="+mn-lt"/>
              </a:rPr>
              <a:t>Don’t design user experience, but design FOR user experience. </a:t>
            </a:r>
          </a:p>
          <a:p>
            <a:pPr marL="108000" indent="0">
              <a:buNone/>
            </a:pPr>
            <a:r>
              <a:rPr lang="en-GB" b="0" dirty="0">
                <a:latin typeface="+mn-lt"/>
              </a:rPr>
              <a:t>Don Norman has stressed: </a:t>
            </a:r>
            <a:r>
              <a:rPr lang="en-GB" dirty="0"/>
              <a:t>It is not enough that we build products that function, that are understandable and usable, we also need to build joy and excitement, pleasure and fun, and yes, beauty to people’s lives.</a:t>
            </a:r>
            <a:endParaRPr lang="en-US" b="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2F9BD-F4A3-C97B-5335-7B99CDDD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071" y="1768475"/>
            <a:ext cx="28098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4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54112" y="244475"/>
            <a:ext cx="7402512" cy="7191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>
              <a:buFont typeface="StarSymbol"/>
              <a:buNone/>
            </a:pPr>
            <a:r>
              <a:rPr lang="en-US" dirty="0"/>
              <a:t>User Experience Goals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B3BB2-8E51-E404-61F5-66DB6AA7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13" y="1235076"/>
            <a:ext cx="7402512" cy="3727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0646F6-4A5C-57E7-0B31-6DCCC353FDED}"/>
              </a:ext>
            </a:extLst>
          </p:cNvPr>
          <p:cNvSpPr txBox="1"/>
          <p:nvPr/>
        </p:nvSpPr>
        <p:spPr>
          <a:xfrm>
            <a:off x="1382712" y="5121275"/>
            <a:ext cx="874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also involves micro-interactions (small moments of interaction between user and design).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8301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54112" y="244475"/>
            <a:ext cx="7554912" cy="719138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HCI and UX Design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14476" t="30856" r="17523" b="13499"/>
          <a:stretch>
            <a:fillRect/>
          </a:stretch>
        </p:blipFill>
        <p:spPr>
          <a:xfrm>
            <a:off x="1370560" y="1539875"/>
            <a:ext cx="5410200" cy="2488652"/>
          </a:xfrm>
        </p:spPr>
      </p:pic>
      <p:pic>
        <p:nvPicPr>
          <p:cNvPr id="4098" name="Picture 2" descr="16 User interface humor ideas | humor, programmer humor, user interface">
            <a:extLst>
              <a:ext uri="{FF2B5EF4-FFF2-40B4-BE49-F238E27FC236}">
                <a16:creationId xmlns:a16="http://schemas.microsoft.com/office/drawing/2014/main" id="{A4BEEBF1-65FF-87BA-2D06-CC1F12613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60" y="1628227"/>
            <a:ext cx="2488652" cy="248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ADB6-33AD-0766-121C-7F3321C87177}"/>
              </a:ext>
            </a:extLst>
          </p:cNvPr>
          <p:cNvSpPr txBox="1">
            <a:spLocks/>
          </p:cNvSpPr>
          <p:nvPr/>
        </p:nvSpPr>
        <p:spPr>
          <a:xfrm>
            <a:off x="1154112" y="244475"/>
            <a:ext cx="8534400" cy="7191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>
              <a:buFont typeface="StarSymbol"/>
              <a:buNone/>
            </a:pPr>
            <a:r>
              <a:rPr lang="en-US" dirty="0"/>
              <a:t>Understanding Users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11C0584-5325-B9B6-C17D-7AFD9531911F}"/>
              </a:ext>
            </a:extLst>
          </p:cNvPr>
          <p:cNvSpPr txBox="1">
            <a:spLocks/>
          </p:cNvSpPr>
          <p:nvPr/>
        </p:nvSpPr>
        <p:spPr>
          <a:xfrm>
            <a:off x="1154112" y="1387476"/>
            <a:ext cx="8763000" cy="9144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None/>
              <a:defRPr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tarSymbol"/>
              <a:buChar char="–"/>
              <a:defRPr kumimoji="0" lang="en-US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22"/>
              </a:spcAft>
              <a:buClr>
                <a:srgbClr val="2C3E50"/>
              </a:buClr>
              <a:buSzPct val="75000"/>
              <a:buFont typeface="StarSymbol"/>
              <a:buChar char="–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  <a:extLst/>
          </a:lstStyle>
          <a:p>
            <a:pPr marL="108000" indent="0">
              <a:buNone/>
            </a:pPr>
            <a:r>
              <a:rPr lang="en-US" b="0" dirty="0">
                <a:latin typeface="+mn-lt"/>
              </a:rPr>
              <a:t>Understand user in the context they live, work and learn to match user’s need. </a:t>
            </a:r>
          </a:p>
          <a:p>
            <a:pPr marL="108000" indent="0">
              <a:buNone/>
            </a:pPr>
            <a:r>
              <a:rPr lang="en-US" b="0" dirty="0">
                <a:latin typeface="+mn-lt"/>
              </a:rPr>
              <a:t>e.g. Children  and adults</a:t>
            </a:r>
          </a:p>
        </p:txBody>
      </p:sp>
      <p:pic>
        <p:nvPicPr>
          <p:cNvPr id="1028" name="Picture 4" descr="Understand Your Users: Why &amp; How?">
            <a:extLst>
              <a:ext uri="{FF2B5EF4-FFF2-40B4-BE49-F238E27FC236}">
                <a16:creationId xmlns:a16="http://schemas.microsoft.com/office/drawing/2014/main" id="{ACDD93EF-C957-0CC9-5C96-A858F0EAD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2" y="2682875"/>
            <a:ext cx="5105399" cy="265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04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ADB6-33AD-0766-121C-7F3321C87177}"/>
              </a:ext>
            </a:extLst>
          </p:cNvPr>
          <p:cNvSpPr txBox="1">
            <a:spLocks/>
          </p:cNvSpPr>
          <p:nvPr/>
        </p:nvSpPr>
        <p:spPr>
          <a:xfrm>
            <a:off x="1154112" y="244475"/>
            <a:ext cx="8534400" cy="7191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>
              <a:buFont typeface="StarSymbol"/>
              <a:buNone/>
            </a:pPr>
            <a:r>
              <a:rPr lang="en-US" dirty="0"/>
              <a:t>Accessibility and Inclusiveness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11C0584-5325-B9B6-C17D-7AFD9531911F}"/>
              </a:ext>
            </a:extLst>
          </p:cNvPr>
          <p:cNvSpPr txBox="1">
            <a:spLocks/>
          </p:cNvSpPr>
          <p:nvPr/>
        </p:nvSpPr>
        <p:spPr>
          <a:xfrm>
            <a:off x="1154112" y="1387475"/>
            <a:ext cx="8763000" cy="4190999"/>
          </a:xfrm>
          <a:prstGeom prst="rect">
            <a:avLst/>
          </a:prstGeom>
        </p:spPr>
        <p:txBody>
          <a:bodyPr>
            <a:normAutofit/>
          </a:bodyPr>
          <a:lstStyle>
            <a:def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None/>
              <a:defRPr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tarSymbol"/>
              <a:buChar char="–"/>
              <a:defRPr kumimoji="0" lang="en-US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22"/>
              </a:spcAft>
              <a:buClr>
                <a:srgbClr val="2C3E50"/>
              </a:buClr>
              <a:buSzPct val="75000"/>
              <a:buFont typeface="StarSymbol"/>
              <a:buChar char="–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  <a:extLst/>
          </a:lstStyle>
          <a:p>
            <a:pPr marL="108000" indent="0">
              <a:buNone/>
            </a:pPr>
            <a:r>
              <a:rPr lang="en-US" b="0" dirty="0">
                <a:latin typeface="+mn-lt"/>
              </a:rPr>
              <a:t>Extent to which an interactive product is accessible by as many as users possible, irrespective of impairments. </a:t>
            </a:r>
            <a:r>
              <a:rPr lang="en-GB" dirty="0"/>
              <a:t>Inclusiveness means being fair, open, and equal to everyone.</a:t>
            </a:r>
            <a:endParaRPr lang="en-US" b="0" dirty="0">
              <a:latin typeface="+mn-lt"/>
            </a:endParaRPr>
          </a:p>
          <a:p>
            <a:pPr marL="108000" indent="0">
              <a:buNone/>
            </a:pPr>
            <a:endParaRPr lang="en-US" b="0" dirty="0">
              <a:latin typeface="+mn-lt"/>
            </a:endParaRPr>
          </a:p>
          <a:p>
            <a:pPr marL="108000" indent="0">
              <a:buNone/>
            </a:pPr>
            <a:r>
              <a:rPr lang="en-US" b="0" dirty="0">
                <a:latin typeface="+mn-lt"/>
              </a:rPr>
              <a:t>Can be achieved by </a:t>
            </a:r>
          </a:p>
          <a:p>
            <a:pPr marL="565200" indent="-457200">
              <a:buFont typeface="+mj-lt"/>
              <a:buAutoNum type="arabicPeriod"/>
            </a:pPr>
            <a:r>
              <a:rPr lang="en-US" b="0" dirty="0">
                <a:latin typeface="+mn-lt"/>
              </a:rPr>
              <a:t>Inclusive design of technology</a:t>
            </a:r>
          </a:p>
          <a:p>
            <a:pPr marL="565200" indent="-457200">
              <a:buFont typeface="+mj-lt"/>
              <a:buAutoNum type="arabicPeriod"/>
            </a:pPr>
            <a:r>
              <a:rPr lang="en-US" b="0" dirty="0">
                <a:latin typeface="+mn-lt"/>
              </a:rPr>
              <a:t>Design of assistive technology</a:t>
            </a:r>
          </a:p>
        </p:txBody>
      </p:sp>
      <p:pic>
        <p:nvPicPr>
          <p:cNvPr id="2050" name="Picture 2" descr="Accessibility at work: Striving for an inclusive environment – Delivery Hero">
            <a:extLst>
              <a:ext uri="{FF2B5EF4-FFF2-40B4-BE49-F238E27FC236}">
                <a16:creationId xmlns:a16="http://schemas.microsoft.com/office/drawing/2014/main" id="{778AEAF2-5016-2653-8807-D4BDCF495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507" y="2911475"/>
            <a:ext cx="393500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14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54112" y="244475"/>
            <a:ext cx="7402512" cy="7191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>
              <a:buFont typeface="StarSymbol"/>
              <a:buNone/>
            </a:pPr>
            <a:r>
              <a:rPr lang="en-US" dirty="0"/>
              <a:t>Usability Goals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154112" y="1387475"/>
            <a:ext cx="7391400" cy="3781425"/>
          </a:xfrm>
          <a:prstGeom prst="rect">
            <a:avLst/>
          </a:prstGeom>
        </p:spPr>
        <p:txBody>
          <a:bodyPr>
            <a:normAutofit/>
          </a:bodyPr>
          <a:lstStyle>
            <a:def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None/>
              <a:defRPr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tarSymbol"/>
              <a:buChar char="–"/>
              <a:defRPr kumimoji="0" lang="en-US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22"/>
              </a:spcAft>
              <a:buClr>
                <a:srgbClr val="2C3E50"/>
              </a:buClr>
              <a:buSzPct val="75000"/>
              <a:buFont typeface="StarSymbol"/>
              <a:buChar char="–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  <a:extLst/>
          </a:lstStyle>
          <a:p>
            <a:r>
              <a:rPr lang="en-US" b="0" dirty="0">
                <a:latin typeface="+mn-lt"/>
              </a:rPr>
              <a:t>Effectiveness</a:t>
            </a:r>
          </a:p>
          <a:p>
            <a:r>
              <a:rPr lang="en-US" b="0" dirty="0">
                <a:latin typeface="+mn-lt"/>
              </a:rPr>
              <a:t>Efficient </a:t>
            </a:r>
          </a:p>
          <a:p>
            <a:r>
              <a:rPr lang="en-US" b="0" dirty="0">
                <a:latin typeface="+mn-lt"/>
              </a:rPr>
              <a:t>Safe</a:t>
            </a:r>
          </a:p>
          <a:p>
            <a:r>
              <a:rPr lang="en-US" b="0" dirty="0">
                <a:latin typeface="+mn-lt"/>
              </a:rPr>
              <a:t>Utility </a:t>
            </a:r>
          </a:p>
          <a:p>
            <a:r>
              <a:rPr lang="en-US" b="0" dirty="0">
                <a:latin typeface="+mn-lt"/>
              </a:rPr>
              <a:t>Learnability</a:t>
            </a:r>
          </a:p>
          <a:p>
            <a:r>
              <a:rPr lang="en-US" b="0" dirty="0">
                <a:latin typeface="+mn-lt"/>
              </a:rPr>
              <a:t>Memorability </a:t>
            </a:r>
          </a:p>
        </p:txBody>
      </p:sp>
    </p:spTree>
    <p:extLst>
      <p:ext uri="{BB962C8B-B14F-4D97-AF65-F5344CB8AC3E}">
        <p14:creationId xmlns:p14="http://schemas.microsoft.com/office/powerpoint/2010/main" val="414666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54112" y="244475"/>
            <a:ext cx="7402512" cy="7191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>
              <a:buFont typeface="StarSymbol"/>
              <a:buNone/>
            </a:pPr>
            <a:r>
              <a:rPr lang="en-US" dirty="0"/>
              <a:t>Usability Goals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154112" y="1387475"/>
            <a:ext cx="7391400" cy="37814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None/>
              <a:defRPr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tarSymbol"/>
              <a:buChar char="–"/>
              <a:defRPr kumimoji="0" lang="en-US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22"/>
              </a:spcAft>
              <a:buClr>
                <a:srgbClr val="2C3E50"/>
              </a:buClr>
              <a:buSzPct val="75000"/>
              <a:buFont typeface="StarSymbol"/>
              <a:buChar char="–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  <a:extLst/>
          </a:lstStyle>
          <a:p>
            <a:r>
              <a:rPr lang="en-US" b="0" dirty="0">
                <a:latin typeface="+mn-lt"/>
              </a:rPr>
              <a:t>Effectiveness</a:t>
            </a:r>
          </a:p>
          <a:p>
            <a:pPr marL="108000" indent="0">
              <a:buNone/>
            </a:pPr>
            <a:r>
              <a:rPr lang="en-US" sz="2000" b="0" dirty="0">
                <a:latin typeface="+mn-lt"/>
              </a:rPr>
              <a:t>How good the product is at doing what it is supposed to do?</a:t>
            </a:r>
          </a:p>
          <a:p>
            <a:r>
              <a:rPr lang="en-US" b="0" dirty="0">
                <a:latin typeface="+mn-lt"/>
              </a:rPr>
              <a:t>Efficient</a:t>
            </a:r>
          </a:p>
          <a:p>
            <a:pPr marL="108000" indent="0">
              <a:buNone/>
            </a:pPr>
            <a:r>
              <a:rPr lang="en-US" sz="2000" b="0" dirty="0">
                <a:latin typeface="+mn-lt"/>
              </a:rPr>
              <a:t>Does product support user in carrying out task?</a:t>
            </a:r>
          </a:p>
          <a:p>
            <a:r>
              <a:rPr lang="en-US" b="0" dirty="0">
                <a:latin typeface="+mn-lt"/>
              </a:rPr>
              <a:t>Safe</a:t>
            </a:r>
          </a:p>
          <a:p>
            <a:pPr marL="108000" indent="0">
              <a:buNone/>
            </a:pPr>
            <a:r>
              <a:rPr lang="en-US" sz="2000" b="0" dirty="0">
                <a:latin typeface="+mn-lt"/>
              </a:rPr>
              <a:t>Protecting the user form dangerous conditions and undesirable situations. </a:t>
            </a:r>
          </a:p>
          <a:p>
            <a:r>
              <a:rPr lang="en-GB" sz="13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the user from making serious errors by reducing the risk of wrong keys/buttons being mistakenly activated.</a:t>
            </a:r>
          </a:p>
          <a:p>
            <a:r>
              <a:rPr lang="en-US" sz="13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various means of recovery</a:t>
            </a:r>
          </a:p>
        </p:txBody>
      </p:sp>
    </p:spTree>
    <p:extLst>
      <p:ext uri="{BB962C8B-B14F-4D97-AF65-F5344CB8AC3E}">
        <p14:creationId xmlns:p14="http://schemas.microsoft.com/office/powerpoint/2010/main" val="194830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54112" y="244475"/>
            <a:ext cx="7402512" cy="7191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>
              <a:buFont typeface="StarSymbol"/>
              <a:buNone/>
            </a:pPr>
            <a:r>
              <a:rPr lang="en-US" dirty="0"/>
              <a:t>Usability Goals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154112" y="1387475"/>
            <a:ext cx="7391400" cy="3781425"/>
          </a:xfrm>
          <a:prstGeom prst="rect">
            <a:avLst/>
          </a:prstGeom>
        </p:spPr>
        <p:txBody>
          <a:bodyPr>
            <a:normAutofit/>
          </a:bodyPr>
          <a:lstStyle>
            <a:def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None/>
              <a:defRPr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tarSymbol"/>
              <a:buChar char="–"/>
              <a:defRPr kumimoji="0" lang="en-US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22"/>
              </a:spcAft>
              <a:buClr>
                <a:srgbClr val="2C3E50"/>
              </a:buClr>
              <a:buSzPct val="75000"/>
              <a:buFont typeface="StarSymbol"/>
              <a:buChar char="–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kumimoji="0"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  <a:extLst/>
          </a:lstStyle>
          <a:p>
            <a:r>
              <a:rPr lang="en-US" b="0" dirty="0">
                <a:latin typeface="+mn-lt"/>
              </a:rPr>
              <a:t>Utility </a:t>
            </a:r>
          </a:p>
          <a:p>
            <a:pPr marL="108000" indent="0">
              <a:buNone/>
            </a:pPr>
            <a:r>
              <a:rPr lang="en-US" sz="2000" b="0" dirty="0">
                <a:latin typeface="+mn-lt"/>
              </a:rPr>
              <a:t>If the product provides right kind of functionality </a:t>
            </a:r>
          </a:p>
          <a:p>
            <a:r>
              <a:rPr lang="en-US" b="0" dirty="0">
                <a:latin typeface="+mn-lt"/>
              </a:rPr>
              <a:t>Learnability</a:t>
            </a:r>
          </a:p>
          <a:p>
            <a:pPr marL="108000" indent="0">
              <a:buNone/>
            </a:pPr>
            <a:r>
              <a:rPr lang="en-US" sz="2000" b="0" dirty="0">
                <a:latin typeface="+mn-lt"/>
              </a:rPr>
              <a:t>Is the system easy to learn</a:t>
            </a:r>
          </a:p>
          <a:p>
            <a:r>
              <a:rPr lang="en-US" b="0" dirty="0">
                <a:latin typeface="+mn-lt"/>
              </a:rPr>
              <a:t>Memorability </a:t>
            </a:r>
          </a:p>
          <a:p>
            <a:pPr marL="108000" indent="0">
              <a:buNone/>
            </a:pPr>
            <a:r>
              <a:rPr lang="en-US" sz="2000" b="0" dirty="0">
                <a:latin typeface="+mn-lt"/>
              </a:rPr>
              <a:t>How easy the product is to remember how to use, once learned. </a:t>
            </a:r>
          </a:p>
        </p:txBody>
      </p:sp>
    </p:spTree>
    <p:extLst>
      <p:ext uri="{BB962C8B-B14F-4D97-AF65-F5344CB8AC3E}">
        <p14:creationId xmlns:p14="http://schemas.microsoft.com/office/powerpoint/2010/main" val="19959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54112" y="244475"/>
            <a:ext cx="7478712" cy="719138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Human	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3">
            <a:lum/>
            <a:alphaModFix/>
          </a:blip>
          <a:srcRect l="3471" t="2041" r="3666"/>
          <a:stretch/>
        </p:blipFill>
        <p:spPr>
          <a:xfrm>
            <a:off x="1687512" y="1006475"/>
            <a:ext cx="7936089" cy="43434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54112" y="244475"/>
            <a:ext cx="7402512" cy="7191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>
              <a:buFont typeface="StarSymbol"/>
              <a:buNone/>
            </a:pPr>
            <a:r>
              <a:rPr lang="en-US" dirty="0"/>
              <a:t>Design Principle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A1D42-928B-CF94-AD3F-A904F3BD71A9}"/>
              </a:ext>
            </a:extLst>
          </p:cNvPr>
          <p:cNvSpPr txBox="1"/>
          <p:nvPr/>
        </p:nvSpPr>
        <p:spPr>
          <a:xfrm>
            <a:off x="1535112" y="1463675"/>
            <a:ext cx="3429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C3E50"/>
                </a:solidFill>
              </a:rPr>
              <a:t>Visibility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C3E50"/>
                </a:solidFill>
              </a:rPr>
              <a:t>Feedback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C3E50"/>
                </a:solidFill>
              </a:rPr>
              <a:t>Constraints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C3E50"/>
                </a:solidFill>
              </a:rPr>
              <a:t>Consistency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2C3E50"/>
                </a:solidFill>
              </a:rPr>
              <a:t>Affordances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2C3E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332FB-2C76-73AE-C7B5-D8AC011E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912" y="901194"/>
            <a:ext cx="1101339" cy="1923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80F2F-6297-B25B-7C43-4EE535C3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0" y="777875"/>
            <a:ext cx="2105025" cy="2343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7A66F7-2B67-E7C4-BDE3-9C872893D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912" y="3258266"/>
            <a:ext cx="2722949" cy="20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57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26848" y="244475"/>
            <a:ext cx="8561664" cy="719138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So Why Interaction is Important?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3">
            <a:lum/>
            <a:alphaModFix/>
          </a:blip>
          <a:srcRect l="21567"/>
          <a:stretch/>
        </p:blipFill>
        <p:spPr>
          <a:xfrm>
            <a:off x="3211512" y="1126963"/>
            <a:ext cx="5753728" cy="3779837"/>
          </a:xfrm>
        </p:spPr>
      </p:pic>
      <p:sp>
        <p:nvSpPr>
          <p:cNvPr id="4" name="TextBox 3"/>
          <p:cNvSpPr txBox="1"/>
          <p:nvPr/>
        </p:nvSpPr>
        <p:spPr>
          <a:xfrm>
            <a:off x="2068512" y="4839393"/>
            <a:ext cx="876885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dirty="0">
                <a:ln>
                  <a:noFill/>
                </a:ln>
                <a:latin typeface="Calibri" panose="020F0502020204030204" pitchFamily="34" charset="0"/>
                <a:ea typeface="DejaVu Sans" pitchFamily="2"/>
                <a:cs typeface="DejaVu Sans" pitchFamily="2"/>
              </a:rPr>
              <a:t>Human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7912" y="4839392"/>
            <a:ext cx="1139008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Calibri" panose="020F0502020204030204" pitchFamily="34" charset="0"/>
                <a:ea typeface="DejaVu Sans" pitchFamily="2"/>
                <a:cs typeface="DejaVu Sans" pitchFamily="2"/>
              </a:rPr>
              <a:t>Computer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2112" y="4839390"/>
            <a:ext cx="595397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  <a:defRPr lang="en-US"/>
            </a:defPPr>
            <a:lvl1pPr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tabLst/>
              <a:defRPr>
                <a:latin typeface="Calibri" panose="020F0502020204030204" pitchFamily="34" charset="0"/>
                <a:ea typeface="DejaVu Sans" pitchFamily="2"/>
                <a:cs typeface="DejaVu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b="1" dirty="0"/>
              <a:t>Task</a:t>
            </a:r>
          </a:p>
        </p:txBody>
      </p:sp>
      <p:pic>
        <p:nvPicPr>
          <p:cNvPr id="7" name="Picture 2" descr="Image result for U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2" y="1818641"/>
            <a:ext cx="2007234" cy="200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54112" y="244475"/>
            <a:ext cx="8534400" cy="719138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HCI: Research and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12" y="1158875"/>
            <a:ext cx="6315075" cy="3914775"/>
          </a:xfrm>
          <a:prstGeom prst="rect">
            <a:avLst/>
          </a:prstGeom>
        </p:spPr>
      </p:pic>
      <p:pic>
        <p:nvPicPr>
          <p:cNvPr id="6" name="Picture 2" descr="Image result for U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2" y="2911475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54112" y="168275"/>
            <a:ext cx="6411912" cy="719138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Conclusion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112" y="1387475"/>
            <a:ext cx="7391400" cy="3781425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None/>
              <a:defRPr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tarSymbol"/>
              <a:buChar char="–"/>
              <a:defRPr lang="en-US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635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422"/>
              </a:spcAft>
              <a:buClr>
                <a:srgbClr val="2C3E50"/>
              </a:buClr>
              <a:buSzPct val="75000"/>
              <a:buFont typeface="StarSymbol"/>
              <a:buChar char="–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r>
              <a:rPr lang="en-US" b="0" dirty="0">
                <a:latin typeface="+mn-lt"/>
              </a:rPr>
              <a:t>Human Computer Interaction</a:t>
            </a:r>
          </a:p>
          <a:p>
            <a:r>
              <a:rPr lang="en-US" b="0" dirty="0">
                <a:latin typeface="+mn-lt"/>
              </a:rPr>
              <a:t>Interaction design </a:t>
            </a:r>
          </a:p>
          <a:p>
            <a:r>
              <a:rPr lang="en-US" b="0" dirty="0">
                <a:latin typeface="+mn-lt"/>
              </a:rPr>
              <a:t>User Experience</a:t>
            </a:r>
          </a:p>
          <a:p>
            <a:r>
              <a:rPr lang="en-US" b="0" dirty="0">
                <a:latin typeface="+mn-lt"/>
              </a:rPr>
              <a:t>Understanding Users</a:t>
            </a:r>
          </a:p>
          <a:p>
            <a:r>
              <a:rPr lang="en-US" b="0" dirty="0">
                <a:latin typeface="+mn-lt"/>
              </a:rPr>
              <a:t>Accessibility and Inclusiveness</a:t>
            </a:r>
          </a:p>
          <a:p>
            <a:r>
              <a:rPr lang="en-US" b="0" dirty="0">
                <a:latin typeface="+mn-lt"/>
              </a:rPr>
              <a:t>Usability and User Experience goals. </a:t>
            </a:r>
          </a:p>
          <a:p>
            <a:endParaRPr lang="en-US" b="0" dirty="0">
              <a:latin typeface="+mn-lt"/>
            </a:endParaRPr>
          </a:p>
        </p:txBody>
      </p:sp>
      <p:pic>
        <p:nvPicPr>
          <p:cNvPr id="5" name="Picture 4" descr="designer-jokes-design-humor-7">
            <a:extLst>
              <a:ext uri="{FF2B5EF4-FFF2-40B4-BE49-F238E27FC236}">
                <a16:creationId xmlns:a16="http://schemas.microsoft.com/office/drawing/2014/main" id="{3EE609A0-BF4A-B986-7D75-F5148594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2" y="1566545"/>
            <a:ext cx="3429000" cy="25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43000" y="168275"/>
            <a:ext cx="7402512" cy="719138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900" dirty="0"/>
              <a:t>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8958" y="2323812"/>
            <a:ext cx="4472354" cy="128524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rPr lang="en-US" sz="2700" b="1" dirty="0">
                <a:solidFill>
                  <a:srgbClr val="000000"/>
                </a:solidFill>
                <a:latin typeface="Source Sans Pro Black" pitchFamily="34"/>
                <a:ea typeface="源ノ角ゴシック Heavy" pitchFamily="2"/>
                <a:cs typeface="FreeSans" pitchFamily="2"/>
              </a:rPr>
              <a:t>All electronic devices around us are computers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000000"/>
                </a:solidFill>
              </a:defRPr>
            </a:pPr>
            <a:endParaRPr lang="en-US" sz="2700" b="1" i="0" u="none" strike="noStrike" kern="1200" dirty="0">
              <a:ln>
                <a:noFill/>
              </a:ln>
              <a:solidFill>
                <a:srgbClr val="000000"/>
              </a:solidFill>
              <a:latin typeface="Source Sans Pro Black" pitchFamily="34"/>
              <a:ea typeface="源ノ角ゴシック Heavy" pitchFamily="2"/>
              <a:cs typeface="FreeSans" pitchFamily="2"/>
            </a:endParaRPr>
          </a:p>
        </p:txBody>
      </p:sp>
      <p:pic>
        <p:nvPicPr>
          <p:cNvPr id="3074" name="Picture 2" descr="Introduction to Computing Devices and their usage | by Baseer Hussain |  Computing Technology with IT Fundamentals | Medium">
            <a:extLst>
              <a:ext uri="{FF2B5EF4-FFF2-40B4-BE49-F238E27FC236}">
                <a16:creationId xmlns:a16="http://schemas.microsoft.com/office/drawing/2014/main" id="{D0C8AB63-0325-404C-7B72-3C72E8BAC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2" y="1158875"/>
            <a:ext cx="4619100" cy="363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54112" y="244475"/>
            <a:ext cx="7326312" cy="719138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User Interaction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3">
            <a:lum/>
            <a:alphaModFix/>
          </a:blip>
          <a:srcRect l="21529"/>
          <a:stretch/>
        </p:blipFill>
        <p:spPr>
          <a:xfrm>
            <a:off x="4125912" y="979488"/>
            <a:ext cx="5276850" cy="3781425"/>
          </a:xfrm>
        </p:spPr>
      </p:pic>
      <p:sp>
        <p:nvSpPr>
          <p:cNvPr id="4" name="TextBox 3"/>
          <p:cNvSpPr txBox="1"/>
          <p:nvPr/>
        </p:nvSpPr>
        <p:spPr>
          <a:xfrm>
            <a:off x="3178075" y="4694835"/>
            <a:ext cx="695127" cy="2818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Ctr="0" compatLnSpc="0">
            <a:sp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 kern="1200">
                <a:solidFill>
                  <a:srgbClr val="000000"/>
                </a:solidFill>
                <a:latin typeface="Source Sans Pro Black" pitchFamily="34"/>
                <a:ea typeface="源ノ角ゴシック Heavy" pitchFamily="2"/>
                <a:cs typeface="FreeSans" pitchFamily="2"/>
              </a:defRPr>
            </a:pPr>
            <a:r>
              <a:rPr lang="en-US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源ノ角ゴシック Heavy" pitchFamily="2"/>
                <a:cs typeface="FreeSans" pitchFamily="2"/>
              </a:rPr>
              <a:t>Human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8512" y="4649396"/>
            <a:ext cx="1139007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源ノ角ゴシック Heavy" pitchFamily="2"/>
                <a:cs typeface="FreeSans" pitchFamily="2"/>
              </a:rPr>
              <a:t>Computer</a:t>
            </a:r>
          </a:p>
        </p:txBody>
      </p:sp>
      <p:pic>
        <p:nvPicPr>
          <p:cNvPr id="1026" name="Picture 2" descr="Image result for U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2" y="1818641"/>
            <a:ext cx="2007234" cy="200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5"/>
          <a:stretch/>
        </p:blipFill>
        <p:spPr bwMode="auto">
          <a:xfrm>
            <a:off x="3287712" y="1463675"/>
            <a:ext cx="6234112" cy="329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5756" y="4687067"/>
            <a:ext cx="695127" cy="2818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Ctr="0" compatLnSpc="0">
            <a:sp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 kern="1200">
                <a:solidFill>
                  <a:srgbClr val="000000"/>
                </a:solidFill>
                <a:latin typeface="Source Sans Pro Black" pitchFamily="34"/>
                <a:ea typeface="源ノ角ゴシック Heavy" pitchFamily="2"/>
                <a:cs typeface="FreeSans" pitchFamily="2"/>
              </a:defRPr>
            </a:pPr>
            <a:r>
              <a:rPr lang="en-US" sz="18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源ノ角ゴシック Heavy" pitchFamily="2"/>
                <a:cs typeface="FreeSans" pitchFamily="2"/>
              </a:rPr>
              <a:t>Human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0312" y="4672388"/>
            <a:ext cx="1139007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源ノ角ゴシック Heavy" pitchFamily="2"/>
                <a:cs typeface="FreeSans" pitchFamily="2"/>
              </a:rPr>
              <a:t>Computer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1115" y="4596188"/>
            <a:ext cx="595397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源ノ角ゴシック Heavy" pitchFamily="2"/>
                <a:cs typeface="FreeSans" pitchFamily="2"/>
              </a:rPr>
              <a:t>Task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54112" y="244475"/>
            <a:ext cx="7326312" cy="7191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>
              <a:buFont typeface="StarSymbol"/>
              <a:buNone/>
            </a:pPr>
            <a:r>
              <a:rPr lang="en-US" dirty="0"/>
              <a:t>User Interaction</a:t>
            </a:r>
          </a:p>
        </p:txBody>
      </p:sp>
      <p:pic>
        <p:nvPicPr>
          <p:cNvPr id="8" name="Picture 2" descr="Image result for 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78" y="1971041"/>
            <a:ext cx="2007234" cy="200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26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54112" y="244475"/>
            <a:ext cx="7250112" cy="719138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Good and poor design 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112" y="1463675"/>
            <a:ext cx="8458200" cy="8610600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None/>
              <a:defRPr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tarSymbol"/>
              <a:buChar char="–"/>
              <a:defRPr lang="en-US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635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422"/>
              </a:spcAft>
              <a:buClr>
                <a:srgbClr val="2C3E50"/>
              </a:buClr>
              <a:buSzPct val="75000"/>
              <a:buFont typeface="StarSymbol"/>
              <a:buChar char="–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>
              <a:buNone/>
            </a:pPr>
            <a:r>
              <a:rPr lang="en-GB" dirty="0"/>
              <a:t>A central concern of interaction design is to develop interactive products that are usable. </a:t>
            </a:r>
          </a:p>
          <a:p>
            <a:pPr>
              <a:buNone/>
            </a:pPr>
            <a:r>
              <a:rPr lang="en-GB" dirty="0"/>
              <a:t>i.e. easy to learn, effective to use, and provide an enjoyable user experience.</a:t>
            </a:r>
            <a:endParaRPr lang="en-US" b="0" dirty="0">
              <a:latin typeface="Gill Sans MT (Body)"/>
            </a:endParaRPr>
          </a:p>
          <a:p>
            <a:pPr>
              <a:buNone/>
            </a:pPr>
            <a:r>
              <a:rPr lang="en-US" b="0" dirty="0">
                <a:latin typeface="Gill Sans MT (Body)"/>
              </a:rPr>
              <a:t>Example: Well designed and poorly designed products</a:t>
            </a:r>
          </a:p>
          <a:p>
            <a:pPr>
              <a:buNone/>
            </a:pPr>
            <a:r>
              <a:rPr lang="en-US" b="0" dirty="0">
                <a:latin typeface="Gill Sans MT (Body)"/>
              </a:rPr>
              <a:t>Remote Control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88460" y="244475"/>
            <a:ext cx="7399800" cy="719138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Solution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112" y="1309506"/>
            <a:ext cx="8686800" cy="3781425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None/>
              <a:defRPr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24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StarSymbol"/>
              <a:buChar char="–"/>
              <a:defRPr lang="en-US" sz="21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635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422"/>
              </a:spcAft>
              <a:buClr>
                <a:srgbClr val="2C3E50"/>
              </a:buClr>
              <a:buSzPct val="75000"/>
              <a:buFont typeface="StarSymbol"/>
              <a:buChar char="–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10"/>
              </a:spcAft>
              <a:buClr>
                <a:srgbClr val="2C3E50"/>
              </a:buClr>
              <a:buSzPct val="45000"/>
              <a:buFont typeface="StarSymbol"/>
              <a:buChar char="●"/>
              <a:defRPr lang="en-US" sz="15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 marL="108000" lvl="0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5106"/>
          <a:stretch>
            <a:fillRect/>
          </a:stretch>
        </p:blipFill>
        <p:spPr>
          <a:xfrm>
            <a:off x="1687512" y="1500890"/>
            <a:ext cx="2438400" cy="308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BF660-94B6-03DC-9177-0AB5B4704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2" y="1309506"/>
            <a:ext cx="38385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2AF3B-D42D-A355-878C-933959413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76"/>
          <a:stretch/>
        </p:blipFill>
        <p:spPr>
          <a:xfrm>
            <a:off x="1458912" y="1844675"/>
            <a:ext cx="8305800" cy="304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F7BEF88-6A1E-07F8-5F6F-71DB1D1DF922}"/>
              </a:ext>
            </a:extLst>
          </p:cNvPr>
          <p:cNvSpPr txBox="1">
            <a:spLocks/>
          </p:cNvSpPr>
          <p:nvPr/>
        </p:nvSpPr>
        <p:spPr>
          <a:xfrm>
            <a:off x="1088460" y="244475"/>
            <a:ext cx="7399800" cy="7191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>
              <a:buFont typeface="StarSymbol"/>
              <a:buNone/>
            </a:pPr>
            <a:r>
              <a:rPr lang="en-US" dirty="0"/>
              <a:t>Smart Screens</a:t>
            </a:r>
          </a:p>
        </p:txBody>
      </p:sp>
    </p:spTree>
    <p:extLst>
      <p:ext uri="{BB962C8B-B14F-4D97-AF65-F5344CB8AC3E}">
        <p14:creationId xmlns:p14="http://schemas.microsoft.com/office/powerpoint/2010/main" val="321660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D3109-683F-4FC5-0DD8-4E231FF13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12" y="1014133"/>
            <a:ext cx="6991350" cy="44119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24E52BC-2201-D3AA-5A38-730FF9C962FD}"/>
              </a:ext>
            </a:extLst>
          </p:cNvPr>
          <p:cNvSpPr txBox="1">
            <a:spLocks/>
          </p:cNvSpPr>
          <p:nvPr/>
        </p:nvSpPr>
        <p:spPr>
          <a:xfrm>
            <a:off x="1088460" y="244475"/>
            <a:ext cx="7399800" cy="7191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  <a:extLst/>
          </a:lstStyle>
          <a:p>
            <a:pPr>
              <a:buFont typeface="StarSymbol"/>
              <a:buNone/>
            </a:pPr>
            <a:r>
              <a:rPr lang="en-US" dirty="0"/>
              <a:t>Interaction Design</a:t>
            </a:r>
          </a:p>
        </p:txBody>
      </p:sp>
    </p:spTree>
    <p:extLst>
      <p:ext uri="{BB962C8B-B14F-4D97-AF65-F5344CB8AC3E}">
        <p14:creationId xmlns:p14="http://schemas.microsoft.com/office/powerpoint/2010/main" val="175797699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452</Words>
  <Application>Microsoft Office PowerPoint</Application>
  <PresentationFormat>Custom</PresentationFormat>
  <Paragraphs>87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Gill Sans MT</vt:lpstr>
      <vt:lpstr>Gill Sans MT (Body)</vt:lpstr>
      <vt:lpstr>Liberation Sans</vt:lpstr>
      <vt:lpstr>Source Sans Pro</vt:lpstr>
      <vt:lpstr>Source Sans Pro Black</vt:lpstr>
      <vt:lpstr>StarSymbol</vt:lpstr>
      <vt:lpstr>Times New Roman</vt:lpstr>
      <vt:lpstr>Verdana</vt:lpstr>
      <vt:lpstr>Wingdings 2</vt:lpstr>
      <vt:lpstr>Default</vt:lpstr>
      <vt:lpstr>Solstice</vt:lpstr>
      <vt:lpstr>Human Computer Interaction (HCI)</vt:lpstr>
      <vt:lpstr>Human </vt:lpstr>
      <vt:lpstr>Computer</vt:lpstr>
      <vt:lpstr>User Interaction</vt:lpstr>
      <vt:lpstr>PowerPoint Presentation</vt:lpstr>
      <vt:lpstr>Good and poor design  </vt:lpstr>
      <vt:lpstr>Solution Example</vt:lpstr>
      <vt:lpstr>PowerPoint Presentation</vt:lpstr>
      <vt:lpstr>PowerPoint Presentation</vt:lpstr>
      <vt:lpstr>PowerPoint Presentation</vt:lpstr>
      <vt:lpstr>Human Computer Interaction(HCI)</vt:lpstr>
      <vt:lpstr>PowerPoint Presentation</vt:lpstr>
      <vt:lpstr>PowerPoint Presentation</vt:lpstr>
      <vt:lpstr>HCI and UX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Why Interaction is Important?</vt:lpstr>
      <vt:lpstr>HCI: Research and Design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creator>adnan</dc:creator>
  <cp:lastModifiedBy>samia arshad</cp:lastModifiedBy>
  <cp:revision>157</cp:revision>
  <dcterms:created xsi:type="dcterms:W3CDTF">2018-08-09T13:44:55Z</dcterms:created>
  <dcterms:modified xsi:type="dcterms:W3CDTF">2024-09-05T05:02:12Z</dcterms:modified>
</cp:coreProperties>
</file>