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sldIdLst>
    <p:sldId id="256" r:id="rId2"/>
    <p:sldId id="257" r:id="rId3"/>
    <p:sldId id="259" r:id="rId4"/>
    <p:sldId id="261" r:id="rId5"/>
    <p:sldId id="260" r:id="rId6"/>
    <p:sldId id="319" r:id="rId7"/>
    <p:sldId id="262" r:id="rId8"/>
    <p:sldId id="263" r:id="rId9"/>
    <p:sldId id="264" r:id="rId10"/>
    <p:sldId id="32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14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8" r:id="rId55"/>
    <p:sldId id="309" r:id="rId56"/>
    <p:sldId id="307" r:id="rId57"/>
    <p:sldId id="310" r:id="rId58"/>
    <p:sldId id="311" r:id="rId59"/>
    <p:sldId id="312" r:id="rId60"/>
    <p:sldId id="318" r:id="rId61"/>
    <p:sldId id="313" r:id="rId62"/>
    <p:sldId id="315" r:id="rId63"/>
    <p:sldId id="316" r:id="rId64"/>
    <p:sldId id="317" r:id="rId65"/>
  </p:sldIdLst>
  <p:sldSz cx="9144000" cy="6858000" type="screen4x3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8306CC-3EB3-4E79-8CF8-E5FDA85816BB}" v="172" dt="2022-11-24T12:09:56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64322-053A-4F57-82D7-E4C924FCCA9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214D6-A4AC-4000-A560-6C4470252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4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214D6-A4AC-4000-A560-6C4470252B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9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113E1-F0C3-410E-8BD1-C9BF6D0A462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2B113E1-F0C3-410E-8BD1-C9BF6D0A4625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CB6DAA0-EB6A-4045-AC94-99D82FDC808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3733800"/>
            <a:ext cx="7406640" cy="1752600"/>
          </a:xfrm>
        </p:spPr>
        <p:txBody>
          <a:bodyPr/>
          <a:lstStyle/>
          <a:p>
            <a:r>
              <a:rPr lang="en-US"/>
              <a:t>SAMIA ARSHAD</a:t>
            </a:r>
            <a:endParaRPr lang="en-US" dirty="0"/>
          </a:p>
          <a:p>
            <a:r>
              <a:rPr lang="en-US" dirty="0"/>
              <a:t>Computer Science Department </a:t>
            </a:r>
          </a:p>
        </p:txBody>
      </p:sp>
    </p:spTree>
    <p:extLst>
      <p:ext uri="{BB962C8B-B14F-4D97-AF65-F5344CB8AC3E}">
        <p14:creationId xmlns:p14="http://schemas.microsoft.com/office/powerpoint/2010/main" val="2984185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1892-CFBF-A04C-5C1F-252AE83A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C73B-7BAC-9347-A037-EEC6458F0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GB" b="1" dirty="0"/>
              <a:t>Triangulation of data</a:t>
            </a:r>
            <a:r>
              <a:rPr lang="en-US" dirty="0"/>
              <a:t>:</a:t>
            </a:r>
            <a:r>
              <a:rPr lang="en-GB" dirty="0"/>
              <a:t> data is drawn from different sources at different times, in different places, or from different people.</a:t>
            </a:r>
          </a:p>
          <a:p>
            <a:pPr marL="82296" indent="0">
              <a:buNone/>
            </a:pPr>
            <a:r>
              <a:rPr lang="en-GB" b="1" dirty="0"/>
              <a:t>Investigator triangulation: </a:t>
            </a:r>
            <a:r>
              <a:rPr lang="en-GB" dirty="0"/>
              <a:t> different researchers (observers, interviewers, and so on) have been involved in collecting and interpreting the data.</a:t>
            </a:r>
          </a:p>
          <a:p>
            <a:pPr marL="82296" indent="0">
              <a:buNone/>
            </a:pPr>
            <a:r>
              <a:rPr lang="en-GB" b="1" dirty="0"/>
              <a:t>Triangulation of theories: </a:t>
            </a:r>
            <a:r>
              <a:rPr lang="en-GB" dirty="0"/>
              <a:t>use of different theoretical frameworks through which to view the data or findings.</a:t>
            </a:r>
          </a:p>
          <a:p>
            <a:pPr marL="82296" indent="0">
              <a:buNone/>
            </a:pPr>
            <a:r>
              <a:rPr lang="en-GB" b="1" dirty="0"/>
              <a:t>Methodological triangulation</a:t>
            </a:r>
            <a:r>
              <a:rPr lang="en-GB" dirty="0"/>
              <a:t>: To employ different data gathering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575287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B2E5-862A-BF12-E3F9-6B5E8F8A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- Pilot Study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7407D-E9DD-C8C8-DB55-B6A12D616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03592" cy="3276600"/>
          </a:xfrm>
        </p:spPr>
        <p:txBody>
          <a:bodyPr>
            <a:normAutofit fontScale="85000" lnSpcReduction="20000"/>
          </a:bodyPr>
          <a:lstStyle/>
          <a:p>
            <a:pPr marL="82296" indent="0" algn="just">
              <a:buNone/>
            </a:pPr>
            <a:r>
              <a:rPr lang="en-US" dirty="0"/>
              <a:t>A pilot study is a small trial run of the main study. </a:t>
            </a:r>
          </a:p>
          <a:p>
            <a:pPr marL="82296" indent="0" algn="just">
              <a:buNone/>
            </a:pPr>
            <a:r>
              <a:rPr lang="en-US" dirty="0"/>
              <a:t>The aim is to make sure that the proposed</a:t>
            </a:r>
          </a:p>
          <a:p>
            <a:pPr marL="82296" indent="0" algn="just">
              <a:buNone/>
            </a:pPr>
            <a:r>
              <a:rPr lang="en-US" dirty="0"/>
              <a:t>method is viable before embarking on the real study.</a:t>
            </a:r>
          </a:p>
          <a:p>
            <a:pPr marL="82296" indent="0" algn="just">
              <a:buNone/>
            </a:pPr>
            <a:r>
              <a:rPr lang="en-US" dirty="0"/>
              <a:t>If it is difficult to find participants or access to them is limited, asking colleagues or peers to participate can work as an alternative for a pilot study</a:t>
            </a:r>
            <a:r>
              <a:rPr lang="en-US" sz="1800" b="0" i="0" u="none" strike="noStrike" baseline="0" dirty="0">
                <a:latin typeface="SabonLTStd-Roman"/>
              </a:rPr>
              <a:t>.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C3ABB41-77CC-47BE-EE26-F61EC313F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142" y="4284133"/>
            <a:ext cx="2895600" cy="257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26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9BA3-C875-804C-218F-249A37A4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, Information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86DD-A490-A9B3-63F8-FCEBD64DE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400" dirty="0"/>
              <a:t>There is an important difference between raw data, information, and conclusions. </a:t>
            </a:r>
          </a:p>
          <a:p>
            <a:pPr marL="82296" indent="0" algn="just">
              <a:buNone/>
            </a:pPr>
            <a:endParaRPr lang="en-US" sz="2400" dirty="0"/>
          </a:p>
          <a:p>
            <a:pPr marL="82296" indent="0" algn="just">
              <a:buNone/>
            </a:pPr>
            <a:r>
              <a:rPr lang="en-US" sz="2400" dirty="0"/>
              <a:t>Data is what you collect; this is then analyzed and interpreted, and conclusions drawn. </a:t>
            </a:r>
          </a:p>
          <a:p>
            <a:pPr marL="82296" indent="0" algn="just">
              <a:buNone/>
            </a:pPr>
            <a:endParaRPr lang="en-US" sz="2400" dirty="0"/>
          </a:p>
          <a:p>
            <a:pPr marL="82296" indent="0" algn="just">
              <a:buNone/>
            </a:pPr>
            <a:r>
              <a:rPr lang="en-US" sz="2400" dirty="0"/>
              <a:t>Information is gained from analyzing and interpreting the data and conclusions represent the actions to be taken based on the information.</a:t>
            </a:r>
          </a:p>
        </p:txBody>
      </p:sp>
      <p:pic>
        <p:nvPicPr>
          <p:cNvPr id="4100" name="Picture 4" descr="What do you mean by Data and Information?">
            <a:extLst>
              <a:ext uri="{FF2B5EF4-FFF2-40B4-BE49-F238E27FC236}">
                <a16:creationId xmlns:a16="http://schemas.microsoft.com/office/drawing/2014/main" id="{559139C3-1A8B-C1BE-3B4E-104B8D934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848" y="4267200"/>
            <a:ext cx="5943600" cy="345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51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22A3-00DB-6AA3-B341-5DD956A5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Recording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7C262-5EF2-3EBD-2423-53C33D753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400" dirty="0"/>
              <a:t>Some forms of data gathering, such as questionnaires, diaries, interaction logging, scraping, and collecting work artifacts, are self-documenting and no further recording is necessary</a:t>
            </a:r>
          </a:p>
          <a:p>
            <a:pPr marL="82296" indent="0">
              <a:buNone/>
            </a:pPr>
            <a:endParaRPr lang="en-US" sz="2400" dirty="0"/>
          </a:p>
          <a:p>
            <a:pPr marL="82296" indent="0">
              <a:buNone/>
            </a:pPr>
            <a:r>
              <a:rPr lang="en-US" sz="2400" dirty="0"/>
              <a:t>The most common recording options are taking notes, photographs, or recording audio or video.</a:t>
            </a:r>
          </a:p>
        </p:txBody>
      </p:sp>
      <p:pic>
        <p:nvPicPr>
          <p:cNvPr id="5122" name="Picture 2" descr="Apply Online – CTSP Career Testing Services Pakistan">
            <a:extLst>
              <a:ext uri="{FF2B5EF4-FFF2-40B4-BE49-F238E27FC236}">
                <a16:creationId xmlns:a16="http://schemas.microsoft.com/office/drawing/2014/main" id="{3252392A-83D9-143E-6189-292FF60A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531698"/>
            <a:ext cx="1905000" cy="216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506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Diary studies: Qualitative Research Method | by javed Quraishi | Bootcamp">
            <a:extLst>
              <a:ext uri="{FF2B5EF4-FFF2-40B4-BE49-F238E27FC236}">
                <a16:creationId xmlns:a16="http://schemas.microsoft.com/office/drawing/2014/main" id="{5C726ACD-5AC9-ADA9-B1A6-C80F9618D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648200"/>
            <a:ext cx="3043237" cy="21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533A8E-B8A5-36AB-4AF6-6E27C3C8D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&amp; Photographs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3EF8-2A26-6A8F-6F1C-2CDC47E87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400" dirty="0"/>
              <a:t>Taking notes (by hand or by typing) is the least technical and most flexible way of recording data, even if it seems old-fashioned. </a:t>
            </a:r>
          </a:p>
          <a:p>
            <a:pPr marL="82296" indent="0" algn="just">
              <a:buNone/>
            </a:pPr>
            <a:endParaRPr lang="en-US" sz="2400" dirty="0"/>
          </a:p>
          <a:p>
            <a:pPr marL="82296" indent="0" algn="just">
              <a:buNone/>
            </a:pPr>
            <a:r>
              <a:rPr lang="en-US" sz="2400" dirty="0"/>
              <a:t>Handwritten notes may be transcribed in whole or in part.</a:t>
            </a:r>
          </a:p>
          <a:p>
            <a:pPr marL="82296" indent="0" algn="just">
              <a:buNone/>
            </a:pPr>
            <a:endParaRPr lang="en-US" sz="2400" dirty="0"/>
          </a:p>
          <a:p>
            <a:pPr marL="82296" indent="0" algn="just">
              <a:buNone/>
            </a:pPr>
            <a:r>
              <a:rPr lang="en-US" sz="2400" dirty="0"/>
              <a:t>It gives the analyst a good overview of the quality and contents of the data collected.</a:t>
            </a:r>
          </a:p>
        </p:txBody>
      </p:sp>
    </p:spTree>
    <p:extLst>
      <p:ext uri="{BB962C8B-B14F-4D97-AF65-F5344CB8AC3E}">
        <p14:creationId xmlns:p14="http://schemas.microsoft.com/office/powerpoint/2010/main" val="331125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BA29-02F2-5C23-A80A-191898D9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945F-C60C-DA56-8C30-42AFA16B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it can be difficult to capture the right highlights</a:t>
            </a:r>
          </a:p>
          <a:p>
            <a:r>
              <a:rPr lang="en-US" dirty="0"/>
              <a:t>it can be tiring to write and listen or observe at the same time.</a:t>
            </a:r>
          </a:p>
          <a:p>
            <a:r>
              <a:rPr lang="en-US" dirty="0"/>
              <a:t>it is easy to lose concentration</a:t>
            </a:r>
          </a:p>
          <a:p>
            <a:r>
              <a:rPr lang="en-US" dirty="0"/>
              <a:t>biases creep in</a:t>
            </a:r>
          </a:p>
          <a:p>
            <a:r>
              <a:rPr lang="en-US" dirty="0"/>
              <a:t>handwriting can be difficult to decipher</a:t>
            </a:r>
          </a:p>
          <a:p>
            <a:r>
              <a:rPr lang="en-US" dirty="0"/>
              <a:t>And the speed of writing is limited. </a:t>
            </a:r>
          </a:p>
          <a:p>
            <a:endParaRPr lang="en-US" dirty="0"/>
          </a:p>
          <a:p>
            <a:pPr marL="82296" indent="0">
              <a:buNone/>
            </a:pPr>
            <a:r>
              <a:rPr lang="en-US" dirty="0"/>
              <a:t>Working with a colleague can reduce some of these problems while also providing another perspective.</a:t>
            </a:r>
          </a:p>
        </p:txBody>
      </p:sp>
    </p:spTree>
    <p:extLst>
      <p:ext uri="{BB962C8B-B14F-4D97-AF65-F5344CB8AC3E}">
        <p14:creationId xmlns:p14="http://schemas.microsoft.com/office/powerpoint/2010/main" val="102712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82F8-13CA-5F6F-7853-1CEF8725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Audios plus Photographs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B7B5-904A-5D82-A648-17214417B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400" dirty="0"/>
              <a:t>Audio recording is a useful alternative to note-taking and is less intrusive than video. </a:t>
            </a:r>
          </a:p>
          <a:p>
            <a:pPr marL="82296" indent="0" algn="just">
              <a:buNone/>
            </a:pPr>
            <a:endParaRPr lang="en-US" sz="2400" dirty="0"/>
          </a:p>
          <a:p>
            <a:pPr marL="82296" indent="0" algn="just">
              <a:buNone/>
            </a:pPr>
            <a:r>
              <a:rPr lang="en-US" sz="2400" dirty="0"/>
              <a:t>It isn’t always necessary to transcribe all of the data collected—often only sections are needed, depending on the goals of the study.</a:t>
            </a:r>
          </a:p>
          <a:p>
            <a:pPr marL="82296" indent="0" algn="just">
              <a:buNone/>
            </a:pPr>
            <a:endParaRPr lang="en-US" sz="2400" dirty="0"/>
          </a:p>
          <a:p>
            <a:pPr marL="82296" indent="0" algn="just">
              <a:buNone/>
            </a:pPr>
            <a:r>
              <a:rPr lang="en-US" sz="2400" dirty="0"/>
              <a:t>Audio recordings are often supplemented with photographs.</a:t>
            </a:r>
          </a:p>
        </p:txBody>
      </p:sp>
      <p:pic>
        <p:nvPicPr>
          <p:cNvPr id="7170" name="Picture 2" descr="Sound wave with imitation of sound. audio identification technology. |  Download on Freepik">
            <a:extLst>
              <a:ext uri="{FF2B5EF4-FFF2-40B4-BE49-F238E27FC236}">
                <a16:creationId xmlns:a16="http://schemas.microsoft.com/office/drawing/2014/main" id="{06BA05AF-1CF5-BA3F-2F32-6B8C4D26A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10000" y="5105400"/>
            <a:ext cx="2371725" cy="133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40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Video, Play, Film, Player, Movie Solid Icon Vector Illustration Logo  Template. Suitable For Many Purposes. 5919290 Vector Art at Vecteezy">
            <a:extLst>
              <a:ext uri="{FF2B5EF4-FFF2-40B4-BE49-F238E27FC236}">
                <a16:creationId xmlns:a16="http://schemas.microsoft.com/office/drawing/2014/main" id="{37F93CD9-E98E-E7CC-24BB-4E1821AFC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528" y="3962400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0AC527-79F4-B567-214F-280E0ED3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37F1-D202-F669-8999-746001FD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400" dirty="0"/>
              <a:t>Deciding whether to fix the camera’s position or use a roving recorder. </a:t>
            </a:r>
          </a:p>
          <a:p>
            <a:pPr marL="82296" indent="0" algn="just">
              <a:buNone/>
            </a:pPr>
            <a:endParaRPr lang="en-US" sz="2400" dirty="0"/>
          </a:p>
          <a:p>
            <a:pPr marL="82296" indent="0" algn="just">
              <a:buNone/>
            </a:pPr>
            <a:r>
              <a:rPr lang="en-US" sz="2400" dirty="0"/>
              <a:t>Deciding where to point the camera in order to capture what is required. </a:t>
            </a:r>
          </a:p>
          <a:p>
            <a:pPr marL="82296" indent="0" algn="just">
              <a:buNone/>
            </a:pPr>
            <a:endParaRPr lang="en-US" sz="2400" dirty="0"/>
          </a:p>
          <a:p>
            <a:pPr marL="82296" indent="0" algn="just">
              <a:buNone/>
            </a:pPr>
            <a:r>
              <a:rPr lang="en-US" sz="2400" dirty="0"/>
              <a:t>Understanding the impact of the recording on participants.</a:t>
            </a:r>
          </a:p>
        </p:txBody>
      </p:sp>
    </p:spTree>
    <p:extLst>
      <p:ext uri="{BB962C8B-B14F-4D97-AF65-F5344CB8AC3E}">
        <p14:creationId xmlns:p14="http://schemas.microsoft.com/office/powerpoint/2010/main" val="419915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D5E17-8E50-0FA5-1330-B9939D194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Recording Methods</a:t>
            </a:r>
            <a:endParaRPr lang="en-PK" dirty="0"/>
          </a:p>
        </p:txBody>
      </p:sp>
      <p:pic>
        <p:nvPicPr>
          <p:cNvPr id="18434" name="Picture 2" descr="4 Data Collection Techniques: Which One's Right for You? - Atlan | Humans  of Data">
            <a:extLst>
              <a:ext uri="{FF2B5EF4-FFF2-40B4-BE49-F238E27FC236}">
                <a16:creationId xmlns:a16="http://schemas.microsoft.com/office/drawing/2014/main" id="{919B1EF3-7DC6-7CC1-7E96-978841A479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085" y="1676400"/>
            <a:ext cx="5353315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165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51B9-7ED2-48DF-06AB-20AFD2C9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7BE9-130D-1462-7BBD-65E4A2D0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82296" indent="0" algn="ctr">
              <a:buNone/>
            </a:pPr>
            <a:r>
              <a:rPr lang="en-US" dirty="0"/>
              <a:t>Interviews can be thought of as a </a:t>
            </a:r>
            <a:r>
              <a:rPr lang="en-US" b="1" dirty="0"/>
              <a:t>“conversation with a purpose”</a:t>
            </a:r>
          </a:p>
          <a:p>
            <a:pPr marL="82296" indent="0" algn="ctr">
              <a:buNone/>
            </a:pPr>
            <a:endParaRPr lang="en-US" b="1" dirty="0"/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open-ended or unstructured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structured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semi-structured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group interviews</a:t>
            </a:r>
          </a:p>
          <a:p>
            <a:pPr marL="596646" indent="-514350">
              <a:buFont typeface="+mj-lt"/>
              <a:buAutoNum type="arabicPeriod"/>
            </a:pPr>
            <a:endParaRPr lang="en-US" dirty="0"/>
          </a:p>
          <a:p>
            <a:pPr marL="82296" indent="0" algn="just">
              <a:buNone/>
            </a:pPr>
            <a:r>
              <a:rPr lang="en-US" dirty="0"/>
              <a:t>The most appropriate approach to interviewing depends on the purpose of the interview, the questions to be addressed, and the interaction design activity.</a:t>
            </a:r>
          </a:p>
        </p:txBody>
      </p:sp>
      <p:pic>
        <p:nvPicPr>
          <p:cNvPr id="9218" name="Picture 2" descr="5 Reasons Your Job Interviews Aren't Becoming Job Offers">
            <a:extLst>
              <a:ext uri="{FF2B5EF4-FFF2-40B4-BE49-F238E27FC236}">
                <a16:creationId xmlns:a16="http://schemas.microsoft.com/office/drawing/2014/main" id="{6C0D6CEF-E2F4-384F-1F12-9371DDF79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008" y="2590800"/>
            <a:ext cx="268224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07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986A-D100-442D-4A1C-CB20AD73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7093-DB2E-92D7-CFB6-072AB180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indent="0" algn="just">
              <a:buNone/>
            </a:pPr>
            <a:r>
              <a:rPr lang="en-US" sz="2800" b="0" i="0" u="none" strike="noStrike" baseline="0" dirty="0">
                <a:latin typeface="SabonLTStd-Roman"/>
              </a:rPr>
              <a:t>Data can be numbers, words, measurements, descriptions, comments, photos, sketches, films, videos, or almost anything that is useful for understanding a particular design, user needs, and user behavior. </a:t>
            </a:r>
          </a:p>
          <a:p>
            <a:pPr marL="82296" indent="0" algn="l">
              <a:buNone/>
            </a:pPr>
            <a:endParaRPr lang="en-US" sz="2800" b="0" i="0" u="none" strike="noStrike" baseline="0" dirty="0">
              <a:latin typeface="SabonLTStd-Roman"/>
            </a:endParaRPr>
          </a:p>
          <a:p>
            <a:pPr marL="82296" indent="0" algn="l">
              <a:buNone/>
            </a:pPr>
            <a:endParaRPr lang="en-US" sz="2800" dirty="0">
              <a:latin typeface="SabonLTStd-Roman"/>
            </a:endParaRPr>
          </a:p>
          <a:p>
            <a:pPr marL="82296" indent="0" algn="l">
              <a:buNone/>
            </a:pPr>
            <a:r>
              <a:rPr lang="en-US" sz="2000" b="0" i="0" u="none" strike="noStrike" baseline="0" dirty="0">
                <a:latin typeface="SabonLTStd-Roman"/>
              </a:rPr>
              <a:t>Data can be quantitative or qualitative. </a:t>
            </a:r>
            <a:endParaRPr lang="en-PK" sz="20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64CD78C-8994-95C3-0FFF-5012AF976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1052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84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2AFE-EC6A-CFA0-2DAF-1AA1329E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09BF-D224-9D29-E740-0DFD46317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GB" sz="2800" dirty="0"/>
              <a:t>The interviewer are open, meaning that there is no particular expectation about the format or content of answers.</a:t>
            </a:r>
          </a:p>
          <a:p>
            <a:pPr marL="82296" indent="0" algn="just">
              <a:buNone/>
            </a:pPr>
            <a:endParaRPr lang="en-GB" sz="2800" dirty="0"/>
          </a:p>
        </p:txBody>
      </p:sp>
      <p:pic>
        <p:nvPicPr>
          <p:cNvPr id="10242" name="Picture 2" descr="Unstructured vs. structured interviews: Which to use and why?">
            <a:extLst>
              <a:ext uri="{FF2B5EF4-FFF2-40B4-BE49-F238E27FC236}">
                <a16:creationId xmlns:a16="http://schemas.microsoft.com/office/drawing/2014/main" id="{EF4CC3FA-0D5A-B8B0-2272-B30D7095A8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t="17778" r="18889" b="18889"/>
          <a:stretch/>
        </p:blipFill>
        <p:spPr bwMode="auto">
          <a:xfrm>
            <a:off x="3279648" y="3173793"/>
            <a:ext cx="3349752" cy="340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280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6D2C-CB79-B71B-EC82-BD8A2FE4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Interview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79E7B-C6C1-6AB0-9100-E2E69166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/>
              <a:t>Interviewer needs a plan of the main topics to be covered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Require probing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Get balance right between obtaining answers to relevant questions and being prepared to follow unanticipated lines of inquiry</a:t>
            </a:r>
          </a:p>
          <a:p>
            <a:pPr marL="82296" indent="0" algn="just">
              <a:buNone/>
            </a:pPr>
            <a:endParaRPr lang="en-GB" sz="2400" dirty="0"/>
          </a:p>
          <a:p>
            <a:pPr algn="just"/>
            <a:r>
              <a:rPr lang="en-GB" sz="2400" dirty="0"/>
              <a:t>Unstructured interviews can be time-consuming to </a:t>
            </a:r>
            <a:r>
              <a:rPr lang="en-GB" sz="2400" dirty="0" err="1"/>
              <a:t>analyze</a:t>
            </a:r>
            <a:r>
              <a:rPr lang="en-GB" sz="2400" dirty="0"/>
              <a:t>, but they can also produce rich insights.</a:t>
            </a:r>
            <a:endParaRPr lang="en-US" sz="2400" dirty="0"/>
          </a:p>
          <a:p>
            <a:pPr marL="82296" indent="0" algn="just">
              <a:buNone/>
            </a:pP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120313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3CFD-DD80-ACE7-8D81-D267A47B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Interviews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1FF16-18D0-3F45-9132-885F488F1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GB" sz="2800" dirty="0"/>
              <a:t>In structured interviews, the interviewer asks predetermined questions similar to those in a questionnaire</a:t>
            </a:r>
          </a:p>
        </p:txBody>
      </p:sp>
      <p:pic>
        <p:nvPicPr>
          <p:cNvPr id="11266" name="Picture 2" descr="Unstructured vs. structured interviews: Which to use and why?">
            <a:extLst>
              <a:ext uri="{FF2B5EF4-FFF2-40B4-BE49-F238E27FC236}">
                <a16:creationId xmlns:a16="http://schemas.microsoft.com/office/drawing/2014/main" id="{812542CB-F57C-221D-8EF8-4A1BC2639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6" b="14444"/>
          <a:stretch/>
        </p:blipFill>
        <p:spPr bwMode="auto">
          <a:xfrm>
            <a:off x="2438400" y="3124200"/>
            <a:ext cx="5108448" cy="3575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27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C139-932D-7773-E70C-55A9F877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Interviews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B94E3-8DAA-715C-EA8E-79CAD69C1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GB" dirty="0"/>
              <a:t>Same questions are used with each participant so that the study is standardized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Questions need to be short and clearly worded, and they are typically closed questions</a:t>
            </a:r>
            <a:endParaRPr lang="en-PK" dirty="0"/>
          </a:p>
          <a:p>
            <a:pPr algn="just"/>
            <a:endParaRPr lang="en-GB" dirty="0"/>
          </a:p>
          <a:p>
            <a:pPr algn="just"/>
            <a:r>
              <a:rPr lang="en-GB" dirty="0"/>
              <a:t>Questions need to be short and clearly worded, and they are typically closed questions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Structured interview are worded the same for each participant and are asked in the same order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Structured interviews are useful only when the goals are clearly understood and specific questions can be identified.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01384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6E82-9D22-3E18-5F14-F9F57CAD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Semi-Structure Interviews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E405-546F-861A-9D13-809D1DFDF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GB" sz="2800" dirty="0"/>
              <a:t>Semi-structured interviews combine features of structured and unstructured interviews and use both closed and open questions.</a:t>
            </a:r>
          </a:p>
          <a:p>
            <a:pPr marL="82296" indent="0" algn="just">
              <a:buNone/>
            </a:pPr>
            <a:endParaRPr lang="en-GB" sz="2800" dirty="0"/>
          </a:p>
          <a:p>
            <a:pPr marL="870966" lvl="1" indent="-514350" algn="just">
              <a:buFont typeface="+mj-lt"/>
              <a:buAutoNum type="arabicPeriod"/>
            </a:pPr>
            <a:r>
              <a:rPr lang="en-US" sz="2400" dirty="0"/>
              <a:t>Interviewer starts with preplanned  questions</a:t>
            </a:r>
          </a:p>
          <a:p>
            <a:pPr marL="870966" lvl="1" indent="-514350" algn="just">
              <a:buFont typeface="+mj-lt"/>
              <a:buAutoNum type="arabicPeriod"/>
            </a:pPr>
            <a:r>
              <a:rPr lang="en-GB" sz="2400" dirty="0"/>
              <a:t>probes the interviewee to say more until no new relevant information is forthcoming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823172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E1F3-2665-2FD6-22B2-97D0343C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Biasness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4E2C-0D46-594E-F5F1-6B599D1C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800" dirty="0"/>
              <a:t>Do not pre-empt an answer by phrasing a question to suggest that a particular answer is expected.</a:t>
            </a:r>
          </a:p>
          <a:p>
            <a:pPr algn="just"/>
            <a:r>
              <a:rPr lang="en-GB" sz="2800" dirty="0"/>
              <a:t>body language of the interviewer</a:t>
            </a:r>
          </a:p>
          <a:p>
            <a:pPr marL="82296" indent="0" algn="just">
              <a:buNone/>
            </a:pPr>
            <a:endParaRPr lang="en-GB" sz="2800" dirty="0"/>
          </a:p>
          <a:p>
            <a:pPr marL="82296" indent="0" algn="just">
              <a:buNone/>
            </a:pPr>
            <a:r>
              <a:rPr lang="en-GB" sz="2400" dirty="0"/>
              <a:t>Semi-structured interviews are intended to be broadly replicable, so probing and prompting aim to move the interview along without introducing bias.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2086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C768-E1E2-18B4-4467-8DD55116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Different Kind of Users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49EA-A991-691D-D4F3-035A636EE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GB" sz="2800" dirty="0"/>
              <a:t>Users vary considerably based on their </a:t>
            </a:r>
          </a:p>
          <a:p>
            <a:pPr algn="just"/>
            <a:r>
              <a:rPr lang="en-GB" sz="2800" dirty="0"/>
              <a:t>Age</a:t>
            </a:r>
          </a:p>
          <a:p>
            <a:pPr algn="just"/>
            <a:r>
              <a:rPr lang="en-GB" sz="2800" dirty="0"/>
              <a:t>educational, life</a:t>
            </a:r>
          </a:p>
          <a:p>
            <a:pPr algn="just"/>
            <a:r>
              <a:rPr lang="en-GB" sz="2800" dirty="0"/>
              <a:t>cultural experiences</a:t>
            </a:r>
          </a:p>
          <a:p>
            <a:pPr algn="just"/>
            <a:r>
              <a:rPr lang="en-GB" sz="2800" dirty="0"/>
              <a:t>physical and cognitive abilities.</a:t>
            </a:r>
          </a:p>
          <a:p>
            <a:pPr marL="82296" indent="0" algn="just">
              <a:buNone/>
            </a:pPr>
            <a:endParaRPr lang="en-PK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9D4FD-8AD8-2497-B1C1-1D922529D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4521855"/>
            <a:ext cx="6081332" cy="149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49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0658-A74B-8C9D-DBDB-17DC53CE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Groups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D93F4-A944-120B-74AA-4E960EE9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GB" sz="2400" dirty="0"/>
              <a:t>Normally, three to ten people are involved, and the discussion is led by a trained facilitator.</a:t>
            </a:r>
          </a:p>
          <a:p>
            <a:pPr marL="82296" indent="0" algn="just">
              <a:buNone/>
            </a:pPr>
            <a:endParaRPr lang="en-GB" sz="2400" dirty="0"/>
          </a:p>
          <a:p>
            <a:pPr algn="just"/>
            <a:r>
              <a:rPr lang="en-GB" sz="2000" dirty="0"/>
              <a:t>it allows diverse or sensitive issues to be raised</a:t>
            </a:r>
          </a:p>
          <a:p>
            <a:pPr algn="just"/>
            <a:r>
              <a:rPr lang="en-US" sz="2000" dirty="0"/>
              <a:t>understand multiple points</a:t>
            </a:r>
            <a:endParaRPr lang="en-GB" sz="2000" dirty="0"/>
          </a:p>
          <a:p>
            <a:pPr algn="just"/>
            <a:r>
              <a:rPr lang="en-GB" sz="2000" dirty="0"/>
              <a:t>collaborative process or different user stories</a:t>
            </a:r>
          </a:p>
          <a:p>
            <a:pPr algn="just"/>
            <a:r>
              <a:rPr lang="en-GB" sz="2000" dirty="0"/>
              <a:t>shared issues rather than individual experiences.</a:t>
            </a:r>
            <a:endParaRPr lang="en-PK" sz="2000" dirty="0"/>
          </a:p>
        </p:txBody>
      </p:sp>
      <p:pic>
        <p:nvPicPr>
          <p:cNvPr id="12292" name="Picture 4" descr="Therapy Session Concept Young Man Sharing His Problems At Group Meeting  Vector Stock Illustration - Download Image Now - iStock">
            <a:extLst>
              <a:ext uri="{FF2B5EF4-FFF2-40B4-BE49-F238E27FC236}">
                <a16:creationId xmlns:a16="http://schemas.microsoft.com/office/drawing/2014/main" id="{8D5A06D9-0AD9-621F-9859-9CB58F38B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165258"/>
            <a:ext cx="2990850" cy="269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487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E053-BB84-0BC9-304B-971A912B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 and Conducting an Interview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D0E45-CB98-FF5D-BC85-B8C72E326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 algn="just">
              <a:buNone/>
            </a:pPr>
            <a:r>
              <a:rPr lang="en-GB" sz="2800" dirty="0"/>
              <a:t>Planning an interview involves </a:t>
            </a:r>
          </a:p>
          <a:p>
            <a:pPr algn="just"/>
            <a:r>
              <a:rPr lang="en-GB" sz="2400" dirty="0"/>
              <a:t>developing the set of questions or topics to be covered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collating any documentation to give to the interviewee (such as consent form or project description)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checking that recording equipment works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structuring the interview</a:t>
            </a:r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organizing a suitable time and place.</a:t>
            </a:r>
            <a:endParaRPr lang="en-PK" sz="2400" dirty="0"/>
          </a:p>
        </p:txBody>
      </p:sp>
      <p:pic>
        <p:nvPicPr>
          <p:cNvPr id="14338" name="Picture 2" descr="199,508 Checklist Stock Photos, Pictures &amp; Royalty-Free Images - iStock">
            <a:extLst>
              <a:ext uri="{FF2B5EF4-FFF2-40B4-BE49-F238E27FC236}">
                <a16:creationId xmlns:a16="http://schemas.microsoft.com/office/drawing/2014/main" id="{3B95CEDD-426D-F78E-A8CD-7642ECF3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371975"/>
            <a:ext cx="20764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139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767A-389F-0E44-052A-64664E73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Interview Questions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4B85-C20C-36B3-3D21-4A7CA061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6616" lvl="1" indent="0" algn="just">
              <a:buNone/>
            </a:pPr>
            <a:r>
              <a:rPr lang="en-GB" dirty="0"/>
              <a:t>Questions may be open-ended/closed-ended or a semi-structured interview may use a combination of both types.</a:t>
            </a:r>
          </a:p>
          <a:p>
            <a:pPr marL="82296" indent="0" algn="just">
              <a:buNone/>
            </a:pPr>
            <a:endParaRPr lang="en-GB" dirty="0"/>
          </a:p>
          <a:p>
            <a:pPr marL="82296" indent="0" algn="just">
              <a:buNone/>
            </a:pPr>
            <a:endParaRPr lang="en-PK" dirty="0"/>
          </a:p>
        </p:txBody>
      </p:sp>
      <p:pic>
        <p:nvPicPr>
          <p:cNvPr id="13314" name="Picture 2" descr="Customer survey questions: Open-ended vs closed | MyCustomer">
            <a:extLst>
              <a:ext uri="{FF2B5EF4-FFF2-40B4-BE49-F238E27FC236}">
                <a16:creationId xmlns:a16="http://schemas.microsoft.com/office/drawing/2014/main" id="{8CEFB6AA-4EE3-01F4-C210-D6FBAD12A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648" y="2895600"/>
            <a:ext cx="4572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07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D4C2-1E1E-4CD5-ECF4-3B7F7B10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- Setting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1FF2-D348-CD27-256F-F74A50F56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l">
              <a:buNone/>
            </a:pPr>
            <a:r>
              <a:rPr lang="en-US" sz="2400" dirty="0"/>
              <a:t>It is important to set specific goals for the study. These goals will influence the nature of</a:t>
            </a:r>
          </a:p>
          <a:p>
            <a:pPr algn="l"/>
            <a:r>
              <a:rPr lang="en-US" sz="2400" dirty="0"/>
              <a:t>data gathering sessions</a:t>
            </a:r>
          </a:p>
          <a:p>
            <a:pPr algn="l"/>
            <a:r>
              <a:rPr lang="en-US" sz="2400" dirty="0"/>
              <a:t>the data gathering techniques to be used, and the analysis to be performed</a:t>
            </a:r>
          </a:p>
          <a:p>
            <a:pPr algn="l"/>
            <a:endParaRPr lang="en-US" sz="2400" dirty="0"/>
          </a:p>
          <a:p>
            <a:pPr marL="82296" indent="0" algn="l">
              <a:buNone/>
            </a:pPr>
            <a:r>
              <a:rPr lang="en-US" sz="2400" dirty="0"/>
              <a:t>Goals should be clear and concise.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C42DA7BC-DF99-43A6-774B-87B0C2AB8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601547"/>
            <a:ext cx="4095750" cy="198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97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0206-7549-D8DC-27DD-37510EA85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3CDD-CDE3-C19C-F2B1-53C3354B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Clear and concise questions. </a:t>
            </a:r>
          </a:p>
          <a:p>
            <a:pPr marL="356616" lvl="1" indent="0">
              <a:buNone/>
            </a:pPr>
            <a:r>
              <a:rPr lang="en-GB" sz="2400" dirty="0"/>
              <a:t>Long or compound questions can be difficult to remember or confusing, so split them into two separate questions.</a:t>
            </a:r>
          </a:p>
          <a:p>
            <a:pPr marL="356616" lvl="1" indent="0">
              <a:buNone/>
            </a:pPr>
            <a:endParaRPr lang="en-GB" sz="2400" dirty="0"/>
          </a:p>
          <a:p>
            <a:pPr marL="356616" lvl="1" indent="0">
              <a:buNone/>
            </a:pPr>
            <a:r>
              <a:rPr lang="en-GB" sz="2400" b="1" dirty="0"/>
              <a:t>Example</a:t>
            </a:r>
          </a:p>
          <a:p>
            <a:pPr marL="356616" lvl="1" indent="0">
              <a:buNone/>
            </a:pPr>
            <a:r>
              <a:rPr lang="en-GB" sz="2400" dirty="0"/>
              <a:t>How do you like this smartphone app compared with previous ones that you have used?” </a:t>
            </a:r>
          </a:p>
          <a:p>
            <a:pPr marL="356616" lvl="1" indent="0">
              <a:buNone/>
            </a:pPr>
            <a:endParaRPr lang="en-GB" sz="2400" dirty="0"/>
          </a:p>
          <a:p>
            <a:pPr marL="356616" lvl="1" indent="0">
              <a:buNone/>
            </a:pPr>
            <a:r>
              <a:rPr lang="en-GB" sz="2400" dirty="0"/>
              <a:t>“How do you like this smartphone app?” </a:t>
            </a:r>
          </a:p>
          <a:p>
            <a:pPr marL="356616" lvl="1" indent="0">
              <a:buNone/>
            </a:pPr>
            <a:r>
              <a:rPr lang="en-GB" sz="2400" dirty="0"/>
              <a:t>“Have you used other smartphone apps?”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214258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A22E-DE2D-3B0F-1892-A64F4353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98703-06F5-43B3-9860-B1DE926E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GB" dirty="0"/>
              <a:t>Explain things to them in straightforward ways and </a:t>
            </a:r>
            <a:r>
              <a:rPr lang="en-US" dirty="0"/>
              <a:t>keep questions neutral. 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sz="2400" b="1" dirty="0"/>
              <a:t>Example</a:t>
            </a:r>
          </a:p>
          <a:p>
            <a:pPr marL="82296" indent="0">
              <a:buNone/>
            </a:pPr>
            <a:r>
              <a:rPr lang="en-GB" sz="2400" dirty="0"/>
              <a:t>“Why do you like this style of interaction?”</a:t>
            </a:r>
          </a:p>
        </p:txBody>
      </p:sp>
    </p:spTree>
    <p:extLst>
      <p:ext uri="{BB962C8B-B14F-4D97-AF65-F5344CB8AC3E}">
        <p14:creationId xmlns:p14="http://schemas.microsoft.com/office/powerpoint/2010/main" val="2598223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E24E-9C0D-6DC8-615F-FBA6FE9E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0DE5-77BA-57DA-26B6-8236C957D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GB" sz="2400" dirty="0"/>
          </a:p>
          <a:p>
            <a:pPr marL="82296" indent="0">
              <a:buNone/>
            </a:pPr>
            <a:r>
              <a:rPr lang="en-GB" sz="2400" dirty="0"/>
              <a:t>Have you used a device for reading books online before? (Explore previous knowledge.) </a:t>
            </a:r>
          </a:p>
          <a:p>
            <a:pPr marL="82296" indent="0">
              <a:buNone/>
            </a:pPr>
            <a:r>
              <a:rPr lang="en-GB" sz="2400" dirty="0"/>
              <a:t>□ Yes □ No □ Don’t remember/know</a:t>
            </a:r>
          </a:p>
          <a:p>
            <a:pPr marL="82296" indent="0">
              <a:buNone/>
            </a:pPr>
            <a:endParaRPr lang="en-GB" sz="2400" dirty="0"/>
          </a:p>
          <a:p>
            <a:pPr marL="82296" indent="0">
              <a:buNone/>
            </a:pPr>
            <a:endParaRPr lang="en-GB" sz="2400" dirty="0"/>
          </a:p>
          <a:p>
            <a:pPr marL="82296" indent="0">
              <a:buNone/>
            </a:pPr>
            <a:r>
              <a:rPr lang="en-GB" sz="2400" dirty="0"/>
              <a:t>Would you like to read a book using a device designed for reading online? (Explore initial reaction; then explore the response.) </a:t>
            </a:r>
          </a:p>
          <a:p>
            <a:pPr marL="82296" indent="0">
              <a:buNone/>
            </a:pPr>
            <a:r>
              <a:rPr lang="en-GB" sz="2400" dirty="0"/>
              <a:t>□ Yes □ No □ Don’t know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163340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05B4-D4A0-248D-FBDB-29ACE4CF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3B9C-C314-AD0D-1F92-A0B3316DD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35562"/>
          </a:xfrm>
        </p:spPr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GB" sz="2400" dirty="0"/>
              <a:t>Why? If response is “Yes” or “No,” interviewer asks, “Which of the following statements represents your feelings best?”</a:t>
            </a:r>
          </a:p>
          <a:p>
            <a:pPr marL="82296" indent="0">
              <a:buNone/>
            </a:pPr>
            <a:r>
              <a:rPr lang="en-GB" sz="2400" dirty="0"/>
              <a:t>For “Yes,” </a:t>
            </a:r>
          </a:p>
          <a:p>
            <a:pPr marL="82296" indent="0">
              <a:buNone/>
            </a:pPr>
            <a:r>
              <a:rPr lang="en-GB" sz="2400" dirty="0"/>
              <a:t>⬜I don’t like carrying heavy books. </a:t>
            </a:r>
          </a:p>
          <a:p>
            <a:pPr marL="82296" indent="0">
              <a:buNone/>
            </a:pPr>
            <a:r>
              <a:rPr lang="en-GB" sz="2400" dirty="0"/>
              <a:t>⬜This is fun/cool. </a:t>
            </a:r>
          </a:p>
          <a:p>
            <a:pPr marL="82296" indent="0">
              <a:buNone/>
            </a:pPr>
            <a:r>
              <a:rPr lang="en-GB" sz="2400" dirty="0"/>
              <a:t>⬜My friend told me they are great. </a:t>
            </a:r>
          </a:p>
          <a:p>
            <a:pPr marL="82296" indent="0">
              <a:buNone/>
            </a:pPr>
            <a:r>
              <a:rPr lang="en-GB" sz="2400" dirty="0"/>
              <a:t>⬜It’s the way of the future. </a:t>
            </a:r>
          </a:p>
          <a:p>
            <a:pPr marL="82296" indent="0">
              <a:buNone/>
            </a:pPr>
            <a:r>
              <a:rPr lang="en-GB" sz="2400" dirty="0"/>
              <a:t>⬜Another reason (interviewer notes the reason). </a:t>
            </a:r>
          </a:p>
          <a:p>
            <a:pPr marL="82296" indent="0">
              <a:buNone/>
            </a:pPr>
            <a:r>
              <a:rPr lang="en-GB" sz="2400" dirty="0"/>
              <a:t>For “No,” </a:t>
            </a:r>
          </a:p>
          <a:p>
            <a:pPr marL="82296" indent="0">
              <a:buNone/>
            </a:pPr>
            <a:r>
              <a:rPr lang="en-GB" sz="2400" dirty="0"/>
              <a:t>⬜I don’t like using gadgets if I can avoid it. </a:t>
            </a:r>
          </a:p>
          <a:p>
            <a:pPr marL="82296" indent="0">
              <a:buNone/>
            </a:pPr>
            <a:r>
              <a:rPr lang="en-GB" sz="2400" dirty="0"/>
              <a:t>⬜I can’t read the screen clearly.</a:t>
            </a:r>
          </a:p>
          <a:p>
            <a:pPr marL="82296" indent="0">
              <a:buNone/>
            </a:pPr>
            <a:r>
              <a:rPr lang="en-GB" sz="2400" dirty="0"/>
              <a:t>⬜I prefer the feel of paper. </a:t>
            </a:r>
          </a:p>
          <a:p>
            <a:pPr marL="82296" indent="0">
              <a:buNone/>
            </a:pPr>
            <a:r>
              <a:rPr lang="en-GB" sz="2400" dirty="0"/>
              <a:t>⬜Another reason (interviewer notes the reason)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764304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2C05C-17FF-F418-0C5E-9E7E8172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an Interview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B5FA-AC2E-CEBD-7DB0-AEAE6EF4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2800" dirty="0"/>
              <a:t>Introduction 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/>
              <a:t>Warm up Session 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/>
              <a:t>Main Session 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/>
              <a:t>Cooling off Period</a:t>
            </a:r>
          </a:p>
          <a:p>
            <a:pPr marL="596646" indent="-514350">
              <a:buFont typeface="+mj-lt"/>
              <a:buAutoNum type="arabicPeriod"/>
            </a:pPr>
            <a:r>
              <a:rPr lang="en-US" sz="2800" dirty="0"/>
              <a:t>Closing Session </a:t>
            </a:r>
            <a:endParaRPr lang="en-PK" sz="2800" dirty="0"/>
          </a:p>
        </p:txBody>
      </p:sp>
      <p:pic>
        <p:nvPicPr>
          <p:cNvPr id="16386" name="Picture 2" descr="How to Conduct a Good Interview - Astrix">
            <a:extLst>
              <a:ext uri="{FF2B5EF4-FFF2-40B4-BE49-F238E27FC236}">
                <a16:creationId xmlns:a16="http://schemas.microsoft.com/office/drawing/2014/main" id="{55BC60D7-2199-C470-C37B-9A4D00D71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18660"/>
            <a:ext cx="3733800" cy="210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554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4C4F-2ADA-2E7B-CF1B-114BCAF2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Remote Interview and Focus Group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CC02-8DA8-62C1-0037-BCEA7F71F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/>
              <a:t>The participants are in their own environment and are more relaxed. </a:t>
            </a:r>
          </a:p>
          <a:p>
            <a:pPr algn="just"/>
            <a:r>
              <a:rPr lang="en-GB" sz="2400" dirty="0"/>
              <a:t>Participants don’t have to travel.</a:t>
            </a:r>
          </a:p>
          <a:p>
            <a:pPr algn="just"/>
            <a:r>
              <a:rPr lang="en-GB" sz="2400" dirty="0"/>
              <a:t>Participants don’t need to worry about what they wear. </a:t>
            </a:r>
          </a:p>
          <a:p>
            <a:pPr algn="just"/>
            <a:r>
              <a:rPr lang="en-GB" sz="2400" dirty="0"/>
              <a:t>For interviews involving sensitive issues, interviewees can remain anonymous.</a:t>
            </a:r>
          </a:p>
          <a:p>
            <a:pPr algn="just"/>
            <a:r>
              <a:rPr lang="en-GB" sz="2400" dirty="0"/>
              <a:t>Participants can leave the conversation </a:t>
            </a:r>
          </a:p>
          <a:p>
            <a:pPr algn="just"/>
            <a:r>
              <a:rPr lang="en-GB" sz="2400" dirty="0"/>
              <a:t>Participants can be reached easily,</a:t>
            </a:r>
            <a:endParaRPr lang="en-PK" sz="2400" dirty="0"/>
          </a:p>
        </p:txBody>
      </p:sp>
      <p:pic>
        <p:nvPicPr>
          <p:cNvPr id="17410" name="Picture 2" descr="In-Depth Interviews and Focus Groups | The Fundamental Guide">
            <a:extLst>
              <a:ext uri="{FF2B5EF4-FFF2-40B4-BE49-F238E27FC236}">
                <a16:creationId xmlns:a16="http://schemas.microsoft.com/office/drawing/2014/main" id="{948F2CE4-FFB7-DAC0-1604-CD041BBB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4800600"/>
            <a:ext cx="3352800" cy="1989561"/>
          </a:xfrm>
          <a:prstGeom prst="rect">
            <a:avLst/>
          </a:prstGeom>
          <a:noFill/>
          <a:scene3d>
            <a:camera prst="orthographicFront">
              <a:rot lat="0" lon="3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482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335E-C24A-8A3A-4A6D-C61E74A4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304800"/>
            <a:ext cx="7498080" cy="1143000"/>
          </a:xfrm>
        </p:spPr>
        <p:txBody>
          <a:bodyPr/>
          <a:lstStyle/>
          <a:p>
            <a:r>
              <a:rPr lang="en-US" dirty="0"/>
              <a:t>Retrospective Interviews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FD53-F00D-7ED9-03D3-7BB25035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GB" sz="2800" dirty="0"/>
              <a:t>Interviews that reflect on an activity or a data gathering session done in the recent past. </a:t>
            </a:r>
          </a:p>
          <a:p>
            <a:pPr marL="82296" indent="0" algn="just">
              <a:buNone/>
            </a:pPr>
            <a:endParaRPr lang="en-GB" sz="2800" dirty="0"/>
          </a:p>
          <a:p>
            <a:pPr marL="82296" indent="0" algn="just">
              <a:buNone/>
            </a:pPr>
            <a:r>
              <a:rPr lang="en-GB" sz="2800" dirty="0"/>
              <a:t>This is a common practice in observational studies where it is sometimes referred to as </a:t>
            </a:r>
            <a:r>
              <a:rPr lang="en-GB" sz="2800" b="1" dirty="0"/>
              <a:t>member checking</a:t>
            </a:r>
            <a:r>
              <a:rPr lang="en-GB" sz="2800" dirty="0"/>
              <a:t>.</a:t>
            </a:r>
            <a:endParaRPr lang="en-PK" sz="2800" dirty="0"/>
          </a:p>
        </p:txBody>
      </p:sp>
      <p:pic>
        <p:nvPicPr>
          <p:cNvPr id="19458" name="Picture 2" descr="Interview Method of Data Collection in Research - MBA Knowledge Base">
            <a:extLst>
              <a:ext uri="{FF2B5EF4-FFF2-40B4-BE49-F238E27FC236}">
                <a16:creationId xmlns:a16="http://schemas.microsoft.com/office/drawing/2014/main" id="{DD4303E1-7061-A7B7-BF23-D797FA4DC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35" y="4591050"/>
            <a:ext cx="23336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0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DA18-9C6C-9FFA-B00E-21186D41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Enriching the Interview Experience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358B-1CD1-3E3D-CFE0-A750DB203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GB" dirty="0"/>
              <a:t>Interviews can be enriched by using props such as personas prototypes or work artifacts. </a:t>
            </a:r>
          </a:p>
          <a:p>
            <a:pPr marL="82296" indent="0">
              <a:buNone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8F63-F6ED-E063-25A5-187770B4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887236"/>
            <a:ext cx="5257800" cy="36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25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2B64-DA17-50C7-24CE-FDD09F66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BA441-274D-6F01-D3D0-443A4E071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Questionnaires </a:t>
            </a:r>
            <a:r>
              <a:rPr lang="en-GB" dirty="0"/>
              <a:t>are a well-established technique for collecting demographic data and users’ opinions.</a:t>
            </a:r>
          </a:p>
          <a:p>
            <a:pPr marL="603504" lvl="2" indent="0">
              <a:buNone/>
            </a:pPr>
            <a:r>
              <a:rPr lang="en-GB" dirty="0"/>
              <a:t>Can be close and open ended.</a:t>
            </a:r>
          </a:p>
          <a:p>
            <a:pPr marL="603504" lvl="2" indent="0">
              <a:buNone/>
            </a:pPr>
            <a:r>
              <a:rPr lang="en-GB" dirty="0"/>
              <a:t>Can be distributed to a large number of participants.</a:t>
            </a:r>
          </a:p>
          <a:p>
            <a:pPr marL="603504" lvl="2" indent="0">
              <a:buNone/>
            </a:pPr>
            <a:r>
              <a:rPr lang="en-GB" dirty="0"/>
              <a:t>More data can be collected </a:t>
            </a:r>
          </a:p>
          <a:p>
            <a:pPr marL="603504" lvl="2" indent="0">
              <a:buNone/>
            </a:pPr>
            <a:r>
              <a:rPr lang="en-GB" dirty="0"/>
              <a:t>Remote participants can be involved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104089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3EED-57E1-89DE-A6EB-5AA0A4EB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Questionnaire or Structured Interview?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6BDE-1F3E-CDC6-1F17-58236D66E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GB" dirty="0"/>
              <a:t>Difference lies in the motivation of the respondent to answer the questions.</a:t>
            </a:r>
            <a:endParaRPr lang="en-PK" dirty="0"/>
          </a:p>
        </p:txBody>
      </p:sp>
      <p:pic>
        <p:nvPicPr>
          <p:cNvPr id="7" name="Picture 6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8590D1DC-CA73-F254-6546-B65CC01190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3200"/>
            <a:ext cx="29718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2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BAD8-C2B4-B41C-9083-C1730EBC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14B81-15AB-581F-75AA-21487DFCE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800" dirty="0"/>
              <a:t>Sampling: If participants to be included in data gathering need to be</a:t>
            </a:r>
          </a:p>
          <a:p>
            <a:pPr marL="82296" indent="0">
              <a:buNone/>
            </a:pPr>
            <a:r>
              <a:rPr lang="en-US" sz="2800" dirty="0"/>
              <a:t>chosen, and this is called sampling. </a:t>
            </a:r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r>
              <a:rPr lang="en-US" sz="2800" dirty="0"/>
              <a:t>In general, having more participants is better because interpretations of statistical test results can be stated with higher confidence. </a:t>
            </a:r>
          </a:p>
          <a:p>
            <a:pPr marL="82296" indent="0">
              <a:buNone/>
            </a:pPr>
            <a:endParaRPr lang="en-US" sz="2800" dirty="0"/>
          </a:p>
          <a:p>
            <a:pPr marL="82296" indent="0">
              <a:buNone/>
            </a:pPr>
            <a:r>
              <a:rPr lang="en-US" sz="2400" dirty="0"/>
              <a:t>Most common size being 12</a:t>
            </a:r>
            <a:r>
              <a:rPr lang="en-US" sz="2800" dirty="0"/>
              <a:t>. </a:t>
            </a:r>
          </a:p>
        </p:txBody>
      </p:sp>
      <p:pic>
        <p:nvPicPr>
          <p:cNvPr id="1026" name="Picture 2" descr="Data Sampling Techniques &amp; Uses - Six Sigma Study Guide">
            <a:extLst>
              <a:ext uri="{FF2B5EF4-FFF2-40B4-BE49-F238E27FC236}">
                <a16:creationId xmlns:a16="http://schemas.microsoft.com/office/drawing/2014/main" id="{7AE869CB-D780-BB0B-B865-B11206D7C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788" y="4724400"/>
            <a:ext cx="3390900" cy="19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604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9015-ACAC-6C7B-76AC-7CB638C81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 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928C-F98C-7DFC-71C2-A66553750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dirty="0"/>
              <a:t>Background Information </a:t>
            </a:r>
          </a:p>
          <a:p>
            <a:pPr marL="658368" lvl="2" indent="0">
              <a:buNone/>
            </a:pPr>
            <a:r>
              <a:rPr lang="en-US" dirty="0"/>
              <a:t>Demographics </a:t>
            </a:r>
          </a:p>
          <a:p>
            <a:pPr marL="658368" lvl="2" indent="0">
              <a:buNone/>
            </a:pPr>
            <a:r>
              <a:rPr lang="en-US" dirty="0"/>
              <a:t>Experience </a:t>
            </a:r>
          </a:p>
          <a:p>
            <a:pPr marL="658368" lvl="2" indent="0">
              <a:buNone/>
            </a:pPr>
            <a:endParaRPr lang="en-US" dirty="0"/>
          </a:p>
          <a:p>
            <a:pPr marL="658368" lvl="2" indent="0">
              <a:buNone/>
            </a:pPr>
            <a:endParaRPr lang="en-US" dirty="0"/>
          </a:p>
          <a:p>
            <a:pPr marL="137160" indent="0">
              <a:buNone/>
            </a:pPr>
            <a:r>
              <a:rPr lang="en-US" dirty="0"/>
              <a:t>Contextual Information </a:t>
            </a:r>
          </a:p>
          <a:p>
            <a:pPr marL="658368" lvl="2" indent="0">
              <a:buNone/>
            </a:pPr>
            <a:r>
              <a:rPr lang="en-US" dirty="0"/>
              <a:t>Relevant to the study goals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126982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Premium Vector | Checklist concept. questionnaire, survey, clipboard, task  list. vector illustration. flat">
            <a:extLst>
              <a:ext uri="{FF2B5EF4-FFF2-40B4-BE49-F238E27FC236}">
                <a16:creationId xmlns:a16="http://schemas.microsoft.com/office/drawing/2014/main" id="{2029C145-B0E5-D260-E82F-B848C2A4E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71022"/>
            <a:ext cx="3581400" cy="238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80EB5-294F-2FB4-381F-89DEA1FC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 for Questionnaire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0D16-7612-6188-8F6C-3CD7AB3FB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Ordering of question </a:t>
            </a:r>
          </a:p>
          <a:p>
            <a:r>
              <a:rPr lang="en-US" sz="2800" dirty="0"/>
              <a:t>Consider if different version of questions is required</a:t>
            </a:r>
          </a:p>
          <a:p>
            <a:r>
              <a:rPr lang="en-US" sz="2800" dirty="0"/>
              <a:t>Provide clear instruction </a:t>
            </a:r>
          </a:p>
          <a:p>
            <a:r>
              <a:rPr lang="en-US" sz="2800" dirty="0"/>
              <a:t>Length of questionnaires</a:t>
            </a:r>
          </a:p>
          <a:p>
            <a:r>
              <a:rPr lang="en-US" sz="2800" dirty="0"/>
              <a:t>Allow dropouts</a:t>
            </a:r>
          </a:p>
          <a:p>
            <a:r>
              <a:rPr lang="en-US" sz="2800" dirty="0"/>
              <a:t>Questionnaire layout and spacing </a:t>
            </a:r>
          </a:p>
          <a:p>
            <a:endParaRPr lang="en-US" sz="2800" dirty="0"/>
          </a:p>
          <a:p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002966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B72A-536F-6921-B729-C8266336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Response Format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D4F1-DF04-623C-3D1D-09345724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buFont typeface="+mj-lt"/>
              <a:buAutoNum type="arabicPeriod"/>
            </a:pPr>
            <a:r>
              <a:rPr lang="en-US" dirty="0"/>
              <a:t>Check boxes and ranges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Rating scale</a:t>
            </a:r>
          </a:p>
          <a:p>
            <a:pPr marL="870966" lvl="1" indent="-514350"/>
            <a:r>
              <a:rPr lang="en-US" dirty="0"/>
              <a:t>Likert scale</a:t>
            </a:r>
          </a:p>
          <a:p>
            <a:pPr marL="870966" lvl="1" indent="-514350"/>
            <a:endParaRPr lang="en-US" dirty="0"/>
          </a:p>
          <a:p>
            <a:pPr marL="870966" lvl="1" indent="-514350"/>
            <a:endParaRPr lang="en-US" dirty="0"/>
          </a:p>
          <a:p>
            <a:pPr marL="870966" lvl="1" indent="-514350"/>
            <a:r>
              <a:rPr lang="en-US" dirty="0"/>
              <a:t>Semantic differential scale</a:t>
            </a:r>
          </a:p>
          <a:p>
            <a:pPr marL="596646" indent="-514350">
              <a:buFont typeface="+mj-lt"/>
              <a:buAutoNum type="arabicPeriod"/>
            </a:pP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E9130-86E2-4438-5FCF-84693FFE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276600"/>
            <a:ext cx="6934195" cy="671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6AAAF1-288A-7AF6-5E64-B49CA0BE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953000"/>
            <a:ext cx="4957762" cy="178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189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F79EC-979D-6F94-3F84-2EFE683A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Administrating Questions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AE1A0-784A-0E42-A404-2EAFF3735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GB" dirty="0"/>
              <a:t>Two important issues when using questionnaires are </a:t>
            </a:r>
          </a:p>
          <a:p>
            <a:pPr marL="596646" indent="-514350">
              <a:buFont typeface="+mj-lt"/>
              <a:buAutoNum type="arabicPeriod"/>
            </a:pPr>
            <a:r>
              <a:rPr lang="en-GB" sz="2800" dirty="0"/>
              <a:t>reaching a representative sample of participants and </a:t>
            </a:r>
          </a:p>
          <a:p>
            <a:pPr marL="596646" indent="-514350">
              <a:buFont typeface="+mj-lt"/>
              <a:buAutoNum type="arabicPeriod"/>
            </a:pPr>
            <a:r>
              <a:rPr lang="en-GB" sz="2800" dirty="0"/>
              <a:t>ensuring a reasonable response rate.</a:t>
            </a:r>
          </a:p>
          <a:p>
            <a:pPr marL="596646" indent="-514350">
              <a:buFont typeface="+mj-lt"/>
              <a:buAutoNum type="arabicPeriod"/>
            </a:pPr>
            <a:endParaRPr lang="en-GB" sz="2800" dirty="0"/>
          </a:p>
          <a:p>
            <a:pPr marL="82296" indent="0">
              <a:buNone/>
            </a:pPr>
            <a:r>
              <a:rPr lang="en-GB" sz="2800" dirty="0"/>
              <a:t>There can be</a:t>
            </a:r>
          </a:p>
          <a:p>
            <a:pPr lvl="1"/>
            <a:r>
              <a:rPr lang="en-GB" sz="2400" dirty="0"/>
              <a:t>Paper questionnaire</a:t>
            </a:r>
          </a:p>
          <a:p>
            <a:pPr lvl="1"/>
            <a:r>
              <a:rPr lang="en-GB" sz="2400" dirty="0"/>
              <a:t>Online questionnaire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2792281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B6F6-149D-3B6B-A9D6-4112F872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Questionnaire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6F793-12B5-D854-4197-B9E2DE91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the survey timeline</a:t>
            </a:r>
          </a:p>
          <a:p>
            <a:r>
              <a:rPr lang="en-US" dirty="0"/>
              <a:t>Design the questionnaire offline. </a:t>
            </a:r>
          </a:p>
          <a:p>
            <a:r>
              <a:rPr lang="en-US" dirty="0"/>
              <a:t>Program the online survey</a:t>
            </a:r>
          </a:p>
          <a:p>
            <a:r>
              <a:rPr lang="en-US" dirty="0"/>
              <a:t>Test the survey</a:t>
            </a:r>
          </a:p>
          <a:p>
            <a:r>
              <a:rPr lang="en-US" dirty="0"/>
              <a:t>Recruit respondents.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3014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9098-A51A-3F59-0C0C-D3232A8D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3422-C74B-8AD9-A388-61CBF49C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4736592" cy="4800600"/>
          </a:xfrm>
        </p:spPr>
        <p:txBody>
          <a:bodyPr>
            <a:normAutofit fontScale="92500"/>
          </a:bodyPr>
          <a:lstStyle/>
          <a:p>
            <a:pPr marL="82296" indent="0">
              <a:buNone/>
            </a:pPr>
            <a:r>
              <a:rPr lang="en-GB" dirty="0"/>
              <a:t>Observation is useful at any stage during product development.</a:t>
            </a:r>
          </a:p>
          <a:p>
            <a:pPr marL="603504" lvl="2" indent="0">
              <a:buNone/>
            </a:pPr>
            <a:r>
              <a:rPr lang="en-GB" dirty="0"/>
              <a:t>Early – helps designer understand the users’ context, tasks, and goals</a:t>
            </a:r>
          </a:p>
          <a:p>
            <a:pPr marL="603504" lvl="2" indent="0">
              <a:buNone/>
            </a:pPr>
            <a:r>
              <a:rPr lang="en-GB" dirty="0"/>
              <a:t>Later – investigates how well a prototype support these task and goals</a:t>
            </a:r>
          </a:p>
          <a:p>
            <a:pPr marL="603504" lvl="2" indent="0">
              <a:buNone/>
            </a:pPr>
            <a:endParaRPr lang="en-GB" dirty="0"/>
          </a:p>
          <a:p>
            <a:pPr marL="82296" indent="0">
              <a:buNone/>
            </a:pPr>
            <a:r>
              <a:rPr lang="en-GB" dirty="0"/>
              <a:t>May be in field or controlled environment. </a:t>
            </a:r>
            <a:endParaRPr lang="en-PK" dirty="0"/>
          </a:p>
        </p:txBody>
      </p:sp>
      <p:pic>
        <p:nvPicPr>
          <p:cNvPr id="21506" name="Picture 2" descr="Methods &amp; Applications of Observational Research- Part 01 - Blog By Asha">
            <a:extLst>
              <a:ext uri="{FF2B5EF4-FFF2-40B4-BE49-F238E27FC236}">
                <a16:creationId xmlns:a16="http://schemas.microsoft.com/office/drawing/2014/main" id="{DBFE2996-69B7-B12B-9744-A9C9F0A57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34"/>
          <a:stretch/>
        </p:blipFill>
        <p:spPr bwMode="auto">
          <a:xfrm>
            <a:off x="6172200" y="1828800"/>
            <a:ext cx="2841978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184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E9095-42F1-EF09-EF95-10E42645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 Observation in the Field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E98F-06AF-986B-CE65-8CA2D8F44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GB" sz="2400" dirty="0"/>
              <a:t>Observation in the field can help fill in details about how users behave and use technology, and nuances that are not elicited from other forms of investigation may be observed.</a:t>
            </a:r>
          </a:p>
          <a:p>
            <a:pPr marL="603504" lvl="2" indent="0">
              <a:buNone/>
            </a:pPr>
            <a:r>
              <a:rPr lang="en-GB" sz="2000" dirty="0"/>
              <a:t>It explain what they do or to describe accurately how they achieve a task</a:t>
            </a:r>
          </a:p>
          <a:p>
            <a:pPr marL="603504" lvl="2" indent="0">
              <a:buNone/>
            </a:pPr>
            <a:r>
              <a:rPr lang="en-GB" sz="2000" dirty="0"/>
              <a:t>In a context, why activities happen the way that they do</a:t>
            </a:r>
          </a:p>
          <a:p>
            <a:pPr marL="603504" lvl="2" indent="0">
              <a:buNone/>
            </a:pPr>
            <a:r>
              <a:rPr lang="en-GB" sz="2000" dirty="0"/>
              <a:t>During an observation, events can be complex and rapidly changing.</a:t>
            </a:r>
          </a:p>
        </p:txBody>
      </p:sp>
      <p:pic>
        <p:nvPicPr>
          <p:cNvPr id="22530" name="Picture 2" descr="Direct observation in UX: what, when and how? | by Atefe Rahdan | UX  Collective">
            <a:extLst>
              <a:ext uri="{FF2B5EF4-FFF2-40B4-BE49-F238E27FC236}">
                <a16:creationId xmlns:a16="http://schemas.microsoft.com/office/drawing/2014/main" id="{7CB7C35A-A324-0CD7-775C-68A553458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800600"/>
            <a:ext cx="4495800" cy="192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821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4ABE-4C5F-D456-4642-783E160F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Noun Framework for observation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D667-FA40-8FA1-AE8C-46C79E54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GB" sz="2800" b="1" dirty="0"/>
              <a:t>The person: </a:t>
            </a:r>
            <a:r>
              <a:rPr lang="en-GB" sz="2800" dirty="0"/>
              <a:t>Who is using the technology at any particular time?</a:t>
            </a:r>
          </a:p>
          <a:p>
            <a:pPr marL="82296" indent="0">
              <a:buNone/>
            </a:pPr>
            <a:r>
              <a:rPr lang="en-GB" sz="2800" dirty="0"/>
              <a:t> </a:t>
            </a:r>
          </a:p>
          <a:p>
            <a:pPr marL="82296" indent="0">
              <a:buNone/>
            </a:pPr>
            <a:r>
              <a:rPr lang="en-GB" sz="2800" b="1" dirty="0"/>
              <a:t>The place: </a:t>
            </a:r>
            <a:r>
              <a:rPr lang="en-GB" sz="2800" dirty="0"/>
              <a:t>Where are they using it? </a:t>
            </a:r>
          </a:p>
          <a:p>
            <a:pPr marL="82296" indent="0">
              <a:buNone/>
            </a:pPr>
            <a:endParaRPr lang="en-GB" sz="2800" dirty="0"/>
          </a:p>
          <a:p>
            <a:pPr marL="82296" indent="0">
              <a:buNone/>
            </a:pPr>
            <a:r>
              <a:rPr lang="en-GB" sz="2800" b="1" dirty="0"/>
              <a:t>The thing: </a:t>
            </a:r>
            <a:r>
              <a:rPr lang="en-GB" sz="2800" dirty="0"/>
              <a:t>What are they doing with it?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3411595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D7B7-09AB-8F4B-10F8-65E529F5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Context Framework of Observation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BB46-61C3-0C33-B21F-A99FB167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Space: </a:t>
            </a:r>
            <a:r>
              <a:rPr lang="en-GB" dirty="0"/>
              <a:t>What is the physical space like, and how is it laid out? </a:t>
            </a:r>
          </a:p>
          <a:p>
            <a:r>
              <a:rPr lang="en-GB" b="1" dirty="0"/>
              <a:t>Actors: </a:t>
            </a:r>
            <a:r>
              <a:rPr lang="en-GB" dirty="0"/>
              <a:t>What are the names and relevant details of the people involved? </a:t>
            </a:r>
          </a:p>
          <a:p>
            <a:r>
              <a:rPr lang="en-GB" b="1" dirty="0"/>
              <a:t>Activities: </a:t>
            </a:r>
            <a:r>
              <a:rPr lang="en-GB" dirty="0"/>
              <a:t>What are the actors doing, and why?</a:t>
            </a:r>
          </a:p>
          <a:p>
            <a:r>
              <a:rPr lang="en-GB" b="1" dirty="0"/>
              <a:t>Objects: </a:t>
            </a:r>
            <a:r>
              <a:rPr lang="en-GB" dirty="0"/>
              <a:t>What physical objects are present, such as furniture? </a:t>
            </a:r>
          </a:p>
          <a:p>
            <a:r>
              <a:rPr lang="en-GB" b="1" dirty="0"/>
              <a:t>Acts: </a:t>
            </a:r>
            <a:r>
              <a:rPr lang="en-GB" dirty="0"/>
              <a:t>What are specific individual actions? </a:t>
            </a:r>
          </a:p>
          <a:p>
            <a:r>
              <a:rPr lang="en-GB" b="1" dirty="0"/>
              <a:t>Events: </a:t>
            </a:r>
            <a:r>
              <a:rPr lang="en-GB" dirty="0"/>
              <a:t>Is what you observe part of a special event? </a:t>
            </a:r>
          </a:p>
          <a:p>
            <a:r>
              <a:rPr lang="en-GB" b="1" dirty="0"/>
              <a:t>Time: </a:t>
            </a:r>
            <a:r>
              <a:rPr lang="en-GB" dirty="0"/>
              <a:t>What is the sequence of events? </a:t>
            </a:r>
          </a:p>
          <a:p>
            <a:r>
              <a:rPr lang="en-GB" b="1" dirty="0"/>
              <a:t>Goals: </a:t>
            </a:r>
            <a:r>
              <a:rPr lang="en-GB" dirty="0"/>
              <a:t>What are the actors trying to accomplish?</a:t>
            </a:r>
          </a:p>
          <a:p>
            <a:r>
              <a:rPr lang="en-GB" b="1" dirty="0"/>
              <a:t>Feelings: </a:t>
            </a:r>
            <a:r>
              <a:rPr lang="en-GB" dirty="0"/>
              <a:t>What is the mood of the group and of individuals?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699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2039-29A4-2757-AC0F-7546CC90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Participation 	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8236-1F99-9EC5-F475-C073BE48C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800" dirty="0"/>
              <a:t>D</a:t>
            </a:r>
            <a:r>
              <a:rPr lang="en-GB" sz="2800" dirty="0" err="1"/>
              <a:t>epending</a:t>
            </a:r>
            <a:r>
              <a:rPr lang="en-GB" sz="2800" dirty="0"/>
              <a:t> on the type of study, the degree of participation within the study environment varies across a spectrum.</a:t>
            </a:r>
          </a:p>
          <a:p>
            <a:pPr marL="82296" indent="0">
              <a:buNone/>
            </a:pPr>
            <a:endParaRPr lang="en-GB" sz="2800" dirty="0"/>
          </a:p>
          <a:p>
            <a:pPr marL="603504" lvl="2" indent="0">
              <a:buNone/>
            </a:pPr>
            <a:r>
              <a:rPr lang="en-GB" sz="2000" dirty="0"/>
              <a:t>An observer who adopts an approach right at the outsider end of the spectrum is called a </a:t>
            </a:r>
            <a:r>
              <a:rPr lang="en-GB" sz="2000" b="1" dirty="0"/>
              <a:t>passive observer</a:t>
            </a:r>
          </a:p>
          <a:p>
            <a:pPr marL="603504" lvl="2" indent="0">
              <a:buNone/>
            </a:pPr>
            <a:r>
              <a:rPr lang="en-GB" sz="2000" dirty="0"/>
              <a:t>An observer who adopts an approach at the insider end of this spectrum is called a </a:t>
            </a:r>
            <a:r>
              <a:rPr lang="en-GB" sz="2000" b="1" dirty="0"/>
              <a:t>participant observer. </a:t>
            </a:r>
            <a:endParaRPr lang="en-PK" sz="2000" b="1" dirty="0"/>
          </a:p>
        </p:txBody>
      </p:sp>
      <p:pic>
        <p:nvPicPr>
          <p:cNvPr id="23554" name="Picture 2" descr="How to Be an Effective Participant Observer | Research Gaps">
            <a:extLst>
              <a:ext uri="{FF2B5EF4-FFF2-40B4-BE49-F238E27FC236}">
                <a16:creationId xmlns:a16="http://schemas.microsoft.com/office/drawing/2014/main" id="{9A5D8A4C-28F4-E2D7-2FF9-F03C9906D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85" y="4715209"/>
            <a:ext cx="3430715" cy="21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3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649D-D3D5-B047-22AD-7B1E6841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Issues - Identifying Participants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0C14C-F46A-5733-F8BE-B1A2185B0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>
              <a:buNone/>
            </a:pPr>
            <a:r>
              <a:rPr lang="en-US" b="1" dirty="0"/>
              <a:t>Population</a:t>
            </a:r>
            <a:r>
              <a:rPr lang="en-US" dirty="0"/>
              <a:t>:</a:t>
            </a:r>
            <a:r>
              <a:rPr lang="en-GB" dirty="0"/>
              <a:t>Types of people from whom data is to be gathered.</a:t>
            </a:r>
          </a:p>
          <a:p>
            <a:pPr marL="82296" indent="0">
              <a:buNone/>
            </a:pPr>
            <a:r>
              <a:rPr lang="en-GB" b="1" dirty="0"/>
              <a:t>Sampling: </a:t>
            </a:r>
            <a:r>
              <a:rPr lang="en-GB" dirty="0"/>
              <a:t>The participants to be included in data gathering need to be chosen.</a:t>
            </a:r>
          </a:p>
          <a:p>
            <a:pPr marL="82296" indent="0">
              <a:buNone/>
            </a:pPr>
            <a:r>
              <a:rPr lang="en-GB" b="1" dirty="0"/>
              <a:t>Saturation sampling</a:t>
            </a:r>
            <a:r>
              <a:rPr lang="en-GB" dirty="0"/>
              <a:t>: Situation where all members of the target population are accessible is called.</a:t>
            </a:r>
          </a:p>
          <a:p>
            <a:pPr marL="82296" indent="0">
              <a:buNone/>
            </a:pPr>
            <a:r>
              <a:rPr lang="en-GB" b="1" dirty="0"/>
              <a:t>Random </a:t>
            </a:r>
            <a:r>
              <a:rPr lang="en-GB" b="1" dirty="0" err="1"/>
              <a:t>sampling</a:t>
            </a:r>
            <a:r>
              <a:rPr lang="en-GB" dirty="0" err="1"/>
              <a:t>:choosing</a:t>
            </a:r>
            <a:r>
              <a:rPr lang="en-GB" dirty="0"/>
              <a:t> every nth person in a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65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69F9-E230-68A9-DFDF-19F4D50BE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Planning and Conducting an Observation in the field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CB35-F569-4C1A-9714-0934B6B01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r>
              <a:rPr lang="en-US" dirty="0"/>
              <a:t>Things to consider</a:t>
            </a:r>
          </a:p>
          <a:p>
            <a:pPr marL="82296" indent="0">
              <a:buNone/>
            </a:pPr>
            <a:endParaRPr lang="en-US" dirty="0"/>
          </a:p>
          <a:p>
            <a:pPr lvl="1"/>
            <a:r>
              <a:rPr lang="en-US" dirty="0"/>
              <a:t>The level of participation to adopt</a:t>
            </a:r>
          </a:p>
          <a:p>
            <a:pPr lvl="1"/>
            <a:r>
              <a:rPr lang="en-US" dirty="0"/>
              <a:t>How to make a record of the data</a:t>
            </a:r>
          </a:p>
          <a:p>
            <a:pPr lvl="1"/>
            <a:r>
              <a:rPr lang="en-US" dirty="0"/>
              <a:t>How to gain acceptance in the group being studied</a:t>
            </a:r>
          </a:p>
          <a:p>
            <a:pPr lvl="1"/>
            <a:r>
              <a:rPr lang="en-US" dirty="0"/>
              <a:t>How to handle sensitive issues such as cultural differences</a:t>
            </a:r>
          </a:p>
          <a:p>
            <a:pPr lvl="1"/>
            <a:r>
              <a:rPr lang="en-US" dirty="0"/>
              <a:t>How to ensure study uses different perspective.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13821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AADF-DB3C-B3E9-F9AC-A29CDF48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Ethnography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197-57B2-A947-D811-762DEEEF0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2296" indent="0">
              <a:buNone/>
            </a:pPr>
            <a:r>
              <a:rPr lang="en-GB" dirty="0"/>
              <a:t>Ethnographic studies aim to understand what people do and how they organize action and interaction within a particular context of interest to designers.</a:t>
            </a:r>
          </a:p>
          <a:p>
            <a:pPr marL="82296" indent="0">
              <a:buNone/>
            </a:pPr>
            <a:endParaRPr lang="en-GB" dirty="0"/>
          </a:p>
          <a:p>
            <a:pPr marL="946404" lvl="2" indent="-342900"/>
            <a:r>
              <a:rPr lang="en-GB" dirty="0"/>
              <a:t>A situation is observed without imposing any a priori structure or framework upon it, and everything is viewed as “strange.” </a:t>
            </a:r>
          </a:p>
          <a:p>
            <a:pPr marL="946404" lvl="2" indent="-342900"/>
            <a:r>
              <a:rPr lang="en-GB" dirty="0"/>
              <a:t>The aim is to capture and articulate the participants’ perspective of the situation under study</a:t>
            </a:r>
          </a:p>
          <a:p>
            <a:pPr marL="946404" lvl="2" indent="-342900"/>
            <a:r>
              <a:rPr lang="en-GB" dirty="0"/>
              <a:t>Ethnographic data is based on what is available, what is “ordinary,” what it is that people do, say, and how they work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59699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A0F8-3C29-6025-D483-DBE99083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Data Collected in Ethnographical Studies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10046-3551-69E3-8C76-8F85698B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GB" dirty="0"/>
              <a:t>Activity or job descriptions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/>
              <a:t>Rules and procedures (and so on) that govern particular activities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/>
              <a:t>Descriptions of activities observed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/>
              <a:t>Recordings of the talk taking place between parties involved in observed activities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/>
              <a:t>Informal interviews with participants explaining the detail of observed activities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/>
              <a:t>Diagrams of the physical layout, including the position of artifacts 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/>
              <a:t>Photographs of artifacts (documents, diagrams, forms, computers, and so on) used in the course of observed activities 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/>
              <a:t>Videos of artifacts as used in the course of observed activities 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/>
              <a:t>Descriptions of artifacts used in the course of observed activities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/>
              <a:t>Workflow diagrams showing the sequential order of tasks involved in observed activities</a:t>
            </a:r>
          </a:p>
          <a:p>
            <a:pPr marL="596646" indent="-514350">
              <a:buFont typeface="+mj-lt"/>
              <a:buAutoNum type="arabicPeriod"/>
            </a:pPr>
            <a:r>
              <a:rPr lang="en-GB" dirty="0"/>
              <a:t>Process maps showing connections between activities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59373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DD38-0E13-D1FD-6048-A4706F94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Direct Observations in Controlled Environment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6EDB-7F35-2AED-D0E4-92D4F01F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GB" dirty="0"/>
              <a:t>Observing users in a controlled environment may occur within a purposely built usability lab.</a:t>
            </a:r>
          </a:p>
          <a:p>
            <a:pPr marL="813816" lvl="1" indent="-457200"/>
            <a:r>
              <a:rPr lang="en-GB" dirty="0"/>
              <a:t>prepare a script to guide how the participants will be greeted</a:t>
            </a:r>
          </a:p>
          <a:p>
            <a:pPr marL="813816" lvl="1" indent="-457200"/>
            <a:r>
              <a:rPr lang="en-GB" dirty="0"/>
              <a:t>Tell about the goals of the study and how long it will last</a:t>
            </a:r>
          </a:p>
          <a:p>
            <a:pPr marL="813816" lvl="1" indent="-457200"/>
            <a:r>
              <a:rPr lang="en-GB" dirty="0"/>
              <a:t>Explain their rights</a:t>
            </a:r>
          </a:p>
          <a:p>
            <a:pPr marL="813816" lvl="1" indent="-457200"/>
            <a:r>
              <a:rPr lang="en-GB" dirty="0"/>
              <a:t>Ensure that each participant will be treated in same way (scripts)</a:t>
            </a:r>
          </a:p>
          <a:p>
            <a:pPr marL="813816" lvl="1" indent="-457200"/>
            <a:r>
              <a:rPr lang="en-GB" dirty="0"/>
              <a:t>arrangement of equipment should be proper</a:t>
            </a:r>
          </a:p>
          <a:p>
            <a:pPr marL="356616" lvl="1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495505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9781-C82B-D524-1F58-C60AA86A1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Aloud Technique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A0A9-508B-F934-482A-25EE62AA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The think-aloud technique is a useful way of understanding what is going on in a person’s head.</a:t>
            </a:r>
          </a:p>
          <a:p>
            <a:r>
              <a:rPr lang="en-GB" sz="2400" dirty="0"/>
              <a:t>The technique requires people to say out loud everything that they are thinking and trying to do so that their thought processes are externalized</a:t>
            </a:r>
          </a:p>
          <a:p>
            <a:endParaRPr lang="en-GB" sz="2400" dirty="0"/>
          </a:p>
          <a:p>
            <a:pPr marL="82296" indent="0">
              <a:buNone/>
            </a:pPr>
            <a:r>
              <a:rPr lang="en-US" sz="2400" dirty="0"/>
              <a:t>Example:</a:t>
            </a:r>
            <a:endParaRPr lang="en-PK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397E4-D5F1-6C99-6613-9094D049B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267200"/>
            <a:ext cx="816772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379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2103-BA48-E854-BFCE-D16CCC77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6C0C1-4891-4916-AD25-90383B103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Pros</a:t>
            </a:r>
          </a:p>
          <a:p>
            <a:pPr lvl="2"/>
            <a:r>
              <a:rPr lang="en-US" dirty="0"/>
              <a:t>Easy to do</a:t>
            </a:r>
          </a:p>
          <a:p>
            <a:pPr lvl="2"/>
            <a:r>
              <a:rPr lang="en-US" dirty="0"/>
              <a:t>No cost at all</a:t>
            </a:r>
          </a:p>
          <a:p>
            <a:pPr lvl="2"/>
            <a:r>
              <a:rPr lang="en-US" dirty="0"/>
              <a:t>Can identify issues at hands</a:t>
            </a:r>
          </a:p>
          <a:p>
            <a:pPr lvl="2"/>
            <a:endParaRPr lang="en-US" dirty="0"/>
          </a:p>
          <a:p>
            <a:pPr marL="82296" indent="0">
              <a:buNone/>
            </a:pPr>
            <a:r>
              <a:rPr lang="en-US" dirty="0"/>
              <a:t>Cons</a:t>
            </a:r>
          </a:p>
          <a:p>
            <a:pPr lvl="2"/>
            <a:r>
              <a:rPr lang="en-US" dirty="0"/>
              <a:t>Occurrence of silence</a:t>
            </a:r>
          </a:p>
          <a:p>
            <a:pPr lvl="2"/>
            <a:r>
              <a:rPr lang="en-US" dirty="0"/>
              <a:t>Self conscious and awkwardness</a:t>
            </a:r>
          </a:p>
          <a:p>
            <a:pPr lvl="2"/>
            <a:r>
              <a:rPr lang="en-US" dirty="0"/>
              <a:t>Forget to speak out loud</a:t>
            </a:r>
          </a:p>
          <a:p>
            <a:pPr lvl="2"/>
            <a:r>
              <a:rPr lang="en-US" dirty="0"/>
              <a:t>Observer needs to interrupt </a:t>
            </a:r>
          </a:p>
          <a:p>
            <a:endParaRPr lang="en-US" dirty="0"/>
          </a:p>
          <a:p>
            <a:endParaRPr lang="en-PK" dirty="0"/>
          </a:p>
        </p:txBody>
      </p:sp>
      <p:pic>
        <p:nvPicPr>
          <p:cNvPr id="4" name="Picture 4" descr="CMD Methods Pack - find a combination of research methods that suit your  needs">
            <a:extLst>
              <a:ext uri="{FF2B5EF4-FFF2-40B4-BE49-F238E27FC236}">
                <a16:creationId xmlns:a16="http://schemas.microsoft.com/office/drawing/2014/main" id="{DDB0FB50-B2D3-F9E9-AB2B-405CDE446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07" y="2286000"/>
            <a:ext cx="290876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7060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9CC3-D0D9-9D5C-7409-D8BD4166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Indirect Observations: Tracking Users’ Activities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7BA7-6989-810E-ADED-30950E657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1447800"/>
            <a:ext cx="3288792" cy="4800600"/>
          </a:xfrm>
        </p:spPr>
        <p:txBody>
          <a:bodyPr>
            <a:normAutofit lnSpcReduction="10000"/>
          </a:bodyPr>
          <a:lstStyle/>
          <a:p>
            <a:pPr marL="596646" indent="-514350">
              <a:buFont typeface="+mj-lt"/>
              <a:buAutoNum type="arabicPeriod"/>
            </a:pPr>
            <a:endParaRPr lang="en-US" dirty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Diaries </a:t>
            </a:r>
          </a:p>
          <a:p>
            <a:pPr marL="596646" indent="-514350">
              <a:buFont typeface="+mj-lt"/>
              <a:buAutoNum type="arabicPeriod"/>
            </a:pPr>
            <a:endParaRPr lang="en-US" dirty="0"/>
          </a:p>
          <a:p>
            <a:pPr marL="596646" indent="-514350">
              <a:buFont typeface="+mj-lt"/>
              <a:buAutoNum type="arabicPeriod"/>
            </a:pPr>
            <a:endParaRPr lang="en-US" dirty="0"/>
          </a:p>
          <a:p>
            <a:pPr marL="596646" indent="-514350">
              <a:buFont typeface="+mj-lt"/>
              <a:buAutoNum type="arabicPeriod"/>
            </a:pPr>
            <a:r>
              <a:rPr lang="en-GB" dirty="0"/>
              <a:t>Interaction Logs, Web Analytics, and Data Scraping</a:t>
            </a:r>
            <a:endParaRPr lang="en-PK" dirty="0"/>
          </a:p>
        </p:txBody>
      </p:sp>
      <p:pic>
        <p:nvPicPr>
          <p:cNvPr id="27650" name="Picture 2" descr="Diary studies: Qualitative Research Method | by javed Quraishi | Bootcamp">
            <a:extLst>
              <a:ext uri="{FF2B5EF4-FFF2-40B4-BE49-F238E27FC236}">
                <a16:creationId xmlns:a16="http://schemas.microsoft.com/office/drawing/2014/main" id="{6BC705AD-23A0-98B5-E979-90021F59D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743200"/>
            <a:ext cx="3810000" cy="264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3653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C3BB-227D-BDBD-4B24-3A48D06F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Diaries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D49A-F136-C5C7-B2D9-947C73702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82296" indent="0">
              <a:buNone/>
            </a:pPr>
            <a:r>
              <a:rPr lang="en-GB" dirty="0"/>
              <a:t>Participants are asked to write a diary of their activities on a regular basis</a:t>
            </a:r>
          </a:p>
          <a:p>
            <a:pPr marL="82296" indent="0">
              <a:buNone/>
            </a:pPr>
            <a:r>
              <a:rPr lang="en-GB" dirty="0"/>
              <a:t>Useful when </a:t>
            </a:r>
          </a:p>
          <a:p>
            <a:pPr marL="603504" lvl="2" indent="0">
              <a:buNone/>
            </a:pPr>
            <a:r>
              <a:rPr lang="en-GB" dirty="0"/>
              <a:t>when participants are scattered and unreachable in person</a:t>
            </a:r>
          </a:p>
          <a:p>
            <a:pPr marL="603504" lvl="2" indent="0">
              <a:buNone/>
            </a:pPr>
            <a:r>
              <a:rPr lang="en-GB" dirty="0"/>
              <a:t>when the activity is private</a:t>
            </a:r>
          </a:p>
          <a:p>
            <a:pPr marL="82296" indent="0">
              <a:buNone/>
            </a:pPr>
            <a:endParaRPr lang="en-GB" dirty="0"/>
          </a:p>
          <a:p>
            <a:pPr marL="82296" indent="0">
              <a:buNone/>
            </a:pPr>
            <a:r>
              <a:rPr lang="en-GB" dirty="0"/>
              <a:t>Experience Sampling Method (ESM)</a:t>
            </a:r>
          </a:p>
          <a:p>
            <a:pPr marL="603504" lvl="2" indent="0">
              <a:buNone/>
            </a:pPr>
            <a:r>
              <a:rPr lang="en-GB" dirty="0"/>
              <a:t>similar to a diary such that it relies on participants recording information about their everyday activities. However, it differs from more traditional diary studies because participants are prompted at random times via notifications. </a:t>
            </a:r>
          </a:p>
        </p:txBody>
      </p:sp>
    </p:spTree>
    <p:extLst>
      <p:ext uri="{BB962C8B-B14F-4D97-AF65-F5344CB8AC3E}">
        <p14:creationId xmlns:p14="http://schemas.microsoft.com/office/powerpoint/2010/main" val="3216083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4D5B-E391-3811-3D38-76E9CACD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33375-1F0E-6368-B3D8-E09CC1E1B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82296" indent="0">
              <a:buNone/>
            </a:pPr>
            <a:r>
              <a:rPr lang="en-US" dirty="0"/>
              <a:t>Pros</a:t>
            </a:r>
          </a:p>
          <a:p>
            <a:pPr lvl="2"/>
            <a:r>
              <a:rPr lang="en-GB" dirty="0"/>
              <a:t>they do not take up much researcher time to collect data</a:t>
            </a:r>
          </a:p>
          <a:p>
            <a:pPr lvl="2"/>
            <a:r>
              <a:rPr lang="en-GB" dirty="0"/>
              <a:t>they do not require special equipment or expertise</a:t>
            </a:r>
          </a:p>
          <a:p>
            <a:pPr lvl="2"/>
            <a:r>
              <a:rPr lang="en-GB" dirty="0"/>
              <a:t>they are suitable for long-term studies</a:t>
            </a:r>
            <a:endParaRPr lang="en-US" dirty="0"/>
          </a:p>
          <a:p>
            <a:pPr marL="82296" indent="0">
              <a:buNone/>
            </a:pPr>
            <a:r>
              <a:rPr lang="en-US" dirty="0"/>
              <a:t>Cons</a:t>
            </a:r>
          </a:p>
          <a:p>
            <a:pPr lvl="2"/>
            <a:r>
              <a:rPr lang="en-GB" dirty="0"/>
              <a:t>participants may lose interest and need incentives to continue</a:t>
            </a:r>
          </a:p>
          <a:p>
            <a:pPr lvl="2"/>
            <a:r>
              <a:rPr lang="en-GB" dirty="0"/>
              <a:t>participants’ memories of events may be exaggerated or detail is forgotten</a:t>
            </a:r>
          </a:p>
          <a:p>
            <a:pPr lvl="2"/>
            <a:r>
              <a:rPr lang="en-GB" dirty="0"/>
              <a:t>important data may be missed</a:t>
            </a:r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0341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59E0-C53A-D83C-A72C-C074F947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Interaction Logs, Web Analytics, and Data Scraping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07010-5A7D-5458-56C2-3E4E2BFA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GB" dirty="0"/>
              <a:t>Interaction logging uses software to record users’ activity in a log that can be examined late.</a:t>
            </a:r>
          </a:p>
          <a:p>
            <a:pPr marL="82296" indent="0">
              <a:buNone/>
            </a:pPr>
            <a:r>
              <a:rPr lang="en-GB" dirty="0"/>
              <a:t>Pros</a:t>
            </a:r>
          </a:p>
          <a:p>
            <a:pPr marL="603504" lvl="2" indent="0">
              <a:buNone/>
            </a:pPr>
            <a:r>
              <a:rPr lang="en-GB" dirty="0"/>
              <a:t>it is unobtrusive provided system performance is not affected</a:t>
            </a:r>
          </a:p>
          <a:p>
            <a:pPr marL="603504" lvl="2" indent="0">
              <a:buNone/>
            </a:pPr>
            <a:r>
              <a:rPr lang="en-GB" dirty="0"/>
              <a:t>large volumes of data can be logged automatically</a:t>
            </a:r>
          </a:p>
          <a:p>
            <a:pPr marL="82296" indent="0">
              <a:buNone/>
            </a:pPr>
            <a:r>
              <a:rPr lang="en-GB" dirty="0"/>
              <a:t>Cons</a:t>
            </a:r>
          </a:p>
          <a:p>
            <a:pPr marL="603504" lvl="2" indent="0">
              <a:buNone/>
            </a:pPr>
            <a:r>
              <a:rPr lang="en-GB" dirty="0"/>
              <a:t>it might raise ethical concerns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949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97BA-88E6-0DF3-4A39-F7EA342D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Stratified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D30CD-F7E1-161E-9189-12BDDFFE9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divide the population into groups and then applying random sampling.</a:t>
            </a:r>
          </a:p>
          <a:p>
            <a:r>
              <a:rPr lang="en-GB" b="1" dirty="0"/>
              <a:t>convenience sampling: </a:t>
            </a:r>
            <a:r>
              <a:rPr lang="en-GB" dirty="0"/>
              <a:t>Sample includes those who were available rather than those specifically selected.</a:t>
            </a:r>
          </a:p>
          <a:p>
            <a:r>
              <a:rPr lang="en-GB" b="1" dirty="0"/>
              <a:t>snowball sampling: </a:t>
            </a:r>
            <a:r>
              <a:rPr lang="en-GB" dirty="0"/>
              <a:t>Current participant finds another participant and so on.</a:t>
            </a:r>
          </a:p>
        </p:txBody>
      </p:sp>
    </p:spTree>
    <p:extLst>
      <p:ext uri="{BB962C8B-B14F-4D97-AF65-F5344CB8AC3E}">
        <p14:creationId xmlns:p14="http://schemas.microsoft.com/office/powerpoint/2010/main" val="2534942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6DA1-79C7-325A-6356-32068D11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6773E35-995E-629B-1DA2-CB8DAD89C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96" y="1600200"/>
            <a:ext cx="4465558" cy="4800600"/>
          </a:xfrm>
        </p:spPr>
      </p:pic>
    </p:spTree>
    <p:extLst>
      <p:ext uri="{BB962C8B-B14F-4D97-AF65-F5344CB8AC3E}">
        <p14:creationId xmlns:p14="http://schemas.microsoft.com/office/powerpoint/2010/main" val="15459054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BFFC-5ED9-458E-895F-2E8C83D8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and Combining Techniques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96C1-26D7-2E6C-77C4-C81826D8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The benefit of using a combination of methods is to provide multiple perspectives. </a:t>
            </a:r>
          </a:p>
          <a:p>
            <a:r>
              <a:rPr lang="en-GB" sz="2800" dirty="0"/>
              <a:t>Choosing which data gathering techniques to use depends on a variety of factors related to the study goals</a:t>
            </a:r>
          </a:p>
          <a:p>
            <a:pPr marL="82296" indent="0">
              <a:buNone/>
            </a:pPr>
            <a:endParaRPr lang="en-GB" sz="2800" dirty="0"/>
          </a:p>
          <a:p>
            <a:r>
              <a:rPr lang="en-GB" sz="2800" dirty="0"/>
              <a:t>Factors to consider</a:t>
            </a:r>
          </a:p>
          <a:p>
            <a:pPr marL="1115568" lvl="2" indent="-457200">
              <a:buFont typeface="+mj-lt"/>
              <a:buAutoNum type="arabicPeriod"/>
            </a:pPr>
            <a:r>
              <a:rPr lang="en-GB" sz="2000" dirty="0"/>
              <a:t>The focus of the study</a:t>
            </a:r>
          </a:p>
          <a:p>
            <a:pPr marL="1115568" lvl="2" indent="-457200">
              <a:buFont typeface="+mj-lt"/>
              <a:buAutoNum type="arabicPeriod"/>
            </a:pPr>
            <a:r>
              <a:rPr lang="en-GB" sz="2000" dirty="0"/>
              <a:t>The participants involved</a:t>
            </a:r>
          </a:p>
          <a:p>
            <a:pPr marL="1115568" lvl="2" indent="-457200">
              <a:buFont typeface="+mj-lt"/>
              <a:buAutoNum type="arabicPeriod"/>
            </a:pPr>
            <a:r>
              <a:rPr lang="en-GB" sz="2000" dirty="0"/>
              <a:t>The nature of the technique</a:t>
            </a:r>
          </a:p>
          <a:p>
            <a:pPr marL="1115568" lvl="2" indent="-457200">
              <a:buFont typeface="+mj-lt"/>
              <a:buAutoNum type="arabicPeriod"/>
            </a:pPr>
            <a:r>
              <a:rPr lang="en-GB" sz="2000" dirty="0"/>
              <a:t>Available resources 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759940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F66B-A911-9E23-BA92-F15E4B37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Overview of data gathering techniques and their use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77AB57-7D50-2C82-F263-1D522F4DE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635566"/>
            <a:ext cx="7499350" cy="4689034"/>
          </a:xfrm>
        </p:spPr>
      </p:pic>
    </p:spTree>
    <p:extLst>
      <p:ext uri="{BB962C8B-B14F-4D97-AF65-F5344CB8AC3E}">
        <p14:creationId xmlns:p14="http://schemas.microsoft.com/office/powerpoint/2010/main" val="15746044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27D5-E33A-462A-0BA4-74F0A7A2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Overview of data gathering techniques and their use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0FC61-8DD6-0F49-4CB9-945CE4A2DF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2308769"/>
            <a:ext cx="7499350" cy="40158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85A071-B1F3-953E-381F-8E5AD0A2BBE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338" y="1981200"/>
            <a:ext cx="7498080" cy="37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576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42FC-8C04-F37F-C7BC-03F1BE5D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049F-DAA9-6861-CEE8-69D727967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Five keys issue</a:t>
            </a:r>
          </a:p>
          <a:p>
            <a:r>
              <a:rPr lang="en-US" dirty="0"/>
              <a:t>Data recording</a:t>
            </a:r>
          </a:p>
          <a:p>
            <a:r>
              <a:rPr lang="en-US" dirty="0"/>
              <a:t>Interview</a:t>
            </a:r>
          </a:p>
          <a:p>
            <a:r>
              <a:rPr lang="en-US" dirty="0"/>
              <a:t>Observations</a:t>
            </a:r>
          </a:p>
          <a:p>
            <a:r>
              <a:rPr lang="en-US" dirty="0"/>
              <a:t>Questionnaires</a:t>
            </a:r>
          </a:p>
          <a:p>
            <a:r>
              <a:rPr lang="en-US" dirty="0"/>
              <a:t>Choosing and Combination techniques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9664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BBCF-4B06-6CAC-AB5F-5F9A13E1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Issues - Relationship with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73538-F9B0-E739-D886-FD7B3376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Consent </a:t>
            </a:r>
          </a:p>
          <a:p>
            <a:r>
              <a:rPr lang="en-US" dirty="0"/>
              <a:t>Personal Details</a:t>
            </a:r>
          </a:p>
          <a:p>
            <a:r>
              <a:rPr lang="en-US" dirty="0"/>
              <a:t>Special cases (people with disabilities and children)</a:t>
            </a:r>
          </a:p>
          <a:p>
            <a:r>
              <a:rPr lang="en-US" dirty="0"/>
              <a:t>Ethical considerations</a:t>
            </a:r>
          </a:p>
          <a:p>
            <a:r>
              <a:rPr lang="en-US" dirty="0"/>
              <a:t>Incentives</a:t>
            </a:r>
          </a:p>
          <a:p>
            <a:endParaRPr lang="en-US" dirty="0"/>
          </a:p>
        </p:txBody>
      </p:sp>
      <p:pic>
        <p:nvPicPr>
          <p:cNvPr id="2050" name="Picture 2" descr="This is how you handle dissatisfied participants - FrontCore">
            <a:extLst>
              <a:ext uri="{FF2B5EF4-FFF2-40B4-BE49-F238E27FC236}">
                <a16:creationId xmlns:a16="http://schemas.microsoft.com/office/drawing/2014/main" id="{182DD244-32BA-2CD2-6CE2-83C490B4EE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9" t="24247" r="60834" b="17059"/>
          <a:stretch/>
        </p:blipFill>
        <p:spPr bwMode="auto">
          <a:xfrm>
            <a:off x="6172200" y="3429000"/>
            <a:ext cx="214579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9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351D-6F94-C679-B50B-6C8496B7E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Consent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8FE2E8-7923-D088-217F-C4BE58D41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6524" y="1447800"/>
            <a:ext cx="6656502" cy="4800600"/>
          </a:xfrm>
        </p:spPr>
      </p:pic>
    </p:spTree>
    <p:extLst>
      <p:ext uri="{BB962C8B-B14F-4D97-AF65-F5344CB8AC3E}">
        <p14:creationId xmlns:p14="http://schemas.microsoft.com/office/powerpoint/2010/main" val="54919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D552-E2FE-BDA2-13A9-FADF2274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Issues - Triangulations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32E2-44EF-53DB-1EEB-0423DFEA7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dirty="0"/>
              <a:t>Triangulation is a term used to refer to the investigation of a phenomenon from (at least) two different perspectives.</a:t>
            </a:r>
          </a:p>
          <a:p>
            <a:pPr marL="82296" indent="0">
              <a:buNone/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336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5983</TotalTime>
  <Words>2777</Words>
  <Application>Microsoft Office PowerPoint</Application>
  <PresentationFormat>On-screen Show (4:3)</PresentationFormat>
  <Paragraphs>386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Calibri</vt:lpstr>
      <vt:lpstr>Gill Sans MT</vt:lpstr>
      <vt:lpstr>SabonLTStd-Roman</vt:lpstr>
      <vt:lpstr>Verdana</vt:lpstr>
      <vt:lpstr>Wingdings 2</vt:lpstr>
      <vt:lpstr>Solstice</vt:lpstr>
      <vt:lpstr>Data Gathering</vt:lpstr>
      <vt:lpstr>Data</vt:lpstr>
      <vt:lpstr>Key Issues - Setting Goals</vt:lpstr>
      <vt:lpstr>Sampling </vt:lpstr>
      <vt:lpstr>Key Issues - Identifying Participants </vt:lpstr>
      <vt:lpstr>Stratified sampling</vt:lpstr>
      <vt:lpstr>Key Issues - Relationship with Participants</vt:lpstr>
      <vt:lpstr>Sample Consent Form</vt:lpstr>
      <vt:lpstr>Key Issues - Triangulations</vt:lpstr>
      <vt:lpstr>Types:</vt:lpstr>
      <vt:lpstr>Key Issues - Pilot Study </vt:lpstr>
      <vt:lpstr>Data , Information &amp; Conclusion</vt:lpstr>
      <vt:lpstr>Data Recording  </vt:lpstr>
      <vt:lpstr>Notes &amp; Photographs</vt:lpstr>
      <vt:lpstr>Disadvantages </vt:lpstr>
      <vt:lpstr>Audios plus Photographs</vt:lpstr>
      <vt:lpstr>Video</vt:lpstr>
      <vt:lpstr>Data Recording Methods</vt:lpstr>
      <vt:lpstr>Interviews </vt:lpstr>
      <vt:lpstr>Unstructured Interviews</vt:lpstr>
      <vt:lpstr>Unstructured Interview</vt:lpstr>
      <vt:lpstr>Structured Interviews</vt:lpstr>
      <vt:lpstr>Structured Interviews</vt:lpstr>
      <vt:lpstr>Semi-Structure Interviews</vt:lpstr>
      <vt:lpstr>Avoid Biasness </vt:lpstr>
      <vt:lpstr>Working with Different Kind of Users</vt:lpstr>
      <vt:lpstr>Focus Groups</vt:lpstr>
      <vt:lpstr>Planning and Conducting an Interview</vt:lpstr>
      <vt:lpstr>Developing Interview Questions</vt:lpstr>
      <vt:lpstr>Guidelines</vt:lpstr>
      <vt:lpstr>Guidelines</vt:lpstr>
      <vt:lpstr>Examples</vt:lpstr>
      <vt:lpstr>Examples</vt:lpstr>
      <vt:lpstr>Running an Interview</vt:lpstr>
      <vt:lpstr>Remote Interview and Focus Group</vt:lpstr>
      <vt:lpstr>Retrospective Interviews</vt:lpstr>
      <vt:lpstr>Enriching the Interview Experience</vt:lpstr>
      <vt:lpstr>Questionnaires </vt:lpstr>
      <vt:lpstr>Questionnaire or Structured Interview?</vt:lpstr>
      <vt:lpstr>Questionnaire Structure</vt:lpstr>
      <vt:lpstr>Checklist for Questionnaire</vt:lpstr>
      <vt:lpstr>Question and Response Format </vt:lpstr>
      <vt:lpstr>Administrating Questions</vt:lpstr>
      <vt:lpstr>Deploying Questionnaire</vt:lpstr>
      <vt:lpstr>Observation </vt:lpstr>
      <vt:lpstr>Direct Observation in the Field</vt:lpstr>
      <vt:lpstr>Noun Framework for observation</vt:lpstr>
      <vt:lpstr>Context Framework of Observation</vt:lpstr>
      <vt:lpstr>Degree of Participation  </vt:lpstr>
      <vt:lpstr>Planning and Conducting an Observation in the field </vt:lpstr>
      <vt:lpstr>Ethnography </vt:lpstr>
      <vt:lpstr>Example of Data Collected in Ethnographical Studies </vt:lpstr>
      <vt:lpstr>Direct Observations in Controlled Environment </vt:lpstr>
      <vt:lpstr>Think Aloud Technique</vt:lpstr>
      <vt:lpstr>Pros and Cons</vt:lpstr>
      <vt:lpstr>Indirect Observations: Tracking Users’ Activities </vt:lpstr>
      <vt:lpstr>Diaries </vt:lpstr>
      <vt:lpstr>Pros and Cons</vt:lpstr>
      <vt:lpstr>Interaction Logs, Web Analytics, and Data Scraping</vt:lpstr>
      <vt:lpstr>PowerPoint Presentation</vt:lpstr>
      <vt:lpstr>Choosing and Combining Techniques</vt:lpstr>
      <vt:lpstr>Overview of data gathering techniques and their use</vt:lpstr>
      <vt:lpstr>Overview of data gathering techniques and their use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Abilities</dc:title>
  <dc:creator>adnan</dc:creator>
  <cp:lastModifiedBy>samia arshad</cp:lastModifiedBy>
  <cp:revision>116</cp:revision>
  <cp:lastPrinted>2022-09-22T09:41:23Z</cp:lastPrinted>
  <dcterms:created xsi:type="dcterms:W3CDTF">2018-08-15T12:40:21Z</dcterms:created>
  <dcterms:modified xsi:type="dcterms:W3CDTF">2023-10-26T05:09:32Z</dcterms:modified>
</cp:coreProperties>
</file>