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</p:sldIdLst>
  <p:sldSz cx="9144000" cy="6858000" type="screen4x3"/>
  <p:notesSz cx="6799263" cy="9929813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Gill Sans" panose="020B0604020202020204" charset="0"/>
      <p:regular r:id="rId62"/>
      <p:bold r:id="rId63"/>
    </p:embeddedFont>
    <p:embeddedFont>
      <p:font typeface="Verdana" panose="020B0604030504040204" pitchFamily="3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5" roundtripDataSignature="AMtx7mi67JiRlGLprMsbwWsGpbHtkOXI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0E50F2-8F03-4823-8555-41FAD3293B3B}">
  <a:tblStyle styleId="{310E50F2-8F03-4823-8555-41FAD3293B3B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291" autoAdjust="0"/>
  </p:normalViewPr>
  <p:slideViewPr>
    <p:cSldViewPr snapToGrid="0">
      <p:cViewPr>
        <p:scale>
          <a:sx n="98" d="100"/>
          <a:sy n="98" d="100"/>
        </p:scale>
        <p:origin x="954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347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342" y="0"/>
            <a:ext cx="2946347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1599"/>
            <a:ext cx="2946347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9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0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2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4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4"/>
          <p:cNvSpPr txBox="1"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4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4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64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64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3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3"/>
          <p:cNvSpPr txBox="1">
            <a:spLocks noGrp="1"/>
          </p:cNvSpPr>
          <p:nvPr>
            <p:ph type="body" idx="1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1" name="Google Shape;91;p73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3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4"/>
          <p:cNvSpPr txBox="1">
            <a:spLocks noGrp="1"/>
          </p:cNvSpPr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4"/>
          <p:cNvSpPr txBox="1">
            <a:spLocks noGrp="1"/>
          </p:cNvSpPr>
          <p:nvPr>
            <p:ph type="body" idx="1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7" name="Google Shape;97;p74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4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4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5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5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1" name="Google Shape;31;p65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5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66"/>
          <p:cNvSpPr txBox="1"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8" name="Google Shape;38;p66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6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6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66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6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66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7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7"/>
          <p:cNvSpPr txBox="1">
            <a:spLocks noGrp="1"/>
          </p:cNvSpPr>
          <p:nvPr>
            <p:ph type="body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7" name="Google Shape;47;p67"/>
          <p:cNvSpPr txBox="1">
            <a:spLocks noGrp="1"/>
          </p:cNvSpPr>
          <p:nvPr>
            <p:ph type="body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6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8"/>
          <p:cNvSpPr txBox="1"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sz="45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8"/>
          <p:cNvSpPr txBox="1"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4" name="Google Shape;54;p68"/>
          <p:cNvSpPr txBox="1">
            <a:spLocks noGrp="1"/>
          </p:cNvSpPr>
          <p:nvPr>
            <p:ph type="body" idx="2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68"/>
          <p:cNvSpPr txBox="1">
            <a:spLocks noGrp="1"/>
          </p:cNvSpPr>
          <p:nvPr>
            <p:ph type="body" idx="3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6" name="Google Shape;56;p68"/>
          <p:cNvSpPr txBox="1">
            <a:spLocks noGrp="1"/>
          </p:cNvSpPr>
          <p:nvPr>
            <p:ph type="body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7" name="Google Shape;57;p68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8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9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9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9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70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0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0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70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1"/>
          <p:cNvSpPr txBox="1"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sz="2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1"/>
          <p:cNvSpPr txBox="1">
            <a:spLocks noGrp="1"/>
          </p:cNvSpPr>
          <p:nvPr>
            <p:ph type="body" idx="1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4" name="Google Shape;74;p71"/>
          <p:cNvSpPr txBox="1">
            <a:spLocks noGrp="1"/>
          </p:cNvSpPr>
          <p:nvPr>
            <p:ph type="body" idx="2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7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1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2"/>
          <p:cNvSpPr txBox="1"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sz="2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72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274300" rIns="91425" bIns="45700" anchor="t" anchorCtr="0">
            <a:norm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72"/>
          <p:cNvSpPr>
            <a:spLocks noGrp="1"/>
          </p:cNvSpPr>
          <p:nvPr>
            <p:ph type="pic" idx="2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72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EAD8B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72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72"/>
          <p:cNvSpPr txBox="1">
            <a:spLocks noGrp="1"/>
          </p:cNvSpPr>
          <p:nvPr>
            <p:ph type="body" idx="1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90000" sy="90000" flip="xy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941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63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ADA48C">
                <a:alpha val="8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63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5B390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564E4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63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63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63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63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Google Shape;17;p63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8" name="Google Shape;18;p6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63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Data Analysis, Interpretation and Presentation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1432560" y="3733800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2743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endParaRPr/>
          </a:p>
          <a:p>
            <a:pPr marL="2743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endParaRPr/>
          </a:p>
          <a:p>
            <a:pPr marL="2743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GB"/>
              <a:t>Samia Arshad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en-GB"/>
              <a:t>How Question Design Affects Data Analysis</a:t>
            </a:r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GB" sz="2800"/>
              <a:t>Another alternative that might be used in a questionnaire is to phrase the question in terms of a </a:t>
            </a:r>
            <a:r>
              <a:rPr lang="en-GB" sz="2800" b="1"/>
              <a:t>Likert scale</a:t>
            </a:r>
            <a:r>
              <a:rPr lang="en-GB" sz="2800"/>
              <a:t>.</a:t>
            </a:r>
            <a:endParaRPr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9933" y="3200400"/>
            <a:ext cx="7907867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en-GB"/>
              <a:t>Basic Tools for Collation and Analysis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/>
              <a:t>Excel and Google Sheets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/>
              <a:t>offers a variety of numerical manipulations and graphical representations.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GB"/>
              <a:t>T-tests and A/B testing tools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/>
              <a:t>for performing specific statistical tests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Outliers</a:t>
            </a:r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GB" sz="2400"/>
              <a:t>Outliers : values that are significantly different from the majority, and hence not common.</a:t>
            </a:r>
            <a:endParaRPr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GB" sz="2400"/>
              <a:t>Outliers are usually removed from the main data set because they distort the general patterns. </a:t>
            </a:r>
            <a:endParaRPr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GB" sz="2400"/>
              <a:t>However, outliers may also be interesting cases to investigate further in case there are special circumstances surrounding those users and their session.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Presentations</a:t>
            </a:r>
            <a:endParaRPr/>
          </a:p>
        </p:txBody>
      </p:sp>
      <p:pic>
        <p:nvPicPr>
          <p:cNvPr id="181" name="Google Shape;181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1905000"/>
            <a:ext cx="5335839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 txBox="1"/>
          <p:nvPr/>
        </p:nvSpPr>
        <p:spPr>
          <a:xfrm>
            <a:off x="1435608" y="1422718"/>
            <a:ext cx="6565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Example: Data gathered during a study of a photo sharing app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Presentations</a:t>
            </a:r>
            <a:endParaRPr/>
          </a:p>
        </p:txBody>
      </p:sp>
      <p:pic>
        <p:nvPicPr>
          <p:cNvPr id="188" name="Google Shape;188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35100" y="1833414"/>
            <a:ext cx="7499350" cy="4029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Presentation </a:t>
            </a:r>
            <a:endParaRPr/>
          </a:p>
        </p:txBody>
      </p:sp>
      <p:pic>
        <p:nvPicPr>
          <p:cNvPr id="194" name="Google Shape;194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93912" y="1900237"/>
            <a:ext cx="61817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Presentation </a:t>
            </a:r>
            <a:endParaRPr/>
          </a:p>
        </p:txBody>
      </p:sp>
      <p:pic>
        <p:nvPicPr>
          <p:cNvPr id="200" name="Google Shape;200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55750" y="1919287"/>
            <a:ext cx="725805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6"/>
          <p:cNvSpPr txBox="1"/>
          <p:nvPr/>
        </p:nvSpPr>
        <p:spPr>
          <a:xfrm>
            <a:off x="1555750" y="5781992"/>
            <a:ext cx="7207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Using a scatter diagram helps to identify outliers in your data quite quickly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 1</a:t>
            </a:r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GB" sz="2800"/>
              <a:t>The data in the following table represents the time taken for a group of users to select and buy an item from an online shopping website</a:t>
            </a:r>
            <a:endParaRPr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endParaRPr sz="1900"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endParaRPr sz="1900"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endParaRPr sz="1900"/>
          </a:p>
        </p:txBody>
      </p:sp>
      <p:graphicFrame>
        <p:nvGraphicFramePr>
          <p:cNvPr id="208" name="Google Shape;208;p17"/>
          <p:cNvGraphicFramePr/>
          <p:nvPr/>
        </p:nvGraphicFramePr>
        <p:xfrm>
          <a:off x="1435608" y="3581400"/>
          <a:ext cx="7498000" cy="1463060"/>
        </p:xfrm>
        <a:graphic>
          <a:graphicData uri="http://schemas.openxmlformats.org/drawingml/2006/table">
            <a:tbl>
              <a:tblPr firstRow="1" bandRow="1">
                <a:noFill/>
                <a:tableStyleId>{310E50F2-8F03-4823-8555-41FAD3293B3B}</a:tableStyleId>
              </a:tblPr>
              <a:tblGrid>
                <a:gridCol w="3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4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User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B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C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D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F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G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H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I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J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K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L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N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O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P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Q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S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Time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15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12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14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13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11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18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14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17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20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15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18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24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12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16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18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20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26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 1 – Bar Graph</a:t>
            </a:r>
            <a:endParaRPr/>
          </a:p>
        </p:txBody>
      </p:sp>
      <p:pic>
        <p:nvPicPr>
          <p:cNvPr id="214" name="Google Shape;214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35100" y="2127326"/>
            <a:ext cx="7499350" cy="344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 1 – Scatter Diagram</a:t>
            </a:r>
            <a:endParaRPr/>
          </a:p>
        </p:txBody>
      </p:sp>
      <p:pic>
        <p:nvPicPr>
          <p:cNvPr id="220" name="Google Shape;220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35100" y="2074897"/>
            <a:ext cx="7499350" cy="3546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Introduction 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Qualitative and quantitative 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Mix methods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Ratio, averages, percentages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Data cleansing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Investigator beliefs and biases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Claims that go beyond data 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Support conclusion by results</a:t>
            </a:r>
            <a:endParaRPr/>
          </a:p>
          <a:p>
            <a:pPr marL="365760" lvl="0" indent="-1209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 2</a:t>
            </a:r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GB" sz="2400"/>
              <a:t>The following question was asked in a questionnaire to evaluate two different smartphone designs:</a:t>
            </a:r>
            <a:endParaRPr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pic>
        <p:nvPicPr>
          <p:cNvPr id="227" name="Google Shape;22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2590800"/>
            <a:ext cx="6007893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 2 – Phone 1</a:t>
            </a:r>
            <a:endParaRPr/>
          </a:p>
        </p:txBody>
      </p:sp>
      <p:pic>
        <p:nvPicPr>
          <p:cNvPr id="233" name="Google Shape;23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35100" y="2264118"/>
            <a:ext cx="7499350" cy="3167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 2 – Phone 2</a:t>
            </a:r>
            <a:endParaRPr/>
          </a:p>
        </p:txBody>
      </p:sp>
      <p:pic>
        <p:nvPicPr>
          <p:cNvPr id="239" name="Google Shape;239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35100" y="2253997"/>
            <a:ext cx="7499350" cy="318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 2 – Bar Graph</a:t>
            </a:r>
            <a:endParaRPr/>
          </a:p>
        </p:txBody>
      </p:sp>
      <p:pic>
        <p:nvPicPr>
          <p:cNvPr id="245" name="Google Shape;245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51037" y="1928812"/>
            <a:ext cx="6467475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/>
          <p:nvPr/>
        </p:nvSpPr>
        <p:spPr>
          <a:xfrm>
            <a:off x="1956117" y="5792787"/>
            <a:ext cx="64623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graphical comparison of two smartphone designs according to whether they are perceived as modern or dated.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Qualitative Analysis</a:t>
            </a:r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/>
              <a:t>Gain an overall impression of the data and to start looking for interesting features, topics, repeated observations, or things that stands out.</a:t>
            </a:r>
            <a:endParaRPr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GB"/>
              <a:t>It is important to confirm and re-confirm findings to make sure that initial impressions don’t bias analysis.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Qualitative Analysis </a:t>
            </a:r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/>
              <a:t>Three basic approaches to qualitative analysis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identifying themes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categorizing data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analyzing critical incidents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/>
              <a:t>Critical incident analysis is a way to isolate subsets of data for more detailed analysis, perhaps by identifying themes or applying categories.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Identify Themes</a:t>
            </a:r>
            <a:endParaRPr/>
          </a:p>
        </p:txBody>
      </p:sp>
      <p:sp>
        <p:nvSpPr>
          <p:cNvPr id="264" name="Google Shape;264;p26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/>
              <a:t>Theme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/>
              <a:t>is something important about the data in relation to the study goal.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/>
              <a:t>Represents a particular topic or feature found in the data set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GB"/>
              <a:t>Thematic Analysis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/>
              <a:t>widely used analytical technique that aims to identify, analyze, and report patterns in the data.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Thematic Analysis</a:t>
            </a:r>
            <a:endParaRPr/>
          </a:p>
        </p:txBody>
      </p:sp>
      <p:sp>
        <p:nvSpPr>
          <p:cNvPr id="270" name="Google Shape;270;p27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/>
              <a:t>Inductive Analysis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Identify themes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Performed iteratively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Determine meaningful code that are orthogonal 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Decide appropriate granularity </a:t>
            </a:r>
            <a:endParaRPr/>
          </a:p>
          <a:p>
            <a:pPr marL="596646" lvl="0" indent="-3517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None/>
            </a:pPr>
            <a:endParaRPr/>
          </a:p>
          <a:p>
            <a:pPr marL="596646" lvl="0" indent="-3517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Thematic Analysis</a:t>
            </a:r>
            <a:endParaRPr/>
          </a:p>
        </p:txBody>
      </p:sp>
      <p:sp>
        <p:nvSpPr>
          <p:cNvPr id="276" name="Google Shape;276;p28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/>
              <a:t>Deductive Analysis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Categorize data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Apply build themes to new data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Performed iteratively </a:t>
            </a:r>
            <a:endParaRPr/>
          </a:p>
          <a:p>
            <a:pPr marL="596646" lvl="0" indent="-3517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None/>
            </a:pPr>
            <a:endParaRPr/>
          </a:p>
          <a:p>
            <a:pPr marL="596646" lvl="0" indent="-3517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General Steps</a:t>
            </a:r>
            <a:endParaRPr/>
          </a:p>
        </p:txBody>
      </p:sp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96646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Initial pass to look for themes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Look for more systematic themes to confirm and disconfirm the initial impression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Check consistency 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Refined themes</a:t>
            </a:r>
            <a:endParaRPr/>
          </a:p>
          <a:p>
            <a:pPr marL="596646" lvl="0" indent="-3517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None/>
            </a:pPr>
            <a:endParaRPr/>
          </a:p>
          <a:p>
            <a:pPr marL="596646" lvl="0" indent="-3517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Qualitative Data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GB" sz="2800" dirty="0"/>
              <a:t>Qualitative data is in the form of words and images, and it includes descriptions, quotes from interviewees,  and photos.</a:t>
            </a:r>
            <a:endParaRPr dirty="0"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endParaRPr sz="2800" dirty="0"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GB" sz="2800" dirty="0"/>
              <a:t>Qualitative analysis focuses on the nature of something and can be represented by themes, patterns, and stories.</a:t>
            </a:r>
            <a:endParaRPr dirty="0"/>
          </a:p>
          <a:p>
            <a:pPr marL="603504" lvl="2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For example, in describing the same population, a qualitative analysis might conclude that the average person is tall, thin, and middle-aged.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Affinity Diagrams</a:t>
            </a:r>
            <a:endParaRPr/>
          </a:p>
        </p:txBody>
      </p:sp>
      <p:sp>
        <p:nvSpPr>
          <p:cNvPr id="288" name="Google Shape;288;p30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GB" sz="2800"/>
              <a:t>The approach seeks to organize individual ideas and insights into a hierarchy showing common structures and themes.</a:t>
            </a:r>
            <a:endParaRPr/>
          </a:p>
          <a:p>
            <a:pPr marL="64008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Notes are grouped</a:t>
            </a:r>
            <a:endParaRPr/>
          </a:p>
          <a:p>
            <a:pPr marL="64008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Groups emerged from the data</a:t>
            </a:r>
            <a:endParaRPr/>
          </a:p>
          <a:p>
            <a:pPr marL="64008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GB" sz="2400"/>
              <a:t>Diagram start from one note</a:t>
            </a:r>
            <a:endParaRPr sz="2400"/>
          </a:p>
        </p:txBody>
      </p:sp>
      <p:pic>
        <p:nvPicPr>
          <p:cNvPr id="289" name="Google Shape;28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4343400"/>
            <a:ext cx="4495800" cy="2415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Categorizing Data</a:t>
            </a:r>
            <a:endParaRPr/>
          </a:p>
        </p:txBody>
      </p:sp>
      <p:sp>
        <p:nvSpPr>
          <p:cNvPr id="295" name="Google Shape;295;p31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/>
              <a:t>In this procedure the analysis frame (the set of categories used) is chosen beforehand, based on the study goal.</a:t>
            </a:r>
            <a:endParaRPr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GB"/>
              <a:t>In that case, analysis proceeds deductively. F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301" name="Google Shape;301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905000"/>
            <a:ext cx="6496050" cy="393984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 txBox="1"/>
          <p:nvPr/>
        </p:nvSpPr>
        <p:spPr>
          <a:xfrm>
            <a:off x="1450340" y="6247229"/>
            <a:ext cx="7239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Excerpt from a transcript of a think-aloud protocol when using an online educational environment.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308" name="Google Shape;308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600200"/>
            <a:ext cx="533477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3"/>
          <p:cNvSpPr txBox="1"/>
          <p:nvPr/>
        </p:nvSpPr>
        <p:spPr>
          <a:xfrm>
            <a:off x="1435608" y="6488668"/>
            <a:ext cx="7498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Criteria for identifying usability problems from verbal protocol transcriptions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315" name="Google Shape;315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828800"/>
            <a:ext cx="6648450" cy="419158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4"/>
          <p:cNvSpPr txBox="1"/>
          <p:nvPr/>
        </p:nvSpPr>
        <p:spPr>
          <a:xfrm>
            <a:off x="1524000" y="6398696"/>
            <a:ext cx="762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excerpt on Slide 31 coded using the categorization scheme on Slide 32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Critical Incident Analysis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GB" sz="2400"/>
              <a:t>Critical incident analysis is one approach that helps to identify significant subsets of the data for more detailed analysis. </a:t>
            </a:r>
            <a:endParaRPr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GB" sz="2400"/>
              <a:t>It has two basic principles:</a:t>
            </a:r>
            <a:endParaRPr/>
          </a:p>
          <a:p>
            <a:pPr marL="596646" lvl="0" indent="-5143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Gill Sans"/>
              <a:buAutoNum type="arabicPeriod"/>
            </a:pPr>
            <a:r>
              <a:rPr lang="en-GB" sz="2400"/>
              <a:t>reporting facts regarding behavior is preferable to the collection of interpretations, ratings, and opinions based on general impressions.</a:t>
            </a:r>
            <a:endParaRPr/>
          </a:p>
          <a:p>
            <a:pPr marL="596646" lvl="0" indent="-5143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Gill Sans"/>
              <a:buAutoNum type="arabicPeriod"/>
            </a:pPr>
            <a:r>
              <a:rPr lang="en-GB" sz="2400"/>
              <a:t>reporting should be limited to those behaviors which, according to competent observers, make a significant contribution to the activity.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Critical Incident Analysis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46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⚫"/>
            </a:pPr>
            <a:r>
              <a:rPr lang="en-GB" sz="2800"/>
              <a:t>In the interaction design context, the use of well-planned observation sessions satisfies the first principle. </a:t>
            </a:r>
            <a:endParaRPr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365760" lvl="0" indent="-28346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GB" sz="2800"/>
              <a:t>The second principle refers to critical incidents, that is, incidents that are significant or pivotal to the activity being observed, in either a desirable or an undesirable way.</a:t>
            </a:r>
            <a:endParaRPr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Analytical Frameworks</a:t>
            </a:r>
            <a:endParaRPr/>
          </a:p>
        </p:txBody>
      </p:sp>
      <p:sp>
        <p:nvSpPr>
          <p:cNvPr id="334" name="Google Shape;334;p37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⚫"/>
            </a:pPr>
            <a:r>
              <a:rPr lang="en-GB" sz="2800"/>
              <a:t>There are six different analytical frameworks</a:t>
            </a:r>
            <a:endParaRPr/>
          </a:p>
          <a:p>
            <a:pPr marL="365760" lvl="0" indent="-14122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GB" sz="2800"/>
              <a:t>Can be used to analyze and interpret data from a qualitative study</a:t>
            </a:r>
            <a:endParaRPr/>
          </a:p>
          <a:p>
            <a:pPr marL="365760" lvl="0" indent="-14122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GB" sz="2800"/>
              <a:t>Differ in terms of their granularity, that is, the level of detail involved.</a:t>
            </a:r>
            <a:endParaRPr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365760" lvl="0" indent="-1209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Conversation analysis (CA)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GB"/>
              <a:t>Conversation analysis (CA) examines the semantics of a conversation in fine detail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ct val="100000"/>
              <a:buNone/>
            </a:pPr>
            <a:r>
              <a:rPr lang="en-GB"/>
              <a:t>The focus is on how a conversation is conducted</a:t>
            </a:r>
            <a:endParaRPr/>
          </a:p>
          <a:p>
            <a:pPr marL="365760" lvl="0" indent="-1452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GB"/>
              <a:t>how conversations start and how turn-taking is structured</a:t>
            </a:r>
            <a:endParaRPr/>
          </a:p>
          <a:p>
            <a:pPr marL="365760" lvl="0" indent="-1452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GB"/>
              <a:t>used to analyze interactions in a range of settings</a:t>
            </a:r>
            <a:endParaRPr/>
          </a:p>
          <a:p>
            <a:pPr marL="365760" lvl="0" indent="-1452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GB"/>
              <a:t>has influenced designers’ understanding of users’ needs in their environments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	</a:t>
            </a:r>
            <a:endParaRPr/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It can also be used to compare conversations that take place through different media</a:t>
            </a:r>
            <a:endParaRPr/>
          </a:p>
          <a:p>
            <a:pPr marL="658368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/>
              <a:t>for example, face-to-face conversations versus those conducted through social media. </a:t>
            </a:r>
            <a:endParaRPr/>
          </a:p>
          <a:p>
            <a:pPr marL="658368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More recently, it has been used to analyze the conversations that take place with voice-assisted technologies and chatbots</a:t>
            </a:r>
            <a:endParaRPr/>
          </a:p>
          <a:p>
            <a:pPr marL="658368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/>
              <a:t>Voice assistants (also called smart speakers), like Amazon Echo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Quantitative Data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GB" sz="2800"/>
              <a:t>Quantitative data is in the form of numbers, or data that can easily be translated into numbers.</a:t>
            </a:r>
            <a:endParaRPr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GB" sz="2800"/>
              <a:t>Quantitative analysis uses numerical methods to ascertain the magnitude, amount, or size of something (the attributes, behavior, or strength of opinion of the participants). </a:t>
            </a:r>
            <a:endParaRPr/>
          </a:p>
          <a:p>
            <a:pPr marL="603504" lvl="2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GB" sz="2000"/>
              <a:t>For example, in describing a population, a quantitative analysis might conclude that the average person is 5 feet 11 inches tall, weighs 180 pounds, and is 45 years old.</a:t>
            </a:r>
            <a:endParaRPr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352" name="Google Shape;352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58644" y="1905000"/>
            <a:ext cx="557212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0"/>
          <p:cNvSpPr txBox="1"/>
          <p:nvPr/>
        </p:nvSpPr>
        <p:spPr>
          <a:xfrm>
            <a:off x="1173162" y="5486400"/>
            <a:ext cx="794308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 extract of the conversation between the family and Alexa, marked up for conversation analysis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Source: Porcheron et al. (2018), fragment 1. Reproduced with permission of ACM Publications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Discourse Analysis</a:t>
            </a:r>
            <a:endParaRPr/>
          </a:p>
        </p:txBody>
      </p:sp>
      <p:sp>
        <p:nvSpPr>
          <p:cNvPr id="359" name="Google Shape;359;p41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GB" dirty="0"/>
              <a:t>Discourse analysis focuses on dialogue</a:t>
            </a:r>
            <a:endParaRPr dirty="0"/>
          </a:p>
          <a:p>
            <a:pPr marL="603504" lvl="2" indent="0" algn="l" rtl="0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SzPct val="100000"/>
              <a:buNone/>
            </a:pPr>
            <a:r>
              <a:rPr lang="en-GB" b="1" dirty="0"/>
              <a:t>the meaning of what is said </a:t>
            </a:r>
            <a:r>
              <a:rPr lang="en-GB" dirty="0"/>
              <a:t>and how words are used to convey meaning</a:t>
            </a:r>
            <a:endParaRPr dirty="0"/>
          </a:p>
          <a:p>
            <a:pPr marL="603504" lvl="2" indent="0" algn="l" rtl="0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GB" dirty="0"/>
              <a:t>Discourse analysis is strongly interpretive</a:t>
            </a:r>
            <a:endParaRPr dirty="0"/>
          </a:p>
          <a:p>
            <a:pPr marL="603504" lvl="2" indent="0" algn="l" rtl="0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SzPct val="100000"/>
              <a:buNone/>
            </a:pPr>
            <a:r>
              <a:rPr lang="en-GB" dirty="0"/>
              <a:t>pays great attention to context</a:t>
            </a:r>
            <a:endParaRPr dirty="0"/>
          </a:p>
          <a:p>
            <a:pPr marL="603504" lvl="2" indent="0" algn="l" rtl="0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SzPct val="100000"/>
              <a:buNone/>
            </a:pPr>
            <a:r>
              <a:rPr lang="en-GB" dirty="0"/>
              <a:t>and views language not only as reflecting psychological and social aspects but also as constructing them</a:t>
            </a:r>
            <a:endParaRPr dirty="0"/>
          </a:p>
          <a:p>
            <a:pPr marL="603504" lvl="2" indent="0" algn="l" rtl="0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GB" dirty="0"/>
              <a:t>discourse analysis provides a way of focusing on how people use language to construct versions of their </a:t>
            </a:r>
            <a:r>
              <a:rPr lang="en-GB" dirty="0" err="1"/>
              <a:t>words.e.g.fire</a:t>
            </a:r>
            <a:endParaRPr dirty="0"/>
          </a:p>
          <a:p>
            <a:pPr marL="365760" lvl="0" indent="-1574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endParaRPr dirty="0"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GB" dirty="0"/>
              <a:t>underlying philosophy of discourse analysis is similar to that of ethnography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365" name="Google Shape;365;p42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/>
              <a:t>Discourse analysis is useful </a:t>
            </a:r>
            <a:endParaRPr/>
          </a:p>
          <a:p>
            <a:pPr marL="64008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GB"/>
              <a:t>when trying to identify subtle </a:t>
            </a:r>
            <a:endParaRPr/>
          </a:p>
          <a:p>
            <a:pPr marL="64008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GB"/>
              <a:t>and implicit meaning in what people are writing about</a:t>
            </a:r>
            <a:endParaRPr/>
          </a:p>
          <a:p>
            <a:pPr marL="64008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GB"/>
              <a:t>what is trending</a:t>
            </a:r>
            <a:endParaRPr/>
          </a:p>
          <a:p>
            <a:pPr marL="64008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GB"/>
              <a:t>what is fake news, and so on</a:t>
            </a:r>
            <a:endParaRPr/>
          </a:p>
        </p:txBody>
      </p:sp>
      <p:pic>
        <p:nvPicPr>
          <p:cNvPr id="366" name="Google Shape;36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5608" y="5130787"/>
            <a:ext cx="7499350" cy="109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Content Analysis</a:t>
            </a:r>
            <a:endParaRPr/>
          </a:p>
        </p:txBody>
      </p:sp>
      <p:sp>
        <p:nvSpPr>
          <p:cNvPr id="372" name="Google Shape;372;p43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65760" lvl="0" indent="-28346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GB"/>
              <a:t>Content analysis typically involves classifying the data into themes or categories and then studying the frequency of category occurrences</a:t>
            </a:r>
            <a:endParaRPr/>
          </a:p>
          <a:p>
            <a:pPr marL="365760" lvl="0" indent="-28346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GB"/>
              <a:t>The technique can be used for any text</a:t>
            </a:r>
            <a:endParaRPr/>
          </a:p>
          <a:p>
            <a:pPr marL="603504" lvl="2" indent="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r>
              <a:rPr lang="en-GB"/>
              <a:t>where “text” refers to a range of media including video, newspapers, advertisements, survey responses, images, sounds</a:t>
            </a:r>
            <a:endParaRPr/>
          </a:p>
          <a:p>
            <a:pPr marL="365760" lvl="0" indent="-28346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GB"/>
              <a:t>It can be used to analyze any online content</a:t>
            </a:r>
            <a:endParaRPr/>
          </a:p>
          <a:p>
            <a:pPr marL="603504" lvl="2" indent="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r>
              <a:rPr lang="en-GB"/>
              <a:t>including the text of tweets, links, animated gifs, videos, and images.</a:t>
            </a:r>
            <a:endParaRPr/>
          </a:p>
          <a:p>
            <a:pPr marL="365760" lvl="0" indent="-28346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GB"/>
              <a:t>It considers wider context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378" name="Google Shape;378;p44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8229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/>
              <a:t>Mark Blythe and Paul Cairns (2009) analyzed 100 videos from a YouTube search by relevance for “iPhone 3G” using content analysis. </a:t>
            </a:r>
            <a:endParaRPr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GB"/>
              <a:t>They categorized the videos into seven categories: </a:t>
            </a:r>
            <a:endParaRPr/>
          </a:p>
          <a:p>
            <a:pPr marL="603504" lvl="2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/>
              <a:t>review, reportage, “unboxing,” demonstration, satire, advertisement, and vlog commentaries (such as, complaints about queues)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Interaction Analysis</a:t>
            </a:r>
            <a:endParaRPr/>
          </a:p>
        </p:txBody>
      </p:sp>
      <p:sp>
        <p:nvSpPr>
          <p:cNvPr id="384" name="Google Shape;384;p45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65760" lvl="0" indent="-28346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GB"/>
              <a:t>Interaction analysis is a way of investigating and understanding the interactions of human beings with each other and objects in their environment.</a:t>
            </a:r>
            <a:endParaRPr/>
          </a:p>
          <a:p>
            <a:pPr marL="365760" lvl="0" indent="-15748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endParaRPr/>
          </a:p>
          <a:p>
            <a:pPr marL="365760" lvl="0" indent="-28346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GB"/>
              <a:t>It is based on video recordings</a:t>
            </a:r>
            <a:endParaRPr/>
          </a:p>
          <a:p>
            <a:pPr marL="365760" lvl="0" indent="-15748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endParaRPr/>
          </a:p>
          <a:p>
            <a:pPr marL="365760" lvl="0" indent="-28346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GB"/>
              <a:t>This technique focuses on both talk and nonverbal interactions with artifacts and technologies</a:t>
            </a:r>
            <a:endParaRPr/>
          </a:p>
          <a:p>
            <a:pPr marL="365760" lvl="0" indent="-15748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endParaRPr/>
          </a:p>
          <a:p>
            <a:pPr marL="365760" lvl="0" indent="-28346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GB"/>
              <a:t>Interaction analysis is an inductive process</a:t>
            </a:r>
            <a:endParaRPr/>
          </a:p>
          <a:p>
            <a:pPr marL="365760" lvl="0" indent="-15748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endParaRPr/>
          </a:p>
          <a:p>
            <a:pPr marL="365760" lvl="0" indent="-28346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GB"/>
              <a:t>interaction analysis is conducted collaboratively by a team of researchers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390" name="Google Shape;390;p46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/>
              <a:t>Anna Xambo et al.’s (2013) study of how groups of musicians improvise and learn to play together when using a novel collaborative tabletop technology. </a:t>
            </a:r>
            <a:endParaRPr/>
          </a:p>
          <a:p>
            <a:pPr marL="1115568" lvl="2" indent="-45719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Gill Sans"/>
              <a:buAutoNum type="arabicPeriod"/>
            </a:pPr>
            <a:r>
              <a:rPr lang="en-GB"/>
              <a:t>Video data was collected</a:t>
            </a:r>
            <a:endParaRPr/>
          </a:p>
          <a:p>
            <a:pPr marL="1115568" lvl="2" indent="-45719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Gill Sans"/>
              <a:buAutoNum type="arabicPeriod"/>
            </a:pPr>
            <a:r>
              <a:rPr lang="en-GB"/>
              <a:t>Representative video extracts were repeatedly viewed and discussed by a team of researchers</a:t>
            </a:r>
            <a:endParaRPr/>
          </a:p>
          <a:p>
            <a:pPr marL="1115568" lvl="2" indent="-45719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Gill Sans"/>
              <a:buAutoNum type="arabicPeriod"/>
            </a:pPr>
            <a:r>
              <a:rPr lang="en-GB"/>
              <a:t>These themes were categorized into whether they were musical, physical, or interface-related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4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en-GB"/>
              <a:t>Which Kind of Analytic Framework to Use?</a:t>
            </a:r>
            <a:endParaRPr/>
          </a:p>
        </p:txBody>
      </p:sp>
      <p:pic>
        <p:nvPicPr>
          <p:cNvPr id="438" name="Google Shape;438;p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39693" y="1570633"/>
            <a:ext cx="5432707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4"/>
          <p:cNvSpPr txBox="1"/>
          <p:nvPr/>
        </p:nvSpPr>
        <p:spPr>
          <a:xfrm>
            <a:off x="2209800" y="6477000"/>
            <a:ext cx="6324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Overview of analytical frameworks used in interaction Design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Tools to Support Data Analysis</a:t>
            </a:r>
            <a:endParaRPr/>
          </a:p>
        </p:txBody>
      </p:sp>
      <p:sp>
        <p:nvSpPr>
          <p:cNvPr id="445" name="Google Shape;445;p55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96646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Nvivo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/>
              <a:t>Nvivo supports the annotation and coding of data including PDF documents, photos, and video and audio files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Dedoose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Statistical Analysis Software (SAS) and Statistical Package for the Social Sciences (SPSS) 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/>
              <a:t>are popular quantitative analysis packages that support the use of statistical tests.</a:t>
            </a:r>
            <a:endParaRPr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en-GB"/>
              <a:t>Interpreting and Presenting the Findings</a:t>
            </a:r>
            <a:endParaRPr/>
          </a:p>
        </p:txBody>
      </p:sp>
      <p:sp>
        <p:nvSpPr>
          <p:cNvPr id="451" name="Google Shape;451;p56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/>
              <a:t>There are different ways to present the findings. 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Structured notations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Stories</a:t>
            </a:r>
            <a:endParaRPr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GB"/>
              <a:t>Summarizing.</a:t>
            </a:r>
            <a:endParaRPr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3000"/>
              <a:t>Choosing an appropriate way to present the findings of a study is as important as choosing the right analytical approach.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1</a:t>
            </a:r>
            <a:r>
              <a:rPr lang="en-GB" baseline="30000"/>
              <a:t>st</a:t>
            </a:r>
            <a:r>
              <a:rPr lang="en-GB"/>
              <a:t> Step in Analyzing Data </a:t>
            </a:r>
            <a:endParaRPr/>
          </a:p>
        </p:txBody>
      </p:sp>
      <p:pic>
        <p:nvPicPr>
          <p:cNvPr id="129" name="Google Shape;129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74677" y="1447800"/>
            <a:ext cx="5820196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7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Structured Notations</a:t>
            </a:r>
            <a:endParaRPr/>
          </a:p>
        </p:txBody>
      </p:sp>
      <p:sp>
        <p:nvSpPr>
          <p:cNvPr id="457" name="Google Shape;457;p57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lvl="0" indent="-28346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en-GB" sz="2400"/>
              <a:t>Developed to analyze, capture, and present information for interaction design.</a:t>
            </a:r>
            <a:endParaRPr/>
          </a:p>
          <a:p>
            <a:pPr marL="365760" lvl="0" indent="-161543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365760" lvl="0" indent="-28346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GB" sz="2400"/>
              <a:t>Follow a clear syntax and semantics</a:t>
            </a:r>
            <a:endParaRPr/>
          </a:p>
          <a:p>
            <a:pPr marL="365760" lvl="0" indent="-161543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365760" lvl="0" indent="-28346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GB" sz="2400"/>
              <a:t>Developed to capture particular viewpoints</a:t>
            </a:r>
            <a:endParaRPr/>
          </a:p>
          <a:p>
            <a:pPr marL="365760" lvl="0" indent="-161543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365760" lvl="0" indent="-28346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GB" sz="2400"/>
              <a:t>Use simple conventions for representing flows, breakdowns, individual roles</a:t>
            </a:r>
            <a:endParaRPr/>
          </a:p>
          <a:p>
            <a:pPr marL="82296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365760" lvl="0" indent="-28346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GB" sz="2400"/>
              <a:t>Unified Modeling Language (UML), have stricter and more precise syntax to be followed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 – Flow Chart</a:t>
            </a:r>
            <a:endParaRPr/>
          </a:p>
        </p:txBody>
      </p:sp>
      <p:pic>
        <p:nvPicPr>
          <p:cNvPr id="463" name="Google Shape;463;p58" descr="What is a Flow Chart? | BreezeTre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73815" y="1524000"/>
            <a:ext cx="322166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Example – UML </a:t>
            </a:r>
            <a:endParaRPr/>
          </a:p>
        </p:txBody>
      </p:sp>
      <p:sp>
        <p:nvSpPr>
          <p:cNvPr id="469" name="Google Shape;469;p59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209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pic>
        <p:nvPicPr>
          <p:cNvPr id="470" name="Google Shape;470;p59" descr="The UML diagrams available in Visio, divided into two categories of diagrams: Behavior and Structure diagrams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2286000"/>
            <a:ext cx="6651171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Stories – Narratives </a:t>
            </a:r>
            <a:endParaRPr/>
          </a:p>
        </p:txBody>
      </p:sp>
      <p:sp>
        <p:nvSpPr>
          <p:cNvPr id="476" name="Google Shape;476;p60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n-GB"/>
              <a:t>Storytelling is an easy and intuitive approach for people to communicate ideas and experiences.</a:t>
            </a:r>
            <a:endParaRPr/>
          </a:p>
          <a:p>
            <a:pPr marL="365760" lvl="0" indent="-1330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GB"/>
              <a:t>Storytelling may be employed in three different ways.</a:t>
            </a:r>
            <a:endParaRPr/>
          </a:p>
          <a:p>
            <a:pPr marL="886967" lvl="2" indent="-228599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First, participants (such as interviewees, questionnaire respondents, and those you have observed) may have told stories of their own during data gathering</a:t>
            </a:r>
            <a:endParaRPr/>
          </a:p>
          <a:p>
            <a:pPr marL="886967" lvl="2" indent="-228599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Second, stories (or narratives) based on observation, such as ethnographic field studies, may be employed for further data gathering.</a:t>
            </a:r>
            <a:endParaRPr/>
          </a:p>
          <a:p>
            <a:pPr marL="886967" lvl="2" indent="-228599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Third, stories may be constructed from smaller snippets or repeated episodes that are found in the data.</a:t>
            </a:r>
            <a:endParaRPr/>
          </a:p>
          <a:p>
            <a:pPr marL="365760" lvl="0" indent="-1330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Summarizing the Findings </a:t>
            </a:r>
            <a:endParaRPr/>
          </a:p>
        </p:txBody>
      </p:sp>
      <p:sp>
        <p:nvSpPr>
          <p:cNvPr id="482" name="Google Shape;482;p61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Graphical representations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Demographics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Data excerpts 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Videos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Diagrams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Tables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Rigorous notations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Workflows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Quotations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2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Conclusions </a:t>
            </a:r>
            <a:endParaRPr/>
          </a:p>
        </p:txBody>
      </p:sp>
      <p:sp>
        <p:nvSpPr>
          <p:cNvPr id="488" name="Google Shape;488;p62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Qualitative and quantitative data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Basic quantitative analysis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Basic qualitative analysis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Analytic frameworks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Tools to support data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Interpreting and presenting findings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GB"/>
              <a:t>Quantitative Analysis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Percentages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/>
              <a:t>Percentages are useful for standardizing the data, particularly to compare two or more large sets of responses.</a:t>
            </a:r>
            <a:endParaRPr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GB"/>
              <a:t>Averages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b="1"/>
              <a:t>Mean</a:t>
            </a:r>
            <a:r>
              <a:rPr lang="en-GB"/>
              <a:t> refers to the commonly understood interpretation of average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b="1"/>
              <a:t>Median</a:t>
            </a:r>
            <a:r>
              <a:rPr lang="en-GB"/>
              <a:t> is the middle value of the data when the numbers are ranked. 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GB" b="1"/>
              <a:t>Mode</a:t>
            </a:r>
            <a:r>
              <a:rPr lang="en-GB"/>
              <a:t> is the most commonly occurring number</a:t>
            </a:r>
            <a:endParaRPr/>
          </a:p>
          <a:p>
            <a:pPr marL="365760" lvl="0" indent="-1209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en-GB"/>
              <a:t>How Question Design Affects Data Analysis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GB"/>
              <a:t>Example : http://memorymirror.com/</a:t>
            </a:r>
            <a:endParaRPr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9738" y="2297196"/>
            <a:ext cx="7499350" cy="395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en-GB"/>
              <a:t>How Question Design Affects Data Analysis</a:t>
            </a:r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/>
              <a:t>Questions: “How do you feel about this new app?”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r>
              <a:rPr lang="en-GB"/>
              <a:t>Responses to this will be varied and may include that it is cool, impressive, realistic, clunky, technically complex, and so on. 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GB"/>
              <a:t>Alternative Question:  “In your experience, are virtual try-on holographs realistic, clunky, or distorted?”</a:t>
            </a:r>
            <a:endParaRPr/>
          </a:p>
          <a:p>
            <a:pPr marL="603504" lvl="2" indent="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r>
              <a:rPr lang="en-GB"/>
              <a:t>This clearly reduces the number of options and the responses would be recorded as “realistic,” “clunky,” or “distorted.”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en-GB"/>
              <a:t>How Question Design Affects Data Analysis</a:t>
            </a:r>
            <a:endParaRPr/>
          </a:p>
        </p:txBody>
      </p:sp>
      <p:pic>
        <p:nvPicPr>
          <p:cNvPr id="154" name="Google Shape;154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25880" y="3200400"/>
            <a:ext cx="7499350" cy="222885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9"/>
          <p:cNvSpPr txBox="1"/>
          <p:nvPr/>
        </p:nvSpPr>
        <p:spPr>
          <a:xfrm>
            <a:off x="1325880" y="2514600"/>
            <a:ext cx="7498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Simple table, initial analysis of this data might look like the following: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1325880" y="5694925"/>
            <a:ext cx="56083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14 out of 26(54%) thinks virtual try On holograph is realistic</a:t>
            </a: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1936</Words>
  <Application>Microsoft Office PowerPoint</Application>
  <PresentationFormat>On-screen Show (4:3)</PresentationFormat>
  <Paragraphs>290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Noto Sans Symbols</vt:lpstr>
      <vt:lpstr>Calibri</vt:lpstr>
      <vt:lpstr>Arial</vt:lpstr>
      <vt:lpstr>Gill Sans</vt:lpstr>
      <vt:lpstr>Verdana</vt:lpstr>
      <vt:lpstr>Solstice</vt:lpstr>
      <vt:lpstr>Data Analysis, Interpretation and Presentation</vt:lpstr>
      <vt:lpstr>Introduction </vt:lpstr>
      <vt:lpstr>Qualitative Data</vt:lpstr>
      <vt:lpstr>Quantitative Data</vt:lpstr>
      <vt:lpstr>1st Step in Analyzing Data </vt:lpstr>
      <vt:lpstr>Quantitative Analysis</vt:lpstr>
      <vt:lpstr>How Question Design Affects Data Analysis</vt:lpstr>
      <vt:lpstr>How Question Design Affects Data Analysis</vt:lpstr>
      <vt:lpstr>How Question Design Affects Data Analysis</vt:lpstr>
      <vt:lpstr>How Question Design Affects Data Analysis</vt:lpstr>
      <vt:lpstr>Basic Tools for Collation and Analysis</vt:lpstr>
      <vt:lpstr>Outliers</vt:lpstr>
      <vt:lpstr>Presentations</vt:lpstr>
      <vt:lpstr>Presentations</vt:lpstr>
      <vt:lpstr>Presentation </vt:lpstr>
      <vt:lpstr>Presentation </vt:lpstr>
      <vt:lpstr>Example 1</vt:lpstr>
      <vt:lpstr>Example 1 – Bar Graph</vt:lpstr>
      <vt:lpstr>Example 1 – Scatter Diagram</vt:lpstr>
      <vt:lpstr>Example 2</vt:lpstr>
      <vt:lpstr>Example 2 – Phone 1</vt:lpstr>
      <vt:lpstr>Example 2 – Phone 2</vt:lpstr>
      <vt:lpstr>Example 2 – Bar Graph</vt:lpstr>
      <vt:lpstr>Qualitative Analysis</vt:lpstr>
      <vt:lpstr>Qualitative Analysis </vt:lpstr>
      <vt:lpstr>Identify Themes</vt:lpstr>
      <vt:lpstr>Thematic Analysis</vt:lpstr>
      <vt:lpstr>Thematic Analysis</vt:lpstr>
      <vt:lpstr>General Steps</vt:lpstr>
      <vt:lpstr>Affinity Diagrams</vt:lpstr>
      <vt:lpstr>Categorizing Data</vt:lpstr>
      <vt:lpstr>Example</vt:lpstr>
      <vt:lpstr>Example</vt:lpstr>
      <vt:lpstr>Example</vt:lpstr>
      <vt:lpstr>Critical Incident Analysis</vt:lpstr>
      <vt:lpstr>Critical Incident Analysis</vt:lpstr>
      <vt:lpstr>Analytical Frameworks</vt:lpstr>
      <vt:lpstr>Conversation analysis (CA)</vt:lpstr>
      <vt:lpstr>Example </vt:lpstr>
      <vt:lpstr>Example</vt:lpstr>
      <vt:lpstr>Discourse Analysis</vt:lpstr>
      <vt:lpstr>Example</vt:lpstr>
      <vt:lpstr>Content Analysis</vt:lpstr>
      <vt:lpstr>Example</vt:lpstr>
      <vt:lpstr>Interaction Analysis</vt:lpstr>
      <vt:lpstr>Example</vt:lpstr>
      <vt:lpstr>Which Kind of Analytic Framework to Use?</vt:lpstr>
      <vt:lpstr>Tools to Support Data Analysis</vt:lpstr>
      <vt:lpstr>Interpreting and Presenting the Findings</vt:lpstr>
      <vt:lpstr>Structured Notations</vt:lpstr>
      <vt:lpstr>Example – Flow Chart</vt:lpstr>
      <vt:lpstr>Example – UML </vt:lpstr>
      <vt:lpstr>Stories – Narratives </vt:lpstr>
      <vt:lpstr>Summarizing the Findings 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Analysis, Interpretation and Presentation</dc:title>
  <dc:creator>adnan</dc:creator>
  <cp:lastModifiedBy>samia arshad</cp:lastModifiedBy>
  <cp:revision>2</cp:revision>
  <dcterms:created xsi:type="dcterms:W3CDTF">2018-08-15T12:40:21Z</dcterms:created>
  <dcterms:modified xsi:type="dcterms:W3CDTF">2023-11-30T01:30:23Z</dcterms:modified>
</cp:coreProperties>
</file>