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1"/>
  </p:notesMasterIdLst>
  <p:handoutMasterIdLst>
    <p:handoutMasterId r:id="rId42"/>
  </p:handoutMasterIdLst>
  <p:sldIdLst>
    <p:sldId id="256" r:id="rId2"/>
    <p:sldId id="527" r:id="rId3"/>
    <p:sldId id="391" r:id="rId4"/>
    <p:sldId id="544" r:id="rId5"/>
    <p:sldId id="396" r:id="rId6"/>
    <p:sldId id="540" r:id="rId7"/>
    <p:sldId id="507" r:id="rId8"/>
    <p:sldId id="414" r:id="rId9"/>
    <p:sldId id="510" r:id="rId10"/>
    <p:sldId id="512" r:id="rId11"/>
    <p:sldId id="513" r:id="rId12"/>
    <p:sldId id="480" r:id="rId13"/>
    <p:sldId id="509" r:id="rId14"/>
    <p:sldId id="503" r:id="rId15"/>
    <p:sldId id="519" r:id="rId16"/>
    <p:sldId id="526" r:id="rId17"/>
    <p:sldId id="539" r:id="rId18"/>
    <p:sldId id="467" r:id="rId19"/>
    <p:sldId id="468" r:id="rId20"/>
    <p:sldId id="469" r:id="rId21"/>
    <p:sldId id="470" r:id="rId22"/>
    <p:sldId id="541" r:id="rId23"/>
    <p:sldId id="440" r:id="rId24"/>
    <p:sldId id="442" r:id="rId25"/>
    <p:sldId id="473" r:id="rId26"/>
    <p:sldId id="542" r:id="rId27"/>
    <p:sldId id="499" r:id="rId28"/>
    <p:sldId id="476" r:id="rId29"/>
    <p:sldId id="501" r:id="rId30"/>
    <p:sldId id="502" r:id="rId31"/>
    <p:sldId id="489" r:id="rId32"/>
    <p:sldId id="543" r:id="rId33"/>
    <p:sldId id="535" r:id="rId34"/>
    <p:sldId id="545" r:id="rId35"/>
    <p:sldId id="531" r:id="rId36"/>
    <p:sldId id="530" r:id="rId37"/>
    <p:sldId id="532" r:id="rId38"/>
    <p:sldId id="534" r:id="rId39"/>
    <p:sldId id="538" r:id="rId40"/>
  </p:sldIdLst>
  <p:sldSz cx="12192000" cy="6858000"/>
  <p:notesSz cx="6858000" cy="9144000"/>
  <p:embeddedFontLst>
    <p:embeddedFont>
      <p:font typeface="新細明體" panose="02020500000000000000" pitchFamily="18" charset="-120"/>
      <p:regular r:id="rId43"/>
    </p:embeddedFont>
    <p:embeddedFont>
      <p:font typeface="Consolas" panose="020B0609020204030204" pitchFamily="49" charset="0"/>
      <p:regular r:id="rId44"/>
      <p:bold r:id="rId45"/>
      <p:italic r:id="rId46"/>
      <p:boldItalic r:id="rId47"/>
    </p:embeddedFont>
    <p:embeddedFont>
      <p:font typeface="SimSun" panose="02010600030101010101" pitchFamily="2" charset="-122"/>
      <p:regular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80"/>
    <a:srgbClr val="EAF1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89" autoAdjust="0"/>
    <p:restoredTop sz="95285" autoAdjust="0"/>
  </p:normalViewPr>
  <p:slideViewPr>
    <p:cSldViewPr>
      <p:cViewPr varScale="1">
        <p:scale>
          <a:sx n="78" d="100"/>
          <a:sy n="78" d="100"/>
        </p:scale>
        <p:origin x="3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font" Target="fonts/font5.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5DA5527-8220-42B8-ACF3-24A1AB195A99}" type="datetimeFigureOut">
              <a:rPr lang="en-US" smtClean="0"/>
              <a:pPr/>
              <a:t>4/2/2024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A17DC7-5FA3-4B0E-8E6A-F6882B79CF07}" type="slidenum">
              <a:rPr lang="en-US" smtClean="0"/>
              <a:pPr/>
              <a:t>‹#›</a:t>
            </a:fld>
            <a:endParaRPr lang="en-US"/>
          </a:p>
        </p:txBody>
      </p:sp>
    </p:spTree>
    <p:extLst>
      <p:ext uri="{BB962C8B-B14F-4D97-AF65-F5344CB8AC3E}">
        <p14:creationId xmlns:p14="http://schemas.microsoft.com/office/powerpoint/2010/main" val="5727112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C77E45-76C1-48AC-8770-A01EE13E3D9C}" type="datetimeFigureOut">
              <a:rPr lang="en-US" smtClean="0"/>
              <a:pPr/>
              <a:t>4/2/2024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308B8D-8E1E-4C22-9F0A-2468901663B5}" type="slidenum">
              <a:rPr lang="en-US" smtClean="0"/>
              <a:pPr/>
              <a:t>‹#›</a:t>
            </a:fld>
            <a:endParaRPr lang="en-US"/>
          </a:p>
        </p:txBody>
      </p:sp>
    </p:spTree>
    <p:extLst>
      <p:ext uri="{BB962C8B-B14F-4D97-AF65-F5344CB8AC3E}">
        <p14:creationId xmlns:p14="http://schemas.microsoft.com/office/powerpoint/2010/main" val="254943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parc.nfu.edu.tw/~reed/WWW/image100/Chap12.ppt"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parc.nfu.edu.tw/~reed/WWW/image100/Chap12.ppt"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parc.nfu.edu.tw/~reed/WWW/image100/Chap12.ppt"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308B8D-8E1E-4C22-9F0A-2468901663B5}" type="slidenum">
              <a:rPr lang="en-US" smtClean="0"/>
              <a:pPr/>
              <a:t>1</a:t>
            </a:fld>
            <a:endParaRPr lang="en-US"/>
          </a:p>
        </p:txBody>
      </p:sp>
    </p:spTree>
    <p:extLst>
      <p:ext uri="{BB962C8B-B14F-4D97-AF65-F5344CB8AC3E}">
        <p14:creationId xmlns:p14="http://schemas.microsoft.com/office/powerpoint/2010/main" val="4271205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Fruits_identification.mlx</a:t>
            </a:r>
            <a:endParaRPr lang="en-US" dirty="0"/>
          </a:p>
        </p:txBody>
      </p:sp>
      <p:sp>
        <p:nvSpPr>
          <p:cNvPr id="4" name="Slide Number Placeholder 3"/>
          <p:cNvSpPr>
            <a:spLocks noGrp="1"/>
          </p:cNvSpPr>
          <p:nvPr>
            <p:ph type="sldNum" sz="quarter" idx="10"/>
          </p:nvPr>
        </p:nvSpPr>
        <p:spPr/>
        <p:txBody>
          <a:bodyPr/>
          <a:lstStyle/>
          <a:p>
            <a:fld id="{76308B8D-8E1E-4C22-9F0A-2468901663B5}" type="slidenum">
              <a:rPr lang="en-US" smtClean="0"/>
              <a:pPr/>
              <a:t>17</a:t>
            </a:fld>
            <a:endParaRPr lang="en-US"/>
          </a:p>
        </p:txBody>
      </p:sp>
    </p:spTree>
    <p:extLst>
      <p:ext uri="{BB962C8B-B14F-4D97-AF65-F5344CB8AC3E}">
        <p14:creationId xmlns:p14="http://schemas.microsoft.com/office/powerpoint/2010/main" val="1767247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hlinkClick r:id="rId3"/>
              </a:rPr>
              <a:t>sparc.nfu.edu.tw/~reed/WWW/image100/Chap12.ppt</a:t>
            </a:r>
            <a:endParaRPr lang="en-US" dirty="0"/>
          </a:p>
        </p:txBody>
      </p:sp>
      <p:sp>
        <p:nvSpPr>
          <p:cNvPr id="4" name="Slide Number Placeholder 3"/>
          <p:cNvSpPr>
            <a:spLocks noGrp="1"/>
          </p:cNvSpPr>
          <p:nvPr>
            <p:ph type="sldNum" sz="quarter" idx="10"/>
          </p:nvPr>
        </p:nvSpPr>
        <p:spPr/>
        <p:txBody>
          <a:bodyPr/>
          <a:lstStyle/>
          <a:p>
            <a:fld id="{76308B8D-8E1E-4C22-9F0A-2468901663B5}" type="slidenum">
              <a:rPr lang="en-US" smtClean="0"/>
              <a:pPr/>
              <a:t>20</a:t>
            </a:fld>
            <a:endParaRPr lang="en-US"/>
          </a:p>
        </p:txBody>
      </p:sp>
    </p:spTree>
    <p:extLst>
      <p:ext uri="{BB962C8B-B14F-4D97-AF65-F5344CB8AC3E}">
        <p14:creationId xmlns:p14="http://schemas.microsoft.com/office/powerpoint/2010/main" val="3631339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hlinkClick r:id="rId3"/>
              </a:rPr>
              <a:t>sparc.nfu.edu.tw/~reed/WWW/image100/Chap12.ppt</a:t>
            </a:r>
            <a:endParaRPr lang="en-US" dirty="0"/>
          </a:p>
        </p:txBody>
      </p:sp>
      <p:sp>
        <p:nvSpPr>
          <p:cNvPr id="4" name="Slide Number Placeholder 3"/>
          <p:cNvSpPr>
            <a:spLocks noGrp="1"/>
          </p:cNvSpPr>
          <p:nvPr>
            <p:ph type="sldNum" sz="quarter" idx="10"/>
          </p:nvPr>
        </p:nvSpPr>
        <p:spPr/>
        <p:txBody>
          <a:bodyPr/>
          <a:lstStyle/>
          <a:p>
            <a:fld id="{76308B8D-8E1E-4C22-9F0A-2468901663B5}" type="slidenum">
              <a:rPr lang="en-US" smtClean="0"/>
              <a:pPr/>
              <a:t>21</a:t>
            </a:fld>
            <a:endParaRPr lang="en-US"/>
          </a:p>
        </p:txBody>
      </p:sp>
    </p:spTree>
    <p:extLst>
      <p:ext uri="{BB962C8B-B14F-4D97-AF65-F5344CB8AC3E}">
        <p14:creationId xmlns:p14="http://schemas.microsoft.com/office/powerpoint/2010/main" val="1542674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hlinkClick r:id="rId3"/>
              </a:rPr>
              <a:t>sparc.nfu.edu.tw/~reed/WWW/image100/Chap12.ppt</a:t>
            </a:r>
            <a:endParaRPr lang="en-US" dirty="0"/>
          </a:p>
        </p:txBody>
      </p:sp>
      <p:sp>
        <p:nvSpPr>
          <p:cNvPr id="4" name="Slide Number Placeholder 3"/>
          <p:cNvSpPr>
            <a:spLocks noGrp="1"/>
          </p:cNvSpPr>
          <p:nvPr>
            <p:ph type="sldNum" sz="quarter" idx="10"/>
          </p:nvPr>
        </p:nvSpPr>
        <p:spPr/>
        <p:txBody>
          <a:bodyPr/>
          <a:lstStyle/>
          <a:p>
            <a:fld id="{76308B8D-8E1E-4C22-9F0A-2468901663B5}" type="slidenum">
              <a:rPr lang="en-US" smtClean="0"/>
              <a:pPr/>
              <a:t>22</a:t>
            </a:fld>
            <a:endParaRPr lang="en-US"/>
          </a:p>
        </p:txBody>
      </p:sp>
    </p:spTree>
    <p:extLst>
      <p:ext uri="{BB962C8B-B14F-4D97-AF65-F5344CB8AC3E}">
        <p14:creationId xmlns:p14="http://schemas.microsoft.com/office/powerpoint/2010/main" val="697302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6308B8D-8E1E-4C22-9F0A-2468901663B5}" type="slidenum">
              <a:rPr lang="en-US" smtClean="0"/>
              <a:pPr/>
              <a:t>28</a:t>
            </a:fld>
            <a:endParaRPr lang="en-US"/>
          </a:p>
        </p:txBody>
      </p:sp>
    </p:spTree>
    <p:extLst>
      <p:ext uri="{BB962C8B-B14F-4D97-AF65-F5344CB8AC3E}">
        <p14:creationId xmlns:p14="http://schemas.microsoft.com/office/powerpoint/2010/main" val="122409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308B8D-8E1E-4C22-9F0A-2468901663B5}" type="slidenum">
              <a:rPr lang="en-US" smtClean="0"/>
              <a:pPr/>
              <a:t>2</a:t>
            </a:fld>
            <a:endParaRPr lang="en-US"/>
          </a:p>
        </p:txBody>
      </p:sp>
    </p:spTree>
    <p:extLst>
      <p:ext uri="{BB962C8B-B14F-4D97-AF65-F5344CB8AC3E}">
        <p14:creationId xmlns:p14="http://schemas.microsoft.com/office/powerpoint/2010/main" val="885131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latin typeface="Times New Roman" panose="02020603050405020304" pitchFamily="18" charset="0"/>
                <a:cs typeface="Times New Roman" panose="02020603050405020304" pitchFamily="18" charset="0"/>
              </a:rPr>
              <a:t>Image regions (including segments) can be represented by either the border or the pixels of the region.  These can be viewed as external or internal characteristics, respectively. </a:t>
            </a:r>
          </a:p>
        </p:txBody>
      </p:sp>
      <p:sp>
        <p:nvSpPr>
          <p:cNvPr id="4" name="Slide Number Placeholder 3"/>
          <p:cNvSpPr>
            <a:spLocks noGrp="1"/>
          </p:cNvSpPr>
          <p:nvPr>
            <p:ph type="sldNum" sz="quarter" idx="10"/>
          </p:nvPr>
        </p:nvSpPr>
        <p:spPr/>
        <p:txBody>
          <a:bodyPr/>
          <a:lstStyle/>
          <a:p>
            <a:fld id="{76308B8D-8E1E-4C22-9F0A-2468901663B5}" type="slidenum">
              <a:rPr lang="en-US" smtClean="0"/>
              <a:pPr/>
              <a:t>3</a:t>
            </a:fld>
            <a:endParaRPr lang="en-US"/>
          </a:p>
        </p:txBody>
      </p:sp>
    </p:spTree>
    <p:extLst>
      <p:ext uri="{BB962C8B-B14F-4D97-AF65-F5344CB8AC3E}">
        <p14:creationId xmlns:p14="http://schemas.microsoft.com/office/powerpoint/2010/main" val="1604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Ref. Morphology: Labeling Connected Components</a:t>
            </a:r>
          </a:p>
          <a:p>
            <a:r>
              <a:rPr lang="en-US" dirty="0"/>
              <a:t>Count row (col) numbers while taking sum.</a:t>
            </a:r>
            <a:endParaRPr lang="en-GB" dirty="0"/>
          </a:p>
        </p:txBody>
      </p:sp>
      <p:sp>
        <p:nvSpPr>
          <p:cNvPr id="4" name="Slide Number Placeholder 3"/>
          <p:cNvSpPr>
            <a:spLocks noGrp="1"/>
          </p:cNvSpPr>
          <p:nvPr>
            <p:ph type="sldNum" sz="quarter" idx="10"/>
          </p:nvPr>
        </p:nvSpPr>
        <p:spPr/>
        <p:txBody>
          <a:bodyPr/>
          <a:lstStyle/>
          <a:p>
            <a:fld id="{76308B8D-8E1E-4C22-9F0A-2468901663B5}" type="slidenum">
              <a:rPr lang="en-US" smtClean="0"/>
              <a:pPr/>
              <a:t>8</a:t>
            </a:fld>
            <a:endParaRPr lang="en-US"/>
          </a:p>
        </p:txBody>
      </p:sp>
    </p:spTree>
    <p:extLst>
      <p:ext uri="{BB962C8B-B14F-4D97-AF65-F5344CB8AC3E}">
        <p14:creationId xmlns:p14="http://schemas.microsoft.com/office/powerpoint/2010/main" val="12253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308B8D-8E1E-4C22-9F0A-2468901663B5}" type="slidenum">
              <a:rPr lang="en-US" smtClean="0"/>
              <a:pPr/>
              <a:t>12</a:t>
            </a:fld>
            <a:endParaRPr lang="en-US"/>
          </a:p>
        </p:txBody>
      </p:sp>
    </p:spTree>
    <p:extLst>
      <p:ext uri="{BB962C8B-B14F-4D97-AF65-F5344CB8AC3E}">
        <p14:creationId xmlns:p14="http://schemas.microsoft.com/office/powerpoint/2010/main" val="928449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6308B8D-8E1E-4C22-9F0A-2468901663B5}" type="slidenum">
              <a:rPr lang="en-US" smtClean="0"/>
              <a:pPr/>
              <a:t>13</a:t>
            </a:fld>
            <a:endParaRPr lang="en-US"/>
          </a:p>
        </p:txBody>
      </p:sp>
    </p:spTree>
    <p:extLst>
      <p:ext uri="{BB962C8B-B14F-4D97-AF65-F5344CB8AC3E}">
        <p14:creationId xmlns:p14="http://schemas.microsoft.com/office/powerpoint/2010/main" val="4073339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Ref. Morphology: Labeling Connected Components</a:t>
            </a:r>
            <a:r>
              <a:rPr lang="en-GB" dirty="0"/>
              <a:t>:</a:t>
            </a:r>
            <a:r>
              <a:rPr lang="en-GB" baseline="0" dirty="0"/>
              <a:t> </a:t>
            </a:r>
            <a:r>
              <a:rPr lang="en-IE" dirty="0"/>
              <a:t>Boundary Extraction (can also be done through</a:t>
            </a:r>
            <a:r>
              <a:rPr lang="en-IE" baseline="0" dirty="0"/>
              <a:t> erosion)</a:t>
            </a:r>
            <a:endParaRPr lang="en-US" dirty="0"/>
          </a:p>
        </p:txBody>
      </p:sp>
      <p:sp>
        <p:nvSpPr>
          <p:cNvPr id="4" name="Slide Number Placeholder 3"/>
          <p:cNvSpPr>
            <a:spLocks noGrp="1"/>
          </p:cNvSpPr>
          <p:nvPr>
            <p:ph type="sldNum" sz="quarter" idx="10"/>
          </p:nvPr>
        </p:nvSpPr>
        <p:spPr/>
        <p:txBody>
          <a:bodyPr/>
          <a:lstStyle/>
          <a:p>
            <a:fld id="{76308B8D-8E1E-4C22-9F0A-2468901663B5}" type="slidenum">
              <a:rPr lang="en-US" smtClean="0"/>
              <a:pPr/>
              <a:t>14</a:t>
            </a:fld>
            <a:endParaRPr lang="en-US"/>
          </a:p>
        </p:txBody>
      </p:sp>
    </p:spTree>
    <p:extLst>
      <p:ext uri="{BB962C8B-B14F-4D97-AF65-F5344CB8AC3E}">
        <p14:creationId xmlns:p14="http://schemas.microsoft.com/office/powerpoint/2010/main" val="2880586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LargestRoundObject.mlx</a:t>
            </a:r>
            <a:endParaRPr lang="en-US" dirty="0"/>
          </a:p>
        </p:txBody>
      </p:sp>
      <p:sp>
        <p:nvSpPr>
          <p:cNvPr id="4" name="Slide Number Placeholder 3"/>
          <p:cNvSpPr>
            <a:spLocks noGrp="1"/>
          </p:cNvSpPr>
          <p:nvPr>
            <p:ph type="sldNum" sz="quarter" idx="10"/>
          </p:nvPr>
        </p:nvSpPr>
        <p:spPr/>
        <p:txBody>
          <a:bodyPr/>
          <a:lstStyle/>
          <a:p>
            <a:fld id="{76308B8D-8E1E-4C22-9F0A-2468901663B5}" type="slidenum">
              <a:rPr lang="en-US" smtClean="0"/>
              <a:pPr/>
              <a:t>15</a:t>
            </a:fld>
            <a:endParaRPr lang="en-US"/>
          </a:p>
        </p:txBody>
      </p:sp>
    </p:spTree>
    <p:extLst>
      <p:ext uri="{BB962C8B-B14F-4D97-AF65-F5344CB8AC3E}">
        <p14:creationId xmlns:p14="http://schemas.microsoft.com/office/powerpoint/2010/main" val="2132460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RoundObjectDetection.mlx</a:t>
            </a:r>
            <a:endParaRPr lang="en-US" dirty="0"/>
          </a:p>
        </p:txBody>
      </p:sp>
      <p:sp>
        <p:nvSpPr>
          <p:cNvPr id="4" name="Slide Number Placeholder 3"/>
          <p:cNvSpPr>
            <a:spLocks noGrp="1"/>
          </p:cNvSpPr>
          <p:nvPr>
            <p:ph type="sldNum" sz="quarter" idx="10"/>
          </p:nvPr>
        </p:nvSpPr>
        <p:spPr/>
        <p:txBody>
          <a:bodyPr/>
          <a:lstStyle/>
          <a:p>
            <a:fld id="{76308B8D-8E1E-4C22-9F0A-2468901663B5}" type="slidenum">
              <a:rPr lang="en-US" smtClean="0"/>
              <a:pPr/>
              <a:t>16</a:t>
            </a:fld>
            <a:endParaRPr lang="en-US"/>
          </a:p>
        </p:txBody>
      </p:sp>
    </p:spTree>
    <p:extLst>
      <p:ext uri="{BB962C8B-B14F-4D97-AF65-F5344CB8AC3E}">
        <p14:creationId xmlns:p14="http://schemas.microsoft.com/office/powerpoint/2010/main" val="791720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9581" y="142852"/>
            <a:ext cx="10458451" cy="857256"/>
          </a:xfrm>
        </p:spPr>
        <p:txBody>
          <a:bodyPr>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190459" y="1285860"/>
            <a:ext cx="11715832" cy="535785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xfrm>
            <a:off x="1219200" y="6324600"/>
            <a:ext cx="2540000" cy="457200"/>
          </a:xfrm>
          <a:prstGeom prst="rect">
            <a:avLst/>
          </a:prstGeom>
          <a:ln/>
        </p:spPr>
        <p:txBody>
          <a:bodyPr/>
          <a:lstStyle>
            <a:lvl1pPr>
              <a:defRPr/>
            </a:lvl1pPr>
          </a:lstStyle>
          <a:p>
            <a:pPr>
              <a:defRPr/>
            </a:pPr>
            <a:endParaRPr lang="th-TH"/>
          </a:p>
        </p:txBody>
      </p:sp>
      <p:sp>
        <p:nvSpPr>
          <p:cNvPr id="5" name="Rectangle 12"/>
          <p:cNvSpPr>
            <a:spLocks noGrp="1" noChangeArrowheads="1"/>
          </p:cNvSpPr>
          <p:nvPr>
            <p:ph type="ftr" sz="quarter" idx="11"/>
          </p:nvPr>
        </p:nvSpPr>
        <p:spPr>
          <a:xfrm>
            <a:off x="4470400" y="6324600"/>
            <a:ext cx="3860800" cy="457200"/>
          </a:xfrm>
          <a:prstGeom prst="rect">
            <a:avLst/>
          </a:prstGeom>
          <a:ln/>
        </p:spPr>
        <p:txBody>
          <a:bodyPr/>
          <a:lstStyle>
            <a:lvl1pPr>
              <a:defRPr/>
            </a:lvl1pPr>
          </a:lstStyle>
          <a:p>
            <a:pPr>
              <a:defRPr/>
            </a:pPr>
            <a:endParaRPr lang="th-TH"/>
          </a:p>
        </p:txBody>
      </p:sp>
      <p:sp>
        <p:nvSpPr>
          <p:cNvPr id="6" name="Rectangle 13"/>
          <p:cNvSpPr>
            <a:spLocks noGrp="1" noChangeArrowheads="1"/>
          </p:cNvSpPr>
          <p:nvPr>
            <p:ph type="sldNum" sz="quarter" idx="12"/>
          </p:nvPr>
        </p:nvSpPr>
        <p:spPr>
          <a:xfrm>
            <a:off x="9042400" y="6324600"/>
            <a:ext cx="2540000" cy="457200"/>
          </a:xfrm>
          <a:prstGeom prst="rect">
            <a:avLst/>
          </a:prstGeom>
          <a:ln/>
        </p:spPr>
        <p:txBody>
          <a:bodyPr/>
          <a:lstStyle>
            <a:lvl1pPr>
              <a:defRPr/>
            </a:lvl1pPr>
          </a:lstStyle>
          <a:p>
            <a:pPr>
              <a:defRPr/>
            </a:pPr>
            <a:fld id="{734235E4-7E4F-4E21-B451-3954ADC1CD4B}" type="slidenum">
              <a:rPr lang="en-US"/>
              <a:pPr>
                <a:defRPr/>
              </a:pPr>
              <a:t>‹#›</a:t>
            </a:fld>
            <a:endParaRPr lang="th-T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769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頁尾版面配置區 3"/>
          <p:cNvSpPr>
            <a:spLocks noGrp="1"/>
          </p:cNvSpPr>
          <p:nvPr>
            <p:ph type="ftr" sz="quarter" idx="10"/>
          </p:nvPr>
        </p:nvSpPr>
        <p:spPr>
          <a:xfrm>
            <a:off x="4165600" y="6356351"/>
            <a:ext cx="3860800" cy="365125"/>
          </a:xfrm>
          <a:prstGeom prst="rect">
            <a:avLst/>
          </a:prstGeom>
        </p:spPr>
        <p:txBody>
          <a:bodyPr/>
          <a:lstStyle>
            <a:lvl1pPr>
              <a:defRPr>
                <a:effectLst>
                  <a:outerShdw blurRad="38100" dist="38100" dir="2700000" algn="tl">
                    <a:srgbClr val="000000">
                      <a:alpha val="43137"/>
                    </a:srgbClr>
                  </a:outerShdw>
                </a:effectLst>
              </a:defRPr>
            </a:lvl1pPr>
          </a:lstStyle>
          <a:p>
            <a:pPr>
              <a:defRPr/>
            </a:pPr>
            <a:r>
              <a:rPr lang="en-US" altLang="zh-TW"/>
              <a:t>© 2010 Cengage Learning Engineering. All Rights Reserved.</a:t>
            </a:r>
          </a:p>
        </p:txBody>
      </p:sp>
    </p:spTree>
    <p:extLst>
      <p:ext uri="{BB962C8B-B14F-4D97-AF65-F5344CB8AC3E}">
        <p14:creationId xmlns:p14="http://schemas.microsoft.com/office/powerpoint/2010/main" val="2877246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a:t>Click to edit Master title style</a:t>
            </a:r>
            <a:endParaRPr lang="en-GB"/>
          </a:p>
        </p:txBody>
      </p:sp>
      <p:sp>
        <p:nvSpPr>
          <p:cNvPr id="3" name="Text Placeholder 2"/>
          <p:cNvSpPr>
            <a:spLocks noGrp="1"/>
          </p:cNvSpPr>
          <p:nvPr>
            <p:ph type="body" sz="half" idx="1"/>
          </p:nvPr>
        </p:nvSpPr>
        <p:spPr>
          <a:xfrm>
            <a:off x="838200" y="1825625"/>
            <a:ext cx="51562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197600" y="1825626"/>
            <a:ext cx="5156200" cy="20986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197600" y="4076701"/>
            <a:ext cx="5156200" cy="21002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605691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0459" y="71414"/>
            <a:ext cx="10001320" cy="92869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90459" y="1285860"/>
            <a:ext cx="11715832" cy="5500726"/>
          </a:xfrm>
          <a:prstGeom prst="rect">
            <a:avLst/>
          </a:prstGeom>
        </p:spPr>
        <p:txBody>
          <a:bodyPr vert="horz" lIns="91440" tIns="45720" rIns="91440" bIns="45720" rtlCol="0">
            <a:normAutofit/>
          </a:bodyPr>
          <a:lstStyle/>
          <a:p>
            <a:pPr lvl="0"/>
            <a:r>
              <a:rPr lang="en-US" dirty="0"/>
              <a:t>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sp>
        <p:nvSpPr>
          <p:cNvPr id="9" name="Rectangle 8"/>
          <p:cNvSpPr/>
          <p:nvPr userDrawn="1"/>
        </p:nvSpPr>
        <p:spPr>
          <a:xfrm>
            <a:off x="190502" y="1071546"/>
            <a:ext cx="10620798" cy="7143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811299" y="8872"/>
            <a:ext cx="1113886" cy="1134112"/>
          </a:xfrm>
          <a:prstGeom prst="rect">
            <a:avLst/>
          </a:prstGeom>
        </p:spPr>
      </p:pic>
      <p:sp>
        <p:nvSpPr>
          <p:cNvPr id="10" name="Text Box 11"/>
          <p:cNvSpPr txBox="1">
            <a:spLocks noChangeArrowheads="1"/>
          </p:cNvSpPr>
          <p:nvPr userDrawn="1"/>
        </p:nvSpPr>
        <p:spPr bwMode="auto">
          <a:xfrm>
            <a:off x="11622509" y="836712"/>
            <a:ext cx="543739" cy="461665"/>
          </a:xfrm>
          <a:prstGeom prst="rect">
            <a:avLst/>
          </a:prstGeom>
          <a:noFill/>
          <a:ln w="9525">
            <a:noFill/>
            <a:miter lim="800000"/>
            <a:headEnd/>
            <a:tailEnd/>
          </a:ln>
          <a:effectLst/>
        </p:spPr>
        <p:txBody>
          <a:bodyPr wrap="none">
            <a:spAutoFit/>
          </a:bodyPr>
          <a:lstStyle/>
          <a:p>
            <a:fld id="{E4FF5167-E4CB-45F3-85CD-7EC8641D6DEE}" type="slidenum">
              <a:rPr lang="en-US" sz="2400" b="1">
                <a:solidFill>
                  <a:srgbClr val="FF0000"/>
                </a:solidFill>
              </a:rPr>
              <a:pPr/>
              <a:t>‹#›</a:t>
            </a:fld>
            <a:endParaRPr lang="en-US" sz="2400" b="1"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p:titleStyle>
    <p:bodyStyle>
      <a:lvl1pPr marL="342900" indent="-342900" algn="just" defTabSz="914400" rtl="0" eaLnBrk="1" latinLnBrk="0" hangingPunct="1">
        <a:spcBef>
          <a:spcPct val="20000"/>
        </a:spcBef>
        <a:buFont typeface="Arial" pitchFamily="34" charset="0"/>
        <a:buNone/>
        <a:defRPr sz="3200" kern="1200">
          <a:solidFill>
            <a:schemeClr val="tx1"/>
          </a:solidFill>
          <a:latin typeface="Times New Roman" pitchFamily="18" charset="0"/>
          <a:ea typeface="+mn-ea"/>
          <a:cs typeface="Times New Roman" pitchFamily="18" charset="0"/>
        </a:defRPr>
      </a:lvl1pPr>
      <a:lvl2pPr marL="742950" indent="-285750" algn="just"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Times New Roman" pitchFamily="18" charset="0"/>
        </a:defRPr>
      </a:lvl2pPr>
      <a:lvl3pPr marL="1143000" indent="-228600" algn="just" defTabSz="914400" rtl="0" eaLnBrk="1" latinLnBrk="0" hangingPunct="1">
        <a:spcBef>
          <a:spcPct val="20000"/>
        </a:spcBef>
        <a:buFont typeface="Wingdings" pitchFamily="2" charset="2"/>
        <a:buChar char="v"/>
        <a:defRPr sz="2400" kern="1200">
          <a:solidFill>
            <a:schemeClr val="tx1"/>
          </a:solidFill>
          <a:latin typeface="Times New Roman" pitchFamily="18" charset="0"/>
          <a:ea typeface="+mn-ea"/>
          <a:cs typeface="Times New Roman" pitchFamily="18" charset="0"/>
        </a:defRPr>
      </a:lvl3pPr>
      <a:lvl4pPr marL="1600200" indent="-228600" algn="just" defTabSz="914400" rtl="0" eaLnBrk="1" latinLnBrk="0" hangingPunct="1">
        <a:spcBef>
          <a:spcPct val="20000"/>
        </a:spcBef>
        <a:buFont typeface="Wingdings" pitchFamily="2" charset="2"/>
        <a:buChar char="§"/>
        <a:defRPr sz="2000" kern="1200">
          <a:solidFill>
            <a:schemeClr val="tx1"/>
          </a:solidFill>
          <a:latin typeface="Times New Roman" pitchFamily="18" charset="0"/>
          <a:ea typeface="+mn-ea"/>
          <a:cs typeface="Times New Roman" pitchFamily="18" charset="0"/>
        </a:defRPr>
      </a:lvl4pPr>
      <a:lvl5pPr marL="2057400" indent="-228600" algn="just" defTabSz="914400" rtl="0" eaLnBrk="1" latinLnBrk="0" hangingPunct="1">
        <a:spcBef>
          <a:spcPct val="20000"/>
        </a:spcBef>
        <a:buFont typeface="Courier New" pitchFamily="49" charset="0"/>
        <a:buChar char="o"/>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vig.cuilahore.edu.p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oleObject" Target="../embeddings/oleObject2.bin"/><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oleObject" Target="../embeddings/oleObject5.bin"/><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3.wmf"/><Relationship Id="rId4" Type="http://schemas.openxmlformats.org/officeDocument/2006/relationships/oleObject" Target="../embeddings/oleObject8.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6.wmf"/><Relationship Id="rId5" Type="http://schemas.openxmlformats.org/officeDocument/2006/relationships/oleObject" Target="../embeddings/oleObject10.bin"/><Relationship Id="rId4" Type="http://schemas.openxmlformats.org/officeDocument/2006/relationships/image" Target="../media/image25.wmf"/></Relationships>
</file>

<file path=ppt/slides/_rels/slide29.x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29.wmf"/><Relationship Id="rId2" Type="http://schemas.openxmlformats.org/officeDocument/2006/relationships/oleObject" Target="../embeddings/oleObject11.bin"/><Relationship Id="rId1" Type="http://schemas.openxmlformats.org/officeDocument/2006/relationships/slideLayout" Target="../slideLayouts/slideLayout5.xml"/><Relationship Id="rId6" Type="http://schemas.openxmlformats.org/officeDocument/2006/relationships/oleObject" Target="../embeddings/oleObject13.bin"/><Relationship Id="rId5" Type="http://schemas.openxmlformats.org/officeDocument/2006/relationships/image" Target="../media/image28.wmf"/><Relationship Id="rId4"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2.wmf"/><Relationship Id="rId2" Type="http://schemas.openxmlformats.org/officeDocument/2006/relationships/oleObject" Target="../embeddings/oleObject14.bin"/><Relationship Id="rId1" Type="http://schemas.openxmlformats.org/officeDocument/2006/relationships/slideLayout" Target="../slideLayouts/slideLayout5.xml"/><Relationship Id="rId6" Type="http://schemas.openxmlformats.org/officeDocument/2006/relationships/oleObject" Target="../embeddings/oleObject16.bin"/><Relationship Id="rId5" Type="http://schemas.openxmlformats.org/officeDocument/2006/relationships/image" Target="../media/image31.wmf"/><Relationship Id="rId4" Type="http://schemas.openxmlformats.org/officeDocument/2006/relationships/oleObject" Target="../embeddings/oleObject15.bin"/></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s://localhost:31515/static/help/vision/ref/extractlbpfeatures.html" TargetMode="External"/><Relationship Id="rId2" Type="http://schemas.openxmlformats.org/officeDocument/2006/relationships/hyperlink" Target="https://localhost:31515/static/help/vision/ref/extracthogfeatures.html" TargetMode="External"/><Relationship Id="rId1" Type="http://schemas.openxmlformats.org/officeDocument/2006/relationships/slideLayout" Target="../slideLayouts/slideLayout3.xml"/><Relationship Id="rId4" Type="http://schemas.openxmlformats.org/officeDocument/2006/relationships/hyperlink" Target="https://localhost:31515/static/help/vision/ref/extractfeature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altLang="zh-TW" sz="5400" dirty="0">
                <a:solidFill>
                  <a:srgbClr val="FF0000"/>
                </a:solidFill>
              </a:rPr>
              <a:t>Feature Detection &amp; Representation</a:t>
            </a:r>
            <a:endParaRPr lang="en-US" sz="8000" dirty="0"/>
          </a:p>
        </p:txBody>
      </p:sp>
      <p:sp>
        <p:nvSpPr>
          <p:cNvPr id="4" name="TextBox 7"/>
          <p:cNvSpPr txBox="1">
            <a:spLocks noChangeArrowheads="1"/>
          </p:cNvSpPr>
          <p:nvPr/>
        </p:nvSpPr>
        <p:spPr bwMode="auto">
          <a:xfrm>
            <a:off x="4012704" y="1196752"/>
            <a:ext cx="3244799" cy="461665"/>
          </a:xfrm>
          <a:prstGeom prst="rect">
            <a:avLst/>
          </a:prstGeom>
          <a:noFill/>
          <a:ln w="9525">
            <a:noFill/>
            <a:miter lim="800000"/>
            <a:headEnd/>
            <a:tailEnd/>
          </a:ln>
        </p:spPr>
        <p:txBody>
          <a:bodyPr wrap="none">
            <a:spAutoFit/>
          </a:bodyPr>
          <a:lstStyle/>
          <a:p>
            <a:pPr algn="ctr"/>
            <a:r>
              <a:rPr lang="en-US" sz="2400" i="1" dirty="0">
                <a:latin typeface="Times New Roman" pitchFamily="18" charset="0"/>
                <a:cs typeface="Times New Roman" pitchFamily="18" charset="0"/>
              </a:rPr>
              <a:t>Last updated: 18-3-2024</a:t>
            </a:r>
          </a:p>
        </p:txBody>
      </p:sp>
      <p:sp>
        <p:nvSpPr>
          <p:cNvPr id="10" name="Rectangle 9"/>
          <p:cNvSpPr/>
          <p:nvPr/>
        </p:nvSpPr>
        <p:spPr>
          <a:xfrm>
            <a:off x="209580" y="2143564"/>
            <a:ext cx="10638947" cy="1723549"/>
          </a:xfrm>
          <a:prstGeom prst="rect">
            <a:avLst/>
          </a:prstGeom>
        </p:spPr>
        <p:txBody>
          <a:bodyPr wrap="square">
            <a:spAutoFit/>
          </a:bodyPr>
          <a:lstStyle/>
          <a:p>
            <a:pPr algn="just">
              <a:spcBef>
                <a:spcPts val="600"/>
              </a:spcBef>
              <a:spcAft>
                <a:spcPts val="600"/>
              </a:spcAft>
              <a:defRPr/>
            </a:pPr>
            <a:r>
              <a:rPr lang="en-US" sz="2400" b="1" kern="0" dirty="0">
                <a:solidFill>
                  <a:sysClr val="windowText" lastClr="000000"/>
                </a:solidFill>
                <a:latin typeface="Times New Roman" pitchFamily="18" charset="0"/>
                <a:cs typeface="Times New Roman" pitchFamily="18" charset="0"/>
              </a:rPr>
              <a:t>[GR1] Gonzalez</a:t>
            </a:r>
            <a:r>
              <a:rPr lang="en-US" sz="2400" kern="0" dirty="0">
                <a:solidFill>
                  <a:sysClr val="windowText" lastClr="000000"/>
                </a:solidFill>
                <a:latin typeface="Times New Roman" pitchFamily="18" charset="0"/>
                <a:cs typeface="Times New Roman" pitchFamily="18" charset="0"/>
              </a:rPr>
              <a:t> </a:t>
            </a:r>
            <a:r>
              <a:rPr lang="en-US" sz="2400" b="1" kern="0" dirty="0">
                <a:solidFill>
                  <a:sysClr val="windowText" lastClr="000000"/>
                </a:solidFill>
                <a:latin typeface="Times New Roman" pitchFamily="18" charset="0"/>
                <a:cs typeface="Times New Roman" pitchFamily="18" charset="0"/>
              </a:rPr>
              <a:t>R.</a:t>
            </a:r>
            <a:r>
              <a:rPr lang="en-US" sz="2400" kern="0" dirty="0">
                <a:solidFill>
                  <a:sysClr val="windowText" lastClr="000000"/>
                </a:solidFill>
                <a:latin typeface="Times New Roman" pitchFamily="18" charset="0"/>
                <a:cs typeface="Times New Roman" pitchFamily="18" charset="0"/>
              </a:rPr>
              <a:t> C., Woods R. E., </a:t>
            </a:r>
            <a:r>
              <a:rPr lang="en-US" sz="2400" kern="0" dirty="0" err="1">
                <a:solidFill>
                  <a:sysClr val="windowText" lastClr="000000"/>
                </a:solidFill>
                <a:latin typeface="Times New Roman" pitchFamily="18" charset="0"/>
                <a:cs typeface="Times New Roman" pitchFamily="18" charset="0"/>
              </a:rPr>
              <a:t>Eddins</a:t>
            </a:r>
            <a:r>
              <a:rPr lang="en-US" sz="2400" kern="0" dirty="0">
                <a:solidFill>
                  <a:sysClr val="windowText" lastClr="000000"/>
                </a:solidFill>
                <a:latin typeface="Times New Roman" pitchFamily="18" charset="0"/>
                <a:cs typeface="Times New Roman" pitchFamily="18" charset="0"/>
              </a:rPr>
              <a:t> S. L., </a:t>
            </a:r>
            <a:r>
              <a:rPr lang="en-US" sz="2400" i="1" kern="0" dirty="0">
                <a:solidFill>
                  <a:sysClr val="windowText" lastClr="000000"/>
                </a:solidFill>
                <a:latin typeface="Times New Roman" pitchFamily="18" charset="0"/>
                <a:cs typeface="Times New Roman" pitchFamily="18" charset="0"/>
              </a:rPr>
              <a:t>Digital Image Processing Using </a:t>
            </a:r>
            <a:r>
              <a:rPr lang="en-US" sz="2400" i="1" kern="0" dirty="0" err="1">
                <a:solidFill>
                  <a:sysClr val="windowText" lastClr="000000"/>
                </a:solidFill>
                <a:latin typeface="Times New Roman" pitchFamily="18" charset="0"/>
                <a:cs typeface="Times New Roman" pitchFamily="18" charset="0"/>
              </a:rPr>
              <a:t>Matlab</a:t>
            </a:r>
            <a:r>
              <a:rPr lang="en-US" sz="2400" kern="0" dirty="0">
                <a:solidFill>
                  <a:sysClr val="windowText" lastClr="000000"/>
                </a:solidFill>
                <a:latin typeface="Times New Roman" pitchFamily="18" charset="0"/>
                <a:cs typeface="Times New Roman" pitchFamily="18" charset="0"/>
              </a:rPr>
              <a:t>, Pearson Education, 2</a:t>
            </a:r>
            <a:r>
              <a:rPr lang="en-US" sz="2400" kern="0" baseline="30000" dirty="0">
                <a:solidFill>
                  <a:sysClr val="windowText" lastClr="000000"/>
                </a:solidFill>
                <a:latin typeface="Times New Roman" pitchFamily="18" charset="0"/>
                <a:cs typeface="Times New Roman" pitchFamily="18" charset="0"/>
              </a:rPr>
              <a:t>nd</a:t>
            </a:r>
            <a:r>
              <a:rPr lang="en-US" sz="2400" kern="0" dirty="0">
                <a:solidFill>
                  <a:sysClr val="windowText" lastClr="000000"/>
                </a:solidFill>
                <a:latin typeface="Times New Roman" pitchFamily="18" charset="0"/>
                <a:cs typeface="Times New Roman" pitchFamily="18" charset="0"/>
              </a:rPr>
              <a:t> edition, 2009. (Ch. 11)</a:t>
            </a:r>
          </a:p>
          <a:p>
            <a:pPr algn="just">
              <a:spcBef>
                <a:spcPts val="600"/>
              </a:spcBef>
              <a:spcAft>
                <a:spcPts val="600"/>
              </a:spcAft>
              <a:defRPr/>
            </a:pPr>
            <a:r>
              <a:rPr lang="en-US" sz="2400" b="1" kern="0" dirty="0">
                <a:solidFill>
                  <a:sysClr val="windowText" lastClr="000000"/>
                </a:solidFill>
                <a:latin typeface="Times New Roman" pitchFamily="18" charset="0"/>
                <a:cs typeface="Times New Roman" pitchFamily="18" charset="0"/>
              </a:rPr>
              <a:t>[GR2] Gonzalez</a:t>
            </a:r>
            <a:r>
              <a:rPr lang="en-US" sz="2400" kern="0" dirty="0">
                <a:solidFill>
                  <a:sysClr val="windowText" lastClr="000000"/>
                </a:solidFill>
                <a:latin typeface="Times New Roman" pitchFamily="18" charset="0"/>
                <a:cs typeface="Times New Roman" pitchFamily="18" charset="0"/>
              </a:rPr>
              <a:t> </a:t>
            </a:r>
            <a:r>
              <a:rPr lang="en-US" sz="2400" b="1" kern="0" dirty="0">
                <a:solidFill>
                  <a:sysClr val="windowText" lastClr="000000"/>
                </a:solidFill>
                <a:latin typeface="Times New Roman" pitchFamily="18" charset="0"/>
                <a:cs typeface="Times New Roman" pitchFamily="18" charset="0"/>
              </a:rPr>
              <a:t>R.</a:t>
            </a:r>
            <a:r>
              <a:rPr lang="en-US" sz="2400" kern="0" dirty="0">
                <a:solidFill>
                  <a:sysClr val="windowText" lastClr="000000"/>
                </a:solidFill>
                <a:latin typeface="Times New Roman" pitchFamily="18" charset="0"/>
                <a:cs typeface="Times New Roman" pitchFamily="18" charset="0"/>
              </a:rPr>
              <a:t> C., Woods R. E., </a:t>
            </a:r>
            <a:r>
              <a:rPr lang="en-US" sz="2400" kern="0" dirty="0" err="1">
                <a:solidFill>
                  <a:sysClr val="windowText" lastClr="000000"/>
                </a:solidFill>
                <a:latin typeface="Times New Roman" pitchFamily="18" charset="0"/>
                <a:cs typeface="Times New Roman" pitchFamily="18" charset="0"/>
              </a:rPr>
              <a:t>Eddins</a:t>
            </a:r>
            <a:r>
              <a:rPr lang="en-US" sz="2400" kern="0" dirty="0">
                <a:solidFill>
                  <a:sysClr val="windowText" lastClr="000000"/>
                </a:solidFill>
                <a:latin typeface="Times New Roman" pitchFamily="18" charset="0"/>
                <a:cs typeface="Times New Roman" pitchFamily="18" charset="0"/>
              </a:rPr>
              <a:t> S. L., </a:t>
            </a:r>
            <a:r>
              <a:rPr lang="en-US" sz="2400" i="1" kern="0" dirty="0">
                <a:solidFill>
                  <a:sysClr val="windowText" lastClr="000000"/>
                </a:solidFill>
                <a:latin typeface="Times New Roman" pitchFamily="18" charset="0"/>
                <a:cs typeface="Times New Roman" pitchFamily="18" charset="0"/>
              </a:rPr>
              <a:t>Digital Image Processing</a:t>
            </a:r>
            <a:r>
              <a:rPr lang="en-US" sz="2400" kern="0" dirty="0">
                <a:solidFill>
                  <a:sysClr val="windowText" lastClr="000000"/>
                </a:solidFill>
                <a:latin typeface="Times New Roman" pitchFamily="18" charset="0"/>
                <a:cs typeface="Times New Roman" pitchFamily="18" charset="0"/>
              </a:rPr>
              <a:t>, Pearson Education, 3</a:t>
            </a:r>
            <a:r>
              <a:rPr lang="en-US" sz="2400" kern="0" baseline="30000" dirty="0">
                <a:solidFill>
                  <a:sysClr val="windowText" lastClr="000000"/>
                </a:solidFill>
                <a:latin typeface="Times New Roman" pitchFamily="18" charset="0"/>
                <a:cs typeface="Times New Roman" pitchFamily="18" charset="0"/>
              </a:rPr>
              <a:t>rd</a:t>
            </a:r>
            <a:r>
              <a:rPr lang="en-US" sz="2400" kern="0" dirty="0">
                <a:solidFill>
                  <a:sysClr val="windowText" lastClr="000000"/>
                </a:solidFill>
                <a:latin typeface="Times New Roman" pitchFamily="18" charset="0"/>
                <a:cs typeface="Times New Roman" pitchFamily="18" charset="0"/>
              </a:rPr>
              <a:t> edition, 2007.	(Ch. 11)</a:t>
            </a:r>
          </a:p>
        </p:txBody>
      </p:sp>
      <p:sp>
        <p:nvSpPr>
          <p:cNvPr id="8" name="TextBox 7"/>
          <p:cNvSpPr txBox="1"/>
          <p:nvPr/>
        </p:nvSpPr>
        <p:spPr>
          <a:xfrm>
            <a:off x="7718773" y="5830844"/>
            <a:ext cx="4404796" cy="954107"/>
          </a:xfrm>
          <a:prstGeom prst="rect">
            <a:avLst/>
          </a:prstGeom>
          <a:solidFill>
            <a:srgbClr val="00CC99">
              <a:lumMod val="75000"/>
            </a:srgbClr>
          </a:solidFill>
        </p:spPr>
        <p:txBody>
          <a:bodyPr wrap="non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Times New Roman" pitchFamily="18" charset="0"/>
                <a:ea typeface="+mn-ea"/>
                <a:cs typeface="+mn-cs"/>
              </a:rPr>
              <a:t>Dr. Zulfiqar Habib, Professor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1" u="none" strike="noStrike" kern="1200" cap="none" spc="0" normalizeH="0" baseline="0" noProof="0" dirty="0">
                <a:ln>
                  <a:noFill/>
                </a:ln>
                <a:solidFill>
                  <a:srgbClr val="000000"/>
                </a:solidFill>
                <a:effectLst/>
                <a:uLnTx/>
                <a:uFillTx/>
                <a:latin typeface="Times New Roman" pitchFamily="18" charset="0"/>
                <a:ea typeface="+mn-ea"/>
                <a:cs typeface="+mn-cs"/>
                <a:hlinkClick r:id="rId3"/>
              </a:rPr>
              <a:t>http://vig.cuilahore.edu.pk</a:t>
            </a:r>
            <a:r>
              <a:rPr kumimoji="0" lang="en-US" sz="2800" b="0" i="1" u="none" strike="noStrike" kern="1200" cap="none" spc="0" normalizeH="0" baseline="0" noProof="0" dirty="0">
                <a:ln>
                  <a:noFill/>
                </a:ln>
                <a:solidFill>
                  <a:srgbClr val="000000"/>
                </a:solidFill>
                <a:effectLst/>
                <a:uLnTx/>
                <a:uFillTx/>
                <a:latin typeface="Times New Roman" pitchFamily="18" charset="0"/>
                <a:ea typeface="+mn-ea"/>
                <a:cs typeface="+mn-cs"/>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bwMode="auto">
          <a:xfrm>
            <a:off x="191344" y="1412777"/>
            <a:ext cx="11017224" cy="4608511"/>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a:spcBef>
                <a:spcPts val="600"/>
              </a:spcBef>
              <a:spcAft>
                <a:spcPts val="600"/>
              </a:spcAft>
            </a:pPr>
            <a:r>
              <a:rPr lang="tr-TR" altLang="en-US" sz="2800" dirty="0"/>
              <a:t>To compute length |P| of perimeter P, the pixels in P must be ordered in a sequence</a:t>
            </a:r>
            <a:r>
              <a:rPr lang="en-US" altLang="en-US" sz="2800" dirty="0"/>
              <a:t>:</a:t>
            </a:r>
          </a:p>
          <a:p>
            <a:pPr>
              <a:spcBef>
                <a:spcPts val="600"/>
              </a:spcBef>
              <a:spcAft>
                <a:spcPts val="600"/>
              </a:spcAft>
            </a:pPr>
            <a:r>
              <a:rPr lang="tr-TR" altLang="en-US" sz="2800" dirty="0"/>
              <a:t> </a:t>
            </a:r>
            <a:r>
              <a:rPr lang="en-US" altLang="en-US" sz="2800" dirty="0"/>
              <a:t>			</a:t>
            </a:r>
            <a:r>
              <a:rPr lang="tr-TR" altLang="en-US" sz="2800" dirty="0"/>
              <a:t>P</a:t>
            </a:r>
            <a:r>
              <a:rPr lang="en-US" altLang="en-US" sz="2800" dirty="0"/>
              <a:t> </a:t>
            </a:r>
            <a:r>
              <a:rPr lang="tr-TR" altLang="en-US" sz="2800" dirty="0"/>
              <a:t>=</a:t>
            </a:r>
            <a:r>
              <a:rPr lang="en-US" altLang="en-US" sz="2800" dirty="0"/>
              <a:t> </a:t>
            </a:r>
            <a:r>
              <a:rPr lang="tr-TR" altLang="en-US" sz="2800" dirty="0"/>
              <a:t>&lt;(r</a:t>
            </a:r>
            <a:r>
              <a:rPr lang="tr-TR" altLang="en-US" sz="2800" baseline="-25000" dirty="0"/>
              <a:t>0</a:t>
            </a:r>
            <a:r>
              <a:rPr lang="tr-TR" altLang="en-US" sz="2800" dirty="0"/>
              <a:t>,c</a:t>
            </a:r>
            <a:r>
              <a:rPr lang="tr-TR" altLang="en-US" sz="2800" baseline="-25000" dirty="0"/>
              <a:t>0</a:t>
            </a:r>
            <a:r>
              <a:rPr lang="tr-TR" altLang="en-US" sz="2800" dirty="0"/>
              <a:t>),. . . , (r</a:t>
            </a:r>
            <a:r>
              <a:rPr lang="tr-TR" altLang="en-US" sz="2800" baseline="-25000" dirty="0"/>
              <a:t>k-1</a:t>
            </a:r>
            <a:r>
              <a:rPr lang="tr-TR" altLang="en-US" sz="2800" dirty="0"/>
              <a:t>,c</a:t>
            </a:r>
            <a:r>
              <a:rPr lang="tr-TR" altLang="en-US" sz="2800" baseline="-25000" dirty="0"/>
              <a:t>k-1</a:t>
            </a:r>
            <a:r>
              <a:rPr lang="tr-TR" altLang="en-US" sz="2800" dirty="0"/>
              <a:t>)&gt;, </a:t>
            </a:r>
            <a:endParaRPr lang="en-US" altLang="en-US" sz="2800" dirty="0"/>
          </a:p>
          <a:p>
            <a:pPr>
              <a:spcBef>
                <a:spcPts val="600"/>
              </a:spcBef>
              <a:spcAft>
                <a:spcPts val="600"/>
              </a:spcAft>
            </a:pPr>
            <a:r>
              <a:rPr lang="tr-TR" altLang="en-US" sz="2800" dirty="0"/>
              <a:t>each pair of successive pixels in the sequence being neighbor, including the first and last pixels.</a:t>
            </a:r>
            <a:endParaRPr lang="en-US" altLang="en-US" sz="2800" dirty="0"/>
          </a:p>
          <a:p>
            <a:pPr>
              <a:spcBef>
                <a:spcPts val="600"/>
              </a:spcBef>
              <a:spcAft>
                <a:spcPts val="600"/>
              </a:spcAft>
            </a:pPr>
            <a:endParaRPr lang="en-US" altLang="en-US" sz="2800" dirty="0"/>
          </a:p>
          <a:p>
            <a:pPr>
              <a:spcBef>
                <a:spcPts val="600"/>
              </a:spcBef>
              <a:spcAft>
                <a:spcPts val="600"/>
              </a:spcAft>
            </a:pPr>
            <a:endParaRPr lang="tr-TR" altLang="en-US" sz="2800" dirty="0"/>
          </a:p>
          <a:p>
            <a:pPr marL="0" indent="0">
              <a:spcBef>
                <a:spcPts val="600"/>
              </a:spcBef>
              <a:spcAft>
                <a:spcPts val="600"/>
              </a:spcAft>
            </a:pPr>
            <a:endParaRPr lang="en-US" altLang="en-US" sz="2800" dirty="0"/>
          </a:p>
        </p:txBody>
      </p:sp>
      <p:sp>
        <p:nvSpPr>
          <p:cNvPr id="3" name="Title 1"/>
          <p:cNvSpPr txBox="1">
            <a:spLocks/>
          </p:cNvSpPr>
          <p:nvPr/>
        </p:nvSpPr>
        <p:spPr>
          <a:xfrm>
            <a:off x="191344" y="142852"/>
            <a:ext cx="9333680"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sz="2400" dirty="0">
                <a:solidFill>
                  <a:srgbClr val="FF0000"/>
                </a:solidFill>
              </a:rPr>
              <a:t>Image Representation</a:t>
            </a:r>
          </a:p>
          <a:p>
            <a:r>
              <a:rPr lang="en-US" altLang="zh-TW" sz="3200" dirty="0">
                <a:solidFill>
                  <a:srgbClr val="FF0000"/>
                </a:solidFill>
              </a:rPr>
              <a:t>	Region Properties: The length of a perimeter</a:t>
            </a:r>
          </a:p>
        </p:txBody>
      </p:sp>
    </p:spTree>
    <p:extLst>
      <p:ext uri="{BB962C8B-B14F-4D97-AF65-F5344CB8AC3E}">
        <p14:creationId xmlns:p14="http://schemas.microsoft.com/office/powerpoint/2010/main" val="3587614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bwMode="auto">
          <a:xfrm>
            <a:off x="263352" y="1412777"/>
            <a:ext cx="10945216" cy="381642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marL="0" indent="0">
              <a:spcBef>
                <a:spcPts val="600"/>
              </a:spcBef>
              <a:spcAft>
                <a:spcPts val="600"/>
              </a:spcAft>
            </a:pPr>
            <a:r>
              <a:rPr lang="en-US" altLang="en-US" sz="2800" dirty="0"/>
              <a:t>Circularity of  an object is usually determined by</a:t>
            </a:r>
          </a:p>
          <a:p>
            <a:pPr marL="0" indent="0">
              <a:spcBef>
                <a:spcPts val="600"/>
              </a:spcBef>
              <a:spcAft>
                <a:spcPts val="600"/>
              </a:spcAft>
            </a:pPr>
            <a:r>
              <a:rPr lang="en-US" altLang="en-US" sz="2800" dirty="0"/>
              <a:t>     Circularity = (4*Area*pi)/(Perimeter.^2) </a:t>
            </a:r>
          </a:p>
          <a:p>
            <a:pPr marL="0" indent="0">
              <a:spcBef>
                <a:spcPts val="600"/>
              </a:spcBef>
              <a:spcAft>
                <a:spcPts val="600"/>
              </a:spcAft>
            </a:pPr>
            <a:r>
              <a:rPr lang="en-US" altLang="en-US" sz="2800" dirty="0"/>
              <a:t>If the circularity is greater than 0.9 then the object may be considered circular in shape.</a:t>
            </a:r>
          </a:p>
        </p:txBody>
      </p:sp>
      <p:sp>
        <p:nvSpPr>
          <p:cNvPr id="3" name="Title 1"/>
          <p:cNvSpPr txBox="1">
            <a:spLocks/>
          </p:cNvSpPr>
          <p:nvPr/>
        </p:nvSpPr>
        <p:spPr>
          <a:xfrm>
            <a:off x="191344" y="142852"/>
            <a:ext cx="9333680"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sz="2400" dirty="0">
                <a:solidFill>
                  <a:srgbClr val="FF0000"/>
                </a:solidFill>
              </a:rPr>
              <a:t>Image Representation</a:t>
            </a:r>
          </a:p>
          <a:p>
            <a:r>
              <a:rPr lang="en-US" altLang="zh-TW" sz="3200" dirty="0">
                <a:solidFill>
                  <a:srgbClr val="FF0000"/>
                </a:solidFill>
              </a:rPr>
              <a:t>	Region Properties: Circularity</a:t>
            </a:r>
          </a:p>
        </p:txBody>
      </p:sp>
    </p:spTree>
    <p:extLst>
      <p:ext uri="{BB962C8B-B14F-4D97-AF65-F5344CB8AC3E}">
        <p14:creationId xmlns:p14="http://schemas.microsoft.com/office/powerpoint/2010/main" val="211290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bwMode="auto">
          <a:xfrm>
            <a:off x="191344" y="1340768"/>
            <a:ext cx="11017224" cy="5445224"/>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marL="0" indent="0">
              <a:spcBef>
                <a:spcPts val="0"/>
              </a:spcBef>
            </a:pPr>
            <a:r>
              <a:rPr lang="en-US" altLang="en-US" sz="1800" dirty="0">
                <a:latin typeface="Arial" panose="020B0604020202020204" pitchFamily="34" charset="0"/>
                <a:cs typeface="Arial" panose="020B0604020202020204" pitchFamily="34" charset="0"/>
              </a:rPr>
              <a:t>f = [1 1 1 0 1 1 1 1 1 0; 1 1 1 0 1 1 1 1 1 0; 1 1 1 1 1 1 1 1 1 1; 1 1 1 1 1 1 1 1 1 1; 1 1 1 1 1 1 1 1 1 1] </a:t>
            </a:r>
          </a:p>
          <a:p>
            <a:pPr marL="0" indent="0">
              <a:spcBef>
                <a:spcPts val="600"/>
              </a:spcBef>
            </a:pPr>
            <a:r>
              <a:rPr lang="en-US" altLang="en-US" sz="2000" dirty="0">
                <a:latin typeface="Arial" panose="020B0604020202020204" pitchFamily="34" charset="0"/>
                <a:cs typeface="Arial" panose="020B0604020202020204" pitchFamily="34" charset="0"/>
              </a:rPr>
              <a:t>f =</a:t>
            </a:r>
          </a:p>
          <a:p>
            <a:pPr marL="0" indent="0">
              <a:spcBef>
                <a:spcPts val="600"/>
              </a:spcBef>
            </a:pPr>
            <a:r>
              <a:rPr lang="en-US" altLang="en-US" sz="2000" dirty="0">
                <a:latin typeface="Arial" panose="020B0604020202020204" pitchFamily="34" charset="0"/>
                <a:cs typeface="Arial" panose="020B0604020202020204" pitchFamily="34" charset="0"/>
              </a:rPr>
              <a:t>     1     1     1     0     1     1     1     1     1     0</a:t>
            </a:r>
          </a:p>
          <a:p>
            <a:pPr marL="0" indent="0">
              <a:spcBef>
                <a:spcPts val="600"/>
              </a:spcBef>
            </a:pPr>
            <a:r>
              <a:rPr lang="en-US" altLang="en-US" sz="2000" dirty="0">
                <a:latin typeface="Arial" panose="020B0604020202020204" pitchFamily="34" charset="0"/>
                <a:cs typeface="Arial" panose="020B0604020202020204" pitchFamily="34" charset="0"/>
              </a:rPr>
              <a:t>     1     1     1     0     1     1     1     1     1     0</a:t>
            </a:r>
          </a:p>
          <a:p>
            <a:pPr marL="0" indent="0">
              <a:spcBef>
                <a:spcPts val="600"/>
              </a:spcBef>
            </a:pPr>
            <a:r>
              <a:rPr lang="en-US" altLang="en-US" sz="2000" dirty="0">
                <a:latin typeface="Arial" panose="020B0604020202020204" pitchFamily="34" charset="0"/>
                <a:cs typeface="Arial" panose="020B0604020202020204" pitchFamily="34" charset="0"/>
              </a:rPr>
              <a:t>     1     1     1     1     1     1     1     1     1     1</a:t>
            </a:r>
          </a:p>
          <a:p>
            <a:pPr marL="0" indent="0">
              <a:spcBef>
                <a:spcPts val="600"/>
              </a:spcBef>
            </a:pPr>
            <a:r>
              <a:rPr lang="en-US" altLang="en-US" sz="2000" dirty="0">
                <a:latin typeface="Arial" panose="020B0604020202020204" pitchFamily="34" charset="0"/>
                <a:cs typeface="Arial" panose="020B0604020202020204" pitchFamily="34" charset="0"/>
              </a:rPr>
              <a:t>     1     1     1     1     1     1     1     1     1     1</a:t>
            </a:r>
          </a:p>
          <a:p>
            <a:pPr marL="0" indent="0">
              <a:spcBef>
                <a:spcPts val="600"/>
              </a:spcBef>
            </a:pPr>
            <a:r>
              <a:rPr lang="en-US" altLang="en-US" sz="2000" dirty="0">
                <a:latin typeface="Arial" panose="020B0604020202020204" pitchFamily="34" charset="0"/>
                <a:cs typeface="Arial" panose="020B0604020202020204" pitchFamily="34" charset="0"/>
              </a:rPr>
              <a:t>     1     1     1     1     1     1     1     1     1     1</a:t>
            </a:r>
          </a:p>
          <a:p>
            <a:pPr marL="0" indent="0">
              <a:spcBef>
                <a:spcPts val="600"/>
              </a:spcBef>
            </a:pPr>
            <a:r>
              <a:rPr lang="en-US" altLang="en-US" sz="2000" dirty="0">
                <a:latin typeface="Arial" panose="020B0604020202020204" pitchFamily="34" charset="0"/>
                <a:cs typeface="Arial" panose="020B0604020202020204" pitchFamily="34" charset="0"/>
              </a:rPr>
              <a:t>g = im2bw(f);</a:t>
            </a:r>
          </a:p>
          <a:p>
            <a:pPr marL="0" indent="0">
              <a:spcBef>
                <a:spcPts val="600"/>
              </a:spcBef>
            </a:pPr>
            <a:r>
              <a:rPr lang="en-US" altLang="en-US" sz="2000" dirty="0" err="1">
                <a:latin typeface="Arial" panose="020B0604020202020204" pitchFamily="34" charset="0"/>
                <a:cs typeface="Arial" panose="020B0604020202020204" pitchFamily="34" charset="0"/>
              </a:rPr>
              <a:t>regionprops</a:t>
            </a:r>
            <a:r>
              <a:rPr lang="en-US" altLang="en-US" sz="2000" dirty="0">
                <a:latin typeface="Arial" panose="020B0604020202020204" pitchFamily="34" charset="0"/>
                <a:cs typeface="Arial" panose="020B0604020202020204" pitchFamily="34" charset="0"/>
              </a:rPr>
              <a:t>(g, 'area')</a:t>
            </a:r>
          </a:p>
          <a:p>
            <a:pPr marL="0" indent="0">
              <a:spcBef>
                <a:spcPts val="600"/>
              </a:spcBef>
            </a:pPr>
            <a:r>
              <a:rPr lang="en-US" altLang="en-US" sz="2000" dirty="0">
                <a:latin typeface="Arial" panose="020B0604020202020204" pitchFamily="34" charset="0"/>
                <a:cs typeface="Arial" panose="020B0604020202020204" pitchFamily="34" charset="0"/>
              </a:rPr>
              <a:t>ans = </a:t>
            </a:r>
          </a:p>
          <a:p>
            <a:pPr marL="0" indent="0">
              <a:spcBef>
                <a:spcPts val="600"/>
              </a:spcBef>
            </a:pPr>
            <a:r>
              <a:rPr lang="en-US" altLang="en-US" sz="2000" dirty="0">
                <a:latin typeface="Arial" panose="020B0604020202020204" pitchFamily="34" charset="0"/>
                <a:cs typeface="Arial" panose="020B0604020202020204" pitchFamily="34" charset="0"/>
              </a:rPr>
              <a:t>    Area: 46</a:t>
            </a:r>
          </a:p>
          <a:p>
            <a:pPr marL="0" indent="0">
              <a:spcBef>
                <a:spcPts val="600"/>
              </a:spcBef>
            </a:pPr>
            <a:r>
              <a:rPr lang="fr-FR" altLang="en-US" sz="2000" dirty="0" err="1">
                <a:latin typeface="Arial" panose="020B0604020202020204" pitchFamily="34" charset="0"/>
                <a:cs typeface="Arial" panose="020B0604020202020204" pitchFamily="34" charset="0"/>
              </a:rPr>
              <a:t>regionprops</a:t>
            </a:r>
            <a:r>
              <a:rPr lang="fr-FR" altLang="en-US" sz="2000" dirty="0">
                <a:latin typeface="Arial" panose="020B0604020202020204" pitchFamily="34" charset="0"/>
                <a:cs typeface="Arial" panose="020B0604020202020204" pitchFamily="34" charset="0"/>
              </a:rPr>
              <a:t>(g, 'centroid')</a:t>
            </a:r>
          </a:p>
          <a:p>
            <a:pPr marL="0" indent="0">
              <a:spcBef>
                <a:spcPts val="600"/>
              </a:spcBef>
            </a:pPr>
            <a:r>
              <a:rPr lang="fr-FR" altLang="en-US" sz="2000" dirty="0">
                <a:latin typeface="Arial" panose="020B0604020202020204" pitchFamily="34" charset="0"/>
                <a:cs typeface="Arial" panose="020B0604020202020204" pitchFamily="34" charset="0"/>
              </a:rPr>
              <a:t>ans = </a:t>
            </a:r>
          </a:p>
          <a:p>
            <a:pPr marL="0" indent="0">
              <a:spcBef>
                <a:spcPts val="600"/>
              </a:spcBef>
            </a:pPr>
            <a:r>
              <a:rPr lang="fr-FR" altLang="en-US" sz="2000" dirty="0">
                <a:latin typeface="Arial" panose="020B0604020202020204" pitchFamily="34" charset="0"/>
                <a:cs typeface="Arial" panose="020B0604020202020204" pitchFamily="34" charset="0"/>
              </a:rPr>
              <a:t>    Centroid: [3.1304 5.3696]</a:t>
            </a:r>
            <a:endParaRPr lang="en-US" altLang="en-US" sz="2000" dirty="0">
              <a:latin typeface="Arial" panose="020B0604020202020204" pitchFamily="34" charset="0"/>
              <a:cs typeface="Arial" panose="020B0604020202020204" pitchFamily="34" charset="0"/>
            </a:endParaRPr>
          </a:p>
        </p:txBody>
      </p:sp>
      <p:sp>
        <p:nvSpPr>
          <p:cNvPr id="4" name="Title 1"/>
          <p:cNvSpPr txBox="1">
            <a:spLocks/>
          </p:cNvSpPr>
          <p:nvPr/>
        </p:nvSpPr>
        <p:spPr>
          <a:xfrm>
            <a:off x="191344" y="142852"/>
            <a:ext cx="9333680"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sz="2400" dirty="0">
                <a:solidFill>
                  <a:srgbClr val="FF0000"/>
                </a:solidFill>
              </a:rPr>
              <a:t>Image Representation</a:t>
            </a:r>
          </a:p>
          <a:p>
            <a:r>
              <a:rPr lang="en-US" altLang="zh-TW" sz="3200" dirty="0">
                <a:solidFill>
                  <a:srgbClr val="FF0000"/>
                </a:solidFill>
              </a:rPr>
              <a:t>	Region Properties: Example</a:t>
            </a:r>
          </a:p>
        </p:txBody>
      </p:sp>
      <p:sp>
        <p:nvSpPr>
          <p:cNvPr id="5" name="Rectangle 4"/>
          <p:cNvSpPr/>
          <p:nvPr/>
        </p:nvSpPr>
        <p:spPr>
          <a:xfrm>
            <a:off x="7752184" y="5842337"/>
            <a:ext cx="3768080" cy="1015663"/>
          </a:xfrm>
          <a:prstGeom prst="rect">
            <a:avLst/>
          </a:prstGeom>
        </p:spPr>
        <p:txBody>
          <a:bodyPr wrap="square">
            <a:spAutoFit/>
          </a:bodyPr>
          <a:lstStyle/>
          <a:p>
            <a:pPr>
              <a:spcBef>
                <a:spcPts val="0"/>
              </a:spcBef>
            </a:pPr>
            <a:r>
              <a:rPr lang="en-GB" sz="2000" dirty="0" err="1">
                <a:latin typeface="Arial" panose="020B0604020202020204" pitchFamily="34" charset="0"/>
                <a:cs typeface="Arial" panose="020B0604020202020204" pitchFamily="34" charset="0"/>
              </a:rPr>
              <a:t>regionprops</a:t>
            </a:r>
            <a:r>
              <a:rPr lang="en-GB" sz="2000" dirty="0">
                <a:latin typeface="Arial" panose="020B0604020202020204" pitchFamily="34" charset="0"/>
                <a:cs typeface="Arial" panose="020B0604020202020204" pitchFamily="34" charset="0"/>
              </a:rPr>
              <a:t>(g, 'perimeter')</a:t>
            </a:r>
          </a:p>
          <a:p>
            <a:pPr>
              <a:spcBef>
                <a:spcPts val="0"/>
              </a:spcBef>
            </a:pPr>
            <a:r>
              <a:rPr lang="en-GB" sz="2000" dirty="0" err="1">
                <a:latin typeface="Arial" panose="020B0604020202020204" pitchFamily="34" charset="0"/>
                <a:cs typeface="Arial" panose="020B0604020202020204" pitchFamily="34" charset="0"/>
              </a:rPr>
              <a:t>ans</a:t>
            </a:r>
            <a:r>
              <a:rPr lang="en-GB" sz="2000" dirty="0">
                <a:latin typeface="Arial" panose="020B0604020202020204" pitchFamily="34" charset="0"/>
                <a:cs typeface="Arial" panose="020B0604020202020204" pitchFamily="34" charset="0"/>
              </a:rPr>
              <a:t> = </a:t>
            </a:r>
          </a:p>
          <a:p>
            <a:pPr>
              <a:spcBef>
                <a:spcPts val="0"/>
              </a:spcBef>
            </a:pPr>
            <a:r>
              <a:rPr lang="en-GB" sz="2000" dirty="0">
                <a:latin typeface="Arial" panose="020B0604020202020204" pitchFamily="34" charset="0"/>
                <a:cs typeface="Arial" panose="020B0604020202020204" pitchFamily="34" charset="0"/>
              </a:rPr>
              <a:t>    Perimeter: 28.2426</a:t>
            </a:r>
          </a:p>
        </p:txBody>
      </p:sp>
      <p:sp>
        <p:nvSpPr>
          <p:cNvPr id="6" name="Oval Callout 5"/>
          <p:cNvSpPr/>
          <p:nvPr/>
        </p:nvSpPr>
        <p:spPr>
          <a:xfrm>
            <a:off x="3647728" y="5373216"/>
            <a:ext cx="2376264" cy="792088"/>
          </a:xfrm>
          <a:prstGeom prst="wedgeEllipseCallout">
            <a:avLst>
              <a:gd name="adj1" fmla="val -53358"/>
              <a:gd name="adj2" fmla="val 817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Arial" panose="020B0604020202020204" pitchFamily="34" charset="0"/>
                <a:cs typeface="Arial" panose="020B0604020202020204" pitchFamily="34" charset="0"/>
              </a:rPr>
              <a:t>r’ = 144/46</a:t>
            </a:r>
          </a:p>
          <a:p>
            <a:r>
              <a:rPr lang="en-US" dirty="0">
                <a:latin typeface="Arial" panose="020B0604020202020204" pitchFamily="34" charset="0"/>
                <a:cs typeface="Arial" panose="020B0604020202020204" pitchFamily="34" charset="0"/>
              </a:rPr>
              <a:t>c’ = 247/46</a:t>
            </a:r>
          </a:p>
        </p:txBody>
      </p:sp>
      <p:sp>
        <p:nvSpPr>
          <p:cNvPr id="8" name="Rectangle 3"/>
          <p:cNvSpPr txBox="1">
            <a:spLocks noChangeArrowheads="1"/>
          </p:cNvSpPr>
          <p:nvPr/>
        </p:nvSpPr>
        <p:spPr bwMode="auto">
          <a:xfrm>
            <a:off x="7752184" y="2011152"/>
            <a:ext cx="4345160" cy="37581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lvl1pPr marL="342900" indent="-342900" algn="just" defTabSz="914400" rtl="0" eaLnBrk="1" latinLnBrk="0" hangingPunct="1">
              <a:spcBef>
                <a:spcPct val="20000"/>
              </a:spcBef>
              <a:buFont typeface="Arial" pitchFamily="34" charset="0"/>
              <a:buNone/>
              <a:defRPr sz="3200" kern="1200">
                <a:solidFill>
                  <a:schemeClr val="tx1"/>
                </a:solidFill>
                <a:latin typeface="Times New Roman" pitchFamily="18" charset="0"/>
                <a:ea typeface="+mn-ea"/>
                <a:cs typeface="Times New Roman" pitchFamily="18" charset="0"/>
              </a:defRPr>
            </a:lvl1pPr>
            <a:lvl2pPr marL="742950" indent="-285750" algn="just"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Times New Roman" pitchFamily="18" charset="0"/>
              </a:defRPr>
            </a:lvl2pPr>
            <a:lvl3pPr marL="1143000" indent="-228600" algn="just" defTabSz="914400" rtl="0" eaLnBrk="1" latinLnBrk="0" hangingPunct="1">
              <a:spcBef>
                <a:spcPct val="20000"/>
              </a:spcBef>
              <a:buFont typeface="Wingdings" pitchFamily="2" charset="2"/>
              <a:buChar char="v"/>
              <a:defRPr sz="2400" kern="1200">
                <a:solidFill>
                  <a:schemeClr val="tx1"/>
                </a:solidFill>
                <a:latin typeface="Times New Roman" pitchFamily="18" charset="0"/>
                <a:ea typeface="+mn-ea"/>
                <a:cs typeface="Times New Roman" pitchFamily="18" charset="0"/>
              </a:defRPr>
            </a:lvl3pPr>
            <a:lvl4pPr marL="1600200" indent="-228600" algn="just" defTabSz="914400" rtl="0" eaLnBrk="1" latinLnBrk="0" hangingPunct="1">
              <a:spcBef>
                <a:spcPct val="20000"/>
              </a:spcBef>
              <a:buFont typeface="Wingdings" pitchFamily="2" charset="2"/>
              <a:buChar char="§"/>
              <a:defRPr sz="2000" kern="1200">
                <a:solidFill>
                  <a:schemeClr val="tx1"/>
                </a:solidFill>
                <a:latin typeface="Times New Roman" pitchFamily="18" charset="0"/>
                <a:ea typeface="+mn-ea"/>
                <a:cs typeface="Times New Roman" pitchFamily="18" charset="0"/>
              </a:defRPr>
            </a:lvl4pPr>
            <a:lvl5pPr marL="2057400" indent="-228600" algn="just" defTabSz="914400" rtl="0" eaLnBrk="1" latinLnBrk="0" hangingPunct="1">
              <a:spcBef>
                <a:spcPct val="20000"/>
              </a:spcBef>
              <a:buFont typeface="Courier New" pitchFamily="49" charset="0"/>
              <a:buChar char="o"/>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n-GB" sz="1600" dirty="0">
                <a:latin typeface="Arial" panose="020B0604020202020204" pitchFamily="34" charset="0"/>
                <a:cs typeface="Arial" panose="020B0604020202020204" pitchFamily="34" charset="0"/>
              </a:rPr>
              <a:t>gp8 = </a:t>
            </a:r>
            <a:r>
              <a:rPr lang="en-GB" sz="1600" dirty="0" err="1">
                <a:latin typeface="Arial" panose="020B0604020202020204" pitchFamily="34" charset="0"/>
                <a:cs typeface="Arial" panose="020B0604020202020204" pitchFamily="34" charset="0"/>
              </a:rPr>
              <a:t>bwperim</a:t>
            </a:r>
            <a:r>
              <a:rPr lang="en-GB" sz="1600" dirty="0">
                <a:latin typeface="Arial" panose="020B0604020202020204" pitchFamily="34" charset="0"/>
                <a:cs typeface="Arial" panose="020B0604020202020204" pitchFamily="34" charset="0"/>
              </a:rPr>
              <a:t>(g, 8)</a:t>
            </a:r>
          </a:p>
          <a:p>
            <a:pPr>
              <a:spcBef>
                <a:spcPts val="0"/>
              </a:spcBef>
            </a:pPr>
            <a:r>
              <a:rPr lang="en-GB" sz="1600" dirty="0">
                <a:latin typeface="Arial" panose="020B0604020202020204" pitchFamily="34" charset="0"/>
                <a:cs typeface="Arial" panose="020B0604020202020204" pitchFamily="34" charset="0"/>
              </a:rPr>
              <a:t>gp8 =</a:t>
            </a:r>
          </a:p>
          <a:p>
            <a:pPr>
              <a:spcBef>
                <a:spcPts val="0"/>
              </a:spcBef>
            </a:pPr>
            <a:r>
              <a:rPr lang="en-GB" sz="1600" dirty="0">
                <a:latin typeface="Arial" panose="020B0604020202020204" pitchFamily="34" charset="0"/>
                <a:cs typeface="Arial" panose="020B0604020202020204" pitchFamily="34" charset="0"/>
              </a:rPr>
              <a:t>     1     1     1     0     1     1     1     1     1     0</a:t>
            </a:r>
          </a:p>
          <a:p>
            <a:pPr>
              <a:spcBef>
                <a:spcPts val="0"/>
              </a:spcBef>
            </a:pPr>
            <a:r>
              <a:rPr lang="en-GB" sz="1600" dirty="0">
                <a:latin typeface="Arial" panose="020B0604020202020204" pitchFamily="34" charset="0"/>
                <a:cs typeface="Arial" panose="020B0604020202020204" pitchFamily="34" charset="0"/>
              </a:rPr>
              <a:t>     1     0     1     0     1     0     0     0     1     0</a:t>
            </a:r>
          </a:p>
          <a:p>
            <a:pPr>
              <a:spcBef>
                <a:spcPts val="0"/>
              </a:spcBef>
            </a:pPr>
            <a:r>
              <a:rPr lang="en-GB" sz="1600" dirty="0">
                <a:latin typeface="Arial" panose="020B0604020202020204" pitchFamily="34" charset="0"/>
                <a:cs typeface="Arial" panose="020B0604020202020204" pitchFamily="34" charset="0"/>
              </a:rPr>
              <a:t>     1     0     1     1     1     0     0     0     1     1</a:t>
            </a:r>
          </a:p>
          <a:p>
            <a:pPr>
              <a:spcBef>
                <a:spcPts val="0"/>
              </a:spcBef>
            </a:pPr>
            <a:r>
              <a:rPr lang="en-GB" sz="1600" dirty="0">
                <a:latin typeface="Arial" panose="020B0604020202020204" pitchFamily="34" charset="0"/>
                <a:cs typeface="Arial" panose="020B0604020202020204" pitchFamily="34" charset="0"/>
              </a:rPr>
              <a:t>     1     0     0     0     0     0     0     0     0     1</a:t>
            </a:r>
          </a:p>
          <a:p>
            <a:pPr>
              <a:spcBef>
                <a:spcPts val="0"/>
              </a:spcBef>
            </a:pPr>
            <a:r>
              <a:rPr lang="en-GB" sz="1600" dirty="0">
                <a:latin typeface="Arial" panose="020B0604020202020204" pitchFamily="34" charset="0"/>
                <a:cs typeface="Arial" panose="020B0604020202020204" pitchFamily="34" charset="0"/>
              </a:rPr>
              <a:t>     1     1     1     1     1     1     1     1     1     1</a:t>
            </a:r>
          </a:p>
          <a:p>
            <a:pPr marL="0" indent="0">
              <a:spcBef>
                <a:spcPts val="0"/>
              </a:spcBef>
            </a:pPr>
            <a:endParaRPr lang="en-US" altLang="en-US" sz="1600" dirty="0">
              <a:latin typeface="Arial" panose="020B0604020202020204" pitchFamily="34" charset="0"/>
              <a:cs typeface="Arial" panose="020B0604020202020204" pitchFamily="34" charset="0"/>
            </a:endParaRPr>
          </a:p>
          <a:p>
            <a:pPr marL="0" indent="0">
              <a:spcBef>
                <a:spcPts val="0"/>
              </a:spcBef>
            </a:pPr>
            <a:r>
              <a:rPr lang="en-US" altLang="en-US" sz="1600" dirty="0">
                <a:latin typeface="Arial" panose="020B0604020202020204" pitchFamily="34" charset="0"/>
                <a:cs typeface="Arial" panose="020B0604020202020204" pitchFamily="34" charset="0"/>
              </a:rPr>
              <a:t>gp4 = </a:t>
            </a:r>
            <a:r>
              <a:rPr lang="en-US" altLang="en-US" sz="1600" dirty="0" err="1">
                <a:latin typeface="Arial" panose="020B0604020202020204" pitchFamily="34" charset="0"/>
                <a:cs typeface="Arial" panose="020B0604020202020204" pitchFamily="34" charset="0"/>
              </a:rPr>
              <a:t>bwperim</a:t>
            </a:r>
            <a:r>
              <a:rPr lang="en-US" altLang="en-US" sz="1600" dirty="0">
                <a:latin typeface="Arial" panose="020B0604020202020204" pitchFamily="34" charset="0"/>
                <a:cs typeface="Arial" panose="020B0604020202020204" pitchFamily="34" charset="0"/>
              </a:rPr>
              <a:t>(g, 4)</a:t>
            </a:r>
          </a:p>
          <a:p>
            <a:pPr marL="0" indent="0">
              <a:spcBef>
                <a:spcPts val="0"/>
              </a:spcBef>
            </a:pPr>
            <a:r>
              <a:rPr lang="en-US" altLang="en-US" sz="1600" dirty="0">
                <a:latin typeface="Arial" panose="020B0604020202020204" pitchFamily="34" charset="0"/>
                <a:cs typeface="Arial" panose="020B0604020202020204" pitchFamily="34" charset="0"/>
              </a:rPr>
              <a:t>gp4 =</a:t>
            </a:r>
          </a:p>
          <a:p>
            <a:pPr marL="0" indent="0">
              <a:spcBef>
                <a:spcPts val="0"/>
              </a:spcBef>
            </a:pPr>
            <a:r>
              <a:rPr lang="en-US" altLang="en-US" sz="1600" dirty="0">
                <a:latin typeface="Arial" panose="020B0604020202020204" pitchFamily="34" charset="0"/>
                <a:cs typeface="Arial" panose="020B0604020202020204" pitchFamily="34" charset="0"/>
              </a:rPr>
              <a:t>     1     1     1     0     1     1     1     1     1     0</a:t>
            </a:r>
          </a:p>
          <a:p>
            <a:pPr marL="0" indent="0">
              <a:spcBef>
                <a:spcPts val="0"/>
              </a:spcBef>
            </a:pPr>
            <a:r>
              <a:rPr lang="en-US" altLang="en-US" sz="1600" dirty="0">
                <a:latin typeface="Arial" panose="020B0604020202020204" pitchFamily="34" charset="0"/>
                <a:cs typeface="Arial" panose="020B0604020202020204" pitchFamily="34" charset="0"/>
              </a:rPr>
              <a:t>     1     0     1     0     1     0     0     0     1     0</a:t>
            </a:r>
          </a:p>
          <a:p>
            <a:pPr marL="0" indent="0">
              <a:spcBef>
                <a:spcPts val="0"/>
              </a:spcBef>
            </a:pPr>
            <a:r>
              <a:rPr lang="en-US" altLang="en-US" sz="1600" dirty="0">
                <a:latin typeface="Arial" panose="020B0604020202020204" pitchFamily="34" charset="0"/>
                <a:cs typeface="Arial" panose="020B0604020202020204" pitchFamily="34" charset="0"/>
              </a:rPr>
              <a:t>     1     0     0     1     0     0     0     0     0     1</a:t>
            </a:r>
          </a:p>
          <a:p>
            <a:pPr marL="0" indent="0">
              <a:spcBef>
                <a:spcPts val="0"/>
              </a:spcBef>
            </a:pPr>
            <a:r>
              <a:rPr lang="en-US" altLang="en-US" sz="1600" dirty="0">
                <a:latin typeface="Arial" panose="020B0604020202020204" pitchFamily="34" charset="0"/>
                <a:cs typeface="Arial" panose="020B0604020202020204" pitchFamily="34" charset="0"/>
              </a:rPr>
              <a:t>     1     0     0     0     0     0     0     0     0     1</a:t>
            </a:r>
          </a:p>
          <a:p>
            <a:pPr marL="0" indent="0">
              <a:spcBef>
                <a:spcPts val="0"/>
              </a:spcBef>
            </a:pPr>
            <a:r>
              <a:rPr lang="en-US" altLang="en-US" sz="1600" dirty="0">
                <a:latin typeface="Arial" panose="020B0604020202020204" pitchFamily="34" charset="0"/>
                <a:cs typeface="Arial" panose="020B0604020202020204" pitchFamily="34" charset="0"/>
              </a:rPr>
              <a:t>     1     1     1     1     1     1     1     1     1     1</a:t>
            </a:r>
          </a:p>
        </p:txBody>
      </p:sp>
    </p:spTree>
    <p:extLst>
      <p:ext uri="{BB962C8B-B14F-4D97-AF65-F5344CB8AC3E}">
        <p14:creationId xmlns:p14="http://schemas.microsoft.com/office/powerpoint/2010/main" val="257926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bwMode="auto">
          <a:xfrm>
            <a:off x="119336" y="1412776"/>
            <a:ext cx="11089232" cy="532859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a:lnSpc>
                <a:spcPct val="110000"/>
              </a:lnSpc>
              <a:spcBef>
                <a:spcPts val="0"/>
              </a:spcBef>
              <a:spcAft>
                <a:spcPts val="600"/>
              </a:spcAft>
            </a:pPr>
            <a:r>
              <a:rPr lang="en-GB" altLang="en-US" sz="1400" dirty="0">
                <a:solidFill>
                  <a:srgbClr val="000000"/>
                </a:solidFill>
                <a:latin typeface="Arial" panose="020B0604020202020204" pitchFamily="34" charset="0"/>
                <a:ea typeface="Times New Roman" panose="02020603050405020304" pitchFamily="18" charset="0"/>
                <a:cs typeface="Arial" panose="020B0604020202020204" pitchFamily="34" charset="0"/>
              </a:rPr>
              <a:t>f = [1 1 1 0 0 0 0 0; 1 1 1 0 1 1 0 0; 1 1 1 0 1 1 0 0; 1 1 1 0 0 0 1 0; 1 1 1 0 0 0 1 0; 1 1 1 0 0 0 1 0; 1 1 1 0 0 1 0 0; 1 1 1 0 0 0 0 0];</a:t>
            </a:r>
          </a:p>
          <a:p>
            <a:pPr>
              <a:lnSpc>
                <a:spcPct val="110000"/>
              </a:lnSpc>
              <a:spcBef>
                <a:spcPts val="0"/>
              </a:spcBef>
              <a:spcAft>
                <a:spcPts val="600"/>
              </a:spcAft>
            </a:pPr>
            <a:r>
              <a:rPr lang="en-GB" altLang="en-US" sz="16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fL</a:t>
            </a:r>
            <a:r>
              <a:rPr lang="en-GB" alt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 = </a:t>
            </a:r>
            <a:r>
              <a:rPr lang="en-GB" altLang="en-US" sz="16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bwlabel</a:t>
            </a:r>
            <a:r>
              <a:rPr lang="en-GB" alt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(f);</a:t>
            </a:r>
          </a:p>
          <a:p>
            <a:pPr>
              <a:lnSpc>
                <a:spcPct val="110000"/>
              </a:lnSpc>
              <a:spcBef>
                <a:spcPts val="0"/>
              </a:spcBef>
              <a:spcAft>
                <a:spcPts val="600"/>
              </a:spcAft>
            </a:pPr>
            <a:r>
              <a:rPr lang="en-GB" altLang="en-US" sz="16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fProp</a:t>
            </a:r>
            <a:r>
              <a:rPr lang="en-GB" alt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 = </a:t>
            </a:r>
            <a:r>
              <a:rPr lang="en-GB" altLang="en-US" sz="16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regionprops</a:t>
            </a:r>
            <a:r>
              <a:rPr lang="en-GB" alt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GB" altLang="en-US" sz="16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fL</a:t>
            </a:r>
            <a:r>
              <a:rPr lang="en-GB" alt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 ‘all');</a:t>
            </a:r>
          </a:p>
        </p:txBody>
      </p:sp>
      <p:sp>
        <p:nvSpPr>
          <p:cNvPr id="3" name="Title 1"/>
          <p:cNvSpPr txBox="1">
            <a:spLocks/>
          </p:cNvSpPr>
          <p:nvPr/>
        </p:nvSpPr>
        <p:spPr>
          <a:xfrm>
            <a:off x="191344" y="142852"/>
            <a:ext cx="9333680"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sz="2400" dirty="0">
                <a:solidFill>
                  <a:srgbClr val="FF0000"/>
                </a:solidFill>
              </a:rPr>
              <a:t>Image Representation</a:t>
            </a:r>
          </a:p>
          <a:p>
            <a:r>
              <a:rPr lang="en-US" altLang="zh-TW" sz="3200" dirty="0">
                <a:solidFill>
                  <a:srgbClr val="FF0000"/>
                </a:solidFill>
              </a:rPr>
              <a:t>	Region Properties: Example</a:t>
            </a:r>
          </a:p>
        </p:txBody>
      </p:sp>
      <p:graphicFrame>
        <p:nvGraphicFramePr>
          <p:cNvPr id="4" name="Table 3"/>
          <p:cNvGraphicFramePr>
            <a:graphicFrameLocks noGrp="1"/>
          </p:cNvGraphicFramePr>
          <p:nvPr/>
        </p:nvGraphicFramePr>
        <p:xfrm>
          <a:off x="8256240" y="3239224"/>
          <a:ext cx="2880000" cy="2926080"/>
        </p:xfrm>
        <a:graphic>
          <a:graphicData uri="http://schemas.openxmlformats.org/drawingml/2006/table">
            <a:tbl>
              <a:tblPr firstRow="1" bandRow="1">
                <a:tableStyleId>{5C22544A-7EE6-4342-B048-85BDC9FD1C3A}</a:tableStyleId>
              </a:tblPr>
              <a:tblGrid>
                <a:gridCol w="342903">
                  <a:extLst>
                    <a:ext uri="{9D8B030D-6E8A-4147-A177-3AD203B41FA5}">
                      <a16:colId xmlns:a16="http://schemas.microsoft.com/office/drawing/2014/main" val="20000"/>
                    </a:ext>
                  </a:extLst>
                </a:gridCol>
                <a:gridCol w="377097">
                  <a:extLst>
                    <a:ext uri="{9D8B030D-6E8A-4147-A177-3AD203B41FA5}">
                      <a16:colId xmlns:a16="http://schemas.microsoft.com/office/drawing/2014/main" val="20001"/>
                    </a:ext>
                  </a:extLst>
                </a:gridCol>
                <a:gridCol w="360000">
                  <a:extLst>
                    <a:ext uri="{9D8B030D-6E8A-4147-A177-3AD203B41FA5}">
                      <a16:colId xmlns:a16="http://schemas.microsoft.com/office/drawing/2014/main" val="20002"/>
                    </a:ext>
                  </a:extLst>
                </a:gridCol>
                <a:gridCol w="360000">
                  <a:extLst>
                    <a:ext uri="{9D8B030D-6E8A-4147-A177-3AD203B41FA5}">
                      <a16:colId xmlns:a16="http://schemas.microsoft.com/office/drawing/2014/main" val="20003"/>
                    </a:ext>
                  </a:extLst>
                </a:gridCol>
                <a:gridCol w="360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360000">
                  <a:extLst>
                    <a:ext uri="{9D8B030D-6E8A-4147-A177-3AD203B41FA5}">
                      <a16:colId xmlns:a16="http://schemas.microsoft.com/office/drawing/2014/main" val="20006"/>
                    </a:ext>
                  </a:extLst>
                </a:gridCol>
                <a:gridCol w="360000">
                  <a:extLst>
                    <a:ext uri="{9D8B030D-6E8A-4147-A177-3AD203B41FA5}">
                      <a16:colId xmlns:a16="http://schemas.microsoft.com/office/drawing/2014/main" val="20007"/>
                    </a:ext>
                  </a:extLst>
                </a:gridCol>
              </a:tblGrid>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5" name="Freeform 4"/>
          <p:cNvSpPr/>
          <p:nvPr/>
        </p:nvSpPr>
        <p:spPr>
          <a:xfrm>
            <a:off x="9636042" y="3499249"/>
            <a:ext cx="1146056" cy="2259416"/>
          </a:xfrm>
          <a:custGeom>
            <a:avLst/>
            <a:gdLst>
              <a:gd name="connsiteX0" fmla="*/ 62669 w 1146056"/>
              <a:gd name="connsiteY0" fmla="*/ 134506 h 2259416"/>
              <a:gd name="connsiteX1" fmla="*/ 33172 w 1146056"/>
              <a:gd name="connsiteY1" fmla="*/ 562210 h 2259416"/>
              <a:gd name="connsiteX2" fmla="*/ 18423 w 1146056"/>
              <a:gd name="connsiteY2" fmla="*/ 635952 h 2259416"/>
              <a:gd name="connsiteX3" fmla="*/ 3675 w 1146056"/>
              <a:gd name="connsiteY3" fmla="*/ 739190 h 2259416"/>
              <a:gd name="connsiteX4" fmla="*/ 431378 w 1146056"/>
              <a:gd name="connsiteY4" fmla="*/ 798184 h 2259416"/>
              <a:gd name="connsiteX5" fmla="*/ 549365 w 1146056"/>
              <a:gd name="connsiteY5" fmla="*/ 812932 h 2259416"/>
              <a:gd name="connsiteX6" fmla="*/ 696849 w 1146056"/>
              <a:gd name="connsiteY6" fmla="*/ 886674 h 2259416"/>
              <a:gd name="connsiteX7" fmla="*/ 711598 w 1146056"/>
              <a:gd name="connsiteY7" fmla="*/ 1196390 h 2259416"/>
              <a:gd name="connsiteX8" fmla="*/ 726346 w 1146056"/>
              <a:gd name="connsiteY8" fmla="*/ 1388119 h 2259416"/>
              <a:gd name="connsiteX9" fmla="*/ 785339 w 1146056"/>
              <a:gd name="connsiteY9" fmla="*/ 1476610 h 2259416"/>
              <a:gd name="connsiteX10" fmla="*/ 770591 w 1146056"/>
              <a:gd name="connsiteY10" fmla="*/ 1874816 h 2259416"/>
              <a:gd name="connsiteX11" fmla="*/ 726346 w 1146056"/>
              <a:gd name="connsiteY11" fmla="*/ 1904313 h 2259416"/>
              <a:gd name="connsiteX12" fmla="*/ 460875 w 1146056"/>
              <a:gd name="connsiteY12" fmla="*/ 1919061 h 2259416"/>
              <a:gd name="connsiteX13" fmla="*/ 460875 w 1146056"/>
              <a:gd name="connsiteY13" fmla="*/ 2228777 h 2259416"/>
              <a:gd name="connsiteX14" fmla="*/ 505120 w 1146056"/>
              <a:gd name="connsiteY14" fmla="*/ 2243526 h 2259416"/>
              <a:gd name="connsiteX15" fmla="*/ 770591 w 1146056"/>
              <a:gd name="connsiteY15" fmla="*/ 2228777 h 2259416"/>
              <a:gd name="connsiteX16" fmla="*/ 785339 w 1146056"/>
              <a:gd name="connsiteY16" fmla="*/ 2140287 h 2259416"/>
              <a:gd name="connsiteX17" fmla="*/ 829585 w 1146056"/>
              <a:gd name="connsiteY17" fmla="*/ 2051797 h 2259416"/>
              <a:gd name="connsiteX18" fmla="*/ 903327 w 1146056"/>
              <a:gd name="connsiteY18" fmla="*/ 1933810 h 2259416"/>
              <a:gd name="connsiteX19" fmla="*/ 991817 w 1146056"/>
              <a:gd name="connsiteY19" fmla="*/ 1919061 h 2259416"/>
              <a:gd name="connsiteX20" fmla="*/ 1050810 w 1146056"/>
              <a:gd name="connsiteY20" fmla="*/ 1712584 h 2259416"/>
              <a:gd name="connsiteX21" fmla="*/ 1080307 w 1146056"/>
              <a:gd name="connsiteY21" fmla="*/ 1565100 h 2259416"/>
              <a:gd name="connsiteX22" fmla="*/ 1095056 w 1146056"/>
              <a:gd name="connsiteY22" fmla="*/ 1329126 h 2259416"/>
              <a:gd name="connsiteX23" fmla="*/ 1095056 w 1146056"/>
              <a:gd name="connsiteY23" fmla="*/ 960416 h 2259416"/>
              <a:gd name="connsiteX24" fmla="*/ 1065559 w 1146056"/>
              <a:gd name="connsiteY24" fmla="*/ 916171 h 2259416"/>
              <a:gd name="connsiteX25" fmla="*/ 1021314 w 1146056"/>
              <a:gd name="connsiteY25" fmla="*/ 886674 h 2259416"/>
              <a:gd name="connsiteX26" fmla="*/ 903327 w 1146056"/>
              <a:gd name="connsiteY26" fmla="*/ 812932 h 2259416"/>
              <a:gd name="connsiteX27" fmla="*/ 859081 w 1146056"/>
              <a:gd name="connsiteY27" fmla="*/ 798184 h 2259416"/>
              <a:gd name="connsiteX28" fmla="*/ 814836 w 1146056"/>
              <a:gd name="connsiteY28" fmla="*/ 709693 h 2259416"/>
              <a:gd name="connsiteX29" fmla="*/ 770591 w 1146056"/>
              <a:gd name="connsiteY29" fmla="*/ 680197 h 2259416"/>
              <a:gd name="connsiteX30" fmla="*/ 711598 w 1146056"/>
              <a:gd name="connsiteY30" fmla="*/ 547461 h 2259416"/>
              <a:gd name="connsiteX31" fmla="*/ 696849 w 1146056"/>
              <a:gd name="connsiteY31" fmla="*/ 193500 h 2259416"/>
              <a:gd name="connsiteX32" fmla="*/ 682101 w 1146056"/>
              <a:gd name="connsiteY32" fmla="*/ 149255 h 2259416"/>
              <a:gd name="connsiteX33" fmla="*/ 593610 w 1146056"/>
              <a:gd name="connsiteY33" fmla="*/ 90261 h 2259416"/>
              <a:gd name="connsiteX34" fmla="*/ 195404 w 1146056"/>
              <a:gd name="connsiteY34" fmla="*/ 105010 h 2259416"/>
              <a:gd name="connsiteX35" fmla="*/ 151159 w 1146056"/>
              <a:gd name="connsiteY35" fmla="*/ 119758 h 2259416"/>
              <a:gd name="connsiteX36" fmla="*/ 62669 w 1146056"/>
              <a:gd name="connsiteY36" fmla="*/ 134506 h 225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46056" h="2259416">
                <a:moveTo>
                  <a:pt x="62669" y="134506"/>
                </a:moveTo>
                <a:cubicBezTo>
                  <a:pt x="43005" y="208248"/>
                  <a:pt x="76419" y="0"/>
                  <a:pt x="33172" y="562210"/>
                </a:cubicBezTo>
                <a:cubicBezTo>
                  <a:pt x="31249" y="587204"/>
                  <a:pt x="22544" y="611226"/>
                  <a:pt x="18423" y="635952"/>
                </a:cubicBezTo>
                <a:cubicBezTo>
                  <a:pt x="12708" y="670241"/>
                  <a:pt x="8591" y="704777"/>
                  <a:pt x="3675" y="739190"/>
                </a:cubicBezTo>
                <a:cubicBezTo>
                  <a:pt x="62305" y="915084"/>
                  <a:pt x="0" y="774218"/>
                  <a:pt x="431378" y="798184"/>
                </a:cubicBezTo>
                <a:cubicBezTo>
                  <a:pt x="470952" y="800383"/>
                  <a:pt x="510036" y="808016"/>
                  <a:pt x="549365" y="812932"/>
                </a:cubicBezTo>
                <a:cubicBezTo>
                  <a:pt x="684548" y="846728"/>
                  <a:pt x="644865" y="808698"/>
                  <a:pt x="696849" y="886674"/>
                </a:cubicBezTo>
                <a:cubicBezTo>
                  <a:pt x="701765" y="989913"/>
                  <a:pt x="705529" y="1093213"/>
                  <a:pt x="711598" y="1196390"/>
                </a:cubicBezTo>
                <a:cubicBezTo>
                  <a:pt x="715362" y="1260378"/>
                  <a:pt x="710034" y="1326131"/>
                  <a:pt x="726346" y="1388119"/>
                </a:cubicBezTo>
                <a:cubicBezTo>
                  <a:pt x="735368" y="1422403"/>
                  <a:pt x="785339" y="1476610"/>
                  <a:pt x="785339" y="1476610"/>
                </a:cubicBezTo>
                <a:cubicBezTo>
                  <a:pt x="780423" y="1609345"/>
                  <a:pt x="788740" y="1743235"/>
                  <a:pt x="770591" y="1874816"/>
                </a:cubicBezTo>
                <a:cubicBezTo>
                  <a:pt x="768169" y="1892375"/>
                  <a:pt x="743893" y="1901806"/>
                  <a:pt x="726346" y="1904313"/>
                </a:cubicBezTo>
                <a:cubicBezTo>
                  <a:pt x="638610" y="1916847"/>
                  <a:pt x="549365" y="1914145"/>
                  <a:pt x="460875" y="1919061"/>
                </a:cubicBezTo>
                <a:cubicBezTo>
                  <a:pt x="422783" y="2033340"/>
                  <a:pt x="418576" y="2027853"/>
                  <a:pt x="460875" y="2228777"/>
                </a:cubicBezTo>
                <a:cubicBezTo>
                  <a:pt x="464078" y="2243990"/>
                  <a:pt x="490372" y="2238610"/>
                  <a:pt x="505120" y="2243526"/>
                </a:cubicBezTo>
                <a:cubicBezTo>
                  <a:pt x="593610" y="2238610"/>
                  <a:pt x="687429" y="2259416"/>
                  <a:pt x="770591" y="2228777"/>
                </a:cubicBezTo>
                <a:cubicBezTo>
                  <a:pt x="798651" y="2218439"/>
                  <a:pt x="778852" y="2169478"/>
                  <a:pt x="785339" y="2140287"/>
                </a:cubicBezTo>
                <a:cubicBezTo>
                  <a:pt x="795516" y="2094493"/>
                  <a:pt x="803069" y="2091570"/>
                  <a:pt x="829585" y="2051797"/>
                </a:cubicBezTo>
                <a:cubicBezTo>
                  <a:pt x="849314" y="1992608"/>
                  <a:pt x="841974" y="1954261"/>
                  <a:pt x="903327" y="1933810"/>
                </a:cubicBezTo>
                <a:cubicBezTo>
                  <a:pt x="931696" y="1924354"/>
                  <a:pt x="962320" y="1923977"/>
                  <a:pt x="991817" y="1919061"/>
                </a:cubicBezTo>
                <a:cubicBezTo>
                  <a:pt x="1076588" y="1834290"/>
                  <a:pt x="1028628" y="1901134"/>
                  <a:pt x="1050810" y="1712584"/>
                </a:cubicBezTo>
                <a:cubicBezTo>
                  <a:pt x="1058845" y="1644284"/>
                  <a:pt x="1065116" y="1625866"/>
                  <a:pt x="1080307" y="1565100"/>
                </a:cubicBezTo>
                <a:cubicBezTo>
                  <a:pt x="1085223" y="1486442"/>
                  <a:pt x="1090914" y="1407829"/>
                  <a:pt x="1095056" y="1329126"/>
                </a:cubicBezTo>
                <a:cubicBezTo>
                  <a:pt x="1096472" y="1302217"/>
                  <a:pt x="1146056" y="1062416"/>
                  <a:pt x="1095056" y="960416"/>
                </a:cubicBezTo>
                <a:cubicBezTo>
                  <a:pt x="1087129" y="944562"/>
                  <a:pt x="1078093" y="928705"/>
                  <a:pt x="1065559" y="916171"/>
                </a:cubicBezTo>
                <a:cubicBezTo>
                  <a:pt x="1053025" y="903637"/>
                  <a:pt x="1036062" y="896506"/>
                  <a:pt x="1021314" y="886674"/>
                </a:cubicBezTo>
                <a:cubicBezTo>
                  <a:pt x="974570" y="816559"/>
                  <a:pt x="1008632" y="848033"/>
                  <a:pt x="903327" y="812932"/>
                </a:cubicBezTo>
                <a:lnTo>
                  <a:pt x="859081" y="798184"/>
                </a:lnTo>
                <a:cubicBezTo>
                  <a:pt x="847086" y="762198"/>
                  <a:pt x="843426" y="738283"/>
                  <a:pt x="814836" y="709693"/>
                </a:cubicBezTo>
                <a:cubicBezTo>
                  <a:pt x="802302" y="697159"/>
                  <a:pt x="785339" y="690029"/>
                  <a:pt x="770591" y="680197"/>
                </a:cubicBezTo>
                <a:cubicBezTo>
                  <a:pt x="735489" y="574890"/>
                  <a:pt x="758341" y="617577"/>
                  <a:pt x="711598" y="547461"/>
                </a:cubicBezTo>
                <a:cubicBezTo>
                  <a:pt x="706682" y="429474"/>
                  <a:pt x="705573" y="311267"/>
                  <a:pt x="696849" y="193500"/>
                </a:cubicBezTo>
                <a:cubicBezTo>
                  <a:pt x="695701" y="177996"/>
                  <a:pt x="693094" y="160248"/>
                  <a:pt x="682101" y="149255"/>
                </a:cubicBezTo>
                <a:cubicBezTo>
                  <a:pt x="657033" y="124187"/>
                  <a:pt x="593610" y="90261"/>
                  <a:pt x="593610" y="90261"/>
                </a:cubicBezTo>
                <a:cubicBezTo>
                  <a:pt x="460875" y="95177"/>
                  <a:pt x="327936" y="96174"/>
                  <a:pt x="195404" y="105010"/>
                </a:cubicBezTo>
                <a:cubicBezTo>
                  <a:pt x="179892" y="106044"/>
                  <a:pt x="166494" y="117202"/>
                  <a:pt x="151159" y="119758"/>
                </a:cubicBezTo>
                <a:cubicBezTo>
                  <a:pt x="107247" y="127076"/>
                  <a:pt x="82333" y="60764"/>
                  <a:pt x="62669" y="134506"/>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7" name="Oval 6"/>
          <p:cNvSpPr/>
          <p:nvPr/>
        </p:nvSpPr>
        <p:spPr>
          <a:xfrm>
            <a:off x="8112224" y="2771569"/>
            <a:ext cx="1296144" cy="37147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p:cNvSpPr/>
          <p:nvPr/>
        </p:nvSpPr>
        <p:spPr>
          <a:xfrm>
            <a:off x="4439816" y="2708920"/>
            <a:ext cx="3552056" cy="3893374"/>
          </a:xfrm>
          <a:prstGeom prst="rect">
            <a:avLst/>
          </a:prstGeom>
        </p:spPr>
        <p:txBody>
          <a:bodyPr wrap="square">
            <a:spAutoFit/>
          </a:bodyPr>
          <a:lstStyle/>
          <a:p>
            <a:pPr>
              <a:spcAft>
                <a:spcPts val="600"/>
              </a:spcAft>
            </a:pPr>
            <a:r>
              <a:rPr lang="en-US" sz="1600" dirty="0">
                <a:latin typeface="Arial" panose="020B0604020202020204" pitchFamily="34" charset="0"/>
                <a:cs typeface="Arial" panose="020B0604020202020204" pitchFamily="34" charset="0"/>
              </a:rPr>
              <a:t>C2 = round(</a:t>
            </a:r>
            <a:r>
              <a:rPr lang="en-US" sz="1600" dirty="0" err="1">
                <a:latin typeface="Arial" panose="020B0604020202020204" pitchFamily="34" charset="0"/>
                <a:cs typeface="Arial" panose="020B0604020202020204" pitchFamily="34" charset="0"/>
              </a:rPr>
              <a:t>fProp</a:t>
            </a:r>
            <a:r>
              <a:rPr lang="en-US" sz="1600" dirty="0">
                <a:latin typeface="Arial" panose="020B0604020202020204" pitchFamily="34" charset="0"/>
                <a:cs typeface="Arial" panose="020B0604020202020204" pitchFamily="34" charset="0"/>
              </a:rPr>
              <a:t>(2).Centroid)</a:t>
            </a:r>
          </a:p>
          <a:p>
            <a:pPr>
              <a:spcAft>
                <a:spcPts val="600"/>
              </a:spcAft>
            </a:pPr>
            <a:r>
              <a:rPr lang="en-US" sz="1600" dirty="0">
                <a:latin typeface="Arial" panose="020B0604020202020204" pitchFamily="34" charset="0"/>
                <a:cs typeface="Arial" panose="020B0604020202020204" pitchFamily="34" charset="0"/>
              </a:rPr>
              <a:t>C2 =</a:t>
            </a:r>
          </a:p>
          <a:p>
            <a:pPr>
              <a:spcAft>
                <a:spcPts val="600"/>
              </a:spcAft>
            </a:pPr>
            <a:r>
              <a:rPr lang="en-US" sz="1600" dirty="0">
                <a:latin typeface="Arial" panose="020B0604020202020204" pitchFamily="34" charset="0"/>
                <a:cs typeface="Arial" panose="020B0604020202020204" pitchFamily="34" charset="0"/>
              </a:rPr>
              <a:t>     6     4</a:t>
            </a:r>
          </a:p>
          <a:p>
            <a:pPr>
              <a:spcAft>
                <a:spcPts val="600"/>
              </a:spcAft>
            </a:pPr>
            <a:r>
              <a:rPr lang="en-GB" alt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A2 = round(</a:t>
            </a:r>
            <a:r>
              <a:rPr lang="en-GB" altLang="en-US" sz="16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fProp</a:t>
            </a:r>
            <a:r>
              <a:rPr lang="en-GB" alt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(2).Area)</a:t>
            </a:r>
          </a:p>
          <a:p>
            <a:pPr>
              <a:spcAft>
                <a:spcPts val="600"/>
              </a:spcAft>
            </a:pPr>
            <a:r>
              <a:rPr lang="en-US" sz="1600" dirty="0">
                <a:latin typeface="Arial" panose="020B0604020202020204" pitchFamily="34" charset="0"/>
                <a:cs typeface="Arial" panose="020B0604020202020204" pitchFamily="34" charset="0"/>
              </a:rPr>
              <a:t>A2 =</a:t>
            </a:r>
          </a:p>
          <a:p>
            <a:pPr>
              <a:spcAft>
                <a:spcPts val="600"/>
              </a:spcAft>
            </a:pPr>
            <a:r>
              <a:rPr lang="en-US" sz="1600" dirty="0">
                <a:latin typeface="Arial" panose="020B0604020202020204" pitchFamily="34" charset="0"/>
                <a:cs typeface="Arial" panose="020B0604020202020204" pitchFamily="34" charset="0"/>
              </a:rPr>
              <a:t>     8</a:t>
            </a:r>
          </a:p>
          <a:p>
            <a:pPr>
              <a:spcAft>
                <a:spcPts val="600"/>
              </a:spcAft>
            </a:pPr>
            <a:r>
              <a:rPr lang="en-GB" alt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P2 = round(</a:t>
            </a:r>
            <a:r>
              <a:rPr lang="en-GB" altLang="en-US" sz="16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fProp</a:t>
            </a:r>
            <a:r>
              <a:rPr lang="en-GB" alt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(2).Perimeter)</a:t>
            </a:r>
          </a:p>
          <a:p>
            <a:pPr>
              <a:spcAft>
                <a:spcPts val="600"/>
              </a:spcAft>
            </a:pPr>
            <a:r>
              <a:rPr lang="en-US" sz="1600" dirty="0">
                <a:latin typeface="Arial" panose="020B0604020202020204" pitchFamily="34" charset="0"/>
                <a:cs typeface="Arial" panose="020B0604020202020204" pitchFamily="34" charset="0"/>
              </a:rPr>
              <a:t>P2 =</a:t>
            </a:r>
          </a:p>
          <a:p>
            <a:pPr>
              <a:spcAft>
                <a:spcPts val="600"/>
              </a:spcAft>
            </a:pPr>
            <a:r>
              <a:rPr lang="en-US" sz="1600" dirty="0">
                <a:latin typeface="Arial" panose="020B0604020202020204" pitchFamily="34" charset="0"/>
                <a:cs typeface="Arial" panose="020B0604020202020204" pitchFamily="34" charset="0"/>
              </a:rPr>
              <a:t>    13</a:t>
            </a:r>
          </a:p>
          <a:p>
            <a:pPr>
              <a:spcAft>
                <a:spcPts val="600"/>
              </a:spcAft>
            </a:pPr>
            <a:r>
              <a:rPr lang="en-GB" alt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Circularity2 = (4*A2*pi)/P2.^2</a:t>
            </a:r>
          </a:p>
          <a:p>
            <a:pPr>
              <a:spcAft>
                <a:spcPts val="600"/>
              </a:spcAft>
            </a:pPr>
            <a:r>
              <a:rPr lang="en-GB" alt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Circularity2 =</a:t>
            </a:r>
          </a:p>
          <a:p>
            <a:pPr>
              <a:spcAft>
                <a:spcPts val="600"/>
              </a:spcAft>
            </a:pPr>
            <a:r>
              <a:rPr lang="en-US" sz="1600" dirty="0">
                <a:latin typeface="Arial" panose="020B0604020202020204" pitchFamily="34" charset="0"/>
                <a:cs typeface="Arial" panose="020B0604020202020204" pitchFamily="34" charset="0"/>
              </a:rPr>
              <a:t>   0.5949</a:t>
            </a:r>
          </a:p>
        </p:txBody>
      </p:sp>
      <p:sp>
        <p:nvSpPr>
          <p:cNvPr id="8" name="Oval Callout 7"/>
          <p:cNvSpPr/>
          <p:nvPr/>
        </p:nvSpPr>
        <p:spPr>
          <a:xfrm>
            <a:off x="2351584" y="3023379"/>
            <a:ext cx="1656184" cy="549637"/>
          </a:xfrm>
          <a:prstGeom prst="wedgeEllipseCallout">
            <a:avLst>
              <a:gd name="adj1" fmla="val -107830"/>
              <a:gd name="adj2" fmla="val 3873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0"/>
              </a:spcBef>
              <a:spcAft>
                <a:spcPts val="600"/>
              </a:spcAft>
            </a:pPr>
            <a:r>
              <a:rPr lang="en-GB" altLang="en-US" dirty="0">
                <a:solidFill>
                  <a:schemeClr val="bg1"/>
                </a:solidFill>
                <a:latin typeface="Arial" panose="020B0604020202020204" pitchFamily="34" charset="0"/>
                <a:ea typeface="Times New Roman" panose="02020603050405020304" pitchFamily="18" charset="0"/>
                <a:cs typeface="Arial" panose="020B0604020202020204" pitchFamily="34" charset="0"/>
              </a:rPr>
              <a:t>(col, row)</a:t>
            </a:r>
          </a:p>
        </p:txBody>
      </p:sp>
      <p:sp>
        <p:nvSpPr>
          <p:cNvPr id="10" name="Oval Callout 9"/>
          <p:cNvSpPr/>
          <p:nvPr/>
        </p:nvSpPr>
        <p:spPr>
          <a:xfrm>
            <a:off x="2135560" y="4941168"/>
            <a:ext cx="1584176" cy="720080"/>
          </a:xfrm>
          <a:prstGeom prst="wedgeEllipseCallout">
            <a:avLst>
              <a:gd name="adj1" fmla="val -113554"/>
              <a:gd name="adj2" fmla="val 151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0"/>
              </a:spcBef>
              <a:spcAft>
                <a:spcPts val="600"/>
              </a:spcAft>
            </a:pPr>
            <a:r>
              <a:rPr lang="en-GB" altLang="en-US" dirty="0">
                <a:solidFill>
                  <a:schemeClr val="bg1"/>
                </a:solidFill>
                <a:latin typeface="Arial" panose="020B0604020202020204" pitchFamily="34" charset="0"/>
                <a:ea typeface="Times New Roman" panose="02020603050405020304" pitchFamily="18" charset="0"/>
                <a:cs typeface="Arial" panose="020B0604020202020204" pitchFamily="34" charset="0"/>
              </a:rPr>
              <a:t>Rough estimate</a:t>
            </a:r>
          </a:p>
        </p:txBody>
      </p:sp>
      <p:sp>
        <p:nvSpPr>
          <p:cNvPr id="9" name="Rectangle 8"/>
          <p:cNvSpPr/>
          <p:nvPr/>
        </p:nvSpPr>
        <p:spPr>
          <a:xfrm>
            <a:off x="119336" y="2696545"/>
            <a:ext cx="4092806" cy="3893374"/>
          </a:xfrm>
          <a:prstGeom prst="rect">
            <a:avLst/>
          </a:prstGeom>
        </p:spPr>
        <p:txBody>
          <a:bodyPr wrap="square">
            <a:spAutoFit/>
          </a:bodyPr>
          <a:lstStyle/>
          <a:p>
            <a:pPr>
              <a:spcBef>
                <a:spcPts val="0"/>
              </a:spcBef>
              <a:spcAft>
                <a:spcPts val="600"/>
              </a:spcAft>
            </a:pPr>
            <a:r>
              <a:rPr lang="en-GB" alt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C1 = round(</a:t>
            </a:r>
            <a:r>
              <a:rPr lang="en-GB" altLang="en-US" sz="16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fProp</a:t>
            </a:r>
            <a:r>
              <a:rPr lang="en-GB" alt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(1).Centroid) </a:t>
            </a:r>
          </a:p>
          <a:p>
            <a:pPr>
              <a:spcBef>
                <a:spcPts val="0"/>
              </a:spcBef>
              <a:spcAft>
                <a:spcPts val="600"/>
              </a:spcAft>
            </a:pPr>
            <a:r>
              <a:rPr lang="en-GB" alt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C1 =</a:t>
            </a:r>
          </a:p>
          <a:p>
            <a:pPr>
              <a:spcBef>
                <a:spcPts val="0"/>
              </a:spcBef>
              <a:spcAft>
                <a:spcPts val="600"/>
              </a:spcAft>
            </a:pPr>
            <a:r>
              <a:rPr lang="en-GB" alt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     2     5</a:t>
            </a:r>
          </a:p>
          <a:p>
            <a:pPr>
              <a:spcBef>
                <a:spcPts val="0"/>
              </a:spcBef>
              <a:spcAft>
                <a:spcPts val="600"/>
              </a:spcAft>
            </a:pPr>
            <a:r>
              <a:rPr lang="en-GB" alt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A1 = round(</a:t>
            </a:r>
            <a:r>
              <a:rPr lang="en-GB" altLang="en-US" sz="16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fProp</a:t>
            </a:r>
            <a:r>
              <a:rPr lang="en-GB" alt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(1).Area)</a:t>
            </a:r>
          </a:p>
          <a:p>
            <a:pPr>
              <a:spcBef>
                <a:spcPts val="0"/>
              </a:spcBef>
              <a:spcAft>
                <a:spcPts val="600"/>
              </a:spcAft>
            </a:pPr>
            <a:r>
              <a:rPr lang="en-GB" alt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A1 =</a:t>
            </a:r>
          </a:p>
          <a:p>
            <a:pPr>
              <a:spcBef>
                <a:spcPts val="0"/>
              </a:spcBef>
              <a:spcAft>
                <a:spcPts val="600"/>
              </a:spcAft>
            </a:pPr>
            <a:r>
              <a:rPr lang="en-GB" alt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    24</a:t>
            </a:r>
          </a:p>
          <a:p>
            <a:pPr>
              <a:spcBef>
                <a:spcPts val="0"/>
              </a:spcBef>
              <a:spcAft>
                <a:spcPts val="600"/>
              </a:spcAft>
            </a:pPr>
            <a:r>
              <a:rPr lang="en-GB" alt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P1 = round(</a:t>
            </a:r>
            <a:r>
              <a:rPr lang="en-GB" altLang="en-US" sz="16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fProp</a:t>
            </a:r>
            <a:r>
              <a:rPr lang="en-GB" alt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(1).Perimeter)</a:t>
            </a:r>
          </a:p>
          <a:p>
            <a:pPr>
              <a:spcBef>
                <a:spcPts val="0"/>
              </a:spcBef>
              <a:spcAft>
                <a:spcPts val="600"/>
              </a:spcAft>
            </a:pPr>
            <a:r>
              <a:rPr lang="en-GB" alt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P1 =</a:t>
            </a:r>
          </a:p>
          <a:p>
            <a:pPr>
              <a:spcBef>
                <a:spcPts val="0"/>
              </a:spcBef>
              <a:spcAft>
                <a:spcPts val="600"/>
              </a:spcAft>
            </a:pPr>
            <a:r>
              <a:rPr lang="en-GB" alt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    17</a:t>
            </a:r>
          </a:p>
          <a:p>
            <a:pPr>
              <a:spcBef>
                <a:spcPts val="0"/>
              </a:spcBef>
              <a:spcAft>
                <a:spcPts val="600"/>
              </a:spcAft>
            </a:pPr>
            <a:r>
              <a:rPr lang="en-GB" alt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Circularity1 = (4*A1*pi)/P1.^2</a:t>
            </a:r>
          </a:p>
          <a:p>
            <a:pPr>
              <a:spcBef>
                <a:spcPts val="0"/>
              </a:spcBef>
              <a:spcAft>
                <a:spcPts val="600"/>
              </a:spcAft>
            </a:pPr>
            <a:r>
              <a:rPr lang="en-GB" alt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Circularity1 =</a:t>
            </a:r>
          </a:p>
          <a:p>
            <a:pPr>
              <a:spcBef>
                <a:spcPts val="0"/>
              </a:spcBef>
              <a:spcAft>
                <a:spcPts val="600"/>
              </a:spcAft>
            </a:pPr>
            <a:r>
              <a:rPr lang="en-GB" altLang="en-US" sz="1600" dirty="0">
                <a:solidFill>
                  <a:srgbClr val="000000"/>
                </a:solidFill>
                <a:latin typeface="Arial" panose="020B0604020202020204" pitchFamily="34" charset="0"/>
                <a:ea typeface="Times New Roman" panose="02020603050405020304" pitchFamily="18" charset="0"/>
                <a:cs typeface="Arial" panose="020B0604020202020204" pitchFamily="34" charset="0"/>
              </a:rPr>
              <a:t>   1.0436</a:t>
            </a:r>
          </a:p>
        </p:txBody>
      </p:sp>
    </p:spTree>
    <p:extLst>
      <p:ext uri="{BB962C8B-B14F-4D97-AF65-F5344CB8AC3E}">
        <p14:creationId xmlns:p14="http://schemas.microsoft.com/office/powerpoint/2010/main" val="216232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434">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par>
                                <p:cTn id="15" presetID="2" presetClass="entr" presetSubtype="4" fill="hold" grpId="1"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7"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bwMode="auto">
          <a:xfrm>
            <a:off x="263352" y="1340768"/>
            <a:ext cx="8424936" cy="5445224"/>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marL="0" indent="0">
              <a:spcBef>
                <a:spcPts val="300"/>
              </a:spcBef>
              <a:spcAft>
                <a:spcPts val="300"/>
              </a:spcAft>
            </a:pPr>
            <a:r>
              <a:rPr lang="en-US" altLang="en-US" sz="2800" dirty="0">
                <a:latin typeface="Arial" panose="020B0604020202020204" pitchFamily="34" charset="0"/>
                <a:cs typeface="Arial" panose="020B0604020202020204" pitchFamily="34" charset="0"/>
              </a:rPr>
              <a:t>I = </a:t>
            </a:r>
            <a:r>
              <a:rPr lang="en-US" altLang="en-US" sz="2800" dirty="0" err="1">
                <a:latin typeface="Arial" panose="020B0604020202020204" pitchFamily="34" charset="0"/>
                <a:cs typeface="Arial" panose="020B0604020202020204" pitchFamily="34" charset="0"/>
              </a:rPr>
              <a:t>imread</a:t>
            </a:r>
            <a:r>
              <a:rPr lang="en-US" altLang="en-US" sz="2800" dirty="0">
                <a:latin typeface="Arial" panose="020B0604020202020204" pitchFamily="34" charset="0"/>
                <a:cs typeface="Arial" panose="020B0604020202020204" pitchFamily="34" charset="0"/>
              </a:rPr>
              <a:t>('coins.png');</a:t>
            </a:r>
          </a:p>
          <a:p>
            <a:pPr marL="0" indent="0">
              <a:spcBef>
                <a:spcPts val="300"/>
              </a:spcBef>
              <a:spcAft>
                <a:spcPts val="300"/>
              </a:spcAft>
            </a:pPr>
            <a:r>
              <a:rPr lang="en-US" altLang="en-US" sz="2800" dirty="0" err="1">
                <a:latin typeface="Arial" panose="020B0604020202020204" pitchFamily="34" charset="0"/>
                <a:cs typeface="Arial" panose="020B0604020202020204" pitchFamily="34" charset="0"/>
              </a:rPr>
              <a:t>Ibw</a:t>
            </a:r>
            <a:r>
              <a:rPr lang="en-US" altLang="en-US" sz="2800" dirty="0">
                <a:latin typeface="Arial" panose="020B0604020202020204" pitchFamily="34" charset="0"/>
                <a:cs typeface="Arial" panose="020B0604020202020204" pitchFamily="34" charset="0"/>
              </a:rPr>
              <a:t> = im2bw(I);</a:t>
            </a:r>
          </a:p>
          <a:p>
            <a:pPr marL="0" indent="0">
              <a:spcBef>
                <a:spcPts val="300"/>
              </a:spcBef>
              <a:spcAft>
                <a:spcPts val="300"/>
              </a:spcAft>
            </a:pPr>
            <a:r>
              <a:rPr lang="en-US" altLang="en-US" sz="2800" dirty="0" err="1">
                <a:latin typeface="Arial" panose="020B0604020202020204" pitchFamily="34" charset="0"/>
                <a:cs typeface="Arial" panose="020B0604020202020204" pitchFamily="34" charset="0"/>
              </a:rPr>
              <a:t>Ibw</a:t>
            </a:r>
            <a:r>
              <a:rPr lang="en-US" altLang="en-US" sz="2800" dirty="0">
                <a:latin typeface="Arial" panose="020B0604020202020204" pitchFamily="34" charset="0"/>
                <a:cs typeface="Arial" panose="020B0604020202020204" pitchFamily="34" charset="0"/>
              </a:rPr>
              <a:t> = </a:t>
            </a:r>
            <a:r>
              <a:rPr lang="en-US" altLang="en-US" sz="2800" dirty="0" err="1">
                <a:latin typeface="Arial" panose="020B0604020202020204" pitchFamily="34" charset="0"/>
                <a:cs typeface="Arial" panose="020B0604020202020204" pitchFamily="34" charset="0"/>
              </a:rPr>
              <a:t>imfill</a:t>
            </a:r>
            <a:r>
              <a:rPr lang="en-US" altLang="en-US" sz="2800" dirty="0">
                <a:latin typeface="Arial" panose="020B0604020202020204" pitchFamily="34" charset="0"/>
                <a:cs typeface="Arial" panose="020B0604020202020204" pitchFamily="34" charset="0"/>
              </a:rPr>
              <a:t>(</a:t>
            </a:r>
            <a:r>
              <a:rPr lang="en-US" altLang="en-US" sz="2800" dirty="0" err="1">
                <a:latin typeface="Arial" panose="020B0604020202020204" pitchFamily="34" charset="0"/>
                <a:cs typeface="Arial" panose="020B0604020202020204" pitchFamily="34" charset="0"/>
              </a:rPr>
              <a:t>Ibw</a:t>
            </a:r>
            <a:r>
              <a:rPr lang="en-US" altLang="en-US" sz="2800" dirty="0">
                <a:latin typeface="Arial" panose="020B0604020202020204" pitchFamily="34" charset="0"/>
                <a:cs typeface="Arial" panose="020B0604020202020204" pitchFamily="34" charset="0"/>
              </a:rPr>
              <a:t>, 'holes');</a:t>
            </a:r>
          </a:p>
          <a:p>
            <a:pPr marL="0" indent="0">
              <a:spcBef>
                <a:spcPts val="300"/>
              </a:spcBef>
              <a:spcAft>
                <a:spcPts val="300"/>
              </a:spcAft>
            </a:pPr>
            <a:r>
              <a:rPr lang="en-US" altLang="en-US" sz="2800" dirty="0" err="1">
                <a:latin typeface="Arial" panose="020B0604020202020204" pitchFamily="34" charset="0"/>
                <a:cs typeface="Arial" panose="020B0604020202020204" pitchFamily="34" charset="0"/>
              </a:rPr>
              <a:t>Ilabel</a:t>
            </a:r>
            <a:r>
              <a:rPr lang="en-US" altLang="en-US" sz="2800" dirty="0">
                <a:latin typeface="Arial" panose="020B0604020202020204" pitchFamily="34" charset="0"/>
                <a:cs typeface="Arial" panose="020B0604020202020204" pitchFamily="34" charset="0"/>
              </a:rPr>
              <a:t> = </a:t>
            </a:r>
            <a:r>
              <a:rPr lang="en-US" altLang="en-US" sz="2800" dirty="0" err="1">
                <a:latin typeface="Arial" panose="020B0604020202020204" pitchFamily="34" charset="0"/>
                <a:cs typeface="Arial" panose="020B0604020202020204" pitchFamily="34" charset="0"/>
              </a:rPr>
              <a:t>bwlabel</a:t>
            </a:r>
            <a:r>
              <a:rPr lang="en-US" altLang="en-US" sz="2800" dirty="0">
                <a:latin typeface="Arial" panose="020B0604020202020204" pitchFamily="34" charset="0"/>
                <a:cs typeface="Arial" panose="020B0604020202020204" pitchFamily="34" charset="0"/>
              </a:rPr>
              <a:t>(</a:t>
            </a:r>
            <a:r>
              <a:rPr lang="en-US" altLang="en-US" sz="2800" dirty="0" err="1">
                <a:latin typeface="Arial" panose="020B0604020202020204" pitchFamily="34" charset="0"/>
                <a:cs typeface="Arial" panose="020B0604020202020204" pitchFamily="34" charset="0"/>
              </a:rPr>
              <a:t>Ibw</a:t>
            </a:r>
            <a:r>
              <a:rPr lang="en-US" altLang="en-US" sz="2800" dirty="0">
                <a:latin typeface="Arial" panose="020B0604020202020204" pitchFamily="34" charset="0"/>
                <a:cs typeface="Arial" panose="020B0604020202020204" pitchFamily="34" charset="0"/>
              </a:rPr>
              <a:t>);</a:t>
            </a:r>
          </a:p>
          <a:p>
            <a:pPr marL="0" indent="0">
              <a:spcBef>
                <a:spcPts val="300"/>
              </a:spcBef>
              <a:spcAft>
                <a:spcPts val="300"/>
              </a:spcAft>
            </a:pPr>
            <a:r>
              <a:rPr lang="en-US" altLang="en-US" sz="2800" dirty="0">
                <a:latin typeface="Arial" panose="020B0604020202020204" pitchFamily="34" charset="0"/>
                <a:cs typeface="Arial" panose="020B0604020202020204" pitchFamily="34" charset="0"/>
              </a:rPr>
              <a:t>stat = </a:t>
            </a:r>
            <a:r>
              <a:rPr lang="en-US" altLang="en-US" sz="2800" dirty="0" err="1">
                <a:latin typeface="Arial" panose="020B0604020202020204" pitchFamily="34" charset="0"/>
                <a:cs typeface="Arial" panose="020B0604020202020204" pitchFamily="34" charset="0"/>
              </a:rPr>
              <a:t>regionprops</a:t>
            </a:r>
            <a:r>
              <a:rPr lang="en-US" altLang="en-US" sz="2800" dirty="0">
                <a:latin typeface="Arial" panose="020B0604020202020204" pitchFamily="34" charset="0"/>
                <a:cs typeface="Arial" panose="020B0604020202020204" pitchFamily="34" charset="0"/>
              </a:rPr>
              <a:t>(</a:t>
            </a:r>
            <a:r>
              <a:rPr lang="en-US" altLang="en-US" sz="2800" dirty="0" err="1">
                <a:latin typeface="Arial" panose="020B0604020202020204" pitchFamily="34" charset="0"/>
                <a:cs typeface="Arial" panose="020B0604020202020204" pitchFamily="34" charset="0"/>
              </a:rPr>
              <a:t>Ilabel</a:t>
            </a:r>
            <a:r>
              <a:rPr lang="en-US" altLang="en-US" sz="2800" dirty="0">
                <a:latin typeface="Arial" panose="020B0604020202020204" pitchFamily="34" charset="0"/>
                <a:cs typeface="Arial" panose="020B0604020202020204" pitchFamily="34" charset="0"/>
              </a:rPr>
              <a:t>, 'centroid');</a:t>
            </a:r>
          </a:p>
          <a:p>
            <a:pPr marL="0" indent="0">
              <a:spcBef>
                <a:spcPts val="300"/>
              </a:spcBef>
              <a:spcAft>
                <a:spcPts val="300"/>
              </a:spcAft>
            </a:pPr>
            <a:r>
              <a:rPr lang="en-US" altLang="en-US" sz="2800" dirty="0" err="1">
                <a:latin typeface="Arial" panose="020B0604020202020204" pitchFamily="34" charset="0"/>
                <a:cs typeface="Arial" panose="020B0604020202020204" pitchFamily="34" charset="0"/>
              </a:rPr>
              <a:t>imshow</a:t>
            </a:r>
            <a:r>
              <a:rPr lang="en-US" altLang="en-US" sz="2800" dirty="0">
                <a:latin typeface="Arial" panose="020B0604020202020204" pitchFamily="34" charset="0"/>
                <a:cs typeface="Arial" panose="020B0604020202020204" pitchFamily="34" charset="0"/>
              </a:rPr>
              <a:t>(I); </a:t>
            </a:r>
          </a:p>
          <a:p>
            <a:pPr marL="0" indent="0">
              <a:spcBef>
                <a:spcPts val="300"/>
              </a:spcBef>
              <a:spcAft>
                <a:spcPts val="300"/>
              </a:spcAft>
            </a:pPr>
            <a:r>
              <a:rPr lang="en-US" altLang="en-US" sz="2800" dirty="0">
                <a:latin typeface="Arial" panose="020B0604020202020204" pitchFamily="34" charset="0"/>
                <a:cs typeface="Arial" panose="020B0604020202020204" pitchFamily="34" charset="0"/>
              </a:rPr>
              <a:t>hold on;</a:t>
            </a:r>
          </a:p>
          <a:p>
            <a:pPr marL="0" indent="0">
              <a:spcBef>
                <a:spcPts val="300"/>
              </a:spcBef>
              <a:spcAft>
                <a:spcPts val="300"/>
              </a:spcAft>
            </a:pPr>
            <a:r>
              <a:rPr lang="en-US" altLang="en-US" sz="2800" dirty="0">
                <a:latin typeface="Arial" panose="020B0604020202020204" pitchFamily="34" charset="0"/>
                <a:cs typeface="Arial" panose="020B0604020202020204" pitchFamily="34" charset="0"/>
              </a:rPr>
              <a:t>for x = 1: </a:t>
            </a:r>
            <a:r>
              <a:rPr lang="en-US" altLang="en-US" sz="2800" dirty="0" err="1">
                <a:latin typeface="Arial" panose="020B0604020202020204" pitchFamily="34" charset="0"/>
                <a:cs typeface="Arial" panose="020B0604020202020204" pitchFamily="34" charset="0"/>
              </a:rPr>
              <a:t>numel</a:t>
            </a:r>
            <a:r>
              <a:rPr lang="en-US" altLang="en-US" sz="2800" dirty="0">
                <a:latin typeface="Arial" panose="020B0604020202020204" pitchFamily="34" charset="0"/>
                <a:cs typeface="Arial" panose="020B0604020202020204" pitchFamily="34" charset="0"/>
              </a:rPr>
              <a:t>(stat)</a:t>
            </a:r>
          </a:p>
          <a:p>
            <a:pPr marL="0" indent="0">
              <a:spcBef>
                <a:spcPts val="300"/>
              </a:spcBef>
              <a:spcAft>
                <a:spcPts val="300"/>
              </a:spcAft>
            </a:pPr>
            <a:r>
              <a:rPr lang="en-US" altLang="en-US" sz="2800" dirty="0">
                <a:latin typeface="Arial" panose="020B0604020202020204" pitchFamily="34" charset="0"/>
                <a:cs typeface="Arial" panose="020B0604020202020204" pitchFamily="34" charset="0"/>
              </a:rPr>
              <a:t>    plot(stat(x).Centroid(1), stat(x).Centroid(2), '</a:t>
            </a:r>
            <a:r>
              <a:rPr lang="en-US" altLang="en-US" sz="2800" dirty="0" err="1">
                <a:latin typeface="Arial" panose="020B0604020202020204" pitchFamily="34" charset="0"/>
                <a:cs typeface="Arial" panose="020B0604020202020204" pitchFamily="34" charset="0"/>
              </a:rPr>
              <a:t>ro</a:t>
            </a:r>
            <a:r>
              <a:rPr lang="en-US" altLang="en-US" sz="2800" dirty="0">
                <a:latin typeface="Arial" panose="020B0604020202020204" pitchFamily="34" charset="0"/>
                <a:cs typeface="Arial" panose="020B0604020202020204" pitchFamily="34" charset="0"/>
              </a:rPr>
              <a:t>');</a:t>
            </a:r>
          </a:p>
          <a:p>
            <a:pPr marL="0" indent="0">
              <a:spcBef>
                <a:spcPts val="300"/>
              </a:spcBef>
              <a:spcAft>
                <a:spcPts val="300"/>
              </a:spcAft>
            </a:pPr>
            <a:r>
              <a:rPr lang="en-US" altLang="en-US" sz="2800" dirty="0">
                <a:latin typeface="Arial" panose="020B0604020202020204" pitchFamily="34" charset="0"/>
                <a:cs typeface="Arial" panose="020B0604020202020204" pitchFamily="34" charset="0"/>
              </a:rPr>
              <a:t>end</a:t>
            </a:r>
          </a:p>
        </p:txBody>
      </p:sp>
      <p:sp>
        <p:nvSpPr>
          <p:cNvPr id="4" name="Title 1"/>
          <p:cNvSpPr txBox="1">
            <a:spLocks/>
          </p:cNvSpPr>
          <p:nvPr/>
        </p:nvSpPr>
        <p:spPr>
          <a:xfrm>
            <a:off x="191344" y="142852"/>
            <a:ext cx="9333680"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sz="2400" dirty="0">
                <a:solidFill>
                  <a:srgbClr val="FF0000"/>
                </a:solidFill>
              </a:rPr>
              <a:t>Image Representation</a:t>
            </a:r>
          </a:p>
          <a:p>
            <a:r>
              <a:rPr lang="en-US" altLang="zh-TW" sz="3200" dirty="0">
                <a:solidFill>
                  <a:srgbClr val="FF0000"/>
                </a:solidFill>
              </a:rPr>
              <a:t>	Region Properties: Example</a:t>
            </a:r>
          </a:p>
        </p:txBody>
      </p:sp>
      <p:pic>
        <p:nvPicPr>
          <p:cNvPr id="6" name="Picture 5"/>
          <p:cNvPicPr>
            <a:picLocks noChangeAspect="1"/>
          </p:cNvPicPr>
          <p:nvPr/>
        </p:nvPicPr>
        <p:blipFill rotWithShape="1">
          <a:blip r:embed="rId3"/>
          <a:srcRect l="14020" t="6010" r="35001" b="35478"/>
          <a:stretch/>
        </p:blipFill>
        <p:spPr>
          <a:xfrm>
            <a:off x="9048327" y="1340768"/>
            <a:ext cx="2880321" cy="2376264"/>
          </a:xfrm>
          <a:prstGeom prst="rect">
            <a:avLst/>
          </a:prstGeom>
        </p:spPr>
      </p:pic>
    </p:spTree>
    <p:extLst>
      <p:ext uri="{BB962C8B-B14F-4D97-AF65-F5344CB8AC3E}">
        <p14:creationId xmlns:p14="http://schemas.microsoft.com/office/powerpoint/2010/main" val="535030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bwMode="auto">
          <a:xfrm>
            <a:off x="119336" y="1340768"/>
            <a:ext cx="7704856" cy="515719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r>
              <a:rPr lang="en-US" sz="1200" dirty="0" err="1">
                <a:latin typeface="Arial" panose="020B0604020202020204" pitchFamily="34" charset="0"/>
                <a:cs typeface="Arial" panose="020B0604020202020204" pitchFamily="34" charset="0"/>
              </a:rPr>
              <a:t>clc</a:t>
            </a:r>
            <a:r>
              <a:rPr lang="en-US" sz="1200" dirty="0">
                <a:latin typeface="Arial" panose="020B0604020202020204" pitchFamily="34" charset="0"/>
                <a:cs typeface="Arial" panose="020B0604020202020204" pitchFamily="34" charset="0"/>
              </a:rPr>
              <a:t>; clear; </a:t>
            </a:r>
            <a:r>
              <a:rPr lang="en-US" sz="1200" dirty="0" err="1">
                <a:latin typeface="Arial" panose="020B0604020202020204" pitchFamily="34" charset="0"/>
                <a:cs typeface="Arial" panose="020B0604020202020204" pitchFamily="34" charset="0"/>
              </a:rPr>
              <a:t>clearvars</a:t>
            </a:r>
            <a:r>
              <a:rPr lang="en-US" sz="1200" dirty="0">
                <a:latin typeface="Arial" panose="020B0604020202020204" pitchFamily="34" charset="0"/>
                <a:cs typeface="Arial" panose="020B0604020202020204" pitchFamily="34" charset="0"/>
              </a:rPr>
              <a:t>; close all hidden</a:t>
            </a:r>
          </a:p>
          <a:p>
            <a:r>
              <a:rPr lang="en-US" sz="1200" dirty="0">
                <a:latin typeface="Arial" panose="020B0604020202020204" pitchFamily="34" charset="0"/>
                <a:cs typeface="Arial" panose="020B0604020202020204" pitchFamily="34" charset="0"/>
              </a:rPr>
              <a:t>I = </a:t>
            </a:r>
            <a:r>
              <a:rPr lang="en-US" sz="1200" dirty="0" err="1">
                <a:latin typeface="Arial" panose="020B0604020202020204" pitchFamily="34" charset="0"/>
                <a:cs typeface="Arial" panose="020B0604020202020204" pitchFamily="34" charset="0"/>
              </a:rPr>
              <a:t>imread</a:t>
            </a:r>
            <a:r>
              <a:rPr lang="en-US" sz="1200" dirty="0">
                <a:latin typeface="Arial" panose="020B0604020202020204" pitchFamily="34" charset="0"/>
                <a:cs typeface="Arial" panose="020B0604020202020204" pitchFamily="34" charset="0"/>
              </a:rPr>
              <a:t>('pillsetc.png');</a:t>
            </a:r>
          </a:p>
          <a:p>
            <a:r>
              <a:rPr lang="en-US" sz="1200" dirty="0" err="1">
                <a:latin typeface="Arial" panose="020B0604020202020204" pitchFamily="34" charset="0"/>
                <a:cs typeface="Arial" panose="020B0604020202020204" pitchFamily="34" charset="0"/>
              </a:rPr>
              <a:t>Ibw</a:t>
            </a:r>
            <a:r>
              <a:rPr lang="en-US" sz="1200" dirty="0">
                <a:latin typeface="Arial" panose="020B0604020202020204" pitchFamily="34" charset="0"/>
                <a:cs typeface="Arial" panose="020B0604020202020204" pitchFamily="34" charset="0"/>
              </a:rPr>
              <a:t> = im2bw(I);</a:t>
            </a:r>
          </a:p>
          <a:p>
            <a:r>
              <a:rPr lang="en-US" sz="1200" dirty="0" err="1">
                <a:latin typeface="Arial" panose="020B0604020202020204" pitchFamily="34" charset="0"/>
                <a:cs typeface="Arial" panose="020B0604020202020204" pitchFamily="34" charset="0"/>
              </a:rPr>
              <a:t>Ibw</a:t>
            </a:r>
            <a:r>
              <a:rPr lang="en-US" sz="1200" dirty="0">
                <a:latin typeface="Arial" panose="020B0604020202020204" pitchFamily="34" charset="0"/>
                <a:cs typeface="Arial" panose="020B0604020202020204" pitchFamily="34" charset="0"/>
              </a:rPr>
              <a:t> = </a:t>
            </a:r>
            <a:r>
              <a:rPr lang="en-US" sz="1200" dirty="0" err="1">
                <a:latin typeface="Arial" panose="020B0604020202020204" pitchFamily="34" charset="0"/>
                <a:cs typeface="Arial" panose="020B0604020202020204" pitchFamily="34" charset="0"/>
              </a:rPr>
              <a:t>bwareaopen</a:t>
            </a:r>
            <a:r>
              <a:rPr lang="en-US" sz="1200" dirty="0">
                <a:latin typeface="Arial" panose="020B0604020202020204" pitchFamily="34" charset="0"/>
                <a:cs typeface="Arial" panose="020B0604020202020204" pitchFamily="34" charset="0"/>
              </a:rPr>
              <a:t>(Ibw,30);</a:t>
            </a:r>
          </a:p>
          <a:p>
            <a:r>
              <a:rPr lang="en-US" sz="1200" dirty="0">
                <a:latin typeface="Arial" panose="020B0604020202020204" pitchFamily="34" charset="0"/>
                <a:cs typeface="Arial" panose="020B0604020202020204" pitchFamily="34" charset="0"/>
              </a:rPr>
              <a:t>se = </a:t>
            </a:r>
            <a:r>
              <a:rPr lang="en-US" sz="1200" dirty="0" err="1">
                <a:latin typeface="Arial" panose="020B0604020202020204" pitchFamily="34" charset="0"/>
                <a:cs typeface="Arial" panose="020B0604020202020204" pitchFamily="34" charset="0"/>
              </a:rPr>
              <a:t>strel</a:t>
            </a:r>
            <a:r>
              <a:rPr lang="en-US" sz="1200" dirty="0">
                <a:latin typeface="Arial" panose="020B0604020202020204" pitchFamily="34" charset="0"/>
                <a:cs typeface="Arial" panose="020B0604020202020204" pitchFamily="34" charset="0"/>
              </a:rPr>
              <a:t>('disk',2);</a:t>
            </a:r>
          </a:p>
          <a:p>
            <a:r>
              <a:rPr lang="en-US" sz="1200" dirty="0" err="1">
                <a:latin typeface="Arial" panose="020B0604020202020204" pitchFamily="34" charset="0"/>
                <a:cs typeface="Arial" panose="020B0604020202020204" pitchFamily="34" charset="0"/>
              </a:rPr>
              <a:t>Ibw</a:t>
            </a:r>
            <a:r>
              <a:rPr lang="en-US" sz="1200" dirty="0">
                <a:latin typeface="Arial" panose="020B0604020202020204" pitchFamily="34" charset="0"/>
                <a:cs typeface="Arial" panose="020B0604020202020204" pitchFamily="34" charset="0"/>
              </a:rPr>
              <a:t> = </a:t>
            </a:r>
            <a:r>
              <a:rPr lang="en-US" sz="1200" dirty="0" err="1">
                <a:latin typeface="Arial" panose="020B0604020202020204" pitchFamily="34" charset="0"/>
                <a:cs typeface="Arial" panose="020B0604020202020204" pitchFamily="34" charset="0"/>
              </a:rPr>
              <a:t>imclose</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Ibw,se</a:t>
            </a:r>
            <a:r>
              <a:rPr lang="en-US" sz="1200" dirty="0">
                <a:latin typeface="Arial" panose="020B0604020202020204" pitchFamily="34" charset="0"/>
                <a:cs typeface="Arial" panose="020B0604020202020204" pitchFamily="34" charset="0"/>
              </a:rPr>
              <a:t>);</a:t>
            </a:r>
          </a:p>
          <a:p>
            <a:r>
              <a:rPr lang="en-US" sz="1200" dirty="0" err="1">
                <a:latin typeface="Arial" panose="020B0604020202020204" pitchFamily="34" charset="0"/>
                <a:cs typeface="Arial" panose="020B0604020202020204" pitchFamily="34" charset="0"/>
              </a:rPr>
              <a:t>Ibw</a:t>
            </a:r>
            <a:r>
              <a:rPr lang="en-US" sz="1200" dirty="0">
                <a:latin typeface="Arial" panose="020B0604020202020204" pitchFamily="34" charset="0"/>
                <a:cs typeface="Arial" panose="020B0604020202020204" pitchFamily="34" charset="0"/>
              </a:rPr>
              <a:t> = </a:t>
            </a:r>
            <a:r>
              <a:rPr lang="en-US" sz="1200" dirty="0" err="1">
                <a:latin typeface="Arial" panose="020B0604020202020204" pitchFamily="34" charset="0"/>
                <a:cs typeface="Arial" panose="020B0604020202020204" pitchFamily="34" charset="0"/>
              </a:rPr>
              <a:t>imfill</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Ibw</a:t>
            </a:r>
            <a:r>
              <a:rPr lang="en-US" sz="1200" dirty="0">
                <a:latin typeface="Arial" panose="020B0604020202020204" pitchFamily="34" charset="0"/>
                <a:cs typeface="Arial" panose="020B0604020202020204" pitchFamily="34" charset="0"/>
              </a:rPr>
              <a:t>, 'holes');</a:t>
            </a:r>
          </a:p>
          <a:p>
            <a:r>
              <a:rPr lang="en-US" sz="1200" dirty="0" err="1">
                <a:latin typeface="Arial" panose="020B0604020202020204" pitchFamily="34" charset="0"/>
                <a:cs typeface="Arial" panose="020B0604020202020204" pitchFamily="34" charset="0"/>
              </a:rPr>
              <a:t>Ilabel</a:t>
            </a:r>
            <a:r>
              <a:rPr lang="en-US" sz="1200" dirty="0">
                <a:latin typeface="Arial" panose="020B0604020202020204" pitchFamily="34" charset="0"/>
                <a:cs typeface="Arial" panose="020B0604020202020204" pitchFamily="34" charset="0"/>
              </a:rPr>
              <a:t> = </a:t>
            </a:r>
            <a:r>
              <a:rPr lang="en-US" sz="1200" dirty="0" err="1">
                <a:latin typeface="Arial" panose="020B0604020202020204" pitchFamily="34" charset="0"/>
                <a:cs typeface="Arial" panose="020B0604020202020204" pitchFamily="34" charset="0"/>
              </a:rPr>
              <a:t>bwlabel</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Ibw</a:t>
            </a:r>
            <a:r>
              <a:rPr lang="en-US" sz="1200" dirty="0">
                <a:latin typeface="Arial" panose="020B0604020202020204" pitchFamily="34" charset="0"/>
                <a:cs typeface="Arial" panose="020B0604020202020204" pitchFamily="34" charset="0"/>
              </a:rPr>
              <a:t>);</a:t>
            </a:r>
          </a:p>
          <a:p>
            <a:r>
              <a:rPr lang="en-US" sz="1200" dirty="0">
                <a:latin typeface="Arial" panose="020B0604020202020204" pitchFamily="34" charset="0"/>
                <a:cs typeface="Arial" panose="020B0604020202020204" pitchFamily="34" charset="0"/>
              </a:rPr>
              <a:t>stat = </a:t>
            </a:r>
            <a:r>
              <a:rPr lang="en-US" sz="1200" dirty="0" err="1">
                <a:latin typeface="Arial" panose="020B0604020202020204" pitchFamily="34" charset="0"/>
                <a:cs typeface="Arial" panose="020B0604020202020204" pitchFamily="34" charset="0"/>
              </a:rPr>
              <a:t>regionprops</a:t>
            </a:r>
            <a:r>
              <a:rPr lang="en-US" sz="1200" dirty="0">
                <a:latin typeface="Arial" panose="020B0604020202020204" pitchFamily="34" charset="0"/>
                <a:cs typeface="Arial" panose="020B0604020202020204" pitchFamily="34" charset="0"/>
              </a:rPr>
              <a:t>(</a:t>
            </a:r>
            <a:r>
              <a:rPr lang="en-US" sz="1200" dirty="0" err="1">
                <a:latin typeface="Arial" panose="020B0604020202020204" pitchFamily="34" charset="0"/>
                <a:cs typeface="Arial" panose="020B0604020202020204" pitchFamily="34" charset="0"/>
              </a:rPr>
              <a:t>Ilabel</a:t>
            </a:r>
            <a:r>
              <a:rPr lang="en-US" sz="1200" dirty="0">
                <a:latin typeface="Arial" panose="020B0604020202020204" pitchFamily="34" charset="0"/>
                <a:cs typeface="Arial" panose="020B0604020202020204" pitchFamily="34" charset="0"/>
              </a:rPr>
              <a:t>, 'all');</a:t>
            </a:r>
          </a:p>
          <a:p>
            <a:r>
              <a:rPr lang="en-US" sz="1200" dirty="0">
                <a:latin typeface="Arial" panose="020B0604020202020204" pitchFamily="34" charset="0"/>
                <a:cs typeface="Arial" panose="020B0604020202020204" pitchFamily="34" charset="0"/>
              </a:rPr>
              <a:t>n = 0;</a:t>
            </a:r>
          </a:p>
          <a:p>
            <a:r>
              <a:rPr lang="en-US" sz="1200" dirty="0" err="1">
                <a:latin typeface="Arial" panose="020B0604020202020204" pitchFamily="34" charset="0"/>
                <a:cs typeface="Arial" panose="020B0604020202020204" pitchFamily="34" charset="0"/>
              </a:rPr>
              <a:t>imshow</a:t>
            </a:r>
            <a:r>
              <a:rPr lang="en-US" sz="1200" dirty="0">
                <a:latin typeface="Arial" panose="020B0604020202020204" pitchFamily="34" charset="0"/>
                <a:cs typeface="Arial" panose="020B0604020202020204" pitchFamily="34" charset="0"/>
              </a:rPr>
              <a:t>(I);</a:t>
            </a:r>
          </a:p>
          <a:p>
            <a:r>
              <a:rPr lang="en-US" sz="1200" dirty="0">
                <a:latin typeface="Arial" panose="020B0604020202020204" pitchFamily="34" charset="0"/>
                <a:cs typeface="Arial" panose="020B0604020202020204" pitchFamily="34" charset="0"/>
              </a:rPr>
              <a:t>hold on;</a:t>
            </a:r>
          </a:p>
          <a:p>
            <a:r>
              <a:rPr lang="en-US" sz="1200" dirty="0">
                <a:latin typeface="Arial" panose="020B0604020202020204" pitchFamily="34" charset="0"/>
                <a:cs typeface="Arial" panose="020B0604020202020204" pitchFamily="34" charset="0"/>
              </a:rPr>
              <a:t>for x = 1:numel(stat)</a:t>
            </a:r>
          </a:p>
          <a:p>
            <a:r>
              <a:rPr lang="en-US" sz="1200" dirty="0">
                <a:latin typeface="Arial" panose="020B0604020202020204" pitchFamily="34" charset="0"/>
                <a:cs typeface="Arial" panose="020B0604020202020204" pitchFamily="34" charset="0"/>
              </a:rPr>
              <a:t>   area = stat(x).Area;</a:t>
            </a:r>
          </a:p>
          <a:p>
            <a:r>
              <a:rPr lang="en-US" sz="1200" dirty="0">
                <a:latin typeface="Arial" panose="020B0604020202020204" pitchFamily="34" charset="0"/>
                <a:cs typeface="Arial" panose="020B0604020202020204" pitchFamily="34" charset="0"/>
              </a:rPr>
              <a:t>   perimeter = stat(x).Perimeter;</a:t>
            </a:r>
          </a:p>
          <a:p>
            <a:r>
              <a:rPr lang="en-US" sz="1200" dirty="0">
                <a:latin typeface="Arial" panose="020B0604020202020204" pitchFamily="34" charset="0"/>
                <a:cs typeface="Arial" panose="020B0604020202020204" pitchFamily="34" charset="0"/>
              </a:rPr>
              <a:t>   circularity = (4*area*pi)/perimeter.^2;</a:t>
            </a:r>
          </a:p>
          <a:p>
            <a:r>
              <a:rPr lang="en-US" sz="1200" dirty="0">
                <a:latin typeface="Arial" panose="020B0604020202020204" pitchFamily="34" charset="0"/>
                <a:cs typeface="Arial" panose="020B0604020202020204" pitchFamily="34" charset="0"/>
              </a:rPr>
              <a:t>   if circularity &gt; 0.9</a:t>
            </a:r>
          </a:p>
          <a:p>
            <a:r>
              <a:rPr lang="en-US" sz="1200" dirty="0">
                <a:latin typeface="Arial" panose="020B0604020202020204" pitchFamily="34" charset="0"/>
                <a:cs typeface="Arial" panose="020B0604020202020204" pitchFamily="34" charset="0"/>
              </a:rPr>
              <a:t>      plot(stat(x).Centroid(1), stat(x).Centroid(2), 'ro','LineWidth',2);</a:t>
            </a:r>
          </a:p>
          <a:p>
            <a:r>
              <a:rPr lang="en-US" sz="1200" dirty="0">
                <a:latin typeface="Arial" panose="020B0604020202020204" pitchFamily="34" charset="0"/>
                <a:cs typeface="Arial" panose="020B0604020202020204" pitchFamily="34" charset="0"/>
              </a:rPr>
              <a:t>      n = n + 1;</a:t>
            </a:r>
          </a:p>
          <a:p>
            <a:r>
              <a:rPr lang="en-US" sz="1200" dirty="0">
                <a:latin typeface="Arial" panose="020B0604020202020204" pitchFamily="34" charset="0"/>
                <a:cs typeface="Arial" panose="020B0604020202020204" pitchFamily="34" charset="0"/>
              </a:rPr>
              <a:t>   end</a:t>
            </a:r>
          </a:p>
          <a:p>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metric_string</a:t>
            </a:r>
            <a:r>
              <a:rPr lang="en-US" sz="1200" dirty="0">
                <a:latin typeface="Arial" panose="020B0604020202020204" pitchFamily="34" charset="0"/>
                <a:cs typeface="Arial" panose="020B0604020202020204" pitchFamily="34" charset="0"/>
              </a:rPr>
              <a:t> = </a:t>
            </a:r>
            <a:r>
              <a:rPr lang="en-US" sz="1200" dirty="0" err="1">
                <a:latin typeface="Arial" panose="020B0604020202020204" pitchFamily="34" charset="0"/>
                <a:cs typeface="Arial" panose="020B0604020202020204" pitchFamily="34" charset="0"/>
              </a:rPr>
              <a:t>sprintf</a:t>
            </a:r>
            <a:r>
              <a:rPr lang="en-US" sz="1200" dirty="0">
                <a:latin typeface="Arial" panose="020B0604020202020204" pitchFamily="34" charset="0"/>
                <a:cs typeface="Arial" panose="020B0604020202020204" pitchFamily="34" charset="0"/>
              </a:rPr>
              <a:t>('%2.2f', circularity);</a:t>
            </a:r>
          </a:p>
          <a:p>
            <a:r>
              <a:rPr lang="en-US" sz="1200" dirty="0">
                <a:latin typeface="Arial" panose="020B0604020202020204" pitchFamily="34" charset="0"/>
                <a:cs typeface="Arial" panose="020B0604020202020204" pitchFamily="34" charset="0"/>
              </a:rPr>
              <a:t>   text(stat(x).Centroid(1),stat(x).Centroid(2)+25,metric_string,'Color','y','FontSize',14,'FontWeight','bold');</a:t>
            </a:r>
          </a:p>
          <a:p>
            <a:r>
              <a:rPr lang="en-US" sz="1200" dirty="0">
                <a:latin typeface="Arial" panose="020B0604020202020204" pitchFamily="34" charset="0"/>
                <a:cs typeface="Arial" panose="020B0604020202020204" pitchFamily="34" charset="0"/>
              </a:rPr>
              <a:t>end</a:t>
            </a:r>
          </a:p>
          <a:p>
            <a:r>
              <a:rPr lang="en-US" sz="1200" dirty="0" err="1">
                <a:latin typeface="Arial" panose="020B0604020202020204" pitchFamily="34" charset="0"/>
                <a:cs typeface="Arial" panose="020B0604020202020204" pitchFamily="34" charset="0"/>
              </a:rPr>
              <a:t>disp</a:t>
            </a:r>
            <a:r>
              <a:rPr lang="en-US" sz="1200" dirty="0">
                <a:latin typeface="Arial" panose="020B0604020202020204" pitchFamily="34" charset="0"/>
                <a:cs typeface="Arial" panose="020B0604020202020204" pitchFamily="34" charset="0"/>
              </a:rPr>
              <a:t>("Total number of round objects = "+string(n)); </a:t>
            </a:r>
          </a:p>
        </p:txBody>
      </p:sp>
      <p:sp>
        <p:nvSpPr>
          <p:cNvPr id="4" name="Title 1"/>
          <p:cNvSpPr txBox="1">
            <a:spLocks/>
          </p:cNvSpPr>
          <p:nvPr/>
        </p:nvSpPr>
        <p:spPr>
          <a:xfrm>
            <a:off x="191344" y="142852"/>
            <a:ext cx="9333680"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sz="2400" dirty="0">
                <a:solidFill>
                  <a:srgbClr val="FF0000"/>
                </a:solidFill>
              </a:rPr>
              <a:t>Image Representation</a:t>
            </a:r>
          </a:p>
          <a:p>
            <a:r>
              <a:rPr lang="en-US" altLang="zh-TW" sz="3200" dirty="0">
                <a:solidFill>
                  <a:srgbClr val="FF0000"/>
                </a:solidFill>
              </a:rPr>
              <a:t>	Example - Identifying Round Objects</a:t>
            </a:r>
          </a:p>
        </p:txBody>
      </p:sp>
      <p:pic>
        <p:nvPicPr>
          <p:cNvPr id="40961" name="Picture 1" descr="C:\Users\drzha\AppData\Local\Temp\ConnectorClipboard2454203602361937951\image15843022877990.png"/>
          <p:cNvPicPr>
            <a:picLocks noChangeAspect="1" noChangeArrowheads="1"/>
          </p:cNvPicPr>
          <p:nvPr/>
        </p:nvPicPr>
        <p:blipFill rotWithShape="1">
          <a:blip r:embed="rId3">
            <a:extLst>
              <a:ext uri="{28A0092B-C50C-407E-A947-70E740481C1C}">
                <a14:useLocalDpi xmlns:a14="http://schemas.microsoft.com/office/drawing/2010/main" val="0"/>
              </a:ext>
            </a:extLst>
          </a:blip>
          <a:srcRect l="15278" t="6891" r="15526" b="18821"/>
          <a:stretch/>
        </p:blipFill>
        <p:spPr bwMode="auto">
          <a:xfrm>
            <a:off x="3446513" y="1484784"/>
            <a:ext cx="3603811" cy="2743200"/>
          </a:xfrm>
          <a:prstGeom prst="rect">
            <a:avLst/>
          </a:prstGeom>
          <a:noFill/>
          <a:extLst>
            <a:ext uri="{909E8E84-426E-40DD-AFC4-6F175D3DCCD1}">
              <a14:hiddenFill xmlns:a14="http://schemas.microsoft.com/office/drawing/2010/main">
                <a:solidFill>
                  <a:srgbClr val="FFFFFF"/>
                </a:solidFill>
              </a14:hiddenFill>
            </a:ext>
          </a:extLst>
        </p:spPr>
      </p:pic>
      <p:pic>
        <p:nvPicPr>
          <p:cNvPr id="40962" name="Picture 2" descr="C:\Users\drzha\AppData\Local\Temp\ConnectorClipboard2454203602361937951\image15843025593240.png"/>
          <p:cNvPicPr>
            <a:picLocks noChangeAspect="1" noChangeArrowheads="1"/>
          </p:cNvPicPr>
          <p:nvPr/>
        </p:nvPicPr>
        <p:blipFill rotWithShape="1">
          <a:blip r:embed="rId4">
            <a:extLst>
              <a:ext uri="{28A0092B-C50C-407E-A947-70E740481C1C}">
                <a14:useLocalDpi xmlns:a14="http://schemas.microsoft.com/office/drawing/2010/main" val="0"/>
              </a:ext>
            </a:extLst>
          </a:blip>
          <a:srcRect l="15492" t="7284" r="15312" b="19885"/>
          <a:stretch/>
        </p:blipFill>
        <p:spPr bwMode="auto">
          <a:xfrm>
            <a:off x="8261903" y="1484784"/>
            <a:ext cx="3675888" cy="27432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216926" y="4514335"/>
            <a:ext cx="3711722" cy="400110"/>
          </a:xfrm>
          <a:prstGeom prst="rect">
            <a:avLst/>
          </a:prstGeom>
          <a:solidFill>
            <a:srgbClr val="FFFF00"/>
          </a:solidFill>
        </p:spPr>
        <p:txBody>
          <a:bodyPr wrap="none">
            <a:spAutoFit/>
          </a:bodyPr>
          <a:lstStyle/>
          <a:p>
            <a:r>
              <a:rPr lang="en-US" sz="2000" dirty="0"/>
              <a:t>Total number of round objects = 4</a:t>
            </a:r>
          </a:p>
        </p:txBody>
      </p:sp>
      <p:sp>
        <p:nvSpPr>
          <p:cNvPr id="10" name="Right Arrow 9"/>
          <p:cNvSpPr/>
          <p:nvPr/>
        </p:nvSpPr>
        <p:spPr>
          <a:xfrm>
            <a:off x="7248128" y="2708920"/>
            <a:ext cx="79208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5154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1344" y="142852"/>
            <a:ext cx="9333680"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sz="2400" dirty="0">
                <a:solidFill>
                  <a:srgbClr val="FF0000"/>
                </a:solidFill>
              </a:rPr>
              <a:t>Image Representation</a:t>
            </a:r>
          </a:p>
          <a:p>
            <a:r>
              <a:rPr lang="en-US" altLang="zh-TW" sz="3200" dirty="0">
                <a:solidFill>
                  <a:srgbClr val="FF0000"/>
                </a:solidFill>
              </a:rPr>
              <a:t>	Exercise - Identifying Largest Round Object</a:t>
            </a:r>
          </a:p>
        </p:txBody>
      </p:sp>
      <p:pic>
        <p:nvPicPr>
          <p:cNvPr id="40961" name="Picture 1" descr="C:\Users\drzha\AppData\Local\Temp\ConnectorClipboard2454203602361937951\image15843022877990.png"/>
          <p:cNvPicPr>
            <a:picLocks noChangeAspect="1" noChangeArrowheads="1"/>
          </p:cNvPicPr>
          <p:nvPr/>
        </p:nvPicPr>
        <p:blipFill rotWithShape="1">
          <a:blip r:embed="rId3">
            <a:extLst>
              <a:ext uri="{28A0092B-C50C-407E-A947-70E740481C1C}">
                <a14:useLocalDpi xmlns:a14="http://schemas.microsoft.com/office/drawing/2010/main" val="0"/>
              </a:ext>
            </a:extLst>
          </a:blip>
          <a:srcRect l="15278" t="6891" r="15526" b="18821"/>
          <a:stretch/>
        </p:blipFill>
        <p:spPr bwMode="auto">
          <a:xfrm>
            <a:off x="393773" y="2084945"/>
            <a:ext cx="4805081" cy="3657600"/>
          </a:xfrm>
          <a:prstGeom prst="rect">
            <a:avLst/>
          </a:prstGeom>
          <a:noFill/>
          <a:extLst>
            <a:ext uri="{909E8E84-426E-40DD-AFC4-6F175D3DCCD1}">
              <a14:hiddenFill xmlns:a14="http://schemas.microsoft.com/office/drawing/2010/main">
                <a:solidFill>
                  <a:srgbClr val="FFFFFF"/>
                </a:solidFill>
              </a14:hiddenFill>
            </a:ext>
          </a:extLst>
        </p:spPr>
      </p:pic>
      <p:pic>
        <p:nvPicPr>
          <p:cNvPr id="45059" name="Picture 3" descr="C:\Users\drzha\AppData\Local\Temp\ConnectorClipboard6198798663681503670\image15851232268890.png"/>
          <p:cNvPicPr>
            <a:picLocks noChangeAspect="1" noChangeArrowheads="1"/>
          </p:cNvPicPr>
          <p:nvPr/>
        </p:nvPicPr>
        <p:blipFill rotWithShape="1">
          <a:blip r:embed="rId4">
            <a:extLst>
              <a:ext uri="{28A0092B-C50C-407E-A947-70E740481C1C}">
                <a14:useLocalDpi xmlns:a14="http://schemas.microsoft.com/office/drawing/2010/main" val="0"/>
              </a:ext>
            </a:extLst>
          </a:blip>
          <a:srcRect l="15137" t="8186" r="15667" b="20440"/>
          <a:stretch/>
        </p:blipFill>
        <p:spPr bwMode="auto">
          <a:xfrm>
            <a:off x="6897407" y="2084945"/>
            <a:ext cx="5001209" cy="3657600"/>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p:cNvSpPr/>
          <p:nvPr/>
        </p:nvSpPr>
        <p:spPr>
          <a:xfrm>
            <a:off x="5663952" y="3789040"/>
            <a:ext cx="792088"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6835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1344" y="142852"/>
            <a:ext cx="9333680"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sz="2400" dirty="0">
                <a:solidFill>
                  <a:srgbClr val="FF0000"/>
                </a:solidFill>
              </a:rPr>
              <a:t>Image Representation</a:t>
            </a:r>
          </a:p>
          <a:p>
            <a:r>
              <a:rPr lang="en-US" altLang="zh-TW" sz="3200" dirty="0">
                <a:solidFill>
                  <a:srgbClr val="FF0000"/>
                </a:solidFill>
              </a:rPr>
              <a:t>	Exercise – Identification &amp; Labelling</a:t>
            </a:r>
          </a:p>
        </p:txBody>
      </p:sp>
      <p:sp>
        <p:nvSpPr>
          <p:cNvPr id="2" name="Rectangle 1"/>
          <p:cNvSpPr/>
          <p:nvPr/>
        </p:nvSpPr>
        <p:spPr>
          <a:xfrm>
            <a:off x="263352" y="1412776"/>
            <a:ext cx="8712968" cy="4185761"/>
          </a:xfrm>
          <a:prstGeom prst="rect">
            <a:avLst/>
          </a:prstGeom>
        </p:spPr>
        <p:txBody>
          <a:bodyPr wrap="square">
            <a:spAutoFit/>
          </a:bodyPr>
          <a:lstStyle/>
          <a:p>
            <a:pPr lvl="0" algn="just">
              <a:spcBef>
                <a:spcPts val="300"/>
              </a:spcBef>
              <a:spcAft>
                <a:spcPts val="300"/>
              </a:spcAft>
            </a:pPr>
            <a:r>
              <a:rPr lang="en-US" sz="3200" dirty="0">
                <a:solidFill>
                  <a:srgbClr val="000000"/>
                </a:solidFill>
                <a:latin typeface="Times New Roman" panose="02020603050405020304" pitchFamily="18" charset="0"/>
                <a:ea typeface="Times New Roman" panose="02020603050405020304" pitchFamily="18" charset="0"/>
              </a:rPr>
              <a:t>Create a picture of at least two different fruits or vegetables available at your home. Use this picture and names of items in this picture as the input of code which can do the following:</a:t>
            </a:r>
            <a:endParaRPr lang="en-US" sz="4400" dirty="0">
              <a:latin typeface="Times New Roman" panose="02020603050405020304" pitchFamily="18" charset="0"/>
              <a:ea typeface="Times New Roman" panose="02020603050405020304" pitchFamily="18" charset="0"/>
            </a:endParaRPr>
          </a:p>
          <a:p>
            <a:pPr marL="800100" lvl="1" indent="-342900" algn="just">
              <a:spcBef>
                <a:spcPts val="300"/>
              </a:spcBef>
              <a:spcAft>
                <a:spcPts val="300"/>
              </a:spcAft>
              <a:buFont typeface="+mj-lt"/>
              <a:buAutoNum type="alphaLcPeriod"/>
            </a:pPr>
            <a:r>
              <a:rPr lang="en-US" sz="3200" dirty="0">
                <a:solidFill>
                  <a:srgbClr val="000000"/>
                </a:solidFill>
                <a:latin typeface="Times New Roman" panose="02020603050405020304" pitchFamily="18" charset="0"/>
                <a:ea typeface="Times New Roman" panose="02020603050405020304" pitchFamily="18" charset="0"/>
              </a:rPr>
              <a:t>Identify the items in picture and label accordingly.</a:t>
            </a:r>
            <a:endParaRPr lang="en-US" sz="4400" dirty="0">
              <a:latin typeface="Times New Roman" panose="02020603050405020304" pitchFamily="18" charset="0"/>
              <a:ea typeface="Times New Roman" panose="02020603050405020304" pitchFamily="18" charset="0"/>
            </a:endParaRPr>
          </a:p>
          <a:p>
            <a:pPr marL="800100" lvl="1" indent="-342900" algn="just">
              <a:spcBef>
                <a:spcPts val="300"/>
              </a:spcBef>
              <a:spcAft>
                <a:spcPts val="300"/>
              </a:spcAft>
              <a:buFont typeface="+mj-lt"/>
              <a:buAutoNum type="alphaLcPeriod"/>
            </a:pPr>
            <a:r>
              <a:rPr lang="en-US" sz="3200" dirty="0">
                <a:solidFill>
                  <a:srgbClr val="000000"/>
                </a:solidFill>
                <a:latin typeface="Times New Roman" panose="02020603050405020304" pitchFamily="18" charset="0"/>
                <a:ea typeface="Times New Roman" panose="02020603050405020304" pitchFamily="18" charset="0"/>
              </a:rPr>
              <a:t>Test your code on more than two types of fruits/vegetables for the bonus marks.</a:t>
            </a:r>
            <a:endParaRPr lang="en-US" sz="4400" dirty="0">
              <a:effectLst/>
              <a:latin typeface="Times New Roman" panose="02020603050405020304" pitchFamily="18" charset="0"/>
              <a:ea typeface="Times New Roman" panose="02020603050405020304" pitchFamily="18" charset="0"/>
            </a:endParaRPr>
          </a:p>
        </p:txBody>
      </p:sp>
      <p:pic>
        <p:nvPicPr>
          <p:cNvPr id="44033" name="Picture 1" descr="C:\Users\drzha\AppData\Local\Temp\ConnectorClipboard4072859935044399304\image15868906808120.png"/>
          <p:cNvPicPr>
            <a:picLocks noChangeAspect="1" noChangeArrowheads="1"/>
          </p:cNvPicPr>
          <p:nvPr/>
        </p:nvPicPr>
        <p:blipFill rotWithShape="1">
          <a:blip r:embed="rId3">
            <a:extLst>
              <a:ext uri="{28A0092B-C50C-407E-A947-70E740481C1C}">
                <a14:useLocalDpi xmlns:a14="http://schemas.microsoft.com/office/drawing/2010/main" val="0"/>
              </a:ext>
            </a:extLst>
          </a:blip>
          <a:srcRect l="14228" t="6479" r="13683" b="17656"/>
          <a:stretch/>
        </p:blipFill>
        <p:spPr bwMode="auto">
          <a:xfrm>
            <a:off x="9264352" y="1628800"/>
            <a:ext cx="27432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44034" name="Picture 2" descr="C:\Users\drzha\AppData\Local\Temp\ConnectorClipboard4072859935044399304\image15868907733190.png"/>
          <p:cNvPicPr>
            <a:picLocks noChangeAspect="1" noChangeArrowheads="1"/>
          </p:cNvPicPr>
          <p:nvPr/>
        </p:nvPicPr>
        <p:blipFill rotWithShape="1">
          <a:blip r:embed="rId4">
            <a:extLst>
              <a:ext uri="{28A0092B-C50C-407E-A947-70E740481C1C}">
                <a14:useLocalDpi xmlns:a14="http://schemas.microsoft.com/office/drawing/2010/main" val="0"/>
              </a:ext>
            </a:extLst>
          </a:blip>
          <a:srcRect l="13903" t="6148" r="14008" b="17987"/>
          <a:stretch/>
        </p:blipFill>
        <p:spPr bwMode="auto">
          <a:xfrm>
            <a:off x="9264352" y="4569837"/>
            <a:ext cx="2743200" cy="2057400"/>
          </a:xfrm>
          <a:prstGeom prst="rect">
            <a:avLst/>
          </a:prstGeom>
          <a:noFill/>
          <a:extLst>
            <a:ext uri="{909E8E84-426E-40DD-AFC4-6F175D3DCCD1}">
              <a14:hiddenFill xmlns:a14="http://schemas.microsoft.com/office/drawing/2010/main">
                <a:solidFill>
                  <a:srgbClr val="FFFFFF"/>
                </a:solidFill>
              </a14:hiddenFill>
            </a:ext>
          </a:extLst>
        </p:spPr>
      </p:pic>
      <p:sp>
        <p:nvSpPr>
          <p:cNvPr id="3" name="Down Arrow 2"/>
          <p:cNvSpPr/>
          <p:nvPr/>
        </p:nvSpPr>
        <p:spPr>
          <a:xfrm>
            <a:off x="10488488" y="4005064"/>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7063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2">
            <a:extLst>
              <a:ext uri="{28A0092B-C50C-407E-A947-70E740481C1C}">
                <a14:useLocalDpi xmlns:a14="http://schemas.microsoft.com/office/drawing/2010/main" val="0"/>
              </a:ext>
            </a:extLst>
          </a:blip>
          <a:srcRect r="26137"/>
          <a:stretch>
            <a:fillRect/>
          </a:stretch>
        </p:blipFill>
        <p:spPr bwMode="auto">
          <a:xfrm>
            <a:off x="3719736" y="1124744"/>
            <a:ext cx="4587988" cy="5430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 Box 5"/>
          <p:cNvSpPr txBox="1">
            <a:spLocks noChangeArrowheads="1"/>
          </p:cNvSpPr>
          <p:nvPr/>
        </p:nvSpPr>
        <p:spPr bwMode="auto">
          <a:xfrm>
            <a:off x="1619335" y="1661766"/>
            <a:ext cx="175560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cs typeface="Angsana New" panose="02020603050405020304" pitchFamily="18" charset="-34"/>
              </a:defRPr>
            </a:lvl1pPr>
            <a:lvl2pPr marL="742950" indent="-285750">
              <a:defRPr sz="2400">
                <a:solidFill>
                  <a:schemeClr val="tx1"/>
                </a:solidFill>
                <a:latin typeface="Times New Roman" panose="02020603050405020304" pitchFamily="18" charset="0"/>
                <a:cs typeface="Angsana New" panose="02020603050405020304" pitchFamily="18" charset="-34"/>
              </a:defRPr>
            </a:lvl2pPr>
            <a:lvl3pPr marL="1143000" indent="-228600">
              <a:defRPr sz="2400">
                <a:solidFill>
                  <a:schemeClr val="tx1"/>
                </a:solidFill>
                <a:latin typeface="Times New Roman" panose="02020603050405020304" pitchFamily="18" charset="0"/>
                <a:cs typeface="Angsana New" panose="02020603050405020304" pitchFamily="18" charset="-34"/>
              </a:defRPr>
            </a:lvl3pPr>
            <a:lvl4pPr marL="1600200" indent="-228600">
              <a:defRPr sz="2400">
                <a:solidFill>
                  <a:schemeClr val="tx1"/>
                </a:solidFill>
                <a:latin typeface="Times New Roman" panose="02020603050405020304" pitchFamily="18" charset="0"/>
                <a:cs typeface="Angsana New" panose="02020603050405020304" pitchFamily="18" charset="-34"/>
              </a:defRPr>
            </a:lvl4pPr>
            <a:lvl5pPr marL="2057400" indent="-228600">
              <a:defRPr sz="2400">
                <a:solidFill>
                  <a:schemeClr val="tx1"/>
                </a:solidFill>
                <a:latin typeface="Times New Roman" panose="02020603050405020304" pitchFamily="18" charset="0"/>
                <a:cs typeface="Angsana New" panose="02020603050405020304" pitchFamily="18" charset="-34"/>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ngsana New" panose="02020603050405020304" pitchFamily="18" charset="-34"/>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ngsana New" panose="02020603050405020304" pitchFamily="18" charset="-34"/>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ngsana New" panose="02020603050405020304" pitchFamily="18" charset="-34"/>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ngsana New" panose="02020603050405020304" pitchFamily="18" charset="-34"/>
              </a:defRPr>
            </a:lvl9pPr>
          </a:lstStyle>
          <a:p>
            <a:pPr algn="ctr" eaLnBrk="1" hangingPunct="1"/>
            <a:r>
              <a:rPr lang="en-US" altLang="en-US" dirty="0"/>
              <a:t>Object </a:t>
            </a:r>
          </a:p>
          <a:p>
            <a:pPr algn="ctr" eaLnBrk="1" hangingPunct="1"/>
            <a:r>
              <a:rPr lang="en-US" altLang="en-US" dirty="0"/>
              <a:t>boundary</a:t>
            </a:r>
          </a:p>
          <a:p>
            <a:pPr algn="ctr" eaLnBrk="1" hangingPunct="1"/>
            <a:r>
              <a:rPr lang="en-US" altLang="en-US" dirty="0"/>
              <a:t>(resampling)</a:t>
            </a:r>
          </a:p>
        </p:txBody>
      </p:sp>
      <p:sp>
        <p:nvSpPr>
          <p:cNvPr id="5125" name="Text Box 6"/>
          <p:cNvSpPr txBox="1">
            <a:spLocks noChangeArrowheads="1"/>
          </p:cNvSpPr>
          <p:nvPr/>
        </p:nvSpPr>
        <p:spPr bwMode="auto">
          <a:xfrm>
            <a:off x="8680674" y="1737966"/>
            <a:ext cx="139814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cs typeface="Angsana New" panose="02020603050405020304" pitchFamily="18" charset="-34"/>
              </a:defRPr>
            </a:lvl1pPr>
            <a:lvl2pPr marL="742950" indent="-285750">
              <a:defRPr sz="2400">
                <a:solidFill>
                  <a:schemeClr val="tx1"/>
                </a:solidFill>
                <a:latin typeface="Times New Roman" panose="02020603050405020304" pitchFamily="18" charset="0"/>
                <a:cs typeface="Angsana New" panose="02020603050405020304" pitchFamily="18" charset="-34"/>
              </a:defRPr>
            </a:lvl2pPr>
            <a:lvl3pPr marL="1143000" indent="-228600">
              <a:defRPr sz="2400">
                <a:solidFill>
                  <a:schemeClr val="tx1"/>
                </a:solidFill>
                <a:latin typeface="Times New Roman" panose="02020603050405020304" pitchFamily="18" charset="0"/>
                <a:cs typeface="Angsana New" panose="02020603050405020304" pitchFamily="18" charset="-34"/>
              </a:defRPr>
            </a:lvl3pPr>
            <a:lvl4pPr marL="1600200" indent="-228600">
              <a:defRPr sz="2400">
                <a:solidFill>
                  <a:schemeClr val="tx1"/>
                </a:solidFill>
                <a:latin typeface="Times New Roman" panose="02020603050405020304" pitchFamily="18" charset="0"/>
                <a:cs typeface="Angsana New" panose="02020603050405020304" pitchFamily="18" charset="-34"/>
              </a:defRPr>
            </a:lvl4pPr>
            <a:lvl5pPr marL="2057400" indent="-228600">
              <a:defRPr sz="2400">
                <a:solidFill>
                  <a:schemeClr val="tx1"/>
                </a:solidFill>
                <a:latin typeface="Times New Roman" panose="02020603050405020304" pitchFamily="18" charset="0"/>
                <a:cs typeface="Angsana New" panose="02020603050405020304" pitchFamily="18" charset="-34"/>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ngsana New" panose="02020603050405020304" pitchFamily="18" charset="-34"/>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ngsana New" panose="02020603050405020304" pitchFamily="18" charset="-34"/>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ngsana New" panose="02020603050405020304" pitchFamily="18" charset="-34"/>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ngsana New" panose="02020603050405020304" pitchFamily="18" charset="-34"/>
              </a:defRPr>
            </a:lvl9pPr>
          </a:lstStyle>
          <a:p>
            <a:pPr algn="ctr" eaLnBrk="1" hangingPunct="1"/>
            <a:r>
              <a:rPr lang="en-US" altLang="en-US"/>
              <a:t>Boundary</a:t>
            </a:r>
          </a:p>
          <a:p>
            <a:pPr algn="ctr" eaLnBrk="1" hangingPunct="1"/>
            <a:r>
              <a:rPr lang="en-US" altLang="en-US"/>
              <a:t>vertices</a:t>
            </a:r>
          </a:p>
        </p:txBody>
      </p:sp>
      <p:sp>
        <p:nvSpPr>
          <p:cNvPr id="5126" name="Text Box 7"/>
          <p:cNvSpPr txBox="1">
            <a:spLocks noChangeArrowheads="1"/>
          </p:cNvSpPr>
          <p:nvPr/>
        </p:nvSpPr>
        <p:spPr bwMode="auto">
          <a:xfrm>
            <a:off x="1797253" y="5400751"/>
            <a:ext cx="175400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cs typeface="Angsana New" panose="02020603050405020304" pitchFamily="18" charset="-34"/>
              </a:defRPr>
            </a:lvl1pPr>
            <a:lvl2pPr marL="742950" indent="-285750">
              <a:defRPr sz="2400">
                <a:solidFill>
                  <a:schemeClr val="tx1"/>
                </a:solidFill>
                <a:latin typeface="Times New Roman" panose="02020603050405020304" pitchFamily="18" charset="0"/>
                <a:cs typeface="Angsana New" panose="02020603050405020304" pitchFamily="18" charset="-34"/>
              </a:defRPr>
            </a:lvl2pPr>
            <a:lvl3pPr marL="1143000" indent="-228600">
              <a:defRPr sz="2400">
                <a:solidFill>
                  <a:schemeClr val="tx1"/>
                </a:solidFill>
                <a:latin typeface="Times New Roman" panose="02020603050405020304" pitchFamily="18" charset="0"/>
                <a:cs typeface="Angsana New" panose="02020603050405020304" pitchFamily="18" charset="-34"/>
              </a:defRPr>
            </a:lvl3pPr>
            <a:lvl4pPr marL="1600200" indent="-228600">
              <a:defRPr sz="2400">
                <a:solidFill>
                  <a:schemeClr val="tx1"/>
                </a:solidFill>
                <a:latin typeface="Times New Roman" panose="02020603050405020304" pitchFamily="18" charset="0"/>
                <a:cs typeface="Angsana New" panose="02020603050405020304" pitchFamily="18" charset="-34"/>
              </a:defRPr>
            </a:lvl4pPr>
            <a:lvl5pPr marL="2057400" indent="-228600">
              <a:defRPr sz="2400">
                <a:solidFill>
                  <a:schemeClr val="tx1"/>
                </a:solidFill>
                <a:latin typeface="Times New Roman" panose="02020603050405020304" pitchFamily="18" charset="0"/>
                <a:cs typeface="Angsana New" panose="02020603050405020304" pitchFamily="18" charset="-34"/>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ngsana New" panose="02020603050405020304" pitchFamily="18" charset="-34"/>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ngsana New" panose="02020603050405020304" pitchFamily="18" charset="-34"/>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ngsana New" panose="02020603050405020304" pitchFamily="18" charset="-34"/>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ngsana New" panose="02020603050405020304" pitchFamily="18" charset="-34"/>
              </a:defRPr>
            </a:lvl9pPr>
          </a:lstStyle>
          <a:p>
            <a:pPr algn="ctr" eaLnBrk="1" hangingPunct="1"/>
            <a:r>
              <a:rPr lang="en-US" altLang="en-US" dirty="0"/>
              <a:t>4-directional</a:t>
            </a:r>
          </a:p>
          <a:p>
            <a:pPr algn="ctr" eaLnBrk="1" hangingPunct="1"/>
            <a:r>
              <a:rPr lang="en-US" altLang="en-US" dirty="0"/>
              <a:t>chain code</a:t>
            </a:r>
          </a:p>
          <a:p>
            <a:pPr eaLnBrk="1" hangingPunct="1"/>
            <a:endParaRPr lang="en-US" altLang="en-US" dirty="0"/>
          </a:p>
        </p:txBody>
      </p:sp>
      <p:sp>
        <p:nvSpPr>
          <p:cNvPr id="5127" name="Text Box 8"/>
          <p:cNvSpPr txBox="1">
            <a:spLocks noChangeArrowheads="1"/>
          </p:cNvSpPr>
          <p:nvPr/>
        </p:nvSpPr>
        <p:spPr bwMode="auto">
          <a:xfrm>
            <a:off x="8677166" y="5326757"/>
            <a:ext cx="175400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cs typeface="Angsana New" panose="02020603050405020304" pitchFamily="18" charset="-34"/>
              </a:defRPr>
            </a:lvl1pPr>
            <a:lvl2pPr marL="742950" indent="-285750">
              <a:defRPr sz="2400">
                <a:solidFill>
                  <a:schemeClr val="tx1"/>
                </a:solidFill>
                <a:latin typeface="Times New Roman" panose="02020603050405020304" pitchFamily="18" charset="0"/>
                <a:cs typeface="Angsana New" panose="02020603050405020304" pitchFamily="18" charset="-34"/>
              </a:defRPr>
            </a:lvl2pPr>
            <a:lvl3pPr marL="1143000" indent="-228600">
              <a:defRPr sz="2400">
                <a:solidFill>
                  <a:schemeClr val="tx1"/>
                </a:solidFill>
                <a:latin typeface="Times New Roman" panose="02020603050405020304" pitchFamily="18" charset="0"/>
                <a:cs typeface="Angsana New" panose="02020603050405020304" pitchFamily="18" charset="-34"/>
              </a:defRPr>
            </a:lvl3pPr>
            <a:lvl4pPr marL="1600200" indent="-228600">
              <a:defRPr sz="2400">
                <a:solidFill>
                  <a:schemeClr val="tx1"/>
                </a:solidFill>
                <a:latin typeface="Times New Roman" panose="02020603050405020304" pitchFamily="18" charset="0"/>
                <a:cs typeface="Angsana New" panose="02020603050405020304" pitchFamily="18" charset="-34"/>
              </a:defRPr>
            </a:lvl4pPr>
            <a:lvl5pPr marL="2057400" indent="-228600">
              <a:defRPr sz="2400">
                <a:solidFill>
                  <a:schemeClr val="tx1"/>
                </a:solidFill>
                <a:latin typeface="Times New Roman" panose="02020603050405020304" pitchFamily="18" charset="0"/>
                <a:cs typeface="Angsana New" panose="02020603050405020304" pitchFamily="18" charset="-34"/>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ngsana New" panose="02020603050405020304" pitchFamily="18" charset="-34"/>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ngsana New" panose="02020603050405020304" pitchFamily="18" charset="-34"/>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ngsana New" panose="02020603050405020304" pitchFamily="18" charset="-34"/>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ngsana New" panose="02020603050405020304" pitchFamily="18" charset="-34"/>
              </a:defRPr>
            </a:lvl9pPr>
          </a:lstStyle>
          <a:p>
            <a:pPr algn="ctr" eaLnBrk="1" hangingPunct="1"/>
            <a:r>
              <a:rPr lang="en-US" altLang="en-US" dirty="0"/>
              <a:t>8-directional</a:t>
            </a:r>
          </a:p>
          <a:p>
            <a:pPr algn="ctr" eaLnBrk="1" hangingPunct="1"/>
            <a:r>
              <a:rPr lang="en-US" altLang="en-US" dirty="0"/>
              <a:t>chain code</a:t>
            </a:r>
          </a:p>
        </p:txBody>
      </p:sp>
      <p:sp>
        <p:nvSpPr>
          <p:cNvPr id="9" name="Title 1"/>
          <p:cNvSpPr txBox="1">
            <a:spLocks/>
          </p:cNvSpPr>
          <p:nvPr/>
        </p:nvSpPr>
        <p:spPr>
          <a:xfrm>
            <a:off x="191344" y="142852"/>
            <a:ext cx="9333680"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sz="2400" dirty="0">
                <a:solidFill>
                  <a:srgbClr val="FF0000"/>
                </a:solidFill>
              </a:rPr>
              <a:t>Boundary Descriptors</a:t>
            </a:r>
          </a:p>
          <a:p>
            <a:r>
              <a:rPr lang="en-US" altLang="zh-TW" sz="3200" dirty="0">
                <a:solidFill>
                  <a:srgbClr val="FF0000"/>
                </a:solidFill>
              </a:rPr>
              <a:t>	Chain Codes &amp; Shape Numbers</a:t>
            </a:r>
            <a:endParaRPr lang="en-US" sz="6000" dirty="0"/>
          </a:p>
        </p:txBody>
      </p:sp>
      <p:sp>
        <p:nvSpPr>
          <p:cNvPr id="12" name="AutoShape 7"/>
          <p:cNvSpPr>
            <a:spLocks noChangeArrowheads="1"/>
          </p:cNvSpPr>
          <p:nvPr/>
        </p:nvSpPr>
        <p:spPr bwMode="auto">
          <a:xfrm>
            <a:off x="5805042" y="2352675"/>
            <a:ext cx="434975" cy="300038"/>
          </a:xfrm>
          <a:prstGeom prst="rightArrow">
            <a:avLst>
              <a:gd name="adj1" fmla="val 50000"/>
              <a:gd name="adj2" fmla="val 36243"/>
            </a:avLst>
          </a:prstGeom>
          <a:solidFill>
            <a:schemeClr val="accent1"/>
          </a:solidFill>
          <a:ln>
            <a:noFill/>
          </a:ln>
          <a:effectLst/>
          <a:extLs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3" name="Line 8"/>
          <p:cNvSpPr>
            <a:spLocks noChangeShapeType="1"/>
          </p:cNvSpPr>
          <p:nvPr/>
        </p:nvSpPr>
        <p:spPr bwMode="auto">
          <a:xfrm flipH="1">
            <a:off x="5663952" y="3789041"/>
            <a:ext cx="823912" cy="644525"/>
          </a:xfrm>
          <a:prstGeom prst="line">
            <a:avLst/>
          </a:prstGeom>
          <a:noFill/>
          <a:ln w="762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4" name="Line 9"/>
          <p:cNvSpPr>
            <a:spLocks noChangeShapeType="1"/>
          </p:cNvSpPr>
          <p:nvPr/>
        </p:nvSpPr>
        <p:spPr bwMode="auto">
          <a:xfrm>
            <a:off x="7083469" y="3730821"/>
            <a:ext cx="209550" cy="344488"/>
          </a:xfrm>
          <a:prstGeom prst="line">
            <a:avLst/>
          </a:prstGeom>
          <a:noFill/>
          <a:ln w="762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aphicFrame>
        <p:nvGraphicFramePr>
          <p:cNvPr id="3" name="Object 2"/>
          <p:cNvGraphicFramePr>
            <a:graphicFrameLocks noChangeAspect="1"/>
          </p:cNvGraphicFramePr>
          <p:nvPr/>
        </p:nvGraphicFramePr>
        <p:xfrm>
          <a:off x="8767562" y="3645025"/>
          <a:ext cx="1573212" cy="1609725"/>
        </p:xfrm>
        <a:graphic>
          <a:graphicData uri="http://schemas.openxmlformats.org/presentationml/2006/ole">
            <mc:AlternateContent xmlns:mc="http://schemas.openxmlformats.org/markup-compatibility/2006">
              <mc:Choice xmlns:v="urn:schemas-microsoft-com:vml" Requires="v">
                <p:oleObj name="Image" r:id="rId3" imgW="2730159" imgH="2793651" progId="Photoshop.Image.8">
                  <p:embed/>
                </p:oleObj>
              </mc:Choice>
              <mc:Fallback>
                <p:oleObj name="Image" r:id="rId3" imgW="2730159" imgH="2793651" progId="Photoshop.Image.8">
                  <p:embed/>
                  <p:pic>
                    <p:nvPicPr>
                      <p:cNvPr id="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7562" y="3645025"/>
                        <a:ext cx="1573212" cy="1609725"/>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3"/>
          <p:cNvGraphicFramePr>
            <a:graphicFrameLocks noChangeAspect="1"/>
          </p:cNvGraphicFramePr>
          <p:nvPr/>
        </p:nvGraphicFramePr>
        <p:xfrm>
          <a:off x="1991545" y="3670896"/>
          <a:ext cx="1577689" cy="1598984"/>
        </p:xfrm>
        <a:graphic>
          <a:graphicData uri="http://schemas.openxmlformats.org/presentationml/2006/ole">
            <mc:AlternateContent xmlns:mc="http://schemas.openxmlformats.org/markup-compatibility/2006">
              <mc:Choice xmlns:v="urn:schemas-microsoft-com:vml" Requires="v">
                <p:oleObj name="Image" r:id="rId5" imgW="2755556" imgH="2793651" progId="Photoshop.Image.8">
                  <p:embed/>
                </p:oleObj>
              </mc:Choice>
              <mc:Fallback>
                <p:oleObj name="Image" r:id="rId5" imgW="2755556" imgH="2793651" progId="Photoshop.Image.8">
                  <p:embed/>
                  <p:pic>
                    <p:nvPicPr>
                      <p:cNvPr id="4"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91545" y="3670896"/>
                        <a:ext cx="1577689" cy="1598984"/>
                      </a:xfrm>
                      <a:prstGeom prst="rect">
                        <a:avLst/>
                      </a:prstGeom>
                      <a:noFill/>
                      <a:ln w="28575">
                        <a:solidFill>
                          <a:schemeClr val="accent1"/>
                        </a:solidFill>
                        <a:miter lim="800000"/>
                        <a:headEnd/>
                        <a:tailEnd/>
                      </a:ln>
                      <a:effectLst/>
                    </p:spPr>
                  </p:pic>
                </p:oleObj>
              </mc:Fallback>
            </mc:AlternateContent>
          </a:graphicData>
        </a:graphic>
      </p:graphicFrame>
      <p:sp>
        <p:nvSpPr>
          <p:cNvPr id="6" name="TextBox 5">
            <a:extLst>
              <a:ext uri="{FF2B5EF4-FFF2-40B4-BE49-F238E27FC236}">
                <a16:creationId xmlns:a16="http://schemas.microsoft.com/office/drawing/2014/main" id="{7E987747-CBFF-6A27-D152-4E4865D01222}"/>
              </a:ext>
            </a:extLst>
          </p:cNvPr>
          <p:cNvSpPr txBox="1"/>
          <p:nvPr/>
        </p:nvSpPr>
        <p:spPr>
          <a:xfrm>
            <a:off x="1343472" y="6565459"/>
            <a:ext cx="9087700" cy="369332"/>
          </a:xfrm>
          <a:prstGeom prst="rect">
            <a:avLst/>
          </a:prstGeom>
          <a:noFill/>
        </p:spPr>
        <p:txBody>
          <a:bodyPr wrap="square">
            <a:spAutoFit/>
          </a:bodyPr>
          <a:lstStyle/>
          <a:p>
            <a:r>
              <a:rPr lang="en-US" altLang="zh-TW" sz="1800" dirty="0">
                <a:latin typeface="Times New Roman" pitchFamily="18" charset="0"/>
                <a:cs typeface="Times New Roman" pitchFamily="18" charset="0"/>
              </a:rPr>
              <a:t>Chain code: 	0033333323221211101101		076666553321212</a:t>
            </a:r>
          </a:p>
        </p:txBody>
      </p:sp>
      <p:sp>
        <p:nvSpPr>
          <p:cNvPr id="8" name="Line 9">
            <a:extLst>
              <a:ext uri="{FF2B5EF4-FFF2-40B4-BE49-F238E27FC236}">
                <a16:creationId xmlns:a16="http://schemas.microsoft.com/office/drawing/2014/main" id="{1EA67E48-E72F-4778-99A4-62E3CEB67FC0}"/>
              </a:ext>
            </a:extLst>
          </p:cNvPr>
          <p:cNvSpPr>
            <a:spLocks noChangeShapeType="1"/>
          </p:cNvSpPr>
          <p:nvPr/>
        </p:nvSpPr>
        <p:spPr bwMode="auto">
          <a:xfrm>
            <a:off x="6650049" y="3897987"/>
            <a:ext cx="209550" cy="344488"/>
          </a:xfrm>
          <a:prstGeom prst="line">
            <a:avLst/>
          </a:prstGeom>
          <a:noFill/>
          <a:ln w="762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 name="Line 9">
            <a:extLst>
              <a:ext uri="{FF2B5EF4-FFF2-40B4-BE49-F238E27FC236}">
                <a16:creationId xmlns:a16="http://schemas.microsoft.com/office/drawing/2014/main" id="{A4210DB3-87FA-BD2D-328C-CA62CDD352F5}"/>
              </a:ext>
            </a:extLst>
          </p:cNvPr>
          <p:cNvSpPr>
            <a:spLocks noChangeShapeType="1"/>
          </p:cNvSpPr>
          <p:nvPr/>
        </p:nvSpPr>
        <p:spPr bwMode="auto">
          <a:xfrm>
            <a:off x="4546872" y="3735874"/>
            <a:ext cx="209550" cy="344488"/>
          </a:xfrm>
          <a:prstGeom prst="line">
            <a:avLst/>
          </a:prstGeom>
          <a:noFill/>
          <a:ln w="7620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210144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Text Box 8"/>
          <p:cNvSpPr txBox="1">
            <a:spLocks noChangeArrowheads="1"/>
          </p:cNvSpPr>
          <p:nvPr/>
        </p:nvSpPr>
        <p:spPr bwMode="auto">
          <a:xfrm>
            <a:off x="191344" y="1345523"/>
            <a:ext cx="11017224" cy="5115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spcBef>
                <a:spcPct val="20000"/>
              </a:spcBef>
              <a:buFont typeface="Courier New" pitchFamily="49" charset="0"/>
              <a:buChar char="o"/>
            </a:pPr>
            <a:r>
              <a:rPr lang="tr-TR" altLang="en-US" sz="2400" dirty="0">
                <a:solidFill>
                  <a:prstClr val="black"/>
                </a:solidFill>
                <a:latin typeface="Times New Roman" pitchFamily="18" charset="0"/>
                <a:cs typeface="Times New Roman" pitchFamily="18" charset="0"/>
              </a:rPr>
              <a:t>The chain code of</a:t>
            </a:r>
            <a:r>
              <a:rPr lang="en-US" altLang="en-US" sz="2400" dirty="0">
                <a:solidFill>
                  <a:prstClr val="black"/>
                </a:solidFill>
                <a:latin typeface="Times New Roman" pitchFamily="18" charset="0"/>
                <a:cs typeface="Times New Roman" pitchFamily="18" charset="0"/>
              </a:rPr>
              <a:t> the</a:t>
            </a:r>
            <a:r>
              <a:rPr lang="tr-TR" altLang="en-US" sz="2400" dirty="0">
                <a:solidFill>
                  <a:prstClr val="black"/>
                </a:solidFill>
                <a:latin typeface="Times New Roman" pitchFamily="18" charset="0"/>
                <a:cs typeface="Times New Roman" pitchFamily="18" charset="0"/>
              </a:rPr>
              <a:t> boundary depends on the starting point. </a:t>
            </a:r>
            <a:endParaRPr lang="en-US" altLang="en-US" sz="2400" dirty="0">
              <a:solidFill>
                <a:prstClr val="black"/>
              </a:solidFill>
              <a:latin typeface="Times New Roman" pitchFamily="18" charset="0"/>
              <a:cs typeface="Times New Roman" pitchFamily="18" charset="0"/>
            </a:endParaRPr>
          </a:p>
          <a:p>
            <a:pPr marL="800100" lvl="1" indent="-342900" algn="just">
              <a:spcBef>
                <a:spcPct val="20000"/>
              </a:spcBef>
              <a:buFont typeface="Courier New" pitchFamily="49" charset="0"/>
              <a:buChar char="o"/>
            </a:pPr>
            <a:r>
              <a:rPr lang="en-US" altLang="en-US" sz="2400" dirty="0">
                <a:solidFill>
                  <a:prstClr val="black"/>
                </a:solidFill>
                <a:latin typeface="Times New Roman" pitchFamily="18" charset="0"/>
                <a:cs typeface="Times New Roman" pitchFamily="18" charset="0"/>
              </a:rPr>
              <a:t>It is also dependent on shape/boundary orientation (rotation angle).</a:t>
            </a:r>
          </a:p>
          <a:p>
            <a:pPr marL="342900" indent="-342900" algn="just">
              <a:spcBef>
                <a:spcPct val="20000"/>
              </a:spcBef>
              <a:buFont typeface="Courier New" pitchFamily="49" charset="0"/>
              <a:buChar char="o"/>
            </a:pPr>
            <a:r>
              <a:rPr lang="en-US" altLang="en-US" sz="2400" dirty="0">
                <a:solidFill>
                  <a:prstClr val="black"/>
                </a:solidFill>
                <a:latin typeface="Times New Roman" pitchFamily="18" charset="0"/>
                <a:cs typeface="Times New Roman" pitchFamily="18" charset="0"/>
              </a:rPr>
              <a:t>Chain code can be made insensitive </a:t>
            </a:r>
          </a:p>
          <a:p>
            <a:pPr marL="800100" lvl="1" indent="-342900" algn="just">
              <a:spcBef>
                <a:spcPct val="20000"/>
              </a:spcBef>
              <a:buFont typeface="Courier New" pitchFamily="49" charset="0"/>
              <a:buChar char="o"/>
            </a:pPr>
            <a:r>
              <a:rPr lang="en-US" altLang="en-US" sz="2400" dirty="0">
                <a:solidFill>
                  <a:prstClr val="black"/>
                </a:solidFill>
                <a:latin typeface="Times New Roman" pitchFamily="18" charset="0"/>
                <a:cs typeface="Times New Roman" pitchFamily="18" charset="0"/>
              </a:rPr>
              <a:t>to the starting point by using circular sequence and choosing the integer of minimum magnitude as the starting point.</a:t>
            </a:r>
          </a:p>
          <a:p>
            <a:pPr marL="800100" lvl="1" indent="-342900" algn="just">
              <a:spcBef>
                <a:spcPct val="20000"/>
              </a:spcBef>
              <a:buFont typeface="Courier New" pitchFamily="49" charset="0"/>
              <a:buChar char="o"/>
            </a:pPr>
            <a:r>
              <a:rPr lang="en-US" altLang="en-US" sz="2400" dirty="0">
                <a:solidFill>
                  <a:prstClr val="black"/>
                </a:solidFill>
                <a:latin typeface="Times New Roman" pitchFamily="18" charset="0"/>
                <a:cs typeface="Times New Roman" pitchFamily="18" charset="0"/>
              </a:rPr>
              <a:t>to rotations that are multiples of 90</a:t>
            </a:r>
            <a:r>
              <a:rPr lang="en-US" altLang="en-US" sz="2400" baseline="30000" dirty="0">
                <a:solidFill>
                  <a:prstClr val="black"/>
                </a:solidFill>
                <a:latin typeface="Times New Roman" pitchFamily="18" charset="0"/>
                <a:cs typeface="Times New Roman" pitchFamily="18" charset="0"/>
              </a:rPr>
              <a:t>o </a:t>
            </a:r>
            <a:r>
              <a:rPr lang="en-US" altLang="en-US" sz="2400" dirty="0">
                <a:solidFill>
                  <a:prstClr val="black"/>
                </a:solidFill>
                <a:latin typeface="Times New Roman" pitchFamily="18" charset="0"/>
                <a:cs typeface="Times New Roman" pitchFamily="18" charset="0"/>
              </a:rPr>
              <a:t>by using the Circular First Difference (CFD) of the code, called shape number.</a:t>
            </a:r>
          </a:p>
          <a:p>
            <a:pPr marL="342900" indent="-342900" algn="just">
              <a:spcBef>
                <a:spcPct val="20000"/>
              </a:spcBef>
              <a:buFont typeface="Courier New" pitchFamily="49" charset="0"/>
              <a:buChar char="o"/>
            </a:pPr>
            <a:endParaRPr lang="en-US" altLang="zh-TW" sz="2400" dirty="0">
              <a:latin typeface="Times New Roman" pitchFamily="18" charset="0"/>
              <a:cs typeface="Times New Roman" pitchFamily="18" charset="0"/>
            </a:endParaRPr>
          </a:p>
          <a:p>
            <a:pPr marL="342900" indent="-342900" algn="just">
              <a:spcBef>
                <a:spcPct val="20000"/>
              </a:spcBef>
              <a:buFont typeface="Courier New" pitchFamily="49" charset="0"/>
              <a:buChar char="o"/>
            </a:pPr>
            <a:r>
              <a:rPr lang="en-US" altLang="zh-TW" sz="2400" dirty="0">
                <a:latin typeface="Times New Roman" pitchFamily="18" charset="0"/>
                <a:cs typeface="Times New Roman" pitchFamily="18" charset="0"/>
              </a:rPr>
              <a:t>The </a:t>
            </a:r>
            <a:r>
              <a:rPr lang="en-US" altLang="zh-TW" sz="2400" b="1" dirty="0">
                <a:latin typeface="Times New Roman" pitchFamily="18" charset="0"/>
                <a:cs typeface="Times New Roman" pitchFamily="18" charset="0"/>
              </a:rPr>
              <a:t>shape number </a:t>
            </a:r>
            <a:r>
              <a:rPr lang="en-US" altLang="zh-TW" sz="2400" dirty="0">
                <a:latin typeface="Times New Roman" pitchFamily="18" charset="0"/>
                <a:cs typeface="Times New Roman" pitchFamily="18" charset="0"/>
              </a:rPr>
              <a:t>of a boundary, generally based on 4-directional Freeman chain codes, is defined as the first difference of smallest magnitude.</a:t>
            </a:r>
          </a:p>
          <a:p>
            <a:pPr marL="342900" indent="-342900" algn="just">
              <a:spcBef>
                <a:spcPct val="20000"/>
              </a:spcBef>
              <a:buFont typeface="Courier New" pitchFamily="49" charset="0"/>
              <a:buChar char="o"/>
            </a:pPr>
            <a:r>
              <a:rPr lang="en-US" altLang="zh-TW" sz="2400" dirty="0">
                <a:latin typeface="Times New Roman" pitchFamily="18" charset="0"/>
                <a:cs typeface="Times New Roman" pitchFamily="18" charset="0"/>
              </a:rPr>
              <a:t>The order </a:t>
            </a:r>
            <a:r>
              <a:rPr lang="en-US" altLang="zh-TW" sz="2400" i="1" dirty="0">
                <a:latin typeface="Times New Roman" pitchFamily="18" charset="0"/>
                <a:cs typeface="Times New Roman" pitchFamily="18" charset="0"/>
              </a:rPr>
              <a:t>n</a:t>
            </a:r>
            <a:r>
              <a:rPr lang="en-US" altLang="zh-TW" sz="2400" dirty="0">
                <a:latin typeface="Times New Roman" pitchFamily="18" charset="0"/>
                <a:cs typeface="Times New Roman" pitchFamily="18" charset="0"/>
              </a:rPr>
              <a:t> of a shape number is defined as the number of digits in its representation.</a:t>
            </a:r>
          </a:p>
          <a:p>
            <a:pPr marL="342900" indent="-342900" algn="just">
              <a:spcBef>
                <a:spcPct val="20000"/>
              </a:spcBef>
              <a:buFont typeface="Courier New" pitchFamily="49" charset="0"/>
              <a:buChar char="o"/>
            </a:pPr>
            <a:r>
              <a:rPr lang="en-US" altLang="en-US" sz="2400" dirty="0">
                <a:solidFill>
                  <a:prstClr val="black"/>
                </a:solidFill>
                <a:latin typeface="Times New Roman" pitchFamily="18" charset="0"/>
                <a:cs typeface="Times New Roman" pitchFamily="18" charset="0"/>
              </a:rPr>
              <a:t>Size normalization can be achieved by adjusting the size of the resampling grid. </a:t>
            </a:r>
          </a:p>
        </p:txBody>
      </p:sp>
      <p:sp>
        <p:nvSpPr>
          <p:cNvPr id="9" name="Title 1"/>
          <p:cNvSpPr txBox="1">
            <a:spLocks/>
          </p:cNvSpPr>
          <p:nvPr/>
        </p:nvSpPr>
        <p:spPr>
          <a:xfrm>
            <a:off x="191344" y="142852"/>
            <a:ext cx="9333680"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sz="2400" dirty="0">
                <a:solidFill>
                  <a:srgbClr val="FF0000"/>
                </a:solidFill>
              </a:rPr>
              <a:t>Boundary Descriptors</a:t>
            </a:r>
          </a:p>
          <a:p>
            <a:r>
              <a:rPr lang="en-US" altLang="zh-TW" sz="3200" dirty="0">
                <a:solidFill>
                  <a:srgbClr val="FF0000"/>
                </a:solidFill>
              </a:rPr>
              <a:t>	 </a:t>
            </a:r>
            <a:r>
              <a:rPr lang="en-US" altLang="zh-TW" sz="2800" dirty="0">
                <a:solidFill>
                  <a:srgbClr val="FF0000"/>
                </a:solidFill>
              </a:rPr>
              <a:t>Chain Codes &amp; Shape Numbers: Analysis</a:t>
            </a:r>
            <a:endParaRPr lang="en-US" sz="6000" dirty="0"/>
          </a:p>
        </p:txBody>
      </p:sp>
    </p:spTree>
    <p:extLst>
      <p:ext uri="{BB962C8B-B14F-4D97-AF65-F5344CB8AC3E}">
        <p14:creationId xmlns:p14="http://schemas.microsoft.com/office/powerpoint/2010/main" val="2526472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79512" y="1628800"/>
            <a:ext cx="10741024" cy="4896544"/>
            <a:chOff x="107504" y="2276872"/>
            <a:chExt cx="8496944" cy="4032448"/>
          </a:xfrm>
        </p:grpSpPr>
        <p:grpSp>
          <p:nvGrpSpPr>
            <p:cNvPr id="14" name="Canvas 379"/>
            <p:cNvGrpSpPr/>
            <p:nvPr/>
          </p:nvGrpSpPr>
          <p:grpSpPr>
            <a:xfrm>
              <a:off x="107504" y="2708920"/>
              <a:ext cx="8496944" cy="3600400"/>
              <a:chOff x="0" y="-154446"/>
              <a:chExt cx="6171690" cy="1544461"/>
            </a:xfrm>
          </p:grpSpPr>
          <p:sp>
            <p:nvSpPr>
              <p:cNvPr id="20" name="Rectangle 19"/>
              <p:cNvSpPr/>
              <p:nvPr/>
            </p:nvSpPr>
            <p:spPr>
              <a:xfrm>
                <a:off x="0" y="0"/>
                <a:ext cx="5857875" cy="1390015"/>
              </a:xfrm>
              <a:prstGeom prst="rect">
                <a:avLst/>
              </a:prstGeom>
            </p:spPr>
            <p:txBody>
              <a:bodyPr/>
              <a:lstStyle/>
              <a:p>
                <a:endParaRPr lang="en-US"/>
              </a:p>
            </p:txBody>
          </p:sp>
          <p:sp>
            <p:nvSpPr>
              <p:cNvPr id="21" name="Cloud Callout 20"/>
              <p:cNvSpPr/>
              <p:nvPr/>
            </p:nvSpPr>
            <p:spPr>
              <a:xfrm>
                <a:off x="26738" y="742489"/>
                <a:ext cx="1072896" cy="621792"/>
              </a:xfrm>
              <a:prstGeom prst="cloudCallout">
                <a:avLst>
                  <a:gd name="adj1" fmla="val -4185"/>
                  <a:gd name="adj2" fmla="val -83096"/>
                </a:avLst>
              </a:prstGeom>
              <a:gradFill flip="none" rotWithShape="1">
                <a:gsLst>
                  <a:gs pos="0">
                    <a:srgbClr val="5B9BD5">
                      <a:tint val="66000"/>
                      <a:satMod val="160000"/>
                    </a:srgbClr>
                  </a:gs>
                  <a:gs pos="50000">
                    <a:srgbClr val="5B9BD5">
                      <a:tint val="44500"/>
                      <a:satMod val="160000"/>
                    </a:srgbClr>
                  </a:gs>
                  <a:gs pos="100000">
                    <a:srgbClr val="5B9BD5">
                      <a:tint val="23500"/>
                      <a:satMod val="160000"/>
                    </a:srgbClr>
                  </a:gs>
                </a:gsLst>
                <a:lin ang="0" scaled="1"/>
                <a:tileRect/>
              </a:gra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just">
                  <a:lnSpc>
                    <a:spcPct val="125000"/>
                  </a:lnSpc>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Problem domain</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2" name="Rounded Rectangle 21"/>
              <p:cNvSpPr/>
              <p:nvPr/>
            </p:nvSpPr>
            <p:spPr>
              <a:xfrm>
                <a:off x="139221" y="25302"/>
                <a:ext cx="919876" cy="505968"/>
              </a:xfrm>
              <a:prstGeom prst="round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25000"/>
                  </a:lnSpc>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Image acquisition</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3" name="Straight Arrow Connector 22"/>
              <p:cNvCxnSpPr>
                <a:stCxn id="22" idx="3"/>
              </p:cNvCxnSpPr>
              <p:nvPr/>
            </p:nvCxnSpPr>
            <p:spPr>
              <a:xfrm>
                <a:off x="1059097" y="278286"/>
                <a:ext cx="180000" cy="0"/>
              </a:xfrm>
              <a:prstGeom prst="straightConnector1">
                <a:avLst/>
              </a:prstGeom>
              <a:noFill/>
              <a:ln w="6350" cap="flat" cmpd="sng" algn="ctr">
                <a:solidFill>
                  <a:sysClr val="windowText" lastClr="000000"/>
                </a:solidFill>
                <a:prstDash val="solid"/>
                <a:miter lim="800000"/>
                <a:tailEnd type="triangle"/>
              </a:ln>
              <a:effectLst/>
            </p:spPr>
          </p:cxnSp>
          <p:sp>
            <p:nvSpPr>
              <p:cNvPr id="24" name="Rounded Rectangle 23"/>
              <p:cNvSpPr/>
              <p:nvPr/>
            </p:nvSpPr>
            <p:spPr>
              <a:xfrm>
                <a:off x="1233129" y="30972"/>
                <a:ext cx="1066239" cy="505460"/>
              </a:xfrm>
              <a:prstGeom prst="round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Preprocessing</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5" name="Straight Arrow Connector 24"/>
              <p:cNvCxnSpPr/>
              <p:nvPr/>
            </p:nvCxnSpPr>
            <p:spPr>
              <a:xfrm>
                <a:off x="2293813" y="283735"/>
                <a:ext cx="179705" cy="0"/>
              </a:xfrm>
              <a:prstGeom prst="straightConnector1">
                <a:avLst/>
              </a:prstGeom>
              <a:noFill/>
              <a:ln w="6350" cap="flat" cmpd="sng" algn="ctr">
                <a:solidFill>
                  <a:sysClr val="windowText" lastClr="000000"/>
                </a:solidFill>
                <a:prstDash val="solid"/>
                <a:miter lim="800000"/>
                <a:tailEnd type="triangle"/>
              </a:ln>
              <a:effectLst/>
            </p:spPr>
          </p:cxnSp>
          <p:sp>
            <p:nvSpPr>
              <p:cNvPr id="26" name="Rounded Rectangle 25"/>
              <p:cNvSpPr/>
              <p:nvPr/>
            </p:nvSpPr>
            <p:spPr>
              <a:xfrm>
                <a:off x="2471614" y="37313"/>
                <a:ext cx="1030797" cy="505460"/>
              </a:xfrm>
              <a:prstGeom prst="round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Segmentation</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7" name="Straight Arrow Connector 26"/>
              <p:cNvCxnSpPr/>
              <p:nvPr/>
            </p:nvCxnSpPr>
            <p:spPr>
              <a:xfrm>
                <a:off x="3510474" y="290043"/>
                <a:ext cx="179705" cy="0"/>
              </a:xfrm>
              <a:prstGeom prst="straightConnector1">
                <a:avLst/>
              </a:prstGeom>
              <a:noFill/>
              <a:ln w="6350" cap="flat" cmpd="sng" algn="ctr">
                <a:solidFill>
                  <a:sysClr val="windowText" lastClr="000000"/>
                </a:solidFill>
                <a:prstDash val="solid"/>
                <a:miter lim="800000"/>
                <a:tailEnd type="triangle"/>
              </a:ln>
              <a:effectLst/>
            </p:spPr>
          </p:cxnSp>
          <p:sp>
            <p:nvSpPr>
              <p:cNvPr id="28" name="Rounded Rectangle 27"/>
              <p:cNvSpPr/>
              <p:nvPr/>
            </p:nvSpPr>
            <p:spPr>
              <a:xfrm>
                <a:off x="3682404" y="43622"/>
                <a:ext cx="854225" cy="505460"/>
              </a:xfrm>
              <a:prstGeom prst="round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Feature extraction</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9" name="Straight Arrow Connector 28"/>
              <p:cNvCxnSpPr/>
              <p:nvPr/>
            </p:nvCxnSpPr>
            <p:spPr>
              <a:xfrm flipV="1">
                <a:off x="4538387" y="-154446"/>
                <a:ext cx="616688" cy="247114"/>
              </a:xfrm>
              <a:prstGeom prst="straightConnector1">
                <a:avLst/>
              </a:prstGeom>
              <a:noFill/>
              <a:ln w="6350" cap="flat" cmpd="sng" algn="ctr">
                <a:solidFill>
                  <a:sysClr val="windowText" lastClr="000000"/>
                </a:solidFill>
                <a:prstDash val="solid"/>
                <a:miter lim="800000"/>
                <a:tailEnd type="triangle"/>
              </a:ln>
              <a:effectLst/>
            </p:spPr>
          </p:cxnSp>
          <p:sp>
            <p:nvSpPr>
              <p:cNvPr id="30" name="Rounded Rectangle 29"/>
              <p:cNvSpPr/>
              <p:nvPr/>
            </p:nvSpPr>
            <p:spPr>
              <a:xfrm>
                <a:off x="5141085" y="49925"/>
                <a:ext cx="1030605" cy="505460"/>
              </a:xfrm>
              <a:prstGeom prst="roundRect">
                <a:avLst/>
              </a:prstGeom>
              <a:no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Classification / </a:t>
                </a: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1" name="Oval 30"/>
              <p:cNvSpPr/>
              <p:nvPr/>
            </p:nvSpPr>
            <p:spPr>
              <a:xfrm>
                <a:off x="2339692" y="771719"/>
                <a:ext cx="1318228" cy="605395"/>
              </a:xfrm>
              <a:prstGeom prst="ellipse">
                <a:avLst/>
              </a:prstGeom>
              <a:solidFill>
                <a:srgbClr val="5B9BD5"/>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25000"/>
                  </a:lnSpc>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Knowledge base</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2" name="Straight Arrow Connector 31"/>
              <p:cNvCxnSpPr>
                <a:endCxn id="26" idx="2"/>
              </p:cNvCxnSpPr>
              <p:nvPr/>
            </p:nvCxnSpPr>
            <p:spPr>
              <a:xfrm flipV="1">
                <a:off x="2986724" y="542773"/>
                <a:ext cx="0" cy="216000"/>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33" name="Straight Arrow Connector 32"/>
              <p:cNvCxnSpPr>
                <a:stCxn id="24" idx="2"/>
                <a:endCxn id="31" idx="1"/>
              </p:cNvCxnSpPr>
              <p:nvPr/>
            </p:nvCxnSpPr>
            <p:spPr>
              <a:xfrm>
                <a:off x="1766249" y="536432"/>
                <a:ext cx="766493" cy="323945"/>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34" name="Straight Arrow Connector 33"/>
              <p:cNvCxnSpPr>
                <a:stCxn id="22" idx="2"/>
                <a:endCxn id="31" idx="2"/>
              </p:cNvCxnSpPr>
              <p:nvPr/>
            </p:nvCxnSpPr>
            <p:spPr>
              <a:xfrm>
                <a:off x="599159" y="531270"/>
                <a:ext cx="1740533" cy="543147"/>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35" name="Straight Arrow Connector 34"/>
              <p:cNvCxnSpPr>
                <a:stCxn id="30" idx="2"/>
                <a:endCxn id="31" idx="6"/>
              </p:cNvCxnSpPr>
              <p:nvPr/>
            </p:nvCxnSpPr>
            <p:spPr>
              <a:xfrm flipH="1">
                <a:off x="3657919" y="555385"/>
                <a:ext cx="1998468" cy="519031"/>
              </a:xfrm>
              <a:prstGeom prst="straightConnector1">
                <a:avLst/>
              </a:prstGeom>
              <a:noFill/>
              <a:ln w="6350" cap="flat" cmpd="sng" algn="ctr">
                <a:solidFill>
                  <a:sysClr val="windowText" lastClr="000000"/>
                </a:solidFill>
                <a:prstDash val="solid"/>
                <a:miter lim="800000"/>
                <a:headEnd type="triangle"/>
                <a:tailEnd type="triangle"/>
              </a:ln>
              <a:effectLst/>
            </p:spPr>
          </p:cxnSp>
          <p:cxnSp>
            <p:nvCxnSpPr>
              <p:cNvPr id="36" name="Straight Arrow Connector 35"/>
              <p:cNvCxnSpPr>
                <a:stCxn id="28" idx="2"/>
                <a:endCxn id="31" idx="7"/>
              </p:cNvCxnSpPr>
              <p:nvPr/>
            </p:nvCxnSpPr>
            <p:spPr>
              <a:xfrm flipH="1">
                <a:off x="3464870" y="548884"/>
                <a:ext cx="644647" cy="311183"/>
              </a:xfrm>
              <a:prstGeom prst="straightConnector1">
                <a:avLst/>
              </a:prstGeom>
              <a:noFill/>
              <a:ln w="6350" cap="flat" cmpd="sng" algn="ctr">
                <a:solidFill>
                  <a:sysClr val="windowText" lastClr="000000"/>
                </a:solidFill>
                <a:prstDash val="solid"/>
                <a:miter lim="800000"/>
                <a:headEnd type="triangle"/>
                <a:tailEnd type="triangle"/>
              </a:ln>
              <a:effectLst/>
            </p:spPr>
          </p:cxnSp>
          <p:sp>
            <p:nvSpPr>
              <p:cNvPr id="37" name="Down Arrow 36"/>
              <p:cNvSpPr/>
              <p:nvPr/>
            </p:nvSpPr>
            <p:spPr>
              <a:xfrm>
                <a:off x="5765799" y="556006"/>
                <a:ext cx="144379" cy="277972"/>
              </a:xfrm>
              <a:prstGeom prst="downArrow">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latin typeface="Times New Roman" panose="02020603050405020304" pitchFamily="18" charset="0"/>
                  <a:cs typeface="Times New Roman" panose="02020603050405020304" pitchFamily="18" charset="0"/>
                </a:endParaRPr>
              </a:p>
            </p:txBody>
          </p:sp>
          <p:sp>
            <p:nvSpPr>
              <p:cNvPr id="38" name="Cloud 37"/>
              <p:cNvSpPr/>
              <p:nvPr/>
            </p:nvSpPr>
            <p:spPr>
              <a:xfrm>
                <a:off x="4850034" y="829897"/>
                <a:ext cx="1217051" cy="470569"/>
              </a:xfrm>
              <a:prstGeom prst="cloud">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25000"/>
                  </a:lnSpc>
                </a:pPr>
                <a:r>
                  <a:rPr lang="en-US" sz="2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Result</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grpSp>
        <p:cxnSp>
          <p:nvCxnSpPr>
            <p:cNvPr id="15" name="Straight Arrow Connector 14"/>
            <p:cNvCxnSpPr/>
            <p:nvPr/>
          </p:nvCxnSpPr>
          <p:spPr>
            <a:xfrm flipV="1">
              <a:off x="5760477" y="2708920"/>
              <a:ext cx="0"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5220071" y="2276872"/>
              <a:ext cx="1133287" cy="43204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Model Generation</a:t>
              </a:r>
            </a:p>
          </p:txBody>
        </p:sp>
        <p:cxnSp>
          <p:nvCxnSpPr>
            <p:cNvPr id="17" name="Straight Arrow Connector 16"/>
            <p:cNvCxnSpPr/>
            <p:nvPr/>
          </p:nvCxnSpPr>
          <p:spPr>
            <a:xfrm>
              <a:off x="6340812" y="2492896"/>
              <a:ext cx="864000" cy="0"/>
            </a:xfrm>
            <a:prstGeom prst="straightConnector1">
              <a:avLst/>
            </a:prstGeom>
            <a:noFill/>
            <a:ln w="6350" cap="flat" cmpd="sng" algn="ctr">
              <a:solidFill>
                <a:sysClr val="windowText" lastClr="000000"/>
              </a:solidFill>
              <a:prstDash val="solid"/>
              <a:miter lim="800000"/>
              <a:tailEnd type="triangle"/>
            </a:ln>
            <a:effectLst/>
          </p:spPr>
        </p:cxnSp>
        <p:sp>
          <p:nvSpPr>
            <p:cNvPr id="18" name="Rounded Rectangle 17"/>
            <p:cNvSpPr/>
            <p:nvPr/>
          </p:nvSpPr>
          <p:spPr>
            <a:xfrm>
              <a:off x="7190894" y="2276872"/>
              <a:ext cx="1413554" cy="432048"/>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Models</a:t>
              </a:r>
            </a:p>
          </p:txBody>
        </p:sp>
        <p:cxnSp>
          <p:nvCxnSpPr>
            <p:cNvPr id="19" name="Straight Arrow Connector 18"/>
            <p:cNvCxnSpPr/>
            <p:nvPr/>
          </p:nvCxnSpPr>
          <p:spPr>
            <a:xfrm flipV="1">
              <a:off x="7950010" y="2708920"/>
              <a:ext cx="6366" cy="50400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9" name="Rounded Rectangle 38"/>
          <p:cNvSpPr/>
          <p:nvPr/>
        </p:nvSpPr>
        <p:spPr>
          <a:xfrm>
            <a:off x="6588257" y="2708921"/>
            <a:ext cx="1489727" cy="138557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itle 1"/>
          <p:cNvSpPr>
            <a:spLocks noGrp="1"/>
          </p:cNvSpPr>
          <p:nvPr>
            <p:ph type="ctrTitle"/>
          </p:nvPr>
        </p:nvSpPr>
        <p:spPr>
          <a:xfrm>
            <a:off x="209581" y="142852"/>
            <a:ext cx="10458451" cy="857256"/>
          </a:xfrm>
        </p:spPr>
        <p:txBody>
          <a:bodyPr>
            <a:noAutofit/>
          </a:bodyPr>
          <a:lstStyle/>
          <a:p>
            <a:r>
              <a:rPr lang="en-US" altLang="zh-TW" sz="5400" dirty="0">
                <a:solidFill>
                  <a:srgbClr val="FF0000"/>
                </a:solidFill>
              </a:rPr>
              <a:t>Feature Detection &amp; Representation</a:t>
            </a:r>
            <a:endParaRPr lang="en-US" sz="8000" dirty="0"/>
          </a:p>
        </p:txBody>
      </p:sp>
    </p:spTree>
    <p:extLst>
      <p:ext uri="{BB962C8B-B14F-4D97-AF65-F5344CB8AC3E}">
        <p14:creationId xmlns:p14="http://schemas.microsoft.com/office/powerpoint/2010/main" val="3468114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nvGraphicFramePr>
        <p:xfrm>
          <a:off x="8760297" y="2924944"/>
          <a:ext cx="1576387" cy="1600200"/>
        </p:xfrm>
        <a:graphic>
          <a:graphicData uri="http://schemas.openxmlformats.org/presentationml/2006/ole">
            <mc:AlternateContent xmlns:mc="http://schemas.openxmlformats.org/markup-compatibility/2006">
              <mc:Choice xmlns:v="urn:schemas-microsoft-com:vml" Requires="v">
                <p:oleObj name="Image" r:id="rId3" imgW="2755556" imgH="2793651" progId="Photoshop.Image.8">
                  <p:embed/>
                </p:oleObj>
              </mc:Choice>
              <mc:Fallback>
                <p:oleObj name="Image" r:id="rId3" imgW="2755556" imgH="2793651" progId="Photoshop.Image.8">
                  <p:embed/>
                  <p:pic>
                    <p:nvPicPr>
                      <p:cNvPr id="2"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0297" y="2924944"/>
                        <a:ext cx="1576387" cy="1600200"/>
                      </a:xfrm>
                      <a:prstGeom prst="rect">
                        <a:avLst/>
                      </a:prstGeom>
                      <a:noFill/>
                      <a:ln w="28575">
                        <a:noFill/>
                        <a:miter lim="800000"/>
                        <a:headEnd/>
                        <a:tailEnd/>
                      </a:ln>
                    </p:spPr>
                  </p:pic>
                </p:oleObj>
              </mc:Fallback>
            </mc:AlternateContent>
          </a:graphicData>
        </a:graphic>
      </p:graphicFrame>
      <p:sp>
        <p:nvSpPr>
          <p:cNvPr id="37896" name="文字方塊 8"/>
          <p:cNvSpPr txBox="1">
            <a:spLocks noChangeArrowheads="1"/>
          </p:cNvSpPr>
          <p:nvPr/>
        </p:nvSpPr>
        <p:spPr bwMode="auto">
          <a:xfrm>
            <a:off x="1909192" y="6433394"/>
            <a:ext cx="152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defRPr>
            </a:lvl1pPr>
            <a:lvl2pPr marL="742950" indent="-285750">
              <a:defRPr>
                <a:solidFill>
                  <a:schemeClr val="tx1"/>
                </a:solidFill>
                <a:latin typeface="Verdana" pitchFamily="34" charset="0"/>
              </a:defRPr>
            </a:lvl2pPr>
            <a:lvl3pPr marL="1143000" indent="-228600">
              <a:defRPr>
                <a:solidFill>
                  <a:schemeClr val="tx1"/>
                </a:solidFill>
                <a:latin typeface="Verdana" pitchFamily="34" charset="0"/>
              </a:defRPr>
            </a:lvl3pPr>
            <a:lvl4pPr marL="1600200" indent="-228600">
              <a:defRPr>
                <a:solidFill>
                  <a:schemeClr val="tx1"/>
                </a:solidFill>
                <a:latin typeface="Verdana" pitchFamily="34" charset="0"/>
              </a:defRPr>
            </a:lvl4pPr>
            <a:lvl5pPr marL="2057400" indent="-228600">
              <a:defRPr>
                <a:solidFill>
                  <a:schemeClr val="tx1"/>
                </a:solidFill>
                <a:latin typeface="Verdana" pitchFamily="34" charset="0"/>
              </a:defRPr>
            </a:lvl5pPr>
            <a:lvl6pPr marL="2514600" indent="-228600" eaLnBrk="0" fontAlgn="base" hangingPunct="0">
              <a:spcBef>
                <a:spcPct val="0"/>
              </a:spcBef>
              <a:spcAft>
                <a:spcPct val="0"/>
              </a:spcAft>
              <a:defRPr>
                <a:solidFill>
                  <a:schemeClr val="tx1"/>
                </a:solidFill>
                <a:latin typeface="Verdana" pitchFamily="34" charset="0"/>
              </a:defRPr>
            </a:lvl6pPr>
            <a:lvl7pPr marL="2971800" indent="-228600" eaLnBrk="0" fontAlgn="base" hangingPunct="0">
              <a:spcBef>
                <a:spcPct val="0"/>
              </a:spcBef>
              <a:spcAft>
                <a:spcPct val="0"/>
              </a:spcAft>
              <a:defRPr>
                <a:solidFill>
                  <a:schemeClr val="tx1"/>
                </a:solidFill>
                <a:latin typeface="Verdana" pitchFamily="34" charset="0"/>
              </a:defRPr>
            </a:lvl7pPr>
            <a:lvl8pPr marL="3429000" indent="-228600" eaLnBrk="0" fontAlgn="base" hangingPunct="0">
              <a:spcBef>
                <a:spcPct val="0"/>
              </a:spcBef>
              <a:spcAft>
                <a:spcPct val="0"/>
              </a:spcAft>
              <a:defRPr>
                <a:solidFill>
                  <a:schemeClr val="tx1"/>
                </a:solidFill>
                <a:latin typeface="Verdana" pitchFamily="34" charset="0"/>
              </a:defRPr>
            </a:lvl8pPr>
            <a:lvl9pPr marL="3886200" indent="-228600" eaLnBrk="0" fontAlgn="base" hangingPunct="0">
              <a:spcBef>
                <a:spcPct val="0"/>
              </a:spcBef>
              <a:spcAft>
                <a:spcPct val="0"/>
              </a:spcAft>
              <a:defRPr>
                <a:solidFill>
                  <a:schemeClr val="tx1"/>
                </a:solidFill>
                <a:latin typeface="Verdana" pitchFamily="34" charset="0"/>
              </a:defRPr>
            </a:lvl9pPr>
          </a:lstStyle>
          <a:p>
            <a:r>
              <a:rPr lang="en-US" altLang="zh-TW" sz="1400" b="1">
                <a:solidFill>
                  <a:schemeClr val="bg1"/>
                </a:solidFill>
                <a:latin typeface="Times New Roman" pitchFamily="18" charset="0"/>
                <a:cs typeface="Times New Roman" pitchFamily="18" charset="0"/>
              </a:rPr>
              <a:t>Ch12-p.368</a:t>
            </a:r>
            <a:endParaRPr lang="zh-TW" altLang="en-US" sz="1400" b="1">
              <a:solidFill>
                <a:schemeClr val="bg1"/>
              </a:solidFill>
              <a:latin typeface="Times New Roman" pitchFamily="18" charset="0"/>
              <a:cs typeface="Times New Roman" pitchFamily="18" charset="0"/>
            </a:endParaRPr>
          </a:p>
        </p:txBody>
      </p:sp>
      <p:pic>
        <p:nvPicPr>
          <p:cNvPr id="9"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23016" r="39285" b="17320"/>
          <a:stretch/>
        </p:blipFill>
        <p:spPr bwMode="auto">
          <a:xfrm>
            <a:off x="8688288" y="4617312"/>
            <a:ext cx="1575768" cy="16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7935" r="31335" b="18479"/>
          <a:stretch/>
        </p:blipFill>
        <p:spPr bwMode="auto">
          <a:xfrm>
            <a:off x="8832802" y="1268760"/>
            <a:ext cx="1550081" cy="16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8"/>
          <p:cNvSpPr>
            <a:spLocks noChangeArrowheads="1"/>
          </p:cNvSpPr>
          <p:nvPr/>
        </p:nvSpPr>
        <p:spPr bwMode="auto">
          <a:xfrm>
            <a:off x="341326" y="1412776"/>
            <a:ext cx="8465779" cy="2046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400" dirty="0">
                <a:latin typeface="Times New Roman" pitchFamily="18" charset="0"/>
                <a:cs typeface="Times New Roman" pitchFamily="18" charset="0"/>
              </a:rPr>
              <a:t>Chain code: 			0   3   0   3   2   2   1   1</a:t>
            </a:r>
          </a:p>
          <a:p>
            <a:endParaRPr lang="en-US" altLang="zh-TW" sz="700" dirty="0">
              <a:latin typeface="Times New Roman" pitchFamily="18" charset="0"/>
              <a:cs typeface="Times New Roman" pitchFamily="18" charset="0"/>
            </a:endParaRPr>
          </a:p>
          <a:p>
            <a:r>
              <a:rPr lang="en-US" altLang="zh-TW" sz="2400" dirty="0">
                <a:latin typeface="Times New Roman" pitchFamily="18" charset="0"/>
                <a:cs typeface="Times New Roman" pitchFamily="18" charset="0"/>
              </a:rPr>
              <a:t>Circular list: 			0   3   0   3   2   2   1   1   0</a:t>
            </a:r>
          </a:p>
          <a:p>
            <a:r>
              <a:rPr lang="en-US" altLang="zh-TW" sz="2400" i="1" dirty="0">
                <a:latin typeface="Times New Roman" pitchFamily="18" charset="0"/>
                <a:cs typeface="Times New Roman" pitchFamily="18" charset="0"/>
              </a:rPr>
              <a:t>c</a:t>
            </a:r>
            <a:r>
              <a:rPr lang="en-US" altLang="zh-TW" sz="2400" i="1" baseline="-25000" dirty="0">
                <a:latin typeface="Times New Roman" pitchFamily="18" charset="0"/>
                <a:cs typeface="Times New Roman" pitchFamily="18" charset="0"/>
              </a:rPr>
              <a:t>i</a:t>
            </a:r>
            <a:r>
              <a:rPr lang="en-US" altLang="zh-TW" sz="2400" baseline="-25000" dirty="0">
                <a:latin typeface="Times New Roman" pitchFamily="18" charset="0"/>
                <a:cs typeface="Times New Roman" pitchFamily="18" charset="0"/>
              </a:rPr>
              <a:t>+1</a:t>
            </a:r>
            <a:r>
              <a:rPr lang="en-US" altLang="zh-TW" sz="2400" dirty="0">
                <a:latin typeface="Times New Roman" pitchFamily="18" charset="0"/>
                <a:cs typeface="Times New Roman" pitchFamily="18" charset="0"/>
              </a:rPr>
              <a:t>-</a:t>
            </a:r>
            <a:r>
              <a:rPr lang="en-US" altLang="zh-TW" sz="2400" i="1" dirty="0">
                <a:latin typeface="Times New Roman" pitchFamily="18" charset="0"/>
                <a:cs typeface="Times New Roman" pitchFamily="18" charset="0"/>
              </a:rPr>
              <a:t>c</a:t>
            </a:r>
            <a:r>
              <a:rPr lang="en-US" altLang="zh-TW" sz="2400" i="1" baseline="-25000" dirty="0">
                <a:latin typeface="Times New Roman" pitchFamily="18" charset="0"/>
                <a:cs typeface="Times New Roman" pitchFamily="18" charset="0"/>
              </a:rPr>
              <a:t>i</a:t>
            </a:r>
            <a:r>
              <a:rPr lang="en-US" altLang="zh-TW" sz="2400" dirty="0">
                <a:latin typeface="Times New Roman" pitchFamily="18" charset="0"/>
                <a:cs typeface="Times New Roman" pitchFamily="18" charset="0"/>
              </a:rPr>
              <a:t>:		   		3  -3  3   -1   0   -1  0   -1</a:t>
            </a:r>
          </a:p>
          <a:p>
            <a:r>
              <a:rPr lang="en-US" altLang="en-US" sz="2400" dirty="0">
                <a:solidFill>
                  <a:prstClr val="black"/>
                </a:solidFill>
                <a:latin typeface="Times New Roman" pitchFamily="18" charset="0"/>
                <a:cs typeface="Times New Roman" pitchFamily="18" charset="0"/>
              </a:rPr>
              <a:t>CFD </a:t>
            </a:r>
            <a:r>
              <a:rPr lang="en-US" altLang="en-US" sz="2400" dirty="0">
                <a:solidFill>
                  <a:prstClr val="black"/>
                </a:solidFill>
                <a:latin typeface="Times New Roman" pitchFamily="18" charset="0"/>
                <a:cs typeface="Times New Roman" pitchFamily="18" charset="0"/>
                <a:sym typeface="Wingdings" panose="05000000000000000000" pitchFamily="2" charset="2"/>
              </a:rPr>
              <a:t></a:t>
            </a:r>
            <a:r>
              <a:rPr lang="en-US" altLang="en-US" sz="2400" dirty="0">
                <a:solidFill>
                  <a:prstClr val="black"/>
                </a:solidFill>
                <a:latin typeface="Times New Roman" pitchFamily="18" charset="0"/>
                <a:cs typeface="Times New Roman" pitchFamily="18" charset="0"/>
              </a:rPr>
              <a:t> </a:t>
            </a:r>
            <a:r>
              <a:rPr lang="en-US" altLang="zh-TW" sz="2400" dirty="0">
                <a:latin typeface="Times New Roman" pitchFamily="18" charset="0"/>
                <a:cs typeface="Times New Roman" pitchFamily="18" charset="0"/>
              </a:rPr>
              <a:t>((</a:t>
            </a:r>
            <a:r>
              <a:rPr lang="en-US" altLang="zh-TW" sz="2400" i="1" dirty="0">
                <a:latin typeface="Times New Roman" pitchFamily="18" charset="0"/>
                <a:cs typeface="Times New Roman" pitchFamily="18" charset="0"/>
              </a:rPr>
              <a:t>c</a:t>
            </a:r>
            <a:r>
              <a:rPr lang="en-US" altLang="zh-TW" sz="2400" i="1" baseline="-25000" dirty="0">
                <a:latin typeface="Times New Roman" pitchFamily="18" charset="0"/>
                <a:cs typeface="Times New Roman" pitchFamily="18" charset="0"/>
              </a:rPr>
              <a:t>i</a:t>
            </a:r>
            <a:r>
              <a:rPr lang="en-US" altLang="zh-TW" sz="2400" baseline="-25000" dirty="0">
                <a:latin typeface="Times New Roman" pitchFamily="18" charset="0"/>
                <a:cs typeface="Times New Roman" pitchFamily="18" charset="0"/>
              </a:rPr>
              <a:t>+1</a:t>
            </a:r>
            <a:r>
              <a:rPr lang="en-US" altLang="zh-TW" sz="2400" dirty="0">
                <a:latin typeface="Times New Roman" pitchFamily="18" charset="0"/>
                <a:cs typeface="Times New Roman" pitchFamily="18" charset="0"/>
              </a:rPr>
              <a:t>-</a:t>
            </a:r>
            <a:r>
              <a:rPr lang="en-US" altLang="zh-TW" sz="2400" i="1" dirty="0">
                <a:latin typeface="Times New Roman" pitchFamily="18" charset="0"/>
                <a:cs typeface="Times New Roman" pitchFamily="18" charset="0"/>
              </a:rPr>
              <a:t>c</a:t>
            </a:r>
            <a:r>
              <a:rPr lang="en-US" altLang="zh-TW" sz="2400" i="1" baseline="-25000" dirty="0">
                <a:latin typeface="Times New Roman" pitchFamily="18" charset="0"/>
                <a:cs typeface="Times New Roman" pitchFamily="18" charset="0"/>
              </a:rPr>
              <a:t>i </a:t>
            </a:r>
            <a:r>
              <a:rPr lang="en-US" altLang="zh-TW" sz="2400" dirty="0">
                <a:latin typeface="Times New Roman" pitchFamily="18" charset="0"/>
                <a:cs typeface="Times New Roman" pitchFamily="18" charset="0"/>
              </a:rPr>
              <a:t>)+4) mod 4:  	3   1   3   3   0   3   0   3</a:t>
            </a:r>
          </a:p>
          <a:p>
            <a:r>
              <a:rPr lang="en-US" altLang="zh-TW" sz="2400" dirty="0">
                <a:latin typeface="Times New Roman" pitchFamily="18" charset="0"/>
                <a:cs typeface="Times New Roman" pitchFamily="18" charset="0"/>
              </a:rPr>
              <a:t>Min magnitude: 		</a:t>
            </a:r>
            <a:r>
              <a:rPr lang="en-US" altLang="zh-TW" sz="2400" dirty="0">
                <a:solidFill>
                  <a:srgbClr val="FF0000"/>
                </a:solidFill>
                <a:latin typeface="Times New Roman" pitchFamily="18" charset="0"/>
                <a:cs typeface="Times New Roman" pitchFamily="18" charset="0"/>
              </a:rPr>
              <a:t>0   3   0   3   3   1   3   3  (normalized)</a:t>
            </a:r>
            <a:endParaRPr lang="zh-TW" altLang="en-US" sz="2400" dirty="0">
              <a:solidFill>
                <a:srgbClr val="FF0000"/>
              </a:solidFill>
              <a:latin typeface="Times New Roman" pitchFamily="18" charset="0"/>
              <a:cs typeface="Times New Roman" pitchFamily="18" charset="0"/>
            </a:endParaRPr>
          </a:p>
        </p:txBody>
      </p:sp>
      <p:sp>
        <p:nvSpPr>
          <p:cNvPr id="19" name="矩形 8"/>
          <p:cNvSpPr>
            <a:spLocks noChangeArrowheads="1"/>
          </p:cNvSpPr>
          <p:nvPr/>
        </p:nvSpPr>
        <p:spPr bwMode="auto">
          <a:xfrm>
            <a:off x="352988" y="4190599"/>
            <a:ext cx="8581195" cy="269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TW" sz="2400" dirty="0">
                <a:latin typeface="Times New Roman" pitchFamily="18" charset="0"/>
                <a:cs typeface="Times New Roman" pitchFamily="18" charset="0"/>
              </a:rPr>
              <a:t>Chain code: 		0   3   3   2   2   1   0   1</a:t>
            </a:r>
          </a:p>
          <a:p>
            <a:endParaRPr lang="en-US" altLang="zh-TW" sz="700" dirty="0">
              <a:latin typeface="Times New Roman" pitchFamily="18" charset="0"/>
              <a:cs typeface="Times New Roman" pitchFamily="18" charset="0"/>
            </a:endParaRPr>
          </a:p>
          <a:p>
            <a:r>
              <a:rPr lang="en-US" altLang="zh-TW" sz="2400" dirty="0">
                <a:latin typeface="Times New Roman" pitchFamily="18" charset="0"/>
                <a:cs typeface="Times New Roman" pitchFamily="18" charset="0"/>
              </a:rPr>
              <a:t>Circular list: 		0   3   3   2   2   1   0   1   0</a:t>
            </a:r>
          </a:p>
          <a:p>
            <a:r>
              <a:rPr lang="en-US" altLang="zh-TW" sz="2400" i="1" dirty="0">
                <a:latin typeface="Times New Roman" pitchFamily="18" charset="0"/>
                <a:cs typeface="Times New Roman" pitchFamily="18" charset="0"/>
              </a:rPr>
              <a:t>c</a:t>
            </a:r>
            <a:r>
              <a:rPr lang="en-US" altLang="zh-TW" sz="2400" i="1" baseline="-25000" dirty="0">
                <a:latin typeface="Times New Roman" pitchFamily="18" charset="0"/>
                <a:cs typeface="Times New Roman" pitchFamily="18" charset="0"/>
              </a:rPr>
              <a:t>i</a:t>
            </a:r>
            <a:r>
              <a:rPr lang="en-US" altLang="zh-TW" sz="2400" baseline="-25000" dirty="0">
                <a:latin typeface="Times New Roman" pitchFamily="18" charset="0"/>
                <a:cs typeface="Times New Roman" pitchFamily="18" charset="0"/>
              </a:rPr>
              <a:t>+1</a:t>
            </a:r>
            <a:r>
              <a:rPr lang="en-US" altLang="zh-TW" sz="2400" dirty="0">
                <a:latin typeface="Times New Roman" pitchFamily="18" charset="0"/>
                <a:cs typeface="Times New Roman" pitchFamily="18" charset="0"/>
              </a:rPr>
              <a:t>-</a:t>
            </a:r>
            <a:r>
              <a:rPr lang="en-US" altLang="zh-TW" sz="2400" i="1" dirty="0">
                <a:latin typeface="Times New Roman" pitchFamily="18" charset="0"/>
                <a:cs typeface="Times New Roman" pitchFamily="18" charset="0"/>
              </a:rPr>
              <a:t>c</a:t>
            </a:r>
            <a:r>
              <a:rPr lang="en-US" altLang="zh-TW" sz="2400" i="1" baseline="-25000" dirty="0">
                <a:latin typeface="Times New Roman" pitchFamily="18" charset="0"/>
                <a:cs typeface="Times New Roman" pitchFamily="18" charset="0"/>
              </a:rPr>
              <a:t>i</a:t>
            </a:r>
            <a:r>
              <a:rPr lang="en-US" altLang="zh-TW" sz="2400" dirty="0">
                <a:latin typeface="Times New Roman" pitchFamily="18" charset="0"/>
                <a:cs typeface="Times New Roman" pitchFamily="18" charset="0"/>
              </a:rPr>
              <a:t>:		 	3  0  -1   0   -1   -1   1   -1</a:t>
            </a:r>
          </a:p>
          <a:p>
            <a:r>
              <a:rPr lang="en-US" altLang="en-US" sz="2400" dirty="0">
                <a:solidFill>
                  <a:prstClr val="black"/>
                </a:solidFill>
                <a:latin typeface="Times New Roman" pitchFamily="18" charset="0"/>
                <a:cs typeface="Times New Roman" pitchFamily="18" charset="0"/>
              </a:rPr>
              <a:t>CFD </a:t>
            </a:r>
            <a:r>
              <a:rPr lang="en-US" altLang="zh-TW" sz="2400" dirty="0">
                <a:latin typeface="Times New Roman" pitchFamily="18" charset="0"/>
                <a:cs typeface="Times New Roman" pitchFamily="18" charset="0"/>
              </a:rPr>
              <a:t>: 			3  0   3    0   3    3    1    3</a:t>
            </a:r>
          </a:p>
          <a:p>
            <a:r>
              <a:rPr lang="en-US" altLang="zh-TW" sz="2400" dirty="0">
                <a:latin typeface="Times New Roman" pitchFamily="18" charset="0"/>
                <a:cs typeface="Times New Roman" pitchFamily="18" charset="0"/>
              </a:rPr>
              <a:t>Min magnitude: 	</a:t>
            </a:r>
            <a:r>
              <a:rPr lang="en-US" altLang="zh-TW" sz="2400" dirty="0">
                <a:solidFill>
                  <a:srgbClr val="FF0000"/>
                </a:solidFill>
                <a:latin typeface="Times New Roman" pitchFamily="18" charset="0"/>
                <a:cs typeface="Times New Roman" pitchFamily="18" charset="0"/>
              </a:rPr>
              <a:t>0  3   0   3   3   1   3   3  (normalized)</a:t>
            </a:r>
          </a:p>
          <a:p>
            <a:endParaRPr lang="en-US" altLang="zh-TW" dirty="0">
              <a:solidFill>
                <a:srgbClr val="FF0000"/>
              </a:solidFill>
              <a:latin typeface="Times New Roman" pitchFamily="18" charset="0"/>
              <a:cs typeface="Times New Roman" pitchFamily="18" charset="0"/>
            </a:endParaRPr>
          </a:p>
          <a:p>
            <a:r>
              <a:rPr lang="en-US" altLang="zh-TW" sz="2400" dirty="0">
                <a:solidFill>
                  <a:srgbClr val="FF0000"/>
                </a:solidFill>
                <a:latin typeface="Times New Roman" pitchFamily="18" charset="0"/>
                <a:cs typeface="Times New Roman" pitchFamily="18" charset="0"/>
              </a:rPr>
              <a:t>Therefore, the shape number of both images is 03033133 of order 8.</a:t>
            </a:r>
          </a:p>
        </p:txBody>
      </p:sp>
      <p:cxnSp>
        <p:nvCxnSpPr>
          <p:cNvPr id="5" name="Straight Arrow Connector 4"/>
          <p:cNvCxnSpPr/>
          <p:nvPr/>
        </p:nvCxnSpPr>
        <p:spPr>
          <a:xfrm rot="16200000">
            <a:off x="9336360" y="1130121"/>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6200000">
            <a:off x="9912424" y="4437112"/>
            <a:ext cx="0" cy="43204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p:nvSpPr>
        <p:spPr>
          <a:xfrm>
            <a:off x="191344" y="142852"/>
            <a:ext cx="9333680"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sz="2400" dirty="0">
                <a:solidFill>
                  <a:srgbClr val="FF0000"/>
                </a:solidFill>
              </a:rPr>
              <a:t>Boundary Descriptors</a:t>
            </a:r>
          </a:p>
          <a:p>
            <a:r>
              <a:rPr lang="en-US" altLang="zh-TW" sz="3200" dirty="0">
                <a:solidFill>
                  <a:srgbClr val="FF0000"/>
                </a:solidFill>
              </a:rPr>
              <a:t>	Chain Codes &amp; Shape Numbers: Example</a:t>
            </a:r>
            <a:endParaRPr lang="en-US" sz="6000" dirty="0"/>
          </a:p>
        </p:txBody>
      </p:sp>
    </p:spTree>
    <p:extLst>
      <p:ext uri="{BB962C8B-B14F-4D97-AF65-F5344CB8AC3E}">
        <p14:creationId xmlns:p14="http://schemas.microsoft.com/office/powerpoint/2010/main" val="2926722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6"/>
                                        </p:tgtEl>
                                        <p:attrNameLst>
                                          <p:attrName>style.visibility</p:attrName>
                                        </p:attrNameLst>
                                      </p:cBhvr>
                                      <p:to>
                                        <p:strVal val="visible"/>
                                      </p:to>
                                    </p:set>
                                    <p:anim calcmode="lin" valueType="num">
                                      <p:cBhvr additive="base">
                                        <p:cTn id="7" dur="500" fill="hold"/>
                                        <p:tgtEl>
                                          <p:spTgt spid="37896"/>
                                        </p:tgtEl>
                                        <p:attrNameLst>
                                          <p:attrName>ppt_x</p:attrName>
                                        </p:attrNameLst>
                                      </p:cBhvr>
                                      <p:tavLst>
                                        <p:tav tm="0">
                                          <p:val>
                                            <p:strVal val="#ppt_x"/>
                                          </p:val>
                                        </p:tav>
                                        <p:tav tm="100000">
                                          <p:val>
                                            <p:strVal val="#ppt_x"/>
                                          </p:val>
                                        </p:tav>
                                      </p:tavLst>
                                    </p:anim>
                                    <p:anim calcmode="lin" valueType="num">
                                      <p:cBhvr additive="base">
                                        <p:cTn id="8" dur="500" fill="hold"/>
                                        <p:tgtEl>
                                          <p:spTgt spid="3789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6"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191344" y="142852"/>
            <a:ext cx="9333680"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sz="2400" dirty="0">
                <a:solidFill>
                  <a:srgbClr val="FF0000"/>
                </a:solidFill>
              </a:rPr>
              <a:t>Boundary Descriptors</a:t>
            </a:r>
          </a:p>
          <a:p>
            <a:r>
              <a:rPr lang="en-US" altLang="zh-TW" sz="3200" dirty="0">
                <a:solidFill>
                  <a:srgbClr val="FF0000"/>
                </a:solidFill>
              </a:rPr>
              <a:t>	Chain Codes &amp; Shape Numbers: TODO</a:t>
            </a:r>
            <a:endParaRPr lang="en-US" sz="6000" dirty="0"/>
          </a:p>
        </p:txBody>
      </p:sp>
      <p:graphicFrame>
        <p:nvGraphicFramePr>
          <p:cNvPr id="11" name="Object 4"/>
          <p:cNvGraphicFramePr>
            <a:graphicFrameLocks noChangeAspect="1"/>
          </p:cNvGraphicFramePr>
          <p:nvPr/>
        </p:nvGraphicFramePr>
        <p:xfrm>
          <a:off x="1775521" y="1356494"/>
          <a:ext cx="1547813" cy="1568450"/>
        </p:xfrm>
        <a:graphic>
          <a:graphicData uri="http://schemas.openxmlformats.org/presentationml/2006/ole">
            <mc:AlternateContent xmlns:mc="http://schemas.openxmlformats.org/markup-compatibility/2006">
              <mc:Choice xmlns:v="urn:schemas-microsoft-com:vml" Requires="v">
                <p:oleObj name="Image" r:id="rId3" imgW="2755556" imgH="2793651" progId="Photoshop.Image.8">
                  <p:embed/>
                </p:oleObj>
              </mc:Choice>
              <mc:Fallback>
                <p:oleObj name="Image" r:id="rId3" imgW="2755556" imgH="2793651" progId="Photoshop.Image.8">
                  <p:embed/>
                  <p:pic>
                    <p:nvPicPr>
                      <p:cNvPr id="11"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5521" y="1356494"/>
                        <a:ext cx="1547813" cy="1568450"/>
                      </a:xfrm>
                      <a:prstGeom prst="rect">
                        <a:avLst/>
                      </a:prstGeom>
                      <a:noFill/>
                      <a:ln w="28575">
                        <a:noFill/>
                        <a:miter lim="800000"/>
                        <a:headEnd/>
                        <a:tailEnd/>
                      </a:ln>
                      <a:effectLst/>
                    </p:spPr>
                  </p:pic>
                </p:oleObj>
              </mc:Fallback>
            </mc:AlternateContent>
          </a:graphicData>
        </a:graphic>
      </p:graphicFrame>
      <p:graphicFrame>
        <p:nvGraphicFramePr>
          <p:cNvPr id="12" name="Object 5"/>
          <p:cNvGraphicFramePr>
            <a:graphicFrameLocks noChangeAspect="1"/>
          </p:cNvGraphicFramePr>
          <p:nvPr/>
        </p:nvGraphicFramePr>
        <p:xfrm>
          <a:off x="3589338" y="1268413"/>
          <a:ext cx="4559300" cy="2451100"/>
        </p:xfrm>
        <a:graphic>
          <a:graphicData uri="http://schemas.openxmlformats.org/presentationml/2006/ole">
            <mc:AlternateContent xmlns:mc="http://schemas.openxmlformats.org/markup-compatibility/2006">
              <mc:Choice xmlns:v="urn:schemas-microsoft-com:vml" Requires="v">
                <p:oleObj name="Image" r:id="rId5" imgW="4558730" imgH="2450794" progId="Photoshop.Image.8">
                  <p:embed/>
                </p:oleObj>
              </mc:Choice>
              <mc:Fallback>
                <p:oleObj name="Image" r:id="rId5" imgW="4558730" imgH="2450794" progId="Photoshop.Image.8">
                  <p:embed/>
                  <p:pic>
                    <p:nvPicPr>
                      <p:cNvPr id="12"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9338" y="1268413"/>
                        <a:ext cx="4559300" cy="245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6"/>
          <p:cNvGraphicFramePr>
            <a:graphicFrameLocks noChangeAspect="1"/>
          </p:cNvGraphicFramePr>
          <p:nvPr/>
        </p:nvGraphicFramePr>
        <p:xfrm>
          <a:off x="8583488" y="1363216"/>
          <a:ext cx="1905000" cy="2209800"/>
        </p:xfrm>
        <a:graphic>
          <a:graphicData uri="http://schemas.openxmlformats.org/presentationml/2006/ole">
            <mc:AlternateContent xmlns:mc="http://schemas.openxmlformats.org/markup-compatibility/2006">
              <mc:Choice xmlns:v="urn:schemas-microsoft-com:vml" Requires="v">
                <p:oleObj name="Image" r:id="rId7" imgW="1904762" imgH="2209524" progId="Photoshop.Image.8">
                  <p:embed/>
                </p:oleObj>
              </mc:Choice>
              <mc:Fallback>
                <p:oleObj name="Image" r:id="rId7" imgW="1904762" imgH="2209524" progId="Photoshop.Image.8">
                  <p:embed/>
                  <p:pic>
                    <p:nvPicPr>
                      <p:cNvPr id="13"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83488" y="1363216"/>
                        <a:ext cx="19050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2"/>
          <p:cNvGraphicFramePr>
            <a:graphicFrameLocks noChangeAspect="1"/>
          </p:cNvGraphicFramePr>
          <p:nvPr/>
        </p:nvGraphicFramePr>
        <p:xfrm>
          <a:off x="1631505" y="3789040"/>
          <a:ext cx="7173913" cy="3009900"/>
        </p:xfrm>
        <a:graphic>
          <a:graphicData uri="http://schemas.openxmlformats.org/presentationml/2006/ole">
            <mc:AlternateContent xmlns:mc="http://schemas.openxmlformats.org/markup-compatibility/2006">
              <mc:Choice xmlns:v="urn:schemas-microsoft-com:vml" Requires="v">
                <p:oleObj name="Image" r:id="rId9" imgW="7174603" imgH="3009524" progId="Photoshop.Image.8">
                  <p:embed/>
                </p:oleObj>
              </mc:Choice>
              <mc:Fallback>
                <p:oleObj name="Image" r:id="rId9" imgW="7174603" imgH="3009524" progId="Photoshop.Image.8">
                  <p:embed/>
                  <p:pic>
                    <p:nvPicPr>
                      <p:cNvPr id="3" name="Object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1505" y="3789040"/>
                        <a:ext cx="7173913"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Rectangle 1"/>
          <p:cNvSpPr/>
          <p:nvPr/>
        </p:nvSpPr>
        <p:spPr>
          <a:xfrm>
            <a:off x="4871864" y="2490068"/>
            <a:ext cx="3096344" cy="1226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2783632" y="5586412"/>
            <a:ext cx="5904656" cy="1226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10783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191344" y="142852"/>
            <a:ext cx="9333680"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sz="2400" dirty="0">
                <a:solidFill>
                  <a:srgbClr val="FF0000"/>
                </a:solidFill>
              </a:rPr>
              <a:t>Boundary Descriptors</a:t>
            </a:r>
          </a:p>
          <a:p>
            <a:r>
              <a:rPr lang="en-US" altLang="zh-TW" sz="3200" dirty="0">
                <a:solidFill>
                  <a:srgbClr val="FF0000"/>
                </a:solidFill>
              </a:rPr>
              <a:t>	Chain Codes &amp; Shape Numbers: TODO</a:t>
            </a:r>
            <a:endParaRPr lang="en-US" sz="6000" dirty="0"/>
          </a:p>
        </p:txBody>
      </p:sp>
      <p:sp>
        <p:nvSpPr>
          <p:cNvPr id="8" name="Rectangle 7"/>
          <p:cNvSpPr/>
          <p:nvPr/>
        </p:nvSpPr>
        <p:spPr>
          <a:xfrm>
            <a:off x="2783632" y="5586412"/>
            <a:ext cx="5904656" cy="12269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5DDABC51-FB7D-721F-E41E-BA5597AEECD5}"/>
              </a:ext>
            </a:extLst>
          </p:cNvPr>
          <p:cNvPicPr>
            <a:picLocks noChangeAspect="1"/>
          </p:cNvPicPr>
          <p:nvPr/>
        </p:nvPicPr>
        <p:blipFill>
          <a:blip r:embed="rId3"/>
          <a:stretch>
            <a:fillRect/>
          </a:stretch>
        </p:blipFill>
        <p:spPr>
          <a:xfrm>
            <a:off x="3791744" y="1844824"/>
            <a:ext cx="2448272" cy="2338413"/>
          </a:xfrm>
          <a:prstGeom prst="rect">
            <a:avLst/>
          </a:prstGeom>
        </p:spPr>
      </p:pic>
      <p:sp>
        <p:nvSpPr>
          <p:cNvPr id="7" name="TextBox 6">
            <a:extLst>
              <a:ext uri="{FF2B5EF4-FFF2-40B4-BE49-F238E27FC236}">
                <a16:creationId xmlns:a16="http://schemas.microsoft.com/office/drawing/2014/main" id="{8EA64F6E-DE86-2E87-959C-76304024F621}"/>
              </a:ext>
            </a:extLst>
          </p:cNvPr>
          <p:cNvSpPr txBox="1"/>
          <p:nvPr/>
        </p:nvSpPr>
        <p:spPr>
          <a:xfrm>
            <a:off x="2495600" y="4437112"/>
            <a:ext cx="9073008" cy="1384995"/>
          </a:xfrm>
          <a:prstGeom prst="rect">
            <a:avLst/>
          </a:prstGeom>
          <a:noFill/>
        </p:spPr>
        <p:txBody>
          <a:bodyPr wrap="square">
            <a:spAutoFit/>
          </a:bodyPr>
          <a:lstStyle/>
          <a:p>
            <a:r>
              <a:rPr lang="en-US" altLang="zh-TW" sz="2800" dirty="0">
                <a:latin typeface="Times New Roman" pitchFamily="18" charset="0"/>
                <a:cs typeface="Times New Roman" pitchFamily="18" charset="0"/>
              </a:rPr>
              <a:t>Check if the shape number for the above shape is invariant to:</a:t>
            </a:r>
          </a:p>
          <a:p>
            <a:pPr marL="285750" indent="-285750">
              <a:buFont typeface="Arial" panose="020B0604020202020204" pitchFamily="34" charset="0"/>
              <a:buChar char="•"/>
            </a:pPr>
            <a:r>
              <a:rPr lang="en-US" altLang="zh-TW" sz="2800" dirty="0">
                <a:latin typeface="Times New Roman" pitchFamily="18" charset="0"/>
                <a:cs typeface="Times New Roman" pitchFamily="18" charset="0"/>
              </a:rPr>
              <a:t>Starting position</a:t>
            </a:r>
          </a:p>
          <a:p>
            <a:pPr marL="285750" indent="-285750">
              <a:buFont typeface="Arial" panose="020B0604020202020204" pitchFamily="34" charset="0"/>
              <a:buChar char="•"/>
            </a:pPr>
            <a:r>
              <a:rPr lang="en-US" altLang="zh-TW" sz="2800" dirty="0">
                <a:latin typeface="Times New Roman" pitchFamily="18" charset="0"/>
                <a:cs typeface="Times New Roman" pitchFamily="18" charset="0"/>
              </a:rPr>
              <a:t>Rotation (90 degree intervals)</a:t>
            </a:r>
          </a:p>
        </p:txBody>
      </p:sp>
      <p:pic>
        <p:nvPicPr>
          <p:cNvPr id="9" name="Picture 8">
            <a:extLst>
              <a:ext uri="{FF2B5EF4-FFF2-40B4-BE49-F238E27FC236}">
                <a16:creationId xmlns:a16="http://schemas.microsoft.com/office/drawing/2014/main" id="{072CFC3A-37D9-50D5-6484-6F470F4669DC}"/>
              </a:ext>
            </a:extLst>
          </p:cNvPr>
          <p:cNvPicPr>
            <a:picLocks noChangeAspect="1"/>
          </p:cNvPicPr>
          <p:nvPr/>
        </p:nvPicPr>
        <p:blipFill>
          <a:blip r:embed="rId3"/>
          <a:stretch>
            <a:fillRect/>
          </a:stretch>
        </p:blipFill>
        <p:spPr>
          <a:xfrm rot="16200000">
            <a:off x="6399392" y="1857967"/>
            <a:ext cx="2448272" cy="2338413"/>
          </a:xfrm>
          <a:prstGeom prst="rect">
            <a:avLst/>
          </a:prstGeom>
        </p:spPr>
      </p:pic>
      <p:pic>
        <p:nvPicPr>
          <p:cNvPr id="10" name="Picture 9">
            <a:extLst>
              <a:ext uri="{FF2B5EF4-FFF2-40B4-BE49-F238E27FC236}">
                <a16:creationId xmlns:a16="http://schemas.microsoft.com/office/drawing/2014/main" id="{2F772F92-6DAC-E645-6527-151618DDBED7}"/>
              </a:ext>
            </a:extLst>
          </p:cNvPr>
          <p:cNvPicPr>
            <a:picLocks noChangeAspect="1"/>
          </p:cNvPicPr>
          <p:nvPr/>
        </p:nvPicPr>
        <p:blipFill>
          <a:blip r:embed="rId3"/>
          <a:stretch>
            <a:fillRect/>
          </a:stretch>
        </p:blipFill>
        <p:spPr>
          <a:xfrm flipV="1">
            <a:off x="8970567" y="1803037"/>
            <a:ext cx="2448272" cy="2338413"/>
          </a:xfrm>
          <a:prstGeom prst="rect">
            <a:avLst/>
          </a:prstGeom>
        </p:spPr>
      </p:pic>
    </p:spTree>
    <p:extLst>
      <p:ext uri="{BB962C8B-B14F-4D97-AF65-F5344CB8AC3E}">
        <p14:creationId xmlns:p14="http://schemas.microsoft.com/office/powerpoint/2010/main" val="2593570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1027"/>
          <p:cNvSpPr txBox="1">
            <a:spLocks noChangeArrowheads="1"/>
          </p:cNvSpPr>
          <p:nvPr/>
        </p:nvSpPr>
        <p:spPr bwMode="auto">
          <a:xfrm>
            <a:off x="357585" y="1359470"/>
            <a:ext cx="5456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cs typeface="Angsana New" pitchFamily="18" charset="-34"/>
              </a:defRPr>
            </a:lvl1pPr>
            <a:lvl2pPr marL="742950" indent="-285750">
              <a:defRPr sz="2400">
                <a:solidFill>
                  <a:schemeClr val="tx1"/>
                </a:solidFill>
                <a:latin typeface="Times New Roman" pitchFamily="18" charset="0"/>
                <a:cs typeface="Angsana New" pitchFamily="18" charset="-34"/>
              </a:defRPr>
            </a:lvl2pPr>
            <a:lvl3pPr marL="1143000" indent="-228600">
              <a:defRPr sz="2400">
                <a:solidFill>
                  <a:schemeClr val="tx1"/>
                </a:solidFill>
                <a:latin typeface="Times New Roman" pitchFamily="18" charset="0"/>
                <a:cs typeface="Angsana New" pitchFamily="18" charset="-34"/>
              </a:defRPr>
            </a:lvl3pPr>
            <a:lvl4pPr marL="1600200" indent="-228600">
              <a:defRPr sz="2400">
                <a:solidFill>
                  <a:schemeClr val="tx1"/>
                </a:solidFill>
                <a:latin typeface="Times New Roman" pitchFamily="18" charset="0"/>
                <a:cs typeface="Angsana New" pitchFamily="18" charset="-34"/>
              </a:defRPr>
            </a:lvl4pPr>
            <a:lvl5pPr marL="2057400" indent="-22860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eaLnBrk="1" hangingPunct="1"/>
            <a:r>
              <a:rPr lang="en-US" altLang="en-US" b="1" dirty="0">
                <a:solidFill>
                  <a:schemeClr val="accent2"/>
                </a:solidFill>
              </a:rPr>
              <a:t>Purpose: to describe  regions or “areas” </a:t>
            </a:r>
            <a:endParaRPr lang="th-TH" altLang="en-US" b="1" dirty="0">
              <a:solidFill>
                <a:schemeClr val="accent2"/>
              </a:solidFill>
            </a:endParaRPr>
          </a:p>
        </p:txBody>
      </p:sp>
      <p:sp>
        <p:nvSpPr>
          <p:cNvPr id="25604" name="Text Box 1028"/>
          <p:cNvSpPr txBox="1">
            <a:spLocks noChangeArrowheads="1"/>
          </p:cNvSpPr>
          <p:nvPr/>
        </p:nvSpPr>
        <p:spPr bwMode="auto">
          <a:xfrm>
            <a:off x="335360" y="2082953"/>
            <a:ext cx="718658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cs typeface="Angsana New" pitchFamily="18" charset="-34"/>
              </a:defRPr>
            </a:lvl1pPr>
            <a:lvl2pPr marL="742950" indent="-285750">
              <a:defRPr sz="2400">
                <a:solidFill>
                  <a:schemeClr val="tx1"/>
                </a:solidFill>
                <a:latin typeface="Times New Roman" pitchFamily="18" charset="0"/>
                <a:cs typeface="Angsana New" pitchFamily="18" charset="-34"/>
              </a:defRPr>
            </a:lvl2pPr>
            <a:lvl3pPr marL="1143000" indent="-228600">
              <a:defRPr sz="2400">
                <a:solidFill>
                  <a:schemeClr val="tx1"/>
                </a:solidFill>
                <a:latin typeface="Times New Roman" pitchFamily="18" charset="0"/>
                <a:cs typeface="Angsana New" pitchFamily="18" charset="-34"/>
              </a:defRPr>
            </a:lvl3pPr>
            <a:lvl4pPr marL="1600200" indent="-228600">
              <a:defRPr sz="2400">
                <a:solidFill>
                  <a:schemeClr val="tx1"/>
                </a:solidFill>
                <a:latin typeface="Times New Roman" pitchFamily="18" charset="0"/>
                <a:cs typeface="Angsana New" pitchFamily="18" charset="-34"/>
              </a:defRPr>
            </a:lvl4pPr>
            <a:lvl5pPr marL="2057400" indent="-22860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eaLnBrk="1" hangingPunct="1"/>
            <a:r>
              <a:rPr lang="en-US" altLang="en-US" b="1" dirty="0">
                <a:solidFill>
                  <a:srgbClr val="990000"/>
                </a:solidFill>
              </a:rPr>
              <a:t>1. Some simple regional descriptors (discussed above)</a:t>
            </a:r>
          </a:p>
          <a:p>
            <a:pPr eaLnBrk="1" hangingPunct="1"/>
            <a:r>
              <a:rPr lang="en-US" altLang="en-US" dirty="0"/>
              <a:t>	- area of the region</a:t>
            </a:r>
          </a:p>
          <a:p>
            <a:pPr eaLnBrk="1" hangingPunct="1"/>
            <a:r>
              <a:rPr lang="en-US" altLang="en-US" dirty="0"/>
              <a:t>	- length of the boundary (perimeter) of the region</a:t>
            </a:r>
          </a:p>
          <a:p>
            <a:pPr eaLnBrk="1" hangingPunct="1"/>
            <a:r>
              <a:rPr lang="en-US" altLang="en-US" dirty="0"/>
              <a:t>	- Compactness</a:t>
            </a:r>
          </a:p>
          <a:p>
            <a:pPr eaLnBrk="1" hangingPunct="1"/>
            <a:endParaRPr lang="en-US" altLang="en-US" dirty="0"/>
          </a:p>
        </p:txBody>
      </p:sp>
      <p:sp>
        <p:nvSpPr>
          <p:cNvPr id="25607" name="Text Box 1031"/>
          <p:cNvSpPr txBox="1">
            <a:spLocks noChangeArrowheads="1"/>
          </p:cNvSpPr>
          <p:nvPr/>
        </p:nvSpPr>
        <p:spPr bwMode="auto">
          <a:xfrm>
            <a:off x="468447" y="4077072"/>
            <a:ext cx="61356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cs typeface="Angsana New" pitchFamily="18" charset="-34"/>
              </a:defRPr>
            </a:lvl1pPr>
            <a:lvl2pPr marL="742950" indent="-285750">
              <a:defRPr sz="2400">
                <a:solidFill>
                  <a:schemeClr val="tx1"/>
                </a:solidFill>
                <a:latin typeface="Times New Roman" pitchFamily="18" charset="0"/>
                <a:cs typeface="Angsana New" pitchFamily="18" charset="-34"/>
              </a:defRPr>
            </a:lvl2pPr>
            <a:lvl3pPr marL="1143000" indent="-228600">
              <a:defRPr sz="2400">
                <a:solidFill>
                  <a:schemeClr val="tx1"/>
                </a:solidFill>
                <a:latin typeface="Times New Roman" pitchFamily="18" charset="0"/>
                <a:cs typeface="Angsana New" pitchFamily="18" charset="-34"/>
              </a:defRPr>
            </a:lvl3pPr>
            <a:lvl4pPr marL="1600200" indent="-228600">
              <a:defRPr sz="2400">
                <a:solidFill>
                  <a:schemeClr val="tx1"/>
                </a:solidFill>
                <a:latin typeface="Times New Roman" pitchFamily="18" charset="0"/>
                <a:cs typeface="Angsana New" pitchFamily="18" charset="-34"/>
              </a:defRPr>
            </a:lvl4pPr>
            <a:lvl5pPr marL="2057400" indent="-22860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eaLnBrk="1" hangingPunct="1"/>
            <a:r>
              <a:rPr lang="en-US" altLang="en-US" b="1" dirty="0">
                <a:solidFill>
                  <a:srgbClr val="990000"/>
                </a:solidFill>
              </a:rPr>
              <a:t>2. Topological Descriptors, e.g. </a:t>
            </a:r>
            <a:r>
              <a:rPr lang="en-US" altLang="en-US" b="1" dirty="0" err="1">
                <a:solidFill>
                  <a:srgbClr val="990000"/>
                </a:solidFill>
              </a:rPr>
              <a:t>Eular</a:t>
            </a:r>
            <a:r>
              <a:rPr lang="en-US" altLang="en-US" b="1" dirty="0">
                <a:solidFill>
                  <a:srgbClr val="990000"/>
                </a:solidFill>
              </a:rPr>
              <a:t> number</a:t>
            </a:r>
          </a:p>
          <a:p>
            <a:pPr eaLnBrk="1" hangingPunct="1"/>
            <a:r>
              <a:rPr lang="en-US" altLang="en-US" b="1" dirty="0">
                <a:solidFill>
                  <a:srgbClr val="990000"/>
                </a:solidFill>
              </a:rPr>
              <a:t>3. Texture descriptors</a:t>
            </a:r>
          </a:p>
        </p:txBody>
      </p:sp>
      <p:sp>
        <p:nvSpPr>
          <p:cNvPr id="9" name="Title 1"/>
          <p:cNvSpPr txBox="1">
            <a:spLocks/>
          </p:cNvSpPr>
          <p:nvPr/>
        </p:nvSpPr>
        <p:spPr>
          <a:xfrm>
            <a:off x="191344" y="430884"/>
            <a:ext cx="9333680" cy="549844"/>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sz="3200" dirty="0">
                <a:solidFill>
                  <a:srgbClr val="FF0000"/>
                </a:solidFill>
                <a:ea typeface="新細明體" pitchFamily="18" charset="-120"/>
              </a:rPr>
              <a:t>Regional Descriptors </a:t>
            </a:r>
          </a:p>
        </p:txBody>
      </p:sp>
    </p:spTree>
    <p:extLst>
      <p:ext uri="{BB962C8B-B14F-4D97-AF65-F5344CB8AC3E}">
        <p14:creationId xmlns:p14="http://schemas.microsoft.com/office/powerpoint/2010/main" val="3396884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3"/>
          <p:cNvPicPr>
            <a:picLocks noChangeAspect="1" noChangeArrowheads="1"/>
          </p:cNvPicPr>
          <p:nvPr/>
        </p:nvPicPr>
        <p:blipFill>
          <a:blip r:embed="rId2">
            <a:extLst>
              <a:ext uri="{28A0092B-C50C-407E-A947-70E740481C1C}">
                <a14:useLocalDpi xmlns:a14="http://schemas.microsoft.com/office/drawing/2010/main" val="0"/>
              </a:ext>
            </a:extLst>
          </a:blip>
          <a:srcRect r="22501"/>
          <a:stretch>
            <a:fillRect/>
          </a:stretch>
        </p:blipFill>
        <p:spPr bwMode="auto">
          <a:xfrm>
            <a:off x="340942" y="2274574"/>
            <a:ext cx="4724400" cy="243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4"/>
          <p:cNvPicPr>
            <a:picLocks noChangeAspect="1" noChangeArrowheads="1"/>
          </p:cNvPicPr>
          <p:nvPr/>
        </p:nvPicPr>
        <p:blipFill>
          <a:blip r:embed="rId3">
            <a:extLst>
              <a:ext uri="{28A0092B-C50C-407E-A947-70E740481C1C}">
                <a14:useLocalDpi xmlns:a14="http://schemas.microsoft.com/office/drawing/2010/main" val="0"/>
              </a:ext>
            </a:extLst>
          </a:blip>
          <a:srcRect r="25926"/>
          <a:stretch>
            <a:fillRect/>
          </a:stretch>
        </p:blipFill>
        <p:spPr bwMode="auto">
          <a:xfrm>
            <a:off x="340942" y="4651202"/>
            <a:ext cx="457200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4" name="Text Box 7"/>
          <p:cNvSpPr txBox="1">
            <a:spLocks noChangeArrowheads="1"/>
          </p:cNvSpPr>
          <p:nvPr/>
        </p:nvSpPr>
        <p:spPr bwMode="auto">
          <a:xfrm>
            <a:off x="376438" y="1315617"/>
            <a:ext cx="114213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cs typeface="Angsana New" pitchFamily="18" charset="-34"/>
              </a:defRPr>
            </a:lvl1pPr>
            <a:lvl2pPr marL="742950" indent="-285750">
              <a:defRPr sz="2400">
                <a:solidFill>
                  <a:schemeClr val="tx1"/>
                </a:solidFill>
                <a:latin typeface="Times New Roman" pitchFamily="18" charset="0"/>
                <a:cs typeface="Angsana New" pitchFamily="18" charset="-34"/>
              </a:defRPr>
            </a:lvl2pPr>
            <a:lvl3pPr marL="1143000" indent="-228600">
              <a:defRPr sz="2400">
                <a:solidFill>
                  <a:schemeClr val="tx1"/>
                </a:solidFill>
                <a:latin typeface="Times New Roman" pitchFamily="18" charset="0"/>
                <a:cs typeface="Angsana New" pitchFamily="18" charset="-34"/>
              </a:defRPr>
            </a:lvl3pPr>
            <a:lvl4pPr marL="1600200" indent="-228600">
              <a:defRPr sz="2400">
                <a:solidFill>
                  <a:schemeClr val="tx1"/>
                </a:solidFill>
                <a:latin typeface="Times New Roman" pitchFamily="18" charset="0"/>
                <a:cs typeface="Angsana New" pitchFamily="18" charset="-34"/>
              </a:defRPr>
            </a:lvl4pPr>
            <a:lvl5pPr marL="2057400" indent="-22860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eaLnBrk="1" hangingPunct="1"/>
            <a:r>
              <a:rPr lang="en-US" b="0" i="0" dirty="0">
                <a:solidFill>
                  <a:srgbClr val="0D0D0D"/>
                </a:solidFill>
                <a:effectLst/>
                <a:latin typeface="Söhne"/>
              </a:rPr>
              <a:t>Properties of shapes that are invariant to rotation, translation, scaling, and other </a:t>
            </a:r>
          </a:p>
          <a:p>
            <a:pPr eaLnBrk="1" hangingPunct="1"/>
            <a:r>
              <a:rPr lang="en-US" b="0" i="0" dirty="0">
                <a:solidFill>
                  <a:srgbClr val="0D0D0D"/>
                </a:solidFill>
                <a:effectLst/>
                <a:latin typeface="Söhne"/>
              </a:rPr>
              <a:t>geometric transformations. </a:t>
            </a:r>
            <a:r>
              <a:rPr lang="en-US" altLang="en-US" dirty="0"/>
              <a:t>Used to describe holes and connected components of the region</a:t>
            </a:r>
          </a:p>
        </p:txBody>
      </p:sp>
      <p:sp>
        <p:nvSpPr>
          <p:cNvPr id="27655" name="Text Box 8"/>
          <p:cNvSpPr txBox="1">
            <a:spLocks noChangeArrowheads="1"/>
          </p:cNvSpPr>
          <p:nvPr/>
        </p:nvSpPr>
        <p:spPr bwMode="auto">
          <a:xfrm>
            <a:off x="6888088" y="2780928"/>
            <a:ext cx="2398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cs typeface="Angsana New" pitchFamily="18" charset="-34"/>
              </a:defRPr>
            </a:lvl1pPr>
            <a:lvl2pPr marL="742950" indent="-285750">
              <a:defRPr sz="2400">
                <a:solidFill>
                  <a:schemeClr val="tx1"/>
                </a:solidFill>
                <a:latin typeface="Times New Roman" pitchFamily="18" charset="0"/>
                <a:cs typeface="Angsana New" pitchFamily="18" charset="-34"/>
              </a:defRPr>
            </a:lvl2pPr>
            <a:lvl3pPr marL="1143000" indent="-228600">
              <a:defRPr sz="2400">
                <a:solidFill>
                  <a:schemeClr val="tx1"/>
                </a:solidFill>
                <a:latin typeface="Times New Roman" pitchFamily="18" charset="0"/>
                <a:cs typeface="Angsana New" pitchFamily="18" charset="-34"/>
              </a:defRPr>
            </a:lvl3pPr>
            <a:lvl4pPr marL="1600200" indent="-228600">
              <a:defRPr sz="2400">
                <a:solidFill>
                  <a:schemeClr val="tx1"/>
                </a:solidFill>
                <a:latin typeface="Times New Roman" pitchFamily="18" charset="0"/>
                <a:cs typeface="Angsana New" pitchFamily="18" charset="-34"/>
              </a:defRPr>
            </a:lvl4pPr>
            <a:lvl5pPr marL="2057400" indent="-22860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eaLnBrk="1" hangingPunct="1"/>
            <a:r>
              <a:rPr lang="en-US" altLang="en-US">
                <a:solidFill>
                  <a:schemeClr val="accent2"/>
                </a:solidFill>
              </a:rPr>
              <a:t>Euler number (</a:t>
            </a:r>
            <a:r>
              <a:rPr lang="en-US" altLang="en-US" i="1">
                <a:solidFill>
                  <a:schemeClr val="accent2"/>
                </a:solidFill>
              </a:rPr>
              <a:t>E</a:t>
            </a:r>
            <a:r>
              <a:rPr lang="en-US" altLang="en-US">
                <a:solidFill>
                  <a:schemeClr val="accent2"/>
                </a:solidFill>
              </a:rPr>
              <a:t>):</a:t>
            </a:r>
          </a:p>
        </p:txBody>
      </p:sp>
      <p:graphicFrame>
        <p:nvGraphicFramePr>
          <p:cNvPr id="27656" name="Object 9"/>
          <p:cNvGraphicFramePr>
            <a:graphicFrameLocks noChangeAspect="1"/>
          </p:cNvGraphicFramePr>
          <p:nvPr/>
        </p:nvGraphicFramePr>
        <p:xfrm>
          <a:off x="7284963" y="3425454"/>
          <a:ext cx="1393825" cy="354013"/>
        </p:xfrm>
        <a:graphic>
          <a:graphicData uri="http://schemas.openxmlformats.org/presentationml/2006/ole">
            <mc:AlternateContent xmlns:mc="http://schemas.openxmlformats.org/markup-compatibility/2006">
              <mc:Choice xmlns:v="urn:schemas-microsoft-com:vml" Requires="v">
                <p:oleObj name="Equation" r:id="rId4" imgW="698197" imgH="177723" progId="Equation.3">
                  <p:embed/>
                </p:oleObj>
              </mc:Choice>
              <mc:Fallback>
                <p:oleObj name="Equation" r:id="rId4" imgW="698197" imgH="177723" progId="Equation.3">
                  <p:embed/>
                  <p:pic>
                    <p:nvPicPr>
                      <p:cNvPr id="27656"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4963" y="3425454"/>
                        <a:ext cx="1393825" cy="354013"/>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7" name="Text Box 10"/>
          <p:cNvSpPr txBox="1">
            <a:spLocks noChangeArrowheads="1"/>
          </p:cNvSpPr>
          <p:nvPr/>
        </p:nvSpPr>
        <p:spPr bwMode="auto">
          <a:xfrm>
            <a:off x="6446762" y="4111254"/>
            <a:ext cx="384111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cs typeface="Angsana New" pitchFamily="18" charset="-34"/>
              </a:defRPr>
            </a:lvl1pPr>
            <a:lvl2pPr marL="742950" indent="-285750">
              <a:defRPr sz="2400">
                <a:solidFill>
                  <a:schemeClr val="tx1"/>
                </a:solidFill>
                <a:latin typeface="Times New Roman" pitchFamily="18" charset="0"/>
                <a:cs typeface="Angsana New" pitchFamily="18" charset="-34"/>
              </a:defRPr>
            </a:lvl2pPr>
            <a:lvl3pPr marL="1143000" indent="-228600">
              <a:defRPr sz="2400">
                <a:solidFill>
                  <a:schemeClr val="tx1"/>
                </a:solidFill>
                <a:latin typeface="Times New Roman" pitchFamily="18" charset="0"/>
                <a:cs typeface="Angsana New" pitchFamily="18" charset="-34"/>
              </a:defRPr>
            </a:lvl3pPr>
            <a:lvl4pPr marL="1600200" indent="-228600">
              <a:defRPr sz="2400">
                <a:solidFill>
                  <a:schemeClr val="tx1"/>
                </a:solidFill>
                <a:latin typeface="Times New Roman" pitchFamily="18" charset="0"/>
                <a:cs typeface="Angsana New" pitchFamily="18" charset="-34"/>
              </a:defRPr>
            </a:lvl4pPr>
            <a:lvl5pPr marL="2057400" indent="-22860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eaLnBrk="1" hangingPunct="1"/>
            <a:r>
              <a:rPr lang="en-US" altLang="en-US" i="1"/>
              <a:t>C</a:t>
            </a:r>
            <a:r>
              <a:rPr lang="en-US" altLang="en-US"/>
              <a:t> = the number of connected </a:t>
            </a:r>
          </a:p>
          <a:p>
            <a:pPr eaLnBrk="1" hangingPunct="1"/>
            <a:r>
              <a:rPr lang="en-US" altLang="en-US"/>
              <a:t>       components</a:t>
            </a:r>
          </a:p>
          <a:p>
            <a:pPr eaLnBrk="1" hangingPunct="1"/>
            <a:r>
              <a:rPr lang="en-US" altLang="en-US" i="1"/>
              <a:t>H</a:t>
            </a:r>
            <a:r>
              <a:rPr lang="en-US" altLang="en-US"/>
              <a:t> = the number of holes</a:t>
            </a:r>
          </a:p>
        </p:txBody>
      </p:sp>
      <p:sp>
        <p:nvSpPr>
          <p:cNvPr id="10" name="Title 1"/>
          <p:cNvSpPr txBox="1">
            <a:spLocks/>
          </p:cNvSpPr>
          <p:nvPr/>
        </p:nvSpPr>
        <p:spPr>
          <a:xfrm>
            <a:off x="191344" y="116632"/>
            <a:ext cx="9333680"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sz="2400" dirty="0">
                <a:solidFill>
                  <a:srgbClr val="FF0000"/>
                </a:solidFill>
                <a:ea typeface="新細明體" pitchFamily="18" charset="-120"/>
              </a:rPr>
              <a:t>Regional Descriptors</a:t>
            </a:r>
          </a:p>
          <a:p>
            <a:r>
              <a:rPr lang="en-US" altLang="zh-TW" sz="3200" dirty="0">
                <a:solidFill>
                  <a:srgbClr val="FF0000"/>
                </a:solidFill>
                <a:ea typeface="新細明體" pitchFamily="18" charset="-120"/>
              </a:rPr>
              <a:t>	Topological </a:t>
            </a:r>
          </a:p>
        </p:txBody>
      </p:sp>
    </p:spTree>
    <p:extLst>
      <p:ext uri="{BB962C8B-B14F-4D97-AF65-F5344CB8AC3E}">
        <p14:creationId xmlns:p14="http://schemas.microsoft.com/office/powerpoint/2010/main" val="3172899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191344" y="116632"/>
            <a:ext cx="9333680"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sz="2400" dirty="0">
                <a:solidFill>
                  <a:srgbClr val="FF0000"/>
                </a:solidFill>
                <a:ea typeface="新細明體" pitchFamily="18" charset="-120"/>
              </a:rPr>
              <a:t>Regional Descriptors</a:t>
            </a:r>
          </a:p>
          <a:p>
            <a:r>
              <a:rPr lang="en-US" altLang="zh-TW" sz="3200" dirty="0">
                <a:solidFill>
                  <a:srgbClr val="FF0000"/>
                </a:solidFill>
                <a:ea typeface="新細明體" pitchFamily="18" charset="-120"/>
              </a:rPr>
              <a:t>	Topological </a:t>
            </a: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l="17612" r="17358" b="21216"/>
          <a:stretch>
            <a:fillRect/>
          </a:stretch>
        </p:blipFill>
        <p:spPr bwMode="auto">
          <a:xfrm>
            <a:off x="2012057" y="1346448"/>
            <a:ext cx="3657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Line 7"/>
          <p:cNvSpPr>
            <a:spLocks noChangeShapeType="1"/>
          </p:cNvSpPr>
          <p:nvPr/>
        </p:nvSpPr>
        <p:spPr bwMode="auto">
          <a:xfrm flipH="1">
            <a:off x="5288657" y="1803648"/>
            <a:ext cx="533400" cy="304800"/>
          </a:xfrm>
          <a:prstGeom prst="line">
            <a:avLst/>
          </a:prstGeom>
          <a:noFill/>
          <a:ln w="254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 Box 8"/>
          <p:cNvSpPr txBox="1">
            <a:spLocks noChangeArrowheads="1"/>
          </p:cNvSpPr>
          <p:nvPr/>
        </p:nvSpPr>
        <p:spPr bwMode="auto">
          <a:xfrm>
            <a:off x="5822057" y="1422649"/>
            <a:ext cx="16930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cs typeface="Angsana New" pitchFamily="18" charset="-34"/>
              </a:defRPr>
            </a:lvl1pPr>
            <a:lvl2pPr marL="742950" indent="-285750">
              <a:defRPr sz="2400">
                <a:solidFill>
                  <a:schemeClr val="tx1"/>
                </a:solidFill>
                <a:latin typeface="Times New Roman" pitchFamily="18" charset="0"/>
                <a:cs typeface="Angsana New" pitchFamily="18" charset="-34"/>
              </a:defRPr>
            </a:lvl2pPr>
            <a:lvl3pPr marL="1143000" indent="-228600">
              <a:defRPr sz="2400">
                <a:solidFill>
                  <a:schemeClr val="tx1"/>
                </a:solidFill>
                <a:latin typeface="Times New Roman" pitchFamily="18" charset="0"/>
                <a:cs typeface="Angsana New" pitchFamily="18" charset="-34"/>
              </a:defRPr>
            </a:lvl3pPr>
            <a:lvl4pPr marL="1600200" indent="-228600">
              <a:defRPr sz="2400">
                <a:solidFill>
                  <a:schemeClr val="tx1"/>
                </a:solidFill>
                <a:latin typeface="Times New Roman" pitchFamily="18" charset="0"/>
                <a:cs typeface="Angsana New" pitchFamily="18" charset="-34"/>
              </a:defRPr>
            </a:lvl4pPr>
            <a:lvl5pPr marL="2057400" indent="-22860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eaLnBrk="1" hangingPunct="1"/>
            <a:r>
              <a:rPr lang="en-US" altLang="en-US" dirty="0">
                <a:solidFill>
                  <a:schemeClr val="accent2"/>
                </a:solidFill>
              </a:rPr>
              <a:t>E = 1-2 = -1</a:t>
            </a:r>
          </a:p>
        </p:txBody>
      </p:sp>
      <p:sp>
        <p:nvSpPr>
          <p:cNvPr id="14" name="Text Box 9"/>
          <p:cNvSpPr txBox="1">
            <a:spLocks noChangeArrowheads="1"/>
          </p:cNvSpPr>
          <p:nvPr/>
        </p:nvSpPr>
        <p:spPr bwMode="auto">
          <a:xfrm>
            <a:off x="1775520" y="3403849"/>
            <a:ext cx="15905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cs typeface="Angsana New" pitchFamily="18" charset="-34"/>
              </a:defRPr>
            </a:lvl1pPr>
            <a:lvl2pPr marL="742950" indent="-285750">
              <a:defRPr sz="2400">
                <a:solidFill>
                  <a:schemeClr val="tx1"/>
                </a:solidFill>
                <a:latin typeface="Times New Roman" pitchFamily="18" charset="0"/>
                <a:cs typeface="Angsana New" pitchFamily="18" charset="-34"/>
              </a:defRPr>
            </a:lvl2pPr>
            <a:lvl3pPr marL="1143000" indent="-228600">
              <a:defRPr sz="2400">
                <a:solidFill>
                  <a:schemeClr val="tx1"/>
                </a:solidFill>
                <a:latin typeface="Times New Roman" pitchFamily="18" charset="0"/>
                <a:cs typeface="Angsana New" pitchFamily="18" charset="-34"/>
              </a:defRPr>
            </a:lvl3pPr>
            <a:lvl4pPr marL="1600200" indent="-228600">
              <a:defRPr sz="2400">
                <a:solidFill>
                  <a:schemeClr val="tx1"/>
                </a:solidFill>
                <a:latin typeface="Times New Roman" pitchFamily="18" charset="0"/>
                <a:cs typeface="Angsana New" pitchFamily="18" charset="-34"/>
              </a:defRPr>
            </a:lvl4pPr>
            <a:lvl5pPr marL="2057400" indent="-22860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eaLnBrk="1" hangingPunct="1"/>
            <a:r>
              <a:rPr lang="en-US" altLang="en-US" dirty="0">
                <a:solidFill>
                  <a:srgbClr val="FF0000"/>
                </a:solidFill>
              </a:rPr>
              <a:t>E = 1-1 = 0</a:t>
            </a:r>
          </a:p>
        </p:txBody>
      </p:sp>
      <p:sp>
        <p:nvSpPr>
          <p:cNvPr id="15" name="Line 10"/>
          <p:cNvSpPr>
            <a:spLocks noChangeShapeType="1"/>
          </p:cNvSpPr>
          <p:nvPr/>
        </p:nvSpPr>
        <p:spPr bwMode="auto">
          <a:xfrm flipV="1">
            <a:off x="2316857" y="2794248"/>
            <a:ext cx="533400" cy="6858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Text Box 11"/>
          <p:cNvSpPr txBox="1">
            <a:spLocks noChangeArrowheads="1"/>
          </p:cNvSpPr>
          <p:nvPr/>
        </p:nvSpPr>
        <p:spPr bwMode="auto">
          <a:xfrm>
            <a:off x="6835650" y="3299792"/>
            <a:ext cx="1951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cs typeface="Angsana New" pitchFamily="18" charset="-34"/>
              </a:defRPr>
            </a:lvl1pPr>
            <a:lvl2pPr marL="742950" indent="-285750">
              <a:defRPr sz="2400">
                <a:solidFill>
                  <a:schemeClr val="tx1"/>
                </a:solidFill>
                <a:latin typeface="Times New Roman" pitchFamily="18" charset="0"/>
                <a:cs typeface="Angsana New" pitchFamily="18" charset="-34"/>
              </a:defRPr>
            </a:lvl2pPr>
            <a:lvl3pPr marL="1143000" indent="-228600">
              <a:defRPr sz="2400">
                <a:solidFill>
                  <a:schemeClr val="tx1"/>
                </a:solidFill>
                <a:latin typeface="Times New Roman" pitchFamily="18" charset="0"/>
                <a:cs typeface="Angsana New" pitchFamily="18" charset="-34"/>
              </a:defRPr>
            </a:lvl3pPr>
            <a:lvl4pPr marL="1600200" indent="-228600">
              <a:defRPr sz="2400">
                <a:solidFill>
                  <a:schemeClr val="tx1"/>
                </a:solidFill>
                <a:latin typeface="Times New Roman" pitchFamily="18" charset="0"/>
                <a:cs typeface="Angsana New" pitchFamily="18" charset="-34"/>
              </a:defRPr>
            </a:lvl4pPr>
            <a:lvl5pPr marL="2057400" indent="-22860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eaLnBrk="1" hangingPunct="1"/>
            <a:r>
              <a:rPr lang="en-US" altLang="en-US" dirty="0"/>
              <a:t>Euler Formula</a:t>
            </a:r>
          </a:p>
        </p:txBody>
      </p:sp>
      <p:graphicFrame>
        <p:nvGraphicFramePr>
          <p:cNvPr id="2" name="Object 9">
            <a:extLst>
              <a:ext uri="{FF2B5EF4-FFF2-40B4-BE49-F238E27FC236}">
                <a16:creationId xmlns:a16="http://schemas.microsoft.com/office/drawing/2014/main" id="{7DD8E216-C6AC-9205-C6E7-11D3DA9D6C42}"/>
              </a:ext>
            </a:extLst>
          </p:cNvPr>
          <p:cNvGraphicFramePr>
            <a:graphicFrameLocks noChangeAspect="1"/>
          </p:cNvGraphicFramePr>
          <p:nvPr/>
        </p:nvGraphicFramePr>
        <p:xfrm>
          <a:off x="8958137" y="3336909"/>
          <a:ext cx="1393825" cy="354013"/>
        </p:xfrm>
        <a:graphic>
          <a:graphicData uri="http://schemas.openxmlformats.org/presentationml/2006/ole">
            <mc:AlternateContent xmlns:mc="http://schemas.openxmlformats.org/markup-compatibility/2006">
              <mc:Choice xmlns:v="urn:schemas-microsoft-com:vml" Requires="v">
                <p:oleObj name="Equation" r:id="rId3" imgW="698197" imgH="177723" progId="Equation.3">
                  <p:embed/>
                </p:oleObj>
              </mc:Choice>
              <mc:Fallback>
                <p:oleObj name="Equation" r:id="rId3" imgW="698197" imgH="177723" progId="Equation.3">
                  <p:embed/>
                  <p:pic>
                    <p:nvPicPr>
                      <p:cNvPr id="2" name="Object 9">
                        <a:extLst>
                          <a:ext uri="{FF2B5EF4-FFF2-40B4-BE49-F238E27FC236}">
                            <a16:creationId xmlns:a16="http://schemas.microsoft.com/office/drawing/2014/main" id="{7DD8E216-C6AC-9205-C6E7-11D3DA9D6C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8137" y="3336909"/>
                        <a:ext cx="1393825" cy="354013"/>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82479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93FB23-EBF7-16AC-EB96-7F7FDF5DAFE1}"/>
              </a:ext>
            </a:extLst>
          </p:cNvPr>
          <p:cNvSpPr txBox="1"/>
          <p:nvPr/>
        </p:nvSpPr>
        <p:spPr>
          <a:xfrm>
            <a:off x="335360" y="1484784"/>
            <a:ext cx="5472608" cy="5078313"/>
          </a:xfrm>
          <a:prstGeom prst="rect">
            <a:avLst/>
          </a:prstGeom>
          <a:noFill/>
        </p:spPr>
        <p:txBody>
          <a:bodyPr wrap="square">
            <a:spAutoFit/>
          </a:bodyPr>
          <a:lstStyle/>
          <a:p>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numpy</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r>
              <a:rPr lang="en-US" b="0" dirty="0">
                <a:solidFill>
                  <a:srgbClr val="000000"/>
                </a:solidFill>
                <a:effectLst/>
                <a:latin typeface="Consolas" panose="020B0609020204030204" pitchFamily="49" charset="0"/>
              </a:rPr>
              <a:t> np</a:t>
            </a:r>
          </a:p>
          <a:p>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skimage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io, color, measure, morphology</a:t>
            </a:r>
          </a:p>
          <a:p>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skimage.filters</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threshold_otsu</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Load the image</a:t>
            </a:r>
            <a:endParaRPr lang="en-US" b="0" dirty="0">
              <a:solidFill>
                <a:srgbClr val="000000"/>
              </a:solidFill>
              <a:effectLst/>
              <a:latin typeface="Consolas" panose="020B0609020204030204" pitchFamily="49" charset="0"/>
            </a:endParaRPr>
          </a:p>
          <a:p>
            <a:r>
              <a:rPr lang="en-US" b="0" dirty="0" err="1">
                <a:solidFill>
                  <a:srgbClr val="000000"/>
                </a:solidFill>
                <a:effectLst/>
                <a:latin typeface="Consolas" panose="020B0609020204030204" pitchFamily="49" charset="0"/>
              </a:rPr>
              <a:t>image_path</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bottles.tif</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image = </a:t>
            </a:r>
            <a:r>
              <a:rPr lang="en-US" b="0" dirty="0" err="1">
                <a:solidFill>
                  <a:srgbClr val="000000"/>
                </a:solidFill>
                <a:effectLst/>
                <a:latin typeface="Consolas" panose="020B0609020204030204" pitchFamily="49" charset="0"/>
              </a:rPr>
              <a:t>io.imread</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image_path</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Assume grayscale image is loaded</a:t>
            </a:r>
            <a:endParaRPr lang="en-US" b="0" dirty="0">
              <a:solidFill>
                <a:srgbClr val="000000"/>
              </a:solidFill>
              <a:effectLst/>
              <a:latin typeface="Consolas" panose="020B0609020204030204" pitchFamily="49" charset="0"/>
            </a:endParaRPr>
          </a:p>
          <a:p>
            <a:r>
              <a:rPr lang="en-US" b="0" dirty="0" err="1">
                <a:solidFill>
                  <a:srgbClr val="000000"/>
                </a:solidFill>
                <a:effectLst/>
                <a:latin typeface="Consolas" panose="020B0609020204030204" pitchFamily="49" charset="0"/>
              </a:rPr>
              <a:t>gray_image</a:t>
            </a:r>
            <a:r>
              <a:rPr lang="en-US" b="0" dirty="0">
                <a:solidFill>
                  <a:srgbClr val="000000"/>
                </a:solidFill>
                <a:effectLst/>
                <a:latin typeface="Consolas" panose="020B0609020204030204" pitchFamily="49" charset="0"/>
              </a:rPr>
              <a:t> = image</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Convert the grayscale image to binary</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thresh = </a:t>
            </a:r>
            <a:r>
              <a:rPr lang="en-US" b="0" dirty="0" err="1">
                <a:solidFill>
                  <a:srgbClr val="000000"/>
                </a:solidFill>
                <a:effectLst/>
                <a:latin typeface="Consolas" panose="020B0609020204030204" pitchFamily="49" charset="0"/>
              </a:rPr>
              <a:t>threshold_otsu</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gray_image</a:t>
            </a:r>
            <a:r>
              <a:rPr lang="en-US" b="0" dirty="0">
                <a:solidFill>
                  <a:srgbClr val="000000"/>
                </a:solidFill>
                <a:effectLst/>
                <a:latin typeface="Consolas" panose="020B0609020204030204" pitchFamily="49" charset="0"/>
              </a:rPr>
              <a:t>)</a:t>
            </a:r>
          </a:p>
          <a:p>
            <a:r>
              <a:rPr lang="en-US" b="0" dirty="0" err="1">
                <a:solidFill>
                  <a:srgbClr val="000000"/>
                </a:solidFill>
                <a:effectLst/>
                <a:latin typeface="Consolas" panose="020B0609020204030204" pitchFamily="49" charset="0"/>
              </a:rPr>
              <a:t>binary_image</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gray_image</a:t>
            </a:r>
            <a:r>
              <a:rPr lang="en-US" b="0" dirty="0">
                <a:solidFill>
                  <a:srgbClr val="000000"/>
                </a:solidFill>
                <a:effectLst/>
                <a:latin typeface="Consolas" panose="020B0609020204030204" pitchFamily="49" charset="0"/>
              </a:rPr>
              <a:t> &gt; thresh</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Label connected components</a:t>
            </a:r>
            <a:endParaRPr lang="en-US" b="0" dirty="0">
              <a:solidFill>
                <a:srgbClr val="000000"/>
              </a:solidFill>
              <a:effectLst/>
              <a:latin typeface="Consolas" panose="020B0609020204030204" pitchFamily="49" charset="0"/>
            </a:endParaRPr>
          </a:p>
          <a:p>
            <a:r>
              <a:rPr lang="en-US" b="0" dirty="0" err="1">
                <a:solidFill>
                  <a:srgbClr val="000000"/>
                </a:solidFill>
                <a:effectLst/>
                <a:latin typeface="Consolas" panose="020B0609020204030204" pitchFamily="49" charset="0"/>
              </a:rPr>
              <a:t>label_image</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measure.label</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binary_image</a:t>
            </a:r>
            <a:r>
              <a:rPr lang="en-US"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0A9C71A9-678E-0191-D5B7-A6900B6C8445}"/>
              </a:ext>
            </a:extLst>
          </p:cNvPr>
          <p:cNvSpPr txBox="1"/>
          <p:nvPr/>
        </p:nvSpPr>
        <p:spPr>
          <a:xfrm>
            <a:off x="6096000" y="1196752"/>
            <a:ext cx="6101644" cy="5909310"/>
          </a:xfrm>
          <a:prstGeom prst="rect">
            <a:avLst/>
          </a:prstGeom>
          <a:noFill/>
        </p:spPr>
        <p:txBody>
          <a:bodyPr wrap="square">
            <a:spAutoFit/>
          </a:bodyPr>
          <a:lstStyle/>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Find the area of each connected component, then find the largest one (excluding the background which is labeled 0)</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props = </a:t>
            </a:r>
            <a:r>
              <a:rPr lang="en-US" b="0" dirty="0" err="1">
                <a:solidFill>
                  <a:srgbClr val="000000"/>
                </a:solidFill>
                <a:effectLst/>
                <a:latin typeface="Consolas" panose="020B0609020204030204" pitchFamily="49" charset="0"/>
              </a:rPr>
              <a:t>measure.regionprops</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label_image</a:t>
            </a:r>
            <a:r>
              <a:rPr lang="en-US" b="0" dirty="0">
                <a:solidFill>
                  <a:srgbClr val="000000"/>
                </a:solidFill>
                <a:effectLst/>
                <a:latin typeface="Consolas" panose="020B0609020204030204" pitchFamily="49" charset="0"/>
              </a:rPr>
              <a:t>)</a:t>
            </a:r>
          </a:p>
          <a:p>
            <a:r>
              <a:rPr lang="en-US" b="0" dirty="0" err="1">
                <a:solidFill>
                  <a:srgbClr val="000000"/>
                </a:solidFill>
                <a:effectLst/>
                <a:latin typeface="Consolas" panose="020B0609020204030204" pitchFamily="49" charset="0"/>
              </a:rPr>
              <a:t>largest_region</a:t>
            </a:r>
            <a:r>
              <a:rPr lang="en-US" b="0" dirty="0">
                <a:solidFill>
                  <a:srgbClr val="000000"/>
                </a:solidFill>
                <a:effectLst/>
                <a:latin typeface="Consolas" panose="020B0609020204030204" pitchFamily="49" charset="0"/>
              </a:rPr>
              <a:t> = max(props, key=</a:t>
            </a:r>
            <a:r>
              <a:rPr lang="en-US" b="0" dirty="0">
                <a:solidFill>
                  <a:srgbClr val="0000FF"/>
                </a:solidFill>
                <a:effectLst/>
                <a:latin typeface="Consolas" panose="020B0609020204030204" pitchFamily="49" charset="0"/>
              </a:rPr>
              <a:t>lambda</a:t>
            </a:r>
            <a:r>
              <a:rPr lang="en-US" b="0" dirty="0">
                <a:solidFill>
                  <a:srgbClr val="000000"/>
                </a:solidFill>
                <a:effectLst/>
                <a:latin typeface="Consolas" panose="020B0609020204030204" pitchFamily="49" charset="0"/>
              </a:rPr>
              <a:t> x: </a:t>
            </a:r>
            <a:r>
              <a:rPr lang="en-US" b="0" dirty="0" err="1">
                <a:solidFill>
                  <a:srgbClr val="000000"/>
                </a:solidFill>
                <a:effectLst/>
                <a:latin typeface="Consolas" panose="020B0609020204030204" pitchFamily="49" charset="0"/>
              </a:rPr>
              <a:t>x.area</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x.label</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else</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Create a mask for the largest region</a:t>
            </a:r>
            <a:endParaRPr lang="en-US" b="0" dirty="0">
              <a:solidFill>
                <a:srgbClr val="000000"/>
              </a:solidFill>
              <a:effectLst/>
              <a:latin typeface="Consolas" panose="020B0609020204030204" pitchFamily="49" charset="0"/>
            </a:endParaRPr>
          </a:p>
          <a:p>
            <a:r>
              <a:rPr lang="en-US" b="0" dirty="0" err="1">
                <a:solidFill>
                  <a:srgbClr val="000000"/>
                </a:solidFill>
                <a:effectLst/>
                <a:latin typeface="Consolas" panose="020B0609020204030204" pitchFamily="49" charset="0"/>
              </a:rPr>
              <a:t>largest_region_mask</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label_image</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largest_region.label</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Compute the Euler number of the largest region</a:t>
            </a:r>
            <a:endParaRPr lang="en-US" b="0" dirty="0">
              <a:solidFill>
                <a:srgbClr val="000000"/>
              </a:solidFill>
              <a:effectLst/>
              <a:latin typeface="Consolas" panose="020B0609020204030204" pitchFamily="49" charset="0"/>
            </a:endParaRPr>
          </a:p>
          <a:p>
            <a:r>
              <a:rPr lang="en-US" b="0" dirty="0" err="1">
                <a:solidFill>
                  <a:srgbClr val="000000"/>
                </a:solidFill>
                <a:effectLst/>
                <a:latin typeface="Consolas" panose="020B0609020204030204" pitchFamily="49" charset="0"/>
              </a:rPr>
              <a:t>euler_number</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measure.euler_number</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largest_region_mask</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print(</a:t>
            </a:r>
            <a:r>
              <a:rPr lang="en-US" b="0" dirty="0" err="1">
                <a:solidFill>
                  <a:srgbClr val="0000FF"/>
                </a:solidFill>
                <a:effectLst/>
                <a:latin typeface="Consolas" panose="020B0609020204030204" pitchFamily="49" charset="0"/>
              </a:rPr>
              <a:t>f</a:t>
            </a:r>
            <a:r>
              <a:rPr lang="en-US" b="0" dirty="0" err="1">
                <a:solidFill>
                  <a:srgbClr val="A31515"/>
                </a:solidFill>
                <a:effectLst/>
                <a:latin typeface="Consolas" panose="020B0609020204030204" pitchFamily="49" charset="0"/>
              </a:rPr>
              <a:t>"Euler</a:t>
            </a:r>
            <a:r>
              <a:rPr lang="en-US" b="0" dirty="0">
                <a:solidFill>
                  <a:srgbClr val="A31515"/>
                </a:solidFill>
                <a:effectLst/>
                <a:latin typeface="Consolas" panose="020B0609020204030204" pitchFamily="49" charset="0"/>
              </a:rPr>
              <a:t> Number of the Largest Region: </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euler_number</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2AFC8D53-DFA0-5FB3-77FF-871EBE805691}"/>
              </a:ext>
            </a:extLst>
          </p:cNvPr>
          <p:cNvSpPr txBox="1"/>
          <p:nvPr/>
        </p:nvSpPr>
        <p:spPr>
          <a:xfrm>
            <a:off x="335360" y="310266"/>
            <a:ext cx="9888760" cy="523220"/>
          </a:xfrm>
          <a:prstGeom prst="rect">
            <a:avLst/>
          </a:prstGeom>
          <a:noFill/>
        </p:spPr>
        <p:txBody>
          <a:bodyPr wrap="square">
            <a:spAutoFit/>
          </a:bodyPr>
          <a:lstStyle/>
          <a:p>
            <a:r>
              <a:rPr lang="en-US" altLang="zh-TW" sz="2800" b="1" dirty="0">
                <a:ea typeface="新細明體" pitchFamily="18" charset="-120"/>
              </a:rPr>
              <a:t>Python Code for Computing the </a:t>
            </a:r>
            <a:r>
              <a:rPr lang="en-US" altLang="zh-TW" sz="2800" b="1" dirty="0" err="1">
                <a:ea typeface="新細明體" pitchFamily="18" charset="-120"/>
              </a:rPr>
              <a:t>Eular</a:t>
            </a:r>
            <a:r>
              <a:rPr lang="en-US" altLang="zh-TW" sz="2800" b="1" dirty="0">
                <a:ea typeface="新細明體" pitchFamily="18" charset="-120"/>
              </a:rPr>
              <a:t> number of a region:</a:t>
            </a:r>
            <a:endParaRPr lang="en-US" altLang="zh-TW" sz="3600" b="1" dirty="0">
              <a:ea typeface="新細明體" pitchFamily="18" charset="-120"/>
            </a:endParaRPr>
          </a:p>
        </p:txBody>
      </p:sp>
    </p:spTree>
    <p:extLst>
      <p:ext uri="{BB962C8B-B14F-4D97-AF65-F5344CB8AC3E}">
        <p14:creationId xmlns:p14="http://schemas.microsoft.com/office/powerpoint/2010/main" val="4950325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3" name="Rectangle 5"/>
          <p:cNvSpPr>
            <a:spLocks noGrp="1" noChangeArrowheads="1"/>
          </p:cNvSpPr>
          <p:nvPr>
            <p:ph type="body" idx="1"/>
          </p:nvPr>
        </p:nvSpPr>
        <p:spPr bwMode="auto">
          <a:xfrm>
            <a:off x="191344" y="1412776"/>
            <a:ext cx="10585176" cy="5256584"/>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lnSpcReduction="10000"/>
          </a:bodyPr>
          <a:lstStyle/>
          <a:p>
            <a:pPr>
              <a:spcBef>
                <a:spcPts val="600"/>
              </a:spcBef>
              <a:spcAft>
                <a:spcPts val="600"/>
              </a:spcAft>
            </a:pPr>
            <a:r>
              <a:rPr lang="en-US" altLang="zh-CN" sz="2400" dirty="0">
                <a:ea typeface="宋体" panose="02010600030101010101" pitchFamily="2" charset="-122"/>
              </a:rPr>
              <a:t>Texture is usually defined as the smoothness or roughness of a surface.  </a:t>
            </a:r>
            <a:endParaRPr lang="en-US" altLang="zh-TW" sz="2400" dirty="0">
              <a:ea typeface="新細明體" panose="02020500000000000000" pitchFamily="18" charset="-120"/>
            </a:endParaRPr>
          </a:p>
          <a:p>
            <a:pPr>
              <a:spcBef>
                <a:spcPts val="600"/>
              </a:spcBef>
              <a:spcAft>
                <a:spcPts val="600"/>
              </a:spcAft>
            </a:pPr>
            <a:r>
              <a:rPr lang="en-US" altLang="zh-CN" sz="2400" dirty="0">
                <a:ea typeface="宋体" panose="02010600030101010101" pitchFamily="2" charset="-122"/>
              </a:rPr>
              <a:t>It is the visual appearance of the uniformity or lack of uniformity of brightness and color.</a:t>
            </a:r>
            <a:endParaRPr lang="en-US" altLang="zh-TW" sz="2400" dirty="0">
              <a:ea typeface="新細明體" panose="02020500000000000000" pitchFamily="18" charset="-120"/>
            </a:endParaRPr>
          </a:p>
          <a:p>
            <a:pPr>
              <a:spcBef>
                <a:spcPts val="600"/>
              </a:spcBef>
              <a:spcAft>
                <a:spcPts val="600"/>
              </a:spcAft>
            </a:pPr>
            <a:r>
              <a:rPr lang="en-US" altLang="zh-CN" sz="2400" dirty="0">
                <a:ea typeface="宋体" panose="02010600030101010101" pitchFamily="2" charset="-122"/>
              </a:rPr>
              <a:t>There are two types of texture: random and regular.</a:t>
            </a:r>
            <a:r>
              <a:rPr lang="en-US" altLang="zh-CN" sz="2800" dirty="0">
                <a:ea typeface="宋体" panose="02010600030101010101" pitchFamily="2" charset="-122"/>
              </a:rPr>
              <a:t>  </a:t>
            </a:r>
            <a:endParaRPr lang="en-US" altLang="zh-TW" sz="2800" dirty="0">
              <a:ea typeface="新細明體" panose="02020500000000000000" pitchFamily="18" charset="-120"/>
            </a:endParaRPr>
          </a:p>
          <a:p>
            <a:pPr lvl="1">
              <a:spcBef>
                <a:spcPts val="600"/>
              </a:spcBef>
              <a:spcAft>
                <a:spcPts val="600"/>
              </a:spcAft>
              <a:buClr>
                <a:schemeClr val="tx1"/>
              </a:buClr>
              <a:buFont typeface="Courier New" panose="02070309020205020404" pitchFamily="49" charset="0"/>
              <a:buChar char="o"/>
            </a:pPr>
            <a:r>
              <a:rPr lang="en-US" altLang="zh-CN" sz="2400" dirty="0">
                <a:solidFill>
                  <a:srgbClr val="FF0000"/>
                </a:solidFill>
                <a:ea typeface="宋体" panose="02010600030101010101" pitchFamily="2" charset="-122"/>
              </a:rPr>
              <a:t>Random texture</a:t>
            </a:r>
            <a:r>
              <a:rPr lang="en-US" altLang="zh-CN" sz="2400" dirty="0">
                <a:ea typeface="宋体" panose="02010600030101010101" pitchFamily="2" charset="-122"/>
              </a:rPr>
              <a:t> cannot be exactly described by words or equations; it must be described statistically.  The surface of a pile of dirt or rocks of many sizes would be random.  </a:t>
            </a:r>
            <a:endParaRPr lang="en-US" altLang="zh-TW" sz="2400" dirty="0">
              <a:ea typeface="新細明體" panose="02020500000000000000" pitchFamily="18" charset="-120"/>
            </a:endParaRPr>
          </a:p>
          <a:p>
            <a:pPr lvl="1">
              <a:spcBef>
                <a:spcPts val="600"/>
              </a:spcBef>
              <a:spcAft>
                <a:spcPts val="600"/>
              </a:spcAft>
              <a:buClr>
                <a:schemeClr val="tx1"/>
              </a:buClr>
              <a:buFont typeface="Courier New" panose="02070309020205020404" pitchFamily="49" charset="0"/>
              <a:buChar char="o"/>
            </a:pPr>
            <a:r>
              <a:rPr lang="en-US" altLang="zh-CN" sz="2400" dirty="0">
                <a:solidFill>
                  <a:srgbClr val="FF0000"/>
                </a:solidFill>
                <a:ea typeface="宋体" panose="02010600030101010101" pitchFamily="2" charset="-122"/>
              </a:rPr>
              <a:t>Regular texture</a:t>
            </a:r>
            <a:r>
              <a:rPr lang="en-US" altLang="zh-CN" sz="2400" dirty="0">
                <a:ea typeface="宋体" panose="02010600030101010101" pitchFamily="2" charset="-122"/>
              </a:rPr>
              <a:t> can be described by words or equations or repeating pattern primitives.  Clothes are frequently made with regularly repeating patterns.</a:t>
            </a:r>
          </a:p>
          <a:p>
            <a:pPr lvl="1">
              <a:spcBef>
                <a:spcPts val="600"/>
              </a:spcBef>
              <a:spcAft>
                <a:spcPts val="600"/>
              </a:spcAft>
              <a:buClr>
                <a:schemeClr val="tx1"/>
              </a:buClr>
              <a:buFont typeface="Courier New" panose="02070309020205020404" pitchFamily="49" charset="0"/>
              <a:buChar char="o"/>
            </a:pPr>
            <a:r>
              <a:rPr lang="en-US" altLang="zh-CN" sz="2400" dirty="0">
                <a:ea typeface="宋体" panose="02010600030101010101" pitchFamily="2" charset="-122"/>
              </a:rPr>
              <a:t>Random texture is analyzed by </a:t>
            </a:r>
            <a:r>
              <a:rPr lang="en-US" altLang="zh-CN" sz="2400" dirty="0">
                <a:solidFill>
                  <a:srgbClr val="FF0000"/>
                </a:solidFill>
                <a:ea typeface="宋体" panose="02010600030101010101" pitchFamily="2" charset="-122"/>
              </a:rPr>
              <a:t>statistical methods</a:t>
            </a:r>
            <a:r>
              <a:rPr lang="en-US" altLang="zh-TW" sz="2400" dirty="0">
                <a:ea typeface="新細明體" panose="02020500000000000000" pitchFamily="18" charset="-120"/>
              </a:rPr>
              <a:t>.</a:t>
            </a:r>
          </a:p>
          <a:p>
            <a:pPr lvl="1">
              <a:spcBef>
                <a:spcPts val="600"/>
              </a:spcBef>
              <a:spcAft>
                <a:spcPts val="600"/>
              </a:spcAft>
              <a:buClr>
                <a:schemeClr val="tx1"/>
              </a:buClr>
              <a:buFont typeface="Courier New" panose="02070309020205020404" pitchFamily="49" charset="0"/>
              <a:buChar char="o"/>
            </a:pPr>
            <a:r>
              <a:rPr lang="en-US" altLang="zh-TW" sz="2400" dirty="0">
                <a:ea typeface="新細明體" panose="02020500000000000000" pitchFamily="18" charset="-120"/>
              </a:rPr>
              <a:t>R</a:t>
            </a:r>
            <a:r>
              <a:rPr lang="en-US" altLang="zh-CN" sz="2400" dirty="0">
                <a:ea typeface="宋体" panose="02010600030101010101" pitchFamily="2" charset="-122"/>
              </a:rPr>
              <a:t>egular texture is analyzed by </a:t>
            </a:r>
            <a:r>
              <a:rPr lang="en-US" altLang="zh-CN" sz="2400" dirty="0">
                <a:solidFill>
                  <a:srgbClr val="FF0000"/>
                </a:solidFill>
                <a:ea typeface="宋体" panose="02010600030101010101" pitchFamily="2" charset="-122"/>
              </a:rPr>
              <a:t>structural or spectral (Fourier) methods</a:t>
            </a:r>
            <a:r>
              <a:rPr lang="en-US" altLang="zh-CN" sz="2400" dirty="0">
                <a:ea typeface="宋体" panose="02010600030101010101" pitchFamily="2" charset="-122"/>
              </a:rPr>
              <a:t>. (not discussed), although statistical methods can also be used for this purpose. </a:t>
            </a:r>
            <a:endParaRPr lang="zh-TW" altLang="en-US" sz="2400" dirty="0">
              <a:ea typeface="新細明體" panose="02020500000000000000" pitchFamily="18" charset="-120"/>
            </a:endParaRPr>
          </a:p>
        </p:txBody>
      </p:sp>
      <p:sp>
        <p:nvSpPr>
          <p:cNvPr id="4" name="Title 1"/>
          <p:cNvSpPr txBox="1">
            <a:spLocks/>
          </p:cNvSpPr>
          <p:nvPr/>
        </p:nvSpPr>
        <p:spPr>
          <a:xfrm>
            <a:off x="191344" y="116632"/>
            <a:ext cx="7843838"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sz="2400" dirty="0">
                <a:solidFill>
                  <a:srgbClr val="FF0000"/>
                </a:solidFill>
                <a:ea typeface="新細明體" pitchFamily="18" charset="-120"/>
              </a:rPr>
              <a:t>Regional Descriptors</a:t>
            </a:r>
          </a:p>
          <a:p>
            <a:r>
              <a:rPr lang="en-US" altLang="zh-TW" sz="3200" dirty="0">
                <a:solidFill>
                  <a:srgbClr val="FF0000"/>
                </a:solidFill>
                <a:ea typeface="新細明體" pitchFamily="18" charset="-120"/>
              </a:rPr>
              <a:t>	Texture </a:t>
            </a:r>
          </a:p>
        </p:txBody>
      </p:sp>
    </p:spTree>
    <p:extLst>
      <p:ext uri="{BB962C8B-B14F-4D97-AF65-F5344CB8AC3E}">
        <p14:creationId xmlns:p14="http://schemas.microsoft.com/office/powerpoint/2010/main" val="755762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263352" y="116632"/>
            <a:ext cx="7843838"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sz="2400" dirty="0">
                <a:solidFill>
                  <a:srgbClr val="FF0000"/>
                </a:solidFill>
                <a:ea typeface="新細明體" pitchFamily="18" charset="-120"/>
              </a:rPr>
              <a:t>Regional Descriptors</a:t>
            </a:r>
          </a:p>
          <a:p>
            <a:r>
              <a:rPr lang="en-US" altLang="zh-TW" sz="3200" dirty="0">
                <a:solidFill>
                  <a:srgbClr val="FF0000"/>
                </a:solidFill>
                <a:ea typeface="新細明體" pitchFamily="18" charset="-120"/>
              </a:rPr>
              <a:t>	Texture: Statistical Approaches… </a:t>
            </a:r>
          </a:p>
        </p:txBody>
      </p:sp>
      <p:sp>
        <p:nvSpPr>
          <p:cNvPr id="18" name="Text Box 6"/>
          <p:cNvSpPr txBox="1">
            <a:spLocks noChangeArrowheads="1"/>
          </p:cNvSpPr>
          <p:nvPr/>
        </p:nvSpPr>
        <p:spPr bwMode="auto">
          <a:xfrm>
            <a:off x="191344" y="1364575"/>
            <a:ext cx="986509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cs typeface="Angsana New" pitchFamily="18" charset="-34"/>
              </a:defRPr>
            </a:lvl1pPr>
            <a:lvl2pPr marL="742950" indent="-285750">
              <a:defRPr sz="2400">
                <a:solidFill>
                  <a:schemeClr val="tx1"/>
                </a:solidFill>
                <a:latin typeface="Times New Roman" pitchFamily="18" charset="0"/>
                <a:cs typeface="Angsana New" pitchFamily="18" charset="-34"/>
              </a:defRPr>
            </a:lvl2pPr>
            <a:lvl3pPr marL="1143000" indent="-228600">
              <a:defRPr sz="2400">
                <a:solidFill>
                  <a:schemeClr val="tx1"/>
                </a:solidFill>
                <a:latin typeface="Times New Roman" pitchFamily="18" charset="0"/>
                <a:cs typeface="Angsana New" pitchFamily="18" charset="-34"/>
              </a:defRPr>
            </a:lvl3pPr>
            <a:lvl4pPr marL="1600200" indent="-228600">
              <a:defRPr sz="2400">
                <a:solidFill>
                  <a:schemeClr val="tx1"/>
                </a:solidFill>
                <a:latin typeface="Times New Roman" pitchFamily="18" charset="0"/>
                <a:cs typeface="Angsana New" pitchFamily="18" charset="-34"/>
              </a:defRPr>
            </a:lvl4pPr>
            <a:lvl5pPr marL="2057400" indent="-22860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marL="0" lvl="1" indent="0" algn="just"/>
            <a:r>
              <a:rPr lang="en-US" altLang="zh-TW" dirty="0"/>
              <a:t>Let </a:t>
            </a:r>
            <a:r>
              <a:rPr lang="en-US" altLang="zh-TW" i="1" dirty="0"/>
              <a:t>z</a:t>
            </a:r>
            <a:r>
              <a:rPr lang="en-US" altLang="zh-TW" dirty="0"/>
              <a:t> be a random variable denoting gray levels and let </a:t>
            </a:r>
            <a:r>
              <a:rPr lang="en-US" altLang="zh-TW" i="1" dirty="0"/>
              <a:t>p</a:t>
            </a:r>
            <a:r>
              <a:rPr lang="en-US" altLang="zh-TW" dirty="0"/>
              <a:t>(</a:t>
            </a:r>
            <a:r>
              <a:rPr lang="en-US" altLang="zh-TW" i="1" dirty="0" err="1"/>
              <a:t>z</a:t>
            </a:r>
            <a:r>
              <a:rPr lang="en-US" altLang="zh-TW" i="1" baseline="-25000" dirty="0" err="1"/>
              <a:t>i</a:t>
            </a:r>
            <a:r>
              <a:rPr lang="en-US" altLang="zh-TW" dirty="0"/>
              <a:t>), </a:t>
            </a:r>
            <a:r>
              <a:rPr lang="en-US" altLang="zh-TW" i="1" dirty="0" err="1"/>
              <a:t>i</a:t>
            </a:r>
            <a:r>
              <a:rPr lang="en-US" altLang="zh-TW" dirty="0"/>
              <a:t>=0,1,…,</a:t>
            </a:r>
            <a:r>
              <a:rPr lang="en-US" altLang="zh-TW" i="1" dirty="0"/>
              <a:t>L</a:t>
            </a:r>
            <a:r>
              <a:rPr lang="en-US" altLang="zh-TW" dirty="0"/>
              <a:t>-1, be the corresponding histogram, where </a:t>
            </a:r>
            <a:r>
              <a:rPr lang="en-US" altLang="zh-TW" i="1" dirty="0"/>
              <a:t>L</a:t>
            </a:r>
            <a:r>
              <a:rPr lang="en-US" altLang="zh-TW" dirty="0"/>
              <a:t> is the number of distinct gray levels. The </a:t>
            </a:r>
            <a:r>
              <a:rPr lang="en-US" altLang="zh-TW" i="1" dirty="0"/>
              <a:t>n</a:t>
            </a:r>
            <a:r>
              <a:rPr lang="en-US" altLang="zh-TW" dirty="0"/>
              <a:t>th moment of </a:t>
            </a:r>
            <a:r>
              <a:rPr lang="en-US" altLang="zh-TW" i="1" dirty="0"/>
              <a:t>z</a:t>
            </a:r>
            <a:r>
              <a:rPr lang="en-US" altLang="zh-TW" dirty="0"/>
              <a:t> is</a:t>
            </a:r>
          </a:p>
        </p:txBody>
      </p:sp>
      <p:graphicFrame>
        <p:nvGraphicFramePr>
          <p:cNvPr id="19" name="Object 7"/>
          <p:cNvGraphicFramePr>
            <a:graphicFrameLocks noChangeAspect="1"/>
          </p:cNvGraphicFramePr>
          <p:nvPr/>
        </p:nvGraphicFramePr>
        <p:xfrm>
          <a:off x="4079776" y="2468441"/>
          <a:ext cx="3144838" cy="862012"/>
        </p:xfrm>
        <a:graphic>
          <a:graphicData uri="http://schemas.openxmlformats.org/presentationml/2006/ole">
            <mc:AlternateContent xmlns:mc="http://schemas.openxmlformats.org/markup-compatibility/2006">
              <mc:Choice xmlns:v="urn:schemas-microsoft-com:vml" Requires="v">
                <p:oleObj name="Equation" r:id="rId3" imgW="1574640" imgH="431640" progId="Equation.3">
                  <p:embed/>
                </p:oleObj>
              </mc:Choice>
              <mc:Fallback>
                <p:oleObj name="Equation" r:id="rId3" imgW="1574640" imgH="431640" progId="Equation.3">
                  <p:embed/>
                  <p:pic>
                    <p:nvPicPr>
                      <p:cNvPr id="19" name="Object 7"/>
                      <p:cNvPicPr>
                        <a:picLocks noChangeAspect="1" noChangeArrowheads="1"/>
                      </p:cNvPicPr>
                      <p:nvPr/>
                    </p:nvPicPr>
                    <p:blipFill>
                      <a:blip r:embed="rId4"/>
                      <a:srcRect/>
                      <a:stretch>
                        <a:fillRect/>
                      </a:stretch>
                    </p:blipFill>
                    <p:spPr bwMode="auto">
                      <a:xfrm>
                        <a:off x="4079776" y="2468441"/>
                        <a:ext cx="3144838" cy="862012"/>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Text Box 8"/>
          <p:cNvSpPr txBox="1">
            <a:spLocks noChangeArrowheads="1"/>
          </p:cNvSpPr>
          <p:nvPr/>
        </p:nvSpPr>
        <p:spPr bwMode="auto">
          <a:xfrm>
            <a:off x="4367808" y="3568181"/>
            <a:ext cx="928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cs typeface="Angsana New" pitchFamily="18" charset="-34"/>
              </a:defRPr>
            </a:lvl1pPr>
            <a:lvl2pPr marL="742950" indent="-285750">
              <a:defRPr sz="2400">
                <a:solidFill>
                  <a:schemeClr val="tx1"/>
                </a:solidFill>
                <a:latin typeface="Times New Roman" pitchFamily="18" charset="0"/>
                <a:cs typeface="Angsana New" pitchFamily="18" charset="-34"/>
              </a:defRPr>
            </a:lvl2pPr>
            <a:lvl3pPr marL="1143000" indent="-228600">
              <a:defRPr sz="2400">
                <a:solidFill>
                  <a:schemeClr val="tx1"/>
                </a:solidFill>
                <a:latin typeface="Times New Roman" pitchFamily="18" charset="0"/>
                <a:cs typeface="Angsana New" pitchFamily="18" charset="-34"/>
              </a:defRPr>
            </a:lvl3pPr>
            <a:lvl4pPr marL="1600200" indent="-228600">
              <a:defRPr sz="2400">
                <a:solidFill>
                  <a:schemeClr val="tx1"/>
                </a:solidFill>
                <a:latin typeface="Times New Roman" pitchFamily="18" charset="0"/>
                <a:cs typeface="Angsana New" pitchFamily="18" charset="-34"/>
              </a:defRPr>
            </a:lvl4pPr>
            <a:lvl5pPr marL="2057400" indent="-22860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eaLnBrk="1" hangingPunct="1"/>
            <a:r>
              <a:rPr lang="en-US" altLang="en-US" dirty="0"/>
              <a:t>where</a:t>
            </a:r>
          </a:p>
        </p:txBody>
      </p:sp>
      <p:graphicFrame>
        <p:nvGraphicFramePr>
          <p:cNvPr id="21" name="Object 9"/>
          <p:cNvGraphicFramePr>
            <a:graphicFrameLocks noChangeAspect="1"/>
          </p:cNvGraphicFramePr>
          <p:nvPr/>
        </p:nvGraphicFramePr>
        <p:xfrm>
          <a:off x="5515868" y="3420914"/>
          <a:ext cx="1825625" cy="862013"/>
        </p:xfrm>
        <a:graphic>
          <a:graphicData uri="http://schemas.openxmlformats.org/presentationml/2006/ole">
            <mc:AlternateContent xmlns:mc="http://schemas.openxmlformats.org/markup-compatibility/2006">
              <mc:Choice xmlns:v="urn:schemas-microsoft-com:vml" Requires="v">
                <p:oleObj name="Equation" r:id="rId5" imgW="914400" imgH="431800" progId="Equation.3">
                  <p:embed/>
                </p:oleObj>
              </mc:Choice>
              <mc:Fallback>
                <p:oleObj name="Equation" r:id="rId5" imgW="914400" imgH="431800" progId="Equation.3">
                  <p:embed/>
                  <p:pic>
                    <p:nvPicPr>
                      <p:cNvPr id="21"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5868" y="3420914"/>
                        <a:ext cx="1825625" cy="862013"/>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 Box 12"/>
          <p:cNvSpPr txBox="1">
            <a:spLocks noChangeArrowheads="1"/>
          </p:cNvSpPr>
          <p:nvPr/>
        </p:nvSpPr>
        <p:spPr bwMode="auto">
          <a:xfrm>
            <a:off x="1635696" y="4977855"/>
            <a:ext cx="806265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cs typeface="Angsana New" pitchFamily="18" charset="-34"/>
              </a:defRPr>
            </a:lvl1pPr>
            <a:lvl2pPr marL="742950" indent="-285750">
              <a:defRPr sz="2400">
                <a:solidFill>
                  <a:schemeClr val="tx1"/>
                </a:solidFill>
                <a:latin typeface="Times New Roman" pitchFamily="18" charset="0"/>
                <a:cs typeface="Angsana New" pitchFamily="18" charset="-34"/>
              </a:defRPr>
            </a:lvl2pPr>
            <a:lvl3pPr marL="1143000" indent="-228600">
              <a:defRPr sz="2400">
                <a:solidFill>
                  <a:schemeClr val="tx1"/>
                </a:solidFill>
                <a:latin typeface="Times New Roman" pitchFamily="18" charset="0"/>
                <a:cs typeface="Angsana New" pitchFamily="18" charset="-34"/>
              </a:defRPr>
            </a:lvl3pPr>
            <a:lvl4pPr marL="1600200" indent="-228600">
              <a:defRPr sz="2400">
                <a:solidFill>
                  <a:schemeClr val="tx1"/>
                </a:solidFill>
                <a:latin typeface="Times New Roman" pitchFamily="18" charset="0"/>
                <a:cs typeface="Angsana New" pitchFamily="18" charset="-34"/>
              </a:defRPr>
            </a:lvl4pPr>
            <a:lvl5pPr marL="2057400" indent="-22860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eaLnBrk="1" hangingPunct="1"/>
            <a:r>
              <a:rPr lang="en-US" altLang="en-US" dirty="0">
                <a:solidFill>
                  <a:srgbClr val="FF0000"/>
                </a:solidFill>
              </a:rPr>
              <a:t>Example:</a:t>
            </a:r>
            <a:r>
              <a:rPr lang="en-US" altLang="en-US" dirty="0"/>
              <a:t> The 2</a:t>
            </a:r>
            <a:r>
              <a:rPr lang="en-US" altLang="en-US" baseline="30000" dirty="0"/>
              <a:t>nd</a:t>
            </a:r>
            <a:r>
              <a:rPr lang="en-US" altLang="en-US" dirty="0"/>
              <a:t> moment </a:t>
            </a:r>
            <a:r>
              <a:rPr lang="en-US" altLang="en-US" dirty="0">
                <a:sym typeface="Wingdings" pitchFamily="2" charset="2"/>
              </a:rPr>
              <a:t>=</a:t>
            </a:r>
            <a:r>
              <a:rPr lang="en-US" altLang="en-US" dirty="0"/>
              <a:t> variance </a:t>
            </a:r>
            <a:r>
              <a:rPr lang="en-US" altLang="en-US" dirty="0">
                <a:sym typeface="Wingdings" pitchFamily="2" charset="2"/>
              </a:rPr>
              <a:t> measure “smoothness”</a:t>
            </a:r>
            <a:endParaRPr lang="en-US" altLang="en-US" dirty="0"/>
          </a:p>
          <a:p>
            <a:pPr eaLnBrk="1" hangingPunct="1"/>
            <a:r>
              <a:rPr lang="en-US" altLang="en-US" dirty="0"/>
              <a:t>	    The 3</a:t>
            </a:r>
            <a:r>
              <a:rPr lang="en-US" altLang="en-US" baseline="30000" dirty="0"/>
              <a:t>rd</a:t>
            </a:r>
            <a:r>
              <a:rPr lang="en-US" altLang="en-US" dirty="0"/>
              <a:t> moment </a:t>
            </a:r>
            <a:r>
              <a:rPr lang="en-US" altLang="en-US" dirty="0">
                <a:sym typeface="Wingdings" pitchFamily="2" charset="2"/>
              </a:rPr>
              <a:t></a:t>
            </a:r>
            <a:r>
              <a:rPr lang="en-US" altLang="en-US" dirty="0"/>
              <a:t> measure “</a:t>
            </a:r>
            <a:r>
              <a:rPr lang="en-US" altLang="en-US" dirty="0" err="1"/>
              <a:t>skewness</a:t>
            </a:r>
            <a:r>
              <a:rPr lang="en-US" altLang="en-US" dirty="0"/>
              <a:t>”</a:t>
            </a:r>
          </a:p>
          <a:p>
            <a:pPr eaLnBrk="1" hangingPunct="1"/>
            <a:r>
              <a:rPr lang="en-US" altLang="en-US" dirty="0"/>
              <a:t>	    The 4</a:t>
            </a:r>
            <a:r>
              <a:rPr lang="en-US" altLang="en-US" baseline="30000" dirty="0"/>
              <a:t>th</a:t>
            </a:r>
            <a:r>
              <a:rPr lang="en-US" altLang="en-US" dirty="0"/>
              <a:t> moment </a:t>
            </a:r>
            <a:r>
              <a:rPr lang="en-US" altLang="en-US" dirty="0">
                <a:sym typeface="Wingdings" pitchFamily="2" charset="2"/>
              </a:rPr>
              <a:t> measure “uniformity” (flatness)</a:t>
            </a:r>
            <a:endParaRPr lang="th-TH" altLang="en-US" dirty="0"/>
          </a:p>
        </p:txBody>
      </p:sp>
    </p:spTree>
    <p:extLst>
      <p:ext uri="{BB962C8B-B14F-4D97-AF65-F5344CB8AC3E}">
        <p14:creationId xmlns:p14="http://schemas.microsoft.com/office/powerpoint/2010/main" val="1232771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67" name="Rectangle 11"/>
          <p:cNvSpPr>
            <a:spLocks noGrp="1" noChangeArrowheads="1"/>
          </p:cNvSpPr>
          <p:nvPr>
            <p:ph type="body" sz="half" idx="1"/>
          </p:nvPr>
        </p:nvSpPr>
        <p:spPr bwMode="auto">
          <a:xfrm>
            <a:off x="191345" y="1412776"/>
            <a:ext cx="9822732" cy="4916488"/>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a:spcBef>
                <a:spcPts val="600"/>
              </a:spcBef>
              <a:spcAft>
                <a:spcPts val="600"/>
              </a:spcAft>
            </a:pPr>
            <a:r>
              <a:rPr lang="en-US" altLang="zh-TW" dirty="0">
                <a:ea typeface="新細明體" panose="02020500000000000000" pitchFamily="18" charset="-120"/>
              </a:rPr>
              <a:t>Mean:</a:t>
            </a:r>
            <a:r>
              <a:rPr lang="en-US" altLang="zh-TW" sz="2800" dirty="0">
                <a:ea typeface="新細明體" panose="02020500000000000000" pitchFamily="18" charset="-120"/>
              </a:rPr>
              <a:t> </a:t>
            </a:r>
          </a:p>
          <a:p>
            <a:pPr>
              <a:spcBef>
                <a:spcPts val="600"/>
              </a:spcBef>
              <a:spcAft>
                <a:spcPts val="600"/>
              </a:spcAft>
            </a:pPr>
            <a:r>
              <a:rPr lang="en-US" altLang="zh-TW" sz="2800" dirty="0">
                <a:ea typeface="新細明體" panose="02020500000000000000" pitchFamily="18" charset="-120"/>
              </a:rPr>
              <a:t>	A measure of the average intensity</a:t>
            </a:r>
          </a:p>
          <a:p>
            <a:pPr>
              <a:spcBef>
                <a:spcPts val="600"/>
              </a:spcBef>
              <a:spcAft>
                <a:spcPts val="600"/>
              </a:spcAft>
            </a:pPr>
            <a:r>
              <a:rPr lang="en-US" altLang="zh-TW" dirty="0">
                <a:ea typeface="新細明體" panose="02020500000000000000" pitchFamily="18" charset="-120"/>
              </a:rPr>
              <a:t>Standard Deviation:</a:t>
            </a:r>
            <a:r>
              <a:rPr lang="en-US" altLang="zh-TW" sz="2800" dirty="0">
                <a:ea typeface="新細明體" panose="02020500000000000000" pitchFamily="18" charset="-120"/>
              </a:rPr>
              <a:t> </a:t>
            </a:r>
          </a:p>
          <a:p>
            <a:pPr>
              <a:spcBef>
                <a:spcPts val="600"/>
              </a:spcBef>
              <a:spcAft>
                <a:spcPts val="600"/>
              </a:spcAft>
            </a:pPr>
            <a:r>
              <a:rPr lang="en-US" altLang="zh-TW" sz="2800" dirty="0">
                <a:ea typeface="新細明體" panose="02020500000000000000" pitchFamily="18" charset="-120"/>
              </a:rPr>
              <a:t>	A measure of average contrast.</a:t>
            </a:r>
          </a:p>
          <a:p>
            <a:pPr>
              <a:spcBef>
                <a:spcPts val="600"/>
              </a:spcBef>
              <a:spcAft>
                <a:spcPts val="600"/>
              </a:spcAft>
            </a:pPr>
            <a:r>
              <a:rPr lang="en-US" altLang="zh-TW" dirty="0">
                <a:ea typeface="新細明體" panose="02020500000000000000" pitchFamily="18" charset="-120"/>
              </a:rPr>
              <a:t>Smoothness: </a:t>
            </a:r>
            <a:r>
              <a:rPr lang="en-US" altLang="zh-TW" sz="2800" dirty="0">
                <a:ea typeface="新細明體" panose="02020500000000000000" pitchFamily="18" charset="-120"/>
              </a:rPr>
              <a:t>					</a:t>
            </a:r>
          </a:p>
          <a:p>
            <a:pPr>
              <a:spcBef>
                <a:spcPts val="600"/>
              </a:spcBef>
              <a:spcAft>
                <a:spcPts val="600"/>
              </a:spcAft>
            </a:pPr>
            <a:r>
              <a:rPr lang="en-US" altLang="zh-TW" sz="2800" dirty="0">
                <a:ea typeface="新細明體" panose="02020500000000000000" pitchFamily="18" charset="-120"/>
              </a:rPr>
              <a:t>	Measures the relative </a:t>
            </a:r>
            <a:r>
              <a:rPr lang="en-US" altLang="zh-TW" sz="2800" dirty="0"/>
              <a:t>smoothness of the intensity in a region. R is 0 for a region of constant intensity and approaches to 1 for region with large excursions in the values of its intensity levels.</a:t>
            </a:r>
          </a:p>
          <a:p>
            <a:pPr>
              <a:spcBef>
                <a:spcPts val="600"/>
              </a:spcBef>
              <a:spcAft>
                <a:spcPts val="600"/>
              </a:spcAft>
            </a:pPr>
            <a:endParaRPr lang="en-US" altLang="zh-TW" sz="2800" dirty="0">
              <a:ea typeface="新細明體" panose="02020500000000000000" pitchFamily="18" charset="-120"/>
            </a:endParaRPr>
          </a:p>
        </p:txBody>
      </p:sp>
      <p:graphicFrame>
        <p:nvGraphicFramePr>
          <p:cNvPr id="11" name="Object 12"/>
          <p:cNvGraphicFramePr>
            <a:graphicFrameLocks noGrp="1" noChangeAspect="1"/>
          </p:cNvGraphicFramePr>
          <p:nvPr>
            <p:ph sz="quarter" idx="2"/>
          </p:nvPr>
        </p:nvGraphicFramePr>
        <p:xfrm>
          <a:off x="1775520" y="1318943"/>
          <a:ext cx="1656184" cy="782226"/>
        </p:xfrm>
        <a:graphic>
          <a:graphicData uri="http://schemas.openxmlformats.org/presentationml/2006/ole">
            <mc:AlternateContent xmlns:mc="http://schemas.openxmlformats.org/markup-compatibility/2006">
              <mc:Choice xmlns:v="urn:schemas-microsoft-com:vml" Requires="v">
                <p:oleObj name="Equation" r:id="rId2" imgW="914400" imgH="431640" progId="Equation.3">
                  <p:embed/>
                </p:oleObj>
              </mc:Choice>
              <mc:Fallback>
                <p:oleObj name="Equation" r:id="rId2" imgW="914400" imgH="431640" progId="Equation.3">
                  <p:embed/>
                  <p:pic>
                    <p:nvPicPr>
                      <p:cNvPr id="11" name="Object 12"/>
                      <p:cNvPicPr>
                        <a:picLocks noGrp="1" noChangeAspect="1" noChangeArrowheads="1"/>
                      </p:cNvPicPr>
                      <p:nvPr/>
                    </p:nvPicPr>
                    <p:blipFill>
                      <a:blip r:embed="rId3"/>
                      <a:srcRect/>
                      <a:stretch>
                        <a:fillRect/>
                      </a:stretch>
                    </p:blipFill>
                    <p:spPr bwMode="auto">
                      <a:xfrm>
                        <a:off x="1775520" y="1318943"/>
                        <a:ext cx="1656184" cy="782226"/>
                      </a:xfrm>
                      <a:prstGeom prst="rect">
                        <a:avLst/>
                      </a:prstGeom>
                      <a:noFill/>
                      <a:ln>
                        <a:noFill/>
                      </a:ln>
                      <a:effectLst/>
                    </p:spPr>
                  </p:pic>
                </p:oleObj>
              </mc:Fallback>
            </mc:AlternateContent>
          </a:graphicData>
        </a:graphic>
      </p:graphicFrame>
      <p:graphicFrame>
        <p:nvGraphicFramePr>
          <p:cNvPr id="4" name="Object 3"/>
          <p:cNvGraphicFramePr>
            <a:graphicFrameLocks noChangeAspect="1"/>
          </p:cNvGraphicFramePr>
          <p:nvPr/>
        </p:nvGraphicFramePr>
        <p:xfrm>
          <a:off x="4007769" y="2662107"/>
          <a:ext cx="1689671" cy="565989"/>
        </p:xfrm>
        <a:graphic>
          <a:graphicData uri="http://schemas.openxmlformats.org/presentationml/2006/ole">
            <mc:AlternateContent xmlns:mc="http://schemas.openxmlformats.org/markup-compatibility/2006">
              <mc:Choice xmlns:v="urn:schemas-microsoft-com:vml" Requires="v">
                <p:oleObj name="Equation" r:id="rId4" imgW="761760" imgH="253800" progId="Equation.3">
                  <p:embed/>
                </p:oleObj>
              </mc:Choice>
              <mc:Fallback>
                <p:oleObj name="Equation" r:id="rId4" imgW="761760" imgH="253800" progId="Equation.3">
                  <p:embed/>
                  <p:pic>
                    <p:nvPicPr>
                      <p:cNvPr id="4" name="Object 3"/>
                      <p:cNvPicPr/>
                      <p:nvPr/>
                    </p:nvPicPr>
                    <p:blipFill>
                      <a:blip r:embed="rId5"/>
                      <a:stretch>
                        <a:fillRect/>
                      </a:stretch>
                    </p:blipFill>
                    <p:spPr>
                      <a:xfrm>
                        <a:off x="4007769" y="2662107"/>
                        <a:ext cx="1689671" cy="565989"/>
                      </a:xfrm>
                      <a:prstGeom prst="rect">
                        <a:avLst/>
                      </a:prstGeom>
                    </p:spPr>
                  </p:pic>
                </p:oleObj>
              </mc:Fallback>
            </mc:AlternateContent>
          </a:graphicData>
        </a:graphic>
      </p:graphicFrame>
      <p:graphicFrame>
        <p:nvGraphicFramePr>
          <p:cNvPr id="13" name="Object 18"/>
          <p:cNvGraphicFramePr>
            <a:graphicFrameLocks noChangeAspect="1"/>
          </p:cNvGraphicFramePr>
          <p:nvPr/>
        </p:nvGraphicFramePr>
        <p:xfrm>
          <a:off x="5060546" y="3681658"/>
          <a:ext cx="2056663" cy="827462"/>
        </p:xfrm>
        <a:graphic>
          <a:graphicData uri="http://schemas.openxmlformats.org/presentationml/2006/ole">
            <mc:AlternateContent xmlns:mc="http://schemas.openxmlformats.org/markup-compatibility/2006">
              <mc:Choice xmlns:v="urn:schemas-microsoft-com:vml" Requires="v">
                <p:oleObj name="方程式" r:id="rId6" imgW="1041120" imgH="419040" progId="Equation.3">
                  <p:embed/>
                </p:oleObj>
              </mc:Choice>
              <mc:Fallback>
                <p:oleObj name="方程式" r:id="rId6" imgW="1041120" imgH="419040" progId="Equation.3">
                  <p:embed/>
                  <p:pic>
                    <p:nvPicPr>
                      <p:cNvPr id="13"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0546" y="3681658"/>
                        <a:ext cx="2056663" cy="827462"/>
                      </a:xfrm>
                      <a:prstGeom prst="rect">
                        <a:avLst/>
                      </a:prstGeom>
                      <a:noFill/>
                      <a:ln>
                        <a:noFill/>
                      </a:ln>
                      <a:effectLst/>
                    </p:spPr>
                  </p:pic>
                </p:oleObj>
              </mc:Fallback>
            </mc:AlternateContent>
          </a:graphicData>
        </a:graphic>
      </p:graphicFrame>
      <p:sp>
        <p:nvSpPr>
          <p:cNvPr id="7" name="Title 1"/>
          <p:cNvSpPr txBox="1">
            <a:spLocks/>
          </p:cNvSpPr>
          <p:nvPr/>
        </p:nvSpPr>
        <p:spPr>
          <a:xfrm>
            <a:off x="263352" y="116632"/>
            <a:ext cx="7843838"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sz="2400" dirty="0">
                <a:solidFill>
                  <a:srgbClr val="FF0000"/>
                </a:solidFill>
                <a:ea typeface="新細明體" pitchFamily="18" charset="-120"/>
              </a:rPr>
              <a:t>Regional Descriptors</a:t>
            </a:r>
          </a:p>
          <a:p>
            <a:r>
              <a:rPr lang="en-US" altLang="zh-TW" sz="3200" dirty="0">
                <a:solidFill>
                  <a:srgbClr val="FF0000"/>
                </a:solidFill>
                <a:ea typeface="新細明體" pitchFamily="18" charset="-120"/>
              </a:rPr>
              <a:t>	Texture: Statistical Approaches… </a:t>
            </a:r>
          </a:p>
        </p:txBody>
      </p:sp>
    </p:spTree>
    <p:extLst>
      <p:ext uri="{BB962C8B-B14F-4D97-AF65-F5344CB8AC3E}">
        <p14:creationId xmlns:p14="http://schemas.microsoft.com/office/powerpoint/2010/main" val="4071008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p:cNvSpPr txBox="1">
            <a:spLocks noChangeArrowheads="1"/>
          </p:cNvSpPr>
          <p:nvPr/>
        </p:nvSpPr>
        <p:spPr bwMode="auto">
          <a:xfrm>
            <a:off x="263352" y="1340768"/>
            <a:ext cx="10513168"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ts val="600"/>
              </a:spcBef>
              <a:spcAft>
                <a:spcPts val="600"/>
              </a:spcAft>
            </a:pPr>
            <a:r>
              <a:rPr lang="en-US" altLang="en-US" sz="2400" b="1" dirty="0">
                <a:latin typeface="Times New Roman" panose="02020603050405020304" pitchFamily="18" charset="0"/>
                <a:cs typeface="Times New Roman" panose="02020603050405020304" pitchFamily="18" charset="0"/>
              </a:rPr>
              <a:t>Objective: </a:t>
            </a:r>
            <a:r>
              <a:rPr lang="en-US" altLang="en-US" sz="2400" dirty="0">
                <a:latin typeface="Times New Roman" panose="02020603050405020304" pitchFamily="18" charset="0"/>
                <a:cs typeface="Times New Roman" panose="02020603050405020304" pitchFamily="18" charset="0"/>
              </a:rPr>
              <a:t>To represent and describe information embedded in an image in other forms that are more suitable than the image itself.</a:t>
            </a:r>
          </a:p>
          <a:p>
            <a:pPr algn="just">
              <a:spcBef>
                <a:spcPts val="600"/>
              </a:spcBef>
              <a:spcAft>
                <a:spcPts val="600"/>
              </a:spcAft>
            </a:pPr>
            <a:r>
              <a:rPr lang="en-US" altLang="en-US" sz="2400" b="1" dirty="0">
                <a:latin typeface="Times New Roman" panose="02020603050405020304" pitchFamily="18" charset="0"/>
                <a:cs typeface="Times New Roman" panose="02020603050405020304" pitchFamily="18" charset="0"/>
              </a:rPr>
              <a:t>Benefits:</a:t>
            </a:r>
            <a:r>
              <a:rPr lang="en-US" altLang="en-US" sz="2400" dirty="0">
                <a:latin typeface="Times New Roman" panose="02020603050405020304" pitchFamily="18" charset="0"/>
                <a:cs typeface="Times New Roman" panose="02020603050405020304" pitchFamily="18" charset="0"/>
              </a:rPr>
              <a:t>	- Easier to understand	</a:t>
            </a:r>
          </a:p>
          <a:p>
            <a:pPr algn="just">
              <a:spcBef>
                <a:spcPts val="600"/>
              </a:spcBef>
              <a:spcAft>
                <a:spcPts val="600"/>
              </a:spcAft>
            </a:pPr>
            <a:r>
              <a:rPr lang="en-US" altLang="en-US" sz="2400" dirty="0">
                <a:latin typeface="Times New Roman" panose="02020603050405020304" pitchFamily="18" charset="0"/>
                <a:cs typeface="Times New Roman" panose="02020603050405020304" pitchFamily="18" charset="0"/>
              </a:rPr>
              <a:t>		- Require fewer memory, faster to be processed	</a:t>
            </a:r>
            <a:endParaRPr lang="th-TH" altLang="en-US" sz="2400" dirty="0">
              <a:latin typeface="Times New Roman" panose="02020603050405020304" pitchFamily="18" charset="0"/>
            </a:endParaRPr>
          </a:p>
          <a:p>
            <a:pPr algn="just">
              <a:spcBef>
                <a:spcPts val="600"/>
              </a:spcBef>
              <a:spcAft>
                <a:spcPts val="600"/>
              </a:spcAft>
            </a:pPr>
            <a:r>
              <a:rPr lang="en-US" altLang="en-US" sz="2400" dirty="0">
                <a:latin typeface="Times New Roman" panose="02020603050405020304" pitchFamily="18" charset="0"/>
                <a:cs typeface="Times New Roman" panose="02020603050405020304" pitchFamily="18" charset="0"/>
              </a:rPr>
              <a:t>		-</a:t>
            </a:r>
            <a:r>
              <a:rPr lang="th-TH" altLang="en-US" sz="2400" dirty="0">
                <a:latin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More “ready to be used”</a:t>
            </a:r>
          </a:p>
          <a:p>
            <a:pPr algn="just">
              <a:spcBef>
                <a:spcPts val="600"/>
              </a:spcBef>
              <a:spcAft>
                <a:spcPts val="600"/>
              </a:spcAft>
            </a:pPr>
            <a:r>
              <a:rPr lang="en-US" altLang="en-US" sz="2400" b="1" dirty="0">
                <a:latin typeface="Times New Roman" panose="02020603050405020304" pitchFamily="18" charset="0"/>
                <a:cs typeface="Times New Roman" panose="02020603050405020304" pitchFamily="18" charset="0"/>
              </a:rPr>
              <a:t>What kind of information we can use?</a:t>
            </a:r>
          </a:p>
          <a:p>
            <a:pPr algn="just">
              <a:spcBef>
                <a:spcPts val="600"/>
              </a:spcBef>
              <a:spcAft>
                <a:spcPts val="600"/>
              </a:spcAft>
            </a:pPr>
            <a:r>
              <a:rPr lang="en-US" altLang="en-US" sz="2400" dirty="0">
                <a:latin typeface="Times New Roman" panose="02020603050405020304" pitchFamily="18" charset="0"/>
                <a:cs typeface="Times New Roman" panose="02020603050405020304" pitchFamily="18" charset="0"/>
              </a:rPr>
              <a:t>External Characteristics:	Boundary, shape, perimeter, perimeter length</a:t>
            </a:r>
          </a:p>
          <a:p>
            <a:pPr algn="just">
              <a:spcBef>
                <a:spcPts val="600"/>
              </a:spcBef>
              <a:spcAft>
                <a:spcPts val="600"/>
              </a:spcAft>
            </a:pPr>
            <a:r>
              <a:rPr lang="en-US" altLang="en-US" sz="2400" dirty="0">
                <a:latin typeface="Times New Roman" panose="02020603050405020304" pitchFamily="18" charset="0"/>
                <a:cs typeface="Times New Roman" panose="02020603050405020304" pitchFamily="18" charset="0"/>
              </a:rPr>
              <a:t>Internal Characteristics: 	Color, Texture, Region, Relation between regions</a:t>
            </a:r>
          </a:p>
          <a:p>
            <a:pPr algn="just">
              <a:spcBef>
                <a:spcPts val="600"/>
              </a:spcBef>
              <a:spcAft>
                <a:spcPts val="600"/>
              </a:spcAft>
            </a:pPr>
            <a:endParaRPr lang="en-US" altLang="en-US" sz="2400" dirty="0">
              <a:latin typeface="Times New Roman" panose="02020603050405020304" pitchFamily="18" charset="0"/>
              <a:cs typeface="Times New Roman" panose="02020603050405020304" pitchFamily="18" charset="0"/>
            </a:endParaRPr>
          </a:p>
          <a:p>
            <a:pPr algn="ctr">
              <a:spcBef>
                <a:spcPts val="600"/>
              </a:spcBef>
              <a:spcAft>
                <a:spcPts val="600"/>
              </a:spcAft>
            </a:pPr>
            <a:r>
              <a:rPr lang="en-US" altLang="en-US" sz="2400" b="1" dirty="0">
                <a:solidFill>
                  <a:srgbClr val="FF0000"/>
                </a:solidFill>
                <a:latin typeface="Times New Roman" panose="02020603050405020304" pitchFamily="18" charset="0"/>
                <a:cs typeface="Times New Roman" panose="02020603050405020304" pitchFamily="18" charset="0"/>
              </a:rPr>
              <a:t>Features selected should be as insensitive as possible as variations in size, translation, and rotation.</a:t>
            </a:r>
          </a:p>
        </p:txBody>
      </p:sp>
      <p:sp>
        <p:nvSpPr>
          <p:cNvPr id="4" name="Title 1"/>
          <p:cNvSpPr txBox="1">
            <a:spLocks/>
          </p:cNvSpPr>
          <p:nvPr/>
        </p:nvSpPr>
        <p:spPr>
          <a:xfrm>
            <a:off x="209581" y="142852"/>
            <a:ext cx="10458451"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sz="4800" dirty="0">
                <a:solidFill>
                  <a:srgbClr val="FF0000"/>
                </a:solidFill>
              </a:rPr>
              <a:t>Image Representation</a:t>
            </a:r>
            <a:endParaRPr lang="en-US" sz="7200" dirty="0"/>
          </a:p>
        </p:txBody>
      </p:sp>
    </p:spTree>
    <p:extLst>
      <p:ext uri="{BB962C8B-B14F-4D97-AF65-F5344CB8AC3E}">
        <p14:creationId xmlns:p14="http://schemas.microsoft.com/office/powerpoint/2010/main" val="37741439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67" name="Rectangle 11"/>
          <p:cNvSpPr>
            <a:spLocks noGrp="1" noChangeArrowheads="1"/>
          </p:cNvSpPr>
          <p:nvPr>
            <p:ph type="body" sz="half" idx="1"/>
          </p:nvPr>
        </p:nvSpPr>
        <p:spPr bwMode="auto">
          <a:xfrm>
            <a:off x="263352" y="1412776"/>
            <a:ext cx="10513167" cy="4916488"/>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a:spcBef>
                <a:spcPts val="600"/>
              </a:spcBef>
              <a:spcAft>
                <a:spcPts val="600"/>
              </a:spcAft>
            </a:pPr>
            <a:r>
              <a:rPr lang="en-US" altLang="zh-TW" dirty="0"/>
              <a:t>Third Moment: </a:t>
            </a:r>
            <a:endParaRPr lang="en-US" altLang="zh-TW" sz="2800" dirty="0"/>
          </a:p>
          <a:p>
            <a:pPr>
              <a:spcBef>
                <a:spcPts val="600"/>
              </a:spcBef>
              <a:spcAft>
                <a:spcPts val="600"/>
              </a:spcAft>
            </a:pPr>
            <a:r>
              <a:rPr lang="en-US" altLang="zh-TW" sz="2800" dirty="0"/>
              <a:t>	Measurement of </a:t>
            </a:r>
            <a:r>
              <a:rPr lang="en-US" altLang="zh-TW" sz="2800" dirty="0" err="1"/>
              <a:t>skewness</a:t>
            </a:r>
            <a:r>
              <a:rPr lang="en-US" altLang="zh-TW" sz="2800" dirty="0"/>
              <a:t> of a histogram. It is 0, +</a:t>
            </a:r>
            <a:r>
              <a:rPr lang="en-US" altLang="zh-TW" sz="2800" dirty="0" err="1"/>
              <a:t>ve</a:t>
            </a:r>
            <a:r>
              <a:rPr lang="en-US" altLang="zh-TW" sz="2800" dirty="0"/>
              <a:t>, and –</a:t>
            </a:r>
            <a:r>
              <a:rPr lang="en-US" altLang="zh-TW" sz="2800" dirty="0" err="1"/>
              <a:t>ve</a:t>
            </a:r>
            <a:r>
              <a:rPr lang="en-US" altLang="zh-TW" sz="2800" dirty="0"/>
              <a:t> for symmetric, skewed right, and skewed left histogram, resp.</a:t>
            </a:r>
          </a:p>
          <a:p>
            <a:pPr>
              <a:spcBef>
                <a:spcPts val="600"/>
              </a:spcBef>
              <a:spcAft>
                <a:spcPts val="600"/>
              </a:spcAft>
            </a:pPr>
            <a:r>
              <a:rPr lang="en-US" altLang="zh-TW" dirty="0"/>
              <a:t>Uniformity: </a:t>
            </a:r>
          </a:p>
          <a:p>
            <a:pPr>
              <a:spcBef>
                <a:spcPts val="600"/>
              </a:spcBef>
              <a:spcAft>
                <a:spcPts val="600"/>
              </a:spcAft>
            </a:pPr>
            <a:r>
              <a:rPr lang="en-US" sz="2800" dirty="0"/>
              <a:t>	It quantifies how evenly the pixel intensities are distributed across the available range.</a:t>
            </a:r>
            <a:endParaRPr lang="en-US" altLang="zh-TW" sz="2800" dirty="0"/>
          </a:p>
          <a:p>
            <a:pPr>
              <a:spcBef>
                <a:spcPts val="600"/>
              </a:spcBef>
              <a:spcAft>
                <a:spcPts val="600"/>
              </a:spcAft>
            </a:pPr>
            <a:r>
              <a:rPr lang="en-US" altLang="zh-TW" dirty="0"/>
              <a:t>Entropy:</a:t>
            </a:r>
          </a:p>
          <a:p>
            <a:pPr>
              <a:spcBef>
                <a:spcPts val="600"/>
              </a:spcBef>
              <a:spcAft>
                <a:spcPts val="600"/>
              </a:spcAft>
            </a:pPr>
            <a:r>
              <a:rPr lang="en-US" altLang="zh-TW" sz="2400" dirty="0">
                <a:ea typeface="新細明體" panose="02020500000000000000" pitchFamily="18" charset="-120"/>
              </a:rPr>
              <a:t>	</a:t>
            </a:r>
            <a:r>
              <a:rPr lang="en-US" altLang="zh-TW" sz="2800" dirty="0">
                <a:ea typeface="新細明體" panose="02020500000000000000" pitchFamily="18" charset="-120"/>
              </a:rPr>
              <a:t>A measure of randomness.</a:t>
            </a:r>
            <a:endParaRPr lang="en-US" altLang="zh-TW" sz="2400" dirty="0">
              <a:ea typeface="新細明體" panose="02020500000000000000" pitchFamily="18" charset="-120"/>
            </a:endParaRPr>
          </a:p>
        </p:txBody>
      </p:sp>
      <p:graphicFrame>
        <p:nvGraphicFramePr>
          <p:cNvPr id="14" name="Object 21"/>
          <p:cNvGraphicFramePr>
            <a:graphicFrameLocks noChangeAspect="1"/>
          </p:cNvGraphicFramePr>
          <p:nvPr/>
        </p:nvGraphicFramePr>
        <p:xfrm>
          <a:off x="3215680" y="1268760"/>
          <a:ext cx="3155950" cy="873125"/>
        </p:xfrm>
        <a:graphic>
          <a:graphicData uri="http://schemas.openxmlformats.org/presentationml/2006/ole">
            <mc:AlternateContent xmlns:mc="http://schemas.openxmlformats.org/markup-compatibility/2006">
              <mc:Choice xmlns:v="urn:schemas-microsoft-com:vml" Requires="v">
                <p:oleObj name="Equation" r:id="rId2" imgW="1562040" imgH="431640" progId="Equation.3">
                  <p:embed/>
                </p:oleObj>
              </mc:Choice>
              <mc:Fallback>
                <p:oleObj name="Equation" r:id="rId2" imgW="1562040" imgH="431640" progId="Equation.3">
                  <p:embed/>
                  <p:pic>
                    <p:nvPicPr>
                      <p:cNvPr id="14" name="Object 21"/>
                      <p:cNvPicPr>
                        <a:picLocks noChangeAspect="1" noChangeArrowheads="1"/>
                      </p:cNvPicPr>
                      <p:nvPr/>
                    </p:nvPicPr>
                    <p:blipFill>
                      <a:blip r:embed="rId3"/>
                      <a:srcRect/>
                      <a:stretch>
                        <a:fillRect/>
                      </a:stretch>
                    </p:blipFill>
                    <p:spPr bwMode="auto">
                      <a:xfrm>
                        <a:off x="3215680" y="1268760"/>
                        <a:ext cx="315595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 name="Object 20"/>
          <p:cNvGraphicFramePr>
            <a:graphicFrameLocks noChangeAspect="1"/>
          </p:cNvGraphicFramePr>
          <p:nvPr/>
        </p:nvGraphicFramePr>
        <p:xfrm>
          <a:off x="3411392" y="2973833"/>
          <a:ext cx="1855787" cy="901700"/>
        </p:xfrm>
        <a:graphic>
          <a:graphicData uri="http://schemas.openxmlformats.org/presentationml/2006/ole">
            <mc:AlternateContent xmlns:mc="http://schemas.openxmlformats.org/markup-compatibility/2006">
              <mc:Choice xmlns:v="urn:schemas-microsoft-com:vml" Requires="v">
                <p:oleObj name="方程式" r:id="rId4" imgW="888840" imgH="431640" progId="Equation.3">
                  <p:embed/>
                </p:oleObj>
              </mc:Choice>
              <mc:Fallback>
                <p:oleObj name="方程式" r:id="rId4" imgW="888840" imgH="431640" progId="Equation.3">
                  <p:embed/>
                  <p:pic>
                    <p:nvPicPr>
                      <p:cNvPr id="12"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1392" y="2973833"/>
                        <a:ext cx="1855787"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 name="Object 15"/>
          <p:cNvGraphicFramePr>
            <a:graphicFrameLocks noGrp="1" noChangeAspect="1"/>
          </p:cNvGraphicFramePr>
          <p:nvPr>
            <p:ph sz="quarter" idx="3"/>
          </p:nvPr>
        </p:nvGraphicFramePr>
        <p:xfrm>
          <a:off x="3141861" y="4618211"/>
          <a:ext cx="3303588" cy="968375"/>
        </p:xfrm>
        <a:graphic>
          <a:graphicData uri="http://schemas.openxmlformats.org/presentationml/2006/ole">
            <mc:AlternateContent xmlns:mc="http://schemas.openxmlformats.org/markup-compatibility/2006">
              <mc:Choice xmlns:v="urn:schemas-microsoft-com:vml" Requires="v">
                <p:oleObj name="方程式" r:id="rId6" imgW="1473120" imgH="431640" progId="Equation.3">
                  <p:embed/>
                </p:oleObj>
              </mc:Choice>
              <mc:Fallback>
                <p:oleObj name="方程式" r:id="rId6" imgW="1473120" imgH="431640" progId="Equation.3">
                  <p:embed/>
                  <p:pic>
                    <p:nvPicPr>
                      <p:cNvPr id="15" name="Object 15"/>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1861" y="4618211"/>
                        <a:ext cx="3303588"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Title 1"/>
          <p:cNvSpPr txBox="1">
            <a:spLocks/>
          </p:cNvSpPr>
          <p:nvPr/>
        </p:nvSpPr>
        <p:spPr>
          <a:xfrm>
            <a:off x="263352" y="116632"/>
            <a:ext cx="7843838"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sz="2400" dirty="0">
                <a:solidFill>
                  <a:srgbClr val="FF0000"/>
                </a:solidFill>
                <a:ea typeface="新細明體" pitchFamily="18" charset="-120"/>
              </a:rPr>
              <a:t>Regional Descriptors</a:t>
            </a:r>
          </a:p>
          <a:p>
            <a:r>
              <a:rPr lang="en-US" altLang="zh-TW" sz="3200" dirty="0">
                <a:solidFill>
                  <a:srgbClr val="FF0000"/>
                </a:solidFill>
                <a:ea typeface="新細明體" pitchFamily="18" charset="-120"/>
              </a:rPr>
              <a:t>	Texture: Statistical Approaches… </a:t>
            </a:r>
          </a:p>
        </p:txBody>
      </p:sp>
    </p:spTree>
    <p:extLst>
      <p:ext uri="{BB962C8B-B14F-4D97-AF65-F5344CB8AC3E}">
        <p14:creationId xmlns:p14="http://schemas.microsoft.com/office/powerpoint/2010/main" val="616831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l="19847"/>
          <a:stretch>
            <a:fillRect/>
          </a:stretch>
        </p:blipFill>
        <p:spPr bwMode="auto">
          <a:xfrm>
            <a:off x="2245296" y="4941168"/>
            <a:ext cx="7560842"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Oval 13"/>
          <p:cNvSpPr>
            <a:spLocks noChangeArrowheads="1"/>
          </p:cNvSpPr>
          <p:nvPr/>
        </p:nvSpPr>
        <p:spPr bwMode="auto">
          <a:xfrm>
            <a:off x="1864296" y="5666184"/>
            <a:ext cx="304800" cy="3048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dirty="0"/>
              <a:t>A</a:t>
            </a:r>
          </a:p>
        </p:txBody>
      </p:sp>
      <p:sp>
        <p:nvSpPr>
          <p:cNvPr id="25" name="Oval 14"/>
          <p:cNvSpPr>
            <a:spLocks noChangeArrowheads="1"/>
          </p:cNvSpPr>
          <p:nvPr/>
        </p:nvSpPr>
        <p:spPr bwMode="auto">
          <a:xfrm>
            <a:off x="1864296" y="6047184"/>
            <a:ext cx="304800" cy="3048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a:t>B</a:t>
            </a:r>
          </a:p>
        </p:txBody>
      </p:sp>
      <p:sp>
        <p:nvSpPr>
          <p:cNvPr id="26" name="Oval 15"/>
          <p:cNvSpPr>
            <a:spLocks noChangeArrowheads="1"/>
          </p:cNvSpPr>
          <p:nvPr/>
        </p:nvSpPr>
        <p:spPr bwMode="auto">
          <a:xfrm>
            <a:off x="1864296" y="6428184"/>
            <a:ext cx="304800" cy="3048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a:t>C</a:t>
            </a:r>
          </a:p>
        </p:txBody>
      </p:sp>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b="19350"/>
          <a:stretch>
            <a:fillRect/>
          </a:stretch>
        </p:blipFill>
        <p:spPr bwMode="auto">
          <a:xfrm>
            <a:off x="3929696" y="1196752"/>
            <a:ext cx="6702808"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 Box 8"/>
          <p:cNvSpPr txBox="1">
            <a:spLocks noChangeArrowheads="1"/>
          </p:cNvSpPr>
          <p:nvPr/>
        </p:nvSpPr>
        <p:spPr bwMode="auto">
          <a:xfrm>
            <a:off x="1559496" y="1552724"/>
            <a:ext cx="230425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cs typeface="Angsana New" pitchFamily="18" charset="-34"/>
              </a:defRPr>
            </a:lvl1pPr>
            <a:lvl2pPr marL="742950" indent="-285750">
              <a:defRPr sz="2400">
                <a:solidFill>
                  <a:schemeClr val="tx1"/>
                </a:solidFill>
                <a:latin typeface="Times New Roman" pitchFamily="18" charset="0"/>
                <a:cs typeface="Angsana New" pitchFamily="18" charset="-34"/>
              </a:defRPr>
            </a:lvl2pPr>
            <a:lvl3pPr marL="1143000" indent="-228600">
              <a:defRPr sz="2400">
                <a:solidFill>
                  <a:schemeClr val="tx1"/>
                </a:solidFill>
                <a:latin typeface="Times New Roman" pitchFamily="18" charset="0"/>
                <a:cs typeface="Angsana New" pitchFamily="18" charset="-34"/>
              </a:defRPr>
            </a:lvl3pPr>
            <a:lvl4pPr marL="1600200" indent="-228600">
              <a:defRPr sz="2400">
                <a:solidFill>
                  <a:schemeClr val="tx1"/>
                </a:solidFill>
                <a:latin typeface="Times New Roman" pitchFamily="18" charset="0"/>
                <a:cs typeface="Angsana New" pitchFamily="18" charset="-34"/>
              </a:defRPr>
            </a:lvl4pPr>
            <a:lvl5pPr marL="2057400" indent="-22860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r>
              <a:rPr lang="en-US" altLang="en-US" sz="2000" dirty="0"/>
              <a:t>A. Superconductor (smooth texture)</a:t>
            </a:r>
          </a:p>
          <a:p>
            <a:r>
              <a:rPr lang="en-US" altLang="en-US" sz="2000" dirty="0"/>
              <a:t>B. Cholesterol (coarse texture)</a:t>
            </a:r>
          </a:p>
          <a:p>
            <a:r>
              <a:rPr lang="en-US" altLang="en-US" sz="2000" dirty="0"/>
              <a:t>C. Microprocessor (regular texture)</a:t>
            </a:r>
          </a:p>
        </p:txBody>
      </p:sp>
      <p:sp>
        <p:nvSpPr>
          <p:cNvPr id="17" name="Oval 11"/>
          <p:cNvSpPr>
            <a:spLocks noChangeArrowheads="1"/>
          </p:cNvSpPr>
          <p:nvPr/>
        </p:nvSpPr>
        <p:spPr bwMode="auto">
          <a:xfrm>
            <a:off x="4755976" y="4056112"/>
            <a:ext cx="381000" cy="381000"/>
          </a:xfrm>
          <a:prstGeom prst="ellipse">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a:t>A</a:t>
            </a:r>
          </a:p>
        </p:txBody>
      </p:sp>
      <p:sp>
        <p:nvSpPr>
          <p:cNvPr id="27" name="Oval 12"/>
          <p:cNvSpPr>
            <a:spLocks noChangeArrowheads="1"/>
          </p:cNvSpPr>
          <p:nvPr/>
        </p:nvSpPr>
        <p:spPr bwMode="auto">
          <a:xfrm>
            <a:off x="6790122" y="4056112"/>
            <a:ext cx="381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a:t>B</a:t>
            </a:r>
          </a:p>
        </p:txBody>
      </p:sp>
      <p:sp>
        <p:nvSpPr>
          <p:cNvPr id="28" name="Oval 13"/>
          <p:cNvSpPr>
            <a:spLocks noChangeArrowheads="1"/>
          </p:cNvSpPr>
          <p:nvPr/>
        </p:nvSpPr>
        <p:spPr bwMode="auto">
          <a:xfrm>
            <a:off x="9080350" y="3999649"/>
            <a:ext cx="381000" cy="3810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a:t>C</a:t>
            </a:r>
          </a:p>
        </p:txBody>
      </p:sp>
      <p:sp>
        <p:nvSpPr>
          <p:cNvPr id="12" name="Title 1"/>
          <p:cNvSpPr txBox="1">
            <a:spLocks/>
          </p:cNvSpPr>
          <p:nvPr/>
        </p:nvSpPr>
        <p:spPr>
          <a:xfrm>
            <a:off x="263352" y="116632"/>
            <a:ext cx="7843838"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sz="2400" dirty="0">
                <a:solidFill>
                  <a:srgbClr val="FF0000"/>
                </a:solidFill>
                <a:ea typeface="新細明體" pitchFamily="18" charset="-120"/>
              </a:rPr>
              <a:t>Regional Descriptors</a:t>
            </a:r>
          </a:p>
          <a:p>
            <a:r>
              <a:rPr lang="en-US" altLang="zh-TW" sz="3200" dirty="0">
                <a:solidFill>
                  <a:srgbClr val="FF0000"/>
                </a:solidFill>
                <a:ea typeface="新細明體" pitchFamily="18" charset="-120"/>
              </a:rPr>
              <a:t>	Texture: Statistical Approaches… </a:t>
            </a:r>
          </a:p>
        </p:txBody>
      </p:sp>
    </p:spTree>
    <p:extLst>
      <p:ext uri="{BB962C8B-B14F-4D97-AF65-F5344CB8AC3E}">
        <p14:creationId xmlns:p14="http://schemas.microsoft.com/office/powerpoint/2010/main" val="2450571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5AC649-53D7-B38B-8F4D-AAAA0D9A5FDC}"/>
              </a:ext>
            </a:extLst>
          </p:cNvPr>
          <p:cNvSpPr txBox="1"/>
          <p:nvPr/>
        </p:nvSpPr>
        <p:spPr>
          <a:xfrm>
            <a:off x="407368" y="260648"/>
            <a:ext cx="5472608" cy="6186309"/>
          </a:xfrm>
          <a:prstGeom prst="rect">
            <a:avLst/>
          </a:prstGeom>
          <a:noFill/>
        </p:spPr>
        <p:txBody>
          <a:bodyPr wrap="square">
            <a:spAutoFit/>
          </a:bodyPr>
          <a:lstStyle/>
          <a:p>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numpy</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a:t>
            </a:r>
            <a:r>
              <a:rPr lang="en-US" b="0" dirty="0">
                <a:solidFill>
                  <a:srgbClr val="000000"/>
                </a:solidFill>
                <a:effectLst/>
                <a:latin typeface="Consolas" panose="020B0609020204030204" pitchFamily="49" charset="0"/>
              </a:rPr>
              <a:t> np</a:t>
            </a:r>
          </a:p>
          <a:p>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skimage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io, color</a:t>
            </a:r>
          </a:p>
          <a:p>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scipy</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stats</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Load and convert the image to grayscale</a:t>
            </a:r>
            <a:endParaRPr lang="en-US" b="0" dirty="0">
              <a:solidFill>
                <a:srgbClr val="000000"/>
              </a:solidFill>
              <a:effectLst/>
              <a:latin typeface="Consolas" panose="020B0609020204030204" pitchFamily="49" charset="0"/>
            </a:endParaRPr>
          </a:p>
          <a:p>
            <a:r>
              <a:rPr lang="en-US" b="0" dirty="0" err="1">
                <a:solidFill>
                  <a:srgbClr val="000000"/>
                </a:solidFill>
                <a:effectLst/>
                <a:latin typeface="Consolas" panose="020B0609020204030204" pitchFamily="49" charset="0"/>
              </a:rPr>
              <a:t>image_path</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'coins.jpg'</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image = </a:t>
            </a:r>
            <a:r>
              <a:rPr lang="en-US" b="0" dirty="0" err="1">
                <a:solidFill>
                  <a:srgbClr val="000000"/>
                </a:solidFill>
                <a:effectLst/>
                <a:latin typeface="Consolas" panose="020B0609020204030204" pitchFamily="49" charset="0"/>
              </a:rPr>
              <a:t>io.imread</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image_path</a:t>
            </a:r>
            <a:r>
              <a:rPr lang="en-US" b="0" dirty="0">
                <a:solidFill>
                  <a:srgbClr val="000000"/>
                </a:solidFill>
                <a:effectLst/>
                <a:latin typeface="Consolas" panose="020B0609020204030204" pitchFamily="49" charset="0"/>
              </a:rPr>
              <a:t>)</a:t>
            </a:r>
          </a:p>
          <a:p>
            <a:r>
              <a:rPr lang="en-US" b="0" dirty="0" err="1">
                <a:solidFill>
                  <a:srgbClr val="000000"/>
                </a:solidFill>
                <a:effectLst/>
                <a:latin typeface="Consolas" panose="020B0609020204030204" pitchFamily="49" charset="0"/>
              </a:rPr>
              <a:t>gray_image</a:t>
            </a:r>
            <a:r>
              <a:rPr lang="en-US" b="0" dirty="0">
                <a:solidFill>
                  <a:srgbClr val="000000"/>
                </a:solidFill>
                <a:effectLst/>
                <a:latin typeface="Consolas" panose="020B0609020204030204" pitchFamily="49" charset="0"/>
              </a:rPr>
              <a:t> = color.rgb2gray(image)</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Flatten the image to 1D array for simplicity in calculations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pixels = </a:t>
            </a:r>
            <a:r>
              <a:rPr lang="en-US" b="0" dirty="0" err="1">
                <a:solidFill>
                  <a:srgbClr val="000000"/>
                </a:solidFill>
                <a:effectLst/>
                <a:latin typeface="Consolas" panose="020B0609020204030204" pitchFamily="49" charset="0"/>
              </a:rPr>
              <a:t>gray_image.flatten</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Mean and Standard Deviation</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mean = </a:t>
            </a:r>
            <a:r>
              <a:rPr lang="en-US" b="0" dirty="0" err="1">
                <a:solidFill>
                  <a:srgbClr val="000000"/>
                </a:solidFill>
                <a:effectLst/>
                <a:latin typeface="Consolas" panose="020B0609020204030204" pitchFamily="49" charset="0"/>
              </a:rPr>
              <a:t>np.mean</a:t>
            </a:r>
            <a:r>
              <a:rPr lang="en-US" b="0" dirty="0">
                <a:solidFill>
                  <a:srgbClr val="000000"/>
                </a:solidFill>
                <a:effectLst/>
                <a:latin typeface="Consolas" panose="020B0609020204030204" pitchFamily="49" charset="0"/>
              </a:rPr>
              <a:t>(pixels)</a:t>
            </a:r>
          </a:p>
          <a:p>
            <a:r>
              <a:rPr lang="en-US" b="0" dirty="0" err="1">
                <a:solidFill>
                  <a:srgbClr val="000000"/>
                </a:solidFill>
                <a:effectLst/>
                <a:latin typeface="Consolas" panose="020B0609020204030204" pitchFamily="49" charset="0"/>
              </a:rPr>
              <a:t>std_dev</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np.std</a:t>
            </a:r>
            <a:r>
              <a:rPr lang="en-US" b="0" dirty="0">
                <a:solidFill>
                  <a:srgbClr val="000000"/>
                </a:solidFill>
                <a:effectLst/>
                <a:latin typeface="Consolas" panose="020B0609020204030204" pitchFamily="49" charset="0"/>
              </a:rPr>
              <a:t>(pixels)</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Skewness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skewness = </a:t>
            </a:r>
            <a:r>
              <a:rPr lang="en-US" b="0" dirty="0" err="1">
                <a:solidFill>
                  <a:srgbClr val="000000"/>
                </a:solidFill>
                <a:effectLst/>
                <a:latin typeface="Consolas" panose="020B0609020204030204" pitchFamily="49" charset="0"/>
              </a:rPr>
              <a:t>stats.skew</a:t>
            </a:r>
            <a:r>
              <a:rPr lang="en-US" b="0" dirty="0">
                <a:solidFill>
                  <a:srgbClr val="000000"/>
                </a:solidFill>
                <a:effectLst/>
                <a:latin typeface="Consolas" panose="020B0609020204030204" pitchFamily="49" charset="0"/>
              </a:rPr>
              <a:t>(pixels)</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Smoothness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smoothness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std_dev</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p:txBody>
      </p:sp>
      <p:sp>
        <p:nvSpPr>
          <p:cNvPr id="5" name="TextBox 4">
            <a:extLst>
              <a:ext uri="{FF2B5EF4-FFF2-40B4-BE49-F238E27FC236}">
                <a16:creationId xmlns:a16="http://schemas.microsoft.com/office/drawing/2014/main" id="{BFE4CFFC-59C1-1821-FCB0-00EB3331CB1C}"/>
              </a:ext>
            </a:extLst>
          </p:cNvPr>
          <p:cNvSpPr txBox="1"/>
          <p:nvPr/>
        </p:nvSpPr>
        <p:spPr>
          <a:xfrm>
            <a:off x="6023992" y="1124744"/>
            <a:ext cx="5698464" cy="4801314"/>
          </a:xfrm>
          <a:prstGeom prst="rect">
            <a:avLst/>
          </a:prstGeom>
          <a:noFill/>
        </p:spPr>
        <p:txBody>
          <a:bodyPr wrap="square">
            <a:spAutoFit/>
          </a:bodyPr>
          <a:lstStyle/>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For Uniformity and Entropy, we need to calculate the histogram</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hist, _ = </a:t>
            </a:r>
            <a:r>
              <a:rPr lang="en-US" b="0" dirty="0" err="1">
                <a:solidFill>
                  <a:srgbClr val="000000"/>
                </a:solidFill>
                <a:effectLst/>
                <a:latin typeface="Consolas" panose="020B0609020204030204" pitchFamily="49" charset="0"/>
              </a:rPr>
              <a:t>np.histogram</a:t>
            </a:r>
            <a:r>
              <a:rPr lang="en-US" b="0" dirty="0">
                <a:solidFill>
                  <a:srgbClr val="000000"/>
                </a:solidFill>
                <a:effectLst/>
                <a:latin typeface="Consolas" panose="020B0609020204030204" pitchFamily="49" charset="0"/>
              </a:rPr>
              <a:t>(pixels, bins=</a:t>
            </a:r>
            <a:r>
              <a:rPr lang="en-US" b="0" dirty="0">
                <a:solidFill>
                  <a:srgbClr val="098658"/>
                </a:solidFill>
                <a:effectLst/>
                <a:latin typeface="Consolas" panose="020B0609020204030204" pitchFamily="49" charset="0"/>
              </a:rPr>
              <a:t>256</a:t>
            </a:r>
            <a:r>
              <a:rPr lang="en-US" b="0" dirty="0">
                <a:solidFill>
                  <a:srgbClr val="000000"/>
                </a:solidFill>
                <a:effectLst/>
                <a:latin typeface="Consolas" panose="020B0609020204030204" pitchFamily="49" charset="0"/>
              </a:rPr>
              <a:t>, range=(</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density=</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uniformity = </a:t>
            </a:r>
            <a:r>
              <a:rPr lang="en-US" b="0" dirty="0" err="1">
                <a:solidFill>
                  <a:srgbClr val="000000"/>
                </a:solidFill>
                <a:effectLst/>
                <a:latin typeface="Consolas" panose="020B0609020204030204" pitchFamily="49" charset="0"/>
              </a:rPr>
              <a:t>np.sum</a:t>
            </a:r>
            <a:r>
              <a:rPr lang="en-US" b="0" dirty="0">
                <a:solidFill>
                  <a:srgbClr val="000000"/>
                </a:solidFill>
                <a:effectLst/>
                <a:latin typeface="Consolas" panose="020B0609020204030204" pitchFamily="49" charset="0"/>
              </a:rPr>
              <a:t>(hist**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entropy = -</a:t>
            </a:r>
            <a:r>
              <a:rPr lang="en-US" b="0" dirty="0" err="1">
                <a:solidFill>
                  <a:srgbClr val="000000"/>
                </a:solidFill>
                <a:effectLst/>
                <a:latin typeface="Consolas" panose="020B0609020204030204" pitchFamily="49" charset="0"/>
              </a:rPr>
              <a:t>np.sum</a:t>
            </a:r>
            <a:r>
              <a:rPr lang="en-US" b="0" dirty="0">
                <a:solidFill>
                  <a:srgbClr val="000000"/>
                </a:solidFill>
                <a:effectLst/>
                <a:latin typeface="Consolas" panose="020B0609020204030204" pitchFamily="49" charset="0"/>
              </a:rPr>
              <a:t>(hist*np.log2(hist + </a:t>
            </a:r>
            <a:r>
              <a:rPr lang="en-US" b="0" dirty="0">
                <a:solidFill>
                  <a:srgbClr val="098658"/>
                </a:solidFill>
                <a:effectLst/>
                <a:latin typeface="Consolas" panose="020B0609020204030204" pitchFamily="49" charset="0"/>
              </a:rPr>
              <a:t>1e-9</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Adding a small value to avoid log(0)</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print(</a:t>
            </a:r>
            <a:r>
              <a:rPr lang="en-US" b="0" dirty="0" err="1">
                <a:solidFill>
                  <a:srgbClr val="0000FF"/>
                </a:solidFill>
                <a:effectLst/>
                <a:latin typeface="Consolas" panose="020B0609020204030204" pitchFamily="49" charset="0"/>
              </a:rPr>
              <a:t>f</a:t>
            </a:r>
            <a:r>
              <a:rPr lang="en-US" b="0" dirty="0" err="1">
                <a:solidFill>
                  <a:srgbClr val="A31515"/>
                </a:solidFill>
                <a:effectLst/>
                <a:latin typeface="Consolas" panose="020B0609020204030204" pitchFamily="49" charset="0"/>
              </a:rPr>
              <a:t>"Mean</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{mean}</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print(</a:t>
            </a:r>
            <a:r>
              <a:rPr lang="en-US" b="0" dirty="0" err="1">
                <a:solidFill>
                  <a:srgbClr val="0000FF"/>
                </a:solidFill>
                <a:effectLst/>
                <a:latin typeface="Consolas" panose="020B0609020204030204" pitchFamily="49" charset="0"/>
              </a:rPr>
              <a:t>f</a:t>
            </a:r>
            <a:r>
              <a:rPr lang="en-US" b="0" dirty="0" err="1">
                <a:solidFill>
                  <a:srgbClr val="A31515"/>
                </a:solidFill>
                <a:effectLst/>
                <a:latin typeface="Consolas" panose="020B0609020204030204" pitchFamily="49" charset="0"/>
              </a:rPr>
              <a:t>"Standard</a:t>
            </a:r>
            <a:r>
              <a:rPr lang="en-US" b="0" dirty="0">
                <a:solidFill>
                  <a:srgbClr val="A31515"/>
                </a:solidFill>
                <a:effectLst/>
                <a:latin typeface="Consolas" panose="020B0609020204030204" pitchFamily="49" charset="0"/>
              </a:rPr>
              <a:t> Deviation: </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std_dev</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print(</a:t>
            </a:r>
            <a:r>
              <a:rPr lang="en-US" b="0" dirty="0" err="1">
                <a:solidFill>
                  <a:srgbClr val="0000FF"/>
                </a:solidFill>
                <a:effectLst/>
                <a:latin typeface="Consolas" panose="020B0609020204030204" pitchFamily="49" charset="0"/>
              </a:rPr>
              <a:t>f</a:t>
            </a:r>
            <a:r>
              <a:rPr lang="en-US" b="0" dirty="0" err="1">
                <a:solidFill>
                  <a:srgbClr val="A31515"/>
                </a:solidFill>
                <a:effectLst/>
                <a:latin typeface="Consolas" panose="020B0609020204030204" pitchFamily="49" charset="0"/>
              </a:rPr>
              <a:t>"Skewness</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{skewness}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print(</a:t>
            </a:r>
            <a:r>
              <a:rPr lang="en-US" b="0" dirty="0" err="1">
                <a:solidFill>
                  <a:srgbClr val="0000FF"/>
                </a:solidFill>
                <a:effectLst/>
                <a:latin typeface="Consolas" panose="020B0609020204030204" pitchFamily="49" charset="0"/>
              </a:rPr>
              <a:t>f</a:t>
            </a:r>
            <a:r>
              <a:rPr lang="en-US" b="0" dirty="0" err="1">
                <a:solidFill>
                  <a:srgbClr val="A31515"/>
                </a:solidFill>
                <a:effectLst/>
                <a:latin typeface="Consolas" panose="020B0609020204030204" pitchFamily="49" charset="0"/>
              </a:rPr>
              <a:t>"Smoothness</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{smoothness}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print(</a:t>
            </a:r>
            <a:r>
              <a:rPr lang="en-US" b="0" dirty="0" err="1">
                <a:solidFill>
                  <a:srgbClr val="0000FF"/>
                </a:solidFill>
                <a:effectLst/>
                <a:latin typeface="Consolas" panose="020B0609020204030204" pitchFamily="49" charset="0"/>
              </a:rPr>
              <a:t>f</a:t>
            </a:r>
            <a:r>
              <a:rPr lang="en-US" b="0" dirty="0" err="1">
                <a:solidFill>
                  <a:srgbClr val="A31515"/>
                </a:solidFill>
                <a:effectLst/>
                <a:latin typeface="Consolas" panose="020B0609020204030204" pitchFamily="49" charset="0"/>
              </a:rPr>
              <a:t>"Uniformity</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{uniformity}</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print(</a:t>
            </a:r>
            <a:r>
              <a:rPr lang="en-US" b="0" dirty="0" err="1">
                <a:solidFill>
                  <a:srgbClr val="0000FF"/>
                </a:solidFill>
                <a:effectLst/>
                <a:latin typeface="Consolas" panose="020B0609020204030204" pitchFamily="49" charset="0"/>
              </a:rPr>
              <a:t>f</a:t>
            </a:r>
            <a:r>
              <a:rPr lang="en-US" b="0" dirty="0" err="1">
                <a:solidFill>
                  <a:srgbClr val="A31515"/>
                </a:solidFill>
                <a:effectLst/>
                <a:latin typeface="Consolas" panose="020B0609020204030204" pitchFamily="49" charset="0"/>
              </a:rPr>
              <a:t>"Entropy</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{entropy}</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E4FD0650-FC17-FE5B-A4C7-E33AEB3B657C}"/>
              </a:ext>
            </a:extLst>
          </p:cNvPr>
          <p:cNvSpPr txBox="1"/>
          <p:nvPr/>
        </p:nvSpPr>
        <p:spPr>
          <a:xfrm>
            <a:off x="5519936" y="260648"/>
            <a:ext cx="6096000" cy="954107"/>
          </a:xfrm>
          <a:prstGeom prst="rect">
            <a:avLst/>
          </a:prstGeom>
          <a:noFill/>
        </p:spPr>
        <p:txBody>
          <a:bodyPr wrap="square">
            <a:spAutoFit/>
          </a:bodyPr>
          <a:lstStyle/>
          <a:p>
            <a:pPr algn="ctr"/>
            <a:r>
              <a:rPr lang="en-US" altLang="zh-TW" sz="2800" b="1" dirty="0">
                <a:ea typeface="新細明體" pitchFamily="18" charset="-120"/>
              </a:rPr>
              <a:t>Python Code for Computing Regional Texture Descriptors:</a:t>
            </a:r>
            <a:endParaRPr lang="en-US" altLang="zh-TW" sz="3600" b="1" dirty="0">
              <a:ea typeface="新細明體" pitchFamily="18" charset="-120"/>
            </a:endParaRPr>
          </a:p>
        </p:txBody>
      </p:sp>
    </p:spTree>
    <p:extLst>
      <p:ext uri="{BB962C8B-B14F-4D97-AF65-F5344CB8AC3E}">
        <p14:creationId xmlns:p14="http://schemas.microsoft.com/office/powerpoint/2010/main" val="3288665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91344" y="116632"/>
            <a:ext cx="10225136"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dirty="0">
                <a:solidFill>
                  <a:srgbClr val="FF0000"/>
                </a:solidFill>
                <a:ea typeface="新細明體" pitchFamily="18" charset="-120"/>
              </a:rPr>
              <a:t>Feature Detection and Feature Extraction</a:t>
            </a:r>
            <a:endParaRPr lang="en-US" altLang="zh-TW" sz="4800" dirty="0">
              <a:solidFill>
                <a:srgbClr val="FF0000"/>
              </a:solidFill>
              <a:ea typeface="新細明體" pitchFamily="18" charset="-120"/>
            </a:endParaRPr>
          </a:p>
        </p:txBody>
      </p:sp>
      <p:sp>
        <p:nvSpPr>
          <p:cNvPr id="4" name="Rectangle 3"/>
          <p:cNvSpPr/>
          <p:nvPr/>
        </p:nvSpPr>
        <p:spPr>
          <a:xfrm>
            <a:off x="227348" y="1412776"/>
            <a:ext cx="11737304" cy="3847207"/>
          </a:xfrm>
          <a:prstGeom prst="rect">
            <a:avLst/>
          </a:prstGeom>
        </p:spPr>
        <p:txBody>
          <a:bodyPr wrap="square">
            <a:spAutoFit/>
          </a:bodyPr>
          <a:lstStyle/>
          <a:p>
            <a:pPr algn="just">
              <a:spcBef>
                <a:spcPts val="600"/>
              </a:spcBef>
              <a:spcAft>
                <a:spcPts val="600"/>
              </a:spcAft>
            </a:pPr>
            <a:r>
              <a:rPr lang="en-US" sz="2800" b="1" dirty="0">
                <a:latin typeface="Times New Roman" panose="02020603050405020304" pitchFamily="18" charset="0"/>
                <a:cs typeface="Times New Roman" panose="02020603050405020304" pitchFamily="18" charset="0"/>
              </a:rPr>
              <a:t>Feature detection</a:t>
            </a:r>
            <a:r>
              <a:rPr lang="en-US" sz="2800" dirty="0">
                <a:latin typeface="Times New Roman" panose="02020603050405020304" pitchFamily="18" charset="0"/>
                <a:cs typeface="Times New Roman" panose="02020603050405020304" pitchFamily="18" charset="0"/>
              </a:rPr>
              <a:t> selects regions of an image that have unique content, such as corners or blobs. </a:t>
            </a:r>
          </a:p>
          <a:p>
            <a:pPr marL="342900" indent="-342900" algn="just">
              <a:spcBef>
                <a:spcPts val="600"/>
              </a:spcBef>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feature detection to find points of interest that you can use for further processing.</a:t>
            </a:r>
          </a:p>
          <a:p>
            <a:pPr marL="342900" indent="-342900" algn="just">
              <a:spcBef>
                <a:spcPts val="600"/>
              </a:spcBef>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These points do not necessarily correspond to physical structures, such as the corners of a table. The key to feature detection is to find features that remain locally invariant so that you can detect them even in the presence of rotation or scale change.</a:t>
            </a:r>
          </a:p>
        </p:txBody>
      </p:sp>
    </p:spTree>
    <p:extLst>
      <p:ext uri="{BB962C8B-B14F-4D97-AF65-F5344CB8AC3E}">
        <p14:creationId xmlns:p14="http://schemas.microsoft.com/office/powerpoint/2010/main" val="2174363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91344" y="116632"/>
            <a:ext cx="10225136"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dirty="0">
                <a:solidFill>
                  <a:srgbClr val="FF0000"/>
                </a:solidFill>
                <a:ea typeface="新細明體" pitchFamily="18" charset="-120"/>
              </a:rPr>
              <a:t>Feature Detection and Feature Extraction</a:t>
            </a:r>
            <a:endParaRPr lang="en-US" altLang="zh-TW" sz="4800" dirty="0">
              <a:solidFill>
                <a:srgbClr val="FF0000"/>
              </a:solidFill>
              <a:ea typeface="新細明體" pitchFamily="18" charset="-120"/>
            </a:endParaRPr>
          </a:p>
        </p:txBody>
      </p:sp>
      <p:sp>
        <p:nvSpPr>
          <p:cNvPr id="4" name="Rectangle 3"/>
          <p:cNvSpPr/>
          <p:nvPr/>
        </p:nvSpPr>
        <p:spPr>
          <a:xfrm>
            <a:off x="191344" y="1412776"/>
            <a:ext cx="11737304" cy="4001095"/>
          </a:xfrm>
          <a:prstGeom prst="rect">
            <a:avLst/>
          </a:prstGeom>
        </p:spPr>
        <p:txBody>
          <a:bodyPr wrap="square">
            <a:spAutoFit/>
          </a:bodyPr>
          <a:lstStyle/>
          <a:p>
            <a:pPr algn="just">
              <a:spcBef>
                <a:spcPts val="600"/>
              </a:spcBef>
              <a:spcAft>
                <a:spcPts val="600"/>
              </a:spcAft>
            </a:pPr>
            <a:r>
              <a:rPr lang="en-US" sz="2800" b="1" dirty="0">
                <a:latin typeface="Times New Roman" panose="02020603050405020304" pitchFamily="18" charset="0"/>
                <a:cs typeface="Times New Roman" panose="02020603050405020304" pitchFamily="18" charset="0"/>
              </a:rPr>
              <a:t>Feature extraction</a:t>
            </a:r>
            <a:r>
              <a:rPr lang="en-US" sz="2800" dirty="0">
                <a:latin typeface="Times New Roman" panose="02020603050405020304" pitchFamily="18" charset="0"/>
                <a:cs typeface="Times New Roman" panose="02020603050405020304" pitchFamily="18" charset="0"/>
              </a:rPr>
              <a:t> involves computing a </a:t>
            </a:r>
            <a:r>
              <a:rPr lang="en-US" sz="2800" i="1" dirty="0">
                <a:latin typeface="Times New Roman" panose="02020603050405020304" pitchFamily="18" charset="0"/>
                <a:cs typeface="Times New Roman" panose="02020603050405020304" pitchFamily="18" charset="0"/>
              </a:rPr>
              <a:t>descriptor</a:t>
            </a:r>
            <a:r>
              <a:rPr lang="en-US" sz="2800" dirty="0">
                <a:latin typeface="Times New Roman" panose="02020603050405020304" pitchFamily="18" charset="0"/>
                <a:cs typeface="Times New Roman" panose="02020603050405020304" pitchFamily="18" charset="0"/>
              </a:rPr>
              <a:t>, which is typically done on regions centered around the detected features. </a:t>
            </a:r>
          </a:p>
          <a:p>
            <a:pPr marL="342900" indent="-342900" algn="just">
              <a:spcBef>
                <a:spcPts val="600"/>
              </a:spcBef>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Descriptors transform a local pixel neighborhood into a compact vector representation. This new representation permits comparison between neighborhoods regardless of changes in scale or orientation.</a:t>
            </a:r>
          </a:p>
          <a:p>
            <a:pPr marL="342900" indent="-342900" algn="just">
              <a:spcBef>
                <a:spcPts val="600"/>
              </a:spcBef>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Descriptors, such as HOG or SURF, rely on local gradient computations. </a:t>
            </a:r>
          </a:p>
          <a:p>
            <a:pPr marL="342900" indent="-342900" algn="just">
              <a:spcBef>
                <a:spcPts val="600"/>
              </a:spcBef>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Binary descriptors, such as BRISK, ORB or FREAK, rely on pairs of local intensity differences, which are then encoded into a binary vector.</a:t>
            </a:r>
          </a:p>
        </p:txBody>
      </p:sp>
    </p:spTree>
    <p:extLst>
      <p:ext uri="{BB962C8B-B14F-4D97-AF65-F5344CB8AC3E}">
        <p14:creationId xmlns:p14="http://schemas.microsoft.com/office/powerpoint/2010/main" val="3219489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191344" y="1268760"/>
            <a:ext cx="1072919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cs typeface="Angsana New" pitchFamily="18" charset="-34"/>
              </a:defRPr>
            </a:lvl1pPr>
            <a:lvl2pPr marL="742950" indent="-285750">
              <a:defRPr sz="2400">
                <a:solidFill>
                  <a:schemeClr val="tx1"/>
                </a:solidFill>
                <a:latin typeface="Times New Roman" pitchFamily="18" charset="0"/>
                <a:cs typeface="Angsana New" pitchFamily="18" charset="-34"/>
              </a:defRPr>
            </a:lvl2pPr>
            <a:lvl3pPr marL="1143000" indent="-228600">
              <a:defRPr sz="2400">
                <a:solidFill>
                  <a:schemeClr val="tx1"/>
                </a:solidFill>
                <a:latin typeface="Times New Roman" pitchFamily="18" charset="0"/>
                <a:cs typeface="Angsana New" pitchFamily="18" charset="-34"/>
              </a:defRPr>
            </a:lvl3pPr>
            <a:lvl4pPr marL="1600200" indent="-228600">
              <a:defRPr sz="2400">
                <a:solidFill>
                  <a:schemeClr val="tx1"/>
                </a:solidFill>
                <a:latin typeface="Times New Roman" pitchFamily="18" charset="0"/>
                <a:cs typeface="Angsana New" pitchFamily="18" charset="-34"/>
              </a:defRPr>
            </a:lvl4pPr>
            <a:lvl5pPr marL="2057400" indent="-22860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marL="457200" lvl="0" indent="-457200" algn="just" eaLnBrk="0" fontAlgn="base" hangingPunct="0">
              <a:spcBef>
                <a:spcPct val="0"/>
              </a:spcBef>
              <a:spcAft>
                <a:spcPct val="0"/>
              </a:spcAft>
              <a:buFont typeface="Arial" panose="020B0604020202020204" pitchFamily="34" charset="0"/>
              <a:buChar char="•"/>
            </a:pPr>
            <a:r>
              <a:rPr lang="en-US" sz="2800" dirty="0"/>
              <a:t>Local features refer to a pattern or distinct structure found in an image, such as a point, edge, or small image patch. </a:t>
            </a:r>
          </a:p>
          <a:p>
            <a:pPr marL="457200" lvl="0" indent="-457200" algn="just" eaLnBrk="0" fontAlgn="base" hangingPunct="0">
              <a:spcBef>
                <a:spcPct val="0"/>
              </a:spcBef>
              <a:spcAft>
                <a:spcPct val="0"/>
              </a:spcAft>
              <a:buFont typeface="Arial" panose="020B0604020202020204" pitchFamily="34" charset="0"/>
              <a:buChar char="•"/>
            </a:pPr>
            <a:r>
              <a:rPr lang="en-US" sz="2800" dirty="0"/>
              <a:t>They are usually associated with an image patch that differs from its immediate surroundings by texture, color, or intensity. </a:t>
            </a:r>
          </a:p>
          <a:p>
            <a:pPr marL="457200" lvl="0" indent="-457200" algn="just" eaLnBrk="0" fontAlgn="base" hangingPunct="0">
              <a:spcBef>
                <a:spcPct val="0"/>
              </a:spcBef>
              <a:spcAft>
                <a:spcPct val="0"/>
              </a:spcAft>
              <a:buFont typeface="Arial" panose="020B0604020202020204" pitchFamily="34" charset="0"/>
              <a:buChar char="•"/>
            </a:pPr>
            <a:r>
              <a:rPr lang="en-US" sz="2800" dirty="0"/>
              <a:t>What the feature actually represents does not matter, just that it is distinct from its surroundings. Examples of local features are blobs, corners, and edge pixels</a:t>
            </a:r>
            <a:r>
              <a:rPr lang="en-US" sz="2800" dirty="0">
                <a:latin typeface="Arial" panose="020B0604020202020204" pitchFamily="34" charset="0"/>
                <a:cs typeface="Arial" panose="020B0604020202020204" pitchFamily="34" charset="0"/>
              </a:rPr>
              <a:t>.</a:t>
            </a:r>
            <a:r>
              <a:rPr lang="en-US" altLang="en-US" sz="2800" dirty="0">
                <a:solidFill>
                  <a:srgbClr val="404040"/>
                </a:solidFill>
                <a:latin typeface="Arial" panose="020B0604020202020204" pitchFamily="34" charset="0"/>
                <a:cs typeface="Arial" panose="020B0604020202020204" pitchFamily="34" charset="0"/>
              </a:rPr>
              <a:t> </a:t>
            </a:r>
          </a:p>
        </p:txBody>
      </p:sp>
      <p:sp>
        <p:nvSpPr>
          <p:cNvPr id="11" name="Title 1"/>
          <p:cNvSpPr txBox="1">
            <a:spLocks/>
          </p:cNvSpPr>
          <p:nvPr/>
        </p:nvSpPr>
        <p:spPr>
          <a:xfrm>
            <a:off x="191344" y="116632"/>
            <a:ext cx="10225136"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dirty="0">
                <a:solidFill>
                  <a:srgbClr val="FF0000"/>
                </a:solidFill>
                <a:ea typeface="新細明體" pitchFamily="18" charset="-120"/>
              </a:rPr>
              <a:t>Local Features</a:t>
            </a:r>
            <a:endParaRPr lang="en-US" altLang="zh-TW" sz="4800" dirty="0">
              <a:solidFill>
                <a:srgbClr val="FF0000"/>
              </a:solidFill>
              <a:ea typeface="新細明體" pitchFamily="18" charset="-120"/>
            </a:endParaRPr>
          </a:p>
          <a:p>
            <a:r>
              <a:rPr lang="en-US" altLang="zh-TW" sz="4800" dirty="0">
                <a:solidFill>
                  <a:srgbClr val="FF0000"/>
                </a:solidFill>
                <a:ea typeface="新細明體" pitchFamily="18" charset="-120"/>
              </a:rPr>
              <a:t> </a:t>
            </a:r>
          </a:p>
        </p:txBody>
      </p:sp>
      <p:pic>
        <p:nvPicPr>
          <p:cNvPr id="3" name="Picture 2"/>
          <p:cNvPicPr>
            <a:picLocks noChangeAspect="1"/>
          </p:cNvPicPr>
          <p:nvPr/>
        </p:nvPicPr>
        <p:blipFill rotWithShape="1">
          <a:blip r:embed="rId2"/>
          <a:srcRect l="22616" t="8091" r="22925" b="24481"/>
          <a:stretch/>
        </p:blipFill>
        <p:spPr>
          <a:xfrm>
            <a:off x="5297873" y="3977680"/>
            <a:ext cx="2765109" cy="2880320"/>
          </a:xfrm>
          <a:prstGeom prst="rect">
            <a:avLst/>
          </a:prstGeom>
        </p:spPr>
      </p:pic>
    </p:spTree>
    <p:extLst>
      <p:ext uri="{BB962C8B-B14F-4D97-AF65-F5344CB8AC3E}">
        <p14:creationId xmlns:p14="http://schemas.microsoft.com/office/powerpoint/2010/main" val="2925048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191344" y="1268760"/>
            <a:ext cx="10510795"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cs typeface="Angsana New" pitchFamily="18" charset="-34"/>
              </a:defRPr>
            </a:lvl1pPr>
            <a:lvl2pPr marL="742950" indent="-285750">
              <a:defRPr sz="2400">
                <a:solidFill>
                  <a:schemeClr val="tx1"/>
                </a:solidFill>
                <a:latin typeface="Times New Roman" pitchFamily="18" charset="0"/>
                <a:cs typeface="Angsana New" pitchFamily="18" charset="-34"/>
              </a:defRPr>
            </a:lvl2pPr>
            <a:lvl3pPr marL="1143000" indent="-228600">
              <a:defRPr sz="2400">
                <a:solidFill>
                  <a:schemeClr val="tx1"/>
                </a:solidFill>
                <a:latin typeface="Times New Roman" pitchFamily="18" charset="0"/>
                <a:cs typeface="Angsana New" pitchFamily="18" charset="-34"/>
              </a:defRPr>
            </a:lvl3pPr>
            <a:lvl4pPr marL="1600200" indent="-228600">
              <a:defRPr sz="2400">
                <a:solidFill>
                  <a:schemeClr val="tx1"/>
                </a:solidFill>
                <a:latin typeface="Times New Roman" pitchFamily="18" charset="0"/>
                <a:cs typeface="Angsana New" pitchFamily="18" charset="-34"/>
              </a:defRPr>
            </a:lvl4pPr>
            <a:lvl5pPr marL="2057400" indent="-22860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marL="457200" indent="-457200" algn="just">
              <a:spcBef>
                <a:spcPts val="600"/>
              </a:spcBef>
              <a:spcAft>
                <a:spcPts val="600"/>
              </a:spcAft>
              <a:buFont typeface="Arial" panose="020B0604020202020204" pitchFamily="34" charset="0"/>
              <a:buChar char="•"/>
            </a:pPr>
            <a:r>
              <a:rPr lang="en-US" sz="3200" dirty="0"/>
              <a:t>Local features and their descriptors, which are a compact vector representations of a local neighborhood, are the building blocks of many computer vision algorithms. </a:t>
            </a:r>
          </a:p>
          <a:p>
            <a:pPr marL="457200" indent="-457200" algn="just">
              <a:spcBef>
                <a:spcPts val="600"/>
              </a:spcBef>
              <a:spcAft>
                <a:spcPts val="600"/>
              </a:spcAft>
              <a:buFont typeface="Arial" panose="020B0604020202020204" pitchFamily="34" charset="0"/>
              <a:buChar char="•"/>
            </a:pPr>
            <a:r>
              <a:rPr lang="en-US" sz="3200" dirty="0"/>
              <a:t>Their applications include image registration, object detection and classification, tracking, and motion estimation. </a:t>
            </a:r>
          </a:p>
          <a:p>
            <a:pPr marL="457200" indent="-457200" algn="just">
              <a:spcBef>
                <a:spcPts val="600"/>
              </a:spcBef>
              <a:spcAft>
                <a:spcPts val="600"/>
              </a:spcAft>
              <a:buFont typeface="Arial" panose="020B0604020202020204" pitchFamily="34" charset="0"/>
              <a:buChar char="•"/>
            </a:pPr>
            <a:r>
              <a:rPr lang="en-US" sz="3200" dirty="0"/>
              <a:t>Using local features enables these algorithms to better handle scale changes, rotation, and occlusion. </a:t>
            </a:r>
          </a:p>
          <a:p>
            <a:pPr marL="457200" indent="-457200" algn="just">
              <a:spcBef>
                <a:spcPts val="600"/>
              </a:spcBef>
              <a:spcAft>
                <a:spcPts val="600"/>
              </a:spcAft>
              <a:buFont typeface="Arial" panose="020B0604020202020204" pitchFamily="34" charset="0"/>
              <a:buChar char="•"/>
            </a:pPr>
            <a:r>
              <a:rPr lang="en-US" sz="3200" dirty="0"/>
              <a:t>You can mix and match the detectors and the descriptors depending on the requirements of your application.</a:t>
            </a:r>
            <a:endParaRPr lang="en-US" altLang="en-US" sz="3200" dirty="0"/>
          </a:p>
        </p:txBody>
      </p:sp>
      <p:sp>
        <p:nvSpPr>
          <p:cNvPr id="11" name="Title 1"/>
          <p:cNvSpPr txBox="1">
            <a:spLocks/>
          </p:cNvSpPr>
          <p:nvPr/>
        </p:nvSpPr>
        <p:spPr>
          <a:xfrm>
            <a:off x="191344" y="116632"/>
            <a:ext cx="10225136"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dirty="0">
                <a:solidFill>
                  <a:srgbClr val="FF0000"/>
                </a:solidFill>
                <a:ea typeface="新細明體" pitchFamily="18" charset="-120"/>
              </a:rPr>
              <a:t>Local Feature Detection and Extraction</a:t>
            </a:r>
            <a:endParaRPr lang="en-US" altLang="zh-TW" sz="4800" dirty="0">
              <a:solidFill>
                <a:srgbClr val="FF0000"/>
              </a:solidFill>
              <a:ea typeface="新細明體" pitchFamily="18" charset="-120"/>
            </a:endParaRPr>
          </a:p>
          <a:p>
            <a:r>
              <a:rPr lang="en-US" altLang="zh-TW" sz="4800" dirty="0">
                <a:solidFill>
                  <a:srgbClr val="FF0000"/>
                </a:solidFill>
                <a:ea typeface="新細明體" pitchFamily="18" charset="-120"/>
              </a:rPr>
              <a:t> </a:t>
            </a:r>
          </a:p>
        </p:txBody>
      </p:sp>
    </p:spTree>
    <p:extLst>
      <p:ext uri="{BB962C8B-B14F-4D97-AF65-F5344CB8AC3E}">
        <p14:creationId xmlns:p14="http://schemas.microsoft.com/office/powerpoint/2010/main" val="3511790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191344" y="1268760"/>
            <a:ext cx="10729191"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cs typeface="Angsana New" pitchFamily="18" charset="-34"/>
              </a:defRPr>
            </a:lvl1pPr>
            <a:lvl2pPr marL="742950" indent="-285750">
              <a:defRPr sz="2400">
                <a:solidFill>
                  <a:schemeClr val="tx1"/>
                </a:solidFill>
                <a:latin typeface="Times New Roman" pitchFamily="18" charset="0"/>
                <a:cs typeface="Angsana New" pitchFamily="18" charset="-34"/>
              </a:defRPr>
            </a:lvl2pPr>
            <a:lvl3pPr marL="1143000" indent="-228600">
              <a:defRPr sz="2400">
                <a:solidFill>
                  <a:schemeClr val="tx1"/>
                </a:solidFill>
                <a:latin typeface="Times New Roman" pitchFamily="18" charset="0"/>
                <a:cs typeface="Angsana New" pitchFamily="18" charset="-34"/>
              </a:defRPr>
            </a:lvl3pPr>
            <a:lvl4pPr marL="1600200" indent="-228600">
              <a:defRPr sz="2400">
                <a:solidFill>
                  <a:schemeClr val="tx1"/>
                </a:solidFill>
                <a:latin typeface="Times New Roman" pitchFamily="18" charset="0"/>
                <a:cs typeface="Angsana New" pitchFamily="18" charset="-34"/>
              </a:defRPr>
            </a:lvl4pPr>
            <a:lvl5pPr marL="2057400" indent="-22860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marL="457200" indent="-457200" algn="just">
              <a:spcBef>
                <a:spcPts val="600"/>
              </a:spcBef>
              <a:spcAft>
                <a:spcPts val="600"/>
              </a:spcAft>
              <a:buFont typeface="Arial" panose="020B0604020202020204" pitchFamily="34" charset="0"/>
              <a:buChar char="•"/>
            </a:pPr>
            <a:r>
              <a:rPr lang="en-US" sz="3200" dirty="0"/>
              <a:t>Local features let you find image correspondences regardless of occlusion, changes in viewing conditions, or the presence of clutter. In addition, the properties of local features make them suitable for image classification.</a:t>
            </a:r>
          </a:p>
          <a:p>
            <a:pPr algn="just">
              <a:spcBef>
                <a:spcPts val="600"/>
              </a:spcBef>
              <a:spcAft>
                <a:spcPts val="600"/>
              </a:spcAft>
            </a:pPr>
            <a:r>
              <a:rPr lang="en-US" sz="3200" dirty="0"/>
              <a:t>Local features are used in two fundamental ways:</a:t>
            </a:r>
          </a:p>
          <a:p>
            <a:pPr marL="457200" indent="-225425" algn="just">
              <a:spcBef>
                <a:spcPts val="600"/>
              </a:spcBef>
              <a:spcAft>
                <a:spcPts val="600"/>
              </a:spcAft>
              <a:buFont typeface="Arial" panose="020B0604020202020204" pitchFamily="34" charset="0"/>
              <a:buChar char="•"/>
            </a:pPr>
            <a:r>
              <a:rPr lang="en-US" sz="3200" dirty="0"/>
              <a:t>To represent image contents compactly for detection or classification, without requiring image segmentation.</a:t>
            </a:r>
          </a:p>
          <a:p>
            <a:pPr marL="457200" indent="-225425" algn="just">
              <a:spcBef>
                <a:spcPts val="600"/>
              </a:spcBef>
              <a:spcAft>
                <a:spcPts val="600"/>
              </a:spcAft>
              <a:buFont typeface="Arial" panose="020B0604020202020204" pitchFamily="34" charset="0"/>
              <a:buChar char="•"/>
            </a:pPr>
            <a:r>
              <a:rPr lang="en-US" sz="3200" dirty="0"/>
              <a:t>To localize anchor points for use in image stitching or 3-D reconstruction.</a:t>
            </a:r>
          </a:p>
        </p:txBody>
      </p:sp>
      <p:sp>
        <p:nvSpPr>
          <p:cNvPr id="11" name="Title 1"/>
          <p:cNvSpPr txBox="1">
            <a:spLocks/>
          </p:cNvSpPr>
          <p:nvPr/>
        </p:nvSpPr>
        <p:spPr>
          <a:xfrm>
            <a:off x="191344" y="116632"/>
            <a:ext cx="10225136"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dirty="0">
                <a:solidFill>
                  <a:srgbClr val="FF0000"/>
                </a:solidFill>
                <a:ea typeface="新細明體" pitchFamily="18" charset="-120"/>
              </a:rPr>
              <a:t>Local Features: Applications</a:t>
            </a:r>
            <a:endParaRPr lang="en-US" altLang="zh-TW" sz="4800" dirty="0">
              <a:solidFill>
                <a:srgbClr val="FF0000"/>
              </a:solidFill>
              <a:ea typeface="新細明體" pitchFamily="18" charset="-120"/>
            </a:endParaRPr>
          </a:p>
          <a:p>
            <a:r>
              <a:rPr lang="en-US" altLang="zh-TW" sz="4800" dirty="0">
                <a:solidFill>
                  <a:srgbClr val="FF0000"/>
                </a:solidFill>
                <a:ea typeface="新細明體" pitchFamily="18" charset="-120"/>
              </a:rPr>
              <a:t> </a:t>
            </a:r>
          </a:p>
        </p:txBody>
      </p:sp>
    </p:spTree>
    <p:extLst>
      <p:ext uri="{BB962C8B-B14F-4D97-AF65-F5344CB8AC3E}">
        <p14:creationId xmlns:p14="http://schemas.microsoft.com/office/powerpoint/2010/main" val="56154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91344" y="116632"/>
            <a:ext cx="10225136"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dirty="0">
                <a:solidFill>
                  <a:srgbClr val="FF0000"/>
                </a:solidFill>
                <a:ea typeface="新細明體" pitchFamily="18" charset="-120"/>
              </a:rPr>
              <a:t>What Makes a Good Local Feature?</a:t>
            </a:r>
            <a:r>
              <a:rPr lang="en-US" altLang="zh-TW" sz="4800" dirty="0">
                <a:solidFill>
                  <a:srgbClr val="FF0000"/>
                </a:solidFill>
                <a:ea typeface="新細明體" pitchFamily="18" charset="-120"/>
              </a:rPr>
              <a:t> </a:t>
            </a:r>
          </a:p>
        </p:txBody>
      </p:sp>
      <p:sp>
        <p:nvSpPr>
          <p:cNvPr id="4" name="Rectangle 3"/>
          <p:cNvSpPr/>
          <p:nvPr/>
        </p:nvSpPr>
        <p:spPr>
          <a:xfrm>
            <a:off x="191344" y="1412776"/>
            <a:ext cx="10657184" cy="3570208"/>
          </a:xfrm>
          <a:prstGeom prst="rect">
            <a:avLst/>
          </a:prstGeom>
        </p:spPr>
        <p:txBody>
          <a:bodyPr wrap="square">
            <a:spAutoFit/>
          </a:bodyPr>
          <a:lstStyle/>
          <a:p>
            <a:pPr algn="just">
              <a:spcBef>
                <a:spcPts val="600"/>
              </a:spcBef>
              <a:spcAft>
                <a:spcPts val="600"/>
              </a:spcAft>
            </a:pPr>
            <a:r>
              <a:rPr lang="en-US" sz="2800" b="1" dirty="0">
                <a:latin typeface="Times New Roman" panose="02020603050405020304" pitchFamily="18" charset="0"/>
                <a:cs typeface="Times New Roman" panose="02020603050405020304" pitchFamily="18" charset="0"/>
              </a:rPr>
              <a:t>Repeatable detections</a:t>
            </a:r>
          </a:p>
          <a:p>
            <a:pPr algn="just">
              <a:spcBef>
                <a:spcPts val="600"/>
              </a:spcBef>
              <a:spcAft>
                <a:spcPts val="600"/>
              </a:spcAft>
            </a:pPr>
            <a:r>
              <a:rPr lang="en-US" sz="2800" dirty="0">
                <a:latin typeface="Times New Roman" panose="02020603050405020304" pitchFamily="18" charset="0"/>
                <a:cs typeface="Times New Roman" panose="02020603050405020304" pitchFamily="18" charset="0"/>
              </a:rPr>
              <a:t>When given two images of the same scene, most features that the detector finds in both images are the same. The features are robust to changes in viewing conditions and noise.</a:t>
            </a:r>
          </a:p>
          <a:p>
            <a:pPr algn="just">
              <a:spcBef>
                <a:spcPts val="600"/>
              </a:spcBef>
              <a:spcAft>
                <a:spcPts val="600"/>
              </a:spcAft>
            </a:pPr>
            <a:r>
              <a:rPr lang="en-US" sz="2800" b="1" dirty="0">
                <a:latin typeface="Times New Roman" panose="02020603050405020304" pitchFamily="18" charset="0"/>
                <a:cs typeface="Times New Roman" panose="02020603050405020304" pitchFamily="18" charset="0"/>
              </a:rPr>
              <a:t>Localizable</a:t>
            </a:r>
            <a:r>
              <a:rPr lang="en-US" sz="2800" dirty="0">
                <a:latin typeface="Times New Roman" panose="02020603050405020304" pitchFamily="18" charset="0"/>
                <a:cs typeface="Times New Roman" panose="02020603050405020304" pitchFamily="18" charset="0"/>
              </a:rPr>
              <a:t> </a:t>
            </a:r>
          </a:p>
          <a:p>
            <a:pPr algn="just">
              <a:spcBef>
                <a:spcPts val="600"/>
              </a:spcBef>
              <a:spcAft>
                <a:spcPts val="600"/>
              </a:spcAft>
            </a:pPr>
            <a:r>
              <a:rPr lang="en-US" sz="2800" dirty="0">
                <a:latin typeface="Times New Roman" panose="02020603050405020304" pitchFamily="18" charset="0"/>
                <a:cs typeface="Times New Roman" panose="02020603050405020304" pitchFamily="18" charset="0"/>
              </a:rPr>
              <a:t>The feature has a unique location assigned to it. Changes in viewing conditions do not affect its location.</a:t>
            </a:r>
          </a:p>
        </p:txBody>
      </p:sp>
    </p:spTree>
    <p:extLst>
      <p:ext uri="{BB962C8B-B14F-4D97-AF65-F5344CB8AC3E}">
        <p14:creationId xmlns:p14="http://schemas.microsoft.com/office/powerpoint/2010/main" val="7603345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91344" y="195480"/>
            <a:ext cx="10657184"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dirty="0">
                <a:solidFill>
                  <a:srgbClr val="FF0000"/>
                </a:solidFill>
                <a:ea typeface="新細明體" pitchFamily="18" charset="-120"/>
              </a:rPr>
              <a:t>Choose a Descriptor Method</a:t>
            </a:r>
            <a:endParaRPr lang="en-US" altLang="zh-TW" sz="4800" dirty="0">
              <a:solidFill>
                <a:srgbClr val="FF0000"/>
              </a:solidFill>
              <a:ea typeface="新細明體" pitchFamily="18" charset="-120"/>
            </a:endParaRPr>
          </a:p>
        </p:txBody>
      </p:sp>
      <p:graphicFrame>
        <p:nvGraphicFramePr>
          <p:cNvPr id="4" name="Table 3"/>
          <p:cNvGraphicFramePr>
            <a:graphicFrameLocks noGrp="1"/>
          </p:cNvGraphicFramePr>
          <p:nvPr/>
        </p:nvGraphicFramePr>
        <p:xfrm>
          <a:off x="191345" y="1285874"/>
          <a:ext cx="11737302" cy="5113889"/>
        </p:xfrm>
        <a:graphic>
          <a:graphicData uri="http://schemas.openxmlformats.org/drawingml/2006/table">
            <a:tbl>
              <a:tblPr/>
              <a:tblGrid>
                <a:gridCol w="1944215">
                  <a:extLst>
                    <a:ext uri="{9D8B030D-6E8A-4147-A177-3AD203B41FA5}">
                      <a16:colId xmlns:a16="http://schemas.microsoft.com/office/drawing/2014/main" val="3323643369"/>
                    </a:ext>
                  </a:extLst>
                </a:gridCol>
                <a:gridCol w="648072">
                  <a:extLst>
                    <a:ext uri="{9D8B030D-6E8A-4147-A177-3AD203B41FA5}">
                      <a16:colId xmlns:a16="http://schemas.microsoft.com/office/drawing/2014/main" val="3543909330"/>
                    </a:ext>
                  </a:extLst>
                </a:gridCol>
                <a:gridCol w="4320480">
                  <a:extLst>
                    <a:ext uri="{9D8B030D-6E8A-4147-A177-3AD203B41FA5}">
                      <a16:colId xmlns:a16="http://schemas.microsoft.com/office/drawing/2014/main" val="2366799855"/>
                    </a:ext>
                  </a:extLst>
                </a:gridCol>
                <a:gridCol w="576064">
                  <a:extLst>
                    <a:ext uri="{9D8B030D-6E8A-4147-A177-3AD203B41FA5}">
                      <a16:colId xmlns:a16="http://schemas.microsoft.com/office/drawing/2014/main" val="1574629853"/>
                    </a:ext>
                  </a:extLst>
                </a:gridCol>
                <a:gridCol w="936104">
                  <a:extLst>
                    <a:ext uri="{9D8B030D-6E8A-4147-A177-3AD203B41FA5}">
                      <a16:colId xmlns:a16="http://schemas.microsoft.com/office/drawing/2014/main" val="1526219740"/>
                    </a:ext>
                  </a:extLst>
                </a:gridCol>
                <a:gridCol w="1771105">
                  <a:extLst>
                    <a:ext uri="{9D8B030D-6E8A-4147-A177-3AD203B41FA5}">
                      <a16:colId xmlns:a16="http://schemas.microsoft.com/office/drawing/2014/main" val="2494631303"/>
                    </a:ext>
                  </a:extLst>
                </a:gridCol>
                <a:gridCol w="1541262">
                  <a:extLst>
                    <a:ext uri="{9D8B030D-6E8A-4147-A177-3AD203B41FA5}">
                      <a16:colId xmlns:a16="http://schemas.microsoft.com/office/drawing/2014/main" val="4244656230"/>
                    </a:ext>
                  </a:extLst>
                </a:gridCol>
              </a:tblGrid>
              <a:tr h="324035">
                <a:tc rowSpan="2">
                  <a:txBody>
                    <a:bodyPr/>
                    <a:lstStyle/>
                    <a:p>
                      <a:pPr algn="l" fontAlgn="ctr"/>
                      <a:r>
                        <a:rPr lang="en-US" sz="1800" b="1">
                          <a:solidFill>
                            <a:srgbClr val="000000"/>
                          </a:solidFill>
                          <a:effectLst/>
                        </a:rPr>
                        <a:t>Descriptor</a:t>
                      </a:r>
                    </a:p>
                  </a:txBody>
                  <a:tcPr marL="16465" marR="16465" marT="19758" marB="19758" anchor="ctr">
                    <a:lnL>
                      <a:noFill/>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AEAEA"/>
                    </a:solidFill>
                  </a:tcPr>
                </a:tc>
                <a:tc rowSpan="2">
                  <a:txBody>
                    <a:bodyPr/>
                    <a:lstStyle/>
                    <a:p>
                      <a:pPr algn="l" fontAlgn="ctr"/>
                      <a:r>
                        <a:rPr lang="en-US" sz="1800" b="1" dirty="0">
                          <a:solidFill>
                            <a:srgbClr val="000000"/>
                          </a:solidFill>
                          <a:effectLst/>
                        </a:rPr>
                        <a:t>Binary</a:t>
                      </a:r>
                    </a:p>
                  </a:txBody>
                  <a:tcPr marL="16465" marR="16465" marT="19758" marB="1975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AEAEA"/>
                    </a:solidFill>
                  </a:tcPr>
                </a:tc>
                <a:tc rowSpan="2">
                  <a:txBody>
                    <a:bodyPr/>
                    <a:lstStyle/>
                    <a:p>
                      <a:pPr algn="l" fontAlgn="ctr"/>
                      <a:r>
                        <a:rPr lang="en-US" sz="1800" b="1" dirty="0">
                          <a:solidFill>
                            <a:srgbClr val="000000"/>
                          </a:solidFill>
                          <a:effectLst/>
                        </a:rPr>
                        <a:t>Function and Method in </a:t>
                      </a:r>
                      <a:r>
                        <a:rPr lang="en-US" sz="1800" b="1" dirty="0" err="1">
                          <a:solidFill>
                            <a:srgbClr val="000000"/>
                          </a:solidFill>
                          <a:effectLst/>
                        </a:rPr>
                        <a:t>MatLab</a:t>
                      </a:r>
                      <a:endParaRPr lang="en-US" sz="1800" b="1" dirty="0">
                        <a:solidFill>
                          <a:srgbClr val="000000"/>
                        </a:solidFill>
                        <a:effectLst/>
                      </a:endParaRPr>
                    </a:p>
                  </a:txBody>
                  <a:tcPr marL="16465" marR="16465" marT="19758" marB="1975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AEAEA"/>
                    </a:solidFill>
                  </a:tcPr>
                </a:tc>
                <a:tc gridSpan="2">
                  <a:txBody>
                    <a:bodyPr/>
                    <a:lstStyle/>
                    <a:p>
                      <a:pPr algn="l" fontAlgn="ctr"/>
                      <a:r>
                        <a:rPr lang="en-US" sz="1800" b="1">
                          <a:solidFill>
                            <a:srgbClr val="000000"/>
                          </a:solidFill>
                          <a:effectLst/>
                        </a:rPr>
                        <a:t>Invariance</a:t>
                      </a:r>
                    </a:p>
                  </a:txBody>
                  <a:tcPr marL="16465" marR="16465" marT="19758" marB="1975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AEAEA"/>
                    </a:solidFill>
                  </a:tcPr>
                </a:tc>
                <a:tc hMerge="1">
                  <a:txBody>
                    <a:bodyPr/>
                    <a:lstStyle/>
                    <a:p>
                      <a:endParaRPr lang="en-US"/>
                    </a:p>
                  </a:txBody>
                  <a:tcPr/>
                </a:tc>
                <a:tc gridSpan="2">
                  <a:txBody>
                    <a:bodyPr/>
                    <a:lstStyle/>
                    <a:p>
                      <a:pPr algn="l" fontAlgn="ctr"/>
                      <a:r>
                        <a:rPr lang="en-US" sz="1800" b="1">
                          <a:solidFill>
                            <a:srgbClr val="000000"/>
                          </a:solidFill>
                          <a:effectLst/>
                        </a:rPr>
                        <a:t>Typical Use</a:t>
                      </a:r>
                    </a:p>
                  </a:txBody>
                  <a:tcPr marL="16465" marR="16465" marT="19758" marB="1975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AEAEA"/>
                    </a:solidFill>
                  </a:tcPr>
                </a:tc>
                <a:tc hMerge="1">
                  <a:txBody>
                    <a:bodyPr/>
                    <a:lstStyle/>
                    <a:p>
                      <a:endParaRPr lang="en-US"/>
                    </a:p>
                  </a:txBody>
                  <a:tcPr/>
                </a:tc>
                <a:extLst>
                  <a:ext uri="{0D108BD9-81ED-4DB2-BD59-A6C34878D82A}">
                    <a16:rowId xmlns:a16="http://schemas.microsoft.com/office/drawing/2014/main" val="2034530037"/>
                  </a:ext>
                </a:extLst>
              </a:tr>
              <a:tr h="75081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800" b="1" dirty="0">
                          <a:solidFill>
                            <a:srgbClr val="000000"/>
                          </a:solidFill>
                          <a:effectLst/>
                        </a:rPr>
                        <a:t>Scale</a:t>
                      </a:r>
                    </a:p>
                  </a:txBody>
                  <a:tcPr marL="16465" marR="16465" marT="19758" marB="1975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AEAEA"/>
                    </a:solidFill>
                  </a:tcPr>
                </a:tc>
                <a:tc>
                  <a:txBody>
                    <a:bodyPr/>
                    <a:lstStyle/>
                    <a:p>
                      <a:pPr algn="l" fontAlgn="ctr"/>
                      <a:r>
                        <a:rPr lang="en-US" sz="1800" b="1">
                          <a:solidFill>
                            <a:srgbClr val="000000"/>
                          </a:solidFill>
                          <a:effectLst/>
                        </a:rPr>
                        <a:t>Rotation</a:t>
                      </a:r>
                    </a:p>
                  </a:txBody>
                  <a:tcPr marL="16465" marR="16465" marT="19758" marB="1975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AEAEA"/>
                    </a:solidFill>
                  </a:tcPr>
                </a:tc>
                <a:tc>
                  <a:txBody>
                    <a:bodyPr/>
                    <a:lstStyle/>
                    <a:p>
                      <a:pPr algn="l" fontAlgn="ctr"/>
                      <a:r>
                        <a:rPr lang="en-US" sz="1800" b="1">
                          <a:solidFill>
                            <a:srgbClr val="000000"/>
                          </a:solidFill>
                          <a:effectLst/>
                        </a:rPr>
                        <a:t>Finding Point Correspondences</a:t>
                      </a:r>
                    </a:p>
                  </a:txBody>
                  <a:tcPr marL="16465" marR="16465" marT="19758" marB="1975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AEAEA"/>
                    </a:solidFill>
                  </a:tcPr>
                </a:tc>
                <a:tc>
                  <a:txBody>
                    <a:bodyPr/>
                    <a:lstStyle/>
                    <a:p>
                      <a:pPr algn="l" fontAlgn="ctr"/>
                      <a:r>
                        <a:rPr lang="en-US" sz="1800" b="1">
                          <a:solidFill>
                            <a:srgbClr val="000000"/>
                          </a:solidFill>
                          <a:effectLst/>
                        </a:rPr>
                        <a:t>Classification</a:t>
                      </a:r>
                    </a:p>
                  </a:txBody>
                  <a:tcPr marL="16465" marR="16465" marT="19758" marB="19758" anchor="ctr">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EAEAEA"/>
                    </a:solidFill>
                  </a:tcPr>
                </a:tc>
                <a:extLst>
                  <a:ext uri="{0D108BD9-81ED-4DB2-BD59-A6C34878D82A}">
                    <a16:rowId xmlns:a16="http://schemas.microsoft.com/office/drawing/2014/main" val="2361272571"/>
                  </a:ext>
                </a:extLst>
              </a:tr>
              <a:tr h="304277">
                <a:tc>
                  <a:txBody>
                    <a:bodyPr/>
                    <a:lstStyle/>
                    <a:p>
                      <a:pPr algn="l" fontAlgn="t"/>
                      <a:r>
                        <a:rPr lang="en-US" sz="1800" b="1" dirty="0">
                          <a:solidFill>
                            <a:srgbClr val="FF0000"/>
                          </a:solidFill>
                          <a:effectLst/>
                        </a:rPr>
                        <a:t>HOG</a:t>
                      </a:r>
                    </a:p>
                  </a:txBody>
                  <a:tcPr marL="16465" marR="16465" marT="9879" marB="9879">
                    <a:lnL>
                      <a:noFill/>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rPr>
                        <a:t>No</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u="none" strike="noStrike">
                          <a:solidFill>
                            <a:srgbClr val="004B87"/>
                          </a:solidFill>
                          <a:effectLst/>
                          <a:hlinkClick r:id="rId2"/>
                        </a:rPr>
                        <a:t>extractHOGFeatures</a:t>
                      </a:r>
                      <a:r>
                        <a:rPr lang="en-US" sz="1800">
                          <a:effectLst/>
                        </a:rPr>
                        <a:t>(I, ...)</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No</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No</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No</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Yes</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436509924"/>
                  </a:ext>
                </a:extLst>
              </a:tr>
              <a:tr h="304277">
                <a:tc>
                  <a:txBody>
                    <a:bodyPr/>
                    <a:lstStyle/>
                    <a:p>
                      <a:pPr algn="l" fontAlgn="t"/>
                      <a:r>
                        <a:rPr lang="en-US" sz="1800" b="1" dirty="0">
                          <a:solidFill>
                            <a:srgbClr val="FF0000"/>
                          </a:solidFill>
                          <a:effectLst/>
                        </a:rPr>
                        <a:t>LBP</a:t>
                      </a:r>
                    </a:p>
                  </a:txBody>
                  <a:tcPr marL="16465" marR="16465" marT="9879" marB="9879">
                    <a:lnL>
                      <a:noFill/>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No</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u="none" strike="noStrike">
                          <a:solidFill>
                            <a:srgbClr val="004B87"/>
                          </a:solidFill>
                          <a:effectLst/>
                          <a:hlinkClick r:id="rId3"/>
                        </a:rPr>
                        <a:t>extractLBPFeatures</a:t>
                      </a:r>
                      <a:r>
                        <a:rPr lang="en-US" sz="1800">
                          <a:effectLst/>
                        </a:rPr>
                        <a:t>(I, ...)</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No</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Yes</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No</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Yes</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053804067"/>
                  </a:ext>
                </a:extLst>
              </a:tr>
              <a:tr h="446536">
                <a:tc>
                  <a:txBody>
                    <a:bodyPr/>
                    <a:lstStyle/>
                    <a:p>
                      <a:pPr algn="l" fontAlgn="t"/>
                      <a:r>
                        <a:rPr lang="en-US" sz="1800">
                          <a:effectLst/>
                        </a:rPr>
                        <a:t>SURF</a:t>
                      </a:r>
                    </a:p>
                  </a:txBody>
                  <a:tcPr marL="16465" marR="16465" marT="9879" marB="9879">
                    <a:lnL>
                      <a:noFill/>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No</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u="none" strike="noStrike">
                          <a:solidFill>
                            <a:srgbClr val="004B87"/>
                          </a:solidFill>
                          <a:effectLst/>
                          <a:hlinkClick r:id="rId4"/>
                        </a:rPr>
                        <a:t>extractFeatures</a:t>
                      </a:r>
                      <a:r>
                        <a:rPr lang="en-US" sz="1800">
                          <a:effectLst/>
                        </a:rPr>
                        <a:t>(I,points,'Method','SURF')</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Yes</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Yes</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Yes</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Yes</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466093892"/>
                  </a:ext>
                </a:extLst>
              </a:tr>
              <a:tr h="446536">
                <a:tc>
                  <a:txBody>
                    <a:bodyPr/>
                    <a:lstStyle/>
                    <a:p>
                      <a:pPr algn="l" fontAlgn="t"/>
                      <a:r>
                        <a:rPr lang="en-US" sz="1800">
                          <a:effectLst/>
                        </a:rPr>
                        <a:t>KAZE</a:t>
                      </a:r>
                    </a:p>
                  </a:txBody>
                  <a:tcPr marL="16465" marR="16465" marT="9879" marB="9879">
                    <a:lnL>
                      <a:noFill/>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No</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u="none" strike="noStrike">
                          <a:solidFill>
                            <a:srgbClr val="004B87"/>
                          </a:solidFill>
                          <a:effectLst/>
                          <a:hlinkClick r:id="rId4"/>
                        </a:rPr>
                        <a:t>extractFeatures</a:t>
                      </a:r>
                      <a:r>
                        <a:rPr lang="en-US" sz="1800">
                          <a:effectLst/>
                        </a:rPr>
                        <a:t>(I,points,'Method','KAZE')</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Yes</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Yes</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Yes</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Yes</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63023392"/>
                  </a:ext>
                </a:extLst>
              </a:tr>
              <a:tr h="430749">
                <a:tc>
                  <a:txBody>
                    <a:bodyPr/>
                    <a:lstStyle/>
                    <a:p>
                      <a:pPr algn="l" fontAlgn="t"/>
                      <a:r>
                        <a:rPr lang="en-US" sz="1800">
                          <a:effectLst/>
                        </a:rPr>
                        <a:t>FREAK</a:t>
                      </a:r>
                    </a:p>
                  </a:txBody>
                  <a:tcPr marL="16465" marR="16465" marT="9879" marB="9879">
                    <a:lnL>
                      <a:noFill/>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Yes</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u="none" strike="noStrike">
                          <a:solidFill>
                            <a:srgbClr val="004B87"/>
                          </a:solidFill>
                          <a:effectLst/>
                          <a:hlinkClick r:id="rId4"/>
                        </a:rPr>
                        <a:t>extractFeatures</a:t>
                      </a:r>
                      <a:r>
                        <a:rPr lang="en-US" sz="1800">
                          <a:effectLst/>
                        </a:rPr>
                        <a:t>(I,points,'Method','FREAK')</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Yes</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Yes</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Yes</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No</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855523222"/>
                  </a:ext>
                </a:extLst>
              </a:tr>
              <a:tr h="360040">
                <a:tc>
                  <a:txBody>
                    <a:bodyPr/>
                    <a:lstStyle/>
                    <a:p>
                      <a:pPr algn="l" fontAlgn="t"/>
                      <a:r>
                        <a:rPr lang="en-US" sz="1800">
                          <a:effectLst/>
                        </a:rPr>
                        <a:t>BRISK</a:t>
                      </a:r>
                    </a:p>
                  </a:txBody>
                  <a:tcPr marL="16465" marR="16465" marT="9879" marB="9879">
                    <a:lnL>
                      <a:noFill/>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Yes</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u="none" strike="noStrike">
                          <a:solidFill>
                            <a:srgbClr val="004B87"/>
                          </a:solidFill>
                          <a:effectLst/>
                          <a:hlinkClick r:id="rId4"/>
                        </a:rPr>
                        <a:t>extractFeatures</a:t>
                      </a:r>
                      <a:r>
                        <a:rPr lang="en-US" sz="1800">
                          <a:effectLst/>
                        </a:rPr>
                        <a:t>(I,points,'Method','BRISK')</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Yes</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Yes</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rPr>
                        <a:t>Yes</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No</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270840618"/>
                  </a:ext>
                </a:extLst>
              </a:tr>
              <a:tr h="446536">
                <a:tc>
                  <a:txBody>
                    <a:bodyPr/>
                    <a:lstStyle/>
                    <a:p>
                      <a:pPr algn="l" fontAlgn="t"/>
                      <a:r>
                        <a:rPr lang="en-US" sz="1800">
                          <a:effectLst/>
                        </a:rPr>
                        <a:t>ORB</a:t>
                      </a:r>
                    </a:p>
                  </a:txBody>
                  <a:tcPr marL="16465" marR="16465" marT="9879" marB="9879">
                    <a:lnL>
                      <a:noFill/>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Yes</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u="none" strike="noStrike">
                          <a:solidFill>
                            <a:srgbClr val="004B87"/>
                          </a:solidFill>
                          <a:effectLst/>
                          <a:hlinkClick r:id="rId4"/>
                        </a:rPr>
                        <a:t>extractFeatures</a:t>
                      </a:r>
                      <a:r>
                        <a:rPr lang="en-US" sz="1800">
                          <a:effectLst/>
                        </a:rPr>
                        <a:t>(I,points,'Method','ORB')</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No</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Yes</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Yes</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No</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27370376"/>
                  </a:ext>
                </a:extLst>
              </a:tr>
              <a:tr h="1300091">
                <a:tc>
                  <a:txBody>
                    <a:bodyPr/>
                    <a:lstStyle/>
                    <a:p>
                      <a:pPr algn="l" fontAlgn="t">
                        <a:buFont typeface="Arial" panose="020B0604020202020204" pitchFamily="34" charset="0"/>
                        <a:buChar char="•"/>
                      </a:pPr>
                      <a:r>
                        <a:rPr lang="en-US" sz="1800">
                          <a:effectLst/>
                        </a:rPr>
                        <a:t>Block</a:t>
                      </a:r>
                    </a:p>
                    <a:p>
                      <a:pPr algn="l" fontAlgn="t">
                        <a:buFont typeface="Arial" panose="020B0604020202020204" pitchFamily="34" charset="0"/>
                        <a:buChar char="•"/>
                      </a:pPr>
                      <a:r>
                        <a:rPr lang="en-US" sz="1800">
                          <a:effectLst/>
                        </a:rPr>
                        <a:t>Simple pixel neighborhood around a keypoint</a:t>
                      </a:r>
                    </a:p>
                  </a:txBody>
                  <a:tcPr marL="16465" marR="16465" marT="9879" marB="9879">
                    <a:lnL>
                      <a:noFill/>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No</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u="none" strike="noStrike">
                          <a:solidFill>
                            <a:srgbClr val="004B87"/>
                          </a:solidFill>
                          <a:effectLst/>
                          <a:hlinkClick r:id="rId4"/>
                        </a:rPr>
                        <a:t>extractFeatures</a:t>
                      </a:r>
                      <a:r>
                        <a:rPr lang="en-US" sz="1800">
                          <a:effectLst/>
                        </a:rPr>
                        <a:t>(I,points,'Method','Block')</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No</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No</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a:effectLst/>
                        </a:rPr>
                        <a:t>Yes</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dirty="0">
                          <a:effectLst/>
                        </a:rPr>
                        <a:t>Yes</a:t>
                      </a:r>
                    </a:p>
                  </a:txBody>
                  <a:tcPr marL="16465" marR="16465" marT="9879" marB="9879">
                    <a:lnL w="6350" cap="flat" cmpd="sng" algn="ctr">
                      <a:solidFill>
                        <a:srgbClr val="CCCCCC"/>
                      </a:solidFill>
                      <a:prstDash val="solid"/>
                      <a:round/>
                      <a:headEnd type="none" w="med" len="med"/>
                      <a:tailEnd type="none" w="med" len="me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326484005"/>
                  </a:ext>
                </a:extLst>
              </a:tr>
            </a:tbl>
          </a:graphicData>
        </a:graphic>
      </p:graphicFrame>
    </p:spTree>
    <p:extLst>
      <p:ext uri="{BB962C8B-B14F-4D97-AF65-F5344CB8AC3E}">
        <p14:creationId xmlns:p14="http://schemas.microsoft.com/office/powerpoint/2010/main" val="3957438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1027"/>
          <p:cNvSpPr txBox="1">
            <a:spLocks noChangeArrowheads="1"/>
          </p:cNvSpPr>
          <p:nvPr/>
        </p:nvSpPr>
        <p:spPr bwMode="auto">
          <a:xfrm>
            <a:off x="357585" y="1359470"/>
            <a:ext cx="5456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cs typeface="Angsana New" pitchFamily="18" charset="-34"/>
              </a:defRPr>
            </a:lvl1pPr>
            <a:lvl2pPr marL="742950" indent="-285750">
              <a:defRPr sz="2400">
                <a:solidFill>
                  <a:schemeClr val="tx1"/>
                </a:solidFill>
                <a:latin typeface="Times New Roman" pitchFamily="18" charset="0"/>
                <a:cs typeface="Angsana New" pitchFamily="18" charset="-34"/>
              </a:defRPr>
            </a:lvl2pPr>
            <a:lvl3pPr marL="1143000" indent="-228600">
              <a:defRPr sz="2400">
                <a:solidFill>
                  <a:schemeClr val="tx1"/>
                </a:solidFill>
                <a:latin typeface="Times New Roman" pitchFamily="18" charset="0"/>
                <a:cs typeface="Angsana New" pitchFamily="18" charset="-34"/>
              </a:defRPr>
            </a:lvl3pPr>
            <a:lvl4pPr marL="1600200" indent="-228600">
              <a:defRPr sz="2400">
                <a:solidFill>
                  <a:schemeClr val="tx1"/>
                </a:solidFill>
                <a:latin typeface="Times New Roman" pitchFamily="18" charset="0"/>
                <a:cs typeface="Angsana New" pitchFamily="18" charset="-34"/>
              </a:defRPr>
            </a:lvl4pPr>
            <a:lvl5pPr marL="2057400" indent="-22860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eaLnBrk="1" hangingPunct="1"/>
            <a:r>
              <a:rPr lang="en-US" altLang="en-US" b="1" dirty="0">
                <a:solidFill>
                  <a:schemeClr val="accent2"/>
                </a:solidFill>
              </a:rPr>
              <a:t>Purpose: to describe  regions or “areas” </a:t>
            </a:r>
            <a:endParaRPr lang="th-TH" altLang="en-US" b="1" dirty="0">
              <a:solidFill>
                <a:schemeClr val="accent2"/>
              </a:solidFill>
            </a:endParaRPr>
          </a:p>
        </p:txBody>
      </p:sp>
      <p:sp>
        <p:nvSpPr>
          <p:cNvPr id="25604" name="Text Box 1028"/>
          <p:cNvSpPr txBox="1">
            <a:spLocks noChangeArrowheads="1"/>
          </p:cNvSpPr>
          <p:nvPr/>
        </p:nvSpPr>
        <p:spPr bwMode="auto">
          <a:xfrm>
            <a:off x="335360" y="2082953"/>
            <a:ext cx="718658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cs typeface="Angsana New" pitchFamily="18" charset="-34"/>
              </a:defRPr>
            </a:lvl1pPr>
            <a:lvl2pPr marL="742950" indent="-285750">
              <a:defRPr sz="2400">
                <a:solidFill>
                  <a:schemeClr val="tx1"/>
                </a:solidFill>
                <a:latin typeface="Times New Roman" pitchFamily="18" charset="0"/>
                <a:cs typeface="Angsana New" pitchFamily="18" charset="-34"/>
              </a:defRPr>
            </a:lvl2pPr>
            <a:lvl3pPr marL="1143000" indent="-228600">
              <a:defRPr sz="2400">
                <a:solidFill>
                  <a:schemeClr val="tx1"/>
                </a:solidFill>
                <a:latin typeface="Times New Roman" pitchFamily="18" charset="0"/>
                <a:cs typeface="Angsana New" pitchFamily="18" charset="-34"/>
              </a:defRPr>
            </a:lvl3pPr>
            <a:lvl4pPr marL="1600200" indent="-228600">
              <a:defRPr sz="2400">
                <a:solidFill>
                  <a:schemeClr val="tx1"/>
                </a:solidFill>
                <a:latin typeface="Times New Roman" pitchFamily="18" charset="0"/>
                <a:cs typeface="Angsana New" pitchFamily="18" charset="-34"/>
              </a:defRPr>
            </a:lvl4pPr>
            <a:lvl5pPr marL="2057400" indent="-22860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eaLnBrk="1" hangingPunct="1"/>
            <a:r>
              <a:rPr lang="en-US" altLang="en-US" b="1" dirty="0">
                <a:solidFill>
                  <a:srgbClr val="990000"/>
                </a:solidFill>
              </a:rPr>
              <a:t>1. Some simple regional descriptors (discussed above)</a:t>
            </a:r>
          </a:p>
          <a:p>
            <a:pPr eaLnBrk="1" hangingPunct="1"/>
            <a:r>
              <a:rPr lang="en-US" altLang="en-US" dirty="0"/>
              <a:t>	- area of the region</a:t>
            </a:r>
          </a:p>
          <a:p>
            <a:pPr eaLnBrk="1" hangingPunct="1"/>
            <a:r>
              <a:rPr lang="en-US" altLang="en-US" dirty="0"/>
              <a:t>	- length of the boundary (perimeter) of the region</a:t>
            </a:r>
          </a:p>
          <a:p>
            <a:pPr eaLnBrk="1" hangingPunct="1"/>
            <a:r>
              <a:rPr lang="en-US" altLang="en-US" dirty="0"/>
              <a:t>	- Compactness</a:t>
            </a:r>
          </a:p>
          <a:p>
            <a:pPr eaLnBrk="1" hangingPunct="1"/>
            <a:endParaRPr lang="en-US" altLang="en-US" dirty="0"/>
          </a:p>
        </p:txBody>
      </p:sp>
      <p:sp>
        <p:nvSpPr>
          <p:cNvPr id="25607" name="Text Box 1031"/>
          <p:cNvSpPr txBox="1">
            <a:spLocks noChangeArrowheads="1"/>
          </p:cNvSpPr>
          <p:nvPr/>
        </p:nvSpPr>
        <p:spPr bwMode="auto">
          <a:xfrm>
            <a:off x="468447" y="4077072"/>
            <a:ext cx="61356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cs typeface="Angsana New" pitchFamily="18" charset="-34"/>
              </a:defRPr>
            </a:lvl1pPr>
            <a:lvl2pPr marL="742950" indent="-285750">
              <a:defRPr sz="2400">
                <a:solidFill>
                  <a:schemeClr val="tx1"/>
                </a:solidFill>
                <a:latin typeface="Times New Roman" pitchFamily="18" charset="0"/>
                <a:cs typeface="Angsana New" pitchFamily="18" charset="-34"/>
              </a:defRPr>
            </a:lvl2pPr>
            <a:lvl3pPr marL="1143000" indent="-228600">
              <a:defRPr sz="2400">
                <a:solidFill>
                  <a:schemeClr val="tx1"/>
                </a:solidFill>
                <a:latin typeface="Times New Roman" pitchFamily="18" charset="0"/>
                <a:cs typeface="Angsana New" pitchFamily="18" charset="-34"/>
              </a:defRPr>
            </a:lvl3pPr>
            <a:lvl4pPr marL="1600200" indent="-228600">
              <a:defRPr sz="2400">
                <a:solidFill>
                  <a:schemeClr val="tx1"/>
                </a:solidFill>
                <a:latin typeface="Times New Roman" pitchFamily="18" charset="0"/>
                <a:cs typeface="Angsana New" pitchFamily="18" charset="-34"/>
              </a:defRPr>
            </a:lvl4pPr>
            <a:lvl5pPr marL="2057400" indent="-22860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eaLnBrk="1" hangingPunct="1"/>
            <a:r>
              <a:rPr lang="en-US" altLang="en-US" b="1" dirty="0">
                <a:solidFill>
                  <a:srgbClr val="990000"/>
                </a:solidFill>
              </a:rPr>
              <a:t>2. Topological Descriptors, e.g. </a:t>
            </a:r>
            <a:r>
              <a:rPr lang="en-US" altLang="en-US" b="1" dirty="0" err="1">
                <a:solidFill>
                  <a:srgbClr val="990000"/>
                </a:solidFill>
              </a:rPr>
              <a:t>Eular</a:t>
            </a:r>
            <a:r>
              <a:rPr lang="en-US" altLang="en-US" b="1" dirty="0">
                <a:solidFill>
                  <a:srgbClr val="990000"/>
                </a:solidFill>
              </a:rPr>
              <a:t> number</a:t>
            </a:r>
          </a:p>
          <a:p>
            <a:pPr eaLnBrk="1" hangingPunct="1"/>
            <a:r>
              <a:rPr lang="en-US" altLang="en-US" b="1" dirty="0">
                <a:solidFill>
                  <a:srgbClr val="990000"/>
                </a:solidFill>
              </a:rPr>
              <a:t>3. Texture descriptors</a:t>
            </a:r>
          </a:p>
        </p:txBody>
      </p:sp>
      <p:sp>
        <p:nvSpPr>
          <p:cNvPr id="9" name="Title 1"/>
          <p:cNvSpPr txBox="1">
            <a:spLocks/>
          </p:cNvSpPr>
          <p:nvPr/>
        </p:nvSpPr>
        <p:spPr>
          <a:xfrm>
            <a:off x="191344" y="430884"/>
            <a:ext cx="9333680" cy="549844"/>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sz="3200" dirty="0">
                <a:solidFill>
                  <a:srgbClr val="FF0000"/>
                </a:solidFill>
                <a:ea typeface="新細明體" pitchFamily="18" charset="-120"/>
              </a:rPr>
              <a:t>Regional Descriptors </a:t>
            </a:r>
          </a:p>
        </p:txBody>
      </p:sp>
    </p:spTree>
    <p:extLst>
      <p:ext uri="{BB962C8B-B14F-4D97-AF65-F5344CB8AC3E}">
        <p14:creationId xmlns:p14="http://schemas.microsoft.com/office/powerpoint/2010/main" val="2344920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Text Box 8"/>
          <p:cNvSpPr txBox="1">
            <a:spLocks noChangeArrowheads="1"/>
          </p:cNvSpPr>
          <p:nvPr/>
        </p:nvSpPr>
        <p:spPr bwMode="auto">
          <a:xfrm>
            <a:off x="119336" y="1250758"/>
            <a:ext cx="11089231"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ts val="600"/>
              </a:spcBef>
              <a:spcAft>
                <a:spcPts val="600"/>
              </a:spcAft>
            </a:pPr>
            <a:r>
              <a:rPr lang="en-US" altLang="en-US" sz="2800" dirty="0">
                <a:latin typeface="Times New Roman" panose="02020603050405020304" pitchFamily="18" charset="0"/>
                <a:cs typeface="Times New Roman" panose="02020603050405020304" pitchFamily="18" charset="0"/>
              </a:rPr>
              <a:t>The boundary is a good representation of an object shape and also requires less memory.</a:t>
            </a:r>
          </a:p>
          <a:p>
            <a:pPr algn="just">
              <a:spcBef>
                <a:spcPts val="600"/>
              </a:spcBef>
              <a:spcAft>
                <a:spcPts val="600"/>
              </a:spcAft>
            </a:pPr>
            <a:r>
              <a:rPr lang="tr-TR" altLang="en-US" sz="2800" dirty="0">
                <a:solidFill>
                  <a:prstClr val="black"/>
                </a:solidFill>
                <a:latin typeface="Times New Roman" pitchFamily="18" charset="0"/>
                <a:cs typeface="Times New Roman" pitchFamily="18" charset="0"/>
              </a:rPr>
              <a:t>We assume </a:t>
            </a:r>
            <a:r>
              <a:rPr lang="en-US" altLang="en-US" sz="2800" dirty="0">
                <a:solidFill>
                  <a:prstClr val="black"/>
                </a:solidFill>
                <a:latin typeface="Times New Roman" pitchFamily="18" charset="0"/>
                <a:cs typeface="Times New Roman" pitchFamily="18" charset="0"/>
              </a:rPr>
              <a:t>that:</a:t>
            </a:r>
          </a:p>
          <a:p>
            <a:pPr marL="457200" indent="-457200" algn="just">
              <a:spcBef>
                <a:spcPts val="600"/>
              </a:spcBef>
              <a:spcAft>
                <a:spcPts val="600"/>
              </a:spcAft>
              <a:buFont typeface="+mj-lt"/>
              <a:buAutoNum type="arabicPeriod"/>
            </a:pPr>
            <a:r>
              <a:rPr lang="en-US" altLang="en-US" sz="2800" dirty="0">
                <a:solidFill>
                  <a:prstClr val="black"/>
                </a:solidFill>
                <a:latin typeface="Times New Roman" pitchFamily="18" charset="0"/>
                <a:cs typeface="Times New Roman" pitchFamily="18" charset="0"/>
              </a:rPr>
              <a:t>W</a:t>
            </a:r>
            <a:r>
              <a:rPr lang="tr-TR" altLang="en-US" sz="2800" dirty="0">
                <a:solidFill>
                  <a:prstClr val="black"/>
                </a:solidFill>
                <a:latin typeface="Times New Roman" pitchFamily="18" charset="0"/>
                <a:cs typeface="Times New Roman" pitchFamily="18" charset="0"/>
              </a:rPr>
              <a:t>e are working with binary images in which </a:t>
            </a:r>
            <a:r>
              <a:rPr lang="en-US" altLang="en-US" sz="2800" dirty="0">
                <a:solidFill>
                  <a:prstClr val="black"/>
                </a:solidFill>
                <a:latin typeface="Times New Roman" pitchFamily="18" charset="0"/>
                <a:cs typeface="Times New Roman" pitchFamily="18" charset="0"/>
              </a:rPr>
              <a:t>the </a:t>
            </a:r>
            <a:r>
              <a:rPr lang="tr-TR" altLang="en-US" sz="2800" dirty="0">
                <a:solidFill>
                  <a:prstClr val="black"/>
                </a:solidFill>
                <a:latin typeface="Times New Roman" pitchFamily="18" charset="0"/>
                <a:cs typeface="Times New Roman" pitchFamily="18" charset="0"/>
              </a:rPr>
              <a:t>object and </a:t>
            </a:r>
            <a:r>
              <a:rPr lang="en-US" altLang="en-US" sz="2800" dirty="0">
                <a:solidFill>
                  <a:prstClr val="black"/>
                </a:solidFill>
                <a:latin typeface="Times New Roman" pitchFamily="18" charset="0"/>
                <a:cs typeface="Times New Roman" pitchFamily="18" charset="0"/>
              </a:rPr>
              <a:t>the </a:t>
            </a:r>
            <a:r>
              <a:rPr lang="tr-TR" altLang="en-US" sz="2800" dirty="0">
                <a:solidFill>
                  <a:prstClr val="black"/>
                </a:solidFill>
                <a:latin typeface="Times New Roman" pitchFamily="18" charset="0"/>
                <a:cs typeface="Times New Roman" pitchFamily="18" charset="0"/>
              </a:rPr>
              <a:t>background points are labeled 1 and 0, respectively</a:t>
            </a:r>
            <a:r>
              <a:rPr lang="en-US" altLang="en-US" sz="2800" dirty="0">
                <a:solidFill>
                  <a:prstClr val="black"/>
                </a:solidFill>
                <a:latin typeface="Times New Roman" pitchFamily="18" charset="0"/>
                <a:cs typeface="Times New Roman" pitchFamily="18" charset="0"/>
              </a:rPr>
              <a:t>.</a:t>
            </a:r>
          </a:p>
          <a:p>
            <a:pPr marL="457200" indent="-457200" algn="just">
              <a:spcBef>
                <a:spcPts val="600"/>
              </a:spcBef>
              <a:spcAft>
                <a:spcPts val="600"/>
              </a:spcAft>
              <a:buFont typeface="+mj-lt"/>
              <a:buAutoNum type="arabicPeriod"/>
            </a:pPr>
            <a:r>
              <a:rPr lang="en-US" altLang="en-US" sz="2800" dirty="0">
                <a:solidFill>
                  <a:prstClr val="black"/>
                </a:solidFill>
                <a:latin typeface="Times New Roman" pitchFamily="18" charset="0"/>
                <a:cs typeface="Times New Roman" pitchFamily="18" charset="0"/>
              </a:rPr>
              <a:t>T</a:t>
            </a:r>
            <a:r>
              <a:rPr lang="tr-TR" altLang="en-US" sz="2800" dirty="0">
                <a:solidFill>
                  <a:prstClr val="black"/>
                </a:solidFill>
                <a:latin typeface="Times New Roman" pitchFamily="18" charset="0"/>
                <a:cs typeface="Times New Roman" pitchFamily="18" charset="0"/>
              </a:rPr>
              <a:t>he images are padded with a border of 0s to eliminate the possibility of an object merging  with the image border.</a:t>
            </a:r>
            <a:endParaRPr lang="en-US" altLang="en-US" sz="2800" dirty="0">
              <a:solidFill>
                <a:prstClr val="black"/>
              </a:solidFill>
              <a:latin typeface="Times New Roman" pitchFamily="18" charset="0"/>
              <a:cs typeface="Times New Roman" pitchFamily="18" charset="0"/>
            </a:endParaRPr>
          </a:p>
          <a:p>
            <a:pPr algn="just">
              <a:spcBef>
                <a:spcPts val="600"/>
              </a:spcBef>
              <a:spcAft>
                <a:spcPts val="600"/>
              </a:spcAft>
            </a:pPr>
            <a:r>
              <a:rPr lang="en-US" altLang="en-US" sz="2800" dirty="0">
                <a:solidFill>
                  <a:prstClr val="black"/>
                </a:solidFill>
                <a:latin typeface="Times New Roman" pitchFamily="18" charset="0"/>
                <a:cs typeface="Times New Roman" pitchFamily="18" charset="0"/>
              </a:rPr>
              <a:t>Once a binary image has been processed, we can obtain properties about the regions in the processed image. Some of those properties are:</a:t>
            </a:r>
          </a:p>
          <a:p>
            <a:pPr algn="just">
              <a:spcBef>
                <a:spcPts val="600"/>
              </a:spcBef>
              <a:spcAft>
                <a:spcPts val="600"/>
              </a:spcAft>
            </a:pPr>
            <a:r>
              <a:rPr lang="en-US" altLang="en-US" sz="2800" dirty="0">
                <a:solidFill>
                  <a:prstClr val="black"/>
                </a:solidFill>
                <a:latin typeface="Times New Roman" pitchFamily="18" charset="0"/>
                <a:cs typeface="Times New Roman" pitchFamily="18" charset="0"/>
              </a:rPr>
              <a:t>Area, centroid, perimeter, perimeter length, circularity of the region and second circularity measure</a:t>
            </a:r>
          </a:p>
        </p:txBody>
      </p:sp>
      <p:sp>
        <p:nvSpPr>
          <p:cNvPr id="9" name="Title 1"/>
          <p:cNvSpPr txBox="1">
            <a:spLocks/>
          </p:cNvSpPr>
          <p:nvPr/>
        </p:nvSpPr>
        <p:spPr>
          <a:xfrm>
            <a:off x="191344" y="142852"/>
            <a:ext cx="9333680"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sz="2400" dirty="0">
                <a:solidFill>
                  <a:srgbClr val="FF0000"/>
                </a:solidFill>
              </a:rPr>
              <a:t>Image Representation</a:t>
            </a:r>
          </a:p>
          <a:p>
            <a:r>
              <a:rPr lang="en-US" altLang="zh-TW" sz="3200" dirty="0">
                <a:solidFill>
                  <a:srgbClr val="FF0000"/>
                </a:solidFill>
              </a:rPr>
              <a:t>	Boundary Following</a:t>
            </a:r>
            <a:endParaRPr lang="en-US" sz="6000" dirty="0"/>
          </a:p>
        </p:txBody>
      </p:sp>
    </p:spTree>
    <p:extLst>
      <p:ext uri="{BB962C8B-B14F-4D97-AF65-F5344CB8AC3E}">
        <p14:creationId xmlns:p14="http://schemas.microsoft.com/office/powerpoint/2010/main" val="1641698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91344" y="142852"/>
            <a:ext cx="9333680"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sz="2400" dirty="0">
                <a:solidFill>
                  <a:srgbClr val="FF0000"/>
                </a:solidFill>
              </a:rPr>
              <a:t>Image Representation</a:t>
            </a:r>
          </a:p>
          <a:p>
            <a:r>
              <a:rPr lang="en-US" altLang="zh-TW" sz="3200" dirty="0">
                <a:solidFill>
                  <a:srgbClr val="FF0000"/>
                </a:solidFill>
              </a:rPr>
              <a:t>	Boundary Following</a:t>
            </a:r>
            <a:endParaRPr lang="en-US" sz="6000" dirty="0"/>
          </a:p>
        </p:txBody>
      </p:sp>
      <p:graphicFrame>
        <p:nvGraphicFramePr>
          <p:cNvPr id="11" name="Table 10"/>
          <p:cNvGraphicFramePr>
            <a:graphicFrameLocks noGrp="1"/>
          </p:cNvGraphicFramePr>
          <p:nvPr>
            <p:extLst>
              <p:ext uri="{D42A27DB-BD31-4B8C-83A1-F6EECF244321}">
                <p14:modId xmlns:p14="http://schemas.microsoft.com/office/powerpoint/2010/main" val="238651601"/>
              </p:ext>
            </p:extLst>
          </p:nvPr>
        </p:nvGraphicFramePr>
        <p:xfrm>
          <a:off x="8688288" y="3789068"/>
          <a:ext cx="2880000" cy="2926080"/>
        </p:xfrm>
        <a:graphic>
          <a:graphicData uri="http://schemas.openxmlformats.org/drawingml/2006/table">
            <a:tbl>
              <a:tblPr firstRow="1" bandRow="1">
                <a:tableStyleId>{5C22544A-7EE6-4342-B048-85BDC9FD1C3A}</a:tableStyleId>
              </a:tblPr>
              <a:tblGrid>
                <a:gridCol w="342903">
                  <a:extLst>
                    <a:ext uri="{9D8B030D-6E8A-4147-A177-3AD203B41FA5}">
                      <a16:colId xmlns:a16="http://schemas.microsoft.com/office/drawing/2014/main" val="20000"/>
                    </a:ext>
                  </a:extLst>
                </a:gridCol>
                <a:gridCol w="377097">
                  <a:extLst>
                    <a:ext uri="{9D8B030D-6E8A-4147-A177-3AD203B41FA5}">
                      <a16:colId xmlns:a16="http://schemas.microsoft.com/office/drawing/2014/main" val="20001"/>
                    </a:ext>
                  </a:extLst>
                </a:gridCol>
                <a:gridCol w="360000">
                  <a:extLst>
                    <a:ext uri="{9D8B030D-6E8A-4147-A177-3AD203B41FA5}">
                      <a16:colId xmlns:a16="http://schemas.microsoft.com/office/drawing/2014/main" val="20002"/>
                    </a:ext>
                  </a:extLst>
                </a:gridCol>
                <a:gridCol w="360000">
                  <a:extLst>
                    <a:ext uri="{9D8B030D-6E8A-4147-A177-3AD203B41FA5}">
                      <a16:colId xmlns:a16="http://schemas.microsoft.com/office/drawing/2014/main" val="20003"/>
                    </a:ext>
                  </a:extLst>
                </a:gridCol>
                <a:gridCol w="360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360000">
                  <a:extLst>
                    <a:ext uri="{9D8B030D-6E8A-4147-A177-3AD203B41FA5}">
                      <a16:colId xmlns:a16="http://schemas.microsoft.com/office/drawing/2014/main" val="20006"/>
                    </a:ext>
                  </a:extLst>
                </a:gridCol>
                <a:gridCol w="360000">
                  <a:extLst>
                    <a:ext uri="{9D8B030D-6E8A-4147-A177-3AD203B41FA5}">
                      <a16:colId xmlns:a16="http://schemas.microsoft.com/office/drawing/2014/main" val="20007"/>
                    </a:ext>
                  </a:extLst>
                </a:gridCol>
              </a:tblGrid>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255570457"/>
              </p:ext>
            </p:extLst>
          </p:nvPr>
        </p:nvGraphicFramePr>
        <p:xfrm>
          <a:off x="8688288" y="3789068"/>
          <a:ext cx="2880000" cy="2926080"/>
        </p:xfrm>
        <a:graphic>
          <a:graphicData uri="http://schemas.openxmlformats.org/drawingml/2006/table">
            <a:tbl>
              <a:tblPr firstRow="1" bandRow="1">
                <a:tableStyleId>{5C22544A-7EE6-4342-B048-85BDC9FD1C3A}</a:tableStyleId>
              </a:tblPr>
              <a:tblGrid>
                <a:gridCol w="342903">
                  <a:extLst>
                    <a:ext uri="{9D8B030D-6E8A-4147-A177-3AD203B41FA5}">
                      <a16:colId xmlns:a16="http://schemas.microsoft.com/office/drawing/2014/main" val="20000"/>
                    </a:ext>
                  </a:extLst>
                </a:gridCol>
                <a:gridCol w="377097">
                  <a:extLst>
                    <a:ext uri="{9D8B030D-6E8A-4147-A177-3AD203B41FA5}">
                      <a16:colId xmlns:a16="http://schemas.microsoft.com/office/drawing/2014/main" val="20001"/>
                    </a:ext>
                  </a:extLst>
                </a:gridCol>
                <a:gridCol w="360000">
                  <a:extLst>
                    <a:ext uri="{9D8B030D-6E8A-4147-A177-3AD203B41FA5}">
                      <a16:colId xmlns:a16="http://schemas.microsoft.com/office/drawing/2014/main" val="20002"/>
                    </a:ext>
                  </a:extLst>
                </a:gridCol>
                <a:gridCol w="360000">
                  <a:extLst>
                    <a:ext uri="{9D8B030D-6E8A-4147-A177-3AD203B41FA5}">
                      <a16:colId xmlns:a16="http://schemas.microsoft.com/office/drawing/2014/main" val="20003"/>
                    </a:ext>
                  </a:extLst>
                </a:gridCol>
                <a:gridCol w="360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360000">
                  <a:extLst>
                    <a:ext uri="{9D8B030D-6E8A-4147-A177-3AD203B41FA5}">
                      <a16:colId xmlns:a16="http://schemas.microsoft.com/office/drawing/2014/main" val="20006"/>
                    </a:ext>
                  </a:extLst>
                </a:gridCol>
                <a:gridCol w="360000">
                  <a:extLst>
                    <a:ext uri="{9D8B030D-6E8A-4147-A177-3AD203B41FA5}">
                      <a16:colId xmlns:a16="http://schemas.microsoft.com/office/drawing/2014/main" val="20007"/>
                    </a:ext>
                  </a:extLst>
                </a:gridCol>
              </a:tblGrid>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102214064"/>
              </p:ext>
            </p:extLst>
          </p:nvPr>
        </p:nvGraphicFramePr>
        <p:xfrm>
          <a:off x="8688288" y="3789068"/>
          <a:ext cx="2871155" cy="2926080"/>
        </p:xfrm>
        <a:graphic>
          <a:graphicData uri="http://schemas.openxmlformats.org/drawingml/2006/table">
            <a:tbl>
              <a:tblPr firstRow="1" bandRow="1">
                <a:tableStyleId>{5C22544A-7EE6-4342-B048-85BDC9FD1C3A}</a:tableStyleId>
              </a:tblPr>
              <a:tblGrid>
                <a:gridCol w="342903">
                  <a:extLst>
                    <a:ext uri="{9D8B030D-6E8A-4147-A177-3AD203B41FA5}">
                      <a16:colId xmlns:a16="http://schemas.microsoft.com/office/drawing/2014/main" val="20000"/>
                    </a:ext>
                  </a:extLst>
                </a:gridCol>
                <a:gridCol w="377097">
                  <a:extLst>
                    <a:ext uri="{9D8B030D-6E8A-4147-A177-3AD203B41FA5}">
                      <a16:colId xmlns:a16="http://schemas.microsoft.com/office/drawing/2014/main" val="20001"/>
                    </a:ext>
                  </a:extLst>
                </a:gridCol>
                <a:gridCol w="360000">
                  <a:extLst>
                    <a:ext uri="{9D8B030D-6E8A-4147-A177-3AD203B41FA5}">
                      <a16:colId xmlns:a16="http://schemas.microsoft.com/office/drawing/2014/main" val="20002"/>
                    </a:ext>
                  </a:extLst>
                </a:gridCol>
                <a:gridCol w="360000">
                  <a:extLst>
                    <a:ext uri="{9D8B030D-6E8A-4147-A177-3AD203B41FA5}">
                      <a16:colId xmlns:a16="http://schemas.microsoft.com/office/drawing/2014/main" val="20003"/>
                    </a:ext>
                  </a:extLst>
                </a:gridCol>
                <a:gridCol w="351155">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360000">
                  <a:extLst>
                    <a:ext uri="{9D8B030D-6E8A-4147-A177-3AD203B41FA5}">
                      <a16:colId xmlns:a16="http://schemas.microsoft.com/office/drawing/2014/main" val="20006"/>
                    </a:ext>
                  </a:extLst>
                </a:gridCol>
                <a:gridCol w="360000">
                  <a:extLst>
                    <a:ext uri="{9D8B030D-6E8A-4147-A177-3AD203B41FA5}">
                      <a16:colId xmlns:a16="http://schemas.microsoft.com/office/drawing/2014/main" val="20007"/>
                    </a:ext>
                  </a:extLst>
                </a:gridCol>
              </a:tblGrid>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4" name="TextBox 3">
            <a:extLst>
              <a:ext uri="{FF2B5EF4-FFF2-40B4-BE49-F238E27FC236}">
                <a16:creationId xmlns:a16="http://schemas.microsoft.com/office/drawing/2014/main" id="{16C5473A-5E12-1504-E9BA-FC81DC8CBF65}"/>
              </a:ext>
            </a:extLst>
          </p:cNvPr>
          <p:cNvSpPr txBox="1"/>
          <p:nvPr/>
        </p:nvSpPr>
        <p:spPr>
          <a:xfrm>
            <a:off x="479376" y="1244074"/>
            <a:ext cx="7848872" cy="4801314"/>
          </a:xfrm>
          <a:prstGeom prst="rect">
            <a:avLst/>
          </a:prstGeom>
          <a:noFill/>
        </p:spPr>
        <p:txBody>
          <a:bodyPr wrap="square">
            <a:spAutoFit/>
          </a:bodyPr>
          <a:lstStyle/>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Find contours. Note: RETR_EXTERNAL retrieves only the extreme outer contours</a:t>
            </a:r>
          </a:p>
          <a:p>
            <a:r>
              <a:rPr lang="en-US" b="0" dirty="0">
                <a:solidFill>
                  <a:srgbClr val="000000"/>
                </a:solidFill>
                <a:effectLst/>
                <a:latin typeface="Consolas" panose="020B0609020204030204" pitchFamily="49" charset="0"/>
              </a:rPr>
              <a:t>contours, _ = cv2.findContours(f, cv2.RETR_EXTERNAL, cv2.CHAIN_APPROX_NONE)</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Extract the first contour</a:t>
            </a:r>
          </a:p>
          <a:p>
            <a:r>
              <a:rPr lang="en-US" b="0" dirty="0" err="1">
                <a:solidFill>
                  <a:srgbClr val="000000"/>
                </a:solidFill>
                <a:effectLst/>
                <a:latin typeface="Consolas" panose="020B0609020204030204" pitchFamily="49" charset="0"/>
              </a:rPr>
              <a:t>first_contour</a:t>
            </a:r>
            <a:r>
              <a:rPr lang="en-US" b="0" dirty="0">
                <a:solidFill>
                  <a:srgbClr val="000000"/>
                </a:solidFill>
                <a:effectLst/>
                <a:latin typeface="Consolas" panose="020B0609020204030204" pitchFamily="49" charset="0"/>
              </a:rPr>
              <a:t> = contours[</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Note: OpenCV returns (x, y) coordinates, not (row, col), so we might need to swap them</a:t>
            </a:r>
          </a:p>
          <a:p>
            <a:r>
              <a:rPr lang="en-US" b="0" dirty="0" err="1">
                <a:solidFill>
                  <a:srgbClr val="000000"/>
                </a:solidFill>
                <a:effectLst/>
                <a:latin typeface="Consolas" panose="020B0609020204030204" pitchFamily="49" charset="0"/>
              </a:rPr>
              <a:t>first_contour_swapped</a:t>
            </a:r>
            <a:r>
              <a:rPr lang="en-US" b="0" dirty="0">
                <a:solidFill>
                  <a:srgbClr val="000000"/>
                </a:solidFill>
                <a:effectLst/>
                <a:latin typeface="Consolas" panose="020B0609020204030204" pitchFamily="49" charset="0"/>
              </a:rPr>
              <a:t> = </a:t>
            </a:r>
          </a:p>
          <a:p>
            <a:r>
              <a:rPr lang="en-US" b="0" dirty="0" err="1">
                <a:solidFill>
                  <a:srgbClr val="000000"/>
                </a:solidFill>
                <a:effectLst/>
                <a:latin typeface="Consolas" panose="020B0609020204030204" pitchFamily="49" charset="0"/>
              </a:rPr>
              <a:t>np.array</a:t>
            </a:r>
            <a:r>
              <a:rPr lang="en-US" b="0" dirty="0">
                <a:solidFill>
                  <a:srgbClr val="000000"/>
                </a:solidFill>
                <a:effectLst/>
                <a:latin typeface="Consolas" panose="020B0609020204030204" pitchFamily="49" charset="0"/>
              </a:rPr>
              <a:t>([(y, x) </a:t>
            </a:r>
            <a:r>
              <a:rPr lang="en-US" b="0" dirty="0">
                <a:solidFill>
                  <a:srgbClr val="0000FF"/>
                </a:solidFill>
                <a:effectLst/>
                <a:latin typeface="Consolas" panose="020B0609020204030204" pitchFamily="49" charset="0"/>
              </a:rPr>
              <a:t>for</a:t>
            </a:r>
            <a:r>
              <a:rPr lang="en-US" b="0" dirty="0">
                <a:solidFill>
                  <a:srgbClr val="000000"/>
                </a:solidFill>
                <a:effectLst/>
                <a:latin typeface="Consolas" panose="020B0609020204030204" pitchFamily="49" charset="0"/>
              </a:rPr>
              <a:t> [[x, y]] in </a:t>
            </a:r>
            <a:r>
              <a:rPr lang="en-US" b="0" dirty="0" err="1">
                <a:solidFill>
                  <a:srgbClr val="000000"/>
                </a:solidFill>
                <a:effectLst/>
                <a:latin typeface="Consolas" panose="020B0609020204030204" pitchFamily="49" charset="0"/>
              </a:rPr>
              <a:t>first_contour</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Print the coordinates starting from </a:t>
            </a:r>
          </a:p>
          <a:p>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top-left and moving clockwise</a:t>
            </a:r>
          </a:p>
          <a:p>
            <a:r>
              <a:rPr lang="en-US" b="0" dirty="0">
                <a:solidFill>
                  <a:srgbClr val="000000"/>
                </a:solidFill>
                <a:effectLst/>
                <a:latin typeface="Consolas" panose="020B0609020204030204" pitchFamily="49" charset="0"/>
              </a:rPr>
              <a:t>print(</a:t>
            </a:r>
            <a:r>
              <a:rPr lang="en-US" b="0" dirty="0" err="1">
                <a:solidFill>
                  <a:srgbClr val="000000"/>
                </a:solidFill>
                <a:effectLst/>
                <a:latin typeface="Consolas" panose="020B0609020204030204" pitchFamily="49" charset="0"/>
              </a:rPr>
              <a:t>first_contour_swapped</a:t>
            </a:r>
            <a:r>
              <a:rPr lang="en-US"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917794FA-CAB5-2A6A-DCA8-6F6C00991FA0}"/>
              </a:ext>
            </a:extLst>
          </p:cNvPr>
          <p:cNvSpPr txBox="1"/>
          <p:nvPr/>
        </p:nvSpPr>
        <p:spPr>
          <a:xfrm>
            <a:off x="7896200" y="281789"/>
            <a:ext cx="4079776" cy="3139321"/>
          </a:xfrm>
          <a:prstGeom prst="rect">
            <a:avLst/>
          </a:prstGeom>
          <a:solidFill>
            <a:schemeClr val="bg1"/>
          </a:solidFill>
          <a:ln>
            <a:solidFill>
              <a:schemeClr val="tx1"/>
            </a:solidFill>
          </a:ln>
        </p:spPr>
        <p:txBody>
          <a:bodyPr wrap="square">
            <a:spAutoFit/>
          </a:bodyPr>
          <a:lstStyle/>
          <a:p>
            <a:r>
              <a:rPr lang="en-US" b="0" dirty="0">
                <a:solidFill>
                  <a:srgbClr val="000000"/>
                </a:solidFill>
                <a:effectLst/>
                <a:latin typeface="Consolas" panose="020B0609020204030204" pitchFamily="49" charset="0"/>
              </a:rPr>
              <a:t># Define the binary image</a:t>
            </a:r>
          </a:p>
          <a:p>
            <a:r>
              <a:rPr lang="en-US" b="0" dirty="0">
                <a:solidFill>
                  <a:srgbClr val="000000"/>
                </a:solidFill>
                <a:effectLst/>
                <a:latin typeface="Consolas" panose="020B0609020204030204" pitchFamily="49" charset="0"/>
              </a:rPr>
              <a:t>f = </a:t>
            </a:r>
            <a:r>
              <a:rPr lang="en-US" b="0" dirty="0" err="1">
                <a:solidFill>
                  <a:srgbClr val="000000"/>
                </a:solidFill>
                <a:effectLst/>
                <a:latin typeface="Consolas" panose="020B0609020204030204" pitchFamily="49" charset="0"/>
              </a:rPr>
              <a:t>np.array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dtype</a:t>
            </a:r>
            <a:r>
              <a:rPr lang="en-US" b="0" dirty="0">
                <a:solidFill>
                  <a:srgbClr val="000000"/>
                </a:solidFill>
                <a:effectLst/>
                <a:latin typeface="Consolas" panose="020B0609020204030204" pitchFamily="49" charset="0"/>
              </a:rPr>
              <a:t>=np.uint8)</a:t>
            </a:r>
          </a:p>
        </p:txBody>
      </p:sp>
      <p:pic>
        <p:nvPicPr>
          <p:cNvPr id="12" name="Picture 11">
            <a:extLst>
              <a:ext uri="{FF2B5EF4-FFF2-40B4-BE49-F238E27FC236}">
                <a16:creationId xmlns:a16="http://schemas.microsoft.com/office/drawing/2014/main" id="{DC454ED6-F7E8-BFB5-1FCE-EFF65E345A20}"/>
              </a:ext>
            </a:extLst>
          </p:cNvPr>
          <p:cNvPicPr>
            <a:picLocks noChangeAspect="1"/>
          </p:cNvPicPr>
          <p:nvPr/>
        </p:nvPicPr>
        <p:blipFill>
          <a:blip r:embed="rId2"/>
          <a:stretch>
            <a:fillRect/>
          </a:stretch>
        </p:blipFill>
        <p:spPr>
          <a:xfrm>
            <a:off x="6960096" y="4263813"/>
            <a:ext cx="743949" cy="2463074"/>
          </a:xfrm>
          <a:prstGeom prst="rect">
            <a:avLst/>
          </a:prstGeom>
        </p:spPr>
      </p:pic>
      <p:sp>
        <p:nvSpPr>
          <p:cNvPr id="17" name="Freeform: Shape 16">
            <a:extLst>
              <a:ext uri="{FF2B5EF4-FFF2-40B4-BE49-F238E27FC236}">
                <a16:creationId xmlns:a16="http://schemas.microsoft.com/office/drawing/2014/main" id="{CED1874D-039E-D3A2-CFC0-6A72E797CD92}"/>
              </a:ext>
            </a:extLst>
          </p:cNvPr>
          <p:cNvSpPr/>
          <p:nvPr/>
        </p:nvSpPr>
        <p:spPr>
          <a:xfrm>
            <a:off x="10343535" y="4277012"/>
            <a:ext cx="757084" cy="1907478"/>
          </a:xfrm>
          <a:custGeom>
            <a:avLst/>
            <a:gdLst>
              <a:gd name="connsiteX0" fmla="*/ 0 w 757084"/>
              <a:gd name="connsiteY0" fmla="*/ 29517 h 1907478"/>
              <a:gd name="connsiteX1" fmla="*/ 19665 w 757084"/>
              <a:gd name="connsiteY1" fmla="*/ 275323 h 1907478"/>
              <a:gd name="connsiteX2" fmla="*/ 49162 w 757084"/>
              <a:gd name="connsiteY2" fmla="*/ 304820 h 1907478"/>
              <a:gd name="connsiteX3" fmla="*/ 78659 w 757084"/>
              <a:gd name="connsiteY3" fmla="*/ 344149 h 1907478"/>
              <a:gd name="connsiteX4" fmla="*/ 235975 w 757084"/>
              <a:gd name="connsiteY4" fmla="*/ 432640 h 1907478"/>
              <a:gd name="connsiteX5" fmla="*/ 314633 w 757084"/>
              <a:gd name="connsiteY5" fmla="*/ 452304 h 1907478"/>
              <a:gd name="connsiteX6" fmla="*/ 412955 w 757084"/>
              <a:gd name="connsiteY6" fmla="*/ 432640 h 1907478"/>
              <a:gd name="connsiteX7" fmla="*/ 422788 w 757084"/>
              <a:gd name="connsiteY7" fmla="*/ 462136 h 1907478"/>
              <a:gd name="connsiteX8" fmla="*/ 432620 w 757084"/>
              <a:gd name="connsiteY8" fmla="*/ 530962 h 1907478"/>
              <a:gd name="connsiteX9" fmla="*/ 481781 w 757084"/>
              <a:gd name="connsiteY9" fmla="*/ 609620 h 1907478"/>
              <a:gd name="connsiteX10" fmla="*/ 521110 w 757084"/>
              <a:gd name="connsiteY10" fmla="*/ 648949 h 1907478"/>
              <a:gd name="connsiteX11" fmla="*/ 560439 w 757084"/>
              <a:gd name="connsiteY11" fmla="*/ 707943 h 1907478"/>
              <a:gd name="connsiteX12" fmla="*/ 580104 w 757084"/>
              <a:gd name="connsiteY12" fmla="*/ 796433 h 1907478"/>
              <a:gd name="connsiteX13" fmla="*/ 589936 w 757084"/>
              <a:gd name="connsiteY13" fmla="*/ 924253 h 1907478"/>
              <a:gd name="connsiteX14" fmla="*/ 609600 w 757084"/>
              <a:gd name="connsiteY14" fmla="*/ 993078 h 1907478"/>
              <a:gd name="connsiteX15" fmla="*/ 629265 w 757084"/>
              <a:gd name="connsiteY15" fmla="*/ 1081569 h 1907478"/>
              <a:gd name="connsiteX16" fmla="*/ 648930 w 757084"/>
              <a:gd name="connsiteY16" fmla="*/ 1248717 h 1907478"/>
              <a:gd name="connsiteX17" fmla="*/ 668594 w 757084"/>
              <a:gd name="connsiteY17" fmla="*/ 1337207 h 1907478"/>
              <a:gd name="connsiteX18" fmla="*/ 668594 w 757084"/>
              <a:gd name="connsiteY18" fmla="*/ 1494523 h 1907478"/>
              <a:gd name="connsiteX19" fmla="*/ 639097 w 757084"/>
              <a:gd name="connsiteY19" fmla="*/ 1533853 h 1907478"/>
              <a:gd name="connsiteX20" fmla="*/ 589936 w 757084"/>
              <a:gd name="connsiteY20" fmla="*/ 1563349 h 1907478"/>
              <a:gd name="connsiteX21" fmla="*/ 530942 w 757084"/>
              <a:gd name="connsiteY21" fmla="*/ 1612511 h 1907478"/>
              <a:gd name="connsiteX22" fmla="*/ 501446 w 757084"/>
              <a:gd name="connsiteY22" fmla="*/ 1632175 h 1907478"/>
              <a:gd name="connsiteX23" fmla="*/ 422788 w 757084"/>
              <a:gd name="connsiteY23" fmla="*/ 1671504 h 1907478"/>
              <a:gd name="connsiteX24" fmla="*/ 353962 w 757084"/>
              <a:gd name="connsiteY24" fmla="*/ 1710833 h 1907478"/>
              <a:gd name="connsiteX25" fmla="*/ 344130 w 757084"/>
              <a:gd name="connsiteY25" fmla="*/ 1740330 h 1907478"/>
              <a:gd name="connsiteX26" fmla="*/ 314633 w 757084"/>
              <a:gd name="connsiteY26" fmla="*/ 1759994 h 1907478"/>
              <a:gd name="connsiteX27" fmla="*/ 285136 w 757084"/>
              <a:gd name="connsiteY27" fmla="*/ 1789491 h 1907478"/>
              <a:gd name="connsiteX28" fmla="*/ 275304 w 757084"/>
              <a:gd name="connsiteY28" fmla="*/ 1818988 h 1907478"/>
              <a:gd name="connsiteX29" fmla="*/ 255639 w 757084"/>
              <a:gd name="connsiteY29" fmla="*/ 1858317 h 1907478"/>
              <a:gd name="connsiteX30" fmla="*/ 265471 w 757084"/>
              <a:gd name="connsiteY30" fmla="*/ 1907478 h 1907478"/>
              <a:gd name="connsiteX31" fmla="*/ 304800 w 757084"/>
              <a:gd name="connsiteY31" fmla="*/ 1887814 h 1907478"/>
              <a:gd name="connsiteX32" fmla="*/ 314633 w 757084"/>
              <a:gd name="connsiteY32" fmla="*/ 1858317 h 1907478"/>
              <a:gd name="connsiteX33" fmla="*/ 373626 w 757084"/>
              <a:gd name="connsiteY33" fmla="*/ 1818988 h 1907478"/>
              <a:gd name="connsiteX34" fmla="*/ 403123 w 757084"/>
              <a:gd name="connsiteY34" fmla="*/ 1799323 h 1907478"/>
              <a:gd name="connsiteX35" fmla="*/ 432620 w 757084"/>
              <a:gd name="connsiteY35" fmla="*/ 1769827 h 1907478"/>
              <a:gd name="connsiteX36" fmla="*/ 511278 w 757084"/>
              <a:gd name="connsiteY36" fmla="*/ 1750162 h 1907478"/>
              <a:gd name="connsiteX37" fmla="*/ 560439 w 757084"/>
              <a:gd name="connsiteY37" fmla="*/ 1720665 h 1907478"/>
              <a:gd name="connsiteX38" fmla="*/ 668594 w 757084"/>
              <a:gd name="connsiteY38" fmla="*/ 1701001 h 1907478"/>
              <a:gd name="connsiteX39" fmla="*/ 698091 w 757084"/>
              <a:gd name="connsiteY39" fmla="*/ 1681336 h 1907478"/>
              <a:gd name="connsiteX40" fmla="*/ 737420 w 757084"/>
              <a:gd name="connsiteY40" fmla="*/ 1671504 h 1907478"/>
              <a:gd name="connsiteX41" fmla="*/ 747252 w 757084"/>
              <a:gd name="connsiteY41" fmla="*/ 1642007 h 1907478"/>
              <a:gd name="connsiteX42" fmla="*/ 757084 w 757084"/>
              <a:gd name="connsiteY42" fmla="*/ 1602678 h 1907478"/>
              <a:gd name="connsiteX43" fmla="*/ 747252 w 757084"/>
              <a:gd name="connsiteY43" fmla="*/ 1543685 h 1907478"/>
              <a:gd name="connsiteX44" fmla="*/ 717755 w 757084"/>
              <a:gd name="connsiteY44" fmla="*/ 1504356 h 1907478"/>
              <a:gd name="connsiteX45" fmla="*/ 707923 w 757084"/>
              <a:gd name="connsiteY45" fmla="*/ 1474859 h 1907478"/>
              <a:gd name="connsiteX46" fmla="*/ 698091 w 757084"/>
              <a:gd name="connsiteY46" fmla="*/ 1238885 h 1907478"/>
              <a:gd name="connsiteX47" fmla="*/ 688259 w 757084"/>
              <a:gd name="connsiteY47" fmla="*/ 1209388 h 1907478"/>
              <a:gd name="connsiteX48" fmla="*/ 707923 w 757084"/>
              <a:gd name="connsiteY48" fmla="*/ 963582 h 1907478"/>
              <a:gd name="connsiteX49" fmla="*/ 668594 w 757084"/>
              <a:gd name="connsiteY49" fmla="*/ 717775 h 1907478"/>
              <a:gd name="connsiteX50" fmla="*/ 639097 w 757084"/>
              <a:gd name="connsiteY50" fmla="*/ 688278 h 1907478"/>
              <a:gd name="connsiteX51" fmla="*/ 619433 w 757084"/>
              <a:gd name="connsiteY51" fmla="*/ 639117 h 1907478"/>
              <a:gd name="connsiteX52" fmla="*/ 609600 w 757084"/>
              <a:gd name="connsiteY52" fmla="*/ 609620 h 1907478"/>
              <a:gd name="connsiteX53" fmla="*/ 589936 w 757084"/>
              <a:gd name="connsiteY53" fmla="*/ 580123 h 1907478"/>
              <a:gd name="connsiteX54" fmla="*/ 521110 w 757084"/>
              <a:gd name="connsiteY54" fmla="*/ 452304 h 1907478"/>
              <a:gd name="connsiteX55" fmla="*/ 471949 w 757084"/>
              <a:gd name="connsiteY55" fmla="*/ 383478 h 1907478"/>
              <a:gd name="connsiteX56" fmla="*/ 442452 w 757084"/>
              <a:gd name="connsiteY56" fmla="*/ 363814 h 1907478"/>
              <a:gd name="connsiteX57" fmla="*/ 393291 w 757084"/>
              <a:gd name="connsiteY57" fmla="*/ 294988 h 1907478"/>
              <a:gd name="connsiteX58" fmla="*/ 353962 w 757084"/>
              <a:gd name="connsiteY58" fmla="*/ 226162 h 1907478"/>
              <a:gd name="connsiteX59" fmla="*/ 304800 w 757084"/>
              <a:gd name="connsiteY59" fmla="*/ 49182 h 1907478"/>
              <a:gd name="connsiteX60" fmla="*/ 255639 w 757084"/>
              <a:gd name="connsiteY60" fmla="*/ 20 h 1907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757084" h="1907478">
                <a:moveTo>
                  <a:pt x="0" y="29517"/>
                </a:moveTo>
                <a:cubicBezTo>
                  <a:pt x="6555" y="111452"/>
                  <a:pt x="5215" y="194406"/>
                  <a:pt x="19665" y="275323"/>
                </a:cubicBezTo>
                <a:cubicBezTo>
                  <a:pt x="22109" y="289011"/>
                  <a:pt x="40113" y="294263"/>
                  <a:pt x="49162" y="304820"/>
                </a:cubicBezTo>
                <a:cubicBezTo>
                  <a:pt x="59827" y="317262"/>
                  <a:pt x="66411" y="333262"/>
                  <a:pt x="78659" y="344149"/>
                </a:cubicBezTo>
                <a:cubicBezTo>
                  <a:pt x="111249" y="373118"/>
                  <a:pt x="204721" y="420486"/>
                  <a:pt x="235975" y="432640"/>
                </a:cubicBezTo>
                <a:cubicBezTo>
                  <a:pt x="261164" y="442436"/>
                  <a:pt x="288414" y="445749"/>
                  <a:pt x="314633" y="452304"/>
                </a:cubicBezTo>
                <a:cubicBezTo>
                  <a:pt x="347407" y="445749"/>
                  <a:pt x="379669" y="429614"/>
                  <a:pt x="412955" y="432640"/>
                </a:cubicBezTo>
                <a:cubicBezTo>
                  <a:pt x="423276" y="433578"/>
                  <a:pt x="420755" y="451973"/>
                  <a:pt x="422788" y="462136"/>
                </a:cubicBezTo>
                <a:cubicBezTo>
                  <a:pt x="427333" y="484861"/>
                  <a:pt x="426522" y="508604"/>
                  <a:pt x="432620" y="530962"/>
                </a:cubicBezTo>
                <a:cubicBezTo>
                  <a:pt x="439203" y="555100"/>
                  <a:pt x="466309" y="591937"/>
                  <a:pt x="481781" y="609620"/>
                </a:cubicBezTo>
                <a:cubicBezTo>
                  <a:pt x="493990" y="623573"/>
                  <a:pt x="509528" y="634472"/>
                  <a:pt x="521110" y="648949"/>
                </a:cubicBezTo>
                <a:cubicBezTo>
                  <a:pt x="535874" y="667404"/>
                  <a:pt x="547329" y="688278"/>
                  <a:pt x="560439" y="707943"/>
                </a:cubicBezTo>
                <a:cubicBezTo>
                  <a:pt x="566248" y="731179"/>
                  <a:pt x="577608" y="773974"/>
                  <a:pt x="580104" y="796433"/>
                </a:cubicBezTo>
                <a:cubicBezTo>
                  <a:pt x="584823" y="838904"/>
                  <a:pt x="583597" y="881993"/>
                  <a:pt x="589936" y="924253"/>
                </a:cubicBezTo>
                <a:cubicBezTo>
                  <a:pt x="593475" y="947849"/>
                  <a:pt x="604235" y="969829"/>
                  <a:pt x="609600" y="993078"/>
                </a:cubicBezTo>
                <a:cubicBezTo>
                  <a:pt x="635557" y="1105556"/>
                  <a:pt x="605632" y="1010669"/>
                  <a:pt x="629265" y="1081569"/>
                </a:cubicBezTo>
                <a:cubicBezTo>
                  <a:pt x="635820" y="1137285"/>
                  <a:pt x="641350" y="1193131"/>
                  <a:pt x="648930" y="1248717"/>
                </a:cubicBezTo>
                <a:cubicBezTo>
                  <a:pt x="652675" y="1276179"/>
                  <a:pt x="661774" y="1309926"/>
                  <a:pt x="668594" y="1337207"/>
                </a:cubicBezTo>
                <a:cubicBezTo>
                  <a:pt x="673356" y="1384830"/>
                  <a:pt x="688110" y="1445733"/>
                  <a:pt x="668594" y="1494523"/>
                </a:cubicBezTo>
                <a:cubicBezTo>
                  <a:pt x="662508" y="1509738"/>
                  <a:pt x="651430" y="1523062"/>
                  <a:pt x="639097" y="1533853"/>
                </a:cubicBezTo>
                <a:cubicBezTo>
                  <a:pt x="624715" y="1546437"/>
                  <a:pt x="606323" y="1553517"/>
                  <a:pt x="589936" y="1563349"/>
                </a:cubicBezTo>
                <a:cubicBezTo>
                  <a:pt x="559046" y="1609683"/>
                  <a:pt x="584679" y="1581804"/>
                  <a:pt x="530942" y="1612511"/>
                </a:cubicBezTo>
                <a:cubicBezTo>
                  <a:pt x="520682" y="1618374"/>
                  <a:pt x="511820" y="1626517"/>
                  <a:pt x="501446" y="1632175"/>
                </a:cubicBezTo>
                <a:cubicBezTo>
                  <a:pt x="475711" y="1646212"/>
                  <a:pt x="447179" y="1655243"/>
                  <a:pt x="422788" y="1671504"/>
                </a:cubicBezTo>
                <a:cubicBezTo>
                  <a:pt x="381096" y="1699299"/>
                  <a:pt x="403861" y="1685884"/>
                  <a:pt x="353962" y="1710833"/>
                </a:cubicBezTo>
                <a:cubicBezTo>
                  <a:pt x="350685" y="1720665"/>
                  <a:pt x="350604" y="1732237"/>
                  <a:pt x="344130" y="1740330"/>
                </a:cubicBezTo>
                <a:cubicBezTo>
                  <a:pt x="336748" y="1749557"/>
                  <a:pt x="323711" y="1752429"/>
                  <a:pt x="314633" y="1759994"/>
                </a:cubicBezTo>
                <a:cubicBezTo>
                  <a:pt x="303951" y="1768896"/>
                  <a:pt x="294968" y="1779659"/>
                  <a:pt x="285136" y="1789491"/>
                </a:cubicBezTo>
                <a:cubicBezTo>
                  <a:pt x="281859" y="1799323"/>
                  <a:pt x="279387" y="1809462"/>
                  <a:pt x="275304" y="1818988"/>
                </a:cubicBezTo>
                <a:cubicBezTo>
                  <a:pt x="269530" y="1832460"/>
                  <a:pt x="257258" y="1843750"/>
                  <a:pt x="255639" y="1858317"/>
                </a:cubicBezTo>
                <a:cubicBezTo>
                  <a:pt x="253793" y="1874926"/>
                  <a:pt x="262194" y="1891091"/>
                  <a:pt x="265471" y="1907478"/>
                </a:cubicBezTo>
                <a:cubicBezTo>
                  <a:pt x="278581" y="1900923"/>
                  <a:pt x="294436" y="1898178"/>
                  <a:pt x="304800" y="1887814"/>
                </a:cubicBezTo>
                <a:cubicBezTo>
                  <a:pt x="312129" y="1880485"/>
                  <a:pt x="307304" y="1865646"/>
                  <a:pt x="314633" y="1858317"/>
                </a:cubicBezTo>
                <a:cubicBezTo>
                  <a:pt x="331345" y="1841605"/>
                  <a:pt x="353962" y="1832098"/>
                  <a:pt x="373626" y="1818988"/>
                </a:cubicBezTo>
                <a:cubicBezTo>
                  <a:pt x="383458" y="1812433"/>
                  <a:pt x="394767" y="1807679"/>
                  <a:pt x="403123" y="1799323"/>
                </a:cubicBezTo>
                <a:cubicBezTo>
                  <a:pt x="412955" y="1789491"/>
                  <a:pt x="421050" y="1777540"/>
                  <a:pt x="432620" y="1769827"/>
                </a:cubicBezTo>
                <a:cubicBezTo>
                  <a:pt x="445580" y="1761187"/>
                  <a:pt x="504182" y="1751581"/>
                  <a:pt x="511278" y="1750162"/>
                </a:cubicBezTo>
                <a:cubicBezTo>
                  <a:pt x="527665" y="1740330"/>
                  <a:pt x="542695" y="1727762"/>
                  <a:pt x="560439" y="1720665"/>
                </a:cubicBezTo>
                <a:cubicBezTo>
                  <a:pt x="570255" y="1716739"/>
                  <a:pt x="663373" y="1701871"/>
                  <a:pt x="668594" y="1701001"/>
                </a:cubicBezTo>
                <a:cubicBezTo>
                  <a:pt x="678426" y="1694446"/>
                  <a:pt x="687229" y="1685991"/>
                  <a:pt x="698091" y="1681336"/>
                </a:cubicBezTo>
                <a:cubicBezTo>
                  <a:pt x="710512" y="1676013"/>
                  <a:pt x="726868" y="1679946"/>
                  <a:pt x="737420" y="1671504"/>
                </a:cubicBezTo>
                <a:cubicBezTo>
                  <a:pt x="745513" y="1665030"/>
                  <a:pt x="744405" y="1651972"/>
                  <a:pt x="747252" y="1642007"/>
                </a:cubicBezTo>
                <a:cubicBezTo>
                  <a:pt x="750964" y="1629014"/>
                  <a:pt x="753807" y="1615788"/>
                  <a:pt x="757084" y="1602678"/>
                </a:cubicBezTo>
                <a:cubicBezTo>
                  <a:pt x="753807" y="1583014"/>
                  <a:pt x="754656" y="1562195"/>
                  <a:pt x="747252" y="1543685"/>
                </a:cubicBezTo>
                <a:cubicBezTo>
                  <a:pt x="741166" y="1528470"/>
                  <a:pt x="725885" y="1518584"/>
                  <a:pt x="717755" y="1504356"/>
                </a:cubicBezTo>
                <a:cubicBezTo>
                  <a:pt x="712613" y="1495357"/>
                  <a:pt x="711200" y="1484691"/>
                  <a:pt x="707923" y="1474859"/>
                </a:cubicBezTo>
                <a:cubicBezTo>
                  <a:pt x="704646" y="1396201"/>
                  <a:pt x="703906" y="1317396"/>
                  <a:pt x="698091" y="1238885"/>
                </a:cubicBezTo>
                <a:cubicBezTo>
                  <a:pt x="697325" y="1228549"/>
                  <a:pt x="688259" y="1219752"/>
                  <a:pt x="688259" y="1209388"/>
                </a:cubicBezTo>
                <a:cubicBezTo>
                  <a:pt x="688259" y="1031313"/>
                  <a:pt x="683434" y="1061540"/>
                  <a:pt x="707923" y="963582"/>
                </a:cubicBezTo>
                <a:cubicBezTo>
                  <a:pt x="704667" y="932649"/>
                  <a:pt x="701910" y="777743"/>
                  <a:pt x="668594" y="717775"/>
                </a:cubicBezTo>
                <a:cubicBezTo>
                  <a:pt x="661841" y="705620"/>
                  <a:pt x="648929" y="698110"/>
                  <a:pt x="639097" y="688278"/>
                </a:cubicBezTo>
                <a:cubicBezTo>
                  <a:pt x="632542" y="671891"/>
                  <a:pt x="625630" y="655643"/>
                  <a:pt x="619433" y="639117"/>
                </a:cubicBezTo>
                <a:cubicBezTo>
                  <a:pt x="615794" y="629413"/>
                  <a:pt x="614235" y="618890"/>
                  <a:pt x="609600" y="609620"/>
                </a:cubicBezTo>
                <a:cubicBezTo>
                  <a:pt x="604315" y="599051"/>
                  <a:pt x="595221" y="590692"/>
                  <a:pt x="589936" y="580123"/>
                </a:cubicBezTo>
                <a:cubicBezTo>
                  <a:pt x="525258" y="450768"/>
                  <a:pt x="598780" y="568812"/>
                  <a:pt x="521110" y="452304"/>
                </a:cubicBezTo>
                <a:cubicBezTo>
                  <a:pt x="509942" y="435552"/>
                  <a:pt x="484148" y="395677"/>
                  <a:pt x="471949" y="383478"/>
                </a:cubicBezTo>
                <a:cubicBezTo>
                  <a:pt x="463593" y="375122"/>
                  <a:pt x="452284" y="370369"/>
                  <a:pt x="442452" y="363814"/>
                </a:cubicBezTo>
                <a:cubicBezTo>
                  <a:pt x="406067" y="291041"/>
                  <a:pt x="443116" y="354778"/>
                  <a:pt x="393291" y="294988"/>
                </a:cubicBezTo>
                <a:cubicBezTo>
                  <a:pt x="375918" y="274140"/>
                  <a:pt x="365984" y="250207"/>
                  <a:pt x="353962" y="226162"/>
                </a:cubicBezTo>
                <a:cubicBezTo>
                  <a:pt x="341078" y="45781"/>
                  <a:pt x="377355" y="130807"/>
                  <a:pt x="304800" y="49182"/>
                </a:cubicBezTo>
                <a:cubicBezTo>
                  <a:pt x="258825" y="-2539"/>
                  <a:pt x="287175" y="20"/>
                  <a:pt x="255639" y="20"/>
                </a:cubicBezTo>
              </a:path>
            </a:pathLst>
          </a:cu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310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91344" y="142852"/>
            <a:ext cx="9333680"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sz="2400" dirty="0">
                <a:solidFill>
                  <a:srgbClr val="FF0000"/>
                </a:solidFill>
              </a:rPr>
              <a:t>Image Representation</a:t>
            </a:r>
          </a:p>
          <a:p>
            <a:r>
              <a:rPr lang="en-US" altLang="zh-TW" sz="3200" dirty="0">
                <a:solidFill>
                  <a:srgbClr val="FF0000"/>
                </a:solidFill>
              </a:rPr>
              <a:t>	Boundary Following</a:t>
            </a:r>
            <a:endParaRPr lang="en-US" sz="6000" dirty="0"/>
          </a:p>
        </p:txBody>
      </p:sp>
      <p:pic>
        <p:nvPicPr>
          <p:cNvPr id="7" name="Picture 6"/>
          <p:cNvPicPr/>
          <p:nvPr/>
        </p:nvPicPr>
        <p:blipFill rotWithShape="1">
          <a:blip r:embed="rId2">
            <a:extLst>
              <a:ext uri="{28A0092B-C50C-407E-A947-70E740481C1C}">
                <a14:useLocalDpi xmlns:a14="http://schemas.microsoft.com/office/drawing/2010/main" val="0"/>
              </a:ext>
            </a:extLst>
          </a:blip>
          <a:srcRect l="21664" t="9561" r="21583" b="26568"/>
          <a:stretch/>
        </p:blipFill>
        <p:spPr bwMode="auto">
          <a:xfrm>
            <a:off x="8076220" y="4149080"/>
            <a:ext cx="3816424" cy="2462986"/>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40BF0491-1465-9D96-B062-AE24E94C2438}"/>
              </a:ext>
            </a:extLst>
          </p:cNvPr>
          <p:cNvSpPr txBox="1"/>
          <p:nvPr/>
        </p:nvSpPr>
        <p:spPr>
          <a:xfrm>
            <a:off x="299356" y="1268760"/>
            <a:ext cx="10909212" cy="6186309"/>
          </a:xfrm>
          <a:prstGeom prst="rect">
            <a:avLst/>
          </a:prstGeom>
          <a:noFill/>
        </p:spPr>
        <p:txBody>
          <a:bodyPr wrap="square">
            <a:spAutoFit/>
          </a:bodyPr>
          <a:lstStyle/>
          <a:p>
            <a:r>
              <a:rPr lang="en-US" b="0" dirty="0">
                <a:solidFill>
                  <a:srgbClr val="000000"/>
                </a:solidFill>
                <a:effectLst/>
                <a:latin typeface="Consolas" panose="020B0609020204030204" pitchFamily="49" charset="0"/>
              </a:rPr>
              <a:t># Read the image</a:t>
            </a:r>
          </a:p>
          <a:p>
            <a:r>
              <a:rPr lang="en-US" b="0" dirty="0">
                <a:solidFill>
                  <a:srgbClr val="000000"/>
                </a:solidFill>
                <a:effectLst/>
                <a:latin typeface="Consolas" panose="020B0609020204030204" pitchFamily="49" charset="0"/>
              </a:rPr>
              <a:t>Coins = cv2.imread(</a:t>
            </a:r>
            <a:r>
              <a:rPr lang="en-US" b="0" dirty="0">
                <a:solidFill>
                  <a:srgbClr val="A31515"/>
                </a:solidFill>
                <a:effectLst/>
                <a:latin typeface="Consolas" panose="020B0609020204030204" pitchFamily="49" charset="0"/>
              </a:rPr>
              <a:t>'coins.jpg'</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err="1">
                <a:solidFill>
                  <a:srgbClr val="000000"/>
                </a:solidFill>
                <a:effectLst/>
                <a:latin typeface="Consolas" panose="020B0609020204030204" pitchFamily="49" charset="0"/>
              </a:rPr>
              <a:t>Coins_gray</a:t>
            </a:r>
            <a:r>
              <a:rPr lang="en-US" b="0" dirty="0">
                <a:solidFill>
                  <a:srgbClr val="000000"/>
                </a:solidFill>
                <a:effectLst/>
                <a:latin typeface="Consolas" panose="020B0609020204030204" pitchFamily="49" charset="0"/>
              </a:rPr>
              <a:t> = cv2.cvtColor(Coins, cv2.COLOR_BGR2GRAY)</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_, </a:t>
            </a:r>
            <a:r>
              <a:rPr lang="en-US" b="0" dirty="0" err="1">
                <a:solidFill>
                  <a:srgbClr val="000000"/>
                </a:solidFill>
                <a:effectLst/>
                <a:latin typeface="Consolas" panose="020B0609020204030204" pitchFamily="49" charset="0"/>
              </a:rPr>
              <a:t>CoinsBW</a:t>
            </a:r>
            <a:r>
              <a:rPr lang="en-US" b="0" dirty="0">
                <a:solidFill>
                  <a:srgbClr val="000000"/>
                </a:solidFill>
                <a:effectLst/>
                <a:latin typeface="Consolas" panose="020B0609020204030204" pitchFamily="49" charset="0"/>
              </a:rPr>
              <a:t> = cv2.threshold(</a:t>
            </a:r>
            <a:r>
              <a:rPr lang="en-US" b="0" dirty="0" err="1">
                <a:solidFill>
                  <a:srgbClr val="000000"/>
                </a:solidFill>
                <a:effectLst/>
                <a:latin typeface="Consolas" panose="020B0609020204030204" pitchFamily="49" charset="0"/>
              </a:rPr>
              <a:t>Coins_gray</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127</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255</a:t>
            </a:r>
            <a:r>
              <a:rPr lang="en-US" b="0" dirty="0">
                <a:solidFill>
                  <a:srgbClr val="000000"/>
                </a:solidFill>
                <a:effectLst/>
                <a:latin typeface="Consolas" panose="020B0609020204030204" pitchFamily="49" charset="0"/>
              </a:rPr>
              <a:t>, cv2.THRESH_BINARY)</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Find contours in the binary image</a:t>
            </a:r>
          </a:p>
          <a:p>
            <a:r>
              <a:rPr lang="en-US" b="0" dirty="0">
                <a:solidFill>
                  <a:srgbClr val="000000"/>
                </a:solidFill>
                <a:effectLst/>
                <a:latin typeface="Consolas" panose="020B0609020204030204" pitchFamily="49" charset="0"/>
              </a:rPr>
              <a:t>contours, _ = cv2.findContours(</a:t>
            </a:r>
            <a:r>
              <a:rPr lang="en-US" b="0" dirty="0" err="1">
                <a:solidFill>
                  <a:srgbClr val="000000"/>
                </a:solidFill>
                <a:effectLst/>
                <a:latin typeface="Consolas" panose="020B0609020204030204" pitchFamily="49" charset="0"/>
              </a:rPr>
              <a:t>CoinsBW</a:t>
            </a:r>
            <a:r>
              <a:rPr lang="en-US" b="0" dirty="0">
                <a:solidFill>
                  <a:srgbClr val="000000"/>
                </a:solidFill>
                <a:effectLst/>
                <a:latin typeface="Consolas" panose="020B0609020204030204" pitchFamily="49" charset="0"/>
              </a:rPr>
              <a:t>, cv2.RETR_EXTERNAL, cv2.CHAIN_APPROX_SIMPLE)</a:t>
            </a:r>
          </a:p>
          <a:p>
            <a:br>
              <a:rPr lang="en-US" b="0" dirty="0">
                <a:solidFill>
                  <a:srgbClr val="000000"/>
                </a:solidFill>
                <a:effectLst/>
                <a:latin typeface="Consolas" panose="020B0609020204030204" pitchFamily="49" charset="0"/>
              </a:rPr>
            </a:br>
            <a:r>
              <a:rPr lang="en-US" b="0" dirty="0" err="1">
                <a:solidFill>
                  <a:srgbClr val="000000"/>
                </a:solidFill>
                <a:effectLst/>
                <a:latin typeface="Consolas" panose="020B0609020204030204" pitchFamily="49" charset="0"/>
              </a:rPr>
              <a:t>CoinBoundary</a:t>
            </a:r>
            <a:r>
              <a:rPr lang="en-US" b="0" dirty="0">
                <a:solidFill>
                  <a:srgbClr val="000000"/>
                </a:solidFill>
                <a:effectLst/>
                <a:latin typeface="Consolas" panose="020B0609020204030204" pitchFamily="49" charset="0"/>
              </a:rPr>
              <a:t> = contours[</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Display the original image</a:t>
            </a:r>
          </a:p>
          <a:p>
            <a:r>
              <a:rPr lang="en-US" b="0" dirty="0" err="1">
                <a:solidFill>
                  <a:srgbClr val="000000"/>
                </a:solidFill>
                <a:effectLst/>
                <a:latin typeface="Consolas" panose="020B0609020204030204" pitchFamily="49" charset="0"/>
              </a:rPr>
              <a:t>plt.imshow</a:t>
            </a:r>
            <a:r>
              <a:rPr lang="en-US" b="0" dirty="0">
                <a:solidFill>
                  <a:srgbClr val="000000"/>
                </a:solidFill>
                <a:effectLst/>
                <a:latin typeface="Consolas" panose="020B0609020204030204" pitchFamily="49" charset="0"/>
              </a:rPr>
              <a:t>(cv2.cvtColor(Coins, cv2.COLOR_BGR2RGB))</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Plot the boundary. </a:t>
            </a:r>
          </a:p>
          <a:p>
            <a:r>
              <a:rPr lang="en-US" b="0" dirty="0" err="1">
                <a:solidFill>
                  <a:srgbClr val="000000"/>
                </a:solidFill>
                <a:effectLst/>
                <a:latin typeface="Consolas" panose="020B0609020204030204" pitchFamily="49" charset="0"/>
              </a:rPr>
              <a:t>plt.plot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CoinBoundary</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CoinBoundary</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linewidth=</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err="1">
                <a:solidFill>
                  <a:srgbClr val="000000"/>
                </a:solidFill>
                <a:effectLst/>
                <a:latin typeface="Consolas" panose="020B0609020204030204" pitchFamily="49" charset="0"/>
              </a:rPr>
              <a:t>plt.show</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33350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bwMode="auto">
          <a:xfrm>
            <a:off x="119336" y="1412776"/>
            <a:ext cx="8856984" cy="532859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fontScale="92500" lnSpcReduction="10000"/>
          </a:bodyPr>
          <a:lstStyle/>
          <a:p>
            <a:pPr>
              <a:spcBef>
                <a:spcPts val="600"/>
              </a:spcBef>
              <a:spcAft>
                <a:spcPts val="600"/>
              </a:spcAft>
            </a:pPr>
            <a:r>
              <a:rPr lang="en-US" altLang="en-US" sz="2600" dirty="0"/>
              <a:t>Area A = Sum of all the 1-pixels in the region of interest, say label 2</a:t>
            </a:r>
          </a:p>
          <a:p>
            <a:pPr>
              <a:spcBef>
                <a:spcPts val="600"/>
              </a:spcBef>
              <a:spcAft>
                <a:spcPts val="600"/>
              </a:spcAft>
            </a:pPr>
            <a:r>
              <a:rPr lang="en-US" altLang="en-US" sz="2600" dirty="0"/>
              <a:t>		 = 8 </a:t>
            </a:r>
          </a:p>
          <a:p>
            <a:pPr>
              <a:spcBef>
                <a:spcPts val="600"/>
              </a:spcBef>
              <a:spcAft>
                <a:spcPts val="600"/>
              </a:spcAft>
            </a:pPr>
            <a:r>
              <a:rPr lang="en-US" altLang="en-US" sz="2600" dirty="0"/>
              <a:t>Centroid is the average location of the pixels in the region</a:t>
            </a:r>
          </a:p>
          <a:p>
            <a:pPr>
              <a:spcBef>
                <a:spcPts val="600"/>
              </a:spcBef>
              <a:spcAft>
                <a:spcPts val="600"/>
              </a:spcAft>
            </a:pPr>
            <a:r>
              <a:rPr lang="en-US" altLang="en-US" sz="2600" dirty="0"/>
              <a:t>Centroid = </a:t>
            </a:r>
            <a:r>
              <a:rPr lang="en-US" sz="2600" dirty="0"/>
              <a:t>(horizontal center, vertical center)</a:t>
            </a:r>
          </a:p>
          <a:p>
            <a:pPr>
              <a:spcBef>
                <a:spcPts val="600"/>
              </a:spcBef>
              <a:spcAft>
                <a:spcPts val="600"/>
              </a:spcAft>
            </a:pPr>
            <a:r>
              <a:rPr lang="en-US" altLang="en-US" sz="2600" dirty="0"/>
              <a:t>		    = (r’, c’)</a:t>
            </a:r>
          </a:p>
          <a:p>
            <a:pPr>
              <a:spcBef>
                <a:spcPts val="600"/>
              </a:spcBef>
              <a:spcAft>
                <a:spcPts val="600"/>
              </a:spcAft>
            </a:pPr>
            <a:r>
              <a:rPr lang="en-US" altLang="en-US" sz="2600" dirty="0"/>
              <a:t>r’ 	= (Sum of all the rows positions in the region) / A</a:t>
            </a:r>
          </a:p>
          <a:p>
            <a:pPr>
              <a:spcBef>
                <a:spcPts val="600"/>
              </a:spcBef>
              <a:spcAft>
                <a:spcPts val="600"/>
              </a:spcAft>
            </a:pPr>
            <a:r>
              <a:rPr lang="en-US" altLang="en-US" sz="2600" dirty="0"/>
              <a:t>	= (</a:t>
            </a:r>
            <a:r>
              <a:rPr lang="pt-BR" sz="2600" dirty="0">
                <a:sym typeface="Symbol"/>
              </a:rPr>
              <a:t>2+3+2+3+7+4+5+6) / 8 </a:t>
            </a:r>
          </a:p>
          <a:p>
            <a:pPr>
              <a:spcBef>
                <a:spcPts val="600"/>
              </a:spcBef>
              <a:spcAft>
                <a:spcPts val="600"/>
              </a:spcAft>
            </a:pPr>
            <a:r>
              <a:rPr lang="pt-BR" sz="2600" dirty="0">
                <a:sym typeface="Symbol"/>
              </a:rPr>
              <a:t>	= 4</a:t>
            </a:r>
          </a:p>
          <a:p>
            <a:pPr>
              <a:spcBef>
                <a:spcPts val="600"/>
              </a:spcBef>
              <a:spcAft>
                <a:spcPts val="600"/>
              </a:spcAft>
            </a:pPr>
            <a:r>
              <a:rPr lang="en-US" altLang="en-US" sz="2600" dirty="0"/>
              <a:t>c’ 	= (Sum of all the columns positions in the region) / A</a:t>
            </a:r>
          </a:p>
          <a:p>
            <a:pPr>
              <a:spcBef>
                <a:spcPts val="600"/>
              </a:spcBef>
              <a:spcAft>
                <a:spcPts val="600"/>
              </a:spcAft>
            </a:pPr>
            <a:r>
              <a:rPr lang="en-US" altLang="en-US" sz="2600" dirty="0"/>
              <a:t>		= (</a:t>
            </a:r>
            <a:r>
              <a:rPr lang="pt-BR" sz="2600" dirty="0">
                <a:sym typeface="Symbol"/>
              </a:rPr>
              <a:t>5+5+6+6+6+7+7+7) / 8 </a:t>
            </a:r>
          </a:p>
          <a:p>
            <a:pPr>
              <a:spcBef>
                <a:spcPts val="600"/>
              </a:spcBef>
              <a:spcAft>
                <a:spcPts val="600"/>
              </a:spcAft>
            </a:pPr>
            <a:r>
              <a:rPr lang="pt-BR" sz="2600" dirty="0">
                <a:sym typeface="Symbol"/>
              </a:rPr>
              <a:t>		= 6.125 </a:t>
            </a:r>
            <a:r>
              <a:rPr lang="pt-BR" sz="2600" dirty="0">
                <a:sym typeface="Symbol" panose="05050102010706020507" pitchFamily="18" charset="2"/>
              </a:rPr>
              <a:t></a:t>
            </a:r>
            <a:r>
              <a:rPr lang="pt-BR" sz="2600" dirty="0">
                <a:sym typeface="Symbol"/>
              </a:rPr>
              <a:t> </a:t>
            </a:r>
            <a:r>
              <a:rPr lang="pt-BR" sz="3000" dirty="0">
                <a:sym typeface="Symbol"/>
              </a:rPr>
              <a:t>6</a:t>
            </a:r>
          </a:p>
        </p:txBody>
      </p:sp>
      <p:sp>
        <p:nvSpPr>
          <p:cNvPr id="3" name="Title 1"/>
          <p:cNvSpPr txBox="1">
            <a:spLocks/>
          </p:cNvSpPr>
          <p:nvPr/>
        </p:nvSpPr>
        <p:spPr>
          <a:xfrm>
            <a:off x="191344" y="142852"/>
            <a:ext cx="9333680"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sz="2400" dirty="0">
                <a:solidFill>
                  <a:srgbClr val="FF0000"/>
                </a:solidFill>
              </a:rPr>
              <a:t>Image Representation</a:t>
            </a:r>
          </a:p>
          <a:p>
            <a:r>
              <a:rPr lang="en-US" altLang="zh-TW" sz="3200" dirty="0">
                <a:solidFill>
                  <a:srgbClr val="FF0000"/>
                </a:solidFill>
              </a:rPr>
              <a:t>	Region Properties: Area and Centroid</a:t>
            </a:r>
          </a:p>
        </p:txBody>
      </p:sp>
      <p:graphicFrame>
        <p:nvGraphicFramePr>
          <p:cNvPr id="4" name="Table 3"/>
          <p:cNvGraphicFramePr>
            <a:graphicFrameLocks noGrp="1"/>
          </p:cNvGraphicFramePr>
          <p:nvPr>
            <p:extLst>
              <p:ext uri="{D42A27DB-BD31-4B8C-83A1-F6EECF244321}">
                <p14:modId xmlns:p14="http://schemas.microsoft.com/office/powerpoint/2010/main" val="3087902141"/>
              </p:ext>
            </p:extLst>
          </p:nvPr>
        </p:nvGraphicFramePr>
        <p:xfrm>
          <a:off x="8904312" y="1916832"/>
          <a:ext cx="2880000" cy="2926080"/>
        </p:xfrm>
        <a:graphic>
          <a:graphicData uri="http://schemas.openxmlformats.org/drawingml/2006/table">
            <a:tbl>
              <a:tblPr firstRow="1" bandRow="1">
                <a:tableStyleId>{5C22544A-7EE6-4342-B048-85BDC9FD1C3A}</a:tableStyleId>
              </a:tblPr>
              <a:tblGrid>
                <a:gridCol w="342903">
                  <a:extLst>
                    <a:ext uri="{9D8B030D-6E8A-4147-A177-3AD203B41FA5}">
                      <a16:colId xmlns:a16="http://schemas.microsoft.com/office/drawing/2014/main" val="20000"/>
                    </a:ext>
                  </a:extLst>
                </a:gridCol>
                <a:gridCol w="377097">
                  <a:extLst>
                    <a:ext uri="{9D8B030D-6E8A-4147-A177-3AD203B41FA5}">
                      <a16:colId xmlns:a16="http://schemas.microsoft.com/office/drawing/2014/main" val="20001"/>
                    </a:ext>
                  </a:extLst>
                </a:gridCol>
                <a:gridCol w="360000">
                  <a:extLst>
                    <a:ext uri="{9D8B030D-6E8A-4147-A177-3AD203B41FA5}">
                      <a16:colId xmlns:a16="http://schemas.microsoft.com/office/drawing/2014/main" val="20002"/>
                    </a:ext>
                  </a:extLst>
                </a:gridCol>
                <a:gridCol w="360000">
                  <a:extLst>
                    <a:ext uri="{9D8B030D-6E8A-4147-A177-3AD203B41FA5}">
                      <a16:colId xmlns:a16="http://schemas.microsoft.com/office/drawing/2014/main" val="20003"/>
                    </a:ext>
                  </a:extLst>
                </a:gridCol>
                <a:gridCol w="360000">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360000">
                  <a:extLst>
                    <a:ext uri="{9D8B030D-6E8A-4147-A177-3AD203B41FA5}">
                      <a16:colId xmlns:a16="http://schemas.microsoft.com/office/drawing/2014/main" val="20006"/>
                    </a:ext>
                  </a:extLst>
                </a:gridCol>
                <a:gridCol w="360000">
                  <a:extLst>
                    <a:ext uri="{9D8B030D-6E8A-4147-A177-3AD203B41FA5}">
                      <a16:colId xmlns:a16="http://schemas.microsoft.com/office/drawing/2014/main" val="20007"/>
                    </a:ext>
                  </a:extLst>
                </a:gridCol>
              </a:tblGrid>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6450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5" name="Freeform 4"/>
          <p:cNvSpPr/>
          <p:nvPr/>
        </p:nvSpPr>
        <p:spPr>
          <a:xfrm>
            <a:off x="10284114" y="2176857"/>
            <a:ext cx="1146056" cy="2259416"/>
          </a:xfrm>
          <a:custGeom>
            <a:avLst/>
            <a:gdLst>
              <a:gd name="connsiteX0" fmla="*/ 62669 w 1146056"/>
              <a:gd name="connsiteY0" fmla="*/ 134506 h 2259416"/>
              <a:gd name="connsiteX1" fmla="*/ 33172 w 1146056"/>
              <a:gd name="connsiteY1" fmla="*/ 562210 h 2259416"/>
              <a:gd name="connsiteX2" fmla="*/ 18423 w 1146056"/>
              <a:gd name="connsiteY2" fmla="*/ 635952 h 2259416"/>
              <a:gd name="connsiteX3" fmla="*/ 3675 w 1146056"/>
              <a:gd name="connsiteY3" fmla="*/ 739190 h 2259416"/>
              <a:gd name="connsiteX4" fmla="*/ 431378 w 1146056"/>
              <a:gd name="connsiteY4" fmla="*/ 798184 h 2259416"/>
              <a:gd name="connsiteX5" fmla="*/ 549365 w 1146056"/>
              <a:gd name="connsiteY5" fmla="*/ 812932 h 2259416"/>
              <a:gd name="connsiteX6" fmla="*/ 696849 w 1146056"/>
              <a:gd name="connsiteY6" fmla="*/ 886674 h 2259416"/>
              <a:gd name="connsiteX7" fmla="*/ 711598 w 1146056"/>
              <a:gd name="connsiteY7" fmla="*/ 1196390 h 2259416"/>
              <a:gd name="connsiteX8" fmla="*/ 726346 w 1146056"/>
              <a:gd name="connsiteY8" fmla="*/ 1388119 h 2259416"/>
              <a:gd name="connsiteX9" fmla="*/ 785339 w 1146056"/>
              <a:gd name="connsiteY9" fmla="*/ 1476610 h 2259416"/>
              <a:gd name="connsiteX10" fmla="*/ 770591 w 1146056"/>
              <a:gd name="connsiteY10" fmla="*/ 1874816 h 2259416"/>
              <a:gd name="connsiteX11" fmla="*/ 726346 w 1146056"/>
              <a:gd name="connsiteY11" fmla="*/ 1904313 h 2259416"/>
              <a:gd name="connsiteX12" fmla="*/ 460875 w 1146056"/>
              <a:gd name="connsiteY12" fmla="*/ 1919061 h 2259416"/>
              <a:gd name="connsiteX13" fmla="*/ 460875 w 1146056"/>
              <a:gd name="connsiteY13" fmla="*/ 2228777 h 2259416"/>
              <a:gd name="connsiteX14" fmla="*/ 505120 w 1146056"/>
              <a:gd name="connsiteY14" fmla="*/ 2243526 h 2259416"/>
              <a:gd name="connsiteX15" fmla="*/ 770591 w 1146056"/>
              <a:gd name="connsiteY15" fmla="*/ 2228777 h 2259416"/>
              <a:gd name="connsiteX16" fmla="*/ 785339 w 1146056"/>
              <a:gd name="connsiteY16" fmla="*/ 2140287 h 2259416"/>
              <a:gd name="connsiteX17" fmla="*/ 829585 w 1146056"/>
              <a:gd name="connsiteY17" fmla="*/ 2051797 h 2259416"/>
              <a:gd name="connsiteX18" fmla="*/ 903327 w 1146056"/>
              <a:gd name="connsiteY18" fmla="*/ 1933810 h 2259416"/>
              <a:gd name="connsiteX19" fmla="*/ 991817 w 1146056"/>
              <a:gd name="connsiteY19" fmla="*/ 1919061 h 2259416"/>
              <a:gd name="connsiteX20" fmla="*/ 1050810 w 1146056"/>
              <a:gd name="connsiteY20" fmla="*/ 1712584 h 2259416"/>
              <a:gd name="connsiteX21" fmla="*/ 1080307 w 1146056"/>
              <a:gd name="connsiteY21" fmla="*/ 1565100 h 2259416"/>
              <a:gd name="connsiteX22" fmla="*/ 1095056 w 1146056"/>
              <a:gd name="connsiteY22" fmla="*/ 1329126 h 2259416"/>
              <a:gd name="connsiteX23" fmla="*/ 1095056 w 1146056"/>
              <a:gd name="connsiteY23" fmla="*/ 960416 h 2259416"/>
              <a:gd name="connsiteX24" fmla="*/ 1065559 w 1146056"/>
              <a:gd name="connsiteY24" fmla="*/ 916171 h 2259416"/>
              <a:gd name="connsiteX25" fmla="*/ 1021314 w 1146056"/>
              <a:gd name="connsiteY25" fmla="*/ 886674 h 2259416"/>
              <a:gd name="connsiteX26" fmla="*/ 903327 w 1146056"/>
              <a:gd name="connsiteY26" fmla="*/ 812932 h 2259416"/>
              <a:gd name="connsiteX27" fmla="*/ 859081 w 1146056"/>
              <a:gd name="connsiteY27" fmla="*/ 798184 h 2259416"/>
              <a:gd name="connsiteX28" fmla="*/ 814836 w 1146056"/>
              <a:gd name="connsiteY28" fmla="*/ 709693 h 2259416"/>
              <a:gd name="connsiteX29" fmla="*/ 770591 w 1146056"/>
              <a:gd name="connsiteY29" fmla="*/ 680197 h 2259416"/>
              <a:gd name="connsiteX30" fmla="*/ 711598 w 1146056"/>
              <a:gd name="connsiteY30" fmla="*/ 547461 h 2259416"/>
              <a:gd name="connsiteX31" fmla="*/ 696849 w 1146056"/>
              <a:gd name="connsiteY31" fmla="*/ 193500 h 2259416"/>
              <a:gd name="connsiteX32" fmla="*/ 682101 w 1146056"/>
              <a:gd name="connsiteY32" fmla="*/ 149255 h 2259416"/>
              <a:gd name="connsiteX33" fmla="*/ 593610 w 1146056"/>
              <a:gd name="connsiteY33" fmla="*/ 90261 h 2259416"/>
              <a:gd name="connsiteX34" fmla="*/ 195404 w 1146056"/>
              <a:gd name="connsiteY34" fmla="*/ 105010 h 2259416"/>
              <a:gd name="connsiteX35" fmla="*/ 151159 w 1146056"/>
              <a:gd name="connsiteY35" fmla="*/ 119758 h 2259416"/>
              <a:gd name="connsiteX36" fmla="*/ 62669 w 1146056"/>
              <a:gd name="connsiteY36" fmla="*/ 134506 h 2259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46056" h="2259416">
                <a:moveTo>
                  <a:pt x="62669" y="134506"/>
                </a:moveTo>
                <a:cubicBezTo>
                  <a:pt x="43005" y="208248"/>
                  <a:pt x="76419" y="0"/>
                  <a:pt x="33172" y="562210"/>
                </a:cubicBezTo>
                <a:cubicBezTo>
                  <a:pt x="31249" y="587204"/>
                  <a:pt x="22544" y="611226"/>
                  <a:pt x="18423" y="635952"/>
                </a:cubicBezTo>
                <a:cubicBezTo>
                  <a:pt x="12708" y="670241"/>
                  <a:pt x="8591" y="704777"/>
                  <a:pt x="3675" y="739190"/>
                </a:cubicBezTo>
                <a:cubicBezTo>
                  <a:pt x="62305" y="915084"/>
                  <a:pt x="0" y="774218"/>
                  <a:pt x="431378" y="798184"/>
                </a:cubicBezTo>
                <a:cubicBezTo>
                  <a:pt x="470952" y="800383"/>
                  <a:pt x="510036" y="808016"/>
                  <a:pt x="549365" y="812932"/>
                </a:cubicBezTo>
                <a:cubicBezTo>
                  <a:pt x="684548" y="846728"/>
                  <a:pt x="644865" y="808698"/>
                  <a:pt x="696849" y="886674"/>
                </a:cubicBezTo>
                <a:cubicBezTo>
                  <a:pt x="701765" y="989913"/>
                  <a:pt x="705529" y="1093213"/>
                  <a:pt x="711598" y="1196390"/>
                </a:cubicBezTo>
                <a:cubicBezTo>
                  <a:pt x="715362" y="1260378"/>
                  <a:pt x="710034" y="1326131"/>
                  <a:pt x="726346" y="1388119"/>
                </a:cubicBezTo>
                <a:cubicBezTo>
                  <a:pt x="735368" y="1422403"/>
                  <a:pt x="785339" y="1476610"/>
                  <a:pt x="785339" y="1476610"/>
                </a:cubicBezTo>
                <a:cubicBezTo>
                  <a:pt x="780423" y="1609345"/>
                  <a:pt x="788740" y="1743235"/>
                  <a:pt x="770591" y="1874816"/>
                </a:cubicBezTo>
                <a:cubicBezTo>
                  <a:pt x="768169" y="1892375"/>
                  <a:pt x="743893" y="1901806"/>
                  <a:pt x="726346" y="1904313"/>
                </a:cubicBezTo>
                <a:cubicBezTo>
                  <a:pt x="638610" y="1916847"/>
                  <a:pt x="549365" y="1914145"/>
                  <a:pt x="460875" y="1919061"/>
                </a:cubicBezTo>
                <a:cubicBezTo>
                  <a:pt x="422783" y="2033340"/>
                  <a:pt x="418576" y="2027853"/>
                  <a:pt x="460875" y="2228777"/>
                </a:cubicBezTo>
                <a:cubicBezTo>
                  <a:pt x="464078" y="2243990"/>
                  <a:pt x="490372" y="2238610"/>
                  <a:pt x="505120" y="2243526"/>
                </a:cubicBezTo>
                <a:cubicBezTo>
                  <a:pt x="593610" y="2238610"/>
                  <a:pt x="687429" y="2259416"/>
                  <a:pt x="770591" y="2228777"/>
                </a:cubicBezTo>
                <a:cubicBezTo>
                  <a:pt x="798651" y="2218439"/>
                  <a:pt x="778852" y="2169478"/>
                  <a:pt x="785339" y="2140287"/>
                </a:cubicBezTo>
                <a:cubicBezTo>
                  <a:pt x="795516" y="2094493"/>
                  <a:pt x="803069" y="2091570"/>
                  <a:pt x="829585" y="2051797"/>
                </a:cubicBezTo>
                <a:cubicBezTo>
                  <a:pt x="849314" y="1992608"/>
                  <a:pt x="841974" y="1954261"/>
                  <a:pt x="903327" y="1933810"/>
                </a:cubicBezTo>
                <a:cubicBezTo>
                  <a:pt x="931696" y="1924354"/>
                  <a:pt x="962320" y="1923977"/>
                  <a:pt x="991817" y="1919061"/>
                </a:cubicBezTo>
                <a:cubicBezTo>
                  <a:pt x="1076588" y="1834290"/>
                  <a:pt x="1028628" y="1901134"/>
                  <a:pt x="1050810" y="1712584"/>
                </a:cubicBezTo>
                <a:cubicBezTo>
                  <a:pt x="1058845" y="1644284"/>
                  <a:pt x="1065116" y="1625866"/>
                  <a:pt x="1080307" y="1565100"/>
                </a:cubicBezTo>
                <a:cubicBezTo>
                  <a:pt x="1085223" y="1486442"/>
                  <a:pt x="1090914" y="1407829"/>
                  <a:pt x="1095056" y="1329126"/>
                </a:cubicBezTo>
                <a:cubicBezTo>
                  <a:pt x="1096472" y="1302217"/>
                  <a:pt x="1146056" y="1062416"/>
                  <a:pt x="1095056" y="960416"/>
                </a:cubicBezTo>
                <a:cubicBezTo>
                  <a:pt x="1087129" y="944562"/>
                  <a:pt x="1078093" y="928705"/>
                  <a:pt x="1065559" y="916171"/>
                </a:cubicBezTo>
                <a:cubicBezTo>
                  <a:pt x="1053025" y="903637"/>
                  <a:pt x="1036062" y="896506"/>
                  <a:pt x="1021314" y="886674"/>
                </a:cubicBezTo>
                <a:cubicBezTo>
                  <a:pt x="974570" y="816559"/>
                  <a:pt x="1008632" y="848033"/>
                  <a:pt x="903327" y="812932"/>
                </a:cubicBezTo>
                <a:lnTo>
                  <a:pt x="859081" y="798184"/>
                </a:lnTo>
                <a:cubicBezTo>
                  <a:pt x="847086" y="762198"/>
                  <a:pt x="843426" y="738283"/>
                  <a:pt x="814836" y="709693"/>
                </a:cubicBezTo>
                <a:cubicBezTo>
                  <a:pt x="802302" y="697159"/>
                  <a:pt x="785339" y="690029"/>
                  <a:pt x="770591" y="680197"/>
                </a:cubicBezTo>
                <a:cubicBezTo>
                  <a:pt x="735489" y="574890"/>
                  <a:pt x="758341" y="617577"/>
                  <a:pt x="711598" y="547461"/>
                </a:cubicBezTo>
                <a:cubicBezTo>
                  <a:pt x="706682" y="429474"/>
                  <a:pt x="705573" y="311267"/>
                  <a:pt x="696849" y="193500"/>
                </a:cubicBezTo>
                <a:cubicBezTo>
                  <a:pt x="695701" y="177996"/>
                  <a:pt x="693094" y="160248"/>
                  <a:pt x="682101" y="149255"/>
                </a:cubicBezTo>
                <a:cubicBezTo>
                  <a:pt x="657033" y="124187"/>
                  <a:pt x="593610" y="90261"/>
                  <a:pt x="593610" y="90261"/>
                </a:cubicBezTo>
                <a:cubicBezTo>
                  <a:pt x="460875" y="95177"/>
                  <a:pt x="327936" y="96174"/>
                  <a:pt x="195404" y="105010"/>
                </a:cubicBezTo>
                <a:cubicBezTo>
                  <a:pt x="179892" y="106044"/>
                  <a:pt x="166494" y="117202"/>
                  <a:pt x="151159" y="119758"/>
                </a:cubicBezTo>
                <a:cubicBezTo>
                  <a:pt x="107247" y="127076"/>
                  <a:pt x="82333" y="60764"/>
                  <a:pt x="62669" y="134506"/>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9206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bwMode="auto">
          <a:xfrm>
            <a:off x="191344" y="1412777"/>
            <a:ext cx="9145016" cy="45259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marL="357188" indent="-357188">
              <a:spcBef>
                <a:spcPts val="600"/>
              </a:spcBef>
              <a:spcAft>
                <a:spcPts val="600"/>
              </a:spcAft>
              <a:buFont typeface="Courier New" pitchFamily="49" charset="0"/>
              <a:buChar char="o"/>
            </a:pPr>
            <a:r>
              <a:rPr lang="tr-TR" altLang="en-US" sz="2800" dirty="0"/>
              <a:t>A simple definiton of the perimeter of a region without holes i</a:t>
            </a:r>
            <a:r>
              <a:rPr lang="en-US" altLang="en-US" sz="2800" dirty="0"/>
              <a:t>s the</a:t>
            </a:r>
            <a:r>
              <a:rPr lang="tr-TR" altLang="en-US" sz="2800" dirty="0"/>
              <a:t> set of its interior border pixels.</a:t>
            </a:r>
          </a:p>
          <a:p>
            <a:pPr marL="357188" indent="-357188">
              <a:spcBef>
                <a:spcPts val="600"/>
              </a:spcBef>
              <a:spcAft>
                <a:spcPts val="600"/>
              </a:spcAft>
              <a:buFont typeface="Courier New" pitchFamily="49" charset="0"/>
              <a:buChar char="o"/>
            </a:pPr>
            <a:r>
              <a:rPr lang="tr-TR" altLang="en-US" sz="2800" dirty="0"/>
              <a:t>A pixel of a region is a border pixel if it has some neighboring pixel that is outside the region.</a:t>
            </a:r>
          </a:p>
          <a:p>
            <a:pPr marL="357188" indent="-357188">
              <a:spcBef>
                <a:spcPts val="600"/>
              </a:spcBef>
              <a:spcAft>
                <a:spcPts val="600"/>
              </a:spcAft>
              <a:buFont typeface="Courier New" pitchFamily="49" charset="0"/>
              <a:buChar char="o"/>
            </a:pPr>
            <a:r>
              <a:rPr lang="tr-TR" altLang="en-US" sz="2800" dirty="0"/>
              <a:t>When 8-connectivity is used to determine whether a pixel inside the region is connected to a pixel outside the region, the resulting set of perimeter pixel is 4-connected.</a:t>
            </a:r>
          </a:p>
          <a:p>
            <a:pPr marL="357188" indent="-357188">
              <a:spcBef>
                <a:spcPts val="600"/>
              </a:spcBef>
              <a:spcAft>
                <a:spcPts val="600"/>
              </a:spcAft>
              <a:buFont typeface="Courier New" pitchFamily="49" charset="0"/>
              <a:buChar char="o"/>
            </a:pPr>
            <a:r>
              <a:rPr lang="tr-TR" altLang="en-US" sz="2800" dirty="0"/>
              <a:t>When 4-connectivity is used to determine whether a pixel inside the region is connected to a pixel outside the region, the resulting set of perimeter pixel is 8-connected.</a:t>
            </a:r>
            <a:endParaRPr lang="en-US" altLang="en-US" sz="2800" dirty="0"/>
          </a:p>
        </p:txBody>
      </p:sp>
      <p:sp>
        <p:nvSpPr>
          <p:cNvPr id="3" name="Title 1"/>
          <p:cNvSpPr txBox="1">
            <a:spLocks/>
          </p:cNvSpPr>
          <p:nvPr/>
        </p:nvSpPr>
        <p:spPr>
          <a:xfrm>
            <a:off x="191344" y="142852"/>
            <a:ext cx="9333680" cy="857256"/>
          </a:xfrm>
          <a:prstGeom prst="rect">
            <a:avLst/>
          </a:prstGeom>
        </p:spPr>
        <p:txBody>
          <a:bodyPr>
            <a:noAutofit/>
          </a:bodyPr>
          <a:lst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a:lstStyle>
          <a:p>
            <a:r>
              <a:rPr lang="en-US" altLang="zh-TW" sz="2400" dirty="0">
                <a:solidFill>
                  <a:srgbClr val="FF0000"/>
                </a:solidFill>
              </a:rPr>
              <a:t>Image Representation</a:t>
            </a:r>
          </a:p>
          <a:p>
            <a:r>
              <a:rPr lang="en-US" altLang="zh-TW" sz="3200" dirty="0">
                <a:solidFill>
                  <a:srgbClr val="FF0000"/>
                </a:solidFill>
              </a:rPr>
              <a:t>	Region Properties: Perimeter</a:t>
            </a:r>
          </a:p>
        </p:txBody>
      </p:sp>
      <p:pic>
        <p:nvPicPr>
          <p:cNvPr id="2" name="Picture 6">
            <a:extLst>
              <a:ext uri="{FF2B5EF4-FFF2-40B4-BE49-F238E27FC236}">
                <a16:creationId xmlns:a16="http://schemas.microsoft.com/office/drawing/2014/main" id="{2135AC92-5947-9CC9-0102-A7BD1CAD6D6F}"/>
              </a:ext>
            </a:extLst>
          </p:cNvPr>
          <p:cNvPicPr>
            <a:picLocks noChangeAspect="1" noChangeArrowheads="1"/>
          </p:cNvPicPr>
          <p:nvPr/>
        </p:nvPicPr>
        <p:blipFill rotWithShape="1">
          <a:blip r:embed="rId2" cstate="print"/>
          <a:srcRect l="74405" t="52116" r="1999" b="9863"/>
          <a:stretch/>
        </p:blipFill>
        <p:spPr bwMode="auto">
          <a:xfrm>
            <a:off x="9451255" y="3501008"/>
            <a:ext cx="2549401" cy="1387797"/>
          </a:xfrm>
          <a:prstGeom prst="rect">
            <a:avLst/>
          </a:prstGeom>
          <a:noFill/>
          <a:ln w="9525">
            <a:noFill/>
            <a:miter lim="800000"/>
            <a:headEnd/>
            <a:tailEnd/>
          </a:ln>
        </p:spPr>
      </p:pic>
      <p:pic>
        <p:nvPicPr>
          <p:cNvPr id="45060" name="Picture 4" descr="Untitled">
            <a:extLst>
              <a:ext uri="{FF2B5EF4-FFF2-40B4-BE49-F238E27FC236}">
                <a16:creationId xmlns:a16="http://schemas.microsoft.com/office/drawing/2014/main" id="{AFC02CEE-5A06-25F2-C456-592FCF0431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391" r="19548"/>
          <a:stretch/>
        </p:blipFill>
        <p:spPr bwMode="auto">
          <a:xfrm>
            <a:off x="10128448" y="4832573"/>
            <a:ext cx="1539528"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036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29401</TotalTime>
  <Words>4629</Words>
  <Application>Microsoft Office PowerPoint</Application>
  <PresentationFormat>Widescreen</PresentationFormat>
  <Paragraphs>830</Paragraphs>
  <Slides>39</Slides>
  <Notes>14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3</vt:i4>
      </vt:variant>
      <vt:variant>
        <vt:lpstr>Slide Titles</vt:lpstr>
      </vt:variant>
      <vt:variant>
        <vt:i4>39</vt:i4>
      </vt:variant>
    </vt:vector>
  </HeadingPairs>
  <TitlesOfParts>
    <vt:vector size="53" baseType="lpstr">
      <vt:lpstr>Söhne</vt:lpstr>
      <vt:lpstr>Calibri</vt:lpstr>
      <vt:lpstr>Times New Roman</vt:lpstr>
      <vt:lpstr>新細明體</vt:lpstr>
      <vt:lpstr>Wingdings</vt:lpstr>
      <vt:lpstr>SimSun</vt:lpstr>
      <vt:lpstr>Consolas</vt:lpstr>
      <vt:lpstr>Arial</vt:lpstr>
      <vt:lpstr>Symbol</vt:lpstr>
      <vt:lpstr>Courier New</vt:lpstr>
      <vt:lpstr>Office Theme</vt:lpstr>
      <vt:lpstr>Image</vt:lpstr>
      <vt:lpstr>Equation</vt:lpstr>
      <vt:lpstr>方程式</vt:lpstr>
      <vt:lpstr>Feature Detection &amp; Representation</vt:lpstr>
      <vt:lpstr>Feature Detection &amp; Representation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FAST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zulfiqar.habib</dc:creator>
  <cp:lastModifiedBy>Dr. Muhammad Aksam Iftikhar</cp:lastModifiedBy>
  <cp:revision>388</cp:revision>
  <dcterms:created xsi:type="dcterms:W3CDTF">2009-08-01T06:17:21Z</dcterms:created>
  <dcterms:modified xsi:type="dcterms:W3CDTF">2024-04-02T03:22:48Z</dcterms:modified>
</cp:coreProperties>
</file>