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69" r:id="rId6"/>
    <p:sldId id="259" r:id="rId7"/>
    <p:sldId id="268" r:id="rId8"/>
    <p:sldId id="261" r:id="rId9"/>
    <p:sldId id="270" r:id="rId10"/>
    <p:sldId id="267" r:id="rId11"/>
    <p:sldId id="271" r:id="rId12"/>
    <p:sldId id="260" r:id="rId13"/>
    <p:sldId id="264" r:id="rId14"/>
    <p:sldId id="265" r:id="rId15"/>
    <p:sldId id="41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28" autoAdjust="0"/>
  </p:normalViewPr>
  <p:slideViewPr>
    <p:cSldViewPr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89A6B-1B2B-407D-B5A6-531C3F67AB8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427DA-1A7E-4024-9FD8-AD79F0E5AE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27DA-1A7E-4024-9FD8-AD79F0E5AE2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27DA-1A7E-4024-9FD8-AD79F0E5AE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4A31-B523-458A-BB18-F449C2434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3495"/>
            <a:ext cx="7772400" cy="1470025"/>
          </a:xfrm>
        </p:spPr>
        <p:txBody>
          <a:bodyPr/>
          <a:lstStyle/>
          <a:p>
            <a:r>
              <a:rPr lang="en-US" dirty="0"/>
              <a:t>Histogram of Oriented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838200"/>
            <a:ext cx="406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Feature Descriptor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29119-DC42-4C38-98E4-67496F7E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30930"/>
            <a:ext cx="5686425" cy="214312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CCFB-B992-F70F-4AD9-E00FA88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93" y="120073"/>
            <a:ext cx="8229600" cy="1143000"/>
          </a:xfrm>
        </p:spPr>
        <p:txBody>
          <a:bodyPr/>
          <a:lstStyle/>
          <a:p>
            <a:r>
              <a:rPr lang="en-US" dirty="0"/>
              <a:t>HOG – Example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0D1FC1-A490-5979-5577-5B7041448337}"/>
              </a:ext>
            </a:extLst>
          </p:cNvPr>
          <p:cNvGrpSpPr/>
          <p:nvPr/>
        </p:nvGrpSpPr>
        <p:grpSpPr>
          <a:xfrm>
            <a:off x="2057400" y="2057000"/>
            <a:ext cx="3810000" cy="2744000"/>
            <a:chOff x="6934200" y="3124200"/>
            <a:chExt cx="2438400" cy="22118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8F6368-FEA8-7379-5F79-C44283E5D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914" t="37085" b="40058"/>
            <a:stretch/>
          </p:blipFill>
          <p:spPr>
            <a:xfrm>
              <a:off x="7691779" y="3347055"/>
              <a:ext cx="1223621" cy="9827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F50802-C3D6-AB54-1FC5-CA03B9B979EF}"/>
                </a:ext>
              </a:extLst>
            </p:cNvPr>
            <p:cNvSpPr/>
            <p:nvPr/>
          </p:nvSpPr>
          <p:spPr>
            <a:xfrm>
              <a:off x="6934200" y="4495800"/>
              <a:ext cx="2438400" cy="84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dirty="0"/>
                <a:t>A compact pictorial representation of Gradients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11FEAB-4459-DFD7-F002-6F6AC5A990B0}"/>
                </a:ext>
              </a:extLst>
            </p:cNvPr>
            <p:cNvSpPr/>
            <p:nvPr/>
          </p:nvSpPr>
          <p:spPr>
            <a:xfrm>
              <a:off x="8686800" y="3986687"/>
              <a:ext cx="228600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1400" dirty="0"/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A4E299-9860-1BF0-7B59-C923F775E074}"/>
                </a:ext>
              </a:extLst>
            </p:cNvPr>
            <p:cNvSpPr/>
            <p:nvPr/>
          </p:nvSpPr>
          <p:spPr>
            <a:xfrm>
              <a:off x="8800214" y="3676168"/>
              <a:ext cx="419986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1400" dirty="0"/>
                <a:t>20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52A94D-673F-532A-9D7E-659A2BD08156}"/>
                </a:ext>
              </a:extLst>
            </p:cNvPr>
            <p:cNvSpPr/>
            <p:nvPr/>
          </p:nvSpPr>
          <p:spPr>
            <a:xfrm>
              <a:off x="8514021" y="3484920"/>
              <a:ext cx="419986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1600" dirty="0"/>
                <a:t>40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E4D7B6-A9A0-40F1-F4A6-F19301B73055}"/>
                </a:ext>
              </a:extLst>
            </p:cNvPr>
            <p:cNvSpPr/>
            <p:nvPr/>
          </p:nvSpPr>
          <p:spPr>
            <a:xfrm>
              <a:off x="8305800" y="3124200"/>
              <a:ext cx="419986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1600" dirty="0"/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92E9C4-2B2C-15E4-ECA6-AF41CF73BB9A}"/>
                </a:ext>
              </a:extLst>
            </p:cNvPr>
            <p:cNvSpPr/>
            <p:nvPr/>
          </p:nvSpPr>
          <p:spPr>
            <a:xfrm>
              <a:off x="7504814" y="4114800"/>
              <a:ext cx="496186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1600" dirty="0"/>
                <a:t>160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7E757CC-437D-50A8-CAFF-84CE9C0224F8}"/>
              </a:ext>
            </a:extLst>
          </p:cNvPr>
          <p:cNvSpPr txBox="1">
            <a:spLocks/>
          </p:cNvSpPr>
          <p:nvPr/>
        </p:nvSpPr>
        <p:spPr>
          <a:xfrm>
            <a:off x="322182" y="1066800"/>
            <a:ext cx="8476807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In HOG, it is common to represent the histogram of gradients of each cell in a compact form as shown in the example below.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Each vector represents the total magnitude of a bin in a certain orientation (angle).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165660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CCFB-B992-F70F-4AD9-E00FA88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93" y="120073"/>
            <a:ext cx="8229600" cy="1143000"/>
          </a:xfrm>
        </p:spPr>
        <p:txBody>
          <a:bodyPr/>
          <a:lstStyle/>
          <a:p>
            <a:r>
              <a:rPr lang="en-US" dirty="0"/>
              <a:t>HOG – Example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0D1FC1-A490-5979-5577-5B7041448337}"/>
              </a:ext>
            </a:extLst>
          </p:cNvPr>
          <p:cNvGrpSpPr/>
          <p:nvPr/>
        </p:nvGrpSpPr>
        <p:grpSpPr>
          <a:xfrm>
            <a:off x="438593" y="2819400"/>
            <a:ext cx="8705407" cy="3918527"/>
            <a:chOff x="228600" y="1752600"/>
            <a:chExt cx="9144000" cy="42995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8F6368-FEA8-7379-5F79-C44283E5D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752600"/>
              <a:ext cx="8686800" cy="4299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F50802-C3D6-AB54-1FC5-CA03B9B979EF}"/>
                </a:ext>
              </a:extLst>
            </p:cNvPr>
            <p:cNvSpPr/>
            <p:nvPr/>
          </p:nvSpPr>
          <p:spPr>
            <a:xfrm>
              <a:off x="6934200" y="4495800"/>
              <a:ext cx="2438400" cy="840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dirty="0"/>
                <a:t>A compact pictorial representation of Gradients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11FEAB-4459-DFD7-F002-6F6AC5A990B0}"/>
                </a:ext>
              </a:extLst>
            </p:cNvPr>
            <p:cNvSpPr/>
            <p:nvPr/>
          </p:nvSpPr>
          <p:spPr>
            <a:xfrm>
              <a:off x="8686800" y="3986687"/>
              <a:ext cx="228600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1400" dirty="0"/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A4E299-9860-1BF0-7B59-C923F775E074}"/>
                </a:ext>
              </a:extLst>
            </p:cNvPr>
            <p:cNvSpPr/>
            <p:nvPr/>
          </p:nvSpPr>
          <p:spPr>
            <a:xfrm>
              <a:off x="8800214" y="3676168"/>
              <a:ext cx="419986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1400" dirty="0"/>
                <a:t>20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52A94D-673F-532A-9D7E-659A2BD08156}"/>
                </a:ext>
              </a:extLst>
            </p:cNvPr>
            <p:cNvSpPr/>
            <p:nvPr/>
          </p:nvSpPr>
          <p:spPr>
            <a:xfrm>
              <a:off x="8514021" y="3484920"/>
              <a:ext cx="419986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1600" dirty="0"/>
                <a:t>40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E4D7B6-A9A0-40F1-F4A6-F19301B73055}"/>
                </a:ext>
              </a:extLst>
            </p:cNvPr>
            <p:cNvSpPr/>
            <p:nvPr/>
          </p:nvSpPr>
          <p:spPr>
            <a:xfrm>
              <a:off x="8305800" y="3124200"/>
              <a:ext cx="419986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1600" dirty="0"/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92E9C4-2B2C-15E4-ECA6-AF41CF73BB9A}"/>
                </a:ext>
              </a:extLst>
            </p:cNvPr>
            <p:cNvSpPr/>
            <p:nvPr/>
          </p:nvSpPr>
          <p:spPr>
            <a:xfrm>
              <a:off x="7504814" y="4114800"/>
              <a:ext cx="496186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1600" dirty="0"/>
                <a:t>160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7E757CC-437D-50A8-CAFF-84CE9C0224F8}"/>
              </a:ext>
            </a:extLst>
          </p:cNvPr>
          <p:cNvSpPr txBox="1">
            <a:spLocks/>
          </p:cNvSpPr>
          <p:nvPr/>
        </p:nvSpPr>
        <p:spPr>
          <a:xfrm>
            <a:off x="322182" y="1066800"/>
            <a:ext cx="8476807" cy="186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In HOG, it is common to represent each cell in a compact form as shown in the example below.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Each vector represents the total magnitude of a bin in a certain orientation (angle).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282727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0196"/>
            <a:ext cx="9296400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Computing gradients of a color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29380"/>
            <a:ext cx="8572647" cy="1624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Open Sans"/>
              </a:rPr>
              <a:t>For color images, the gradients of the three channels are evaluated. </a:t>
            </a:r>
          </a:p>
          <a:p>
            <a:pPr marL="742950" lvl="1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Open Sans"/>
              </a:rPr>
              <a:t>The magnitude of gradient at a pixel is the maximum of the magnitude of gradients of the three channels, and </a:t>
            </a:r>
          </a:p>
          <a:p>
            <a:pPr marL="742950" lvl="1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Open Sans"/>
              </a:rPr>
              <a:t>the angle is the angle corresponding to the maximum gradient.</a:t>
            </a:r>
            <a:endParaRPr lang="en-US" sz="2000" dirty="0"/>
          </a:p>
        </p:txBody>
      </p:sp>
      <p:pic>
        <p:nvPicPr>
          <p:cNvPr id="7" name="Picture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19DC983B-B025-2579-2776-AE6AD2A88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33726" b="14435"/>
          <a:stretch/>
        </p:blipFill>
        <p:spPr>
          <a:xfrm>
            <a:off x="2719723" y="3312643"/>
            <a:ext cx="4047599" cy="3383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 5 - Block Normalization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6933"/>
            <a:ext cx="8686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Imagine 2 same cells, that only differ in brightness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HOG will compute very different histograms for these 2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212C8-215A-44AE-95DB-343BA1DA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37839"/>
            <a:ext cx="2819400" cy="4535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299C2-1356-4A45-811E-EBFD3ECC7AF7}"/>
              </a:ext>
            </a:extLst>
          </p:cNvPr>
          <p:cNvSpPr txBox="1"/>
          <p:nvPr/>
        </p:nvSpPr>
        <p:spPr>
          <a:xfrm>
            <a:off x="3159642" y="2212207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 Solution: Normalize the histogram so that they are not affected by lighting variations.</a:t>
            </a:r>
          </a:p>
        </p:txBody>
      </p:sp>
      <p:pic>
        <p:nvPicPr>
          <p:cNvPr id="1026" name="Picture 2" descr="Image result for vector normalization">
            <a:extLst>
              <a:ext uri="{FF2B5EF4-FFF2-40B4-BE49-F238E27FC236}">
                <a16:creationId xmlns:a16="http://schemas.microsoft.com/office/drawing/2014/main" id="{CBCE86BA-CD5F-4D1F-B8E7-2552DF80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02" y="3223593"/>
            <a:ext cx="4876587" cy="365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6 - Create the HOG feature vector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85339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To calculate the final feature vector for the entire image patch, the 36×1 vectors are concatenated into one giant 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299C2-1356-4A45-811E-EBFD3ECC7AF7}"/>
              </a:ext>
            </a:extLst>
          </p:cNvPr>
          <p:cNvSpPr txBox="1"/>
          <p:nvPr/>
        </p:nvSpPr>
        <p:spPr>
          <a:xfrm>
            <a:off x="3154680" y="2133600"/>
            <a:ext cx="563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 How many positions of the 16×16 blocks do we have ? There are 7 horizontal and 15 vertical positions making a total of 7 x 15 = 105 positions.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Each 16×16 block is represented by a 36×1 vector. So when we concatenate them all into one </a:t>
            </a:r>
            <a:r>
              <a:rPr lang="en-US" sz="2400" dirty="0" err="1"/>
              <a:t>gaint</a:t>
            </a:r>
            <a:r>
              <a:rPr lang="en-US" sz="2400" dirty="0"/>
              <a:t> vector we obtain a 36×105 = </a:t>
            </a:r>
            <a:r>
              <a:rPr lang="en-US" sz="2400" b="1" dirty="0"/>
              <a:t>3780 </a:t>
            </a:r>
            <a:r>
              <a:rPr lang="en-US" sz="2400" dirty="0"/>
              <a:t>dimensional vector.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D4DB4-A280-A3B2-505C-4D9E33A0D9EF}"/>
              </a:ext>
            </a:extLst>
          </p:cNvPr>
          <p:cNvGrpSpPr/>
          <p:nvPr/>
        </p:nvGrpSpPr>
        <p:grpSpPr>
          <a:xfrm>
            <a:off x="381000" y="1828800"/>
            <a:ext cx="2895600" cy="4953000"/>
            <a:chOff x="152400" y="1637269"/>
            <a:chExt cx="2895600" cy="4953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72AB41-89D5-4F80-9A9A-83C737499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964164"/>
              <a:ext cx="2514600" cy="4438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76B63C-5AEA-297F-4B13-448C4E132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054712"/>
              <a:ext cx="2819400" cy="4535557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7B781AA-12D0-ADF9-B0FD-BA005A3D3DC5}"/>
                </a:ext>
              </a:extLst>
            </p:cNvPr>
            <p:cNvCxnSpPr/>
            <p:nvPr/>
          </p:nvCxnSpPr>
          <p:spPr>
            <a:xfrm>
              <a:off x="304800" y="1981200"/>
              <a:ext cx="26670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E7F602-C90E-9F2A-8E76-FA0B3971A756}"/>
                </a:ext>
              </a:extLst>
            </p:cNvPr>
            <p:cNvCxnSpPr/>
            <p:nvPr/>
          </p:nvCxnSpPr>
          <p:spPr>
            <a:xfrm>
              <a:off x="152400" y="2133600"/>
              <a:ext cx="0" cy="44566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618F09-7FAD-E91B-D727-42ED29CAE7CF}"/>
                </a:ext>
              </a:extLst>
            </p:cNvPr>
            <p:cNvSpPr txBox="1"/>
            <p:nvPr/>
          </p:nvSpPr>
          <p:spPr>
            <a:xfrm>
              <a:off x="914400" y="1637269"/>
              <a:ext cx="1466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8-1 = 7 blocks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E7202F-9808-DC60-6CC5-3F4F98AB4956}"/>
              </a:ext>
            </a:extLst>
          </p:cNvPr>
          <p:cNvSpPr txBox="1"/>
          <p:nvPr/>
        </p:nvSpPr>
        <p:spPr>
          <a:xfrm rot="16200000">
            <a:off x="-665631" y="4116475"/>
            <a:ext cx="17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16-1 = 15 blocks</a:t>
            </a:r>
          </a:p>
        </p:txBody>
      </p:sp>
    </p:spTree>
    <p:extLst>
      <p:ext uri="{BB962C8B-B14F-4D97-AF65-F5344CB8AC3E}">
        <p14:creationId xmlns:p14="http://schemas.microsoft.com/office/powerpoint/2010/main" val="326501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7C21-D274-84F3-C5D5-22205CC6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 of HOG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13D2-4203-F777-1422-9863174E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5" y="1821645"/>
            <a:ext cx="8047558" cy="41255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Computation speed of HOG is tardy while detecting an object for large-scaled images as it uses a sliding window technique to extract features from every pixel of an image. </a:t>
            </a:r>
          </a:p>
          <a:p>
            <a:r>
              <a:rPr lang="en-US" dirty="0"/>
              <a:t>HOG is not scale-invariant. Getting the same length feature vector for each image does not guarantee the scale invariance.</a:t>
            </a:r>
          </a:p>
          <a:p>
            <a:r>
              <a:rPr lang="en-US" dirty="0"/>
              <a:t>A HOG is not a rotation invariant. Therefore, when used in object detection tasks, it can only handle objects that are observed at a certain orientation.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39012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3F91-A087-40A3-B644-5E808A0C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0338"/>
            <a:ext cx="8229600" cy="88328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Feature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992B-7401-4F7D-9109-89E9636B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99993"/>
            <a:ext cx="8229600" cy="1447799"/>
          </a:xfrm>
        </p:spPr>
        <p:txBody>
          <a:bodyPr>
            <a:normAutofit/>
          </a:bodyPr>
          <a:lstStyle/>
          <a:p>
            <a:r>
              <a:rPr lang="en-US" sz="2400" dirty="0"/>
              <a:t>A feature descriptor is a representation of an image or an image patch that simplifies the image by extracting useful information and throwing away extraneous information.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6AA495-8B1B-43A1-AD4A-48B6E2E51422}"/>
              </a:ext>
            </a:extLst>
          </p:cNvPr>
          <p:cNvSpPr txBox="1">
            <a:spLocks/>
          </p:cNvSpPr>
          <p:nvPr/>
        </p:nvSpPr>
        <p:spPr>
          <a:xfrm>
            <a:off x="443023" y="3352800"/>
            <a:ext cx="8382000" cy="3344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Histogram of oriented gradients (HOG) is a feature descriptor used to detect objects in computer vision and image processing. </a:t>
            </a:r>
          </a:p>
          <a:p>
            <a:r>
              <a:rPr lang="en-US" dirty="0"/>
              <a:t>The HOG descriptor technique counts occurrences of gradient orientation in localized portions of an image - detection window, or region of interest (ROI).</a:t>
            </a:r>
          </a:p>
          <a:p>
            <a:r>
              <a:rPr lang="en-US" dirty="0"/>
              <a:t>Essentially represents a distribution of intensity fluctuations along different orientations (directions)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B44FAD-B76D-4E86-A132-340740A3A27B}"/>
              </a:ext>
            </a:extLst>
          </p:cNvPr>
          <p:cNvSpPr txBox="1">
            <a:spLocks/>
          </p:cNvSpPr>
          <p:nvPr/>
        </p:nvSpPr>
        <p:spPr>
          <a:xfrm>
            <a:off x="214423" y="2274729"/>
            <a:ext cx="8229600" cy="105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Histogram of Oriented Gradients</a:t>
            </a:r>
          </a:p>
        </p:txBody>
      </p:sp>
    </p:spTree>
    <p:extLst>
      <p:ext uri="{BB962C8B-B14F-4D97-AF65-F5344CB8AC3E}">
        <p14:creationId xmlns:p14="http://schemas.microsoft.com/office/powerpoint/2010/main" val="234243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Steps to calculate HOG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" y="2286000"/>
            <a:ext cx="3657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Preprocessing(resizing)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Divide into cells/blocks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2. Calculate Gradient Images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3. Calculate Histogram of Gradients in 8×8 cells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4. Block Normalization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5. Form HOG  feature vector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E4EFC-D410-4AFD-A45B-8C37E68E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560699"/>
            <a:ext cx="5181600" cy="4230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Pre-Processing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560" y="1432878"/>
            <a:ext cx="8839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Patches being analyzed should have a fixed aspect ratio.</a:t>
            </a:r>
            <a:endParaRPr lang="en-US" sz="2400" dirty="0"/>
          </a:p>
          <a:p>
            <a:r>
              <a:rPr lang="en-US" dirty="0"/>
              <a:t>For example, they can be 100×200, 128×256, or 1000×2000 but not 101×205.</a:t>
            </a:r>
            <a:endParaRPr lang="en-US" sz="2400" dirty="0"/>
          </a:p>
          <a:p>
            <a:endParaRPr lang="en-US" sz="2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80AE3-67F1-4A9C-8068-9E183DEC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8" y="2494558"/>
            <a:ext cx="8695592" cy="4287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35EC-EDA0-849B-E24C-B649352B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Divide into Cells/blocks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85863-C00C-2B40-3472-FD2C6050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23" t="18466" r="14840" b="26940"/>
          <a:stretch/>
        </p:blipFill>
        <p:spPr>
          <a:xfrm>
            <a:off x="990600" y="1676400"/>
            <a:ext cx="3393768" cy="43364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A24AB9-DACC-5B77-A571-E8B239E115B8}"/>
              </a:ext>
            </a:extLst>
          </p:cNvPr>
          <p:cNvSpPr/>
          <p:nvPr/>
        </p:nvSpPr>
        <p:spPr>
          <a:xfrm>
            <a:off x="4308176" y="1692402"/>
            <a:ext cx="2947119" cy="49859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66688" indent="-166688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Cell: 8x8 pixels (or 4x4 pixels)</a:t>
            </a:r>
          </a:p>
          <a:p>
            <a:pPr marL="166688" indent="-166688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2x2 cells</a:t>
            </a:r>
          </a:p>
          <a:p>
            <a:pPr marL="166688" indent="-166688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overlap for neighbors.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64 x 128 image: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blocks are 50% overlapped,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7x15=105 blocks in total and each block consists of 2x2 cells with size 8x8</a:t>
            </a:r>
          </a:p>
        </p:txBody>
      </p:sp>
    </p:spTree>
    <p:extLst>
      <p:ext uri="{BB962C8B-B14F-4D97-AF65-F5344CB8AC3E}">
        <p14:creationId xmlns:p14="http://schemas.microsoft.com/office/powerpoint/2010/main" val="894192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Step 3 - Calculate Gradient Images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" y="1284069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pixel within a cell, the horizontal and vertical gradients are obtained. We use 1-D centered, point discrete derivative (Sobel masks) for horizontal and vertical gradients, respectively: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2272B-485F-4B66-9D98-1FEA5AD9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" y="2661315"/>
            <a:ext cx="5406301" cy="3114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7E446D-D505-D20B-CCC1-EB98A52FF17B}"/>
                  </a:ext>
                </a:extLst>
              </p:cNvPr>
              <p:cNvSpPr txBox="1"/>
              <p:nvPr/>
            </p:nvSpPr>
            <p:spPr>
              <a:xfrm>
                <a:off x="5566639" y="2673485"/>
                <a:ext cx="3425101" cy="2356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s-ES" sz="1400" i="1" baseline="-25000" dirty="0" err="1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 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 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-1, 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=&gt;  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[-1, 0, 1] </a:t>
                </a:r>
                <a:endParaRPr lang="es-ES" sz="140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400" i="1" dirty="0" err="1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s-ES" sz="1400" i="1" baseline="-25000" dirty="0" err="1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 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 – 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sz="1400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sz="14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  =&gt;</a:t>
                </a:r>
                <a14:m>
                  <m:oMath xmlns:m="http://schemas.openxmlformats.org/officeDocument/2006/math">
                    <m:r>
                      <a:rPr lang="en-US" alt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Magnitude: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=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s-ES" sz="1400" i="1" baseline="-25000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1400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400" i="1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1400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s-ES" sz="1400" i="1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1400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1400" i="1" baseline="30000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4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sz="1400" i="1" baseline="-25000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1400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400" i="1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1400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s-ES" sz="1400" i="1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1400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400" baseline="30000" dirty="0">
                            <a:solidFill>
                              <a:srgbClr val="333333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Phase:</a:t>
                </a:r>
                <a14:m>
                  <m:oMath xmlns:m="http://schemas.openxmlformats.org/officeDocument/2006/math">
                    <m:r>
                      <a:rPr lang="en-US" altLang="en-US" sz="14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</m:t>
                    </m:r>
                    <m:r>
                      <m:rPr>
                        <m:nor/>
                      </m:rPr>
                      <a:rPr lang="en-US" altLang="en-US" sz="1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=</m:t>
                    </m:r>
                    <m:r>
                      <m:rPr>
                        <m:nor/>
                      </m:rPr>
                      <a: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arctan</m:t>
                    </m:r>
                    <m:d>
                      <m:dPr>
                        <m:ctrlPr>
                          <a:rPr lang="en-US" alt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i="1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s-ES" sz="1400" i="1" baseline="-25000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s-ES" sz="1400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s-ES" sz="1400" i="1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s-ES" sz="1400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s-ES" sz="1400" i="1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s-ES" sz="1400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i="1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s-ES" sz="1400" i="1" baseline="-25000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s-ES" sz="1400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s-ES" sz="1400" i="1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s-ES" sz="1400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s-ES" sz="1400" i="1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s-ES" sz="1400" dirty="0">
                                <a:solidFill>
                                  <a:srgbClr val="333333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7E446D-D505-D20B-CCC1-EB98A52FF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639" y="2673485"/>
                <a:ext cx="3425101" cy="2356222"/>
              </a:xfrm>
              <a:prstGeom prst="rect">
                <a:avLst/>
              </a:prstGeom>
              <a:blipFill>
                <a:blip r:embed="rId3"/>
                <a:stretch>
                  <a:fillRect l="-534" t="-518" b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5D99301-5D6C-CF06-099B-BF239B4E4C52}"/>
              </a:ext>
            </a:extLst>
          </p:cNvPr>
          <p:cNvGrpSpPr/>
          <p:nvPr/>
        </p:nvGrpSpPr>
        <p:grpSpPr>
          <a:xfrm>
            <a:off x="6430104" y="5573931"/>
            <a:ext cx="1698170" cy="1173915"/>
            <a:chOff x="6583431" y="5724367"/>
            <a:chExt cx="2125139" cy="149994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08C2917-9C90-08C4-F329-7543AE956D6E}"/>
                </a:ext>
              </a:extLst>
            </p:cNvPr>
            <p:cNvCxnSpPr>
              <a:cxnSpLocks/>
            </p:cNvCxnSpPr>
            <p:nvPr/>
          </p:nvCxnSpPr>
          <p:spPr>
            <a:xfrm>
              <a:off x="6692346" y="6618080"/>
              <a:ext cx="15121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DC29BC-D39B-6865-FD56-FE106DCB6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514" y="5753984"/>
              <a:ext cx="0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979397-F67C-6AC1-E0C3-BAC47D941F34}"/>
                </a:ext>
              </a:extLst>
            </p:cNvPr>
            <p:cNvCxnSpPr>
              <a:cxnSpLocks/>
            </p:cNvCxnSpPr>
            <p:nvPr/>
          </p:nvCxnSpPr>
          <p:spPr>
            <a:xfrm rot="-1740000">
              <a:off x="6583431" y="6196935"/>
              <a:ext cx="17373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1F8E4A0-C789-A965-C788-27113A7CA312}"/>
                    </a:ext>
                  </a:extLst>
                </p:cNvPr>
                <p:cNvSpPr/>
                <p:nvPr/>
              </p:nvSpPr>
              <p:spPr>
                <a:xfrm>
                  <a:off x="7052386" y="6228424"/>
                  <a:ext cx="421910" cy="4719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1F8E4A0-C789-A965-C788-27113A7CA3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386" y="6228424"/>
                  <a:ext cx="421910" cy="4719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0A5A01-BB58-EB85-F968-707AFAEFA52A}"/>
                </a:ext>
              </a:extLst>
            </p:cNvPr>
            <p:cNvSpPr txBox="1"/>
            <p:nvPr/>
          </p:nvSpPr>
          <p:spPr>
            <a:xfrm>
              <a:off x="7196402" y="5724367"/>
              <a:ext cx="288031" cy="471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868551-6FF5-A74C-0C66-16588CD1E969}"/>
                </a:ext>
              </a:extLst>
            </p:cNvPr>
            <p:cNvSpPr txBox="1"/>
            <p:nvPr/>
          </p:nvSpPr>
          <p:spPr>
            <a:xfrm>
              <a:off x="7268411" y="6516455"/>
              <a:ext cx="439410" cy="70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50893A-F022-B722-99ED-B2BCC10020A3}"/>
                </a:ext>
              </a:extLst>
            </p:cNvPr>
            <p:cNvSpPr txBox="1"/>
            <p:nvPr/>
          </p:nvSpPr>
          <p:spPr>
            <a:xfrm>
              <a:off x="8204514" y="5986776"/>
              <a:ext cx="504056" cy="471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DA53-53BE-CA94-1FDC-26F69740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Gradient Images (contd.)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3A832-E130-C618-26FF-680C55CE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34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C969BB-65F2-4FF2-B6FD-75FBFA55F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04143"/>
            <a:ext cx="3962207" cy="22272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D94AD9-B1A4-47A9-8A73-0834C8143E35}"/>
              </a:ext>
            </a:extLst>
          </p:cNvPr>
          <p:cNvSpPr/>
          <p:nvPr/>
        </p:nvSpPr>
        <p:spPr>
          <a:xfrm>
            <a:off x="228600" y="1371600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gradient of each pixel in an 8×8 cell contains 2 values (magnitude and direction), which sums up to 8x8x2 = 128 numbers. </a:t>
            </a:r>
          </a:p>
          <a:p>
            <a:pPr marL="285750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Next, we divide the gradients into 9 bins and compute the amount of gradient magnitude in each bin. </a:t>
            </a:r>
          </a:p>
          <a:p>
            <a:pPr marL="285750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results in 1x9 feature vector for 1 cell, and each block contains 4 cells, so total 1x36 features for 1 block.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ED6CF-6A79-16D9-3F93-952037C5983B}"/>
              </a:ext>
            </a:extLst>
          </p:cNvPr>
          <p:cNvSpPr txBox="1"/>
          <p:nvPr/>
        </p:nvSpPr>
        <p:spPr>
          <a:xfrm>
            <a:off x="0" y="38791"/>
            <a:ext cx="9144000" cy="114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4 - Calculate Histogram of Gradients in each cell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C010C-9FA5-431E-8449-EE53ED084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384" y="3528994"/>
            <a:ext cx="4937760" cy="330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C969BB-65F2-4FF2-B6FD-75FBFA55F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7" y="1182587"/>
            <a:ext cx="3962207" cy="22272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D94AD9-B1A4-47A9-8A73-0834C8143E35}"/>
                  </a:ext>
                </a:extLst>
              </p:cNvPr>
              <p:cNvSpPr/>
              <p:nvPr/>
            </p:nvSpPr>
            <p:spPr>
              <a:xfrm>
                <a:off x="0" y="3581400"/>
                <a:ext cx="3962207" cy="331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Interpolate votes linearly between neighboring bin centers. </a:t>
                </a:r>
              </a:p>
              <a:p>
                <a:pPr marL="742950" lvl="1" indent="-285750">
                  <a:lnSpc>
                    <a:spcPct val="9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E.g.,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dirty="0">
                        <a:sym typeface="Symbol" panose="05050102010706020507" pitchFamily="18" charset="2"/>
                      </a:rPr>
                      <m:t></m:t>
                    </m:r>
                  </m:oMath>
                </a14:m>
                <a:r>
                  <a:rPr lang="en-US" sz="2400" dirty="0"/>
                  <a:t> = 85</a:t>
                </a:r>
                <a:r>
                  <a:rPr lang="en-US" sz="2400" baseline="30000" dirty="0"/>
                  <a:t>o</a:t>
                </a:r>
                <a:r>
                  <a:rPr lang="en-US" sz="2400" dirty="0"/>
                  <a:t>, distance to the bin center Bin 70 &amp; Bin 90 are 15 &amp; 5 degrees, resp. Hence ratios are 5/20=1/4 &amp; 15/20=3/4.  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D94AD9-B1A4-47A9-8A73-0834C8143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3962207" cy="3314754"/>
              </a:xfrm>
              <a:prstGeom prst="rect">
                <a:avLst/>
              </a:prstGeom>
              <a:blipFill>
                <a:blip r:embed="rId4"/>
                <a:stretch>
                  <a:fillRect l="-2000" t="-2578" r="-769" b="-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6ED6CF-6A79-16D9-3F93-952037C5983B}"/>
              </a:ext>
            </a:extLst>
          </p:cNvPr>
          <p:cNvSpPr txBox="1"/>
          <p:nvPr/>
        </p:nvSpPr>
        <p:spPr>
          <a:xfrm>
            <a:off x="152400" y="38791"/>
            <a:ext cx="4198524" cy="114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Calculate Histogram of Gradients in 8×8 cells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C010C-9FA5-431E-8449-EE53ED084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420" y="38791"/>
            <a:ext cx="4937760" cy="3302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138D67-327E-593C-7C0E-FD4401A79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2525" y="3653432"/>
            <a:ext cx="5271475" cy="3165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4CEAF-389C-947C-CC44-5D0D66068CD3}"/>
              </a:ext>
            </a:extLst>
          </p:cNvPr>
          <p:cNvSpPr txBox="1"/>
          <p:nvPr/>
        </p:nvSpPr>
        <p:spPr>
          <a:xfrm>
            <a:off x="5774984" y="3391821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144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869</Words>
  <Application>Microsoft Office PowerPoint</Application>
  <PresentationFormat>On-screen Show (4:3)</PresentationFormat>
  <Paragraphs>89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Open Sans</vt:lpstr>
      <vt:lpstr>Symbol</vt:lpstr>
      <vt:lpstr>Times New Roman</vt:lpstr>
      <vt:lpstr>Office Theme</vt:lpstr>
      <vt:lpstr>Histogram of Oriented Gradients</vt:lpstr>
      <vt:lpstr>Feature Descriptor</vt:lpstr>
      <vt:lpstr>Steps to calculate HOG</vt:lpstr>
      <vt:lpstr>Step 1 - Pre-Processing</vt:lpstr>
      <vt:lpstr>Step 2 - Divide into Cells/blocks</vt:lpstr>
      <vt:lpstr>Step 3 - Calculate Gradient Images</vt:lpstr>
      <vt:lpstr>Calculate Gradient Images (contd.)</vt:lpstr>
      <vt:lpstr>PowerPoint Presentation</vt:lpstr>
      <vt:lpstr>PowerPoint Presentation</vt:lpstr>
      <vt:lpstr>HOG – Example </vt:lpstr>
      <vt:lpstr>HOG – Example </vt:lpstr>
      <vt:lpstr>Computing gradients of a color image</vt:lpstr>
      <vt:lpstr>Step 5 - Block Normalization</vt:lpstr>
      <vt:lpstr>Step 6 - Create the HOG feature vector</vt:lpstr>
      <vt:lpstr>Cons of HOG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Histograms of Oriented Gradients for Human Detection</dc:title>
  <dc:creator>Linda Shapiro</dc:creator>
  <cp:lastModifiedBy>Dr. Muhammad Aksam Iftikhar</cp:lastModifiedBy>
  <cp:revision>32</cp:revision>
  <dcterms:created xsi:type="dcterms:W3CDTF">2012-04-04T22:49:44Z</dcterms:created>
  <dcterms:modified xsi:type="dcterms:W3CDTF">2024-04-02T06:09:01Z</dcterms:modified>
</cp:coreProperties>
</file>