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6" r:id="rId2"/>
    <p:sldId id="258" r:id="rId3"/>
    <p:sldId id="340" r:id="rId4"/>
    <p:sldId id="341" r:id="rId5"/>
    <p:sldId id="342" r:id="rId6"/>
    <p:sldId id="259" r:id="rId7"/>
    <p:sldId id="260" r:id="rId8"/>
    <p:sldId id="261" r:id="rId9"/>
    <p:sldId id="262" r:id="rId10"/>
    <p:sldId id="303" r:id="rId11"/>
    <p:sldId id="343" r:id="rId12"/>
    <p:sldId id="322" r:id="rId13"/>
    <p:sldId id="344" r:id="rId14"/>
    <p:sldId id="345" r:id="rId15"/>
    <p:sldId id="346" r:id="rId16"/>
    <p:sldId id="338" r:id="rId17"/>
    <p:sldId id="339" r:id="rId18"/>
    <p:sldId id="304" r:id="rId19"/>
    <p:sldId id="354" r:id="rId20"/>
    <p:sldId id="355" r:id="rId21"/>
    <p:sldId id="357" r:id="rId22"/>
    <p:sldId id="356" r:id="rId23"/>
    <p:sldId id="348" r:id="rId24"/>
    <p:sldId id="349" r:id="rId25"/>
    <p:sldId id="350" r:id="rId26"/>
    <p:sldId id="351" r:id="rId27"/>
    <p:sldId id="352" r:id="rId28"/>
    <p:sldId id="353" r:id="rId29"/>
    <p:sldId id="305" r:id="rId30"/>
    <p:sldId id="360" r:id="rId31"/>
    <p:sldId id="35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640"/>
  </p:normalViewPr>
  <p:slideViewPr>
    <p:cSldViewPr snapToGrid="0" snapToObjects="1">
      <p:cViewPr varScale="1">
        <p:scale>
          <a:sx n="82" d="100"/>
          <a:sy n="82" d="100"/>
        </p:scale>
        <p:origin x="1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6D5D-281D-DA4D-9967-1BBE175BE7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FD84B-CBA9-1347-8EED-27DD73CC1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5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V="1">
            <a:off x="1377173" y="901811"/>
            <a:ext cx="6386430" cy="88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 defTabSz="321457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892969" y="178594"/>
            <a:ext cx="7358063" cy="7233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37">
                <a:solidFill>
                  <a:srgbClr val="7A81FF"/>
                </a:solidFill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8623336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3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BFBF-72BE-8846-8166-93B76C1A791E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36F53-9295-724E-8392-F69160B0E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zihaogeng.medium.com/how-to-evaluate-an-object-detection-model-iou-precision-recall-and-map-f7cc12e0dcf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30B4-027E-8845-8BA1-196BC5152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68C08-0737-1749-9CA4-781B0EDBD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3672" y="4183006"/>
            <a:ext cx="2200464" cy="1524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8963" y="2125266"/>
            <a:ext cx="2067635" cy="1290939"/>
            <a:chOff x="1354667" y="1408581"/>
            <a:chExt cx="6333066" cy="4749799"/>
          </a:xfrm>
        </p:grpSpPr>
        <p:pic>
          <p:nvPicPr>
            <p:cNvPr id="5" name="Picture 4" descr="vis_0.png"/>
            <p:cNvPicPr>
              <a:picLocks noChangeAspect="1"/>
            </p:cNvPicPr>
            <p:nvPr/>
          </p:nvPicPr>
          <p:blipFill>
            <a:blip r:embed="rId3" cstate="screen">
              <a:grayscl/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4667" y="1408581"/>
              <a:ext cx="6333066" cy="4749799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913467" y="3488267"/>
              <a:ext cx="4250266" cy="2624657"/>
            </a:xfrm>
            <a:prstGeom prst="rect">
              <a:avLst/>
            </a:prstGeom>
            <a:noFill/>
            <a:ln w="3810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3467" y="3081867"/>
              <a:ext cx="1930400" cy="2743200"/>
            </a:xfrm>
            <a:prstGeom prst="rect">
              <a:avLst/>
            </a:prstGeom>
            <a:noFill/>
            <a:ln w="3810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5934" y="2125267"/>
            <a:ext cx="2180231" cy="10625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9372" y="2083354"/>
            <a:ext cx="2200464" cy="152486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12258" y="2277273"/>
            <a:ext cx="1447399" cy="842165"/>
          </a:xfrm>
          <a:prstGeom prst="rect">
            <a:avLst/>
          </a:prstGeom>
          <a:noFill/>
          <a:ln w="381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3774576" y="2349653"/>
            <a:ext cx="1548288" cy="842165"/>
          </a:xfrm>
          <a:prstGeom prst="rect">
            <a:avLst/>
          </a:prstGeom>
          <a:noFill/>
          <a:ln w="381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7021773" y="2286210"/>
            <a:ext cx="675564" cy="1039404"/>
          </a:xfrm>
          <a:prstGeom prst="rect">
            <a:avLst/>
          </a:prstGeom>
          <a:noFill/>
          <a:ln w="381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7416122" y="2822527"/>
            <a:ext cx="675564" cy="615187"/>
          </a:xfrm>
          <a:prstGeom prst="rect">
            <a:avLst/>
          </a:prstGeom>
          <a:noFill/>
          <a:ln w="38100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1" name="Group 20"/>
          <p:cNvGrpSpPr/>
          <p:nvPr/>
        </p:nvGrpSpPr>
        <p:grpSpPr>
          <a:xfrm>
            <a:off x="388963" y="4184372"/>
            <a:ext cx="2067635" cy="1290939"/>
            <a:chOff x="1354667" y="1408581"/>
            <a:chExt cx="6333066" cy="4749799"/>
          </a:xfrm>
        </p:grpSpPr>
        <p:pic>
          <p:nvPicPr>
            <p:cNvPr id="22" name="Picture 21" descr="vis_0.png"/>
            <p:cNvPicPr>
              <a:picLocks noChangeAspect="1"/>
            </p:cNvPicPr>
            <p:nvPr/>
          </p:nvPicPr>
          <p:blipFill>
            <a:blip r:embed="rId3" cstate="screen">
              <a:grayscl/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4667" y="1408581"/>
              <a:ext cx="6333066" cy="4749799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1913469" y="3488263"/>
              <a:ext cx="3172066" cy="2670114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23466" y="2240129"/>
              <a:ext cx="999065" cy="3584936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1307613" y="4267631"/>
            <a:ext cx="385129" cy="398717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5934" y="4267631"/>
            <a:ext cx="2180231" cy="106258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3474617" y="4410377"/>
            <a:ext cx="1039381" cy="77662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/>
          <p:cNvSpPr/>
          <p:nvPr/>
        </p:nvSpPr>
        <p:spPr>
          <a:xfrm>
            <a:off x="6734214" y="4441529"/>
            <a:ext cx="1039381" cy="77662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/>
          <p:cNvSpPr/>
          <p:nvPr/>
        </p:nvSpPr>
        <p:spPr>
          <a:xfrm>
            <a:off x="7200456" y="4749605"/>
            <a:ext cx="1039381" cy="776625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5776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37" dirty="0"/>
              <a:t>Evaluating a detector</a:t>
            </a:r>
          </a:p>
        </p:txBody>
      </p:sp>
      <p:pic>
        <p:nvPicPr>
          <p:cNvPr id="104" name="000166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204" y="1214438"/>
            <a:ext cx="5893594" cy="4420196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105"/>
          <p:cNvSpPr/>
          <p:nvPr/>
        </p:nvSpPr>
        <p:spPr>
          <a:xfrm>
            <a:off x="2195750" y="5799980"/>
            <a:ext cx="4799584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953" dirty="0"/>
              <a:t>Test image (previously unseen)</a:t>
            </a:r>
          </a:p>
        </p:txBody>
      </p:sp>
    </p:spTree>
    <p:extLst>
      <p:ext uri="{BB962C8B-B14F-4D97-AF65-F5344CB8AC3E}">
        <p14:creationId xmlns:p14="http://schemas.microsoft.com/office/powerpoint/2010/main" val="11449728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37" dirty="0"/>
              <a:t>First detection ...</a:t>
            </a:r>
          </a:p>
        </p:txBody>
      </p:sp>
      <p:pic>
        <p:nvPicPr>
          <p:cNvPr id="108" name="000166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204" y="1214438"/>
            <a:ext cx="5893594" cy="4420196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/>
        </p:nvSpPr>
        <p:spPr>
          <a:xfrm>
            <a:off x="2696766" y="2544961"/>
            <a:ext cx="821531" cy="1312664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10" name="Shape 110"/>
          <p:cNvSpPr/>
          <p:nvPr/>
        </p:nvSpPr>
        <p:spPr>
          <a:xfrm>
            <a:off x="1973461" y="5777508"/>
            <a:ext cx="312539" cy="33039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11" name="Shape 111"/>
          <p:cNvSpPr/>
          <p:nvPr/>
        </p:nvSpPr>
        <p:spPr>
          <a:xfrm>
            <a:off x="2423481" y="5683894"/>
            <a:ext cx="4523226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53" dirty="0"/>
              <a:t>‘person’ detector predictions</a:t>
            </a:r>
          </a:p>
        </p:txBody>
      </p:sp>
      <p:sp>
        <p:nvSpPr>
          <p:cNvPr id="112" name="Shape 112"/>
          <p:cNvSpPr/>
          <p:nvPr/>
        </p:nvSpPr>
        <p:spPr>
          <a:xfrm>
            <a:off x="2912453" y="2139665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089B7-F42F-5D6C-6DE6-3171CB09D96B}"/>
              </a:ext>
            </a:extLst>
          </p:cNvPr>
          <p:cNvSpPr txBox="1"/>
          <p:nvPr/>
        </p:nvSpPr>
        <p:spPr>
          <a:xfrm>
            <a:off x="379092" y="1336224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Confidence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C881E9-7501-3F16-2B2A-1DC3EF5DAA7B}"/>
              </a:ext>
            </a:extLst>
          </p:cNvPr>
          <p:cNvCxnSpPr>
            <a:stCxn id="2" idx="3"/>
            <a:endCxn id="112" idx="1"/>
          </p:cNvCxnSpPr>
          <p:nvPr/>
        </p:nvCxnSpPr>
        <p:spPr>
          <a:xfrm>
            <a:off x="1625202" y="1520890"/>
            <a:ext cx="1287251" cy="791900"/>
          </a:xfrm>
          <a:prstGeom prst="straightConnector1">
            <a:avLst/>
          </a:prstGeom>
          <a:ln w="5715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8660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37"/>
              <a:t>Second detection ...</a:t>
            </a:r>
          </a:p>
        </p:txBody>
      </p:sp>
      <p:pic>
        <p:nvPicPr>
          <p:cNvPr id="115" name="000166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204" y="1214438"/>
            <a:ext cx="5893594" cy="4420196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Shape 116"/>
          <p:cNvSpPr/>
          <p:nvPr/>
        </p:nvSpPr>
        <p:spPr>
          <a:xfrm>
            <a:off x="2696766" y="2544961"/>
            <a:ext cx="821531" cy="1312664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17" name="Shape 117"/>
          <p:cNvSpPr/>
          <p:nvPr/>
        </p:nvSpPr>
        <p:spPr>
          <a:xfrm>
            <a:off x="5411391" y="3214688"/>
            <a:ext cx="401836" cy="1312664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18" name="Shape 118"/>
          <p:cNvSpPr/>
          <p:nvPr/>
        </p:nvSpPr>
        <p:spPr>
          <a:xfrm>
            <a:off x="1973461" y="5777508"/>
            <a:ext cx="312539" cy="33039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19" name="Shape 119"/>
          <p:cNvSpPr/>
          <p:nvPr/>
        </p:nvSpPr>
        <p:spPr>
          <a:xfrm>
            <a:off x="2912453" y="2139665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0.9</a:t>
            </a:r>
          </a:p>
        </p:txBody>
      </p:sp>
      <p:sp>
        <p:nvSpPr>
          <p:cNvPr id="120" name="Shape 120"/>
          <p:cNvSpPr/>
          <p:nvPr/>
        </p:nvSpPr>
        <p:spPr>
          <a:xfrm>
            <a:off x="5401961" y="2809392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0.6</a:t>
            </a:r>
          </a:p>
        </p:txBody>
      </p:sp>
      <p:sp>
        <p:nvSpPr>
          <p:cNvPr id="121" name="Shape 121"/>
          <p:cNvSpPr/>
          <p:nvPr/>
        </p:nvSpPr>
        <p:spPr>
          <a:xfrm>
            <a:off x="2423481" y="5683894"/>
            <a:ext cx="4523226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53"/>
              <a:t>‘person’ detector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3789644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37"/>
              <a:t>Third detection ...</a:t>
            </a:r>
          </a:p>
        </p:txBody>
      </p:sp>
      <p:pic>
        <p:nvPicPr>
          <p:cNvPr id="124" name="000166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204" y="1214438"/>
            <a:ext cx="5893594" cy="4420196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/>
        </p:nvSpPr>
        <p:spPr>
          <a:xfrm>
            <a:off x="2696766" y="2544961"/>
            <a:ext cx="821531" cy="1312664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26" name="Shape 126"/>
          <p:cNvSpPr/>
          <p:nvPr/>
        </p:nvSpPr>
        <p:spPr>
          <a:xfrm>
            <a:off x="5411391" y="3214688"/>
            <a:ext cx="401836" cy="1312664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27" name="Shape 127"/>
          <p:cNvSpPr/>
          <p:nvPr/>
        </p:nvSpPr>
        <p:spPr>
          <a:xfrm>
            <a:off x="5697141" y="1509117"/>
            <a:ext cx="544711" cy="134838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28" name="Shape 128"/>
          <p:cNvSpPr/>
          <p:nvPr/>
        </p:nvSpPr>
        <p:spPr>
          <a:xfrm>
            <a:off x="1973461" y="5777508"/>
            <a:ext cx="312539" cy="33039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29" name="Shape 129"/>
          <p:cNvSpPr/>
          <p:nvPr/>
        </p:nvSpPr>
        <p:spPr>
          <a:xfrm>
            <a:off x="2912453" y="2139665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0.9</a:t>
            </a:r>
          </a:p>
        </p:txBody>
      </p:sp>
      <p:sp>
        <p:nvSpPr>
          <p:cNvPr id="130" name="Shape 130"/>
          <p:cNvSpPr/>
          <p:nvPr/>
        </p:nvSpPr>
        <p:spPr>
          <a:xfrm>
            <a:off x="5401961" y="2809392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0.6</a:t>
            </a:r>
          </a:p>
        </p:txBody>
      </p:sp>
      <p:sp>
        <p:nvSpPr>
          <p:cNvPr id="131" name="Shape 131"/>
          <p:cNvSpPr/>
          <p:nvPr/>
        </p:nvSpPr>
        <p:spPr>
          <a:xfrm>
            <a:off x="5767551" y="1103821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0.2</a:t>
            </a:r>
          </a:p>
        </p:txBody>
      </p:sp>
      <p:sp>
        <p:nvSpPr>
          <p:cNvPr id="132" name="Shape 132"/>
          <p:cNvSpPr/>
          <p:nvPr/>
        </p:nvSpPr>
        <p:spPr>
          <a:xfrm>
            <a:off x="2423481" y="5683894"/>
            <a:ext cx="4523226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53"/>
              <a:t>‘person’ detector predictions</a:t>
            </a:r>
          </a:p>
        </p:txBody>
      </p:sp>
    </p:spTree>
    <p:extLst>
      <p:ext uri="{BB962C8B-B14F-4D97-AF65-F5344CB8AC3E}">
        <p14:creationId xmlns:p14="http://schemas.microsoft.com/office/powerpoint/2010/main" val="26726891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937" dirty="0"/>
              <a:t>Compare to ground truth</a:t>
            </a:r>
          </a:p>
        </p:txBody>
      </p:sp>
      <p:pic>
        <p:nvPicPr>
          <p:cNvPr id="135" name="000166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625204" y="1214438"/>
            <a:ext cx="5893594" cy="4420196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/>
        </p:nvSpPr>
        <p:spPr>
          <a:xfrm>
            <a:off x="2696766" y="2544961"/>
            <a:ext cx="821531" cy="1312664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37" name="Shape 137"/>
          <p:cNvSpPr/>
          <p:nvPr/>
        </p:nvSpPr>
        <p:spPr>
          <a:xfrm>
            <a:off x="5411391" y="3214688"/>
            <a:ext cx="401836" cy="1312664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38" name="Shape 138"/>
          <p:cNvSpPr/>
          <p:nvPr/>
        </p:nvSpPr>
        <p:spPr>
          <a:xfrm>
            <a:off x="5697141" y="1509117"/>
            <a:ext cx="544711" cy="1348383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39" name="Shape 139"/>
          <p:cNvSpPr/>
          <p:nvPr/>
        </p:nvSpPr>
        <p:spPr>
          <a:xfrm>
            <a:off x="2428875" y="2571750"/>
            <a:ext cx="1017984" cy="1455539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40" name="Shape 140"/>
          <p:cNvSpPr/>
          <p:nvPr/>
        </p:nvSpPr>
        <p:spPr>
          <a:xfrm>
            <a:off x="5411391" y="3223617"/>
            <a:ext cx="348258" cy="1366242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41" name="Shape 141"/>
          <p:cNvSpPr/>
          <p:nvPr/>
        </p:nvSpPr>
        <p:spPr>
          <a:xfrm>
            <a:off x="4429125" y="3321844"/>
            <a:ext cx="616148" cy="625078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42" name="Shape 142"/>
          <p:cNvSpPr/>
          <p:nvPr/>
        </p:nvSpPr>
        <p:spPr>
          <a:xfrm>
            <a:off x="1643063" y="3187899"/>
            <a:ext cx="223242" cy="1134070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43" name="Shape 143"/>
          <p:cNvSpPr/>
          <p:nvPr/>
        </p:nvSpPr>
        <p:spPr>
          <a:xfrm>
            <a:off x="1928813" y="3312914"/>
            <a:ext cx="223242" cy="580430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44" name="Shape 144"/>
          <p:cNvSpPr/>
          <p:nvPr/>
        </p:nvSpPr>
        <p:spPr>
          <a:xfrm>
            <a:off x="1973461" y="6313289"/>
            <a:ext cx="312539" cy="330398"/>
          </a:xfrm>
          <a:prstGeom prst="rect">
            <a:avLst/>
          </a:prstGeom>
          <a:ln w="63500">
            <a:solidFill>
              <a:srgbClr val="9437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45" name="Shape 145"/>
          <p:cNvSpPr/>
          <p:nvPr/>
        </p:nvSpPr>
        <p:spPr>
          <a:xfrm>
            <a:off x="2409578" y="6219676"/>
            <a:ext cx="4339842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53"/>
              <a:t>ground truth ‘person’ boxes</a:t>
            </a:r>
          </a:p>
        </p:txBody>
      </p:sp>
      <p:sp>
        <p:nvSpPr>
          <p:cNvPr id="146" name="Shape 146"/>
          <p:cNvSpPr/>
          <p:nvPr/>
        </p:nvSpPr>
        <p:spPr>
          <a:xfrm>
            <a:off x="1973461" y="5777508"/>
            <a:ext cx="312539" cy="330398"/>
          </a:xfrm>
          <a:prstGeom prst="rect">
            <a:avLst/>
          </a:prstGeom>
          <a:ln w="63500">
            <a:solidFill>
              <a:srgbClr val="FF9300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109"/>
          </a:p>
        </p:txBody>
      </p:sp>
      <p:sp>
        <p:nvSpPr>
          <p:cNvPr id="147" name="Shape 147"/>
          <p:cNvSpPr/>
          <p:nvPr/>
        </p:nvSpPr>
        <p:spPr>
          <a:xfrm>
            <a:off x="2912453" y="2139665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0.9</a:t>
            </a:r>
          </a:p>
        </p:txBody>
      </p:sp>
      <p:sp>
        <p:nvSpPr>
          <p:cNvPr id="148" name="Shape 148"/>
          <p:cNvSpPr/>
          <p:nvPr/>
        </p:nvSpPr>
        <p:spPr>
          <a:xfrm>
            <a:off x="5401961" y="2809392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0.6</a:t>
            </a:r>
          </a:p>
        </p:txBody>
      </p:sp>
      <p:sp>
        <p:nvSpPr>
          <p:cNvPr id="149" name="Shape 149"/>
          <p:cNvSpPr/>
          <p:nvPr/>
        </p:nvSpPr>
        <p:spPr>
          <a:xfrm>
            <a:off x="5767551" y="1103821"/>
            <a:ext cx="363882" cy="3462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2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250"/>
              <a:t>0.2</a:t>
            </a:r>
          </a:p>
        </p:txBody>
      </p:sp>
      <p:sp>
        <p:nvSpPr>
          <p:cNvPr id="150" name="Shape 150"/>
          <p:cNvSpPr/>
          <p:nvPr/>
        </p:nvSpPr>
        <p:spPr>
          <a:xfrm>
            <a:off x="2423481" y="5683894"/>
            <a:ext cx="4523226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953"/>
              <a:t>‘person’ detector predictions</a:t>
            </a:r>
          </a:p>
        </p:txBody>
      </p:sp>
    </p:spTree>
    <p:extLst>
      <p:ext uri="{BB962C8B-B14F-4D97-AF65-F5344CB8AC3E}">
        <p14:creationId xmlns:p14="http://schemas.microsoft.com/office/powerpoint/2010/main" val="12390499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B198-A203-3F09-8ACF-F54F6841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over Union (</a:t>
            </a:r>
            <a:r>
              <a:rPr lang="en-US" dirty="0" err="1"/>
              <a:t>IoU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31DF-8CB3-49C1-5142-6969F9B82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Intersection over Union 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IoU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is a popular metric used to evaluate the accuracy of an object detector on a particular dataset. </a:t>
            </a:r>
          </a:p>
          <a:p>
            <a:pPr algn="l"/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IoU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measures the overlap between two bounding boxes: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predicted bounding box from the object detection algorithm and 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ground truth bounding box provided by the dataset.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helps determine how well the predicted bounding box matches the ground truth.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18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BF68-5887-0E1A-D8A0-C1265067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How 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IoU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Calculated?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2991-FC10-6C78-DA98-323FD7B45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7558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effectLst/>
              </a:rPr>
              <a:t>Intersection</a:t>
            </a:r>
            <a:r>
              <a:rPr lang="en-US" dirty="0">
                <a:effectLst/>
              </a:rPr>
              <a:t>: This is the area of overlap between the predicted bounding box and the ground truth bounding box.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effectLst/>
              </a:rPr>
              <a:t>Union</a:t>
            </a:r>
            <a:r>
              <a:rPr lang="en-US" dirty="0">
                <a:effectLst/>
              </a:rPr>
              <a:t>: This is the area covered by both the predicted bounding box and the ground truth bounding box.</a:t>
            </a:r>
          </a:p>
          <a:p>
            <a:r>
              <a:rPr lang="en-US" dirty="0">
                <a:effectLst/>
              </a:rPr>
              <a:t>The formula for </a:t>
            </a:r>
            <a:r>
              <a:rPr lang="en-US" dirty="0" err="1">
                <a:effectLst/>
              </a:rPr>
              <a:t>IoU</a:t>
            </a:r>
            <a:r>
              <a:rPr lang="en-US" dirty="0">
                <a:effectLst/>
              </a:rPr>
              <a:t> is: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99951-A51C-B300-EB05-C798932F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040" y="5001208"/>
            <a:ext cx="3925920" cy="75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6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880350" y="3721124"/>
            <a:ext cx="273050" cy="409575"/>
          </a:xfrm>
          <a:prstGeom prst="rect">
            <a:avLst/>
          </a:prstGeom>
          <a:solidFill>
            <a:srgbClr val="C00000">
              <a:alpha val="99000"/>
            </a:srgb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175501" y="3734528"/>
            <a:ext cx="381000" cy="409575"/>
          </a:xfrm>
          <a:prstGeom prst="rect">
            <a:avLst/>
          </a:prstGeom>
          <a:solidFill>
            <a:srgbClr val="00B0F0">
              <a:alpha val="99000"/>
            </a:srgb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175500" y="3206751"/>
            <a:ext cx="977900" cy="509455"/>
          </a:xfrm>
          <a:prstGeom prst="rect">
            <a:avLst/>
          </a:prstGeom>
          <a:solidFill>
            <a:srgbClr val="F65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2138331" y="2660496"/>
            <a:ext cx="1710338" cy="1328915"/>
          </a:xfrm>
          <a:prstGeom prst="rect">
            <a:avLst/>
          </a:prstGeom>
          <a:solidFill>
            <a:srgbClr val="00B0F0">
              <a:alpha val="99000"/>
            </a:srgbClr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detections to ground truth</a:t>
            </a:r>
          </a:p>
        </p:txBody>
      </p:sp>
      <p:sp>
        <p:nvSpPr>
          <p:cNvPr id="5" name="Rectangle 4"/>
          <p:cNvSpPr/>
          <p:nvPr/>
        </p:nvSpPr>
        <p:spPr>
          <a:xfrm>
            <a:off x="3188728" y="3099765"/>
            <a:ext cx="1376448" cy="1544740"/>
          </a:xfrm>
          <a:prstGeom prst="rect">
            <a:avLst/>
          </a:prstGeom>
          <a:solidFill>
            <a:srgbClr val="C00000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3188728" y="3099765"/>
            <a:ext cx="659941" cy="889646"/>
          </a:xfrm>
          <a:prstGeom prst="rect">
            <a:avLst/>
          </a:prstGeom>
          <a:solidFill>
            <a:srgbClr val="F65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3324953"/>
            <a:ext cx="3162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6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FEC0-B29A-A681-9F4C-74ABDB91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Computing </a:t>
            </a:r>
            <a:r>
              <a:rPr lang="en-US" dirty="0" err="1"/>
              <a:t>IoU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5E0D8-5CA6-5926-86CC-CF262C54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consider 2 hypothetical bounding boxes (ground truth + bounding box), and compute </a:t>
            </a:r>
            <a:r>
              <a:rPr lang="en-US" dirty="0" err="1"/>
              <a:t>IoU</a:t>
            </a:r>
            <a:r>
              <a:rPr lang="en-US" dirty="0"/>
              <a:t> between them.</a:t>
            </a:r>
          </a:p>
          <a:p>
            <a:endParaRPr lang="en-US" dirty="0"/>
          </a:p>
          <a:p>
            <a:r>
              <a:rPr lang="en-US" dirty="0"/>
              <a:t>We will generate different predictions and see how </a:t>
            </a:r>
            <a:r>
              <a:rPr lang="en-US" dirty="0" err="1"/>
              <a:t>IoU</a:t>
            </a:r>
            <a:r>
              <a:rPr lang="en-US" dirty="0"/>
              <a:t> values change. </a:t>
            </a:r>
          </a:p>
        </p:txBody>
      </p:sp>
    </p:spTree>
    <p:extLst>
      <p:ext uri="{BB962C8B-B14F-4D97-AF65-F5344CB8AC3E}">
        <p14:creationId xmlns:p14="http://schemas.microsoft.com/office/powerpoint/2010/main" val="31697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9287" y="2394626"/>
            <a:ext cx="5097439" cy="3345111"/>
            <a:chOff x="1354667" y="1408581"/>
            <a:chExt cx="6333066" cy="4749799"/>
          </a:xfrm>
        </p:grpSpPr>
        <p:pic>
          <p:nvPicPr>
            <p:cNvPr id="5" name="Picture 4" descr="vis_0.png"/>
            <p:cNvPicPr>
              <a:picLocks noChangeAspect="1"/>
            </p:cNvPicPr>
            <p:nvPr/>
          </p:nvPicPr>
          <p:blipFill>
            <a:blip r:embed="rId2">
              <a:grayscl/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4667" y="1408581"/>
              <a:ext cx="6333066" cy="47497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183467" y="2269067"/>
              <a:ext cx="1016000" cy="3217333"/>
            </a:xfrm>
            <a:prstGeom prst="rect">
              <a:avLst/>
            </a:prstGeom>
            <a:noFill/>
            <a:ln w="3810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5199" y="2607734"/>
              <a:ext cx="829733" cy="2099733"/>
            </a:xfrm>
            <a:prstGeom prst="rect">
              <a:avLst/>
            </a:prstGeom>
            <a:noFill/>
            <a:ln w="3810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13467" y="3488267"/>
              <a:ext cx="4250266" cy="2624657"/>
            </a:xfrm>
            <a:prstGeom prst="rect">
              <a:avLst/>
            </a:prstGeom>
            <a:noFill/>
            <a:ln w="3810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23467" y="3081867"/>
              <a:ext cx="1930400" cy="2743200"/>
            </a:xfrm>
            <a:prstGeom prst="rect">
              <a:avLst/>
            </a:prstGeom>
            <a:noFill/>
            <a:ln w="38100"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1816" y="1850794"/>
              <a:ext cx="1623362" cy="353844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person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84201" y="2269062"/>
              <a:ext cx="1599619" cy="36013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person 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13463" y="3186437"/>
              <a:ext cx="1390376" cy="291886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horse 1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59137" y="5503334"/>
              <a:ext cx="1528596" cy="283553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</a:rPr>
                <a:t>horse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4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F941-C86E-C9B8-D22B-7E31F364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draw bounding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99BD-6AE6-4FA1-C52C-126E25A4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91440"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numpy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np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matplotlib.pyplot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plt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Create an 11x11 grid initialized to zero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image =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np.zeros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Define the first object (4x4)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object1_top_left = (3,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object1_bottom_right = 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(0+4-1, 0+4-1)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Define the second object (3x3)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object2_top_left = 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object2_bottom_right = 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(6+3-1, 6+3-1)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Place the objects in the grid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image[object1_top_left[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]:object1_bottom_right[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object1_top_left[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]:object1_bottom_right[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image[object2_top_left[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]:object2_bottom_right[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object2_top_left[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]:object2_bottom_right[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]+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Show the grid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plt.figure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plt.imshow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(image,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cmap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'hot'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interpolation=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'nearest'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plt.colorbar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plt.show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449E8-A78D-D3CA-FA92-F0E8709D53AB}"/>
              </a:ext>
            </a:extLst>
          </p:cNvPr>
          <p:cNvSpPr txBox="1"/>
          <p:nvPr/>
        </p:nvSpPr>
        <p:spPr>
          <a:xfrm>
            <a:off x="-1063690" y="16961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88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C86-6226-47EF-4BE5-B57EEF4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en-US" sz="3500" dirty="0"/>
              <a:t>Bounding boxes preview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DCBC3A-EF51-C54B-0B98-5D77947D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4" y="1676400"/>
            <a:ext cx="358880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9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F941-C86E-C9B8-D22B-7E31F364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</a:t>
            </a:r>
            <a:r>
              <a:rPr lang="en-US" dirty="0" err="1"/>
              <a:t>IoU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99BD-6AE6-4FA1-C52C-126E25A40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6204"/>
            <a:ext cx="7886700" cy="5150498"/>
          </a:xfrm>
        </p:spPr>
        <p:txBody>
          <a:bodyPr numCol="2" spcCol="91440">
            <a:normAutofit/>
          </a:bodyPr>
          <a:lstStyle/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calculate_iou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(box1, box2):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Extract coordinates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x1_min, y1_min, x1_max, y1_max = box1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x2_min, y2_min, x2_max, y2_max = box2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 intersection coordinates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inter_x_min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max(x1_min, x2_min)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inter_y_min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max(y1_min, y2_min)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inter_x_max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min(x1_max, x2_max)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inter_y_max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min(y1_max, y2_max)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 intersection area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inter_x_max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inter_x_min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inter_y_max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inter_y_min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inter_area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inter_x_max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inter_x_min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* (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inter_y_max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inter_y_min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inter_area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 union area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area1 = (x1_max - x1_min +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* (y1_max - y1_min +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area2 = (x2_max - x2_min +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* (y2_max - y2_min +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union_area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area1 + area2 -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inter_area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Calculate </a:t>
            </a:r>
            <a:r>
              <a:rPr lang="en-US" sz="11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IoU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iou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inter_area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union_area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union_area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iou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Define bounding boxes based on the above settings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bbox1 = [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 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(</a:t>
            </a:r>
            <a:r>
              <a:rPr lang="en-US" sz="11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xmin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ymin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xmax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ymax</a:t>
            </a: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bbox2 = [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Compute </a:t>
            </a:r>
            <a:r>
              <a:rPr lang="en-US" sz="11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IoU</a:t>
            </a:r>
            <a:endParaRPr lang="en-US" sz="11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iou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calculate_iou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(bbox1, bbox2)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print(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"Intersection over Union (</a:t>
            </a:r>
            <a:r>
              <a:rPr lang="en-US" sz="11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IoU</a:t>
            </a:r>
            <a:r>
              <a:rPr lang="en-US" sz="11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is:"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iou</a:t>
            </a:r>
            <a:r>
              <a:rPr lang="en-US" sz="11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449E8-A78D-D3CA-FA92-F0E8709D53AB}"/>
              </a:ext>
            </a:extLst>
          </p:cNvPr>
          <p:cNvSpPr txBox="1"/>
          <p:nvPr/>
        </p:nvSpPr>
        <p:spPr>
          <a:xfrm>
            <a:off x="-1063690" y="16961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09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AAC86-6226-47EF-4BE5-B57EEF4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en-US" sz="3500" dirty="0"/>
              <a:t>Calculating </a:t>
            </a:r>
            <a:r>
              <a:rPr lang="en-US" sz="3500" dirty="0" err="1"/>
              <a:t>IoU</a:t>
            </a:r>
            <a:endParaRPr lang="en-US" sz="35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7912A5D-6BC6-5EE5-864A-C9684229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bbox1 = [3, 3, 7, 7]  # (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bbox2 = [6, 6, 8, 8]</a:t>
            </a:r>
          </a:p>
          <a:p>
            <a:endParaRPr lang="en-US" sz="16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IoU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: 0.133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DCBC3A-EF51-C54B-0B98-5D77947D1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4" y="1676400"/>
            <a:ext cx="358880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71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C86-6226-47EF-4BE5-B57EEF4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en-US" sz="3500" dirty="0"/>
              <a:t>Calculating </a:t>
            </a:r>
            <a:r>
              <a:rPr lang="en-US" sz="3500" dirty="0" err="1"/>
              <a:t>IoU</a:t>
            </a:r>
            <a:endParaRPr lang="en-US" sz="35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7912A5D-6BC6-5EE5-864A-C9684229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bbox1 = [5, 5, 7, 7]  # (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bbox2 = [6, 6, 8, 8]</a:t>
            </a:r>
          </a:p>
          <a:p>
            <a:endParaRPr lang="en-US" sz="16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IoU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: 0.285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05296-86E8-F9DA-07E9-618F5B50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2" y="1645920"/>
            <a:ext cx="3489586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C86-6226-47EF-4BE5-B57EEF4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en-US" sz="3500" dirty="0"/>
              <a:t>Calculating </a:t>
            </a:r>
            <a:r>
              <a:rPr lang="en-US" sz="3500" dirty="0" err="1"/>
              <a:t>IoU</a:t>
            </a:r>
            <a:endParaRPr lang="en-US" sz="35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7912A5D-6BC6-5EE5-864A-C9684229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bbox1 = [5, 5, 9, 9]  # (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bbox2 = [6, 6, 8, 8]</a:t>
            </a:r>
          </a:p>
          <a:p>
            <a:endParaRPr lang="en-US" sz="16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IoU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: 0.36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E5435-47DA-C9F3-6841-F407DBEC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2" y="1676400"/>
            <a:ext cx="355505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51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C86-6226-47EF-4BE5-B57EEF4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en-US" sz="3500" dirty="0"/>
              <a:t>Calculating </a:t>
            </a:r>
            <a:r>
              <a:rPr lang="en-US" sz="3500" dirty="0" err="1"/>
              <a:t>IoU</a:t>
            </a:r>
            <a:endParaRPr lang="en-US" sz="35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7912A5D-6BC6-5EE5-864A-C9684229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bbox1 = [6, 6, 8, 9]  # (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bbox2 = [6, 6, 8, 8]</a:t>
            </a:r>
          </a:p>
          <a:p>
            <a:endParaRPr lang="en-US" sz="16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IoU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: 0.75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B2EB0-6EB4-4DB7-5237-9DB64CF3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2" y="1676400"/>
            <a:ext cx="355491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3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C86-6226-47EF-4BE5-B57EEF4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en-US" sz="3500" dirty="0"/>
              <a:t>Calculating </a:t>
            </a:r>
            <a:r>
              <a:rPr lang="en-US" sz="3500" dirty="0" err="1"/>
              <a:t>IoU</a:t>
            </a:r>
            <a:endParaRPr lang="en-US" sz="35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7912A5D-6BC6-5EE5-864A-C9684229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bbox1 = [0, 0, 2, 2]  # (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bbox2 = [6, 6, 8, 8]</a:t>
            </a:r>
          </a:p>
          <a:p>
            <a:endParaRPr lang="en-US" sz="16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IoU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: 0.0 # no overlap at 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87BA6-F97C-C953-3BF5-448CA34C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41" y="1615439"/>
            <a:ext cx="3521302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5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AC86-6226-47EF-4BE5-B57EEF4C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r>
              <a:rPr lang="en-US" sz="3500" dirty="0"/>
              <a:t>Calculating </a:t>
            </a:r>
            <a:r>
              <a:rPr lang="en-US" sz="3500" dirty="0" err="1"/>
              <a:t>IoU</a:t>
            </a:r>
            <a:endParaRPr lang="en-US" sz="35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7912A5D-6BC6-5EE5-864A-C96842295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bbox1 = [6, 6, 8, 8]  # (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ymin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xmax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ymax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bbox2 = [6, 6, 8, 8]</a:t>
            </a:r>
          </a:p>
          <a:p>
            <a:endParaRPr lang="en-US" sz="1600" dirty="0">
              <a:solidFill>
                <a:schemeClr val="tx1">
                  <a:alpha val="5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alpha val="55000"/>
                  </a:schemeClr>
                </a:solidFill>
              </a:rPr>
              <a:t>IoU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: 1.0 # 100% overlap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FEFD5-51F1-D74E-631D-7F2A7D17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62" y="1676399"/>
            <a:ext cx="355498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detections to ground truth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detection to most similar ground truth</a:t>
            </a:r>
          </a:p>
          <a:p>
            <a:pPr lvl="1"/>
            <a:r>
              <a:rPr lang="en-US" dirty="0"/>
              <a:t>highest </a:t>
            </a:r>
            <a:r>
              <a:rPr lang="en-US" dirty="0" err="1"/>
              <a:t>IoU</a:t>
            </a: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IoU</a:t>
            </a:r>
            <a:r>
              <a:rPr lang="en-US" dirty="0"/>
              <a:t> &gt; 50%, mark as correct</a:t>
            </a:r>
          </a:p>
          <a:p>
            <a:r>
              <a:rPr lang="en-US" dirty="0"/>
              <a:t>If multiple detections map to the same ground truth, mark only one (with the highest </a:t>
            </a:r>
            <a:r>
              <a:rPr lang="en-US" dirty="0" err="1"/>
              <a:t>IoU</a:t>
            </a:r>
            <a:r>
              <a:rPr lang="en-US" dirty="0"/>
              <a:t>) as correct.</a:t>
            </a:r>
          </a:p>
        </p:txBody>
      </p:sp>
    </p:spTree>
    <p:extLst>
      <p:ext uri="{BB962C8B-B14F-4D97-AF65-F5344CB8AC3E}">
        <p14:creationId xmlns:p14="http://schemas.microsoft.com/office/powerpoint/2010/main" val="31477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Task: assign correct class label to the whole image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40" y="3350020"/>
            <a:ext cx="2343150" cy="16716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4111" y="5487163"/>
            <a:ext cx="268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 classification (MNIST)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89150" y="5485601"/>
            <a:ext cx="323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recognition (Caltech-101)</a:t>
            </a:r>
          </a:p>
        </p:txBody>
      </p:sp>
      <p:pic>
        <p:nvPicPr>
          <p:cNvPr id="1028" name="Picture 4" descr="Crocod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93" y="3096814"/>
            <a:ext cx="1366977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me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83" y="3096814"/>
            <a:ext cx="976492" cy="108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i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088" y="3096814"/>
            <a:ext cx="1093393" cy="109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irplan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95" y="4348208"/>
            <a:ext cx="2384882" cy="93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occer bal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74" y="4486901"/>
            <a:ext cx="835737" cy="7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lefan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82" y="4372312"/>
            <a:ext cx="1218815" cy="91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6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an object detection models involves the following evaluation metrics:</a:t>
            </a:r>
          </a:p>
          <a:p>
            <a:pPr lvl="1"/>
            <a:r>
              <a:rPr lang="en-US" dirty="0"/>
              <a:t>TP, FP, TN</a:t>
            </a:r>
          </a:p>
          <a:p>
            <a:pPr lvl="1"/>
            <a:r>
              <a:rPr lang="en-US" dirty="0"/>
              <a:t>Precision 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Confidence score</a:t>
            </a:r>
          </a:p>
          <a:p>
            <a:pPr lvl="1"/>
            <a:r>
              <a:rPr lang="en-US" dirty="0" err="1"/>
              <a:t>IoU</a:t>
            </a:r>
            <a:endParaRPr lang="en-US" dirty="0"/>
          </a:p>
          <a:p>
            <a:pPr lvl="1"/>
            <a:r>
              <a:rPr lang="en-US" dirty="0"/>
              <a:t>Average Precision (AP)</a:t>
            </a:r>
          </a:p>
          <a:p>
            <a:pPr lvl="1"/>
            <a:r>
              <a:rPr lang="en-US" dirty="0"/>
              <a:t>Mean Average Precision (</a:t>
            </a:r>
            <a:r>
              <a:rPr lang="en-US" dirty="0" err="1"/>
              <a:t>mAP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534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BE3D-C80C-9007-9004-A45BC808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61D8E-0A88-A188-A714-141F0DBD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nice tutorial with hands on worked example: </a:t>
            </a:r>
          </a:p>
          <a:p>
            <a:r>
              <a:rPr lang="en-US" dirty="0">
                <a:hlinkClick r:id="rId2"/>
              </a:rPr>
              <a:t>https://zihaogeng.medium.com/how-to-evaluate-an-object-detection-model-iou-precision-recall-and-map-f7cc12e0dcf6 </a:t>
            </a:r>
            <a:endParaRPr lang="en-US" dirty="0"/>
          </a:p>
          <a:p>
            <a:r>
              <a:rPr lang="en-US" dirty="0"/>
              <a:t>Note: Rest of the lecture was delivered based on the above tutorial, so read it MUST for understanding different evaluation metrics such as confidence, </a:t>
            </a:r>
            <a:r>
              <a:rPr lang="en-US" dirty="0" err="1"/>
              <a:t>IoU</a:t>
            </a:r>
            <a:r>
              <a:rPr lang="en-US" dirty="0"/>
              <a:t>, Precision, Recall, </a:t>
            </a:r>
            <a:r>
              <a:rPr lang="en-US" dirty="0" err="1"/>
              <a:t>mAP</a:t>
            </a:r>
            <a:r>
              <a:rPr lang="en-US"/>
              <a:t>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1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Detection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1319" y="1574425"/>
            <a:ext cx="3363327" cy="4263745"/>
            <a:chOff x="598949" y="1209424"/>
            <a:chExt cx="3363327" cy="42637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49" y="1209424"/>
              <a:ext cx="3363327" cy="42637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89310" y="1280407"/>
              <a:ext cx="292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32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58853" y="1574425"/>
            <a:ext cx="3363327" cy="4263745"/>
            <a:chOff x="4896483" y="1209424"/>
            <a:chExt cx="3363327" cy="426374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96483" y="1209424"/>
              <a:ext cx="3363327" cy="426374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197642" y="3200400"/>
              <a:ext cx="1191126" cy="13956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6895" y="3376863"/>
              <a:ext cx="1728537" cy="151999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49515" y="3141241"/>
              <a:ext cx="70096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8768" y="3341296"/>
              <a:ext cx="700960" cy="40011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12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pic>
        <p:nvPicPr>
          <p:cNvPr id="5" name="droppedImage.tiff"/>
          <p:cNvPicPr/>
          <p:nvPr/>
        </p:nvPicPr>
        <p:blipFill>
          <a:blip r:embed="rId2"/>
          <a:srcRect l="446" t="6845" b="5357"/>
          <a:stretch>
            <a:fillRect/>
          </a:stretch>
        </p:blipFill>
        <p:spPr>
          <a:xfrm>
            <a:off x="259200" y="2421326"/>
            <a:ext cx="3871936" cy="25610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96"/>
          <p:cNvGrpSpPr/>
          <p:nvPr/>
        </p:nvGrpSpPr>
        <p:grpSpPr>
          <a:xfrm>
            <a:off x="4960217" y="2374787"/>
            <a:ext cx="3871941" cy="2561036"/>
            <a:chOff x="0" y="0"/>
            <a:chExt cx="5964814" cy="3945335"/>
          </a:xfrm>
        </p:grpSpPr>
        <p:grpSp>
          <p:nvGrpSpPr>
            <p:cNvPr id="7" name="Group 92"/>
            <p:cNvGrpSpPr/>
            <p:nvPr/>
          </p:nvGrpSpPr>
          <p:grpSpPr>
            <a:xfrm>
              <a:off x="0" y="0"/>
              <a:ext cx="5964814" cy="3945335"/>
              <a:chOff x="0" y="0"/>
              <a:chExt cx="5964813" cy="3945334"/>
            </a:xfrm>
          </p:grpSpPr>
          <p:pic>
            <p:nvPicPr>
              <p:cNvPr id="11" name="droppedImage.tiff"/>
              <p:cNvPicPr/>
              <p:nvPr/>
            </p:nvPicPr>
            <p:blipFill>
              <a:blip r:embed="rId2"/>
              <a:srcRect l="446" t="6845" b="5357"/>
              <a:stretch>
                <a:fillRect/>
              </a:stretch>
            </p:blipFill>
            <p:spPr>
              <a:xfrm>
                <a:off x="0" y="0"/>
                <a:ext cx="5964813" cy="394533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" name="Shape 91"/>
              <p:cNvSpPr/>
              <p:nvPr/>
            </p:nvSpPr>
            <p:spPr>
              <a:xfrm>
                <a:off x="2580091" y="242249"/>
                <a:ext cx="1282588" cy="232972"/>
              </a:xfrm>
              <a:prstGeom prst="rect">
                <a:avLst/>
              </a:prstGeom>
              <a:solidFill>
                <a:srgbClr val="FFFB00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l">
                  <a:lnSpc>
                    <a:spcPct val="60000"/>
                  </a:lnSpc>
                  <a:defRPr sz="1900">
                    <a:solidFill>
                      <a:srgbClr val="000000"/>
                    </a:solidFill>
                    <a:latin typeface="+mj-lt"/>
                    <a:ea typeface="+mj-ea"/>
                    <a:cs typeface="+mj-cs"/>
                    <a:sym typeface="SourceSansPro-Regular"/>
                  </a:defRPr>
                </a:lvl1pPr>
              </a:lstStyle>
              <a:p>
                <a:pPr lvl="0">
                  <a:defRPr sz="1800"/>
                </a:pPr>
                <a:r>
                  <a:rPr sz="1900"/>
                  <a:t>person</a:t>
                </a:r>
              </a:p>
            </p:txBody>
          </p:sp>
        </p:grpSp>
        <p:sp>
          <p:nvSpPr>
            <p:cNvPr id="8" name="Shape 93"/>
            <p:cNvSpPr/>
            <p:nvPr/>
          </p:nvSpPr>
          <p:spPr>
            <a:xfrm>
              <a:off x="2586960" y="493875"/>
              <a:ext cx="1761520" cy="2049112"/>
            </a:xfrm>
            <a:prstGeom prst="rect">
              <a:avLst/>
            </a:prstGeom>
            <a:noFill/>
            <a:ln w="25400" cap="flat">
              <a:solidFill>
                <a:srgbClr val="FFFB00"/>
              </a:solidFill>
              <a:prstDash val="solid"/>
              <a:miter lim="400000"/>
            </a:ln>
            <a:effectLst>
              <a:outerShdw blurRad="12700" dist="25400" dir="27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9" name="Shape 94"/>
            <p:cNvSpPr/>
            <p:nvPr/>
          </p:nvSpPr>
          <p:spPr>
            <a:xfrm>
              <a:off x="2023647" y="1300167"/>
              <a:ext cx="2773451" cy="1914071"/>
            </a:xfrm>
            <a:prstGeom prst="rect">
              <a:avLst/>
            </a:prstGeom>
            <a:noFill/>
            <a:ln w="25400" cap="flat">
              <a:solidFill>
                <a:srgbClr val="7A81FF"/>
              </a:solidFill>
              <a:prstDash val="solid"/>
              <a:miter lim="400000"/>
            </a:ln>
            <a:effectLst>
              <a:outerShdw blurRad="12700" dist="25400" dir="2700000" rotWithShape="0">
                <a:srgbClr val="000000"/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10" name="Shape 95"/>
            <p:cNvSpPr/>
            <p:nvPr/>
          </p:nvSpPr>
          <p:spPr>
            <a:xfrm>
              <a:off x="184530" y="1299556"/>
              <a:ext cx="1825009" cy="457523"/>
            </a:xfrm>
            <a:prstGeom prst="rect">
              <a:avLst/>
            </a:prstGeom>
            <a:solidFill>
              <a:srgbClr val="7A81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l">
                <a:defRPr sz="19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SourceSansPro-Regular"/>
                </a:defRPr>
              </a:lvl1pPr>
            </a:lstStyle>
            <a:p>
              <a:pPr lvl="0">
                <a:defRPr sz="1800"/>
              </a:pPr>
              <a:r>
                <a:rPr sz="1900" dirty="0"/>
                <a:t>motorbike</a:t>
              </a:r>
            </a:p>
          </p:txBody>
        </p:sp>
      </p:grpSp>
      <p:sp>
        <p:nvSpPr>
          <p:cNvPr id="13" name="Shape 97"/>
          <p:cNvSpPr/>
          <p:nvPr/>
        </p:nvSpPr>
        <p:spPr>
          <a:xfrm>
            <a:off x="1496288" y="5022266"/>
            <a:ext cx="993862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/>
              <a:t>Input</a:t>
            </a:r>
          </a:p>
        </p:txBody>
      </p:sp>
      <p:sp>
        <p:nvSpPr>
          <p:cNvPr id="14" name="Shape 98"/>
          <p:cNvSpPr/>
          <p:nvPr/>
        </p:nvSpPr>
        <p:spPr>
          <a:xfrm>
            <a:off x="5592590" y="5022266"/>
            <a:ext cx="260590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/>
              <a:t>Desired output</a:t>
            </a:r>
          </a:p>
        </p:txBody>
      </p:sp>
      <p:sp>
        <p:nvSpPr>
          <p:cNvPr id="15" name="Shape 99"/>
          <p:cNvSpPr/>
          <p:nvPr/>
        </p:nvSpPr>
        <p:spPr>
          <a:xfrm>
            <a:off x="831905" y="1535075"/>
            <a:ext cx="7480189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/>
              <a:t>{  airplane,  bird,  motorbike,  person,  sofa  }</a:t>
            </a:r>
          </a:p>
        </p:txBody>
      </p:sp>
    </p:spTree>
    <p:extLst>
      <p:ext uri="{BB962C8B-B14F-4D97-AF65-F5344CB8AC3E}">
        <p14:creationId xmlns:p14="http://schemas.microsoft.com/office/powerpoint/2010/main" val="22020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216950" y="2226469"/>
            <a:ext cx="5298400" cy="3263504"/>
          </a:xfrm>
        </p:spPr>
        <p:txBody>
          <a:bodyPr/>
          <a:lstStyle/>
          <a:p>
            <a:r>
              <a:rPr lang="en-US" dirty="0"/>
              <a:t>Face detection</a:t>
            </a:r>
          </a:p>
          <a:p>
            <a:r>
              <a:rPr lang="en-US" dirty="0"/>
              <a:t>One category: face</a:t>
            </a:r>
          </a:p>
          <a:p>
            <a:r>
              <a:rPr lang="en-US" dirty="0"/>
              <a:t>Frontal faces</a:t>
            </a:r>
          </a:p>
          <a:p>
            <a:r>
              <a:rPr lang="en-US" dirty="0"/>
              <a:t>Fairly rigid, </a:t>
            </a:r>
            <a:r>
              <a:rPr lang="en-US" dirty="0" err="1"/>
              <a:t>unoccluded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245" y="5146060"/>
            <a:ext cx="8813042" cy="214952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000">
                <a:schemeClr val="accent1">
                  <a:lumMod val="50000"/>
                </a:schemeClr>
              </a:gs>
              <a:gs pos="39000">
                <a:srgbClr val="92D050"/>
              </a:gs>
              <a:gs pos="81000">
                <a:srgbClr val="FFC000"/>
              </a:gs>
              <a:gs pos="580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entagon 4"/>
          <p:cNvSpPr/>
          <p:nvPr/>
        </p:nvSpPr>
        <p:spPr>
          <a:xfrm rot="16200000">
            <a:off x="533402" y="5013278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50" y="2606437"/>
            <a:ext cx="2404149" cy="19213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16910" y="5702285"/>
            <a:ext cx="56105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Human Face Detection in Visual Scenes. H. Rowley, S. </a:t>
            </a:r>
            <a:r>
              <a:rPr lang="en-US" sz="1350" dirty="0" err="1"/>
              <a:t>Baluja</a:t>
            </a:r>
            <a:r>
              <a:rPr lang="en-US" sz="1350" dirty="0"/>
              <a:t>, T. </a:t>
            </a:r>
            <a:r>
              <a:rPr lang="en-US" sz="1350" dirty="0" err="1"/>
              <a:t>Kanade</a:t>
            </a:r>
            <a:r>
              <a:rPr lang="en-US" sz="1350" dirty="0"/>
              <a:t>. 1995.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5559378"/>
            <a:ext cx="10704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1990’s</a:t>
            </a:r>
          </a:p>
        </p:txBody>
      </p:sp>
    </p:spTree>
    <p:extLst>
      <p:ext uri="{BB962C8B-B14F-4D97-AF65-F5344CB8AC3E}">
        <p14:creationId xmlns:p14="http://schemas.microsoft.com/office/powerpoint/2010/main" val="358776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Pedestrians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95080" y="2226469"/>
            <a:ext cx="3520269" cy="3263504"/>
          </a:xfrm>
        </p:spPr>
        <p:txBody>
          <a:bodyPr/>
          <a:lstStyle/>
          <a:p>
            <a:r>
              <a:rPr lang="en-US" dirty="0"/>
              <a:t>One category: pedestrians</a:t>
            </a:r>
          </a:p>
          <a:p>
            <a:r>
              <a:rPr lang="en-US" dirty="0"/>
              <a:t>Slight pose variations and small distortions</a:t>
            </a:r>
          </a:p>
          <a:p>
            <a:r>
              <a:rPr lang="en-US" dirty="0"/>
              <a:t>Partial occlusions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245" y="5146060"/>
            <a:ext cx="8813042" cy="214952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000">
                <a:schemeClr val="accent1">
                  <a:lumMod val="50000"/>
                </a:schemeClr>
              </a:gs>
              <a:gs pos="39000">
                <a:srgbClr val="92D050"/>
              </a:gs>
              <a:gs pos="81000">
                <a:srgbClr val="FFC000"/>
              </a:gs>
              <a:gs pos="580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entagon 4"/>
          <p:cNvSpPr/>
          <p:nvPr/>
        </p:nvSpPr>
        <p:spPr>
          <a:xfrm rot="16200000">
            <a:off x="533402" y="5013278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722916" y="5730598"/>
            <a:ext cx="646119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Histograms of Oriented Gradients for Human Detection. N. </a:t>
            </a:r>
            <a:r>
              <a:rPr lang="en-US" sz="1350" dirty="0" err="1"/>
              <a:t>Dalal</a:t>
            </a:r>
            <a:r>
              <a:rPr lang="en-US" sz="1350" dirty="0"/>
              <a:t> and B. </a:t>
            </a:r>
            <a:r>
              <a:rPr lang="en-US" sz="1350" dirty="0" err="1"/>
              <a:t>Triggs</a:t>
            </a:r>
            <a:r>
              <a:rPr lang="en-US" sz="1350" dirty="0"/>
              <a:t>. CVPR 2005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5559378"/>
            <a:ext cx="10704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1990’s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7" y="4496194"/>
            <a:ext cx="1054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Faces</a:t>
            </a:r>
          </a:p>
        </p:txBody>
      </p:sp>
      <p:sp>
        <p:nvSpPr>
          <p:cNvPr id="10" name="Pentagon 9"/>
          <p:cNvSpPr/>
          <p:nvPr/>
        </p:nvSpPr>
        <p:spPr>
          <a:xfrm rot="16200000">
            <a:off x="2310166" y="5025061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2459836" y="5559378"/>
            <a:ext cx="620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2000’s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3013304"/>
            <a:ext cx="4831307" cy="96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4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 VOC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4245" y="2196691"/>
            <a:ext cx="5507428" cy="27510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 categories</a:t>
            </a:r>
          </a:p>
          <a:p>
            <a:r>
              <a:rPr lang="en-US" dirty="0"/>
              <a:t>10K images</a:t>
            </a:r>
          </a:p>
          <a:p>
            <a:r>
              <a:rPr lang="en-US" dirty="0"/>
              <a:t>Large pose variations, heavy occlusions</a:t>
            </a:r>
          </a:p>
          <a:p>
            <a:r>
              <a:rPr lang="en-US" dirty="0"/>
              <a:t>Generic scenes</a:t>
            </a:r>
          </a:p>
          <a:p>
            <a:r>
              <a:rPr lang="en-US" dirty="0"/>
              <a:t>Cleaned up performance metric: </a:t>
            </a:r>
            <a:r>
              <a:rPr lang="en-US" dirty="0" err="1"/>
              <a:t>IoU</a:t>
            </a:r>
            <a:r>
              <a:rPr lang="en-US"/>
              <a:t>, Average </a:t>
            </a:r>
            <a:r>
              <a:rPr lang="en-US" dirty="0"/>
              <a:t>Precision (AP), mean AP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245" y="5527739"/>
            <a:ext cx="8813042" cy="214952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000">
                <a:schemeClr val="accent1">
                  <a:lumMod val="50000"/>
                </a:schemeClr>
              </a:gs>
              <a:gs pos="39000">
                <a:srgbClr val="92D050"/>
              </a:gs>
              <a:gs pos="81000">
                <a:srgbClr val="FFC000"/>
              </a:gs>
              <a:gs pos="580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entagon 4"/>
          <p:cNvSpPr/>
          <p:nvPr/>
        </p:nvSpPr>
        <p:spPr>
          <a:xfrm rot="16200000">
            <a:off x="533402" y="5394957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28650" y="5941057"/>
            <a:ext cx="10704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1990’s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7" y="4877873"/>
            <a:ext cx="1054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Faces</a:t>
            </a:r>
          </a:p>
        </p:txBody>
      </p:sp>
      <p:sp>
        <p:nvSpPr>
          <p:cNvPr id="10" name="Pentagon 9"/>
          <p:cNvSpPr/>
          <p:nvPr/>
        </p:nvSpPr>
        <p:spPr>
          <a:xfrm rot="16200000">
            <a:off x="2445943" y="5406740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2595612" y="5941057"/>
            <a:ext cx="620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2000’s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2" y="1252693"/>
            <a:ext cx="1524000" cy="1143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522" y="1775984"/>
            <a:ext cx="1524000" cy="1143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9185" y="2378210"/>
            <a:ext cx="1524000" cy="1143000"/>
          </a:xfrm>
          <a:prstGeom prst="rect">
            <a:avLst/>
          </a:prstGeom>
        </p:spPr>
      </p:pic>
      <p:sp>
        <p:nvSpPr>
          <p:cNvPr id="16" name="Pentagon 15"/>
          <p:cNvSpPr/>
          <p:nvPr/>
        </p:nvSpPr>
        <p:spPr>
          <a:xfrm rot="16200000">
            <a:off x="4284592" y="5394957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209175" y="5934461"/>
            <a:ext cx="976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2007 - 2012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4672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4245" y="2196691"/>
            <a:ext cx="3520269" cy="3263504"/>
          </a:xfrm>
        </p:spPr>
        <p:txBody>
          <a:bodyPr/>
          <a:lstStyle/>
          <a:p>
            <a:r>
              <a:rPr lang="en-US" dirty="0"/>
              <a:t>80 diverse categories</a:t>
            </a:r>
          </a:p>
          <a:p>
            <a:r>
              <a:rPr lang="en-US" dirty="0"/>
              <a:t>100K images</a:t>
            </a:r>
          </a:p>
          <a:p>
            <a:r>
              <a:rPr lang="en-US" dirty="0"/>
              <a:t>Heavy occlusions, many objects per image, large scale variations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245" y="5146060"/>
            <a:ext cx="8813042" cy="214952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7000">
                <a:schemeClr val="accent1">
                  <a:lumMod val="50000"/>
                </a:schemeClr>
              </a:gs>
              <a:gs pos="39000">
                <a:srgbClr val="92D050"/>
              </a:gs>
              <a:gs pos="81000">
                <a:srgbClr val="FFC000"/>
              </a:gs>
              <a:gs pos="58000">
                <a:srgbClr val="FFFF0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Pentagon 4"/>
          <p:cNvSpPr/>
          <p:nvPr/>
        </p:nvSpPr>
        <p:spPr>
          <a:xfrm rot="16200000">
            <a:off x="533402" y="5013278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628650" y="5559378"/>
            <a:ext cx="10704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1990’s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7" y="4496194"/>
            <a:ext cx="1054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Faces</a:t>
            </a:r>
          </a:p>
        </p:txBody>
      </p:sp>
      <p:sp>
        <p:nvSpPr>
          <p:cNvPr id="10" name="Pentagon 9"/>
          <p:cNvSpPr/>
          <p:nvPr/>
        </p:nvSpPr>
        <p:spPr>
          <a:xfrm rot="16200000">
            <a:off x="2445943" y="5025061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2595612" y="5559378"/>
            <a:ext cx="6202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2000’s</a:t>
            </a:r>
          </a:p>
        </p:txBody>
      </p:sp>
      <p:sp>
        <p:nvSpPr>
          <p:cNvPr id="16" name="Pentagon 15"/>
          <p:cNvSpPr/>
          <p:nvPr/>
        </p:nvSpPr>
        <p:spPr>
          <a:xfrm rot="16200000">
            <a:off x="4284592" y="5013278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209175" y="5552782"/>
            <a:ext cx="976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2007 - 2012</a:t>
            </a:r>
            <a:endParaRPr lang="en-US" sz="1350" dirty="0"/>
          </a:p>
        </p:txBody>
      </p:sp>
      <p:sp>
        <p:nvSpPr>
          <p:cNvPr id="18" name="Pentagon 17"/>
          <p:cNvSpPr/>
          <p:nvPr/>
        </p:nvSpPr>
        <p:spPr>
          <a:xfrm rot="16200000">
            <a:off x="6211357" y="5013278"/>
            <a:ext cx="825500" cy="2667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/>
          <p:cNvSpPr txBox="1"/>
          <p:nvPr/>
        </p:nvSpPr>
        <p:spPr>
          <a:xfrm>
            <a:off x="6135940" y="5564281"/>
            <a:ext cx="97633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2014 -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42" y="2328537"/>
            <a:ext cx="5389958" cy="16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7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3486</TotalTime>
  <Words>1386</Words>
  <Application>Microsoft Office PowerPoint</Application>
  <PresentationFormat>On-screen Show (4:3)</PresentationFormat>
  <Paragraphs>190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Consolas</vt:lpstr>
      <vt:lpstr>Segoe UI</vt:lpstr>
      <vt:lpstr>Söhne</vt:lpstr>
      <vt:lpstr>Wingdings</vt:lpstr>
      <vt:lpstr>Office Theme</vt:lpstr>
      <vt:lpstr>Object detection</vt:lpstr>
      <vt:lpstr>The Task</vt:lpstr>
      <vt:lpstr>Image classification</vt:lpstr>
      <vt:lpstr>Classification vs. Detection</vt:lpstr>
      <vt:lpstr>Problem formulation</vt:lpstr>
      <vt:lpstr>Datasets</vt:lpstr>
      <vt:lpstr>Pedestrians</vt:lpstr>
      <vt:lpstr>PASCAL VOC</vt:lpstr>
      <vt:lpstr>Coco</vt:lpstr>
      <vt:lpstr>Evaluation metric</vt:lpstr>
      <vt:lpstr>Evaluating a detector</vt:lpstr>
      <vt:lpstr>First detection ...</vt:lpstr>
      <vt:lpstr>Second detection ...</vt:lpstr>
      <vt:lpstr>Third detection ...</vt:lpstr>
      <vt:lpstr>Compare to ground truth</vt:lpstr>
      <vt:lpstr>Intersection over Union (IoU)</vt:lpstr>
      <vt:lpstr>How IoU is Calculated?</vt:lpstr>
      <vt:lpstr>Matching detections to ground truth</vt:lpstr>
      <vt:lpstr>Example: Computing IoU</vt:lpstr>
      <vt:lpstr>Example: draw bounding boxes</vt:lpstr>
      <vt:lpstr>Bounding boxes preview</vt:lpstr>
      <vt:lpstr>Example: Compute IoU </vt:lpstr>
      <vt:lpstr>Calculating IoU</vt:lpstr>
      <vt:lpstr>Calculating IoU</vt:lpstr>
      <vt:lpstr>Calculating IoU</vt:lpstr>
      <vt:lpstr>Calculating IoU</vt:lpstr>
      <vt:lpstr>Calculating IoU</vt:lpstr>
      <vt:lpstr>Calculating IoU</vt:lpstr>
      <vt:lpstr>Matching detections to ground truth</vt:lpstr>
      <vt:lpstr>Evaluation Metrics </vt:lpstr>
      <vt:lpstr>Evaluation Metrics 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</dc:title>
  <dc:creator>Bharath Hariharan</dc:creator>
  <cp:lastModifiedBy>Dr. Muhammad Aksam Iftikhar</cp:lastModifiedBy>
  <cp:revision>17</cp:revision>
  <dcterms:created xsi:type="dcterms:W3CDTF">2018-05-02T14:12:39Z</dcterms:created>
  <dcterms:modified xsi:type="dcterms:W3CDTF">2024-04-17T05:48:56Z</dcterms:modified>
</cp:coreProperties>
</file>