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58" r:id="rId3"/>
    <p:sldId id="257" r:id="rId4"/>
    <p:sldId id="264" r:id="rId5"/>
    <p:sldId id="259" r:id="rId6"/>
    <p:sldId id="260" r:id="rId7"/>
    <p:sldId id="268" r:id="rId8"/>
    <p:sldId id="275" r:id="rId9"/>
    <p:sldId id="269" r:id="rId10"/>
    <p:sldId id="273" r:id="rId11"/>
    <p:sldId id="274" r:id="rId12"/>
    <p:sldId id="270" r:id="rId13"/>
    <p:sldId id="301" r:id="rId14"/>
    <p:sldId id="303" r:id="rId15"/>
    <p:sldId id="304" r:id="rId16"/>
    <p:sldId id="305" r:id="rId17"/>
    <p:sldId id="316" r:id="rId18"/>
    <p:sldId id="306" r:id="rId19"/>
    <p:sldId id="307" r:id="rId20"/>
    <p:sldId id="308" r:id="rId21"/>
    <p:sldId id="317" r:id="rId22"/>
    <p:sldId id="338" r:id="rId23"/>
    <p:sldId id="339" r:id="rId24"/>
    <p:sldId id="340" r:id="rId25"/>
    <p:sldId id="341" r:id="rId26"/>
    <p:sldId id="342" r:id="rId27"/>
    <p:sldId id="343" r:id="rId28"/>
    <p:sldId id="344" r:id="rId29"/>
    <p:sldId id="319" r:id="rId30"/>
    <p:sldId id="320" r:id="rId31"/>
    <p:sldId id="331" r:id="rId32"/>
    <p:sldId id="318" r:id="rId33"/>
    <p:sldId id="332" r:id="rId34"/>
    <p:sldId id="321" r:id="rId35"/>
    <p:sldId id="333" r:id="rId36"/>
    <p:sldId id="322" r:id="rId37"/>
    <p:sldId id="334" r:id="rId38"/>
    <p:sldId id="335" r:id="rId39"/>
    <p:sldId id="336" r:id="rId40"/>
    <p:sldId id="323" r:id="rId41"/>
    <p:sldId id="324" r:id="rId42"/>
    <p:sldId id="327" r:id="rId43"/>
    <p:sldId id="325" r:id="rId44"/>
    <p:sldId id="328" r:id="rId45"/>
    <p:sldId id="326" r:id="rId46"/>
    <p:sldId id="329" r:id="rId47"/>
    <p:sldId id="330" r:id="rId48"/>
    <p:sldId id="337" r:id="rId49"/>
    <p:sldId id="276" r:id="rId50"/>
    <p:sldId id="277" r:id="rId51"/>
    <p:sldId id="278" r:id="rId52"/>
    <p:sldId id="282" r:id="rId53"/>
    <p:sldId id="279" r:id="rId54"/>
    <p:sldId id="280" r:id="rId55"/>
    <p:sldId id="281" r:id="rId56"/>
    <p:sldId id="345" r:id="rId57"/>
    <p:sldId id="311" r:id="rId58"/>
    <p:sldId id="1224" r:id="rId59"/>
    <p:sldId id="1225" r:id="rId60"/>
    <p:sldId id="1226" r:id="rId61"/>
    <p:sldId id="1227" r:id="rId62"/>
    <p:sldId id="1228" r:id="rId63"/>
    <p:sldId id="346" r:id="rId64"/>
    <p:sldId id="347" r:id="rId65"/>
    <p:sldId id="348" r:id="rId66"/>
    <p:sldId id="349" r:id="rId67"/>
    <p:sldId id="350" r:id="rId68"/>
    <p:sldId id="1229" r:id="rId69"/>
    <p:sldId id="1230" r:id="rId70"/>
    <p:sldId id="1231" r:id="rId71"/>
    <p:sldId id="1232" r:id="rId72"/>
    <p:sldId id="288" r:id="rId73"/>
    <p:sldId id="1233" r:id="rId74"/>
    <p:sldId id="351" r:id="rId75"/>
    <p:sldId id="356" r:id="rId76"/>
    <p:sldId id="352" r:id="rId77"/>
    <p:sldId id="353" r:id="rId78"/>
    <p:sldId id="355" r:id="rId79"/>
    <p:sldId id="357" r:id="rId80"/>
    <p:sldId id="365" r:id="rId81"/>
    <p:sldId id="367" r:id="rId82"/>
    <p:sldId id="368" r:id="rId83"/>
    <p:sldId id="369" r:id="rId84"/>
    <p:sldId id="370" r:id="rId85"/>
    <p:sldId id="1234" r:id="rId86"/>
    <p:sldId id="1236" r:id="rId87"/>
    <p:sldId id="1237" r:id="rId88"/>
    <p:sldId id="1238" r:id="rId89"/>
    <p:sldId id="1240" r:id="rId90"/>
    <p:sldId id="272"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BFEC2-8640-446B-A84C-57091AEAA227}" type="datetimeFigureOut">
              <a:rPr lang="en-US" smtClean="0"/>
              <a:t>5/2/2024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37D34-6334-48D0-8DB6-3BE6926A461F}" type="slidenum">
              <a:rPr lang="en-US" smtClean="0"/>
              <a:t>‹#›</a:t>
            </a:fld>
            <a:endParaRPr lang="en-US"/>
          </a:p>
        </p:txBody>
      </p:sp>
    </p:spTree>
    <p:extLst>
      <p:ext uri="{BB962C8B-B14F-4D97-AF65-F5344CB8AC3E}">
        <p14:creationId xmlns:p14="http://schemas.microsoft.com/office/powerpoint/2010/main" val="3332732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53453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32482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6797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6797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6797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6797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67978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095B3F-8216-487B-AC35-BDA8990236ED}" type="slidenum">
              <a:rPr lang="en-US" smtClean="0"/>
              <a:pPr/>
              <a:t>73</a:t>
            </a:fld>
            <a:endParaRPr lang="en-US"/>
          </a:p>
        </p:txBody>
      </p:sp>
    </p:spTree>
    <p:extLst>
      <p:ext uri="{BB962C8B-B14F-4D97-AF65-F5344CB8AC3E}">
        <p14:creationId xmlns:p14="http://schemas.microsoft.com/office/powerpoint/2010/main" val="1766797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74</a:t>
            </a:fld>
            <a:endParaRPr lang="en-US"/>
          </a:p>
        </p:txBody>
      </p:sp>
    </p:spTree>
    <p:extLst>
      <p:ext uri="{BB962C8B-B14F-4D97-AF65-F5344CB8AC3E}">
        <p14:creationId xmlns:p14="http://schemas.microsoft.com/office/powerpoint/2010/main" val="3149527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75</a:t>
            </a:fld>
            <a:endParaRPr lang="en-US"/>
          </a:p>
        </p:txBody>
      </p:sp>
    </p:spTree>
    <p:extLst>
      <p:ext uri="{BB962C8B-B14F-4D97-AF65-F5344CB8AC3E}">
        <p14:creationId xmlns:p14="http://schemas.microsoft.com/office/powerpoint/2010/main" val="2935665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76</a:t>
            </a:fld>
            <a:endParaRPr lang="en-US"/>
          </a:p>
        </p:txBody>
      </p:sp>
    </p:spTree>
    <p:extLst>
      <p:ext uri="{BB962C8B-B14F-4D97-AF65-F5344CB8AC3E}">
        <p14:creationId xmlns:p14="http://schemas.microsoft.com/office/powerpoint/2010/main" val="2133173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73203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77</a:t>
            </a:fld>
            <a:endParaRPr lang="en-US"/>
          </a:p>
        </p:txBody>
      </p:sp>
    </p:spTree>
    <p:extLst>
      <p:ext uri="{BB962C8B-B14F-4D97-AF65-F5344CB8AC3E}">
        <p14:creationId xmlns:p14="http://schemas.microsoft.com/office/powerpoint/2010/main" val="1629446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78</a:t>
            </a:fld>
            <a:endParaRPr lang="en-US"/>
          </a:p>
        </p:txBody>
      </p:sp>
    </p:spTree>
    <p:extLst>
      <p:ext uri="{BB962C8B-B14F-4D97-AF65-F5344CB8AC3E}">
        <p14:creationId xmlns:p14="http://schemas.microsoft.com/office/powerpoint/2010/main" val="1689030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79</a:t>
            </a:fld>
            <a:endParaRPr lang="en-US"/>
          </a:p>
        </p:txBody>
      </p:sp>
    </p:spTree>
    <p:extLst>
      <p:ext uri="{BB962C8B-B14F-4D97-AF65-F5344CB8AC3E}">
        <p14:creationId xmlns:p14="http://schemas.microsoft.com/office/powerpoint/2010/main" val="3148268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80</a:t>
            </a:fld>
            <a:endParaRPr lang="en-US"/>
          </a:p>
        </p:txBody>
      </p:sp>
    </p:spTree>
    <p:extLst>
      <p:ext uri="{BB962C8B-B14F-4D97-AF65-F5344CB8AC3E}">
        <p14:creationId xmlns:p14="http://schemas.microsoft.com/office/powerpoint/2010/main" val="636243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81</a:t>
            </a:fld>
            <a:endParaRPr lang="en-US"/>
          </a:p>
        </p:txBody>
      </p:sp>
    </p:spTree>
    <p:extLst>
      <p:ext uri="{BB962C8B-B14F-4D97-AF65-F5344CB8AC3E}">
        <p14:creationId xmlns:p14="http://schemas.microsoft.com/office/powerpoint/2010/main" val="908998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82</a:t>
            </a:fld>
            <a:endParaRPr lang="en-US"/>
          </a:p>
        </p:txBody>
      </p:sp>
    </p:spTree>
    <p:extLst>
      <p:ext uri="{BB962C8B-B14F-4D97-AF65-F5344CB8AC3E}">
        <p14:creationId xmlns:p14="http://schemas.microsoft.com/office/powerpoint/2010/main" val="29148932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83</a:t>
            </a:fld>
            <a:endParaRPr lang="en-US"/>
          </a:p>
        </p:txBody>
      </p:sp>
    </p:spTree>
    <p:extLst>
      <p:ext uri="{BB962C8B-B14F-4D97-AF65-F5344CB8AC3E}">
        <p14:creationId xmlns:p14="http://schemas.microsoft.com/office/powerpoint/2010/main" val="31309209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5095B3F-8216-487B-AC35-BDA8990236ED}" type="slidenum">
              <a:rPr lang="en-US" smtClean="0"/>
              <a:pPr/>
              <a:t>84</a:t>
            </a:fld>
            <a:endParaRPr lang="en-US"/>
          </a:p>
        </p:txBody>
      </p:sp>
    </p:spTree>
    <p:extLst>
      <p:ext uri="{BB962C8B-B14F-4D97-AF65-F5344CB8AC3E}">
        <p14:creationId xmlns:p14="http://schemas.microsoft.com/office/powerpoint/2010/main" val="9765237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227628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92970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67978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47956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45829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384008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26097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97692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9909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095B3F-8216-487B-AC35-BDA8990236E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76072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AFDC481-8336-459B-A785-BA20D1B33806}"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6AE2F-0F52-46BC-A89F-22E3B69A9A3C}" type="slidenum">
              <a:rPr lang="en-US" smtClean="0"/>
              <a:t>‹#›</a:t>
            </a:fld>
            <a:endParaRPr lang="en-US"/>
          </a:p>
        </p:txBody>
      </p:sp>
    </p:spTree>
    <p:extLst>
      <p:ext uri="{BB962C8B-B14F-4D97-AF65-F5344CB8AC3E}">
        <p14:creationId xmlns:p14="http://schemas.microsoft.com/office/powerpoint/2010/main" val="462440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FDC481-8336-459B-A785-BA20D1B33806}"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6AE2F-0F52-46BC-A89F-22E3B69A9A3C}" type="slidenum">
              <a:rPr lang="en-US" smtClean="0"/>
              <a:t>‹#›</a:t>
            </a:fld>
            <a:endParaRPr lang="en-US"/>
          </a:p>
        </p:txBody>
      </p:sp>
    </p:spTree>
    <p:extLst>
      <p:ext uri="{BB962C8B-B14F-4D97-AF65-F5344CB8AC3E}">
        <p14:creationId xmlns:p14="http://schemas.microsoft.com/office/powerpoint/2010/main" val="3444364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FDC481-8336-459B-A785-BA20D1B33806}"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6AE2F-0F52-46BC-A89F-22E3B69A9A3C}" type="slidenum">
              <a:rPr lang="en-US" smtClean="0"/>
              <a:t>‹#›</a:t>
            </a:fld>
            <a:endParaRPr lang="en-US"/>
          </a:p>
        </p:txBody>
      </p:sp>
    </p:spTree>
    <p:extLst>
      <p:ext uri="{BB962C8B-B14F-4D97-AF65-F5344CB8AC3E}">
        <p14:creationId xmlns:p14="http://schemas.microsoft.com/office/powerpoint/2010/main" val="276505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FDC481-8336-459B-A785-BA20D1B33806}"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6AE2F-0F52-46BC-A89F-22E3B69A9A3C}" type="slidenum">
              <a:rPr lang="en-US" smtClean="0"/>
              <a:t>‹#›</a:t>
            </a:fld>
            <a:endParaRPr lang="en-US"/>
          </a:p>
        </p:txBody>
      </p:sp>
    </p:spTree>
    <p:extLst>
      <p:ext uri="{BB962C8B-B14F-4D97-AF65-F5344CB8AC3E}">
        <p14:creationId xmlns:p14="http://schemas.microsoft.com/office/powerpoint/2010/main" val="355310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FDC481-8336-459B-A785-BA20D1B33806}"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6AE2F-0F52-46BC-A89F-22E3B69A9A3C}" type="slidenum">
              <a:rPr lang="en-US" smtClean="0"/>
              <a:t>‹#›</a:t>
            </a:fld>
            <a:endParaRPr lang="en-US"/>
          </a:p>
        </p:txBody>
      </p:sp>
    </p:spTree>
    <p:extLst>
      <p:ext uri="{BB962C8B-B14F-4D97-AF65-F5344CB8AC3E}">
        <p14:creationId xmlns:p14="http://schemas.microsoft.com/office/powerpoint/2010/main" val="2657386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FDC481-8336-459B-A785-BA20D1B33806}"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6AE2F-0F52-46BC-A89F-22E3B69A9A3C}" type="slidenum">
              <a:rPr lang="en-US" smtClean="0"/>
              <a:t>‹#›</a:t>
            </a:fld>
            <a:endParaRPr lang="en-US"/>
          </a:p>
        </p:txBody>
      </p:sp>
    </p:spTree>
    <p:extLst>
      <p:ext uri="{BB962C8B-B14F-4D97-AF65-F5344CB8AC3E}">
        <p14:creationId xmlns:p14="http://schemas.microsoft.com/office/powerpoint/2010/main" val="1380536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FDC481-8336-459B-A785-BA20D1B33806}" type="datetimeFigureOut">
              <a:rPr lang="en-US" smtClean="0"/>
              <a:t>5/2/2024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E6AE2F-0F52-46BC-A89F-22E3B69A9A3C}" type="slidenum">
              <a:rPr lang="en-US" smtClean="0"/>
              <a:t>‹#›</a:t>
            </a:fld>
            <a:endParaRPr lang="en-US"/>
          </a:p>
        </p:txBody>
      </p:sp>
    </p:spTree>
    <p:extLst>
      <p:ext uri="{BB962C8B-B14F-4D97-AF65-F5344CB8AC3E}">
        <p14:creationId xmlns:p14="http://schemas.microsoft.com/office/powerpoint/2010/main" val="2459051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FDC481-8336-459B-A785-BA20D1B33806}" type="datetimeFigureOut">
              <a:rPr lang="en-US" smtClean="0"/>
              <a:t>5/2/2024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E6AE2F-0F52-46BC-A89F-22E3B69A9A3C}" type="slidenum">
              <a:rPr lang="en-US" smtClean="0"/>
              <a:t>‹#›</a:t>
            </a:fld>
            <a:endParaRPr lang="en-US"/>
          </a:p>
        </p:txBody>
      </p:sp>
    </p:spTree>
    <p:extLst>
      <p:ext uri="{BB962C8B-B14F-4D97-AF65-F5344CB8AC3E}">
        <p14:creationId xmlns:p14="http://schemas.microsoft.com/office/powerpoint/2010/main" val="1203304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DC481-8336-459B-A785-BA20D1B33806}" type="datetimeFigureOut">
              <a:rPr lang="en-US" smtClean="0"/>
              <a:t>5/2/2024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E6AE2F-0F52-46BC-A89F-22E3B69A9A3C}" type="slidenum">
              <a:rPr lang="en-US" smtClean="0"/>
              <a:t>‹#›</a:t>
            </a:fld>
            <a:endParaRPr lang="en-US"/>
          </a:p>
        </p:txBody>
      </p:sp>
    </p:spTree>
    <p:extLst>
      <p:ext uri="{BB962C8B-B14F-4D97-AF65-F5344CB8AC3E}">
        <p14:creationId xmlns:p14="http://schemas.microsoft.com/office/powerpoint/2010/main" val="2698089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FDC481-8336-459B-A785-BA20D1B33806}"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6AE2F-0F52-46BC-A89F-22E3B69A9A3C}" type="slidenum">
              <a:rPr lang="en-US" smtClean="0"/>
              <a:t>‹#›</a:t>
            </a:fld>
            <a:endParaRPr lang="en-US"/>
          </a:p>
        </p:txBody>
      </p:sp>
    </p:spTree>
    <p:extLst>
      <p:ext uri="{BB962C8B-B14F-4D97-AF65-F5344CB8AC3E}">
        <p14:creationId xmlns:p14="http://schemas.microsoft.com/office/powerpoint/2010/main" val="3418506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FDC481-8336-459B-A785-BA20D1B33806}" type="datetimeFigureOut">
              <a:rPr lang="en-US" smtClean="0"/>
              <a:t>5/2/2024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6AE2F-0F52-46BC-A89F-22E3B69A9A3C}" type="slidenum">
              <a:rPr lang="en-US" smtClean="0"/>
              <a:t>‹#›</a:t>
            </a:fld>
            <a:endParaRPr lang="en-US"/>
          </a:p>
        </p:txBody>
      </p:sp>
    </p:spTree>
    <p:extLst>
      <p:ext uri="{BB962C8B-B14F-4D97-AF65-F5344CB8AC3E}">
        <p14:creationId xmlns:p14="http://schemas.microsoft.com/office/powerpoint/2010/main" val="704531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DC481-8336-459B-A785-BA20D1B33806}" type="datetimeFigureOut">
              <a:rPr lang="en-US" smtClean="0"/>
              <a:t>5/2/2024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6AE2F-0F52-46BC-A89F-22E3B69A9A3C}" type="slidenum">
              <a:rPr lang="en-US" smtClean="0"/>
              <a:t>‹#›</a:t>
            </a:fld>
            <a:endParaRPr lang="en-US"/>
          </a:p>
        </p:txBody>
      </p:sp>
    </p:spTree>
    <p:extLst>
      <p:ext uri="{BB962C8B-B14F-4D97-AF65-F5344CB8AC3E}">
        <p14:creationId xmlns:p14="http://schemas.microsoft.com/office/powerpoint/2010/main" val="3404827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59.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1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61.xml.rels><?xml version="1.0" encoding="UTF-8" standalone="yes"?>
<Relationships xmlns="http://schemas.openxmlformats.org/package/2006/relationships"><Relationship Id="rId13" Type="http://schemas.openxmlformats.org/officeDocument/2006/relationships/image" Target="../media/image50.png"/><Relationship Id="rId18" Type="http://schemas.openxmlformats.org/officeDocument/2006/relationships/image" Target="../media/image15.png"/><Relationship Id="rId3" Type="http://schemas.openxmlformats.org/officeDocument/2006/relationships/image" Target="../media/image11.png"/><Relationship Id="rId12" Type="http://schemas.openxmlformats.org/officeDocument/2006/relationships/image" Target="../media/image49.png"/><Relationship Id="rId17" Type="http://schemas.openxmlformats.org/officeDocument/2006/relationships/image" Target="../media/image14.png"/><Relationship Id="rId2" Type="http://schemas.openxmlformats.org/officeDocument/2006/relationships/notesSlide" Target="../notesSlides/notesSlide4.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12.png"/><Relationship Id="rId10" Type="http://schemas.openxmlformats.org/officeDocument/2006/relationships/image" Target="../media/image47.png"/><Relationship Id="rId4" Type="http://schemas.openxmlformats.org/officeDocument/2006/relationships/image" Target="../media/image41.png"/><Relationship Id="rId14" Type="http://schemas.openxmlformats.org/officeDocument/2006/relationships/image" Target="../media/image51.png"/></Relationships>
</file>

<file path=ppt/slides/_rels/slide62.xml.rels><?xml version="1.0" encoding="UTF-8" standalone="yes"?>
<Relationships xmlns="http://schemas.openxmlformats.org/package/2006/relationships"><Relationship Id="rId13" Type="http://schemas.openxmlformats.org/officeDocument/2006/relationships/image" Target="../media/image50.png"/><Relationship Id="rId18" Type="http://schemas.openxmlformats.org/officeDocument/2006/relationships/image" Target="../media/image15.png"/><Relationship Id="rId3" Type="http://schemas.openxmlformats.org/officeDocument/2006/relationships/image" Target="../media/image16.png"/><Relationship Id="rId12" Type="http://schemas.openxmlformats.org/officeDocument/2006/relationships/image" Target="../media/image49.png"/><Relationship Id="rId17" Type="http://schemas.openxmlformats.org/officeDocument/2006/relationships/image" Target="../media/image14.png"/><Relationship Id="rId2" Type="http://schemas.openxmlformats.org/officeDocument/2006/relationships/notesSlide" Target="../notesSlides/notesSlide5.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48.png"/><Relationship Id="rId5" Type="http://schemas.openxmlformats.org/officeDocument/2006/relationships/image" Target="../media/image60.png"/><Relationship Id="rId15" Type="http://schemas.openxmlformats.org/officeDocument/2006/relationships/image" Target="../media/image12.png"/><Relationship Id="rId10" Type="http://schemas.openxmlformats.org/officeDocument/2006/relationships/image" Target="../media/image47.png"/><Relationship Id="rId19" Type="http://schemas.openxmlformats.org/officeDocument/2006/relationships/image" Target="../media/image17.png"/><Relationship Id="rId4" Type="http://schemas.openxmlformats.org/officeDocument/2006/relationships/image" Target="../media/image59.png"/><Relationship Id="rId14" Type="http://schemas.openxmlformats.org/officeDocument/2006/relationships/image" Target="../media/image51.png"/></Relationships>
</file>

<file path=ppt/slides/_rels/slide63.xml.rels><?xml version="1.0" encoding="UTF-8" standalone="yes"?>
<Relationships xmlns="http://schemas.openxmlformats.org/package/2006/relationships"><Relationship Id="rId13" Type="http://schemas.openxmlformats.org/officeDocument/2006/relationships/image" Target="../media/image50.png"/><Relationship Id="rId18" Type="http://schemas.openxmlformats.org/officeDocument/2006/relationships/image" Target="../media/image19.png"/><Relationship Id="rId3" Type="http://schemas.openxmlformats.org/officeDocument/2006/relationships/image" Target="../media/image18.png"/><Relationship Id="rId21" Type="http://schemas.openxmlformats.org/officeDocument/2006/relationships/image" Target="../media/image22.png"/><Relationship Id="rId17" Type="http://schemas.openxmlformats.org/officeDocument/2006/relationships/image" Target="../media/image14.png"/><Relationship Id="rId25" Type="http://schemas.openxmlformats.org/officeDocument/2006/relationships/image" Target="../media/image17.png"/><Relationship Id="rId2" Type="http://schemas.openxmlformats.org/officeDocument/2006/relationships/notesSlide" Target="../notesSlides/notesSlide6.xml"/><Relationship Id="rId16" Type="http://schemas.openxmlformats.org/officeDocument/2006/relationships/image" Target="../media/image13.png"/><Relationship Id="rId20" Type="http://schemas.openxmlformats.org/officeDocument/2006/relationships/image" Target="../media/image21.png"/><Relationship Id="rId1" Type="http://schemas.openxmlformats.org/officeDocument/2006/relationships/slideLayout" Target="../slideLayouts/slideLayout2.xml"/><Relationship Id="rId24" Type="http://schemas.openxmlformats.org/officeDocument/2006/relationships/image" Target="../media/image15.png"/><Relationship Id="rId15" Type="http://schemas.openxmlformats.org/officeDocument/2006/relationships/image" Target="../media/image12.png"/><Relationship Id="rId23" Type="http://schemas.openxmlformats.org/officeDocument/2006/relationships/image" Target="../media/image24.png"/><Relationship Id="rId19" Type="http://schemas.openxmlformats.org/officeDocument/2006/relationships/image" Target="../media/image20.png"/><Relationship Id="rId14" Type="http://schemas.openxmlformats.org/officeDocument/2006/relationships/image" Target="../media/image51.png"/><Relationship Id="rId22" Type="http://schemas.openxmlformats.org/officeDocument/2006/relationships/image" Target="../media/image23.png"/></Relationships>
</file>

<file path=ppt/slides/_rels/slide64.xml.rels><?xml version="1.0" encoding="UTF-8" standalone="yes"?>
<Relationships xmlns="http://schemas.openxmlformats.org/package/2006/relationships"><Relationship Id="rId13" Type="http://schemas.openxmlformats.org/officeDocument/2006/relationships/image" Target="../media/image50.png"/><Relationship Id="rId18" Type="http://schemas.openxmlformats.org/officeDocument/2006/relationships/image" Target="../media/image29.png"/><Relationship Id="rId3" Type="http://schemas.openxmlformats.org/officeDocument/2006/relationships/image" Target="../media/image25.png"/><Relationship Id="rId21" Type="http://schemas.openxmlformats.org/officeDocument/2006/relationships/image" Target="../media/image14.png"/><Relationship Id="rId17" Type="http://schemas.openxmlformats.org/officeDocument/2006/relationships/image" Target="../media/image28.png"/><Relationship Id="rId2" Type="http://schemas.openxmlformats.org/officeDocument/2006/relationships/notesSlide" Target="../notesSlides/notesSlide7.xml"/><Relationship Id="rId16" Type="http://schemas.openxmlformats.org/officeDocument/2006/relationships/image" Target="../media/image27.png"/><Relationship Id="rId20" Type="http://schemas.openxmlformats.org/officeDocument/2006/relationships/image" Target="../media/image13.png"/><Relationship Id="rId1" Type="http://schemas.openxmlformats.org/officeDocument/2006/relationships/slideLayout" Target="../slideLayouts/slideLayout2.xml"/><Relationship Id="rId24" Type="http://schemas.openxmlformats.org/officeDocument/2006/relationships/image" Target="../media/image21.png"/><Relationship Id="rId15" Type="http://schemas.openxmlformats.org/officeDocument/2006/relationships/image" Target="../media/image26.png"/><Relationship Id="rId23" Type="http://schemas.openxmlformats.org/officeDocument/2006/relationships/image" Target="../media/image20.png"/><Relationship Id="rId19" Type="http://schemas.openxmlformats.org/officeDocument/2006/relationships/image" Target="../media/image12.png"/><Relationship Id="rId14" Type="http://schemas.openxmlformats.org/officeDocument/2006/relationships/image" Target="../media/image51.png"/><Relationship Id="rId22" Type="http://schemas.openxmlformats.org/officeDocument/2006/relationships/image" Target="../media/image19.png"/></Relationships>
</file>

<file path=ppt/slides/_rels/slide65.xml.rels><?xml version="1.0" encoding="UTF-8" standalone="yes"?>
<Relationships xmlns="http://schemas.openxmlformats.org/package/2006/relationships"><Relationship Id="rId13" Type="http://schemas.openxmlformats.org/officeDocument/2006/relationships/image" Target="../media/image50.png"/><Relationship Id="rId18" Type="http://schemas.openxmlformats.org/officeDocument/2006/relationships/image" Target="../media/image32.png"/><Relationship Id="rId3" Type="http://schemas.openxmlformats.org/officeDocument/2006/relationships/image" Target="../media/image30.png"/><Relationship Id="rId21" Type="http://schemas.openxmlformats.org/officeDocument/2006/relationships/image" Target="../media/image14.png"/><Relationship Id="rId17" Type="http://schemas.openxmlformats.org/officeDocument/2006/relationships/image" Target="../media/image28.png"/><Relationship Id="rId2" Type="http://schemas.openxmlformats.org/officeDocument/2006/relationships/notesSlide" Target="../notesSlides/notesSlide8.xml"/><Relationship Id="rId16" Type="http://schemas.openxmlformats.org/officeDocument/2006/relationships/image" Target="../media/image31.png"/><Relationship Id="rId20" Type="http://schemas.openxmlformats.org/officeDocument/2006/relationships/image" Target="../media/image33.png"/><Relationship Id="rId1" Type="http://schemas.openxmlformats.org/officeDocument/2006/relationships/slideLayout" Target="../slideLayouts/slideLayout2.xml"/><Relationship Id="rId24" Type="http://schemas.openxmlformats.org/officeDocument/2006/relationships/image" Target="../media/image34.png"/><Relationship Id="rId15" Type="http://schemas.openxmlformats.org/officeDocument/2006/relationships/image" Target="../media/image26.png"/><Relationship Id="rId23" Type="http://schemas.openxmlformats.org/officeDocument/2006/relationships/image" Target="../media/image20.png"/><Relationship Id="rId19" Type="http://schemas.openxmlformats.org/officeDocument/2006/relationships/image" Target="../media/image12.png"/><Relationship Id="rId14" Type="http://schemas.openxmlformats.org/officeDocument/2006/relationships/image" Target="../media/image51.png"/><Relationship Id="rId22" Type="http://schemas.openxmlformats.org/officeDocument/2006/relationships/image" Target="../media/image19.png"/></Relationships>
</file>

<file path=ppt/slides/_rels/slide66.xml.rels><?xml version="1.0" encoding="UTF-8" standalone="yes"?>
<Relationships xmlns="http://schemas.openxmlformats.org/package/2006/relationships"><Relationship Id="rId13" Type="http://schemas.openxmlformats.org/officeDocument/2006/relationships/image" Target="../media/image50.png"/><Relationship Id="rId18" Type="http://schemas.openxmlformats.org/officeDocument/2006/relationships/image" Target="../media/image29.png"/><Relationship Id="rId3" Type="http://schemas.openxmlformats.org/officeDocument/2006/relationships/image" Target="../media/image35.png"/><Relationship Id="rId21" Type="http://schemas.openxmlformats.org/officeDocument/2006/relationships/image" Target="../media/image14.png"/><Relationship Id="rId17" Type="http://schemas.openxmlformats.org/officeDocument/2006/relationships/image" Target="../media/image28.png"/><Relationship Id="rId2" Type="http://schemas.openxmlformats.org/officeDocument/2006/relationships/notesSlide" Target="../notesSlides/notesSlide9.xml"/><Relationship Id="rId16" Type="http://schemas.openxmlformats.org/officeDocument/2006/relationships/image" Target="../media/image27.png"/><Relationship Id="rId20" Type="http://schemas.openxmlformats.org/officeDocument/2006/relationships/image" Target="../media/image33.png"/><Relationship Id="rId1" Type="http://schemas.openxmlformats.org/officeDocument/2006/relationships/slideLayout" Target="../slideLayouts/slideLayout2.xml"/><Relationship Id="rId24" Type="http://schemas.openxmlformats.org/officeDocument/2006/relationships/image" Target="../media/image34.png"/><Relationship Id="rId15" Type="http://schemas.openxmlformats.org/officeDocument/2006/relationships/image" Target="../media/image26.png"/><Relationship Id="rId23" Type="http://schemas.openxmlformats.org/officeDocument/2006/relationships/image" Target="../media/image37.png"/><Relationship Id="rId19" Type="http://schemas.openxmlformats.org/officeDocument/2006/relationships/image" Target="../media/image36.png"/><Relationship Id="rId14" Type="http://schemas.openxmlformats.org/officeDocument/2006/relationships/image" Target="../media/image51.png"/><Relationship Id="rId22" Type="http://schemas.openxmlformats.org/officeDocument/2006/relationships/image" Target="../media/image19.png"/></Relationships>
</file>

<file path=ppt/slides/_rels/slide67.xml.rels><?xml version="1.0" encoding="UTF-8" standalone="yes"?>
<Relationships xmlns="http://schemas.openxmlformats.org/package/2006/relationships"><Relationship Id="rId13" Type="http://schemas.openxmlformats.org/officeDocument/2006/relationships/image" Target="../media/image50.png"/><Relationship Id="rId18" Type="http://schemas.openxmlformats.org/officeDocument/2006/relationships/image" Target="../media/image32.png"/><Relationship Id="rId3" Type="http://schemas.openxmlformats.org/officeDocument/2006/relationships/image" Target="../media/image38.png"/><Relationship Id="rId21" Type="http://schemas.openxmlformats.org/officeDocument/2006/relationships/image" Target="../media/image14.png"/><Relationship Id="rId17" Type="http://schemas.openxmlformats.org/officeDocument/2006/relationships/image" Target="../media/image39.png"/><Relationship Id="rId2" Type="http://schemas.openxmlformats.org/officeDocument/2006/relationships/notesSlide" Target="../notesSlides/notesSlide10.xml"/><Relationship Id="rId16" Type="http://schemas.openxmlformats.org/officeDocument/2006/relationships/image" Target="../media/image27.png"/><Relationship Id="rId20" Type="http://schemas.openxmlformats.org/officeDocument/2006/relationships/image" Target="../media/image40.png"/><Relationship Id="rId1" Type="http://schemas.openxmlformats.org/officeDocument/2006/relationships/slideLayout" Target="../slideLayouts/slideLayout2.xml"/><Relationship Id="rId24" Type="http://schemas.openxmlformats.org/officeDocument/2006/relationships/image" Target="../media/image21.png"/><Relationship Id="rId15" Type="http://schemas.openxmlformats.org/officeDocument/2006/relationships/image" Target="../media/image26.png"/><Relationship Id="rId23" Type="http://schemas.openxmlformats.org/officeDocument/2006/relationships/image" Target="../media/image37.png"/><Relationship Id="rId19" Type="http://schemas.openxmlformats.org/officeDocument/2006/relationships/image" Target="../media/image36.png"/><Relationship Id="rId14" Type="http://schemas.openxmlformats.org/officeDocument/2006/relationships/image" Target="../media/image51.png"/><Relationship Id="rId22" Type="http://schemas.openxmlformats.org/officeDocument/2006/relationships/image" Target="../media/image19.png"/></Relationships>
</file>

<file path=ppt/slides/_rels/slide68.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69.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52.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5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71.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72.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18" Type="http://schemas.openxmlformats.org/officeDocument/2006/relationships/image" Target="../media/image77.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17" Type="http://schemas.openxmlformats.org/officeDocument/2006/relationships/image" Target="../media/image76.png"/><Relationship Id="rId2" Type="http://schemas.openxmlformats.org/officeDocument/2006/relationships/notesSlide" Target="../notesSlides/notesSlide23.xml"/><Relationship Id="rId16"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5" Type="http://schemas.openxmlformats.org/officeDocument/2006/relationships/image" Target="../media/image7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s>
</file>

<file path=ppt/slides/_rels/slide81.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18" Type="http://schemas.openxmlformats.org/officeDocument/2006/relationships/image" Target="../media/image77.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17" Type="http://schemas.openxmlformats.org/officeDocument/2006/relationships/image" Target="../media/image76.png"/><Relationship Id="rId2" Type="http://schemas.openxmlformats.org/officeDocument/2006/relationships/notesSlide" Target="../notesSlides/notesSlide24.xml"/><Relationship Id="rId16"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5" Type="http://schemas.openxmlformats.org/officeDocument/2006/relationships/image" Target="../media/image74.png"/><Relationship Id="rId10" Type="http://schemas.openxmlformats.org/officeDocument/2006/relationships/image" Target="../media/image69.png"/><Relationship Id="rId19" Type="http://schemas.openxmlformats.org/officeDocument/2006/relationships/image" Target="../media/image78.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s>
</file>

<file path=ppt/slides/_rels/slide82.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18" Type="http://schemas.openxmlformats.org/officeDocument/2006/relationships/image" Target="../media/image77.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17" Type="http://schemas.openxmlformats.org/officeDocument/2006/relationships/image" Target="../media/image76.png"/><Relationship Id="rId2" Type="http://schemas.openxmlformats.org/officeDocument/2006/relationships/notesSlide" Target="../notesSlides/notesSlide25.xml"/><Relationship Id="rId16"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5" Type="http://schemas.openxmlformats.org/officeDocument/2006/relationships/image" Target="../media/image7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s>
</file>

<file path=ppt/slides/_rels/slide83.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18" Type="http://schemas.openxmlformats.org/officeDocument/2006/relationships/image" Target="../media/image77.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17" Type="http://schemas.openxmlformats.org/officeDocument/2006/relationships/image" Target="../media/image76.png"/><Relationship Id="rId2" Type="http://schemas.openxmlformats.org/officeDocument/2006/relationships/notesSlide" Target="../notesSlides/notesSlide26.xml"/><Relationship Id="rId16"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5" Type="http://schemas.openxmlformats.org/officeDocument/2006/relationships/image" Target="../media/image7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s>
</file>

<file path=ppt/slides/_rels/slide84.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18" Type="http://schemas.openxmlformats.org/officeDocument/2006/relationships/image" Target="../media/image77.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17" Type="http://schemas.openxmlformats.org/officeDocument/2006/relationships/image" Target="../media/image76.png"/><Relationship Id="rId2" Type="http://schemas.openxmlformats.org/officeDocument/2006/relationships/notesSlide" Target="../notesSlides/notesSlide27.xml"/><Relationship Id="rId16"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5" Type="http://schemas.openxmlformats.org/officeDocument/2006/relationships/image" Target="../media/image7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80.png"/><Relationship Id="rId3" Type="http://schemas.openxmlformats.org/officeDocument/2006/relationships/image" Target="../media/image79.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81.png"/></Relationships>
</file>

<file path=ppt/slides/_rels/slide87.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80.png"/><Relationship Id="rId3" Type="http://schemas.openxmlformats.org/officeDocument/2006/relationships/image" Target="../media/image82.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 Id="rId14" Type="http://schemas.openxmlformats.org/officeDocument/2006/relationships/image" Target="../media/image81.png"/></Relationships>
</file>

<file path=ppt/slides/_rels/slide88.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81.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8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89.xml.rels><?xml version="1.0" encoding="UTF-8" standalone="yes"?>
<Relationships xmlns="http://schemas.openxmlformats.org/package/2006/relationships"><Relationship Id="rId2" Type="http://schemas.openxmlformats.org/officeDocument/2006/relationships/hyperlink" Target="https://www.youtube.com/watch?v=Ilg3gGewQ5U&amp;ab_channel=3Blue1Brow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411731" y="5051134"/>
            <a:ext cx="4689538" cy="1806866"/>
          </a:xfrm>
        </p:spPr>
        <p:txBody>
          <a:bodyPr/>
          <a:lstStyle/>
          <a:p>
            <a:pPr algn="l"/>
            <a:r>
              <a:rPr lang="en-US" b="1" dirty="0">
                <a:solidFill>
                  <a:schemeClr val="bg1">
                    <a:lumMod val="75000"/>
                  </a:schemeClr>
                </a:solidFill>
              </a:rPr>
              <a:t>Slides credit: </a:t>
            </a:r>
          </a:p>
          <a:p>
            <a:pPr algn="l"/>
            <a:r>
              <a:rPr lang="en-US" b="1" dirty="0">
                <a:solidFill>
                  <a:schemeClr val="bg1">
                    <a:lumMod val="75000"/>
                  </a:schemeClr>
                </a:solidFill>
              </a:rPr>
              <a:t>Naheed Akhtar (SP19-PCS-009)</a:t>
            </a:r>
          </a:p>
          <a:p>
            <a:pPr algn="l"/>
            <a:r>
              <a:rPr lang="en-US" b="1" dirty="0">
                <a:solidFill>
                  <a:schemeClr val="bg1">
                    <a:lumMod val="75000"/>
                  </a:schemeClr>
                </a:solidFill>
              </a:rPr>
              <a:t>Dr. M. Aksam Iftikhar (</a:t>
            </a:r>
            <a:r>
              <a:rPr lang="en-US" b="1">
                <a:solidFill>
                  <a:schemeClr val="bg1">
                    <a:lumMod val="75000"/>
                  </a:schemeClr>
                </a:solidFill>
              </a:rPr>
              <a:t>Associate Professor, CS)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688" y="403582"/>
            <a:ext cx="5845581" cy="3288139"/>
          </a:xfrm>
          <a:prstGeom prst="rect">
            <a:avLst/>
          </a:prstGeom>
        </p:spPr>
      </p:pic>
      <p:sp>
        <p:nvSpPr>
          <p:cNvPr id="6" name="Rounded Rectangle 5"/>
          <p:cNvSpPr/>
          <p:nvPr/>
        </p:nvSpPr>
        <p:spPr>
          <a:xfrm>
            <a:off x="242596" y="858414"/>
            <a:ext cx="5994431" cy="233265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Intro to Neural Networks</a:t>
            </a:r>
          </a:p>
        </p:txBody>
      </p:sp>
    </p:spTree>
    <p:extLst>
      <p:ext uri="{BB962C8B-B14F-4D97-AF65-F5344CB8AC3E}">
        <p14:creationId xmlns:p14="http://schemas.microsoft.com/office/powerpoint/2010/main" val="619302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559" y="1825625"/>
            <a:ext cx="7336212" cy="4351338"/>
          </a:xfrm>
        </p:spPr>
        <p:txBody>
          <a:bodyPr>
            <a:normAutofit/>
          </a:bodyPr>
          <a:lstStyle/>
          <a:p>
            <a:pPr>
              <a:lnSpc>
                <a:spcPct val="110000"/>
              </a:lnSpc>
            </a:pPr>
            <a:r>
              <a:rPr lang="en-US" sz="3200" b="1" dirty="0"/>
              <a:t>To categorize a 2x2 pixel binary image to:</a:t>
            </a:r>
          </a:p>
          <a:p>
            <a:pPr lvl="1">
              <a:lnSpc>
                <a:spcPct val="110000"/>
              </a:lnSpc>
            </a:pPr>
            <a:r>
              <a:rPr lang="en-US" dirty="0">
                <a:solidFill>
                  <a:srgbClr val="7030A0"/>
                </a:solidFill>
              </a:rPr>
              <a:t>“Bright” and “Dark”</a:t>
            </a:r>
          </a:p>
          <a:p>
            <a:pPr marL="228600" lvl="1">
              <a:lnSpc>
                <a:spcPct val="110000"/>
              </a:lnSpc>
            </a:pPr>
            <a:r>
              <a:rPr lang="en-US" sz="3200" dirty="0"/>
              <a:t> </a:t>
            </a:r>
            <a:r>
              <a:rPr lang="en-US" sz="3200" b="1" dirty="0"/>
              <a:t>The rule is:</a:t>
            </a:r>
          </a:p>
          <a:p>
            <a:pPr marL="685800" lvl="2">
              <a:lnSpc>
                <a:spcPct val="110000"/>
              </a:lnSpc>
            </a:pPr>
            <a:r>
              <a:rPr lang="en-US" sz="2600" dirty="0">
                <a:solidFill>
                  <a:srgbClr val="7030A0"/>
                </a:solidFill>
              </a:rPr>
              <a:t>If it contains 2, 3 or 4 white pixels, it is “</a:t>
            </a:r>
            <a:r>
              <a:rPr lang="en-US" sz="2600" b="1" dirty="0">
                <a:solidFill>
                  <a:srgbClr val="FF0000"/>
                </a:solidFill>
              </a:rPr>
              <a:t>bright</a:t>
            </a:r>
            <a:r>
              <a:rPr lang="en-US" sz="2600" dirty="0">
                <a:solidFill>
                  <a:srgbClr val="7030A0"/>
                </a:solidFill>
              </a:rPr>
              <a:t>”</a:t>
            </a:r>
          </a:p>
          <a:p>
            <a:pPr marL="685800" lvl="2">
              <a:lnSpc>
                <a:spcPct val="110000"/>
              </a:lnSpc>
            </a:pPr>
            <a:r>
              <a:rPr lang="en-US" sz="2600" dirty="0">
                <a:solidFill>
                  <a:srgbClr val="7030A0"/>
                </a:solidFill>
              </a:rPr>
              <a:t>If it contains 0 or 1 white pixels, it is “</a:t>
            </a:r>
            <a:r>
              <a:rPr lang="en-US" sz="2600" b="1" dirty="0">
                <a:solidFill>
                  <a:srgbClr val="FF0000"/>
                </a:solidFill>
              </a:rPr>
              <a:t>dark</a:t>
            </a:r>
            <a:r>
              <a:rPr lang="en-US" sz="2600" dirty="0">
                <a:solidFill>
                  <a:srgbClr val="7030A0"/>
                </a:solidFill>
              </a:rPr>
              <a:t>”</a:t>
            </a:r>
          </a:p>
          <a:p>
            <a:pPr marL="228600" lvl="2">
              <a:lnSpc>
                <a:spcPct val="110000"/>
              </a:lnSpc>
            </a:pPr>
            <a:r>
              <a:rPr lang="en-US" sz="3200" b="1" dirty="0"/>
              <a:t>Perceptron architecture</a:t>
            </a:r>
            <a:r>
              <a:rPr lang="en-US" sz="3200" dirty="0"/>
              <a:t>:</a:t>
            </a:r>
          </a:p>
          <a:p>
            <a:pPr marL="685800" lvl="3">
              <a:lnSpc>
                <a:spcPct val="110000"/>
              </a:lnSpc>
            </a:pPr>
            <a:r>
              <a:rPr lang="en-US" sz="2600" dirty="0">
                <a:solidFill>
                  <a:srgbClr val="7030A0"/>
                </a:solidFill>
              </a:rPr>
              <a:t>Four input units, one for each pixel</a:t>
            </a:r>
          </a:p>
          <a:p>
            <a:pPr marL="685800" lvl="3">
              <a:lnSpc>
                <a:spcPct val="110000"/>
              </a:lnSpc>
            </a:pPr>
            <a:r>
              <a:rPr lang="en-US" sz="2600" dirty="0">
                <a:solidFill>
                  <a:srgbClr val="7030A0"/>
                </a:solidFill>
              </a:rPr>
              <a:t>One output unit: +1 for bright, -1 for dark</a:t>
            </a:r>
          </a:p>
          <a:p>
            <a:pPr marL="685800" lvl="2"/>
            <a:endParaRPr lang="en-US" sz="2400" dirty="0"/>
          </a:p>
        </p:txBody>
      </p:sp>
      <p:sp>
        <p:nvSpPr>
          <p:cNvPr id="4" name="Rounded Rectangle 3"/>
          <p:cNvSpPr/>
          <p:nvPr/>
        </p:nvSpPr>
        <p:spPr>
          <a:xfrm>
            <a:off x="937292" y="497938"/>
            <a:ext cx="5149610" cy="62117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b="1" dirty="0">
                <a:solidFill>
                  <a:schemeClr val="tx1"/>
                </a:solidFill>
                <a:latin typeface="Arial" panose="020B0604020202020204" pitchFamily="34" charset="0"/>
                <a:cs typeface="Arial" panose="020B0604020202020204" pitchFamily="34" charset="0"/>
              </a:rPr>
              <a:t>Perceptron Example</a:t>
            </a:r>
            <a:endParaRPr lang="en-US" sz="3800" dirty="0">
              <a:solidFill>
                <a:schemeClr val="tx1"/>
              </a:solidFill>
            </a:endParaRPr>
          </a:p>
        </p:txBody>
      </p:sp>
      <p:grpSp>
        <p:nvGrpSpPr>
          <p:cNvPr id="9" name="Group 8"/>
          <p:cNvGrpSpPr/>
          <p:nvPr/>
        </p:nvGrpSpPr>
        <p:grpSpPr>
          <a:xfrm>
            <a:off x="8950846" y="2677484"/>
            <a:ext cx="1678322" cy="1698492"/>
            <a:chOff x="6305266" y="2565779"/>
            <a:chExt cx="1821542" cy="1850572"/>
          </a:xfrm>
        </p:grpSpPr>
        <p:sp>
          <p:nvSpPr>
            <p:cNvPr id="10" name="Rectangle 9"/>
            <p:cNvSpPr/>
            <p:nvPr/>
          </p:nvSpPr>
          <p:spPr>
            <a:xfrm>
              <a:off x="6305266" y="2565779"/>
              <a:ext cx="914400" cy="914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212408" y="3501951"/>
              <a:ext cx="914400" cy="914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212406" y="2573039"/>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05266" y="3494695"/>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p:nvSpPr>
        <p:spPr>
          <a:xfrm>
            <a:off x="8950846" y="4653886"/>
            <a:ext cx="2131136" cy="369332"/>
          </a:xfrm>
          <a:prstGeom prst="rect">
            <a:avLst/>
          </a:prstGeom>
          <a:noFill/>
        </p:spPr>
        <p:txBody>
          <a:bodyPr wrap="square" rtlCol="0">
            <a:spAutoFit/>
          </a:bodyPr>
          <a:lstStyle/>
          <a:p>
            <a:r>
              <a:rPr lang="en-US" b="1" dirty="0"/>
              <a:t>Image of 4 pixels</a:t>
            </a:r>
          </a:p>
        </p:txBody>
      </p:sp>
    </p:spTree>
    <p:extLst>
      <p:ext uri="{BB962C8B-B14F-4D97-AF65-F5344CB8AC3E}">
        <p14:creationId xmlns:p14="http://schemas.microsoft.com/office/powerpoint/2010/main" val="3817416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940478" y="2248882"/>
            <a:ext cx="4617705" cy="3129001"/>
            <a:chOff x="6005015" y="2129051"/>
            <a:chExt cx="4617705" cy="3129001"/>
          </a:xfrm>
        </p:grpSpPr>
        <p:sp>
          <p:nvSpPr>
            <p:cNvPr id="6" name="Oval 5"/>
            <p:cNvSpPr/>
            <p:nvPr/>
          </p:nvSpPr>
          <p:spPr>
            <a:xfrm>
              <a:off x="6005015" y="2129051"/>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12272" y="3007153"/>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77588" y="3914307"/>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80896" y="4780381"/>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109212" y="2164688"/>
              <a:ext cx="473556" cy="369332"/>
            </a:xfrm>
            <a:prstGeom prst="rect">
              <a:avLst/>
            </a:prstGeom>
            <a:noFill/>
          </p:spPr>
          <p:txBody>
            <a:bodyPr wrap="square" rtlCol="0">
              <a:spAutoFit/>
            </a:bodyPr>
            <a:lstStyle/>
            <a:p>
              <a:r>
                <a:rPr lang="en-US" b="1" dirty="0"/>
                <a:t>x</a:t>
              </a:r>
              <a:r>
                <a:rPr lang="en-US" b="1" baseline="-25000" dirty="0"/>
                <a:t>1</a:t>
              </a:r>
            </a:p>
          </p:txBody>
        </p:sp>
        <p:sp>
          <p:nvSpPr>
            <p:cNvPr id="11" name="TextBox 10"/>
            <p:cNvSpPr txBox="1"/>
            <p:nvPr/>
          </p:nvSpPr>
          <p:spPr>
            <a:xfrm>
              <a:off x="6109865" y="3000021"/>
              <a:ext cx="473556" cy="369332"/>
            </a:xfrm>
            <a:prstGeom prst="rect">
              <a:avLst/>
            </a:prstGeom>
            <a:noFill/>
          </p:spPr>
          <p:txBody>
            <a:bodyPr wrap="square" rtlCol="0">
              <a:spAutoFit/>
            </a:bodyPr>
            <a:lstStyle/>
            <a:p>
              <a:r>
                <a:rPr lang="en-US" b="1" dirty="0"/>
                <a:t>x</a:t>
              </a:r>
              <a:r>
                <a:rPr lang="en-US" b="1" baseline="-25000" dirty="0"/>
                <a:t>2</a:t>
              </a:r>
            </a:p>
          </p:txBody>
        </p:sp>
        <p:sp>
          <p:nvSpPr>
            <p:cNvPr id="12" name="TextBox 11"/>
            <p:cNvSpPr txBox="1"/>
            <p:nvPr/>
          </p:nvSpPr>
          <p:spPr>
            <a:xfrm>
              <a:off x="6162562" y="3880336"/>
              <a:ext cx="473556" cy="369332"/>
            </a:xfrm>
            <a:prstGeom prst="rect">
              <a:avLst/>
            </a:prstGeom>
            <a:noFill/>
          </p:spPr>
          <p:txBody>
            <a:bodyPr wrap="square" rtlCol="0">
              <a:spAutoFit/>
            </a:bodyPr>
            <a:lstStyle/>
            <a:p>
              <a:r>
                <a:rPr lang="en-US" b="1" dirty="0"/>
                <a:t>x</a:t>
              </a:r>
              <a:r>
                <a:rPr lang="en-US" b="1" baseline="-25000" dirty="0"/>
                <a:t>3</a:t>
              </a:r>
            </a:p>
          </p:txBody>
        </p:sp>
        <p:sp>
          <p:nvSpPr>
            <p:cNvPr id="13" name="TextBox 12"/>
            <p:cNvSpPr txBox="1"/>
            <p:nvPr/>
          </p:nvSpPr>
          <p:spPr>
            <a:xfrm>
              <a:off x="6178210" y="4765986"/>
              <a:ext cx="473556" cy="369332"/>
            </a:xfrm>
            <a:prstGeom prst="rect">
              <a:avLst/>
            </a:prstGeom>
            <a:noFill/>
          </p:spPr>
          <p:txBody>
            <a:bodyPr wrap="square" rtlCol="0">
              <a:spAutoFit/>
            </a:bodyPr>
            <a:lstStyle/>
            <a:p>
              <a:r>
                <a:rPr lang="en-US" b="1" dirty="0"/>
                <a:t>x</a:t>
              </a:r>
              <a:r>
                <a:rPr lang="en-US" b="1" baseline="-25000" dirty="0"/>
                <a:t>4</a:t>
              </a:r>
            </a:p>
          </p:txBody>
        </p:sp>
        <p:sp>
          <p:nvSpPr>
            <p:cNvPr id="14" name="Oval 13"/>
            <p:cNvSpPr/>
            <p:nvPr/>
          </p:nvSpPr>
          <p:spPr>
            <a:xfrm>
              <a:off x="8345715" y="3048001"/>
              <a:ext cx="1016000" cy="10000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16" name="Straight Arrow Connector 15"/>
            <p:cNvCxnSpPr/>
            <p:nvPr/>
          </p:nvCxnSpPr>
          <p:spPr>
            <a:xfrm>
              <a:off x="6515509" y="2475964"/>
              <a:ext cx="1873755" cy="86371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6"/>
              <a:endCxn id="14" idx="2"/>
            </p:cNvCxnSpPr>
            <p:nvPr/>
          </p:nvCxnSpPr>
          <p:spPr>
            <a:xfrm>
              <a:off x="6544535" y="3245989"/>
              <a:ext cx="1801180" cy="30205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6"/>
            </p:cNvCxnSpPr>
            <p:nvPr/>
          </p:nvCxnSpPr>
          <p:spPr>
            <a:xfrm flipV="1">
              <a:off x="6609851" y="3708321"/>
              <a:ext cx="1779413" cy="44482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6"/>
              <a:endCxn id="14" idx="3"/>
            </p:cNvCxnSpPr>
            <p:nvPr/>
          </p:nvCxnSpPr>
          <p:spPr>
            <a:xfrm flipV="1">
              <a:off x="6613159" y="3901623"/>
              <a:ext cx="1881346" cy="111759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0138230" y="3231482"/>
              <a:ext cx="473556" cy="369332"/>
            </a:xfrm>
            <a:prstGeom prst="rect">
              <a:avLst/>
            </a:prstGeom>
            <a:noFill/>
          </p:spPr>
          <p:txBody>
            <a:bodyPr wrap="square" rtlCol="0">
              <a:spAutoFit/>
            </a:bodyPr>
            <a:lstStyle/>
            <a:p>
              <a:r>
                <a:rPr lang="cy-GB" b="1" dirty="0"/>
                <a:t>ŷ</a:t>
              </a:r>
              <a:endParaRPr lang="en-US" b="1" baseline="-25000" dirty="0"/>
            </a:p>
          </p:txBody>
        </p:sp>
        <p:cxnSp>
          <p:nvCxnSpPr>
            <p:cNvPr id="21" name="Straight Arrow Connector 20"/>
            <p:cNvCxnSpPr/>
            <p:nvPr/>
          </p:nvCxnSpPr>
          <p:spPr>
            <a:xfrm>
              <a:off x="9353041" y="3764623"/>
              <a:ext cx="1269679" cy="53491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994338" y="2393656"/>
              <a:ext cx="546998" cy="338554"/>
            </a:xfrm>
            <a:prstGeom prst="rect">
              <a:avLst/>
            </a:prstGeom>
            <a:noFill/>
          </p:spPr>
          <p:txBody>
            <a:bodyPr wrap="square" rtlCol="0">
              <a:spAutoFit/>
            </a:bodyPr>
            <a:lstStyle/>
            <a:p>
              <a:r>
                <a:rPr lang="en-US" sz="1600" b="1" dirty="0"/>
                <a:t>0.25</a:t>
              </a:r>
              <a:endParaRPr lang="en-US" sz="1600" b="1" baseline="-25000" dirty="0"/>
            </a:p>
          </p:txBody>
        </p:sp>
      </p:grpSp>
      <p:grpSp>
        <p:nvGrpSpPr>
          <p:cNvPr id="26" name="Group 25"/>
          <p:cNvGrpSpPr/>
          <p:nvPr/>
        </p:nvGrpSpPr>
        <p:grpSpPr>
          <a:xfrm>
            <a:off x="939610" y="3100564"/>
            <a:ext cx="1678322" cy="1698492"/>
            <a:chOff x="6305266" y="2565779"/>
            <a:chExt cx="1821542" cy="1850572"/>
          </a:xfrm>
        </p:grpSpPr>
        <p:sp>
          <p:nvSpPr>
            <p:cNvPr id="27" name="Rectangle 26"/>
            <p:cNvSpPr/>
            <p:nvPr/>
          </p:nvSpPr>
          <p:spPr>
            <a:xfrm>
              <a:off x="6305266" y="2565779"/>
              <a:ext cx="914400" cy="914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7212408" y="3501951"/>
              <a:ext cx="914400" cy="914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212406" y="2573039"/>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305266" y="3494695"/>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5973767" y="3118475"/>
            <a:ext cx="546998" cy="338554"/>
          </a:xfrm>
          <a:prstGeom prst="rect">
            <a:avLst/>
          </a:prstGeom>
          <a:noFill/>
        </p:spPr>
        <p:txBody>
          <a:bodyPr wrap="square" rtlCol="0">
            <a:spAutoFit/>
          </a:bodyPr>
          <a:lstStyle/>
          <a:p>
            <a:r>
              <a:rPr lang="en-US" sz="1600" b="1" dirty="0"/>
              <a:t>0.25</a:t>
            </a:r>
            <a:endParaRPr lang="en-US" sz="1600" b="1" baseline="-25000" dirty="0"/>
          </a:p>
        </p:txBody>
      </p:sp>
      <p:sp>
        <p:nvSpPr>
          <p:cNvPr id="32" name="TextBox 31"/>
          <p:cNvSpPr txBox="1"/>
          <p:nvPr/>
        </p:nvSpPr>
        <p:spPr>
          <a:xfrm>
            <a:off x="6017072" y="3692296"/>
            <a:ext cx="546998" cy="338554"/>
          </a:xfrm>
          <a:prstGeom prst="rect">
            <a:avLst/>
          </a:prstGeom>
          <a:noFill/>
        </p:spPr>
        <p:txBody>
          <a:bodyPr wrap="square" rtlCol="0">
            <a:spAutoFit/>
          </a:bodyPr>
          <a:lstStyle/>
          <a:p>
            <a:r>
              <a:rPr lang="en-US" sz="1600" b="1" dirty="0"/>
              <a:t>0.25</a:t>
            </a:r>
            <a:endParaRPr lang="en-US" sz="1600" b="1" baseline="-25000" dirty="0"/>
          </a:p>
        </p:txBody>
      </p:sp>
      <p:sp>
        <p:nvSpPr>
          <p:cNvPr id="33" name="TextBox 32"/>
          <p:cNvSpPr txBox="1"/>
          <p:nvPr/>
        </p:nvSpPr>
        <p:spPr>
          <a:xfrm>
            <a:off x="6156618" y="4238386"/>
            <a:ext cx="546998" cy="338554"/>
          </a:xfrm>
          <a:prstGeom prst="rect">
            <a:avLst/>
          </a:prstGeom>
          <a:noFill/>
        </p:spPr>
        <p:txBody>
          <a:bodyPr wrap="square" rtlCol="0">
            <a:spAutoFit/>
          </a:bodyPr>
          <a:lstStyle/>
          <a:p>
            <a:r>
              <a:rPr lang="en-US" sz="1600" b="1" dirty="0"/>
              <a:t>0.25</a:t>
            </a:r>
            <a:endParaRPr lang="en-US" sz="1600" b="1" baseline="-25000" dirty="0"/>
          </a:p>
        </p:txBody>
      </p:sp>
      <p:cxnSp>
        <p:nvCxnSpPr>
          <p:cNvPr id="36" name="Straight Arrow Connector 35"/>
          <p:cNvCxnSpPr/>
          <p:nvPr/>
        </p:nvCxnSpPr>
        <p:spPr>
          <a:xfrm flipV="1">
            <a:off x="1213294" y="2526070"/>
            <a:ext cx="2888256" cy="615995"/>
          </a:xfrm>
          <a:prstGeom prst="straightConnector1">
            <a:avLst/>
          </a:prstGeom>
          <a:ln w="25400">
            <a:solidFill>
              <a:schemeClr val="accent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4169275" y="2248882"/>
            <a:ext cx="986761" cy="369332"/>
          </a:xfrm>
          <a:prstGeom prst="rect">
            <a:avLst/>
          </a:prstGeom>
          <a:noFill/>
        </p:spPr>
        <p:txBody>
          <a:bodyPr wrap="square" rtlCol="0">
            <a:spAutoFit/>
          </a:bodyPr>
          <a:lstStyle/>
          <a:p>
            <a:r>
              <a:rPr lang="en-US" dirty="0"/>
              <a:t>Pixel 1</a:t>
            </a:r>
          </a:p>
        </p:txBody>
      </p:sp>
      <p:sp>
        <p:nvSpPr>
          <p:cNvPr id="38" name="TextBox 37"/>
          <p:cNvSpPr txBox="1"/>
          <p:nvPr/>
        </p:nvSpPr>
        <p:spPr>
          <a:xfrm>
            <a:off x="4176532" y="5057392"/>
            <a:ext cx="986761" cy="369332"/>
          </a:xfrm>
          <a:prstGeom prst="rect">
            <a:avLst/>
          </a:prstGeom>
          <a:noFill/>
        </p:spPr>
        <p:txBody>
          <a:bodyPr wrap="square" rtlCol="0">
            <a:spAutoFit/>
          </a:bodyPr>
          <a:lstStyle/>
          <a:p>
            <a:r>
              <a:rPr lang="en-US" dirty="0"/>
              <a:t>Pixel 4</a:t>
            </a:r>
          </a:p>
        </p:txBody>
      </p:sp>
      <p:sp>
        <p:nvSpPr>
          <p:cNvPr id="39" name="TextBox 38"/>
          <p:cNvSpPr txBox="1"/>
          <p:nvPr/>
        </p:nvSpPr>
        <p:spPr>
          <a:xfrm>
            <a:off x="4191049" y="4041398"/>
            <a:ext cx="986761" cy="369332"/>
          </a:xfrm>
          <a:prstGeom prst="rect">
            <a:avLst/>
          </a:prstGeom>
          <a:noFill/>
        </p:spPr>
        <p:txBody>
          <a:bodyPr wrap="square" rtlCol="0">
            <a:spAutoFit/>
          </a:bodyPr>
          <a:lstStyle/>
          <a:p>
            <a:r>
              <a:rPr lang="en-US" dirty="0"/>
              <a:t>Pixel 3</a:t>
            </a:r>
          </a:p>
        </p:txBody>
      </p:sp>
      <p:sp>
        <p:nvSpPr>
          <p:cNvPr id="40" name="TextBox 39"/>
          <p:cNvSpPr txBox="1"/>
          <p:nvPr/>
        </p:nvSpPr>
        <p:spPr>
          <a:xfrm>
            <a:off x="4191048" y="3141508"/>
            <a:ext cx="986761" cy="369332"/>
          </a:xfrm>
          <a:prstGeom prst="rect">
            <a:avLst/>
          </a:prstGeom>
          <a:noFill/>
        </p:spPr>
        <p:txBody>
          <a:bodyPr wrap="square" rtlCol="0">
            <a:spAutoFit/>
          </a:bodyPr>
          <a:lstStyle/>
          <a:p>
            <a:r>
              <a:rPr lang="en-US" dirty="0"/>
              <a:t>Pixel 2</a:t>
            </a:r>
          </a:p>
        </p:txBody>
      </p:sp>
      <p:cxnSp>
        <p:nvCxnSpPr>
          <p:cNvPr id="42" name="Straight Arrow Connector 41"/>
          <p:cNvCxnSpPr/>
          <p:nvPr/>
        </p:nvCxnSpPr>
        <p:spPr>
          <a:xfrm flipV="1">
            <a:off x="2554501" y="3326731"/>
            <a:ext cx="1556745" cy="90142"/>
          </a:xfrm>
          <a:prstGeom prst="straightConnector1">
            <a:avLst/>
          </a:prstGeom>
          <a:ln w="25400">
            <a:solidFill>
              <a:schemeClr val="accent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8" idx="3"/>
          </p:cNvCxnSpPr>
          <p:nvPr/>
        </p:nvCxnSpPr>
        <p:spPr>
          <a:xfrm flipV="1">
            <a:off x="2617932" y="4272974"/>
            <a:ext cx="1490030" cy="106455"/>
          </a:xfrm>
          <a:prstGeom prst="straightConnector1">
            <a:avLst/>
          </a:prstGeom>
          <a:ln w="25400">
            <a:solidFill>
              <a:schemeClr val="accent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1364770" y="4722127"/>
            <a:ext cx="2791077" cy="416921"/>
          </a:xfrm>
          <a:prstGeom prst="straightConnector1">
            <a:avLst/>
          </a:prstGeom>
          <a:ln w="25400">
            <a:solidFill>
              <a:schemeClr val="accent1">
                <a:lumMod val="75000"/>
              </a:schemeClr>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flipH="1">
            <a:off x="9627418" y="2592794"/>
            <a:ext cx="1454555" cy="369332"/>
          </a:xfrm>
          <a:prstGeom prst="rect">
            <a:avLst/>
          </a:prstGeom>
          <a:noFill/>
        </p:spPr>
        <p:txBody>
          <a:bodyPr wrap="square" rtlCol="0">
            <a:spAutoFit/>
          </a:bodyPr>
          <a:lstStyle/>
          <a:p>
            <a:r>
              <a:rPr lang="en-US" b="1" dirty="0"/>
              <a:t>+1    Bright</a:t>
            </a:r>
            <a:endParaRPr lang="en-US" b="1" baseline="-25000" dirty="0"/>
          </a:p>
        </p:txBody>
      </p:sp>
      <p:cxnSp>
        <p:nvCxnSpPr>
          <p:cNvPr id="54" name="Straight Arrow Connector 53"/>
          <p:cNvCxnSpPr/>
          <p:nvPr/>
        </p:nvCxnSpPr>
        <p:spPr>
          <a:xfrm flipV="1">
            <a:off x="8266604" y="2866337"/>
            <a:ext cx="1291579" cy="61180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062415" y="2761518"/>
            <a:ext cx="952531" cy="338554"/>
          </a:xfrm>
          <a:prstGeom prst="rect">
            <a:avLst/>
          </a:prstGeom>
          <a:noFill/>
        </p:spPr>
        <p:txBody>
          <a:bodyPr wrap="square" rtlCol="0">
            <a:spAutoFit/>
          </a:bodyPr>
          <a:lstStyle/>
          <a:p>
            <a:r>
              <a:rPr lang="en-US" sz="1600" b="1" dirty="0"/>
              <a:t>If S&gt; -0.1</a:t>
            </a:r>
            <a:endParaRPr lang="en-US" sz="1600" b="1" baseline="-25000" dirty="0"/>
          </a:p>
        </p:txBody>
      </p:sp>
      <p:sp>
        <p:nvSpPr>
          <p:cNvPr id="61" name="TextBox 60"/>
          <p:cNvSpPr txBox="1"/>
          <p:nvPr/>
        </p:nvSpPr>
        <p:spPr>
          <a:xfrm flipH="1">
            <a:off x="9755815" y="4238881"/>
            <a:ext cx="1123136" cy="369332"/>
          </a:xfrm>
          <a:prstGeom prst="rect">
            <a:avLst/>
          </a:prstGeom>
          <a:noFill/>
        </p:spPr>
        <p:txBody>
          <a:bodyPr wrap="square" rtlCol="0">
            <a:spAutoFit/>
          </a:bodyPr>
          <a:lstStyle/>
          <a:p>
            <a:r>
              <a:rPr lang="en-US" b="1" dirty="0"/>
              <a:t>-1    Dark</a:t>
            </a:r>
            <a:endParaRPr lang="en-US" b="1" baseline="-25000" dirty="0"/>
          </a:p>
        </p:txBody>
      </p:sp>
      <p:sp>
        <p:nvSpPr>
          <p:cNvPr id="69" name="Rectangle 68"/>
          <p:cNvSpPr/>
          <p:nvPr/>
        </p:nvSpPr>
        <p:spPr>
          <a:xfrm>
            <a:off x="5837605" y="5541092"/>
            <a:ext cx="4517090" cy="53226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 0.25*x</a:t>
            </a:r>
            <a:r>
              <a:rPr lang="en-US" sz="2000" b="1" baseline="-25000" dirty="0">
                <a:solidFill>
                  <a:schemeClr val="tx1"/>
                </a:solidFill>
              </a:rPr>
              <a:t>1</a:t>
            </a:r>
            <a:r>
              <a:rPr lang="en-US" sz="2000" b="1" dirty="0">
                <a:solidFill>
                  <a:schemeClr val="tx1"/>
                </a:solidFill>
              </a:rPr>
              <a:t> + 0.25*x</a:t>
            </a:r>
            <a:r>
              <a:rPr lang="en-US" sz="2000" b="1" baseline="-25000" dirty="0">
                <a:solidFill>
                  <a:schemeClr val="tx1"/>
                </a:solidFill>
              </a:rPr>
              <a:t>2</a:t>
            </a:r>
            <a:r>
              <a:rPr lang="en-US" sz="2000" b="1" dirty="0">
                <a:solidFill>
                  <a:schemeClr val="tx1"/>
                </a:solidFill>
              </a:rPr>
              <a:t> + 0.25*x</a:t>
            </a:r>
            <a:r>
              <a:rPr lang="en-US" sz="2000" b="1" baseline="-25000" dirty="0">
                <a:solidFill>
                  <a:schemeClr val="tx1"/>
                </a:solidFill>
              </a:rPr>
              <a:t>3</a:t>
            </a:r>
            <a:r>
              <a:rPr lang="en-US" sz="2000" b="1" dirty="0">
                <a:solidFill>
                  <a:schemeClr val="tx1"/>
                </a:solidFill>
              </a:rPr>
              <a:t> + 0.25*x</a:t>
            </a:r>
            <a:r>
              <a:rPr lang="en-US" sz="2000" b="1" baseline="-25000" dirty="0">
                <a:solidFill>
                  <a:schemeClr val="tx1"/>
                </a:solidFill>
              </a:rPr>
              <a:t>4</a:t>
            </a:r>
            <a:r>
              <a:rPr lang="en-US" sz="2000" b="1" dirty="0">
                <a:solidFill>
                  <a:schemeClr val="tx1"/>
                </a:solidFill>
              </a:rPr>
              <a:t> </a:t>
            </a:r>
          </a:p>
        </p:txBody>
      </p:sp>
      <p:sp>
        <p:nvSpPr>
          <p:cNvPr id="71" name="TextBox 70"/>
          <p:cNvSpPr txBox="1"/>
          <p:nvPr/>
        </p:nvSpPr>
        <p:spPr>
          <a:xfrm>
            <a:off x="7940433" y="4183162"/>
            <a:ext cx="1104081" cy="338554"/>
          </a:xfrm>
          <a:prstGeom prst="rect">
            <a:avLst/>
          </a:prstGeom>
          <a:noFill/>
        </p:spPr>
        <p:txBody>
          <a:bodyPr wrap="square" rtlCol="0">
            <a:spAutoFit/>
          </a:bodyPr>
          <a:lstStyle/>
          <a:p>
            <a:r>
              <a:rPr lang="en-US" sz="1600" b="1" dirty="0"/>
              <a:t>Otherwise</a:t>
            </a:r>
            <a:endParaRPr lang="en-US" sz="1600" b="1" baseline="-25000" dirty="0"/>
          </a:p>
        </p:txBody>
      </p:sp>
      <p:sp>
        <p:nvSpPr>
          <p:cNvPr id="72" name="Rounded Rectangle 71"/>
          <p:cNvSpPr/>
          <p:nvPr/>
        </p:nvSpPr>
        <p:spPr>
          <a:xfrm>
            <a:off x="937291" y="497938"/>
            <a:ext cx="4992510" cy="72287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b="1" dirty="0">
                <a:solidFill>
                  <a:schemeClr val="tx1"/>
                </a:solidFill>
                <a:latin typeface="Arial" panose="020B0604020202020204" pitchFamily="34" charset="0"/>
                <a:cs typeface="Arial" panose="020B0604020202020204" pitchFamily="34" charset="0"/>
              </a:rPr>
              <a:t>Perceptron Example</a:t>
            </a:r>
            <a:endParaRPr lang="en-US" sz="3800" dirty="0">
              <a:solidFill>
                <a:schemeClr val="tx1"/>
              </a:solidFill>
            </a:endParaRPr>
          </a:p>
        </p:txBody>
      </p:sp>
      <p:sp>
        <p:nvSpPr>
          <p:cNvPr id="2" name="TextBox 1"/>
          <p:cNvSpPr txBox="1"/>
          <p:nvPr/>
        </p:nvSpPr>
        <p:spPr>
          <a:xfrm>
            <a:off x="545911" y="1474075"/>
            <a:ext cx="10536062" cy="461665"/>
          </a:xfrm>
          <a:prstGeom prst="rect">
            <a:avLst/>
          </a:prstGeom>
          <a:noFill/>
        </p:spPr>
        <p:txBody>
          <a:bodyPr wrap="square" rtlCol="0">
            <a:spAutoFit/>
          </a:bodyPr>
          <a:lstStyle/>
          <a:p>
            <a:pPr marL="285750" indent="-285750">
              <a:buClr>
                <a:schemeClr val="accent1">
                  <a:lumMod val="50000"/>
                </a:schemeClr>
              </a:buClr>
              <a:buFont typeface="Arial" panose="020B0604020202020204" pitchFamily="34" charset="0"/>
              <a:buChar char="•"/>
            </a:pPr>
            <a:r>
              <a:rPr lang="en-US" sz="2400" dirty="0"/>
              <a:t>Input will be given at each neuron and weights are initialized with random values</a:t>
            </a:r>
          </a:p>
        </p:txBody>
      </p:sp>
      <p:sp>
        <p:nvSpPr>
          <p:cNvPr id="43" name="TextBox 42"/>
          <p:cNvSpPr txBox="1"/>
          <p:nvPr/>
        </p:nvSpPr>
        <p:spPr>
          <a:xfrm>
            <a:off x="586855" y="5570241"/>
            <a:ext cx="5291694" cy="461665"/>
          </a:xfrm>
          <a:prstGeom prst="rect">
            <a:avLst/>
          </a:prstGeom>
          <a:noFill/>
        </p:spPr>
        <p:txBody>
          <a:bodyPr wrap="square" rtlCol="0">
            <a:spAutoFit/>
          </a:bodyPr>
          <a:lstStyle/>
          <a:p>
            <a:pPr marL="285750" indent="-285750">
              <a:buClr>
                <a:schemeClr val="accent1">
                  <a:lumMod val="50000"/>
                </a:schemeClr>
              </a:buClr>
              <a:buFont typeface="Arial" panose="020B0604020202020204" pitchFamily="34" charset="0"/>
              <a:buChar char="•"/>
            </a:pPr>
            <a:r>
              <a:rPr lang="en-US" sz="2400" dirty="0"/>
              <a:t>Weighted sum is calculated as:</a:t>
            </a:r>
          </a:p>
        </p:txBody>
      </p:sp>
    </p:spTree>
    <p:extLst>
      <p:ext uri="{BB962C8B-B14F-4D97-AF65-F5344CB8AC3E}">
        <p14:creationId xmlns:p14="http://schemas.microsoft.com/office/powerpoint/2010/main" val="165928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9" y="2251886"/>
            <a:ext cx="5497991" cy="4572000"/>
          </a:xfrm>
        </p:spPr>
        <p:txBody>
          <a:bodyPr>
            <a:noAutofit/>
          </a:bodyPr>
          <a:lstStyle/>
          <a:p>
            <a:r>
              <a:rPr lang="en-US" sz="2400" b="1" dirty="0"/>
              <a:t>Calculation  (Step-1):</a:t>
            </a:r>
          </a:p>
          <a:p>
            <a:pPr marL="690563"/>
            <a:r>
              <a:rPr lang="en-US" sz="2000" b="1" dirty="0">
                <a:solidFill>
                  <a:schemeClr val="accent1">
                    <a:lumMod val="75000"/>
                  </a:schemeClr>
                </a:solidFill>
              </a:rPr>
              <a:t>X</a:t>
            </a:r>
            <a:r>
              <a:rPr lang="en-US" sz="2000" b="1" baseline="-25000" dirty="0">
                <a:solidFill>
                  <a:schemeClr val="accent1">
                    <a:lumMod val="75000"/>
                  </a:schemeClr>
                </a:solidFill>
              </a:rPr>
              <a:t>1 </a:t>
            </a:r>
            <a:r>
              <a:rPr lang="en-US" sz="2000" b="1" dirty="0">
                <a:solidFill>
                  <a:schemeClr val="accent1">
                    <a:lumMod val="75000"/>
                  </a:schemeClr>
                </a:solidFill>
              </a:rPr>
              <a:t> = 1 </a:t>
            </a:r>
          </a:p>
          <a:p>
            <a:pPr lvl="1"/>
            <a:r>
              <a:rPr lang="en-US" sz="2000" b="1" dirty="0">
                <a:solidFill>
                  <a:schemeClr val="accent1">
                    <a:lumMod val="75000"/>
                  </a:schemeClr>
                </a:solidFill>
              </a:rPr>
              <a:t>X</a:t>
            </a:r>
            <a:r>
              <a:rPr lang="en-US" sz="2000" b="1" baseline="-25000" dirty="0">
                <a:solidFill>
                  <a:schemeClr val="accent1">
                    <a:lumMod val="75000"/>
                  </a:schemeClr>
                </a:solidFill>
              </a:rPr>
              <a:t>2 </a:t>
            </a:r>
            <a:r>
              <a:rPr lang="en-US" sz="2000" b="1" dirty="0">
                <a:solidFill>
                  <a:schemeClr val="accent1">
                    <a:lumMod val="75000"/>
                  </a:schemeClr>
                </a:solidFill>
              </a:rPr>
              <a:t> = 0</a:t>
            </a:r>
          </a:p>
          <a:p>
            <a:pPr lvl="1"/>
            <a:r>
              <a:rPr lang="en-US" sz="2000" b="1" dirty="0">
                <a:solidFill>
                  <a:schemeClr val="accent1">
                    <a:lumMod val="75000"/>
                  </a:schemeClr>
                </a:solidFill>
              </a:rPr>
              <a:t>X</a:t>
            </a:r>
            <a:r>
              <a:rPr lang="en-US" sz="2000" b="1" baseline="-25000" dirty="0">
                <a:solidFill>
                  <a:schemeClr val="accent1">
                    <a:lumMod val="75000"/>
                  </a:schemeClr>
                </a:solidFill>
              </a:rPr>
              <a:t>3 </a:t>
            </a:r>
            <a:r>
              <a:rPr lang="en-US" sz="2000" b="1" dirty="0">
                <a:solidFill>
                  <a:schemeClr val="accent1">
                    <a:lumMod val="75000"/>
                  </a:schemeClr>
                </a:solidFill>
              </a:rPr>
              <a:t> = 0</a:t>
            </a:r>
          </a:p>
          <a:p>
            <a:pPr lvl="1"/>
            <a:r>
              <a:rPr lang="en-US" sz="2000" b="1" dirty="0">
                <a:solidFill>
                  <a:schemeClr val="accent1">
                    <a:lumMod val="75000"/>
                  </a:schemeClr>
                </a:solidFill>
              </a:rPr>
              <a:t>X</a:t>
            </a:r>
            <a:r>
              <a:rPr lang="en-US" sz="2000" b="1" baseline="-25000" dirty="0">
                <a:solidFill>
                  <a:schemeClr val="accent1">
                    <a:lumMod val="75000"/>
                  </a:schemeClr>
                </a:solidFill>
              </a:rPr>
              <a:t>4 </a:t>
            </a:r>
            <a:r>
              <a:rPr lang="en-US" sz="2000" b="1" dirty="0">
                <a:solidFill>
                  <a:schemeClr val="accent1">
                    <a:lumMod val="75000"/>
                  </a:schemeClr>
                </a:solidFill>
              </a:rPr>
              <a:t> = 0 </a:t>
            </a:r>
          </a:p>
          <a:p>
            <a:pPr marL="457200" lvl="1" indent="0">
              <a:buNone/>
            </a:pPr>
            <a:endParaRPr lang="en-US" sz="2000" b="1" dirty="0">
              <a:solidFill>
                <a:schemeClr val="accent1">
                  <a:lumMod val="75000"/>
                </a:schemeClr>
              </a:solidFill>
            </a:endParaRPr>
          </a:p>
          <a:p>
            <a:pPr marL="3175" lvl="1" indent="0">
              <a:buNone/>
            </a:pPr>
            <a:r>
              <a:rPr lang="en-US" sz="1800" b="1" dirty="0">
                <a:solidFill>
                  <a:srgbClr val="0070C0"/>
                </a:solidFill>
              </a:rPr>
              <a:t>S= 0.25*(1) + 0.25* (0) + 0.25*(0) + 0.25* (0) = 0.25</a:t>
            </a:r>
          </a:p>
          <a:p>
            <a:pPr marL="457200" lvl="1" indent="0">
              <a:buNone/>
            </a:pPr>
            <a:endParaRPr lang="en-US" sz="2000" baseline="-25000" dirty="0"/>
          </a:p>
          <a:p>
            <a:pPr marL="228600" lvl="1">
              <a:spcBef>
                <a:spcPts val="0"/>
              </a:spcBef>
            </a:pPr>
            <a:r>
              <a:rPr lang="en-US" sz="2600" b="1" dirty="0"/>
              <a:t>0.25 &gt; 0, so the output of ANN is +1</a:t>
            </a:r>
          </a:p>
          <a:p>
            <a:pPr marL="0" lvl="1" indent="0">
              <a:spcBef>
                <a:spcPts val="0"/>
              </a:spcBef>
              <a:buNone/>
            </a:pPr>
            <a:endParaRPr lang="en-US" sz="2600" b="1" dirty="0"/>
          </a:p>
          <a:p>
            <a:pPr marL="519113" lvl="2">
              <a:spcBef>
                <a:spcPts val="0"/>
              </a:spcBef>
              <a:tabLst>
                <a:tab pos="231775" algn="l"/>
              </a:tabLst>
            </a:pPr>
            <a:r>
              <a:rPr lang="en-US" sz="2400" dirty="0"/>
              <a:t>So the image is categorized as </a:t>
            </a:r>
            <a:r>
              <a:rPr lang="en-US" sz="2400" dirty="0">
                <a:solidFill>
                  <a:srgbClr val="FF0000"/>
                </a:solidFill>
              </a:rPr>
              <a:t>“Bright” </a:t>
            </a:r>
          </a:p>
          <a:p>
            <a:pPr marL="519113" lvl="2">
              <a:spcBef>
                <a:spcPts val="0"/>
              </a:spcBef>
              <a:tabLst>
                <a:tab pos="231775" algn="l"/>
              </a:tabLst>
            </a:pPr>
            <a:r>
              <a:rPr lang="en-US" sz="2400" dirty="0"/>
              <a:t>Target : </a:t>
            </a:r>
            <a:r>
              <a:rPr lang="en-US" sz="2400" dirty="0">
                <a:solidFill>
                  <a:srgbClr val="FF0000"/>
                </a:solidFill>
              </a:rPr>
              <a:t>“Dark”</a:t>
            </a:r>
          </a:p>
          <a:p>
            <a:pPr marL="0" lvl="1" indent="0">
              <a:buNone/>
              <a:tabLst>
                <a:tab pos="231775" algn="l"/>
              </a:tabLst>
            </a:pPr>
            <a:r>
              <a:rPr lang="en-US" dirty="0"/>
              <a:t> </a:t>
            </a:r>
          </a:p>
          <a:p>
            <a:pPr marL="228600" lvl="1"/>
            <a:endParaRPr lang="en-US" dirty="0"/>
          </a:p>
        </p:txBody>
      </p:sp>
      <p:sp>
        <p:nvSpPr>
          <p:cNvPr id="4" name="Rounded Rectangle 3"/>
          <p:cNvSpPr/>
          <p:nvPr/>
        </p:nvSpPr>
        <p:spPr>
          <a:xfrm>
            <a:off x="937291" y="497938"/>
            <a:ext cx="4999485" cy="67760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b="1" dirty="0">
                <a:solidFill>
                  <a:schemeClr val="tx1"/>
                </a:solidFill>
                <a:latin typeface="Arial" panose="020B0604020202020204" pitchFamily="34" charset="0"/>
                <a:cs typeface="Arial" panose="020B0604020202020204" pitchFamily="34" charset="0"/>
              </a:rPr>
              <a:t>Perceptron Example</a:t>
            </a:r>
            <a:endParaRPr lang="en-US" sz="3800" dirty="0">
              <a:solidFill>
                <a:schemeClr val="tx1"/>
              </a:solidFill>
            </a:endParaRPr>
          </a:p>
        </p:txBody>
      </p:sp>
      <p:grpSp>
        <p:nvGrpSpPr>
          <p:cNvPr id="5" name="Group 4"/>
          <p:cNvGrpSpPr/>
          <p:nvPr/>
        </p:nvGrpSpPr>
        <p:grpSpPr>
          <a:xfrm>
            <a:off x="6100545" y="2248882"/>
            <a:ext cx="4617705" cy="3129001"/>
            <a:chOff x="6005015" y="2129051"/>
            <a:chExt cx="4617705" cy="3129001"/>
          </a:xfrm>
        </p:grpSpPr>
        <p:sp>
          <p:nvSpPr>
            <p:cNvPr id="6" name="Oval 5"/>
            <p:cNvSpPr/>
            <p:nvPr/>
          </p:nvSpPr>
          <p:spPr>
            <a:xfrm>
              <a:off x="6005015" y="2129051"/>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12272" y="3007153"/>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77588" y="3914307"/>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80896" y="4780381"/>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109212" y="2164688"/>
              <a:ext cx="473556" cy="369332"/>
            </a:xfrm>
            <a:prstGeom prst="rect">
              <a:avLst/>
            </a:prstGeom>
            <a:noFill/>
          </p:spPr>
          <p:txBody>
            <a:bodyPr wrap="square" rtlCol="0">
              <a:spAutoFit/>
            </a:bodyPr>
            <a:lstStyle/>
            <a:p>
              <a:r>
                <a:rPr lang="en-US" b="1" dirty="0"/>
                <a:t>x</a:t>
              </a:r>
              <a:r>
                <a:rPr lang="en-US" b="1" baseline="-25000" dirty="0"/>
                <a:t>1</a:t>
              </a:r>
            </a:p>
          </p:txBody>
        </p:sp>
        <p:sp>
          <p:nvSpPr>
            <p:cNvPr id="11" name="TextBox 10"/>
            <p:cNvSpPr txBox="1"/>
            <p:nvPr/>
          </p:nvSpPr>
          <p:spPr>
            <a:xfrm>
              <a:off x="6109865" y="3000021"/>
              <a:ext cx="473556" cy="369332"/>
            </a:xfrm>
            <a:prstGeom prst="rect">
              <a:avLst/>
            </a:prstGeom>
            <a:noFill/>
          </p:spPr>
          <p:txBody>
            <a:bodyPr wrap="square" rtlCol="0">
              <a:spAutoFit/>
            </a:bodyPr>
            <a:lstStyle/>
            <a:p>
              <a:r>
                <a:rPr lang="en-US" b="1" dirty="0"/>
                <a:t>x</a:t>
              </a:r>
              <a:r>
                <a:rPr lang="en-US" b="1" baseline="-25000" dirty="0"/>
                <a:t>2</a:t>
              </a:r>
            </a:p>
          </p:txBody>
        </p:sp>
        <p:sp>
          <p:nvSpPr>
            <p:cNvPr id="12" name="TextBox 11"/>
            <p:cNvSpPr txBox="1"/>
            <p:nvPr/>
          </p:nvSpPr>
          <p:spPr>
            <a:xfrm>
              <a:off x="6162562" y="3880336"/>
              <a:ext cx="473556" cy="369332"/>
            </a:xfrm>
            <a:prstGeom prst="rect">
              <a:avLst/>
            </a:prstGeom>
            <a:noFill/>
          </p:spPr>
          <p:txBody>
            <a:bodyPr wrap="square" rtlCol="0">
              <a:spAutoFit/>
            </a:bodyPr>
            <a:lstStyle/>
            <a:p>
              <a:r>
                <a:rPr lang="en-US" b="1" dirty="0"/>
                <a:t>x</a:t>
              </a:r>
              <a:r>
                <a:rPr lang="en-US" b="1" baseline="-25000" dirty="0"/>
                <a:t>3</a:t>
              </a:r>
            </a:p>
          </p:txBody>
        </p:sp>
        <p:sp>
          <p:nvSpPr>
            <p:cNvPr id="13" name="TextBox 12"/>
            <p:cNvSpPr txBox="1"/>
            <p:nvPr/>
          </p:nvSpPr>
          <p:spPr>
            <a:xfrm>
              <a:off x="6178210" y="4765986"/>
              <a:ext cx="473556" cy="369332"/>
            </a:xfrm>
            <a:prstGeom prst="rect">
              <a:avLst/>
            </a:prstGeom>
            <a:noFill/>
          </p:spPr>
          <p:txBody>
            <a:bodyPr wrap="square" rtlCol="0">
              <a:spAutoFit/>
            </a:bodyPr>
            <a:lstStyle/>
            <a:p>
              <a:r>
                <a:rPr lang="en-US" b="1" dirty="0"/>
                <a:t>x</a:t>
              </a:r>
              <a:r>
                <a:rPr lang="en-US" b="1" baseline="-25000" dirty="0"/>
                <a:t>4</a:t>
              </a:r>
            </a:p>
          </p:txBody>
        </p:sp>
        <p:sp>
          <p:nvSpPr>
            <p:cNvPr id="14" name="Oval 13"/>
            <p:cNvSpPr/>
            <p:nvPr/>
          </p:nvSpPr>
          <p:spPr>
            <a:xfrm>
              <a:off x="8345715" y="3048001"/>
              <a:ext cx="1016000" cy="10000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15" name="Straight Arrow Connector 14"/>
            <p:cNvCxnSpPr/>
            <p:nvPr/>
          </p:nvCxnSpPr>
          <p:spPr>
            <a:xfrm>
              <a:off x="6515509" y="2475964"/>
              <a:ext cx="1873755" cy="86371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6"/>
              <a:endCxn id="14" idx="2"/>
            </p:cNvCxnSpPr>
            <p:nvPr/>
          </p:nvCxnSpPr>
          <p:spPr>
            <a:xfrm>
              <a:off x="6544535" y="3245989"/>
              <a:ext cx="1801180" cy="30205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6"/>
            </p:cNvCxnSpPr>
            <p:nvPr/>
          </p:nvCxnSpPr>
          <p:spPr>
            <a:xfrm flipV="1">
              <a:off x="6609851" y="3708321"/>
              <a:ext cx="1779413" cy="44482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6"/>
              <a:endCxn id="14" idx="3"/>
            </p:cNvCxnSpPr>
            <p:nvPr/>
          </p:nvCxnSpPr>
          <p:spPr>
            <a:xfrm flipV="1">
              <a:off x="6613159" y="3901623"/>
              <a:ext cx="1881346" cy="111759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138230" y="3231482"/>
              <a:ext cx="473556" cy="369332"/>
            </a:xfrm>
            <a:prstGeom prst="rect">
              <a:avLst/>
            </a:prstGeom>
            <a:noFill/>
          </p:spPr>
          <p:txBody>
            <a:bodyPr wrap="square" rtlCol="0">
              <a:spAutoFit/>
            </a:bodyPr>
            <a:lstStyle/>
            <a:p>
              <a:r>
                <a:rPr lang="cy-GB" b="1" dirty="0"/>
                <a:t>ŷ</a:t>
              </a:r>
              <a:endParaRPr lang="en-US" b="1" baseline="-25000" dirty="0"/>
            </a:p>
          </p:txBody>
        </p:sp>
        <p:cxnSp>
          <p:nvCxnSpPr>
            <p:cNvPr id="20" name="Straight Arrow Connector 19"/>
            <p:cNvCxnSpPr/>
            <p:nvPr/>
          </p:nvCxnSpPr>
          <p:spPr>
            <a:xfrm>
              <a:off x="9353041" y="3764623"/>
              <a:ext cx="1269679" cy="53491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994338" y="2393656"/>
              <a:ext cx="546998" cy="338554"/>
            </a:xfrm>
            <a:prstGeom prst="rect">
              <a:avLst/>
            </a:prstGeom>
            <a:noFill/>
          </p:spPr>
          <p:txBody>
            <a:bodyPr wrap="square" rtlCol="0">
              <a:spAutoFit/>
            </a:bodyPr>
            <a:lstStyle/>
            <a:p>
              <a:r>
                <a:rPr lang="en-US" sz="1600" b="1" dirty="0"/>
                <a:t>0.25</a:t>
              </a:r>
              <a:endParaRPr lang="en-US" sz="1600" b="1" baseline="-25000" dirty="0"/>
            </a:p>
          </p:txBody>
        </p:sp>
      </p:grpSp>
      <p:sp>
        <p:nvSpPr>
          <p:cNvPr id="22" name="TextBox 21"/>
          <p:cNvSpPr txBox="1"/>
          <p:nvPr/>
        </p:nvSpPr>
        <p:spPr>
          <a:xfrm>
            <a:off x="7133834" y="3118475"/>
            <a:ext cx="546998" cy="338554"/>
          </a:xfrm>
          <a:prstGeom prst="rect">
            <a:avLst/>
          </a:prstGeom>
          <a:noFill/>
        </p:spPr>
        <p:txBody>
          <a:bodyPr wrap="square" rtlCol="0">
            <a:spAutoFit/>
          </a:bodyPr>
          <a:lstStyle/>
          <a:p>
            <a:r>
              <a:rPr lang="en-US" sz="1600" b="1" dirty="0"/>
              <a:t>0.25</a:t>
            </a:r>
            <a:endParaRPr lang="en-US" sz="1600" b="1" baseline="-25000" dirty="0"/>
          </a:p>
        </p:txBody>
      </p:sp>
      <p:sp>
        <p:nvSpPr>
          <p:cNvPr id="23" name="TextBox 22"/>
          <p:cNvSpPr txBox="1"/>
          <p:nvPr/>
        </p:nvSpPr>
        <p:spPr>
          <a:xfrm>
            <a:off x="7177139" y="3692296"/>
            <a:ext cx="546998" cy="338554"/>
          </a:xfrm>
          <a:prstGeom prst="rect">
            <a:avLst/>
          </a:prstGeom>
          <a:noFill/>
        </p:spPr>
        <p:txBody>
          <a:bodyPr wrap="square" rtlCol="0">
            <a:spAutoFit/>
          </a:bodyPr>
          <a:lstStyle/>
          <a:p>
            <a:r>
              <a:rPr lang="en-US" sz="1600" b="1" dirty="0"/>
              <a:t>0.25</a:t>
            </a:r>
            <a:endParaRPr lang="en-US" sz="1600" b="1" baseline="-25000" dirty="0"/>
          </a:p>
        </p:txBody>
      </p:sp>
      <p:sp>
        <p:nvSpPr>
          <p:cNvPr id="24" name="TextBox 23"/>
          <p:cNvSpPr txBox="1"/>
          <p:nvPr/>
        </p:nvSpPr>
        <p:spPr>
          <a:xfrm>
            <a:off x="7316685" y="4238386"/>
            <a:ext cx="546998" cy="338554"/>
          </a:xfrm>
          <a:prstGeom prst="rect">
            <a:avLst/>
          </a:prstGeom>
          <a:noFill/>
        </p:spPr>
        <p:txBody>
          <a:bodyPr wrap="square" rtlCol="0">
            <a:spAutoFit/>
          </a:bodyPr>
          <a:lstStyle/>
          <a:p>
            <a:r>
              <a:rPr lang="en-US" sz="1600" b="1" dirty="0"/>
              <a:t>0.25</a:t>
            </a:r>
            <a:endParaRPr lang="en-US" sz="1600" b="1" baseline="-25000" dirty="0"/>
          </a:p>
        </p:txBody>
      </p:sp>
      <p:sp>
        <p:nvSpPr>
          <p:cNvPr id="25" name="TextBox 24"/>
          <p:cNvSpPr txBox="1"/>
          <p:nvPr/>
        </p:nvSpPr>
        <p:spPr>
          <a:xfrm>
            <a:off x="5698976" y="2331204"/>
            <a:ext cx="617127" cy="369332"/>
          </a:xfrm>
          <a:prstGeom prst="rect">
            <a:avLst/>
          </a:prstGeom>
          <a:noFill/>
        </p:spPr>
        <p:txBody>
          <a:bodyPr wrap="square" rtlCol="0">
            <a:spAutoFit/>
          </a:bodyPr>
          <a:lstStyle/>
          <a:p>
            <a:r>
              <a:rPr lang="en-US" dirty="0"/>
              <a:t>1</a:t>
            </a:r>
          </a:p>
        </p:txBody>
      </p:sp>
      <p:sp>
        <p:nvSpPr>
          <p:cNvPr id="26" name="TextBox 25"/>
          <p:cNvSpPr txBox="1"/>
          <p:nvPr/>
        </p:nvSpPr>
        <p:spPr>
          <a:xfrm>
            <a:off x="5727627" y="5057392"/>
            <a:ext cx="558411" cy="369332"/>
          </a:xfrm>
          <a:prstGeom prst="rect">
            <a:avLst/>
          </a:prstGeom>
          <a:noFill/>
        </p:spPr>
        <p:txBody>
          <a:bodyPr wrap="square" rtlCol="0">
            <a:spAutoFit/>
          </a:bodyPr>
          <a:lstStyle/>
          <a:p>
            <a:r>
              <a:rPr lang="en-US" dirty="0"/>
              <a:t>0</a:t>
            </a:r>
          </a:p>
        </p:txBody>
      </p:sp>
      <p:sp>
        <p:nvSpPr>
          <p:cNvPr id="27" name="TextBox 26"/>
          <p:cNvSpPr txBox="1"/>
          <p:nvPr/>
        </p:nvSpPr>
        <p:spPr>
          <a:xfrm>
            <a:off x="5727627" y="4041398"/>
            <a:ext cx="610250" cy="369332"/>
          </a:xfrm>
          <a:prstGeom prst="rect">
            <a:avLst/>
          </a:prstGeom>
          <a:noFill/>
        </p:spPr>
        <p:txBody>
          <a:bodyPr wrap="square" rtlCol="0">
            <a:spAutoFit/>
          </a:bodyPr>
          <a:lstStyle/>
          <a:p>
            <a:r>
              <a:rPr lang="en-US" dirty="0"/>
              <a:t>0</a:t>
            </a:r>
          </a:p>
        </p:txBody>
      </p:sp>
      <p:sp>
        <p:nvSpPr>
          <p:cNvPr id="28" name="TextBox 27"/>
          <p:cNvSpPr txBox="1"/>
          <p:nvPr/>
        </p:nvSpPr>
        <p:spPr>
          <a:xfrm>
            <a:off x="5720749" y="3141507"/>
            <a:ext cx="617127" cy="381647"/>
          </a:xfrm>
          <a:prstGeom prst="rect">
            <a:avLst/>
          </a:prstGeom>
          <a:noFill/>
        </p:spPr>
        <p:txBody>
          <a:bodyPr wrap="square" rtlCol="0">
            <a:spAutoFit/>
          </a:bodyPr>
          <a:lstStyle/>
          <a:p>
            <a:r>
              <a:rPr lang="en-US" dirty="0"/>
              <a:t>0</a:t>
            </a:r>
          </a:p>
        </p:txBody>
      </p:sp>
      <p:sp>
        <p:nvSpPr>
          <p:cNvPr id="29" name="TextBox 28"/>
          <p:cNvSpPr txBox="1"/>
          <p:nvPr/>
        </p:nvSpPr>
        <p:spPr>
          <a:xfrm flipH="1">
            <a:off x="10787485" y="2592794"/>
            <a:ext cx="1454555" cy="369332"/>
          </a:xfrm>
          <a:prstGeom prst="rect">
            <a:avLst/>
          </a:prstGeom>
          <a:noFill/>
        </p:spPr>
        <p:txBody>
          <a:bodyPr wrap="square" rtlCol="0">
            <a:spAutoFit/>
          </a:bodyPr>
          <a:lstStyle/>
          <a:p>
            <a:r>
              <a:rPr lang="en-US" b="1" dirty="0"/>
              <a:t>+1    Bright</a:t>
            </a:r>
            <a:endParaRPr lang="en-US" b="1" baseline="-25000" dirty="0"/>
          </a:p>
        </p:txBody>
      </p:sp>
      <p:cxnSp>
        <p:nvCxnSpPr>
          <p:cNvPr id="30" name="Straight Arrow Connector 29"/>
          <p:cNvCxnSpPr/>
          <p:nvPr/>
        </p:nvCxnSpPr>
        <p:spPr>
          <a:xfrm flipV="1">
            <a:off x="9426671" y="2866337"/>
            <a:ext cx="1291579" cy="61180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85751" y="2761518"/>
            <a:ext cx="952531" cy="338554"/>
          </a:xfrm>
          <a:prstGeom prst="rect">
            <a:avLst/>
          </a:prstGeom>
          <a:noFill/>
        </p:spPr>
        <p:txBody>
          <a:bodyPr wrap="square" rtlCol="0">
            <a:spAutoFit/>
          </a:bodyPr>
          <a:lstStyle/>
          <a:p>
            <a:r>
              <a:rPr lang="en-US" sz="1600" b="1" dirty="0"/>
              <a:t>If S&gt; 0</a:t>
            </a:r>
            <a:endParaRPr lang="en-US" sz="1600" b="1" baseline="-25000" dirty="0"/>
          </a:p>
        </p:txBody>
      </p:sp>
      <p:sp>
        <p:nvSpPr>
          <p:cNvPr id="32" name="TextBox 31"/>
          <p:cNvSpPr txBox="1"/>
          <p:nvPr/>
        </p:nvSpPr>
        <p:spPr>
          <a:xfrm flipH="1">
            <a:off x="10915882" y="4238881"/>
            <a:ext cx="1123136" cy="369332"/>
          </a:xfrm>
          <a:prstGeom prst="rect">
            <a:avLst/>
          </a:prstGeom>
          <a:noFill/>
        </p:spPr>
        <p:txBody>
          <a:bodyPr wrap="square" rtlCol="0">
            <a:spAutoFit/>
          </a:bodyPr>
          <a:lstStyle/>
          <a:p>
            <a:r>
              <a:rPr lang="en-US" b="1" dirty="0"/>
              <a:t>-1    Dark</a:t>
            </a:r>
            <a:endParaRPr lang="en-US" b="1" baseline="-25000" dirty="0"/>
          </a:p>
        </p:txBody>
      </p:sp>
      <p:sp>
        <p:nvSpPr>
          <p:cNvPr id="34" name="TextBox 33"/>
          <p:cNvSpPr txBox="1"/>
          <p:nvPr/>
        </p:nvSpPr>
        <p:spPr>
          <a:xfrm>
            <a:off x="9100500" y="4183162"/>
            <a:ext cx="1104081" cy="338554"/>
          </a:xfrm>
          <a:prstGeom prst="rect">
            <a:avLst/>
          </a:prstGeom>
          <a:noFill/>
        </p:spPr>
        <p:txBody>
          <a:bodyPr wrap="square" rtlCol="0">
            <a:spAutoFit/>
          </a:bodyPr>
          <a:lstStyle/>
          <a:p>
            <a:r>
              <a:rPr lang="en-US" sz="1600" b="1" dirty="0"/>
              <a:t>Otherwise</a:t>
            </a:r>
            <a:endParaRPr lang="en-US" sz="1600" b="1" baseline="-25000" dirty="0"/>
          </a:p>
        </p:txBody>
      </p:sp>
      <p:sp>
        <p:nvSpPr>
          <p:cNvPr id="33" name="TextBox 32"/>
          <p:cNvSpPr txBox="1"/>
          <p:nvPr/>
        </p:nvSpPr>
        <p:spPr>
          <a:xfrm>
            <a:off x="261258" y="1338243"/>
            <a:ext cx="11039087" cy="830997"/>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2400" dirty="0"/>
              <a:t>Consider an input, the weighted sum is calculate and prediction of perceptron is given below:</a:t>
            </a:r>
          </a:p>
        </p:txBody>
      </p:sp>
    </p:spTree>
    <p:extLst>
      <p:ext uri="{BB962C8B-B14F-4D97-AF65-F5344CB8AC3E}">
        <p14:creationId xmlns:p14="http://schemas.microsoft.com/office/powerpoint/2010/main" val="154060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0878" y="1825625"/>
            <a:ext cx="10630582" cy="1573166"/>
          </a:xfrm>
        </p:spPr>
        <p:txBody>
          <a:bodyPr>
            <a:normAutofit/>
          </a:bodyPr>
          <a:lstStyle/>
          <a:p>
            <a:endParaRPr lang="en-US" sz="2400" dirty="0"/>
          </a:p>
          <a:p>
            <a:pPr marL="0" lvl="1" indent="0">
              <a:buNone/>
            </a:pPr>
            <a:r>
              <a:rPr lang="en-US" sz="2800" dirty="0"/>
              <a:t> </a:t>
            </a:r>
          </a:p>
          <a:p>
            <a:pPr marL="228600" lvl="1"/>
            <a:endParaRPr lang="en-US" sz="2800" dirty="0"/>
          </a:p>
        </p:txBody>
      </p:sp>
      <p:sp>
        <p:nvSpPr>
          <p:cNvPr id="4" name="Rounded Rectangle 3"/>
          <p:cNvSpPr/>
          <p:nvPr/>
        </p:nvSpPr>
        <p:spPr>
          <a:xfrm>
            <a:off x="502951" y="470642"/>
            <a:ext cx="10688210" cy="49613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300" b="1" dirty="0">
                <a:solidFill>
                  <a:schemeClr val="tx1"/>
                </a:solidFill>
                <a:latin typeface="Arial" panose="020B0604020202020204" pitchFamily="34" charset="0"/>
                <a:cs typeface="Arial" panose="020B0604020202020204" pitchFamily="34" charset="0"/>
              </a:rPr>
              <a:t>Perceptron Training Rule (How to update weights)</a:t>
            </a:r>
            <a:endParaRPr lang="en-US" sz="3300" dirty="0">
              <a:solidFill>
                <a:schemeClr val="tx1"/>
              </a:solidFill>
            </a:endParaRPr>
          </a:p>
        </p:txBody>
      </p:sp>
      <p:sp>
        <p:nvSpPr>
          <p:cNvPr id="5" name="Content Placeholder 2"/>
          <p:cNvSpPr txBox="1">
            <a:spLocks/>
          </p:cNvSpPr>
          <p:nvPr/>
        </p:nvSpPr>
        <p:spPr>
          <a:xfrm>
            <a:off x="271018" y="1337223"/>
            <a:ext cx="10920142" cy="192523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00" b="1" dirty="0"/>
              <a:t>When t(E) is different from o(E)</a:t>
            </a:r>
          </a:p>
          <a:p>
            <a:pPr lvl="2"/>
            <a:r>
              <a:rPr lang="en-US" sz="2400" b="1" dirty="0"/>
              <a:t>Add </a:t>
            </a:r>
            <a:r>
              <a:rPr lang="el-GR" sz="2400" b="1" dirty="0"/>
              <a:t>∆</a:t>
            </a:r>
            <a:r>
              <a:rPr lang="en-US" sz="2400" b="1" baseline="-25000" dirty="0" err="1"/>
              <a:t>i</a:t>
            </a:r>
            <a:r>
              <a:rPr lang="en-US" sz="2400" b="1" dirty="0"/>
              <a:t> to weight </a:t>
            </a:r>
            <a:r>
              <a:rPr lang="en-US" sz="2400" b="1" dirty="0" err="1"/>
              <a:t>w</a:t>
            </a:r>
            <a:r>
              <a:rPr lang="en-US" sz="2400" b="1" baseline="-25000" dirty="0" err="1"/>
              <a:t>i</a:t>
            </a:r>
            <a:endParaRPr lang="en-US" sz="2400" b="1" baseline="-25000" dirty="0"/>
          </a:p>
          <a:p>
            <a:pPr lvl="2"/>
            <a:r>
              <a:rPr lang="en-US" sz="2400" b="1" dirty="0"/>
              <a:t>Where </a:t>
            </a:r>
            <a:r>
              <a:rPr lang="el-GR" sz="2400" b="1" dirty="0">
                <a:solidFill>
                  <a:srgbClr val="FF0000"/>
                </a:solidFill>
              </a:rPr>
              <a:t>∆</a:t>
            </a:r>
            <a:r>
              <a:rPr lang="en-US" sz="2400" b="1" baseline="-25000" dirty="0" err="1">
                <a:solidFill>
                  <a:srgbClr val="FF0000"/>
                </a:solidFill>
              </a:rPr>
              <a:t>i</a:t>
            </a:r>
            <a:r>
              <a:rPr lang="en-US" sz="2400" b="1" dirty="0">
                <a:solidFill>
                  <a:srgbClr val="FF0000"/>
                </a:solidFill>
              </a:rPr>
              <a:t> = ɳ(t(E) – o(E) ) x</a:t>
            </a:r>
            <a:r>
              <a:rPr lang="en-US" sz="2400" b="1" baseline="-25000" dirty="0">
                <a:solidFill>
                  <a:srgbClr val="FF0000"/>
                </a:solidFill>
              </a:rPr>
              <a:t>i</a:t>
            </a:r>
            <a:r>
              <a:rPr lang="en-US" sz="2400" b="1" dirty="0">
                <a:solidFill>
                  <a:srgbClr val="FF0000"/>
                </a:solidFill>
              </a:rPr>
              <a:t>   </a:t>
            </a:r>
            <a:r>
              <a:rPr lang="en-US" sz="2400" b="1" dirty="0">
                <a:sym typeface="Wingdings" panose="05000000000000000000" pitchFamily="2" charset="2"/>
              </a:rPr>
              <a:t> </a:t>
            </a:r>
            <a:r>
              <a:rPr lang="en-US" sz="2400" b="1" dirty="0"/>
              <a:t>ɳ</a:t>
            </a:r>
            <a:r>
              <a:rPr lang="en-US" sz="2400" b="1" dirty="0">
                <a:sym typeface="Wingdings" panose="05000000000000000000" pitchFamily="2" charset="2"/>
              </a:rPr>
              <a:t> is learning rate (Usually very small value)</a:t>
            </a:r>
            <a:endParaRPr lang="en-US" sz="2400" b="1" dirty="0"/>
          </a:p>
          <a:p>
            <a:pPr lvl="2"/>
            <a:r>
              <a:rPr lang="en-US" sz="2400" b="1" dirty="0"/>
              <a:t>Do this for every weight in the network</a:t>
            </a:r>
          </a:p>
          <a:p>
            <a:pPr lvl="2"/>
            <a:r>
              <a:rPr lang="en-US" sz="2400" b="1" dirty="0"/>
              <a:t>Let </a:t>
            </a:r>
            <a:r>
              <a:rPr lang="en-US" sz="2400" b="1" dirty="0">
                <a:solidFill>
                  <a:srgbClr val="FF0000"/>
                </a:solidFill>
              </a:rPr>
              <a:t>ɳ=0.1</a:t>
            </a:r>
          </a:p>
        </p:txBody>
      </p:sp>
      <p:sp>
        <p:nvSpPr>
          <p:cNvPr id="2" name="Rounded Rectangle 1"/>
          <p:cNvSpPr/>
          <p:nvPr/>
        </p:nvSpPr>
        <p:spPr>
          <a:xfrm>
            <a:off x="1446664" y="3835025"/>
            <a:ext cx="3401108" cy="570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888"/>
            <a:r>
              <a:rPr lang="el-GR" sz="2000" b="1" dirty="0">
                <a:solidFill>
                  <a:schemeClr val="tx1"/>
                </a:solidFill>
              </a:rPr>
              <a:t>∆</a:t>
            </a:r>
            <a:r>
              <a:rPr lang="en-US" sz="2000" b="1" baseline="-25000" dirty="0">
                <a:solidFill>
                  <a:schemeClr val="tx1"/>
                </a:solidFill>
              </a:rPr>
              <a:t>1</a:t>
            </a:r>
            <a:r>
              <a:rPr lang="en-US" sz="2000" b="1" dirty="0">
                <a:solidFill>
                  <a:schemeClr val="tx1"/>
                </a:solidFill>
              </a:rPr>
              <a:t> = ɳ (t(E) – o(E) )* x</a:t>
            </a:r>
            <a:r>
              <a:rPr lang="en-US" sz="2000" b="1" baseline="-25000" dirty="0">
                <a:solidFill>
                  <a:schemeClr val="tx1"/>
                </a:solidFill>
              </a:rPr>
              <a:t>1</a:t>
            </a:r>
          </a:p>
          <a:p>
            <a:pPr marL="115888"/>
            <a:r>
              <a:rPr lang="en-US" sz="2000" b="1" dirty="0">
                <a:solidFill>
                  <a:schemeClr val="tx1"/>
                </a:solidFill>
              </a:rPr>
              <a:t>     = 0.1 ( -1-1) * 1 = -0.2</a:t>
            </a:r>
            <a:endParaRPr lang="en-US" sz="2000" dirty="0">
              <a:solidFill>
                <a:schemeClr val="tx1"/>
              </a:solidFill>
            </a:endParaRPr>
          </a:p>
        </p:txBody>
      </p:sp>
      <p:sp>
        <p:nvSpPr>
          <p:cNvPr id="48" name="Rounded Rectangle 47"/>
          <p:cNvSpPr/>
          <p:nvPr/>
        </p:nvSpPr>
        <p:spPr>
          <a:xfrm>
            <a:off x="1453924" y="4553481"/>
            <a:ext cx="3401108" cy="570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888"/>
            <a:r>
              <a:rPr lang="el-GR" sz="2000" b="1" dirty="0">
                <a:solidFill>
                  <a:schemeClr val="tx1"/>
                </a:solidFill>
              </a:rPr>
              <a:t>∆</a:t>
            </a:r>
            <a:r>
              <a:rPr lang="en-US" sz="2000" b="1" baseline="-25000" dirty="0">
                <a:solidFill>
                  <a:schemeClr val="tx1"/>
                </a:solidFill>
              </a:rPr>
              <a:t>2</a:t>
            </a:r>
            <a:r>
              <a:rPr lang="en-US" sz="2000" b="1" dirty="0">
                <a:solidFill>
                  <a:schemeClr val="tx1"/>
                </a:solidFill>
              </a:rPr>
              <a:t> = ɳ (t(E) – o(E) )* x</a:t>
            </a:r>
            <a:r>
              <a:rPr lang="en-US" sz="2000" b="1" baseline="-25000" dirty="0">
                <a:solidFill>
                  <a:schemeClr val="tx1"/>
                </a:solidFill>
              </a:rPr>
              <a:t>2</a:t>
            </a:r>
          </a:p>
          <a:p>
            <a:pPr marL="115888"/>
            <a:r>
              <a:rPr lang="en-US" sz="2000" b="1" dirty="0">
                <a:solidFill>
                  <a:schemeClr val="tx1"/>
                </a:solidFill>
              </a:rPr>
              <a:t>     = 0.1 ( -1-1) * 0 = 0</a:t>
            </a:r>
            <a:endParaRPr lang="en-US" sz="2000" dirty="0">
              <a:solidFill>
                <a:schemeClr val="tx1"/>
              </a:solidFill>
            </a:endParaRPr>
          </a:p>
        </p:txBody>
      </p:sp>
      <p:sp>
        <p:nvSpPr>
          <p:cNvPr id="54" name="Rounded Rectangle 53"/>
          <p:cNvSpPr/>
          <p:nvPr/>
        </p:nvSpPr>
        <p:spPr>
          <a:xfrm>
            <a:off x="1453923" y="5264677"/>
            <a:ext cx="3401108" cy="570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888"/>
            <a:r>
              <a:rPr lang="el-GR" sz="2000" b="1" dirty="0">
                <a:solidFill>
                  <a:schemeClr val="tx1"/>
                </a:solidFill>
              </a:rPr>
              <a:t>∆</a:t>
            </a:r>
            <a:r>
              <a:rPr lang="en-US" sz="2000" b="1" baseline="-25000" dirty="0">
                <a:solidFill>
                  <a:schemeClr val="tx1"/>
                </a:solidFill>
              </a:rPr>
              <a:t>3</a:t>
            </a:r>
            <a:r>
              <a:rPr lang="en-US" sz="2000" b="1" dirty="0">
                <a:solidFill>
                  <a:schemeClr val="tx1"/>
                </a:solidFill>
              </a:rPr>
              <a:t> = ɳ (t(E) – o(E) )* x</a:t>
            </a:r>
            <a:r>
              <a:rPr lang="en-US" sz="2000" b="1" baseline="-25000" dirty="0">
                <a:solidFill>
                  <a:schemeClr val="tx1"/>
                </a:solidFill>
              </a:rPr>
              <a:t>3</a:t>
            </a:r>
          </a:p>
          <a:p>
            <a:pPr marL="115888"/>
            <a:r>
              <a:rPr lang="en-US" sz="2000" b="1" dirty="0">
                <a:solidFill>
                  <a:schemeClr val="tx1"/>
                </a:solidFill>
              </a:rPr>
              <a:t>     = 0.1 ( -1-1) * 1 = 0</a:t>
            </a:r>
            <a:endParaRPr lang="en-US" sz="2000" dirty="0">
              <a:solidFill>
                <a:schemeClr val="tx1"/>
              </a:solidFill>
            </a:endParaRPr>
          </a:p>
        </p:txBody>
      </p:sp>
      <p:sp>
        <p:nvSpPr>
          <p:cNvPr id="55" name="Rounded Rectangle 54"/>
          <p:cNvSpPr/>
          <p:nvPr/>
        </p:nvSpPr>
        <p:spPr>
          <a:xfrm>
            <a:off x="1439408" y="5990388"/>
            <a:ext cx="3401108" cy="570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888"/>
            <a:r>
              <a:rPr lang="el-GR" sz="2000" b="1" dirty="0">
                <a:solidFill>
                  <a:schemeClr val="tx1"/>
                </a:solidFill>
              </a:rPr>
              <a:t>∆</a:t>
            </a:r>
            <a:r>
              <a:rPr lang="en-US" sz="2000" b="1" baseline="-25000" dirty="0">
                <a:solidFill>
                  <a:schemeClr val="tx1"/>
                </a:solidFill>
              </a:rPr>
              <a:t>4</a:t>
            </a:r>
            <a:r>
              <a:rPr lang="en-US" sz="2000" b="1" dirty="0">
                <a:solidFill>
                  <a:schemeClr val="tx1"/>
                </a:solidFill>
              </a:rPr>
              <a:t> = ɳ (t(E) – o(E) )* x</a:t>
            </a:r>
            <a:r>
              <a:rPr lang="en-US" sz="2000" b="1" baseline="-25000" dirty="0">
                <a:solidFill>
                  <a:schemeClr val="tx1"/>
                </a:solidFill>
              </a:rPr>
              <a:t>4</a:t>
            </a:r>
          </a:p>
          <a:p>
            <a:pPr marL="115888"/>
            <a:r>
              <a:rPr lang="en-US" sz="2000" b="1" dirty="0">
                <a:solidFill>
                  <a:schemeClr val="tx1"/>
                </a:solidFill>
              </a:rPr>
              <a:t>     = 0.1 ( -1-1) * 1 = 0</a:t>
            </a:r>
            <a:endParaRPr lang="en-US" sz="2000" dirty="0">
              <a:solidFill>
                <a:schemeClr val="tx1"/>
              </a:solidFill>
            </a:endParaRPr>
          </a:p>
        </p:txBody>
      </p:sp>
      <p:sp>
        <p:nvSpPr>
          <p:cNvPr id="56" name="Rounded Rectangle 55"/>
          <p:cNvSpPr/>
          <p:nvPr/>
        </p:nvSpPr>
        <p:spPr>
          <a:xfrm>
            <a:off x="6715029" y="3840553"/>
            <a:ext cx="3930878" cy="570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888" algn="ctr"/>
            <a:r>
              <a:rPr lang="en-US" sz="2000" b="1" dirty="0">
                <a:solidFill>
                  <a:schemeClr val="tx1"/>
                </a:solidFill>
              </a:rPr>
              <a:t>wʹ</a:t>
            </a:r>
            <a:r>
              <a:rPr lang="en-US" sz="2000" b="1" baseline="-25000" dirty="0">
                <a:solidFill>
                  <a:schemeClr val="tx1"/>
                </a:solidFill>
              </a:rPr>
              <a:t>1</a:t>
            </a:r>
            <a:r>
              <a:rPr lang="en-US" sz="2000" b="1" dirty="0">
                <a:solidFill>
                  <a:schemeClr val="tx1"/>
                </a:solidFill>
              </a:rPr>
              <a:t> = w</a:t>
            </a:r>
            <a:r>
              <a:rPr lang="en-US" sz="2000" b="1" baseline="-25000" dirty="0">
                <a:solidFill>
                  <a:schemeClr val="tx1"/>
                </a:solidFill>
              </a:rPr>
              <a:t>1 </a:t>
            </a:r>
            <a:r>
              <a:rPr lang="en-US" sz="2000" b="1" dirty="0">
                <a:solidFill>
                  <a:schemeClr val="tx1"/>
                </a:solidFill>
              </a:rPr>
              <a:t>+</a:t>
            </a:r>
            <a:r>
              <a:rPr lang="el-GR" sz="2000" b="1" dirty="0">
                <a:solidFill>
                  <a:schemeClr val="tx1"/>
                </a:solidFill>
              </a:rPr>
              <a:t>∆</a:t>
            </a:r>
            <a:r>
              <a:rPr lang="en-US" sz="2000" b="1" baseline="-25000" dirty="0">
                <a:solidFill>
                  <a:schemeClr val="tx1"/>
                </a:solidFill>
              </a:rPr>
              <a:t>1</a:t>
            </a:r>
            <a:r>
              <a:rPr lang="en-US" sz="2000" b="1" dirty="0">
                <a:solidFill>
                  <a:schemeClr val="tx1"/>
                </a:solidFill>
              </a:rPr>
              <a:t> = 0.25 - 0.2 = 0.05</a:t>
            </a:r>
            <a:endParaRPr lang="en-US" sz="2000" dirty="0">
              <a:solidFill>
                <a:schemeClr val="tx1"/>
              </a:solidFill>
            </a:endParaRPr>
          </a:p>
        </p:txBody>
      </p:sp>
      <p:sp>
        <p:nvSpPr>
          <p:cNvPr id="57" name="Rounded Rectangle 56"/>
          <p:cNvSpPr/>
          <p:nvPr/>
        </p:nvSpPr>
        <p:spPr>
          <a:xfrm>
            <a:off x="6707773" y="4573523"/>
            <a:ext cx="3930878" cy="570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888" algn="ctr"/>
            <a:r>
              <a:rPr lang="en-US" sz="2000" b="1" dirty="0">
                <a:solidFill>
                  <a:schemeClr val="tx1"/>
                </a:solidFill>
              </a:rPr>
              <a:t>wʹ</a:t>
            </a:r>
            <a:r>
              <a:rPr lang="en-US" sz="2000" b="1" baseline="-25000" dirty="0">
                <a:solidFill>
                  <a:schemeClr val="tx1"/>
                </a:solidFill>
              </a:rPr>
              <a:t>2</a:t>
            </a:r>
            <a:r>
              <a:rPr lang="en-US" sz="2000" b="1" dirty="0">
                <a:solidFill>
                  <a:schemeClr val="tx1"/>
                </a:solidFill>
              </a:rPr>
              <a:t> = w</a:t>
            </a:r>
            <a:r>
              <a:rPr lang="en-US" sz="2000" b="1" baseline="-25000" dirty="0">
                <a:solidFill>
                  <a:schemeClr val="tx1"/>
                </a:solidFill>
              </a:rPr>
              <a:t>2 </a:t>
            </a:r>
            <a:r>
              <a:rPr lang="en-US" sz="2000" b="1" dirty="0">
                <a:solidFill>
                  <a:schemeClr val="tx1"/>
                </a:solidFill>
              </a:rPr>
              <a:t>+</a:t>
            </a:r>
            <a:r>
              <a:rPr lang="el-GR" sz="2000" b="1" dirty="0">
                <a:solidFill>
                  <a:schemeClr val="tx1"/>
                </a:solidFill>
              </a:rPr>
              <a:t>∆</a:t>
            </a:r>
            <a:r>
              <a:rPr lang="en-US" sz="2000" b="1" baseline="-25000" dirty="0">
                <a:solidFill>
                  <a:schemeClr val="tx1"/>
                </a:solidFill>
              </a:rPr>
              <a:t>2</a:t>
            </a:r>
            <a:r>
              <a:rPr lang="en-US" sz="2000" b="1" dirty="0">
                <a:solidFill>
                  <a:schemeClr val="tx1"/>
                </a:solidFill>
              </a:rPr>
              <a:t> = 0.25 + 0 = 0.25</a:t>
            </a:r>
            <a:endParaRPr lang="en-US" sz="2000" dirty="0">
              <a:solidFill>
                <a:schemeClr val="tx1"/>
              </a:solidFill>
            </a:endParaRPr>
          </a:p>
        </p:txBody>
      </p:sp>
      <p:sp>
        <p:nvSpPr>
          <p:cNvPr id="58" name="Rounded Rectangle 57"/>
          <p:cNvSpPr/>
          <p:nvPr/>
        </p:nvSpPr>
        <p:spPr>
          <a:xfrm>
            <a:off x="6715030" y="5291979"/>
            <a:ext cx="3930878" cy="570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888" algn="ctr"/>
            <a:r>
              <a:rPr lang="en-US" sz="2000" b="1" dirty="0">
                <a:solidFill>
                  <a:schemeClr val="tx1"/>
                </a:solidFill>
              </a:rPr>
              <a:t>wʹ</a:t>
            </a:r>
            <a:r>
              <a:rPr lang="en-US" sz="2000" b="1" baseline="-25000" dirty="0">
                <a:solidFill>
                  <a:schemeClr val="tx1"/>
                </a:solidFill>
              </a:rPr>
              <a:t>3</a:t>
            </a:r>
            <a:r>
              <a:rPr lang="en-US" sz="2000" b="1" dirty="0">
                <a:solidFill>
                  <a:schemeClr val="tx1"/>
                </a:solidFill>
              </a:rPr>
              <a:t> = w</a:t>
            </a:r>
            <a:r>
              <a:rPr lang="en-US" sz="2000" b="1" baseline="-25000" dirty="0">
                <a:solidFill>
                  <a:schemeClr val="tx1"/>
                </a:solidFill>
              </a:rPr>
              <a:t>3 </a:t>
            </a:r>
            <a:r>
              <a:rPr lang="en-US" sz="2000" b="1" dirty="0">
                <a:solidFill>
                  <a:schemeClr val="tx1"/>
                </a:solidFill>
              </a:rPr>
              <a:t>+</a:t>
            </a:r>
            <a:r>
              <a:rPr lang="el-GR" sz="2000" b="1" dirty="0">
                <a:solidFill>
                  <a:schemeClr val="tx1"/>
                </a:solidFill>
              </a:rPr>
              <a:t>∆</a:t>
            </a:r>
            <a:r>
              <a:rPr lang="en-US" sz="2000" b="1" baseline="-25000" dirty="0">
                <a:solidFill>
                  <a:schemeClr val="tx1"/>
                </a:solidFill>
              </a:rPr>
              <a:t>3</a:t>
            </a:r>
            <a:r>
              <a:rPr lang="en-US" sz="2000" b="1" dirty="0">
                <a:solidFill>
                  <a:schemeClr val="tx1"/>
                </a:solidFill>
              </a:rPr>
              <a:t> = 0.25 + 0 = 0.25</a:t>
            </a:r>
            <a:endParaRPr lang="en-US" sz="2000" dirty="0">
              <a:solidFill>
                <a:schemeClr val="tx1"/>
              </a:solidFill>
            </a:endParaRPr>
          </a:p>
        </p:txBody>
      </p:sp>
      <p:sp>
        <p:nvSpPr>
          <p:cNvPr id="59" name="Rounded Rectangle 58"/>
          <p:cNvSpPr/>
          <p:nvPr/>
        </p:nvSpPr>
        <p:spPr>
          <a:xfrm>
            <a:off x="6715030" y="6032205"/>
            <a:ext cx="3930878" cy="570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888" algn="ctr"/>
            <a:r>
              <a:rPr lang="en-US" sz="2000" b="1" dirty="0">
                <a:solidFill>
                  <a:schemeClr val="tx1"/>
                </a:solidFill>
              </a:rPr>
              <a:t>wʹ</a:t>
            </a:r>
            <a:r>
              <a:rPr lang="en-US" sz="2000" b="1" baseline="-25000" dirty="0">
                <a:solidFill>
                  <a:schemeClr val="tx1"/>
                </a:solidFill>
              </a:rPr>
              <a:t>4</a:t>
            </a:r>
            <a:r>
              <a:rPr lang="en-US" sz="2000" b="1" dirty="0">
                <a:solidFill>
                  <a:schemeClr val="tx1"/>
                </a:solidFill>
              </a:rPr>
              <a:t> = w</a:t>
            </a:r>
            <a:r>
              <a:rPr lang="en-US" sz="2000" b="1" baseline="-25000" dirty="0">
                <a:solidFill>
                  <a:schemeClr val="tx1"/>
                </a:solidFill>
              </a:rPr>
              <a:t>4 </a:t>
            </a:r>
            <a:r>
              <a:rPr lang="en-US" sz="2000" b="1" dirty="0">
                <a:solidFill>
                  <a:schemeClr val="tx1"/>
                </a:solidFill>
              </a:rPr>
              <a:t>+</a:t>
            </a:r>
            <a:r>
              <a:rPr lang="el-GR" sz="2000" b="1" dirty="0">
                <a:solidFill>
                  <a:schemeClr val="tx1"/>
                </a:solidFill>
              </a:rPr>
              <a:t>∆</a:t>
            </a:r>
            <a:r>
              <a:rPr lang="en-US" sz="2000" b="1" baseline="-25000" dirty="0">
                <a:solidFill>
                  <a:schemeClr val="tx1"/>
                </a:solidFill>
              </a:rPr>
              <a:t>4</a:t>
            </a:r>
            <a:r>
              <a:rPr lang="en-US" sz="2000" b="1" dirty="0">
                <a:solidFill>
                  <a:schemeClr val="tx1"/>
                </a:solidFill>
              </a:rPr>
              <a:t> = 0.25 + 0 = 0.25</a:t>
            </a:r>
            <a:endParaRPr lang="en-US" sz="2000" dirty="0">
              <a:solidFill>
                <a:schemeClr val="tx1"/>
              </a:solidFill>
            </a:endParaRPr>
          </a:p>
        </p:txBody>
      </p:sp>
      <p:sp>
        <p:nvSpPr>
          <p:cNvPr id="60" name="Rounded Rectangle 59"/>
          <p:cNvSpPr/>
          <p:nvPr/>
        </p:nvSpPr>
        <p:spPr>
          <a:xfrm>
            <a:off x="1114716" y="3229164"/>
            <a:ext cx="4221561" cy="45329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latin typeface="Arial" panose="020B0604020202020204" pitchFamily="34" charset="0"/>
                <a:cs typeface="Arial" panose="020B0604020202020204" pitchFamily="34" charset="0"/>
              </a:rPr>
              <a:t>Calculating the error values</a:t>
            </a:r>
            <a:endParaRPr lang="en-US" sz="2200" dirty="0">
              <a:solidFill>
                <a:schemeClr val="tx1"/>
              </a:solidFill>
            </a:endParaRPr>
          </a:p>
        </p:txBody>
      </p:sp>
      <p:sp>
        <p:nvSpPr>
          <p:cNvPr id="61" name="Rounded Rectangle 60"/>
          <p:cNvSpPr/>
          <p:nvPr/>
        </p:nvSpPr>
        <p:spPr>
          <a:xfrm>
            <a:off x="6589753" y="3217789"/>
            <a:ext cx="4246571" cy="45329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latin typeface="Arial" panose="020B0604020202020204" pitchFamily="34" charset="0"/>
                <a:cs typeface="Arial" panose="020B0604020202020204" pitchFamily="34" charset="0"/>
              </a:rPr>
              <a:t>Calculating the New Weights</a:t>
            </a:r>
            <a:endParaRPr lang="en-US" sz="2200" dirty="0">
              <a:solidFill>
                <a:schemeClr val="tx1"/>
              </a:solidFill>
            </a:endParaRPr>
          </a:p>
        </p:txBody>
      </p:sp>
    </p:spTree>
    <p:extLst>
      <p:ext uri="{BB962C8B-B14F-4D97-AF65-F5344CB8AC3E}">
        <p14:creationId xmlns:p14="http://schemas.microsoft.com/office/powerpoint/2010/main" val="2996732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524" y="2169997"/>
            <a:ext cx="5502707" cy="4572000"/>
          </a:xfrm>
        </p:spPr>
        <p:txBody>
          <a:bodyPr>
            <a:noAutofit/>
          </a:bodyPr>
          <a:lstStyle/>
          <a:p>
            <a:r>
              <a:rPr lang="en-US" sz="2400" b="1" dirty="0"/>
              <a:t>Calculation (Step-2):</a:t>
            </a:r>
          </a:p>
          <a:p>
            <a:pPr lvl="1"/>
            <a:r>
              <a:rPr lang="en-US" sz="2000" b="1" dirty="0">
                <a:solidFill>
                  <a:schemeClr val="accent1">
                    <a:lumMod val="75000"/>
                  </a:schemeClr>
                </a:solidFill>
              </a:rPr>
              <a:t>X</a:t>
            </a:r>
            <a:r>
              <a:rPr lang="en-US" sz="2000" b="1" baseline="-25000" dirty="0">
                <a:solidFill>
                  <a:schemeClr val="accent1">
                    <a:lumMod val="75000"/>
                  </a:schemeClr>
                </a:solidFill>
              </a:rPr>
              <a:t>1 </a:t>
            </a:r>
            <a:r>
              <a:rPr lang="en-US" sz="2000" b="1" dirty="0">
                <a:solidFill>
                  <a:schemeClr val="accent1">
                    <a:lumMod val="75000"/>
                  </a:schemeClr>
                </a:solidFill>
              </a:rPr>
              <a:t> = 1 </a:t>
            </a:r>
          </a:p>
          <a:p>
            <a:pPr lvl="1"/>
            <a:r>
              <a:rPr lang="en-US" sz="2000" b="1" dirty="0">
                <a:solidFill>
                  <a:schemeClr val="accent1">
                    <a:lumMod val="75000"/>
                  </a:schemeClr>
                </a:solidFill>
              </a:rPr>
              <a:t>X</a:t>
            </a:r>
            <a:r>
              <a:rPr lang="en-US" sz="2000" b="1" baseline="-25000" dirty="0">
                <a:solidFill>
                  <a:schemeClr val="accent1">
                    <a:lumMod val="75000"/>
                  </a:schemeClr>
                </a:solidFill>
              </a:rPr>
              <a:t>2 </a:t>
            </a:r>
            <a:r>
              <a:rPr lang="en-US" sz="2000" b="1" dirty="0">
                <a:solidFill>
                  <a:schemeClr val="accent1">
                    <a:lumMod val="75000"/>
                  </a:schemeClr>
                </a:solidFill>
              </a:rPr>
              <a:t> = 0</a:t>
            </a:r>
          </a:p>
          <a:p>
            <a:pPr lvl="1"/>
            <a:r>
              <a:rPr lang="en-US" sz="2000" b="1" dirty="0">
                <a:solidFill>
                  <a:schemeClr val="accent1">
                    <a:lumMod val="75000"/>
                  </a:schemeClr>
                </a:solidFill>
              </a:rPr>
              <a:t>X</a:t>
            </a:r>
            <a:r>
              <a:rPr lang="en-US" sz="2000" b="1" baseline="-25000" dirty="0">
                <a:solidFill>
                  <a:schemeClr val="accent1">
                    <a:lumMod val="75000"/>
                  </a:schemeClr>
                </a:solidFill>
              </a:rPr>
              <a:t>3 </a:t>
            </a:r>
            <a:r>
              <a:rPr lang="en-US" sz="2000" b="1" dirty="0">
                <a:solidFill>
                  <a:schemeClr val="accent1">
                    <a:lumMod val="75000"/>
                  </a:schemeClr>
                </a:solidFill>
              </a:rPr>
              <a:t> = 0</a:t>
            </a:r>
          </a:p>
          <a:p>
            <a:pPr lvl="1"/>
            <a:r>
              <a:rPr lang="en-US" sz="2000" b="1" dirty="0">
                <a:solidFill>
                  <a:schemeClr val="accent1">
                    <a:lumMod val="75000"/>
                  </a:schemeClr>
                </a:solidFill>
              </a:rPr>
              <a:t>X</a:t>
            </a:r>
            <a:r>
              <a:rPr lang="en-US" sz="2000" b="1" baseline="-25000" dirty="0">
                <a:solidFill>
                  <a:schemeClr val="accent1">
                    <a:lumMod val="75000"/>
                  </a:schemeClr>
                </a:solidFill>
              </a:rPr>
              <a:t>4 </a:t>
            </a:r>
            <a:r>
              <a:rPr lang="en-US" sz="2000" b="1" dirty="0">
                <a:solidFill>
                  <a:schemeClr val="accent1">
                    <a:lumMod val="75000"/>
                  </a:schemeClr>
                </a:solidFill>
              </a:rPr>
              <a:t> = 0 </a:t>
            </a:r>
          </a:p>
          <a:p>
            <a:pPr marL="457200" lvl="1" indent="0">
              <a:buNone/>
            </a:pPr>
            <a:endParaRPr lang="en-US" sz="2000" b="1" dirty="0">
              <a:solidFill>
                <a:schemeClr val="accent1">
                  <a:lumMod val="75000"/>
                </a:schemeClr>
              </a:solidFill>
            </a:endParaRPr>
          </a:p>
          <a:p>
            <a:pPr marL="3175" lvl="1" indent="0">
              <a:buNone/>
            </a:pPr>
            <a:r>
              <a:rPr lang="en-US" sz="1800" b="1" dirty="0">
                <a:solidFill>
                  <a:srgbClr val="0070C0"/>
                </a:solidFill>
              </a:rPr>
              <a:t>S= 0.05*(1) + 0.25* (0) + 0.25*(0) + 0.25* (0) = 0.05</a:t>
            </a:r>
          </a:p>
          <a:p>
            <a:pPr marL="457200" lvl="1" indent="0">
              <a:buNone/>
            </a:pPr>
            <a:endParaRPr lang="en-US" sz="2000" baseline="-25000" dirty="0"/>
          </a:p>
          <a:p>
            <a:pPr marL="228600" lvl="1">
              <a:spcBef>
                <a:spcPts val="0"/>
              </a:spcBef>
            </a:pPr>
            <a:r>
              <a:rPr lang="en-US" b="1" dirty="0"/>
              <a:t>0.05 &gt; 0, so the output of ANN is +1</a:t>
            </a:r>
          </a:p>
          <a:p>
            <a:pPr marL="0" lvl="1" indent="0">
              <a:spcBef>
                <a:spcPts val="0"/>
              </a:spcBef>
              <a:buNone/>
            </a:pPr>
            <a:endParaRPr lang="en-US" b="1" dirty="0"/>
          </a:p>
          <a:p>
            <a:pPr marL="519113" lvl="2">
              <a:spcBef>
                <a:spcPts val="0"/>
              </a:spcBef>
              <a:tabLst>
                <a:tab pos="231775" algn="l"/>
              </a:tabLst>
            </a:pPr>
            <a:r>
              <a:rPr lang="en-US" sz="2400" dirty="0"/>
              <a:t>So the image is categorized as </a:t>
            </a:r>
            <a:r>
              <a:rPr lang="en-US" sz="2400" dirty="0">
                <a:solidFill>
                  <a:srgbClr val="FF0000"/>
                </a:solidFill>
              </a:rPr>
              <a:t>“Bright” </a:t>
            </a:r>
          </a:p>
          <a:p>
            <a:pPr marL="519113" lvl="2">
              <a:spcBef>
                <a:spcPts val="0"/>
              </a:spcBef>
              <a:tabLst>
                <a:tab pos="231775" algn="l"/>
              </a:tabLst>
            </a:pPr>
            <a:r>
              <a:rPr lang="en-US" sz="2400" dirty="0"/>
              <a:t>Target : </a:t>
            </a:r>
            <a:r>
              <a:rPr lang="en-US" sz="2400" dirty="0">
                <a:solidFill>
                  <a:srgbClr val="FF0000"/>
                </a:solidFill>
              </a:rPr>
              <a:t>“Dark”</a:t>
            </a:r>
          </a:p>
          <a:p>
            <a:pPr marL="0" lvl="1" indent="0">
              <a:buNone/>
              <a:tabLst>
                <a:tab pos="231775" algn="l"/>
              </a:tabLst>
            </a:pPr>
            <a:r>
              <a:rPr lang="en-US" dirty="0"/>
              <a:t> </a:t>
            </a:r>
          </a:p>
          <a:p>
            <a:pPr marL="228600" lvl="1"/>
            <a:endParaRPr lang="en-US" dirty="0"/>
          </a:p>
        </p:txBody>
      </p:sp>
      <p:sp>
        <p:nvSpPr>
          <p:cNvPr id="4" name="Rounded Rectangle 3"/>
          <p:cNvSpPr/>
          <p:nvPr/>
        </p:nvSpPr>
        <p:spPr>
          <a:xfrm>
            <a:off x="937291" y="497938"/>
            <a:ext cx="5804704" cy="61373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b="1" dirty="0">
                <a:solidFill>
                  <a:schemeClr val="tx1"/>
                </a:solidFill>
                <a:latin typeface="Arial" panose="020B0604020202020204" pitchFamily="34" charset="0"/>
                <a:cs typeface="Arial" panose="020B0604020202020204" pitchFamily="34" charset="0"/>
              </a:rPr>
              <a:t>Perceptron Example</a:t>
            </a:r>
            <a:endParaRPr lang="en-US" sz="3800" dirty="0">
              <a:solidFill>
                <a:schemeClr val="tx1"/>
              </a:solidFill>
            </a:endParaRPr>
          </a:p>
        </p:txBody>
      </p:sp>
      <p:grpSp>
        <p:nvGrpSpPr>
          <p:cNvPr id="5" name="Group 4"/>
          <p:cNvGrpSpPr/>
          <p:nvPr/>
        </p:nvGrpSpPr>
        <p:grpSpPr>
          <a:xfrm>
            <a:off x="6175189" y="2248882"/>
            <a:ext cx="4617705" cy="3129001"/>
            <a:chOff x="6005015" y="2129051"/>
            <a:chExt cx="4617705" cy="3129001"/>
          </a:xfrm>
        </p:grpSpPr>
        <p:sp>
          <p:nvSpPr>
            <p:cNvPr id="6" name="Oval 5"/>
            <p:cNvSpPr/>
            <p:nvPr/>
          </p:nvSpPr>
          <p:spPr>
            <a:xfrm>
              <a:off x="6005015" y="2129051"/>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12272" y="3007153"/>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77588" y="3914307"/>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80896" y="4780381"/>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109212" y="2164688"/>
              <a:ext cx="473556" cy="369332"/>
            </a:xfrm>
            <a:prstGeom prst="rect">
              <a:avLst/>
            </a:prstGeom>
            <a:noFill/>
          </p:spPr>
          <p:txBody>
            <a:bodyPr wrap="square" rtlCol="0">
              <a:spAutoFit/>
            </a:bodyPr>
            <a:lstStyle/>
            <a:p>
              <a:r>
                <a:rPr lang="en-US" b="1" dirty="0"/>
                <a:t>x</a:t>
              </a:r>
              <a:r>
                <a:rPr lang="en-US" b="1" baseline="-25000" dirty="0"/>
                <a:t>1</a:t>
              </a:r>
            </a:p>
          </p:txBody>
        </p:sp>
        <p:sp>
          <p:nvSpPr>
            <p:cNvPr id="11" name="TextBox 10"/>
            <p:cNvSpPr txBox="1"/>
            <p:nvPr/>
          </p:nvSpPr>
          <p:spPr>
            <a:xfrm>
              <a:off x="6109865" y="3000021"/>
              <a:ext cx="473556" cy="369332"/>
            </a:xfrm>
            <a:prstGeom prst="rect">
              <a:avLst/>
            </a:prstGeom>
            <a:noFill/>
          </p:spPr>
          <p:txBody>
            <a:bodyPr wrap="square" rtlCol="0">
              <a:spAutoFit/>
            </a:bodyPr>
            <a:lstStyle/>
            <a:p>
              <a:r>
                <a:rPr lang="en-US" b="1" dirty="0"/>
                <a:t>x</a:t>
              </a:r>
              <a:r>
                <a:rPr lang="en-US" b="1" baseline="-25000" dirty="0"/>
                <a:t>2</a:t>
              </a:r>
            </a:p>
          </p:txBody>
        </p:sp>
        <p:sp>
          <p:nvSpPr>
            <p:cNvPr id="12" name="TextBox 11"/>
            <p:cNvSpPr txBox="1"/>
            <p:nvPr/>
          </p:nvSpPr>
          <p:spPr>
            <a:xfrm>
              <a:off x="6162562" y="3880336"/>
              <a:ext cx="473556" cy="369332"/>
            </a:xfrm>
            <a:prstGeom prst="rect">
              <a:avLst/>
            </a:prstGeom>
            <a:noFill/>
          </p:spPr>
          <p:txBody>
            <a:bodyPr wrap="square" rtlCol="0">
              <a:spAutoFit/>
            </a:bodyPr>
            <a:lstStyle/>
            <a:p>
              <a:r>
                <a:rPr lang="en-US" b="1" dirty="0"/>
                <a:t>x</a:t>
              </a:r>
              <a:r>
                <a:rPr lang="en-US" b="1" baseline="-25000" dirty="0"/>
                <a:t>3</a:t>
              </a:r>
            </a:p>
          </p:txBody>
        </p:sp>
        <p:sp>
          <p:nvSpPr>
            <p:cNvPr id="13" name="TextBox 12"/>
            <p:cNvSpPr txBox="1"/>
            <p:nvPr/>
          </p:nvSpPr>
          <p:spPr>
            <a:xfrm>
              <a:off x="6178210" y="4765986"/>
              <a:ext cx="473556" cy="369332"/>
            </a:xfrm>
            <a:prstGeom prst="rect">
              <a:avLst/>
            </a:prstGeom>
            <a:noFill/>
          </p:spPr>
          <p:txBody>
            <a:bodyPr wrap="square" rtlCol="0">
              <a:spAutoFit/>
            </a:bodyPr>
            <a:lstStyle/>
            <a:p>
              <a:r>
                <a:rPr lang="en-US" b="1" dirty="0"/>
                <a:t>x</a:t>
              </a:r>
              <a:r>
                <a:rPr lang="en-US" b="1" baseline="-25000" dirty="0"/>
                <a:t>4</a:t>
              </a:r>
            </a:p>
          </p:txBody>
        </p:sp>
        <p:sp>
          <p:nvSpPr>
            <p:cNvPr id="14" name="Oval 13"/>
            <p:cNvSpPr/>
            <p:nvPr/>
          </p:nvSpPr>
          <p:spPr>
            <a:xfrm>
              <a:off x="8345715" y="3048001"/>
              <a:ext cx="1016000" cy="10000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15" name="Straight Arrow Connector 14"/>
            <p:cNvCxnSpPr/>
            <p:nvPr/>
          </p:nvCxnSpPr>
          <p:spPr>
            <a:xfrm>
              <a:off x="6515509" y="2475964"/>
              <a:ext cx="1873755" cy="86371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6"/>
              <a:endCxn id="14" idx="2"/>
            </p:cNvCxnSpPr>
            <p:nvPr/>
          </p:nvCxnSpPr>
          <p:spPr>
            <a:xfrm>
              <a:off x="6544535" y="3245989"/>
              <a:ext cx="1801180" cy="30205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6"/>
            </p:cNvCxnSpPr>
            <p:nvPr/>
          </p:nvCxnSpPr>
          <p:spPr>
            <a:xfrm flipV="1">
              <a:off x="6609851" y="3708321"/>
              <a:ext cx="1779413" cy="44482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6"/>
              <a:endCxn id="14" idx="3"/>
            </p:cNvCxnSpPr>
            <p:nvPr/>
          </p:nvCxnSpPr>
          <p:spPr>
            <a:xfrm flipV="1">
              <a:off x="6613159" y="3901623"/>
              <a:ext cx="1881346" cy="111759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138230" y="3231482"/>
              <a:ext cx="473556" cy="369332"/>
            </a:xfrm>
            <a:prstGeom prst="rect">
              <a:avLst/>
            </a:prstGeom>
            <a:noFill/>
          </p:spPr>
          <p:txBody>
            <a:bodyPr wrap="square" rtlCol="0">
              <a:spAutoFit/>
            </a:bodyPr>
            <a:lstStyle/>
            <a:p>
              <a:r>
                <a:rPr lang="cy-GB" b="1" dirty="0"/>
                <a:t>ŷ</a:t>
              </a:r>
              <a:endParaRPr lang="en-US" b="1" baseline="-25000" dirty="0"/>
            </a:p>
          </p:txBody>
        </p:sp>
        <p:cxnSp>
          <p:nvCxnSpPr>
            <p:cNvPr id="20" name="Straight Arrow Connector 19"/>
            <p:cNvCxnSpPr/>
            <p:nvPr/>
          </p:nvCxnSpPr>
          <p:spPr>
            <a:xfrm>
              <a:off x="9353041" y="3764623"/>
              <a:ext cx="1269679" cy="53491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994338" y="2393656"/>
              <a:ext cx="546998" cy="338554"/>
            </a:xfrm>
            <a:prstGeom prst="rect">
              <a:avLst/>
            </a:prstGeom>
            <a:noFill/>
          </p:spPr>
          <p:txBody>
            <a:bodyPr wrap="square" rtlCol="0">
              <a:spAutoFit/>
            </a:bodyPr>
            <a:lstStyle/>
            <a:p>
              <a:r>
                <a:rPr lang="en-US" sz="1600" b="1" dirty="0"/>
                <a:t>0.05</a:t>
              </a:r>
              <a:endParaRPr lang="en-US" sz="1600" b="1" baseline="-25000" dirty="0"/>
            </a:p>
          </p:txBody>
        </p:sp>
      </p:grpSp>
      <p:sp>
        <p:nvSpPr>
          <p:cNvPr id="22" name="TextBox 21"/>
          <p:cNvSpPr txBox="1"/>
          <p:nvPr/>
        </p:nvSpPr>
        <p:spPr>
          <a:xfrm>
            <a:off x="7208478" y="3118475"/>
            <a:ext cx="546998" cy="338554"/>
          </a:xfrm>
          <a:prstGeom prst="rect">
            <a:avLst/>
          </a:prstGeom>
          <a:noFill/>
        </p:spPr>
        <p:txBody>
          <a:bodyPr wrap="square" rtlCol="0">
            <a:spAutoFit/>
          </a:bodyPr>
          <a:lstStyle/>
          <a:p>
            <a:r>
              <a:rPr lang="en-US" sz="1600" b="1" dirty="0"/>
              <a:t>0.25</a:t>
            </a:r>
            <a:endParaRPr lang="en-US" sz="1600" b="1" baseline="-25000" dirty="0"/>
          </a:p>
        </p:txBody>
      </p:sp>
      <p:sp>
        <p:nvSpPr>
          <p:cNvPr id="23" name="TextBox 22"/>
          <p:cNvSpPr txBox="1"/>
          <p:nvPr/>
        </p:nvSpPr>
        <p:spPr>
          <a:xfrm>
            <a:off x="7251783" y="3692296"/>
            <a:ext cx="546998" cy="338554"/>
          </a:xfrm>
          <a:prstGeom prst="rect">
            <a:avLst/>
          </a:prstGeom>
          <a:noFill/>
        </p:spPr>
        <p:txBody>
          <a:bodyPr wrap="square" rtlCol="0">
            <a:spAutoFit/>
          </a:bodyPr>
          <a:lstStyle/>
          <a:p>
            <a:r>
              <a:rPr lang="en-US" sz="1600" b="1" dirty="0"/>
              <a:t>0.25</a:t>
            </a:r>
            <a:endParaRPr lang="en-US" sz="1600" b="1" baseline="-25000" dirty="0"/>
          </a:p>
        </p:txBody>
      </p:sp>
      <p:sp>
        <p:nvSpPr>
          <p:cNvPr id="24" name="TextBox 23"/>
          <p:cNvSpPr txBox="1"/>
          <p:nvPr/>
        </p:nvSpPr>
        <p:spPr>
          <a:xfrm>
            <a:off x="7391329" y="4238386"/>
            <a:ext cx="546998" cy="338554"/>
          </a:xfrm>
          <a:prstGeom prst="rect">
            <a:avLst/>
          </a:prstGeom>
          <a:noFill/>
        </p:spPr>
        <p:txBody>
          <a:bodyPr wrap="square" rtlCol="0">
            <a:spAutoFit/>
          </a:bodyPr>
          <a:lstStyle/>
          <a:p>
            <a:r>
              <a:rPr lang="en-US" sz="1600" b="1" dirty="0"/>
              <a:t>0.25</a:t>
            </a:r>
            <a:endParaRPr lang="en-US" sz="1600" b="1" baseline="-25000" dirty="0"/>
          </a:p>
        </p:txBody>
      </p:sp>
      <p:sp>
        <p:nvSpPr>
          <p:cNvPr id="25" name="TextBox 24"/>
          <p:cNvSpPr txBox="1"/>
          <p:nvPr/>
        </p:nvSpPr>
        <p:spPr>
          <a:xfrm>
            <a:off x="5718129" y="2248882"/>
            <a:ext cx="672618" cy="369332"/>
          </a:xfrm>
          <a:prstGeom prst="rect">
            <a:avLst/>
          </a:prstGeom>
          <a:noFill/>
        </p:spPr>
        <p:txBody>
          <a:bodyPr wrap="square" rtlCol="0">
            <a:spAutoFit/>
          </a:bodyPr>
          <a:lstStyle/>
          <a:p>
            <a:r>
              <a:rPr lang="en-US" dirty="0"/>
              <a:t>1</a:t>
            </a:r>
          </a:p>
        </p:txBody>
      </p:sp>
      <p:sp>
        <p:nvSpPr>
          <p:cNvPr id="26" name="TextBox 25"/>
          <p:cNvSpPr txBox="1"/>
          <p:nvPr/>
        </p:nvSpPr>
        <p:spPr>
          <a:xfrm>
            <a:off x="5841004" y="5001409"/>
            <a:ext cx="594322" cy="369332"/>
          </a:xfrm>
          <a:prstGeom prst="rect">
            <a:avLst/>
          </a:prstGeom>
          <a:noFill/>
        </p:spPr>
        <p:txBody>
          <a:bodyPr wrap="square" rtlCol="0">
            <a:spAutoFit/>
          </a:bodyPr>
          <a:lstStyle/>
          <a:p>
            <a:r>
              <a:rPr lang="en-US" dirty="0"/>
              <a:t>0</a:t>
            </a:r>
          </a:p>
        </p:txBody>
      </p:sp>
      <p:sp>
        <p:nvSpPr>
          <p:cNvPr id="27" name="TextBox 26"/>
          <p:cNvSpPr txBox="1"/>
          <p:nvPr/>
        </p:nvSpPr>
        <p:spPr>
          <a:xfrm>
            <a:off x="5803682" y="4078719"/>
            <a:ext cx="664822" cy="369332"/>
          </a:xfrm>
          <a:prstGeom prst="rect">
            <a:avLst/>
          </a:prstGeom>
          <a:noFill/>
        </p:spPr>
        <p:txBody>
          <a:bodyPr wrap="square" rtlCol="0">
            <a:spAutoFit/>
          </a:bodyPr>
          <a:lstStyle/>
          <a:p>
            <a:r>
              <a:rPr lang="en-US" dirty="0"/>
              <a:t>0</a:t>
            </a:r>
          </a:p>
        </p:txBody>
      </p:sp>
      <p:sp>
        <p:nvSpPr>
          <p:cNvPr id="28" name="TextBox 27"/>
          <p:cNvSpPr txBox="1"/>
          <p:nvPr/>
        </p:nvSpPr>
        <p:spPr>
          <a:xfrm>
            <a:off x="5754692" y="3141508"/>
            <a:ext cx="713811" cy="369332"/>
          </a:xfrm>
          <a:prstGeom prst="rect">
            <a:avLst/>
          </a:prstGeom>
          <a:noFill/>
        </p:spPr>
        <p:txBody>
          <a:bodyPr wrap="square" rtlCol="0">
            <a:spAutoFit/>
          </a:bodyPr>
          <a:lstStyle/>
          <a:p>
            <a:r>
              <a:rPr lang="en-US" dirty="0"/>
              <a:t>0</a:t>
            </a:r>
          </a:p>
        </p:txBody>
      </p:sp>
      <p:sp>
        <p:nvSpPr>
          <p:cNvPr id="29" name="TextBox 28"/>
          <p:cNvSpPr txBox="1"/>
          <p:nvPr/>
        </p:nvSpPr>
        <p:spPr>
          <a:xfrm flipH="1">
            <a:off x="10843468" y="2592794"/>
            <a:ext cx="1454555" cy="369332"/>
          </a:xfrm>
          <a:prstGeom prst="rect">
            <a:avLst/>
          </a:prstGeom>
          <a:noFill/>
        </p:spPr>
        <p:txBody>
          <a:bodyPr wrap="square" rtlCol="0">
            <a:spAutoFit/>
          </a:bodyPr>
          <a:lstStyle/>
          <a:p>
            <a:r>
              <a:rPr lang="en-US" b="1" dirty="0"/>
              <a:t>+1    Bright</a:t>
            </a:r>
            <a:endParaRPr lang="en-US" b="1" baseline="-25000" dirty="0"/>
          </a:p>
        </p:txBody>
      </p:sp>
      <p:cxnSp>
        <p:nvCxnSpPr>
          <p:cNvPr id="30" name="Straight Arrow Connector 29"/>
          <p:cNvCxnSpPr/>
          <p:nvPr/>
        </p:nvCxnSpPr>
        <p:spPr>
          <a:xfrm flipV="1">
            <a:off x="9501315" y="2866337"/>
            <a:ext cx="1291579" cy="61180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297126" y="2761518"/>
            <a:ext cx="952531" cy="338554"/>
          </a:xfrm>
          <a:prstGeom prst="rect">
            <a:avLst/>
          </a:prstGeom>
          <a:noFill/>
        </p:spPr>
        <p:txBody>
          <a:bodyPr wrap="square" rtlCol="0">
            <a:spAutoFit/>
          </a:bodyPr>
          <a:lstStyle/>
          <a:p>
            <a:r>
              <a:rPr lang="en-US" sz="1600" b="1" dirty="0"/>
              <a:t>If S&gt; 0</a:t>
            </a:r>
            <a:endParaRPr lang="en-US" sz="1600" b="1" baseline="-25000" dirty="0"/>
          </a:p>
        </p:txBody>
      </p:sp>
      <p:sp>
        <p:nvSpPr>
          <p:cNvPr id="32" name="TextBox 31"/>
          <p:cNvSpPr txBox="1"/>
          <p:nvPr/>
        </p:nvSpPr>
        <p:spPr>
          <a:xfrm flipH="1">
            <a:off x="10990526" y="4238881"/>
            <a:ext cx="1123136" cy="369332"/>
          </a:xfrm>
          <a:prstGeom prst="rect">
            <a:avLst/>
          </a:prstGeom>
          <a:noFill/>
        </p:spPr>
        <p:txBody>
          <a:bodyPr wrap="square" rtlCol="0">
            <a:spAutoFit/>
          </a:bodyPr>
          <a:lstStyle/>
          <a:p>
            <a:r>
              <a:rPr lang="en-US" b="1" dirty="0"/>
              <a:t>-1    Dark</a:t>
            </a:r>
            <a:endParaRPr lang="en-US" b="1" baseline="-25000" dirty="0"/>
          </a:p>
        </p:txBody>
      </p:sp>
      <p:sp>
        <p:nvSpPr>
          <p:cNvPr id="34" name="TextBox 33"/>
          <p:cNvSpPr txBox="1"/>
          <p:nvPr/>
        </p:nvSpPr>
        <p:spPr>
          <a:xfrm>
            <a:off x="9175144" y="4183162"/>
            <a:ext cx="1104081" cy="338554"/>
          </a:xfrm>
          <a:prstGeom prst="rect">
            <a:avLst/>
          </a:prstGeom>
          <a:noFill/>
        </p:spPr>
        <p:txBody>
          <a:bodyPr wrap="square" rtlCol="0">
            <a:spAutoFit/>
          </a:bodyPr>
          <a:lstStyle/>
          <a:p>
            <a:r>
              <a:rPr lang="en-US" sz="1600" b="1" dirty="0"/>
              <a:t>Otherwise</a:t>
            </a:r>
            <a:endParaRPr lang="en-US" sz="1600" b="1" baseline="-25000" dirty="0"/>
          </a:p>
        </p:txBody>
      </p:sp>
      <p:sp>
        <p:nvSpPr>
          <p:cNvPr id="33" name="TextBox 32"/>
          <p:cNvSpPr txBox="1"/>
          <p:nvPr/>
        </p:nvSpPr>
        <p:spPr>
          <a:xfrm>
            <a:off x="261258" y="1338243"/>
            <a:ext cx="11039087" cy="830997"/>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2400" dirty="0"/>
              <a:t>Weighted sum with updated weights is calculated and prediction of perceptron is given below:</a:t>
            </a:r>
          </a:p>
        </p:txBody>
      </p:sp>
    </p:spTree>
    <p:extLst>
      <p:ext uri="{BB962C8B-B14F-4D97-AF65-F5344CB8AC3E}">
        <p14:creationId xmlns:p14="http://schemas.microsoft.com/office/powerpoint/2010/main" val="45498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0878" y="1825625"/>
            <a:ext cx="10630582" cy="1573166"/>
          </a:xfrm>
        </p:spPr>
        <p:txBody>
          <a:bodyPr>
            <a:normAutofit/>
          </a:bodyPr>
          <a:lstStyle/>
          <a:p>
            <a:endParaRPr lang="en-US" sz="2400" dirty="0"/>
          </a:p>
          <a:p>
            <a:pPr marL="0" lvl="1" indent="0">
              <a:buNone/>
            </a:pPr>
            <a:r>
              <a:rPr lang="en-US" sz="2800" dirty="0"/>
              <a:t> </a:t>
            </a:r>
          </a:p>
          <a:p>
            <a:pPr marL="228600" lvl="1"/>
            <a:endParaRPr lang="en-US" sz="2800" dirty="0"/>
          </a:p>
        </p:txBody>
      </p:sp>
      <p:sp>
        <p:nvSpPr>
          <p:cNvPr id="4" name="Rounded Rectangle 3"/>
          <p:cNvSpPr/>
          <p:nvPr/>
        </p:nvSpPr>
        <p:spPr>
          <a:xfrm>
            <a:off x="502951" y="402402"/>
            <a:ext cx="10688210" cy="53707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300" b="1" dirty="0">
                <a:solidFill>
                  <a:schemeClr val="tx1"/>
                </a:solidFill>
                <a:latin typeface="Arial" panose="020B0604020202020204" pitchFamily="34" charset="0"/>
                <a:cs typeface="Arial" panose="020B0604020202020204" pitchFamily="34" charset="0"/>
              </a:rPr>
              <a:t>Perceptron Training Rule (How to update weights)</a:t>
            </a:r>
            <a:endParaRPr lang="en-US" sz="3300" dirty="0">
              <a:solidFill>
                <a:schemeClr val="tx1"/>
              </a:solidFill>
            </a:endParaRPr>
          </a:p>
        </p:txBody>
      </p:sp>
      <p:sp>
        <p:nvSpPr>
          <p:cNvPr id="5" name="Content Placeholder 2"/>
          <p:cNvSpPr txBox="1">
            <a:spLocks/>
          </p:cNvSpPr>
          <p:nvPr/>
        </p:nvSpPr>
        <p:spPr>
          <a:xfrm>
            <a:off x="271018" y="1323577"/>
            <a:ext cx="10920142" cy="19252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When t(E) is different from o(E)</a:t>
            </a:r>
          </a:p>
          <a:p>
            <a:pPr lvl="2"/>
            <a:r>
              <a:rPr lang="en-US" b="1" dirty="0"/>
              <a:t>Add </a:t>
            </a:r>
            <a:r>
              <a:rPr lang="el-GR" b="1" dirty="0"/>
              <a:t>∆</a:t>
            </a:r>
            <a:r>
              <a:rPr lang="en-US" b="1" baseline="-25000" dirty="0" err="1"/>
              <a:t>i</a:t>
            </a:r>
            <a:r>
              <a:rPr lang="en-US" b="1" dirty="0"/>
              <a:t> to weight </a:t>
            </a:r>
            <a:r>
              <a:rPr lang="en-US" b="1" dirty="0" err="1"/>
              <a:t>w</a:t>
            </a:r>
            <a:r>
              <a:rPr lang="en-US" b="1" baseline="-25000" dirty="0" err="1"/>
              <a:t>i</a:t>
            </a:r>
            <a:endParaRPr lang="en-US" b="1" baseline="-25000" dirty="0"/>
          </a:p>
          <a:p>
            <a:pPr lvl="2"/>
            <a:r>
              <a:rPr lang="en-US" b="1" dirty="0"/>
              <a:t>Where </a:t>
            </a:r>
            <a:r>
              <a:rPr lang="el-GR" b="1" dirty="0">
                <a:solidFill>
                  <a:srgbClr val="FF0000"/>
                </a:solidFill>
              </a:rPr>
              <a:t>∆</a:t>
            </a:r>
            <a:r>
              <a:rPr lang="en-US" b="1" baseline="-25000" dirty="0" err="1">
                <a:solidFill>
                  <a:srgbClr val="FF0000"/>
                </a:solidFill>
              </a:rPr>
              <a:t>i</a:t>
            </a:r>
            <a:r>
              <a:rPr lang="en-US" b="1" dirty="0">
                <a:solidFill>
                  <a:srgbClr val="FF0000"/>
                </a:solidFill>
              </a:rPr>
              <a:t> = ɳ(t(E) – o(E) ) x</a:t>
            </a:r>
            <a:r>
              <a:rPr lang="en-US" b="1" baseline="-25000" dirty="0">
                <a:solidFill>
                  <a:srgbClr val="FF0000"/>
                </a:solidFill>
              </a:rPr>
              <a:t>i</a:t>
            </a:r>
            <a:r>
              <a:rPr lang="en-US" b="1" dirty="0">
                <a:solidFill>
                  <a:srgbClr val="FF0000"/>
                </a:solidFill>
              </a:rPr>
              <a:t>  </a:t>
            </a:r>
            <a:r>
              <a:rPr lang="en-US" b="1" dirty="0"/>
              <a:t> </a:t>
            </a:r>
            <a:r>
              <a:rPr lang="en-US" b="1" dirty="0">
                <a:sym typeface="Wingdings" panose="05000000000000000000" pitchFamily="2" charset="2"/>
              </a:rPr>
              <a:t> </a:t>
            </a:r>
            <a:r>
              <a:rPr lang="en-US" b="1" dirty="0"/>
              <a:t>ɳ</a:t>
            </a:r>
            <a:r>
              <a:rPr lang="en-US" b="1" dirty="0">
                <a:sym typeface="Wingdings" panose="05000000000000000000" pitchFamily="2" charset="2"/>
              </a:rPr>
              <a:t> is learning rate (Usually very small value)</a:t>
            </a:r>
            <a:endParaRPr lang="en-US" b="1" dirty="0"/>
          </a:p>
          <a:p>
            <a:pPr lvl="2"/>
            <a:r>
              <a:rPr lang="en-US" b="1" dirty="0"/>
              <a:t>Do this for every weight in the network</a:t>
            </a:r>
          </a:p>
          <a:p>
            <a:pPr lvl="2"/>
            <a:r>
              <a:rPr lang="en-US" b="1" dirty="0"/>
              <a:t>Let </a:t>
            </a:r>
            <a:r>
              <a:rPr lang="en-US" b="1" dirty="0">
                <a:solidFill>
                  <a:srgbClr val="FF0000"/>
                </a:solidFill>
              </a:rPr>
              <a:t>ɳ=0.1</a:t>
            </a:r>
          </a:p>
        </p:txBody>
      </p:sp>
      <p:sp>
        <p:nvSpPr>
          <p:cNvPr id="2" name="Rounded Rectangle 1"/>
          <p:cNvSpPr/>
          <p:nvPr/>
        </p:nvSpPr>
        <p:spPr>
          <a:xfrm>
            <a:off x="1446664" y="3835021"/>
            <a:ext cx="3401108" cy="570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888"/>
            <a:r>
              <a:rPr lang="el-GR" sz="2000" b="1" dirty="0">
                <a:solidFill>
                  <a:schemeClr val="tx1"/>
                </a:solidFill>
              </a:rPr>
              <a:t>∆</a:t>
            </a:r>
            <a:r>
              <a:rPr lang="en-US" sz="2000" b="1" baseline="-25000" dirty="0">
                <a:solidFill>
                  <a:schemeClr val="tx1"/>
                </a:solidFill>
              </a:rPr>
              <a:t>1</a:t>
            </a:r>
            <a:r>
              <a:rPr lang="en-US" sz="2000" b="1" dirty="0">
                <a:solidFill>
                  <a:schemeClr val="tx1"/>
                </a:solidFill>
              </a:rPr>
              <a:t> = ɳ (t(E) – o(E) )* x</a:t>
            </a:r>
            <a:r>
              <a:rPr lang="en-US" sz="2000" b="1" baseline="-25000" dirty="0">
                <a:solidFill>
                  <a:schemeClr val="tx1"/>
                </a:solidFill>
              </a:rPr>
              <a:t>1</a:t>
            </a:r>
          </a:p>
          <a:p>
            <a:pPr marL="115888"/>
            <a:r>
              <a:rPr lang="en-US" sz="2000" b="1" dirty="0">
                <a:solidFill>
                  <a:schemeClr val="tx1"/>
                </a:solidFill>
              </a:rPr>
              <a:t>     = 0.1 ( -1 -1 ) * 1 = -0.2</a:t>
            </a:r>
            <a:endParaRPr lang="en-US" sz="2000" dirty="0">
              <a:solidFill>
                <a:schemeClr val="tx1"/>
              </a:solidFill>
            </a:endParaRPr>
          </a:p>
        </p:txBody>
      </p:sp>
      <p:sp>
        <p:nvSpPr>
          <p:cNvPr id="48" name="Rounded Rectangle 47"/>
          <p:cNvSpPr/>
          <p:nvPr/>
        </p:nvSpPr>
        <p:spPr>
          <a:xfrm>
            <a:off x="1453924" y="4553477"/>
            <a:ext cx="3401108" cy="570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888"/>
            <a:r>
              <a:rPr lang="el-GR" sz="2000" b="1" dirty="0">
                <a:solidFill>
                  <a:schemeClr val="tx1"/>
                </a:solidFill>
              </a:rPr>
              <a:t>∆</a:t>
            </a:r>
            <a:r>
              <a:rPr lang="en-US" sz="2000" b="1" baseline="-25000" dirty="0">
                <a:solidFill>
                  <a:schemeClr val="tx1"/>
                </a:solidFill>
              </a:rPr>
              <a:t>2</a:t>
            </a:r>
            <a:r>
              <a:rPr lang="en-US" sz="2000" b="1" dirty="0">
                <a:solidFill>
                  <a:schemeClr val="tx1"/>
                </a:solidFill>
              </a:rPr>
              <a:t> = ɳ (t(E) – o(E) )* x</a:t>
            </a:r>
            <a:r>
              <a:rPr lang="en-US" sz="2000" b="1" baseline="-25000" dirty="0">
                <a:solidFill>
                  <a:schemeClr val="tx1"/>
                </a:solidFill>
              </a:rPr>
              <a:t>2</a:t>
            </a:r>
          </a:p>
          <a:p>
            <a:pPr marL="115888"/>
            <a:r>
              <a:rPr lang="en-US" sz="2000" b="1" dirty="0">
                <a:solidFill>
                  <a:schemeClr val="tx1"/>
                </a:solidFill>
              </a:rPr>
              <a:t>     = 0.1 ( -1-1) * 0 = 0</a:t>
            </a:r>
            <a:endParaRPr lang="en-US" sz="2000" dirty="0">
              <a:solidFill>
                <a:schemeClr val="tx1"/>
              </a:solidFill>
            </a:endParaRPr>
          </a:p>
        </p:txBody>
      </p:sp>
      <p:sp>
        <p:nvSpPr>
          <p:cNvPr id="54" name="Rounded Rectangle 53"/>
          <p:cNvSpPr/>
          <p:nvPr/>
        </p:nvSpPr>
        <p:spPr>
          <a:xfrm>
            <a:off x="1453923" y="5264673"/>
            <a:ext cx="3401108" cy="570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888"/>
            <a:r>
              <a:rPr lang="el-GR" sz="2000" b="1" dirty="0">
                <a:solidFill>
                  <a:schemeClr val="tx1"/>
                </a:solidFill>
              </a:rPr>
              <a:t>∆</a:t>
            </a:r>
            <a:r>
              <a:rPr lang="en-US" sz="2000" b="1" baseline="-25000" dirty="0">
                <a:solidFill>
                  <a:schemeClr val="tx1"/>
                </a:solidFill>
              </a:rPr>
              <a:t>3</a:t>
            </a:r>
            <a:r>
              <a:rPr lang="en-US" sz="2000" b="1" dirty="0">
                <a:solidFill>
                  <a:schemeClr val="tx1"/>
                </a:solidFill>
              </a:rPr>
              <a:t> = ɳ (t(E) – o(E) )* x</a:t>
            </a:r>
            <a:r>
              <a:rPr lang="en-US" sz="2000" b="1" baseline="-25000" dirty="0">
                <a:solidFill>
                  <a:schemeClr val="tx1"/>
                </a:solidFill>
              </a:rPr>
              <a:t>3</a:t>
            </a:r>
          </a:p>
          <a:p>
            <a:pPr marL="115888"/>
            <a:r>
              <a:rPr lang="en-US" sz="2000" b="1" dirty="0">
                <a:solidFill>
                  <a:schemeClr val="tx1"/>
                </a:solidFill>
              </a:rPr>
              <a:t>     = 0.1 ( -1-1) * 1 = 0</a:t>
            </a:r>
            <a:endParaRPr lang="en-US" sz="2000" dirty="0">
              <a:solidFill>
                <a:schemeClr val="tx1"/>
              </a:solidFill>
            </a:endParaRPr>
          </a:p>
        </p:txBody>
      </p:sp>
      <p:sp>
        <p:nvSpPr>
          <p:cNvPr id="55" name="Rounded Rectangle 54"/>
          <p:cNvSpPr/>
          <p:nvPr/>
        </p:nvSpPr>
        <p:spPr>
          <a:xfrm>
            <a:off x="1439408" y="5990384"/>
            <a:ext cx="3401108" cy="570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888"/>
            <a:r>
              <a:rPr lang="el-GR" sz="2000" b="1" dirty="0">
                <a:solidFill>
                  <a:schemeClr val="tx1"/>
                </a:solidFill>
              </a:rPr>
              <a:t>∆</a:t>
            </a:r>
            <a:r>
              <a:rPr lang="en-US" sz="2000" b="1" baseline="-25000" dirty="0">
                <a:solidFill>
                  <a:schemeClr val="tx1"/>
                </a:solidFill>
              </a:rPr>
              <a:t>4</a:t>
            </a:r>
            <a:r>
              <a:rPr lang="en-US" sz="2000" b="1" dirty="0">
                <a:solidFill>
                  <a:schemeClr val="tx1"/>
                </a:solidFill>
              </a:rPr>
              <a:t> = ɳ (t(E) – o(E) )* x</a:t>
            </a:r>
            <a:r>
              <a:rPr lang="en-US" sz="2000" b="1" baseline="-25000" dirty="0">
                <a:solidFill>
                  <a:schemeClr val="tx1"/>
                </a:solidFill>
              </a:rPr>
              <a:t>4</a:t>
            </a:r>
          </a:p>
          <a:p>
            <a:pPr marL="115888"/>
            <a:r>
              <a:rPr lang="en-US" sz="2000" b="1" dirty="0">
                <a:solidFill>
                  <a:schemeClr val="tx1"/>
                </a:solidFill>
              </a:rPr>
              <a:t>     = 0.1 ( -1-1) * 1 = 0</a:t>
            </a:r>
            <a:endParaRPr lang="en-US" sz="2000" dirty="0">
              <a:solidFill>
                <a:schemeClr val="tx1"/>
              </a:solidFill>
            </a:endParaRPr>
          </a:p>
        </p:txBody>
      </p:sp>
      <p:sp>
        <p:nvSpPr>
          <p:cNvPr id="56" name="Rounded Rectangle 55"/>
          <p:cNvSpPr/>
          <p:nvPr/>
        </p:nvSpPr>
        <p:spPr>
          <a:xfrm>
            <a:off x="6537606" y="3826905"/>
            <a:ext cx="3930878" cy="570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888" algn="ctr"/>
            <a:r>
              <a:rPr lang="en-US" sz="2000" b="1" dirty="0">
                <a:solidFill>
                  <a:schemeClr val="tx1"/>
                </a:solidFill>
              </a:rPr>
              <a:t>wʹ</a:t>
            </a:r>
            <a:r>
              <a:rPr lang="en-US" sz="2000" b="1" baseline="-25000" dirty="0">
                <a:solidFill>
                  <a:schemeClr val="tx1"/>
                </a:solidFill>
              </a:rPr>
              <a:t>1</a:t>
            </a:r>
            <a:r>
              <a:rPr lang="en-US" sz="2000" b="1" dirty="0">
                <a:solidFill>
                  <a:schemeClr val="tx1"/>
                </a:solidFill>
              </a:rPr>
              <a:t> = w</a:t>
            </a:r>
            <a:r>
              <a:rPr lang="en-US" sz="2000" b="1" baseline="-25000" dirty="0">
                <a:solidFill>
                  <a:schemeClr val="tx1"/>
                </a:solidFill>
              </a:rPr>
              <a:t>1 </a:t>
            </a:r>
            <a:r>
              <a:rPr lang="en-US" sz="2000" b="1" dirty="0">
                <a:solidFill>
                  <a:schemeClr val="tx1"/>
                </a:solidFill>
              </a:rPr>
              <a:t>+</a:t>
            </a:r>
            <a:r>
              <a:rPr lang="el-GR" sz="2000" b="1" dirty="0">
                <a:solidFill>
                  <a:schemeClr val="tx1"/>
                </a:solidFill>
              </a:rPr>
              <a:t>∆</a:t>
            </a:r>
            <a:r>
              <a:rPr lang="en-US" sz="2000" b="1" baseline="-25000" dirty="0">
                <a:solidFill>
                  <a:schemeClr val="tx1"/>
                </a:solidFill>
              </a:rPr>
              <a:t>1</a:t>
            </a:r>
            <a:r>
              <a:rPr lang="en-US" sz="2000" b="1" dirty="0">
                <a:solidFill>
                  <a:schemeClr val="tx1"/>
                </a:solidFill>
              </a:rPr>
              <a:t> = 0.05 - 0.2 = - 0.15</a:t>
            </a:r>
            <a:endParaRPr lang="en-US" sz="2000" dirty="0">
              <a:solidFill>
                <a:schemeClr val="tx1"/>
              </a:solidFill>
            </a:endParaRPr>
          </a:p>
        </p:txBody>
      </p:sp>
      <p:sp>
        <p:nvSpPr>
          <p:cNvPr id="57" name="Rounded Rectangle 56"/>
          <p:cNvSpPr/>
          <p:nvPr/>
        </p:nvSpPr>
        <p:spPr>
          <a:xfrm>
            <a:off x="6530350" y="4559875"/>
            <a:ext cx="3930878" cy="570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888" algn="ctr"/>
            <a:r>
              <a:rPr lang="en-US" sz="2000" b="1" dirty="0">
                <a:solidFill>
                  <a:schemeClr val="tx1"/>
                </a:solidFill>
              </a:rPr>
              <a:t>wʹ</a:t>
            </a:r>
            <a:r>
              <a:rPr lang="en-US" sz="2000" b="1" baseline="-25000" dirty="0">
                <a:solidFill>
                  <a:schemeClr val="tx1"/>
                </a:solidFill>
              </a:rPr>
              <a:t>2</a:t>
            </a:r>
            <a:r>
              <a:rPr lang="en-US" sz="2000" b="1" dirty="0">
                <a:solidFill>
                  <a:schemeClr val="tx1"/>
                </a:solidFill>
              </a:rPr>
              <a:t> = w</a:t>
            </a:r>
            <a:r>
              <a:rPr lang="en-US" sz="2000" b="1" baseline="-25000" dirty="0">
                <a:solidFill>
                  <a:schemeClr val="tx1"/>
                </a:solidFill>
              </a:rPr>
              <a:t>2 </a:t>
            </a:r>
            <a:r>
              <a:rPr lang="en-US" sz="2000" b="1" dirty="0">
                <a:solidFill>
                  <a:schemeClr val="tx1"/>
                </a:solidFill>
              </a:rPr>
              <a:t>+</a:t>
            </a:r>
            <a:r>
              <a:rPr lang="el-GR" sz="2000" b="1" dirty="0">
                <a:solidFill>
                  <a:schemeClr val="tx1"/>
                </a:solidFill>
              </a:rPr>
              <a:t>∆</a:t>
            </a:r>
            <a:r>
              <a:rPr lang="en-US" sz="2000" b="1" baseline="-25000" dirty="0">
                <a:solidFill>
                  <a:schemeClr val="tx1"/>
                </a:solidFill>
              </a:rPr>
              <a:t>2</a:t>
            </a:r>
            <a:r>
              <a:rPr lang="en-US" sz="2000" b="1" dirty="0">
                <a:solidFill>
                  <a:schemeClr val="tx1"/>
                </a:solidFill>
              </a:rPr>
              <a:t> = 0.25 + 0 = 0.25</a:t>
            </a:r>
            <a:endParaRPr lang="en-US" sz="2000" dirty="0">
              <a:solidFill>
                <a:schemeClr val="tx1"/>
              </a:solidFill>
            </a:endParaRPr>
          </a:p>
        </p:txBody>
      </p:sp>
      <p:sp>
        <p:nvSpPr>
          <p:cNvPr id="58" name="Rounded Rectangle 57"/>
          <p:cNvSpPr/>
          <p:nvPr/>
        </p:nvSpPr>
        <p:spPr>
          <a:xfrm>
            <a:off x="6537607" y="5278331"/>
            <a:ext cx="3930878" cy="570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888" algn="ctr"/>
            <a:r>
              <a:rPr lang="en-US" sz="2000" b="1" dirty="0">
                <a:solidFill>
                  <a:schemeClr val="tx1"/>
                </a:solidFill>
              </a:rPr>
              <a:t>wʹ</a:t>
            </a:r>
            <a:r>
              <a:rPr lang="en-US" sz="2000" b="1" baseline="-25000" dirty="0">
                <a:solidFill>
                  <a:schemeClr val="tx1"/>
                </a:solidFill>
              </a:rPr>
              <a:t>3</a:t>
            </a:r>
            <a:r>
              <a:rPr lang="en-US" sz="2000" b="1" dirty="0">
                <a:solidFill>
                  <a:schemeClr val="tx1"/>
                </a:solidFill>
              </a:rPr>
              <a:t> = w</a:t>
            </a:r>
            <a:r>
              <a:rPr lang="en-US" sz="2000" b="1" baseline="-25000" dirty="0">
                <a:solidFill>
                  <a:schemeClr val="tx1"/>
                </a:solidFill>
              </a:rPr>
              <a:t>3 </a:t>
            </a:r>
            <a:r>
              <a:rPr lang="en-US" sz="2000" b="1" dirty="0">
                <a:solidFill>
                  <a:schemeClr val="tx1"/>
                </a:solidFill>
              </a:rPr>
              <a:t>+</a:t>
            </a:r>
            <a:r>
              <a:rPr lang="el-GR" sz="2000" b="1" dirty="0">
                <a:solidFill>
                  <a:schemeClr val="tx1"/>
                </a:solidFill>
              </a:rPr>
              <a:t>∆</a:t>
            </a:r>
            <a:r>
              <a:rPr lang="en-US" sz="2000" b="1" baseline="-25000" dirty="0">
                <a:solidFill>
                  <a:schemeClr val="tx1"/>
                </a:solidFill>
              </a:rPr>
              <a:t>3</a:t>
            </a:r>
            <a:r>
              <a:rPr lang="en-US" sz="2000" b="1" dirty="0">
                <a:solidFill>
                  <a:schemeClr val="tx1"/>
                </a:solidFill>
              </a:rPr>
              <a:t> = 0.25 + 0 = 0.25</a:t>
            </a:r>
            <a:endParaRPr lang="en-US" sz="2000" dirty="0">
              <a:solidFill>
                <a:schemeClr val="tx1"/>
              </a:solidFill>
            </a:endParaRPr>
          </a:p>
        </p:txBody>
      </p:sp>
      <p:sp>
        <p:nvSpPr>
          <p:cNvPr id="59" name="Rounded Rectangle 58"/>
          <p:cNvSpPr/>
          <p:nvPr/>
        </p:nvSpPr>
        <p:spPr>
          <a:xfrm>
            <a:off x="6537607" y="6018557"/>
            <a:ext cx="3930878" cy="5708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5888" algn="ctr"/>
            <a:r>
              <a:rPr lang="en-US" sz="2000" b="1" dirty="0">
                <a:solidFill>
                  <a:schemeClr val="tx1"/>
                </a:solidFill>
              </a:rPr>
              <a:t>wʹ</a:t>
            </a:r>
            <a:r>
              <a:rPr lang="en-US" sz="2000" b="1" baseline="-25000" dirty="0">
                <a:solidFill>
                  <a:schemeClr val="tx1"/>
                </a:solidFill>
              </a:rPr>
              <a:t>4</a:t>
            </a:r>
            <a:r>
              <a:rPr lang="en-US" sz="2000" b="1" dirty="0">
                <a:solidFill>
                  <a:schemeClr val="tx1"/>
                </a:solidFill>
              </a:rPr>
              <a:t> = w</a:t>
            </a:r>
            <a:r>
              <a:rPr lang="en-US" sz="2000" b="1" baseline="-25000" dirty="0">
                <a:solidFill>
                  <a:schemeClr val="tx1"/>
                </a:solidFill>
              </a:rPr>
              <a:t>4 </a:t>
            </a:r>
            <a:r>
              <a:rPr lang="en-US" sz="2000" b="1" dirty="0">
                <a:solidFill>
                  <a:schemeClr val="tx1"/>
                </a:solidFill>
              </a:rPr>
              <a:t>+</a:t>
            </a:r>
            <a:r>
              <a:rPr lang="el-GR" sz="2000" b="1" dirty="0">
                <a:solidFill>
                  <a:schemeClr val="tx1"/>
                </a:solidFill>
              </a:rPr>
              <a:t>∆</a:t>
            </a:r>
            <a:r>
              <a:rPr lang="en-US" sz="2000" b="1" baseline="-25000" dirty="0">
                <a:solidFill>
                  <a:schemeClr val="tx1"/>
                </a:solidFill>
              </a:rPr>
              <a:t>4</a:t>
            </a:r>
            <a:r>
              <a:rPr lang="en-US" sz="2000" b="1" dirty="0">
                <a:solidFill>
                  <a:schemeClr val="tx1"/>
                </a:solidFill>
              </a:rPr>
              <a:t> = 0.25 + 0 = 0.25</a:t>
            </a:r>
            <a:endParaRPr lang="en-US" sz="2000" dirty="0">
              <a:solidFill>
                <a:schemeClr val="tx1"/>
              </a:solidFill>
            </a:endParaRPr>
          </a:p>
        </p:txBody>
      </p:sp>
      <p:sp>
        <p:nvSpPr>
          <p:cNvPr id="13" name="Rounded Rectangle 12"/>
          <p:cNvSpPr/>
          <p:nvPr/>
        </p:nvSpPr>
        <p:spPr>
          <a:xfrm>
            <a:off x="1114716" y="3229164"/>
            <a:ext cx="4221561" cy="45329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latin typeface="Arial" panose="020B0604020202020204" pitchFamily="34" charset="0"/>
                <a:cs typeface="Arial" panose="020B0604020202020204" pitchFamily="34" charset="0"/>
              </a:rPr>
              <a:t>Calculating the error values</a:t>
            </a:r>
            <a:endParaRPr lang="en-US" sz="2200" dirty="0">
              <a:solidFill>
                <a:schemeClr val="tx1"/>
              </a:solidFill>
            </a:endParaRPr>
          </a:p>
        </p:txBody>
      </p:sp>
      <p:sp>
        <p:nvSpPr>
          <p:cNvPr id="14" name="Rounded Rectangle 13"/>
          <p:cNvSpPr/>
          <p:nvPr/>
        </p:nvSpPr>
        <p:spPr>
          <a:xfrm>
            <a:off x="6412330" y="3217789"/>
            <a:ext cx="4246571" cy="45329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1" dirty="0">
                <a:solidFill>
                  <a:schemeClr val="tx1"/>
                </a:solidFill>
                <a:latin typeface="Arial" panose="020B0604020202020204" pitchFamily="34" charset="0"/>
                <a:cs typeface="Arial" panose="020B0604020202020204" pitchFamily="34" charset="0"/>
              </a:rPr>
              <a:t>Calculating the New Weights</a:t>
            </a:r>
            <a:endParaRPr lang="en-US" sz="2200" dirty="0">
              <a:solidFill>
                <a:schemeClr val="tx1"/>
              </a:solidFill>
            </a:endParaRPr>
          </a:p>
        </p:txBody>
      </p:sp>
    </p:spTree>
    <p:extLst>
      <p:ext uri="{BB962C8B-B14F-4D97-AF65-F5344CB8AC3E}">
        <p14:creationId xmlns:p14="http://schemas.microsoft.com/office/powerpoint/2010/main" val="4184404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524" y="1665027"/>
            <a:ext cx="5502707" cy="4572000"/>
          </a:xfrm>
        </p:spPr>
        <p:txBody>
          <a:bodyPr>
            <a:noAutofit/>
          </a:bodyPr>
          <a:lstStyle/>
          <a:p>
            <a:r>
              <a:rPr lang="en-US" sz="2400" b="1" dirty="0"/>
              <a:t>Calculation (Step-3):</a:t>
            </a:r>
          </a:p>
          <a:p>
            <a:pPr lvl="1"/>
            <a:r>
              <a:rPr lang="en-US" sz="2000" b="1" dirty="0">
                <a:solidFill>
                  <a:schemeClr val="accent1">
                    <a:lumMod val="75000"/>
                  </a:schemeClr>
                </a:solidFill>
              </a:rPr>
              <a:t>X</a:t>
            </a:r>
            <a:r>
              <a:rPr lang="en-US" sz="2000" b="1" baseline="-25000" dirty="0">
                <a:solidFill>
                  <a:schemeClr val="accent1">
                    <a:lumMod val="75000"/>
                  </a:schemeClr>
                </a:solidFill>
              </a:rPr>
              <a:t>1 </a:t>
            </a:r>
            <a:r>
              <a:rPr lang="en-US" sz="2000" b="1" dirty="0">
                <a:solidFill>
                  <a:schemeClr val="accent1">
                    <a:lumMod val="75000"/>
                  </a:schemeClr>
                </a:solidFill>
              </a:rPr>
              <a:t> = 1 </a:t>
            </a:r>
          </a:p>
          <a:p>
            <a:pPr lvl="1"/>
            <a:r>
              <a:rPr lang="en-US" sz="2000" b="1" dirty="0">
                <a:solidFill>
                  <a:schemeClr val="accent1">
                    <a:lumMod val="75000"/>
                  </a:schemeClr>
                </a:solidFill>
              </a:rPr>
              <a:t>X</a:t>
            </a:r>
            <a:r>
              <a:rPr lang="en-US" sz="2000" b="1" baseline="-25000" dirty="0">
                <a:solidFill>
                  <a:schemeClr val="accent1">
                    <a:lumMod val="75000"/>
                  </a:schemeClr>
                </a:solidFill>
              </a:rPr>
              <a:t>2 </a:t>
            </a:r>
            <a:r>
              <a:rPr lang="en-US" sz="2000" b="1" dirty="0">
                <a:solidFill>
                  <a:schemeClr val="accent1">
                    <a:lumMod val="75000"/>
                  </a:schemeClr>
                </a:solidFill>
              </a:rPr>
              <a:t> = 0</a:t>
            </a:r>
          </a:p>
          <a:p>
            <a:pPr lvl="1"/>
            <a:r>
              <a:rPr lang="en-US" sz="2000" b="1" dirty="0">
                <a:solidFill>
                  <a:schemeClr val="accent1">
                    <a:lumMod val="75000"/>
                  </a:schemeClr>
                </a:solidFill>
              </a:rPr>
              <a:t>X</a:t>
            </a:r>
            <a:r>
              <a:rPr lang="en-US" sz="2000" b="1" baseline="-25000" dirty="0">
                <a:solidFill>
                  <a:schemeClr val="accent1">
                    <a:lumMod val="75000"/>
                  </a:schemeClr>
                </a:solidFill>
              </a:rPr>
              <a:t>3 </a:t>
            </a:r>
            <a:r>
              <a:rPr lang="en-US" sz="2000" b="1" dirty="0">
                <a:solidFill>
                  <a:schemeClr val="accent1">
                    <a:lumMod val="75000"/>
                  </a:schemeClr>
                </a:solidFill>
              </a:rPr>
              <a:t> = 0</a:t>
            </a:r>
          </a:p>
          <a:p>
            <a:pPr lvl="1"/>
            <a:r>
              <a:rPr lang="en-US" sz="2000" b="1" dirty="0">
                <a:solidFill>
                  <a:schemeClr val="accent1">
                    <a:lumMod val="75000"/>
                  </a:schemeClr>
                </a:solidFill>
              </a:rPr>
              <a:t>X</a:t>
            </a:r>
            <a:r>
              <a:rPr lang="en-US" sz="2000" b="1" baseline="-25000" dirty="0">
                <a:solidFill>
                  <a:schemeClr val="accent1">
                    <a:lumMod val="75000"/>
                  </a:schemeClr>
                </a:solidFill>
              </a:rPr>
              <a:t>4 </a:t>
            </a:r>
            <a:r>
              <a:rPr lang="en-US" sz="2000" b="1" dirty="0">
                <a:solidFill>
                  <a:schemeClr val="accent1">
                    <a:lumMod val="75000"/>
                  </a:schemeClr>
                </a:solidFill>
              </a:rPr>
              <a:t> = 0 </a:t>
            </a:r>
          </a:p>
          <a:p>
            <a:pPr marL="457200" lvl="1" indent="0">
              <a:buNone/>
            </a:pPr>
            <a:endParaRPr lang="en-US" sz="2000" b="1" dirty="0">
              <a:solidFill>
                <a:schemeClr val="accent1">
                  <a:lumMod val="75000"/>
                </a:schemeClr>
              </a:solidFill>
            </a:endParaRPr>
          </a:p>
          <a:p>
            <a:pPr marL="3175" lvl="1" indent="0">
              <a:buNone/>
            </a:pPr>
            <a:r>
              <a:rPr lang="en-US" sz="1800" b="1" dirty="0">
                <a:solidFill>
                  <a:srgbClr val="0070C0"/>
                </a:solidFill>
              </a:rPr>
              <a:t>S= - 0.15*(1) + 0.25* (0) + 0.25*(0) + 0.25* (0) = - 0.15</a:t>
            </a:r>
          </a:p>
          <a:p>
            <a:pPr marL="457200" lvl="1" indent="0">
              <a:buNone/>
            </a:pPr>
            <a:endParaRPr lang="en-US" sz="2000" baseline="-25000" dirty="0"/>
          </a:p>
          <a:p>
            <a:pPr marL="228600" lvl="1">
              <a:spcBef>
                <a:spcPts val="0"/>
              </a:spcBef>
            </a:pPr>
            <a:r>
              <a:rPr lang="en-US" b="1" dirty="0"/>
              <a:t>- 0.15 &lt; 0, so the output of ANN is +1</a:t>
            </a:r>
          </a:p>
          <a:p>
            <a:pPr marL="0" lvl="1" indent="0">
              <a:spcBef>
                <a:spcPts val="0"/>
              </a:spcBef>
              <a:buNone/>
            </a:pPr>
            <a:endParaRPr lang="en-US" b="1" dirty="0"/>
          </a:p>
          <a:p>
            <a:pPr marL="519113" lvl="2">
              <a:spcBef>
                <a:spcPts val="0"/>
              </a:spcBef>
              <a:tabLst>
                <a:tab pos="231775" algn="l"/>
              </a:tabLst>
            </a:pPr>
            <a:r>
              <a:rPr lang="en-US" sz="2400" dirty="0"/>
              <a:t>So the image is categorized as </a:t>
            </a:r>
            <a:r>
              <a:rPr lang="en-US" sz="2400" dirty="0">
                <a:solidFill>
                  <a:srgbClr val="FF0000"/>
                </a:solidFill>
              </a:rPr>
              <a:t>“Dark” </a:t>
            </a:r>
          </a:p>
          <a:p>
            <a:pPr marL="519113" lvl="2">
              <a:spcBef>
                <a:spcPts val="0"/>
              </a:spcBef>
              <a:tabLst>
                <a:tab pos="231775" algn="l"/>
              </a:tabLst>
            </a:pPr>
            <a:r>
              <a:rPr lang="en-US" sz="2400" dirty="0"/>
              <a:t>Target : </a:t>
            </a:r>
            <a:r>
              <a:rPr lang="en-US" sz="2400" dirty="0">
                <a:solidFill>
                  <a:srgbClr val="FF0000"/>
                </a:solidFill>
              </a:rPr>
              <a:t>“Dark”</a:t>
            </a:r>
          </a:p>
          <a:p>
            <a:pPr marL="0" lvl="1" indent="0">
              <a:buNone/>
              <a:tabLst>
                <a:tab pos="231775" algn="l"/>
              </a:tabLst>
            </a:pPr>
            <a:r>
              <a:rPr lang="en-US" dirty="0"/>
              <a:t> </a:t>
            </a:r>
          </a:p>
          <a:p>
            <a:pPr marL="228600" lvl="1"/>
            <a:endParaRPr lang="en-US" dirty="0"/>
          </a:p>
        </p:txBody>
      </p:sp>
      <p:sp>
        <p:nvSpPr>
          <p:cNvPr id="4" name="Rounded Rectangle 3"/>
          <p:cNvSpPr/>
          <p:nvPr/>
        </p:nvSpPr>
        <p:spPr>
          <a:xfrm>
            <a:off x="937291" y="497938"/>
            <a:ext cx="5400585" cy="62150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a:solidFill>
                  <a:schemeClr val="tx1"/>
                </a:solidFill>
                <a:latin typeface="Arial" panose="020B0604020202020204" pitchFamily="34" charset="0"/>
                <a:cs typeface="Arial" panose="020B0604020202020204" pitchFamily="34" charset="0"/>
              </a:rPr>
              <a:t>Perceptron Example</a:t>
            </a:r>
            <a:endParaRPr lang="en-US" sz="3500" dirty="0">
              <a:solidFill>
                <a:schemeClr val="tx1"/>
              </a:solidFill>
            </a:endParaRPr>
          </a:p>
        </p:txBody>
      </p:sp>
      <p:grpSp>
        <p:nvGrpSpPr>
          <p:cNvPr id="5" name="Group 4"/>
          <p:cNvGrpSpPr/>
          <p:nvPr/>
        </p:nvGrpSpPr>
        <p:grpSpPr>
          <a:xfrm>
            <a:off x="6100545" y="2248882"/>
            <a:ext cx="4617705" cy="3129001"/>
            <a:chOff x="6005015" y="2129051"/>
            <a:chExt cx="4617705" cy="3129001"/>
          </a:xfrm>
        </p:grpSpPr>
        <p:sp>
          <p:nvSpPr>
            <p:cNvPr id="6" name="Oval 5"/>
            <p:cNvSpPr/>
            <p:nvPr/>
          </p:nvSpPr>
          <p:spPr>
            <a:xfrm>
              <a:off x="6005015" y="2129051"/>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12272" y="3007153"/>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77588" y="3914307"/>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80896" y="4780381"/>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109212" y="2164688"/>
              <a:ext cx="473556" cy="369332"/>
            </a:xfrm>
            <a:prstGeom prst="rect">
              <a:avLst/>
            </a:prstGeom>
            <a:noFill/>
          </p:spPr>
          <p:txBody>
            <a:bodyPr wrap="square" rtlCol="0">
              <a:spAutoFit/>
            </a:bodyPr>
            <a:lstStyle/>
            <a:p>
              <a:r>
                <a:rPr lang="en-US" b="1" dirty="0"/>
                <a:t>x</a:t>
              </a:r>
              <a:r>
                <a:rPr lang="en-US" b="1" baseline="-25000" dirty="0"/>
                <a:t>1</a:t>
              </a:r>
            </a:p>
          </p:txBody>
        </p:sp>
        <p:sp>
          <p:nvSpPr>
            <p:cNvPr id="11" name="TextBox 10"/>
            <p:cNvSpPr txBox="1"/>
            <p:nvPr/>
          </p:nvSpPr>
          <p:spPr>
            <a:xfrm>
              <a:off x="6109865" y="3000021"/>
              <a:ext cx="473556" cy="369332"/>
            </a:xfrm>
            <a:prstGeom prst="rect">
              <a:avLst/>
            </a:prstGeom>
            <a:noFill/>
          </p:spPr>
          <p:txBody>
            <a:bodyPr wrap="square" rtlCol="0">
              <a:spAutoFit/>
            </a:bodyPr>
            <a:lstStyle/>
            <a:p>
              <a:r>
                <a:rPr lang="en-US" b="1" dirty="0"/>
                <a:t>x</a:t>
              </a:r>
              <a:r>
                <a:rPr lang="en-US" b="1" baseline="-25000" dirty="0"/>
                <a:t>2</a:t>
              </a:r>
            </a:p>
          </p:txBody>
        </p:sp>
        <p:sp>
          <p:nvSpPr>
            <p:cNvPr id="12" name="TextBox 11"/>
            <p:cNvSpPr txBox="1"/>
            <p:nvPr/>
          </p:nvSpPr>
          <p:spPr>
            <a:xfrm>
              <a:off x="6162562" y="3880336"/>
              <a:ext cx="473556" cy="369332"/>
            </a:xfrm>
            <a:prstGeom prst="rect">
              <a:avLst/>
            </a:prstGeom>
            <a:noFill/>
          </p:spPr>
          <p:txBody>
            <a:bodyPr wrap="square" rtlCol="0">
              <a:spAutoFit/>
            </a:bodyPr>
            <a:lstStyle/>
            <a:p>
              <a:r>
                <a:rPr lang="en-US" b="1" dirty="0"/>
                <a:t>x</a:t>
              </a:r>
              <a:r>
                <a:rPr lang="en-US" b="1" baseline="-25000" dirty="0"/>
                <a:t>3</a:t>
              </a:r>
            </a:p>
          </p:txBody>
        </p:sp>
        <p:sp>
          <p:nvSpPr>
            <p:cNvPr id="13" name="TextBox 12"/>
            <p:cNvSpPr txBox="1"/>
            <p:nvPr/>
          </p:nvSpPr>
          <p:spPr>
            <a:xfrm>
              <a:off x="6178210" y="4765986"/>
              <a:ext cx="473556" cy="369332"/>
            </a:xfrm>
            <a:prstGeom prst="rect">
              <a:avLst/>
            </a:prstGeom>
            <a:noFill/>
          </p:spPr>
          <p:txBody>
            <a:bodyPr wrap="square" rtlCol="0">
              <a:spAutoFit/>
            </a:bodyPr>
            <a:lstStyle/>
            <a:p>
              <a:r>
                <a:rPr lang="en-US" b="1" dirty="0"/>
                <a:t>x</a:t>
              </a:r>
              <a:r>
                <a:rPr lang="en-US" b="1" baseline="-25000" dirty="0"/>
                <a:t>4</a:t>
              </a:r>
            </a:p>
          </p:txBody>
        </p:sp>
        <p:sp>
          <p:nvSpPr>
            <p:cNvPr id="14" name="Oval 13"/>
            <p:cNvSpPr/>
            <p:nvPr/>
          </p:nvSpPr>
          <p:spPr>
            <a:xfrm>
              <a:off x="8345715" y="3048001"/>
              <a:ext cx="1016000" cy="10000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15" name="Straight Arrow Connector 14"/>
            <p:cNvCxnSpPr/>
            <p:nvPr/>
          </p:nvCxnSpPr>
          <p:spPr>
            <a:xfrm>
              <a:off x="6515509" y="2475964"/>
              <a:ext cx="1873755" cy="86371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6"/>
              <a:endCxn id="14" idx="2"/>
            </p:cNvCxnSpPr>
            <p:nvPr/>
          </p:nvCxnSpPr>
          <p:spPr>
            <a:xfrm>
              <a:off x="6544535" y="3245989"/>
              <a:ext cx="1801180" cy="30205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6"/>
            </p:cNvCxnSpPr>
            <p:nvPr/>
          </p:nvCxnSpPr>
          <p:spPr>
            <a:xfrm flipV="1">
              <a:off x="6609851" y="3708321"/>
              <a:ext cx="1779413" cy="44482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6"/>
              <a:endCxn id="14" idx="3"/>
            </p:cNvCxnSpPr>
            <p:nvPr/>
          </p:nvCxnSpPr>
          <p:spPr>
            <a:xfrm flipV="1">
              <a:off x="6613159" y="3901623"/>
              <a:ext cx="1881346" cy="111759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138230" y="3231482"/>
              <a:ext cx="473556" cy="369332"/>
            </a:xfrm>
            <a:prstGeom prst="rect">
              <a:avLst/>
            </a:prstGeom>
            <a:noFill/>
          </p:spPr>
          <p:txBody>
            <a:bodyPr wrap="square" rtlCol="0">
              <a:spAutoFit/>
            </a:bodyPr>
            <a:lstStyle/>
            <a:p>
              <a:r>
                <a:rPr lang="cy-GB" b="1" dirty="0"/>
                <a:t>ŷ</a:t>
              </a:r>
              <a:endParaRPr lang="en-US" b="1" baseline="-25000" dirty="0"/>
            </a:p>
          </p:txBody>
        </p:sp>
        <p:cxnSp>
          <p:nvCxnSpPr>
            <p:cNvPr id="20" name="Straight Arrow Connector 19"/>
            <p:cNvCxnSpPr/>
            <p:nvPr/>
          </p:nvCxnSpPr>
          <p:spPr>
            <a:xfrm>
              <a:off x="9353041" y="3764623"/>
              <a:ext cx="1269679" cy="53491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994338" y="2393656"/>
              <a:ext cx="909054" cy="338554"/>
            </a:xfrm>
            <a:prstGeom prst="rect">
              <a:avLst/>
            </a:prstGeom>
            <a:noFill/>
          </p:spPr>
          <p:txBody>
            <a:bodyPr wrap="square" rtlCol="0">
              <a:spAutoFit/>
            </a:bodyPr>
            <a:lstStyle/>
            <a:p>
              <a:r>
                <a:rPr lang="en-US" sz="1600" b="1" dirty="0"/>
                <a:t>-0.15</a:t>
              </a:r>
              <a:endParaRPr lang="en-US" sz="1600" b="1" baseline="-25000" dirty="0"/>
            </a:p>
          </p:txBody>
        </p:sp>
      </p:grpSp>
      <p:sp>
        <p:nvSpPr>
          <p:cNvPr id="22" name="TextBox 21"/>
          <p:cNvSpPr txBox="1"/>
          <p:nvPr/>
        </p:nvSpPr>
        <p:spPr>
          <a:xfrm>
            <a:off x="7133834" y="3118475"/>
            <a:ext cx="546998" cy="338554"/>
          </a:xfrm>
          <a:prstGeom prst="rect">
            <a:avLst/>
          </a:prstGeom>
          <a:noFill/>
        </p:spPr>
        <p:txBody>
          <a:bodyPr wrap="square" rtlCol="0">
            <a:spAutoFit/>
          </a:bodyPr>
          <a:lstStyle/>
          <a:p>
            <a:r>
              <a:rPr lang="en-US" sz="1600" b="1" dirty="0"/>
              <a:t>0.25</a:t>
            </a:r>
            <a:endParaRPr lang="en-US" sz="1600" b="1" baseline="-25000" dirty="0"/>
          </a:p>
        </p:txBody>
      </p:sp>
      <p:sp>
        <p:nvSpPr>
          <p:cNvPr id="23" name="TextBox 22"/>
          <p:cNvSpPr txBox="1"/>
          <p:nvPr/>
        </p:nvSpPr>
        <p:spPr>
          <a:xfrm>
            <a:off x="7177139" y="3692296"/>
            <a:ext cx="546998" cy="338554"/>
          </a:xfrm>
          <a:prstGeom prst="rect">
            <a:avLst/>
          </a:prstGeom>
          <a:noFill/>
        </p:spPr>
        <p:txBody>
          <a:bodyPr wrap="square" rtlCol="0">
            <a:spAutoFit/>
          </a:bodyPr>
          <a:lstStyle/>
          <a:p>
            <a:r>
              <a:rPr lang="en-US" sz="1600" b="1" dirty="0"/>
              <a:t>0.25</a:t>
            </a:r>
            <a:endParaRPr lang="en-US" sz="1600" b="1" baseline="-25000" dirty="0"/>
          </a:p>
        </p:txBody>
      </p:sp>
      <p:sp>
        <p:nvSpPr>
          <p:cNvPr id="24" name="TextBox 23"/>
          <p:cNvSpPr txBox="1"/>
          <p:nvPr/>
        </p:nvSpPr>
        <p:spPr>
          <a:xfrm>
            <a:off x="7316685" y="4238386"/>
            <a:ext cx="546998" cy="338554"/>
          </a:xfrm>
          <a:prstGeom prst="rect">
            <a:avLst/>
          </a:prstGeom>
          <a:noFill/>
        </p:spPr>
        <p:txBody>
          <a:bodyPr wrap="square" rtlCol="0">
            <a:spAutoFit/>
          </a:bodyPr>
          <a:lstStyle/>
          <a:p>
            <a:r>
              <a:rPr lang="en-US" sz="1600" b="1" dirty="0"/>
              <a:t>0.25</a:t>
            </a:r>
            <a:endParaRPr lang="en-US" sz="1600" b="1" baseline="-25000" dirty="0"/>
          </a:p>
        </p:txBody>
      </p:sp>
      <p:sp>
        <p:nvSpPr>
          <p:cNvPr id="25" name="TextBox 24"/>
          <p:cNvSpPr txBox="1"/>
          <p:nvPr/>
        </p:nvSpPr>
        <p:spPr>
          <a:xfrm>
            <a:off x="5614673" y="2248882"/>
            <a:ext cx="701430" cy="369332"/>
          </a:xfrm>
          <a:prstGeom prst="rect">
            <a:avLst/>
          </a:prstGeom>
          <a:noFill/>
        </p:spPr>
        <p:txBody>
          <a:bodyPr wrap="square" rtlCol="0">
            <a:spAutoFit/>
          </a:bodyPr>
          <a:lstStyle/>
          <a:p>
            <a:r>
              <a:rPr lang="en-US" dirty="0"/>
              <a:t>1</a:t>
            </a:r>
          </a:p>
        </p:txBody>
      </p:sp>
      <p:sp>
        <p:nvSpPr>
          <p:cNvPr id="26" name="TextBox 25"/>
          <p:cNvSpPr txBox="1"/>
          <p:nvPr/>
        </p:nvSpPr>
        <p:spPr>
          <a:xfrm>
            <a:off x="5696231" y="5057392"/>
            <a:ext cx="627129" cy="369332"/>
          </a:xfrm>
          <a:prstGeom prst="rect">
            <a:avLst/>
          </a:prstGeom>
          <a:noFill/>
        </p:spPr>
        <p:txBody>
          <a:bodyPr wrap="square" rtlCol="0">
            <a:spAutoFit/>
          </a:bodyPr>
          <a:lstStyle/>
          <a:p>
            <a:r>
              <a:rPr lang="en-US" dirty="0"/>
              <a:t>0</a:t>
            </a:r>
          </a:p>
        </p:txBody>
      </p:sp>
      <p:sp>
        <p:nvSpPr>
          <p:cNvPr id="27" name="TextBox 26"/>
          <p:cNvSpPr txBox="1"/>
          <p:nvPr/>
        </p:nvSpPr>
        <p:spPr>
          <a:xfrm>
            <a:off x="5696231" y="4041398"/>
            <a:ext cx="641646" cy="369332"/>
          </a:xfrm>
          <a:prstGeom prst="rect">
            <a:avLst/>
          </a:prstGeom>
          <a:noFill/>
        </p:spPr>
        <p:txBody>
          <a:bodyPr wrap="square" rtlCol="0">
            <a:spAutoFit/>
          </a:bodyPr>
          <a:lstStyle/>
          <a:p>
            <a:r>
              <a:rPr lang="en-US" dirty="0"/>
              <a:t>0</a:t>
            </a:r>
          </a:p>
        </p:txBody>
      </p:sp>
      <p:sp>
        <p:nvSpPr>
          <p:cNvPr id="28" name="TextBox 27"/>
          <p:cNvSpPr txBox="1"/>
          <p:nvPr/>
        </p:nvSpPr>
        <p:spPr>
          <a:xfrm>
            <a:off x="5652919" y="3141508"/>
            <a:ext cx="684957" cy="369332"/>
          </a:xfrm>
          <a:prstGeom prst="rect">
            <a:avLst/>
          </a:prstGeom>
          <a:noFill/>
        </p:spPr>
        <p:txBody>
          <a:bodyPr wrap="square" rtlCol="0">
            <a:spAutoFit/>
          </a:bodyPr>
          <a:lstStyle/>
          <a:p>
            <a:r>
              <a:rPr lang="en-US" dirty="0"/>
              <a:t>0</a:t>
            </a:r>
          </a:p>
        </p:txBody>
      </p:sp>
      <p:sp>
        <p:nvSpPr>
          <p:cNvPr id="29" name="TextBox 28"/>
          <p:cNvSpPr txBox="1"/>
          <p:nvPr/>
        </p:nvSpPr>
        <p:spPr>
          <a:xfrm flipH="1">
            <a:off x="10787485" y="2592794"/>
            <a:ext cx="1454555" cy="369332"/>
          </a:xfrm>
          <a:prstGeom prst="rect">
            <a:avLst/>
          </a:prstGeom>
          <a:noFill/>
        </p:spPr>
        <p:txBody>
          <a:bodyPr wrap="square" rtlCol="0">
            <a:spAutoFit/>
          </a:bodyPr>
          <a:lstStyle/>
          <a:p>
            <a:r>
              <a:rPr lang="en-US" b="1" dirty="0"/>
              <a:t>+1    Bright</a:t>
            </a:r>
            <a:endParaRPr lang="en-US" b="1" baseline="-25000" dirty="0"/>
          </a:p>
        </p:txBody>
      </p:sp>
      <p:cxnSp>
        <p:nvCxnSpPr>
          <p:cNvPr id="30" name="Straight Arrow Connector 29"/>
          <p:cNvCxnSpPr/>
          <p:nvPr/>
        </p:nvCxnSpPr>
        <p:spPr>
          <a:xfrm flipV="1">
            <a:off x="9426671" y="2866337"/>
            <a:ext cx="1291579" cy="61180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222482" y="2761518"/>
            <a:ext cx="952531" cy="338554"/>
          </a:xfrm>
          <a:prstGeom prst="rect">
            <a:avLst/>
          </a:prstGeom>
          <a:noFill/>
        </p:spPr>
        <p:txBody>
          <a:bodyPr wrap="square" rtlCol="0">
            <a:spAutoFit/>
          </a:bodyPr>
          <a:lstStyle/>
          <a:p>
            <a:r>
              <a:rPr lang="en-US" sz="1600" b="1" dirty="0"/>
              <a:t>If S&gt; 0</a:t>
            </a:r>
            <a:endParaRPr lang="en-US" sz="1600" b="1" baseline="-25000" dirty="0"/>
          </a:p>
        </p:txBody>
      </p:sp>
      <p:sp>
        <p:nvSpPr>
          <p:cNvPr id="32" name="TextBox 31"/>
          <p:cNvSpPr txBox="1"/>
          <p:nvPr/>
        </p:nvSpPr>
        <p:spPr>
          <a:xfrm flipH="1">
            <a:off x="10915882" y="4238881"/>
            <a:ext cx="1123136" cy="369332"/>
          </a:xfrm>
          <a:prstGeom prst="rect">
            <a:avLst/>
          </a:prstGeom>
          <a:noFill/>
        </p:spPr>
        <p:txBody>
          <a:bodyPr wrap="square" rtlCol="0">
            <a:spAutoFit/>
          </a:bodyPr>
          <a:lstStyle/>
          <a:p>
            <a:r>
              <a:rPr lang="en-US" b="1" dirty="0"/>
              <a:t>-1    Dark</a:t>
            </a:r>
            <a:endParaRPr lang="en-US" b="1" baseline="-25000" dirty="0"/>
          </a:p>
        </p:txBody>
      </p:sp>
      <p:sp>
        <p:nvSpPr>
          <p:cNvPr id="34" name="TextBox 33"/>
          <p:cNvSpPr txBox="1"/>
          <p:nvPr/>
        </p:nvSpPr>
        <p:spPr>
          <a:xfrm>
            <a:off x="9100500" y="4183162"/>
            <a:ext cx="1104081" cy="338554"/>
          </a:xfrm>
          <a:prstGeom prst="rect">
            <a:avLst/>
          </a:prstGeom>
          <a:noFill/>
        </p:spPr>
        <p:txBody>
          <a:bodyPr wrap="square" rtlCol="0">
            <a:spAutoFit/>
          </a:bodyPr>
          <a:lstStyle/>
          <a:p>
            <a:r>
              <a:rPr lang="en-US" sz="1600" b="1" dirty="0"/>
              <a:t>Otherwise</a:t>
            </a:r>
            <a:endParaRPr lang="en-US" sz="1600" b="1" baseline="-25000" dirty="0"/>
          </a:p>
        </p:txBody>
      </p:sp>
    </p:spTree>
    <p:extLst>
      <p:ext uri="{BB962C8B-B14F-4D97-AF65-F5344CB8AC3E}">
        <p14:creationId xmlns:p14="http://schemas.microsoft.com/office/powerpoint/2010/main" val="2480073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562715" y="1909292"/>
            <a:ext cx="7086253" cy="233265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Why Bias is Required….?</a:t>
            </a:r>
          </a:p>
        </p:txBody>
      </p:sp>
    </p:spTree>
    <p:extLst>
      <p:ext uri="{BB962C8B-B14F-4D97-AF65-F5344CB8AC3E}">
        <p14:creationId xmlns:p14="http://schemas.microsoft.com/office/powerpoint/2010/main" val="307145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51" y="338281"/>
            <a:ext cx="3727855" cy="64835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400" b="1" dirty="0">
                <a:solidFill>
                  <a:schemeClr val="tx1"/>
                </a:solidFill>
                <a:latin typeface="Arial" panose="020B0604020202020204" pitchFamily="34" charset="0"/>
                <a:cs typeface="Arial" panose="020B0604020202020204" pitchFamily="34" charset="0"/>
              </a:rPr>
              <a:t>Example (AND) </a:t>
            </a:r>
            <a:endParaRPr lang="en-US" sz="3400" dirty="0">
              <a:solidFill>
                <a:schemeClr val="tx1"/>
              </a:solidFill>
            </a:endParaRPr>
          </a:p>
        </p:txBody>
      </p:sp>
      <p:grpSp>
        <p:nvGrpSpPr>
          <p:cNvPr id="40" name="Group 39"/>
          <p:cNvGrpSpPr/>
          <p:nvPr/>
        </p:nvGrpSpPr>
        <p:grpSpPr>
          <a:xfrm>
            <a:off x="6194066" y="2197356"/>
            <a:ext cx="4206842" cy="1232841"/>
            <a:chOff x="7284577" y="4471325"/>
            <a:chExt cx="4206842" cy="1232841"/>
          </a:xfrm>
        </p:grpSpPr>
        <p:sp>
          <p:nvSpPr>
            <p:cNvPr id="8" name="Oval 7"/>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361155" y="4506173"/>
              <a:ext cx="433127" cy="369332"/>
            </a:xfrm>
            <a:prstGeom prst="rect">
              <a:avLst/>
            </a:prstGeom>
            <a:noFill/>
          </p:spPr>
          <p:txBody>
            <a:bodyPr wrap="square" rtlCol="0">
              <a:spAutoFit/>
            </a:bodyPr>
            <a:lstStyle/>
            <a:p>
              <a:r>
                <a:rPr lang="en-US" b="1" dirty="0"/>
                <a:t>x</a:t>
              </a:r>
              <a:r>
                <a:rPr lang="en-US" b="1" baseline="-25000" dirty="0"/>
                <a:t>1 </a:t>
              </a:r>
            </a:p>
          </p:txBody>
        </p:sp>
        <p:sp>
          <p:nvSpPr>
            <p:cNvPr id="12" name="TextBox 11"/>
            <p:cNvSpPr txBox="1"/>
            <p:nvPr/>
          </p:nvSpPr>
          <p:spPr>
            <a:xfrm>
              <a:off x="7372740" y="5328052"/>
              <a:ext cx="433127" cy="299996"/>
            </a:xfrm>
            <a:prstGeom prst="rect">
              <a:avLst/>
            </a:prstGeom>
            <a:noFill/>
          </p:spPr>
          <p:txBody>
            <a:bodyPr wrap="square" rtlCol="0">
              <a:spAutoFit/>
            </a:bodyPr>
            <a:lstStyle/>
            <a:p>
              <a:r>
                <a:rPr lang="en-US" b="1" dirty="0"/>
                <a:t>x</a:t>
              </a:r>
              <a:r>
                <a:rPr lang="en-US" b="1" baseline="-25000" dirty="0"/>
                <a:t>2</a:t>
              </a:r>
            </a:p>
          </p:txBody>
        </p:sp>
        <p:sp>
          <p:nvSpPr>
            <p:cNvPr id="14" name="Oval 13"/>
            <p:cNvSpPr/>
            <p:nvPr/>
          </p:nvSpPr>
          <p:spPr>
            <a:xfrm>
              <a:off x="9418808" y="4622398"/>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16" name="Straight Arrow Connector 15"/>
            <p:cNvCxnSpPr>
              <a:stCxn id="8" idx="6"/>
              <a:endCxn id="14" idx="2"/>
            </p:cNvCxnSpPr>
            <p:nvPr/>
          </p:nvCxnSpPr>
          <p:spPr>
            <a:xfrm>
              <a:off x="7771400" y="4665324"/>
              <a:ext cx="1647409" cy="3632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6"/>
            </p:cNvCxnSpPr>
            <p:nvPr/>
          </p:nvCxnSpPr>
          <p:spPr>
            <a:xfrm flipV="1">
              <a:off x="7803843" y="5176504"/>
              <a:ext cx="1640776" cy="33366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20" name="Straight Arrow Connector 19"/>
            <p:cNvCxnSpPr/>
            <p:nvPr/>
          </p:nvCxnSpPr>
          <p:spPr>
            <a:xfrm flipV="1">
              <a:off x="10340136" y="4622398"/>
              <a:ext cx="790105"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97315" y="4471773"/>
              <a:ext cx="941088" cy="369332"/>
            </a:xfrm>
            <a:prstGeom prst="rect">
              <a:avLst/>
            </a:prstGeom>
            <a:noFill/>
          </p:spPr>
          <p:txBody>
            <a:bodyPr wrap="square" rtlCol="0">
              <a:spAutoFit/>
            </a:bodyPr>
            <a:lstStyle/>
            <a:p>
              <a:r>
                <a:rPr lang="en-US" b="1" dirty="0"/>
                <a:t>W</a:t>
              </a:r>
              <a:r>
                <a:rPr lang="en-US" b="1" baseline="-25000" dirty="0"/>
                <a:t>1</a:t>
              </a:r>
              <a:r>
                <a:rPr lang="en-US" b="1" dirty="0"/>
                <a:t>=0.5</a:t>
              </a:r>
              <a:endParaRPr lang="en-US" b="1" baseline="-25000" dirty="0"/>
            </a:p>
          </p:txBody>
        </p:sp>
        <p:sp>
          <p:nvSpPr>
            <p:cNvPr id="22" name="TextBox 21"/>
            <p:cNvSpPr txBox="1"/>
            <p:nvPr/>
          </p:nvSpPr>
          <p:spPr>
            <a:xfrm>
              <a:off x="8174675" y="4980847"/>
              <a:ext cx="950080" cy="369332"/>
            </a:xfrm>
            <a:prstGeom prst="rect">
              <a:avLst/>
            </a:prstGeom>
            <a:noFill/>
          </p:spPr>
          <p:txBody>
            <a:bodyPr wrap="square" rtlCol="0">
              <a:spAutoFit/>
            </a:bodyPr>
            <a:lstStyle/>
            <a:p>
              <a:r>
                <a:rPr lang="en-US" b="1" dirty="0"/>
                <a:t>W</a:t>
              </a:r>
              <a:r>
                <a:rPr lang="en-US" b="1" baseline="-25000" dirty="0"/>
                <a:t>2</a:t>
              </a:r>
              <a:r>
                <a:rPr lang="en-US" b="1" dirty="0"/>
                <a:t>=0.5</a:t>
              </a:r>
              <a:endParaRPr lang="en-US" b="1" baseline="-25000" dirty="0"/>
            </a:p>
          </p:txBody>
        </p:sp>
        <p:cxnSp>
          <p:nvCxnSpPr>
            <p:cNvPr id="24" name="Straight Arrow Connector 23"/>
            <p:cNvCxnSpPr/>
            <p:nvPr/>
          </p:nvCxnSpPr>
          <p:spPr>
            <a:xfrm>
              <a:off x="10315113" y="5152636"/>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9990168" y="1885368"/>
            <a:ext cx="1099615" cy="369332"/>
          </a:xfrm>
          <a:prstGeom prst="rect">
            <a:avLst/>
          </a:prstGeom>
          <a:noFill/>
        </p:spPr>
        <p:txBody>
          <a:bodyPr wrap="square" rtlCol="0">
            <a:spAutoFit/>
          </a:bodyPr>
          <a:lstStyle/>
          <a:p>
            <a:r>
              <a:rPr lang="en-US" b="1" dirty="0"/>
              <a:t>+1    ON</a:t>
            </a:r>
            <a:endParaRPr lang="en-US" b="1" baseline="-25000" dirty="0"/>
          </a:p>
        </p:txBody>
      </p:sp>
      <p:sp>
        <p:nvSpPr>
          <p:cNvPr id="47" name="TextBox 46"/>
          <p:cNvSpPr txBox="1"/>
          <p:nvPr/>
        </p:nvSpPr>
        <p:spPr>
          <a:xfrm>
            <a:off x="10087980" y="2930560"/>
            <a:ext cx="1001803" cy="369332"/>
          </a:xfrm>
          <a:prstGeom prst="rect">
            <a:avLst/>
          </a:prstGeom>
          <a:noFill/>
        </p:spPr>
        <p:txBody>
          <a:bodyPr wrap="square" rtlCol="0">
            <a:spAutoFit/>
          </a:bodyPr>
          <a:lstStyle/>
          <a:p>
            <a:r>
              <a:rPr lang="en-US" b="1" dirty="0"/>
              <a:t>-1  OFF</a:t>
            </a:r>
            <a:endParaRPr lang="en-US" b="1" baseline="-25000" dirty="0"/>
          </a:p>
        </p:txBody>
      </p:sp>
      <p:sp>
        <p:nvSpPr>
          <p:cNvPr id="49" name="TextBox 48"/>
          <p:cNvSpPr txBox="1"/>
          <p:nvPr/>
        </p:nvSpPr>
        <p:spPr>
          <a:xfrm>
            <a:off x="8409070" y="1960648"/>
            <a:ext cx="952531" cy="338554"/>
          </a:xfrm>
          <a:prstGeom prst="rect">
            <a:avLst/>
          </a:prstGeom>
          <a:noFill/>
        </p:spPr>
        <p:txBody>
          <a:bodyPr wrap="square" rtlCol="0">
            <a:spAutoFit/>
          </a:bodyPr>
          <a:lstStyle/>
          <a:p>
            <a:r>
              <a:rPr lang="en-US" sz="1600" b="1" dirty="0"/>
              <a:t>If S &gt; 0</a:t>
            </a:r>
            <a:endParaRPr lang="en-US" sz="1600" b="1" baseline="-25000" dirty="0"/>
          </a:p>
        </p:txBody>
      </p:sp>
      <p:sp>
        <p:nvSpPr>
          <p:cNvPr id="50" name="TextBox 49"/>
          <p:cNvSpPr txBox="1"/>
          <p:nvPr/>
        </p:nvSpPr>
        <p:spPr>
          <a:xfrm>
            <a:off x="5890778" y="2207181"/>
            <a:ext cx="433127" cy="369332"/>
          </a:xfrm>
          <a:prstGeom prst="rect">
            <a:avLst/>
          </a:prstGeom>
          <a:noFill/>
        </p:spPr>
        <p:txBody>
          <a:bodyPr wrap="square" rtlCol="0">
            <a:spAutoFit/>
          </a:bodyPr>
          <a:lstStyle/>
          <a:p>
            <a:r>
              <a:rPr lang="en-US" b="1" dirty="0"/>
              <a:t>0</a:t>
            </a:r>
            <a:r>
              <a:rPr lang="en-US" b="1" baseline="-25000" dirty="0"/>
              <a:t> </a:t>
            </a:r>
          </a:p>
        </p:txBody>
      </p:sp>
      <p:sp>
        <p:nvSpPr>
          <p:cNvPr id="51" name="TextBox 50"/>
          <p:cNvSpPr txBox="1"/>
          <p:nvPr/>
        </p:nvSpPr>
        <p:spPr>
          <a:xfrm>
            <a:off x="5933994" y="3058440"/>
            <a:ext cx="433127" cy="369332"/>
          </a:xfrm>
          <a:prstGeom prst="rect">
            <a:avLst/>
          </a:prstGeom>
          <a:noFill/>
        </p:spPr>
        <p:txBody>
          <a:bodyPr wrap="square" rtlCol="0">
            <a:spAutoFit/>
          </a:bodyPr>
          <a:lstStyle/>
          <a:p>
            <a:r>
              <a:rPr lang="en-US" b="1" dirty="0"/>
              <a:t>1</a:t>
            </a:r>
            <a:r>
              <a:rPr lang="en-US" b="1" baseline="-25000" dirty="0"/>
              <a:t> </a:t>
            </a:r>
          </a:p>
        </p:txBody>
      </p:sp>
      <p:graphicFrame>
        <p:nvGraphicFramePr>
          <p:cNvPr id="2" name="Table 1"/>
          <p:cNvGraphicFramePr>
            <a:graphicFrameLocks noGrp="1"/>
          </p:cNvGraphicFramePr>
          <p:nvPr>
            <p:extLst>
              <p:ext uri="{D42A27DB-BD31-4B8C-83A1-F6EECF244321}">
                <p14:modId xmlns:p14="http://schemas.microsoft.com/office/powerpoint/2010/main" val="1740413222"/>
              </p:ext>
            </p:extLst>
          </p:nvPr>
        </p:nvGraphicFramePr>
        <p:xfrm>
          <a:off x="1178265" y="1827495"/>
          <a:ext cx="3176022" cy="1854200"/>
        </p:xfrm>
        <a:graphic>
          <a:graphicData uri="http://schemas.openxmlformats.org/drawingml/2006/table">
            <a:tbl>
              <a:tblPr firstRow="1" bandRow="1">
                <a:tableStyleId>{5C22544A-7EE6-4342-B048-85BDC9FD1C3A}</a:tableStyleId>
              </a:tblPr>
              <a:tblGrid>
                <a:gridCol w="741026">
                  <a:extLst>
                    <a:ext uri="{9D8B030D-6E8A-4147-A177-3AD203B41FA5}">
                      <a16:colId xmlns:a16="http://schemas.microsoft.com/office/drawing/2014/main" val="940719695"/>
                    </a:ext>
                  </a:extLst>
                </a:gridCol>
                <a:gridCol w="763516">
                  <a:extLst>
                    <a:ext uri="{9D8B030D-6E8A-4147-A177-3AD203B41FA5}">
                      <a16:colId xmlns:a16="http://schemas.microsoft.com/office/drawing/2014/main" val="3363300399"/>
                    </a:ext>
                  </a:extLst>
                </a:gridCol>
                <a:gridCol w="1671480">
                  <a:extLst>
                    <a:ext uri="{9D8B030D-6E8A-4147-A177-3AD203B41FA5}">
                      <a16:colId xmlns:a16="http://schemas.microsoft.com/office/drawing/2014/main" val="452001056"/>
                    </a:ext>
                  </a:extLst>
                </a:gridCol>
              </a:tblGrid>
              <a:tr h="370840">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 </a:t>
                      </a:r>
                      <a:r>
                        <a:rPr lang="en-US" sz="1800" b="1" baseline="0" dirty="0">
                          <a:solidFill>
                            <a:schemeClr val="bg1"/>
                          </a:solidFill>
                          <a:latin typeface="Arial" panose="020B0604020202020204" pitchFamily="34" charset="0"/>
                          <a:cs typeface="Arial" panose="020B0604020202020204" pitchFamily="34" charset="0"/>
                        </a:rPr>
                        <a:t>AND</a:t>
                      </a:r>
                      <a:r>
                        <a:rPr lang="en-US" sz="1800" b="1" baseline="-25000"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extLst>
                  <a:ext uri="{0D108BD9-81ED-4DB2-BD59-A6C34878D82A}">
                    <a16:rowId xmlns:a16="http://schemas.microsoft.com/office/drawing/2014/main" val="3445470048"/>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227411592"/>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4028102759"/>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 </a:t>
                      </a:r>
                    </a:p>
                  </a:txBody>
                  <a:tcPr/>
                </a:tc>
                <a:extLst>
                  <a:ext uri="{0D108BD9-81ED-4DB2-BD59-A6C34878D82A}">
                    <a16:rowId xmlns:a16="http://schemas.microsoft.com/office/drawing/2014/main" val="1448256496"/>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 </a:t>
                      </a:r>
                    </a:p>
                  </a:txBody>
                  <a:tcPr/>
                </a:tc>
                <a:extLst>
                  <a:ext uri="{0D108BD9-81ED-4DB2-BD59-A6C34878D82A}">
                    <a16:rowId xmlns:a16="http://schemas.microsoft.com/office/drawing/2014/main" val="163868603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9301663"/>
              </p:ext>
            </p:extLst>
          </p:nvPr>
        </p:nvGraphicFramePr>
        <p:xfrm>
          <a:off x="5648116" y="4699020"/>
          <a:ext cx="5210627" cy="1854200"/>
        </p:xfrm>
        <a:graphic>
          <a:graphicData uri="http://schemas.openxmlformats.org/drawingml/2006/table">
            <a:tbl>
              <a:tblPr firstRow="1" bandRow="1">
                <a:tableStyleId>{5C22544A-7EE6-4342-B048-85BDC9FD1C3A}</a:tableStyleId>
              </a:tblPr>
              <a:tblGrid>
                <a:gridCol w="1814285">
                  <a:extLst>
                    <a:ext uri="{9D8B030D-6E8A-4147-A177-3AD203B41FA5}">
                      <a16:colId xmlns:a16="http://schemas.microsoft.com/office/drawing/2014/main" val="1310300667"/>
                    </a:ext>
                  </a:extLst>
                </a:gridCol>
                <a:gridCol w="812800">
                  <a:extLst>
                    <a:ext uri="{9D8B030D-6E8A-4147-A177-3AD203B41FA5}">
                      <a16:colId xmlns:a16="http://schemas.microsoft.com/office/drawing/2014/main" val="984122444"/>
                    </a:ext>
                  </a:extLst>
                </a:gridCol>
                <a:gridCol w="827314">
                  <a:extLst>
                    <a:ext uri="{9D8B030D-6E8A-4147-A177-3AD203B41FA5}">
                      <a16:colId xmlns:a16="http://schemas.microsoft.com/office/drawing/2014/main" val="1527485606"/>
                    </a:ext>
                  </a:extLst>
                </a:gridCol>
                <a:gridCol w="841828">
                  <a:extLst>
                    <a:ext uri="{9D8B030D-6E8A-4147-A177-3AD203B41FA5}">
                      <a16:colId xmlns:a16="http://schemas.microsoft.com/office/drawing/2014/main" val="2762024321"/>
                    </a:ext>
                  </a:extLst>
                </a:gridCol>
                <a:gridCol w="914400">
                  <a:extLst>
                    <a:ext uri="{9D8B030D-6E8A-4147-A177-3AD203B41FA5}">
                      <a16:colId xmlns:a16="http://schemas.microsoft.com/office/drawing/2014/main" val="3447881076"/>
                    </a:ext>
                  </a:extLst>
                </a:gridCol>
              </a:tblGrid>
              <a:tr h="370840">
                <a:tc>
                  <a:txBody>
                    <a:bodyPr/>
                    <a:lstStyle/>
                    <a:p>
                      <a:r>
                        <a:rPr lang="en-US" dirty="0"/>
                        <a:t>Weights</a:t>
                      </a:r>
                    </a:p>
                  </a:txBody>
                  <a:tcPr/>
                </a:tc>
                <a:tc>
                  <a:txBody>
                    <a:bodyPr/>
                    <a:lstStyle/>
                    <a:p>
                      <a:r>
                        <a:rPr lang="en-US" dirty="0"/>
                        <a:t>Step-1</a:t>
                      </a:r>
                    </a:p>
                  </a:txBody>
                  <a:tcPr/>
                </a:tc>
                <a:tc>
                  <a:txBody>
                    <a:bodyPr/>
                    <a:lstStyle/>
                    <a:p>
                      <a:r>
                        <a:rPr lang="en-US" dirty="0"/>
                        <a:t>Step-2</a:t>
                      </a:r>
                    </a:p>
                  </a:txBody>
                  <a:tcPr/>
                </a:tc>
                <a:tc>
                  <a:txBody>
                    <a:bodyPr/>
                    <a:lstStyle/>
                    <a:p>
                      <a:r>
                        <a:rPr lang="en-US" dirty="0"/>
                        <a:t>Step-3</a:t>
                      </a:r>
                    </a:p>
                  </a:txBody>
                  <a:tcPr/>
                </a:tc>
                <a:tc>
                  <a:txBody>
                    <a:bodyPr/>
                    <a:lstStyle/>
                    <a:p>
                      <a:r>
                        <a:rPr lang="en-US" dirty="0"/>
                        <a:t>Step-4</a:t>
                      </a:r>
                    </a:p>
                  </a:txBody>
                  <a:tcPr/>
                </a:tc>
                <a:extLst>
                  <a:ext uri="{0D108BD9-81ED-4DB2-BD59-A6C34878D82A}">
                    <a16:rowId xmlns:a16="http://schemas.microsoft.com/office/drawing/2014/main" val="4108788607"/>
                  </a:ext>
                </a:extLst>
              </a:tr>
              <a:tr h="370840">
                <a:tc>
                  <a:txBody>
                    <a:bodyPr/>
                    <a:lstStyle/>
                    <a:p>
                      <a:r>
                        <a:rPr lang="en-US" dirty="0"/>
                        <a:t>w1</a:t>
                      </a:r>
                    </a:p>
                  </a:txBody>
                  <a:tcPr/>
                </a:tc>
                <a:tc>
                  <a:txBody>
                    <a:bodyPr/>
                    <a:lstStyle/>
                    <a:p>
                      <a:r>
                        <a:rPr lang="en-US" dirty="0"/>
                        <a:t>0.5</a:t>
                      </a:r>
                    </a:p>
                  </a:txBody>
                  <a:tcPr/>
                </a:tc>
                <a:tc>
                  <a:txBody>
                    <a:bodyPr/>
                    <a:lstStyle/>
                    <a:p>
                      <a:r>
                        <a:rPr lang="en-US" dirty="0"/>
                        <a:t>0.5</a:t>
                      </a:r>
                    </a:p>
                  </a:txBody>
                  <a:tcPr/>
                </a:tc>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1702320125"/>
                  </a:ext>
                </a:extLst>
              </a:tr>
              <a:tr h="370840">
                <a:tc>
                  <a:txBody>
                    <a:bodyPr/>
                    <a:lstStyle/>
                    <a:p>
                      <a:r>
                        <a:rPr lang="en-US" dirty="0"/>
                        <a:t>w2</a:t>
                      </a:r>
                    </a:p>
                  </a:txBody>
                  <a:tcPr/>
                </a:tc>
                <a:tc>
                  <a:txBody>
                    <a:bodyPr/>
                    <a:lstStyle/>
                    <a:p>
                      <a:r>
                        <a:rPr lang="en-US" dirty="0"/>
                        <a:t>0.5</a:t>
                      </a:r>
                    </a:p>
                  </a:txBody>
                  <a:tcPr/>
                </a:tc>
                <a:tc>
                  <a:txBody>
                    <a:bodyPr/>
                    <a:lstStyle/>
                    <a:p>
                      <a:r>
                        <a:rPr lang="en-US" dirty="0"/>
                        <a:t>0.3</a:t>
                      </a:r>
                    </a:p>
                  </a:txBody>
                  <a:tcPr/>
                </a:tc>
                <a:tc>
                  <a:txBody>
                    <a:bodyPr/>
                    <a:lstStyle/>
                    <a:p>
                      <a:r>
                        <a:rPr lang="en-US" dirty="0"/>
                        <a:t>0.1</a:t>
                      </a:r>
                    </a:p>
                  </a:txBody>
                  <a:tcPr/>
                </a:tc>
                <a:tc>
                  <a:txBody>
                    <a:bodyPr/>
                    <a:lstStyle/>
                    <a:p>
                      <a:r>
                        <a:rPr lang="en-US" dirty="0"/>
                        <a:t>-0.1</a:t>
                      </a:r>
                    </a:p>
                  </a:txBody>
                  <a:tcPr/>
                </a:tc>
                <a:extLst>
                  <a:ext uri="{0D108BD9-81ED-4DB2-BD59-A6C34878D82A}">
                    <a16:rowId xmlns:a16="http://schemas.microsoft.com/office/drawing/2014/main" val="4261206254"/>
                  </a:ext>
                </a:extLst>
              </a:tr>
              <a:tr h="370840">
                <a:tc>
                  <a:txBody>
                    <a:bodyPr/>
                    <a:lstStyle/>
                    <a:p>
                      <a:r>
                        <a:rPr lang="en-US" dirty="0"/>
                        <a:t>Weighted Sum</a:t>
                      </a:r>
                    </a:p>
                  </a:txBody>
                  <a:tcPr/>
                </a:tc>
                <a:tc>
                  <a:txBody>
                    <a:bodyPr/>
                    <a:lstStyle/>
                    <a:p>
                      <a:r>
                        <a:rPr lang="en-US" dirty="0"/>
                        <a:t>0.5</a:t>
                      </a:r>
                    </a:p>
                  </a:txBody>
                  <a:tcPr/>
                </a:tc>
                <a:tc>
                  <a:txBody>
                    <a:bodyPr/>
                    <a:lstStyle/>
                    <a:p>
                      <a:r>
                        <a:rPr lang="en-US" dirty="0"/>
                        <a:t>0.3</a:t>
                      </a:r>
                    </a:p>
                  </a:txBody>
                  <a:tcPr/>
                </a:tc>
                <a:tc>
                  <a:txBody>
                    <a:bodyPr/>
                    <a:lstStyle/>
                    <a:p>
                      <a:r>
                        <a:rPr lang="en-US" dirty="0"/>
                        <a:t>0.1</a:t>
                      </a:r>
                    </a:p>
                  </a:txBody>
                  <a:tcPr/>
                </a:tc>
                <a:tc>
                  <a:txBody>
                    <a:bodyPr/>
                    <a:lstStyle/>
                    <a:p>
                      <a:r>
                        <a:rPr lang="en-US" dirty="0"/>
                        <a:t>-0.1</a:t>
                      </a:r>
                    </a:p>
                  </a:txBody>
                  <a:tcPr/>
                </a:tc>
                <a:extLst>
                  <a:ext uri="{0D108BD9-81ED-4DB2-BD59-A6C34878D82A}">
                    <a16:rowId xmlns:a16="http://schemas.microsoft.com/office/drawing/2014/main" val="2560002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Observed Output</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406888182"/>
                  </a:ext>
                </a:extLst>
              </a:tr>
            </a:tbl>
          </a:graphicData>
        </a:graphic>
      </p:graphicFrame>
      <p:sp>
        <p:nvSpPr>
          <p:cNvPr id="48" name="Content Placeholder 2"/>
          <p:cNvSpPr txBox="1">
            <a:spLocks/>
          </p:cNvSpPr>
          <p:nvPr/>
        </p:nvSpPr>
        <p:spPr>
          <a:xfrm>
            <a:off x="1944913" y="4708262"/>
            <a:ext cx="2888343" cy="18868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1775" lvl="1"/>
            <a:r>
              <a:rPr lang="en-US" sz="2000" b="1" dirty="0">
                <a:solidFill>
                  <a:schemeClr val="accent1">
                    <a:lumMod val="75000"/>
                  </a:schemeClr>
                </a:solidFill>
                <a:latin typeface="Arial" panose="020B0604020202020204" pitchFamily="34" charset="0"/>
                <a:cs typeface="Arial" panose="020B0604020202020204" pitchFamily="34" charset="0"/>
              </a:rPr>
              <a:t>X1  = 0</a:t>
            </a:r>
          </a:p>
          <a:p>
            <a:pPr marL="231775" lvl="1"/>
            <a:r>
              <a:rPr lang="en-US" sz="2000" b="1" dirty="0">
                <a:solidFill>
                  <a:schemeClr val="accent1">
                    <a:lumMod val="75000"/>
                  </a:schemeClr>
                </a:solidFill>
                <a:latin typeface="Arial" panose="020B0604020202020204" pitchFamily="34" charset="0"/>
                <a:cs typeface="Arial" panose="020B0604020202020204" pitchFamily="34" charset="0"/>
              </a:rPr>
              <a:t>X2  = 1,</a:t>
            </a:r>
          </a:p>
          <a:p>
            <a:pPr marL="231775" lvl="1"/>
            <a:r>
              <a:rPr lang="en-US" sz="2000" b="1" dirty="0">
                <a:solidFill>
                  <a:schemeClr val="accent1">
                    <a:lumMod val="75000"/>
                  </a:schemeClr>
                </a:solidFill>
                <a:latin typeface="Arial" panose="020B0604020202020204" pitchFamily="34" charset="0"/>
                <a:cs typeface="Arial" panose="020B0604020202020204" pitchFamily="34" charset="0"/>
              </a:rPr>
              <a:t>ɳ = 0.1</a:t>
            </a:r>
          </a:p>
          <a:p>
            <a:pPr marL="231775" lvl="1"/>
            <a:r>
              <a:rPr lang="en-US" sz="2000" b="1" dirty="0">
                <a:solidFill>
                  <a:schemeClr val="accent1">
                    <a:lumMod val="75000"/>
                  </a:schemeClr>
                </a:solidFill>
                <a:latin typeface="Arial" panose="020B0604020202020204" pitchFamily="34" charset="0"/>
                <a:cs typeface="Arial" panose="020B0604020202020204" pitchFamily="34" charset="0"/>
              </a:rPr>
              <a:t>t(E) =  -1</a:t>
            </a:r>
          </a:p>
        </p:txBody>
      </p:sp>
      <p:sp>
        <p:nvSpPr>
          <p:cNvPr id="25" name="Curved Right Arrow 24"/>
          <p:cNvSpPr/>
          <p:nvPr/>
        </p:nvSpPr>
        <p:spPr>
          <a:xfrm rot="20950944">
            <a:off x="600538" y="2728306"/>
            <a:ext cx="803879" cy="276771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矩形 8"/>
          <p:cNvSpPr/>
          <p:nvPr/>
        </p:nvSpPr>
        <p:spPr>
          <a:xfrm>
            <a:off x="1198230" y="2547973"/>
            <a:ext cx="3137396" cy="382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8"/>
          <p:cNvSpPr/>
          <p:nvPr/>
        </p:nvSpPr>
        <p:spPr>
          <a:xfrm>
            <a:off x="7492620" y="5063325"/>
            <a:ext cx="764275" cy="14523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8"/>
          <p:cNvSpPr/>
          <p:nvPr/>
        </p:nvSpPr>
        <p:spPr>
          <a:xfrm>
            <a:off x="8313765" y="5051949"/>
            <a:ext cx="764275" cy="14523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8"/>
          <p:cNvSpPr/>
          <p:nvPr/>
        </p:nvSpPr>
        <p:spPr>
          <a:xfrm>
            <a:off x="9124013" y="5065286"/>
            <a:ext cx="813019" cy="14475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8"/>
          <p:cNvSpPr/>
          <p:nvPr/>
        </p:nvSpPr>
        <p:spPr>
          <a:xfrm>
            <a:off x="9986101" y="5053911"/>
            <a:ext cx="813019" cy="14475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TextBox 29"/>
          <p:cNvSpPr txBox="1"/>
          <p:nvPr/>
        </p:nvSpPr>
        <p:spPr>
          <a:xfrm>
            <a:off x="343146" y="1160819"/>
            <a:ext cx="11039087" cy="461665"/>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2400" dirty="0"/>
              <a:t>To understand the requirement of bias, we consider an example of logical AND.</a:t>
            </a:r>
          </a:p>
        </p:txBody>
      </p:sp>
      <p:sp>
        <p:nvSpPr>
          <p:cNvPr id="31" name="TextBox 30"/>
          <p:cNvSpPr txBox="1"/>
          <p:nvPr/>
        </p:nvSpPr>
        <p:spPr>
          <a:xfrm>
            <a:off x="5472752" y="3729022"/>
            <a:ext cx="6568812" cy="1015663"/>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2000" dirty="0"/>
              <a:t>Each step in table represents the updated weights of highlighted example, until target output matches the observed output.</a:t>
            </a:r>
          </a:p>
        </p:txBody>
      </p:sp>
    </p:spTree>
    <p:extLst>
      <p:ext uri="{BB962C8B-B14F-4D97-AF65-F5344CB8AC3E}">
        <p14:creationId xmlns:p14="http://schemas.microsoft.com/office/powerpoint/2010/main" val="175421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par>
                          <p:cTn id="7" fill="hold">
                            <p:stCondLst>
                              <p:cond delay="0"/>
                            </p:stCondLst>
                            <p:childTnLst>
                              <p:par>
                                <p:cTn id="8" presetID="20"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edge">
                                      <p:cBhvr>
                                        <p:cTn id="10" dur="20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par>
                          <p:cTn id="19" fill="hold">
                            <p:stCondLst>
                              <p:cond delay="0"/>
                            </p:stCondLst>
                            <p:childTnLst>
                              <p:par>
                                <p:cTn id="20" presetID="1" presetClass="exit" presetSubtype="0" fill="hold" grpId="1" nodeType="afterEffect">
                                  <p:stCondLst>
                                    <p:cond delay="0"/>
                                  </p:stCondLst>
                                  <p:childTnLst>
                                    <p:set>
                                      <p:cBhvr>
                                        <p:cTn id="21" dur="1" fill="hold">
                                          <p:stCondLst>
                                            <p:cond delay="0"/>
                                          </p:stCondLst>
                                        </p:cTn>
                                        <p:tgtEl>
                                          <p:spTgt spid="5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2"/>
                                        </p:tgtEl>
                                        <p:attrNameLst>
                                          <p:attrName>style.visibility</p:attrName>
                                        </p:attrNameLst>
                                      </p:cBhvr>
                                      <p:to>
                                        <p:strVal val="visible"/>
                                      </p:to>
                                    </p:set>
                                  </p:childTnLst>
                                </p:cTn>
                              </p:par>
                            </p:childTnLst>
                          </p:cTn>
                        </p:par>
                        <p:par>
                          <p:cTn id="26" fill="hold">
                            <p:stCondLst>
                              <p:cond delay="0"/>
                            </p:stCondLst>
                            <p:childTnLst>
                              <p:par>
                                <p:cTn id="27" presetID="1" presetClass="exit" presetSubtype="0" fill="hold" grpId="1" nodeType="afterEffect">
                                  <p:stCondLst>
                                    <p:cond delay="0"/>
                                  </p:stCondLst>
                                  <p:childTnLst>
                                    <p:set>
                                      <p:cBhvr>
                                        <p:cTn id="28" dur="1" fill="hold">
                                          <p:stCondLst>
                                            <p:cond delay="0"/>
                                          </p:stCondLst>
                                        </p:cTn>
                                        <p:tgtEl>
                                          <p:spTgt spid="5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childTnLst>
                          </p:cTn>
                        </p:par>
                        <p:par>
                          <p:cTn id="33" fill="hold">
                            <p:stCondLst>
                              <p:cond delay="0"/>
                            </p:stCondLst>
                            <p:childTnLst>
                              <p:par>
                                <p:cTn id="34" presetID="1" presetClass="exit" presetSubtype="0" fill="hold" grpId="1" nodeType="afterEffect">
                                  <p:stCondLst>
                                    <p:cond delay="0"/>
                                  </p:stCondLst>
                                  <p:childTnLst>
                                    <p:set>
                                      <p:cBhvr>
                                        <p:cTn id="35" dur="1" fill="hold">
                                          <p:stCondLst>
                                            <p:cond delay="0"/>
                                          </p:stCondLst>
                                        </p:cTn>
                                        <p:tgtEl>
                                          <p:spTgt spid="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5" grpId="0" animBg="1"/>
      <p:bldP spid="56" grpId="0" animBg="1"/>
      <p:bldP spid="56" grpId="1" animBg="1"/>
      <p:bldP spid="58" grpId="0" animBg="1"/>
      <p:bldP spid="58" grpId="1" animBg="1"/>
      <p:bldP spid="62" grpId="0" animBg="1"/>
      <p:bldP spid="62" grpId="1" animBg="1"/>
      <p:bldP spid="6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51" y="338281"/>
            <a:ext cx="3618673" cy="64835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400" b="1" dirty="0">
                <a:solidFill>
                  <a:schemeClr val="tx1"/>
                </a:solidFill>
                <a:latin typeface="Arial" panose="020B0604020202020204" pitchFamily="34" charset="0"/>
                <a:cs typeface="Arial" panose="020B0604020202020204" pitchFamily="34" charset="0"/>
              </a:rPr>
              <a:t>Example (AND) </a:t>
            </a:r>
            <a:endParaRPr lang="en-US" sz="3400" dirty="0">
              <a:solidFill>
                <a:schemeClr val="tx1"/>
              </a:solidFill>
            </a:endParaRPr>
          </a:p>
        </p:txBody>
      </p:sp>
      <p:grpSp>
        <p:nvGrpSpPr>
          <p:cNvPr id="40" name="Group 39"/>
          <p:cNvGrpSpPr/>
          <p:nvPr/>
        </p:nvGrpSpPr>
        <p:grpSpPr>
          <a:xfrm>
            <a:off x="6194066" y="2251949"/>
            <a:ext cx="4206842" cy="1232841"/>
            <a:chOff x="7284577" y="4471325"/>
            <a:chExt cx="4206842" cy="1232841"/>
          </a:xfrm>
        </p:grpSpPr>
        <p:sp>
          <p:nvSpPr>
            <p:cNvPr id="8" name="Oval 7"/>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361155" y="4506173"/>
              <a:ext cx="433127" cy="369332"/>
            </a:xfrm>
            <a:prstGeom prst="rect">
              <a:avLst/>
            </a:prstGeom>
            <a:noFill/>
          </p:spPr>
          <p:txBody>
            <a:bodyPr wrap="square" rtlCol="0">
              <a:spAutoFit/>
            </a:bodyPr>
            <a:lstStyle/>
            <a:p>
              <a:r>
                <a:rPr lang="en-US" b="1" dirty="0"/>
                <a:t>x</a:t>
              </a:r>
              <a:r>
                <a:rPr lang="en-US" b="1" baseline="-25000" dirty="0"/>
                <a:t>1 </a:t>
              </a:r>
            </a:p>
          </p:txBody>
        </p:sp>
        <p:sp>
          <p:nvSpPr>
            <p:cNvPr id="12" name="TextBox 11"/>
            <p:cNvSpPr txBox="1"/>
            <p:nvPr/>
          </p:nvSpPr>
          <p:spPr>
            <a:xfrm>
              <a:off x="7372740" y="5328052"/>
              <a:ext cx="433127" cy="299996"/>
            </a:xfrm>
            <a:prstGeom prst="rect">
              <a:avLst/>
            </a:prstGeom>
            <a:noFill/>
          </p:spPr>
          <p:txBody>
            <a:bodyPr wrap="square" rtlCol="0">
              <a:spAutoFit/>
            </a:bodyPr>
            <a:lstStyle/>
            <a:p>
              <a:r>
                <a:rPr lang="en-US" b="1" dirty="0"/>
                <a:t>x</a:t>
              </a:r>
              <a:r>
                <a:rPr lang="en-US" b="1" baseline="-25000" dirty="0"/>
                <a:t>2</a:t>
              </a:r>
            </a:p>
          </p:txBody>
        </p:sp>
        <p:sp>
          <p:nvSpPr>
            <p:cNvPr id="14" name="Oval 13"/>
            <p:cNvSpPr/>
            <p:nvPr/>
          </p:nvSpPr>
          <p:spPr>
            <a:xfrm>
              <a:off x="9418808" y="4622398"/>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16" name="Straight Arrow Connector 15"/>
            <p:cNvCxnSpPr>
              <a:stCxn id="8" idx="6"/>
              <a:endCxn id="14" idx="2"/>
            </p:cNvCxnSpPr>
            <p:nvPr/>
          </p:nvCxnSpPr>
          <p:spPr>
            <a:xfrm>
              <a:off x="7771400" y="4665324"/>
              <a:ext cx="1647409" cy="3632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6"/>
            </p:cNvCxnSpPr>
            <p:nvPr/>
          </p:nvCxnSpPr>
          <p:spPr>
            <a:xfrm flipV="1">
              <a:off x="7803843" y="5176504"/>
              <a:ext cx="1640776" cy="33366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20" name="Straight Arrow Connector 19"/>
            <p:cNvCxnSpPr/>
            <p:nvPr/>
          </p:nvCxnSpPr>
          <p:spPr>
            <a:xfrm flipV="1">
              <a:off x="10340136" y="4622398"/>
              <a:ext cx="790105"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97315" y="4471773"/>
              <a:ext cx="660951" cy="369332"/>
            </a:xfrm>
            <a:prstGeom prst="rect">
              <a:avLst/>
            </a:prstGeom>
            <a:noFill/>
          </p:spPr>
          <p:txBody>
            <a:bodyPr wrap="square" rtlCol="0">
              <a:spAutoFit/>
            </a:bodyPr>
            <a:lstStyle/>
            <a:p>
              <a:r>
                <a:rPr lang="en-US" b="1" dirty="0"/>
                <a:t>0.5</a:t>
              </a:r>
              <a:endParaRPr lang="en-US" b="1" baseline="-25000" dirty="0"/>
            </a:p>
          </p:txBody>
        </p:sp>
        <p:sp>
          <p:nvSpPr>
            <p:cNvPr id="22" name="TextBox 21"/>
            <p:cNvSpPr txBox="1"/>
            <p:nvPr/>
          </p:nvSpPr>
          <p:spPr>
            <a:xfrm>
              <a:off x="8188323" y="5008143"/>
              <a:ext cx="805500" cy="369332"/>
            </a:xfrm>
            <a:prstGeom prst="rect">
              <a:avLst/>
            </a:prstGeom>
            <a:noFill/>
          </p:spPr>
          <p:txBody>
            <a:bodyPr wrap="square" rtlCol="0">
              <a:spAutoFit/>
            </a:bodyPr>
            <a:lstStyle/>
            <a:p>
              <a:r>
                <a:rPr lang="en-US" b="1" dirty="0"/>
                <a:t>-0.1</a:t>
              </a:r>
              <a:endParaRPr lang="en-US" b="1" baseline="-25000" dirty="0"/>
            </a:p>
          </p:txBody>
        </p:sp>
        <p:cxnSp>
          <p:nvCxnSpPr>
            <p:cNvPr id="24" name="Straight Arrow Connector 23"/>
            <p:cNvCxnSpPr/>
            <p:nvPr/>
          </p:nvCxnSpPr>
          <p:spPr>
            <a:xfrm>
              <a:off x="10315113" y="5152636"/>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9990168" y="1939961"/>
            <a:ext cx="1099615" cy="369332"/>
          </a:xfrm>
          <a:prstGeom prst="rect">
            <a:avLst/>
          </a:prstGeom>
          <a:noFill/>
        </p:spPr>
        <p:txBody>
          <a:bodyPr wrap="square" rtlCol="0">
            <a:spAutoFit/>
          </a:bodyPr>
          <a:lstStyle/>
          <a:p>
            <a:r>
              <a:rPr lang="en-US" b="1" dirty="0"/>
              <a:t>+1    ON</a:t>
            </a:r>
            <a:endParaRPr lang="en-US" b="1" baseline="-25000" dirty="0"/>
          </a:p>
        </p:txBody>
      </p:sp>
      <p:sp>
        <p:nvSpPr>
          <p:cNvPr id="47" name="TextBox 46"/>
          <p:cNvSpPr txBox="1"/>
          <p:nvPr/>
        </p:nvSpPr>
        <p:spPr>
          <a:xfrm>
            <a:off x="10087980" y="2985153"/>
            <a:ext cx="1001803" cy="369332"/>
          </a:xfrm>
          <a:prstGeom prst="rect">
            <a:avLst/>
          </a:prstGeom>
          <a:noFill/>
        </p:spPr>
        <p:txBody>
          <a:bodyPr wrap="square" rtlCol="0">
            <a:spAutoFit/>
          </a:bodyPr>
          <a:lstStyle/>
          <a:p>
            <a:r>
              <a:rPr lang="en-US" b="1" dirty="0"/>
              <a:t>-1  OFF</a:t>
            </a:r>
            <a:endParaRPr lang="en-US" b="1" baseline="-25000" dirty="0"/>
          </a:p>
        </p:txBody>
      </p:sp>
      <p:sp>
        <p:nvSpPr>
          <p:cNvPr id="49" name="TextBox 48"/>
          <p:cNvSpPr txBox="1"/>
          <p:nvPr/>
        </p:nvSpPr>
        <p:spPr>
          <a:xfrm>
            <a:off x="8409070" y="2015241"/>
            <a:ext cx="952531" cy="338554"/>
          </a:xfrm>
          <a:prstGeom prst="rect">
            <a:avLst/>
          </a:prstGeom>
          <a:noFill/>
        </p:spPr>
        <p:txBody>
          <a:bodyPr wrap="square" rtlCol="0">
            <a:spAutoFit/>
          </a:bodyPr>
          <a:lstStyle/>
          <a:p>
            <a:r>
              <a:rPr lang="en-US" sz="1600" b="1" dirty="0"/>
              <a:t>If S &gt; 0</a:t>
            </a:r>
            <a:endParaRPr lang="en-US" sz="1600" b="1" baseline="-25000" dirty="0"/>
          </a:p>
        </p:txBody>
      </p:sp>
      <p:sp>
        <p:nvSpPr>
          <p:cNvPr id="50" name="TextBox 49"/>
          <p:cNvSpPr txBox="1"/>
          <p:nvPr/>
        </p:nvSpPr>
        <p:spPr>
          <a:xfrm>
            <a:off x="5890778" y="2261774"/>
            <a:ext cx="433127" cy="369332"/>
          </a:xfrm>
          <a:prstGeom prst="rect">
            <a:avLst/>
          </a:prstGeom>
          <a:noFill/>
        </p:spPr>
        <p:txBody>
          <a:bodyPr wrap="square" rtlCol="0">
            <a:spAutoFit/>
          </a:bodyPr>
          <a:lstStyle/>
          <a:p>
            <a:r>
              <a:rPr lang="en-US" b="1" dirty="0"/>
              <a:t>0</a:t>
            </a:r>
            <a:r>
              <a:rPr lang="en-US" b="1" baseline="-25000" dirty="0"/>
              <a:t> </a:t>
            </a:r>
          </a:p>
        </p:txBody>
      </p:sp>
      <p:sp>
        <p:nvSpPr>
          <p:cNvPr id="51" name="TextBox 50"/>
          <p:cNvSpPr txBox="1"/>
          <p:nvPr/>
        </p:nvSpPr>
        <p:spPr>
          <a:xfrm>
            <a:off x="5933994" y="3113033"/>
            <a:ext cx="433127" cy="369332"/>
          </a:xfrm>
          <a:prstGeom prst="rect">
            <a:avLst/>
          </a:prstGeom>
          <a:noFill/>
        </p:spPr>
        <p:txBody>
          <a:bodyPr wrap="square" rtlCol="0">
            <a:spAutoFit/>
          </a:bodyPr>
          <a:lstStyle/>
          <a:p>
            <a:r>
              <a:rPr lang="en-US" b="1" dirty="0"/>
              <a:t>1</a:t>
            </a:r>
            <a:r>
              <a:rPr lang="en-US" b="1" baseline="-25000" dirty="0"/>
              <a:t> </a:t>
            </a:r>
          </a:p>
        </p:txBody>
      </p:sp>
      <p:graphicFrame>
        <p:nvGraphicFramePr>
          <p:cNvPr id="2" name="Table 1"/>
          <p:cNvGraphicFramePr>
            <a:graphicFrameLocks noGrp="1"/>
          </p:cNvGraphicFramePr>
          <p:nvPr>
            <p:extLst>
              <p:ext uri="{D42A27DB-BD31-4B8C-83A1-F6EECF244321}">
                <p14:modId xmlns:p14="http://schemas.microsoft.com/office/powerpoint/2010/main" val="2446996288"/>
              </p:ext>
            </p:extLst>
          </p:nvPr>
        </p:nvGraphicFramePr>
        <p:xfrm>
          <a:off x="1178265" y="1882088"/>
          <a:ext cx="3176022" cy="1854200"/>
        </p:xfrm>
        <a:graphic>
          <a:graphicData uri="http://schemas.openxmlformats.org/drawingml/2006/table">
            <a:tbl>
              <a:tblPr firstRow="1" bandRow="1">
                <a:tableStyleId>{5C22544A-7EE6-4342-B048-85BDC9FD1C3A}</a:tableStyleId>
              </a:tblPr>
              <a:tblGrid>
                <a:gridCol w="741026">
                  <a:extLst>
                    <a:ext uri="{9D8B030D-6E8A-4147-A177-3AD203B41FA5}">
                      <a16:colId xmlns:a16="http://schemas.microsoft.com/office/drawing/2014/main" val="940719695"/>
                    </a:ext>
                  </a:extLst>
                </a:gridCol>
                <a:gridCol w="763516">
                  <a:extLst>
                    <a:ext uri="{9D8B030D-6E8A-4147-A177-3AD203B41FA5}">
                      <a16:colId xmlns:a16="http://schemas.microsoft.com/office/drawing/2014/main" val="3363300399"/>
                    </a:ext>
                  </a:extLst>
                </a:gridCol>
                <a:gridCol w="1671480">
                  <a:extLst>
                    <a:ext uri="{9D8B030D-6E8A-4147-A177-3AD203B41FA5}">
                      <a16:colId xmlns:a16="http://schemas.microsoft.com/office/drawing/2014/main" val="452001056"/>
                    </a:ext>
                  </a:extLst>
                </a:gridCol>
              </a:tblGrid>
              <a:tr h="370840">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 </a:t>
                      </a:r>
                      <a:r>
                        <a:rPr lang="en-US" sz="1800" b="1" baseline="0" dirty="0">
                          <a:solidFill>
                            <a:schemeClr val="bg1"/>
                          </a:solidFill>
                          <a:latin typeface="Arial" panose="020B0604020202020204" pitchFamily="34" charset="0"/>
                          <a:cs typeface="Arial" panose="020B0604020202020204" pitchFamily="34" charset="0"/>
                        </a:rPr>
                        <a:t>AND</a:t>
                      </a:r>
                      <a:r>
                        <a:rPr lang="en-US" sz="1800" b="1" baseline="-25000"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extLst>
                  <a:ext uri="{0D108BD9-81ED-4DB2-BD59-A6C34878D82A}">
                    <a16:rowId xmlns:a16="http://schemas.microsoft.com/office/drawing/2014/main" val="3445470048"/>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227411592"/>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4028102759"/>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 </a:t>
                      </a:r>
                    </a:p>
                  </a:txBody>
                  <a:tcPr/>
                </a:tc>
                <a:extLst>
                  <a:ext uri="{0D108BD9-81ED-4DB2-BD59-A6C34878D82A}">
                    <a16:rowId xmlns:a16="http://schemas.microsoft.com/office/drawing/2014/main" val="1448256496"/>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 </a:t>
                      </a:r>
                    </a:p>
                  </a:txBody>
                  <a:tcPr/>
                </a:tc>
                <a:extLst>
                  <a:ext uri="{0D108BD9-81ED-4DB2-BD59-A6C34878D82A}">
                    <a16:rowId xmlns:a16="http://schemas.microsoft.com/office/drawing/2014/main" val="163868603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96498086"/>
              </p:ext>
            </p:extLst>
          </p:nvPr>
        </p:nvGraphicFramePr>
        <p:xfrm>
          <a:off x="5648116" y="4753613"/>
          <a:ext cx="5210627" cy="1854200"/>
        </p:xfrm>
        <a:graphic>
          <a:graphicData uri="http://schemas.openxmlformats.org/drawingml/2006/table">
            <a:tbl>
              <a:tblPr firstRow="1" bandRow="1">
                <a:tableStyleId>{5C22544A-7EE6-4342-B048-85BDC9FD1C3A}</a:tableStyleId>
              </a:tblPr>
              <a:tblGrid>
                <a:gridCol w="1814285">
                  <a:extLst>
                    <a:ext uri="{9D8B030D-6E8A-4147-A177-3AD203B41FA5}">
                      <a16:colId xmlns:a16="http://schemas.microsoft.com/office/drawing/2014/main" val="1310300667"/>
                    </a:ext>
                  </a:extLst>
                </a:gridCol>
                <a:gridCol w="812800">
                  <a:extLst>
                    <a:ext uri="{9D8B030D-6E8A-4147-A177-3AD203B41FA5}">
                      <a16:colId xmlns:a16="http://schemas.microsoft.com/office/drawing/2014/main" val="984122444"/>
                    </a:ext>
                  </a:extLst>
                </a:gridCol>
                <a:gridCol w="827314">
                  <a:extLst>
                    <a:ext uri="{9D8B030D-6E8A-4147-A177-3AD203B41FA5}">
                      <a16:colId xmlns:a16="http://schemas.microsoft.com/office/drawing/2014/main" val="1527485606"/>
                    </a:ext>
                  </a:extLst>
                </a:gridCol>
                <a:gridCol w="841828">
                  <a:extLst>
                    <a:ext uri="{9D8B030D-6E8A-4147-A177-3AD203B41FA5}">
                      <a16:colId xmlns:a16="http://schemas.microsoft.com/office/drawing/2014/main" val="2762024321"/>
                    </a:ext>
                  </a:extLst>
                </a:gridCol>
                <a:gridCol w="914400">
                  <a:extLst>
                    <a:ext uri="{9D8B030D-6E8A-4147-A177-3AD203B41FA5}">
                      <a16:colId xmlns:a16="http://schemas.microsoft.com/office/drawing/2014/main" val="3447881076"/>
                    </a:ext>
                  </a:extLst>
                </a:gridCol>
              </a:tblGrid>
              <a:tr h="370840">
                <a:tc>
                  <a:txBody>
                    <a:bodyPr/>
                    <a:lstStyle/>
                    <a:p>
                      <a:r>
                        <a:rPr lang="en-US" dirty="0"/>
                        <a:t>Weights</a:t>
                      </a:r>
                    </a:p>
                  </a:txBody>
                  <a:tcPr/>
                </a:tc>
                <a:tc>
                  <a:txBody>
                    <a:bodyPr/>
                    <a:lstStyle/>
                    <a:p>
                      <a:r>
                        <a:rPr lang="en-US" dirty="0"/>
                        <a:t>Step-1</a:t>
                      </a:r>
                    </a:p>
                  </a:txBody>
                  <a:tcPr/>
                </a:tc>
                <a:tc>
                  <a:txBody>
                    <a:bodyPr/>
                    <a:lstStyle/>
                    <a:p>
                      <a:r>
                        <a:rPr lang="en-US" dirty="0"/>
                        <a:t>Step-2</a:t>
                      </a:r>
                    </a:p>
                  </a:txBody>
                  <a:tcPr/>
                </a:tc>
                <a:tc>
                  <a:txBody>
                    <a:bodyPr/>
                    <a:lstStyle/>
                    <a:p>
                      <a:r>
                        <a:rPr lang="en-US" dirty="0"/>
                        <a:t>Step-3</a:t>
                      </a:r>
                    </a:p>
                  </a:txBody>
                  <a:tcPr/>
                </a:tc>
                <a:tc>
                  <a:txBody>
                    <a:bodyPr/>
                    <a:lstStyle/>
                    <a:p>
                      <a:r>
                        <a:rPr lang="en-US" dirty="0"/>
                        <a:t>Step-4</a:t>
                      </a:r>
                    </a:p>
                  </a:txBody>
                  <a:tcPr/>
                </a:tc>
                <a:extLst>
                  <a:ext uri="{0D108BD9-81ED-4DB2-BD59-A6C34878D82A}">
                    <a16:rowId xmlns:a16="http://schemas.microsoft.com/office/drawing/2014/main" val="4108788607"/>
                  </a:ext>
                </a:extLst>
              </a:tr>
              <a:tr h="370840">
                <a:tc>
                  <a:txBody>
                    <a:bodyPr/>
                    <a:lstStyle/>
                    <a:p>
                      <a:r>
                        <a:rPr lang="en-US" dirty="0"/>
                        <a:t>w1</a:t>
                      </a:r>
                    </a:p>
                  </a:txBody>
                  <a:tcPr/>
                </a:tc>
                <a:tc>
                  <a:txBody>
                    <a:bodyPr/>
                    <a:lstStyle/>
                    <a:p>
                      <a:r>
                        <a:rPr lang="en-US" dirty="0"/>
                        <a:t>0.5</a:t>
                      </a:r>
                    </a:p>
                  </a:txBody>
                  <a:tcPr/>
                </a:tc>
                <a:tc>
                  <a:txBody>
                    <a:bodyPr/>
                    <a:lstStyle/>
                    <a:p>
                      <a:r>
                        <a:rPr lang="en-US" dirty="0"/>
                        <a:t>0.3</a:t>
                      </a:r>
                    </a:p>
                  </a:txBody>
                  <a:tcPr/>
                </a:tc>
                <a:tc>
                  <a:txBody>
                    <a:bodyPr/>
                    <a:lstStyle/>
                    <a:p>
                      <a:r>
                        <a:rPr lang="en-US" dirty="0"/>
                        <a:t>0.1</a:t>
                      </a:r>
                    </a:p>
                  </a:txBody>
                  <a:tcPr/>
                </a:tc>
                <a:tc>
                  <a:txBody>
                    <a:bodyPr/>
                    <a:lstStyle/>
                    <a:p>
                      <a:r>
                        <a:rPr lang="en-US" dirty="0"/>
                        <a:t>-0.1</a:t>
                      </a:r>
                    </a:p>
                  </a:txBody>
                  <a:tcPr/>
                </a:tc>
                <a:extLst>
                  <a:ext uri="{0D108BD9-81ED-4DB2-BD59-A6C34878D82A}">
                    <a16:rowId xmlns:a16="http://schemas.microsoft.com/office/drawing/2014/main" val="1702320125"/>
                  </a:ext>
                </a:extLst>
              </a:tr>
              <a:tr h="370840">
                <a:tc>
                  <a:txBody>
                    <a:bodyPr/>
                    <a:lstStyle/>
                    <a:p>
                      <a:r>
                        <a:rPr lang="en-US" dirty="0"/>
                        <a:t>w2</a:t>
                      </a:r>
                    </a:p>
                  </a:txBody>
                  <a:tcPr/>
                </a:tc>
                <a:tc>
                  <a:txBody>
                    <a:bodyPr/>
                    <a:lstStyle/>
                    <a:p>
                      <a:r>
                        <a:rPr lang="en-US" dirty="0"/>
                        <a:t>-0.1</a:t>
                      </a:r>
                    </a:p>
                  </a:txBody>
                  <a:tcPr/>
                </a:tc>
                <a:tc>
                  <a:txBody>
                    <a:bodyPr/>
                    <a:lstStyle/>
                    <a:p>
                      <a:r>
                        <a:rPr lang="en-US" dirty="0"/>
                        <a:t>-0.1</a:t>
                      </a:r>
                    </a:p>
                  </a:txBody>
                  <a:tcPr/>
                </a:tc>
                <a:tc>
                  <a:txBody>
                    <a:bodyPr/>
                    <a:lstStyle/>
                    <a:p>
                      <a:r>
                        <a:rPr lang="en-US" dirty="0"/>
                        <a:t>-0.1</a:t>
                      </a:r>
                    </a:p>
                  </a:txBody>
                  <a:tcPr/>
                </a:tc>
                <a:tc>
                  <a:txBody>
                    <a:bodyPr/>
                    <a:lstStyle/>
                    <a:p>
                      <a:r>
                        <a:rPr lang="en-US" dirty="0"/>
                        <a:t>-0.1</a:t>
                      </a:r>
                    </a:p>
                  </a:txBody>
                  <a:tcPr/>
                </a:tc>
                <a:extLst>
                  <a:ext uri="{0D108BD9-81ED-4DB2-BD59-A6C34878D82A}">
                    <a16:rowId xmlns:a16="http://schemas.microsoft.com/office/drawing/2014/main" val="4261206254"/>
                  </a:ext>
                </a:extLst>
              </a:tr>
              <a:tr h="370840">
                <a:tc>
                  <a:txBody>
                    <a:bodyPr/>
                    <a:lstStyle/>
                    <a:p>
                      <a:r>
                        <a:rPr lang="en-US" dirty="0"/>
                        <a:t>Weighted Sum</a:t>
                      </a:r>
                    </a:p>
                  </a:txBody>
                  <a:tcPr/>
                </a:tc>
                <a:tc>
                  <a:txBody>
                    <a:bodyPr/>
                    <a:lstStyle/>
                    <a:p>
                      <a:r>
                        <a:rPr lang="en-US" dirty="0"/>
                        <a:t>0.5</a:t>
                      </a:r>
                    </a:p>
                  </a:txBody>
                  <a:tcPr/>
                </a:tc>
                <a:tc>
                  <a:txBody>
                    <a:bodyPr/>
                    <a:lstStyle/>
                    <a:p>
                      <a:r>
                        <a:rPr lang="en-US" dirty="0"/>
                        <a:t>0.3</a:t>
                      </a:r>
                    </a:p>
                  </a:txBody>
                  <a:tcPr/>
                </a:tc>
                <a:tc>
                  <a:txBody>
                    <a:bodyPr/>
                    <a:lstStyle/>
                    <a:p>
                      <a:r>
                        <a:rPr lang="en-US" dirty="0"/>
                        <a:t>0.1</a:t>
                      </a:r>
                    </a:p>
                  </a:txBody>
                  <a:tcPr/>
                </a:tc>
                <a:tc>
                  <a:txBody>
                    <a:bodyPr/>
                    <a:lstStyle/>
                    <a:p>
                      <a:r>
                        <a:rPr lang="en-US" dirty="0"/>
                        <a:t>-0.1</a:t>
                      </a:r>
                    </a:p>
                  </a:txBody>
                  <a:tcPr/>
                </a:tc>
                <a:extLst>
                  <a:ext uri="{0D108BD9-81ED-4DB2-BD59-A6C34878D82A}">
                    <a16:rowId xmlns:a16="http://schemas.microsoft.com/office/drawing/2014/main" val="2560002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Observed Output</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406888182"/>
                  </a:ext>
                </a:extLst>
              </a:tr>
            </a:tbl>
          </a:graphicData>
        </a:graphic>
      </p:graphicFrame>
      <p:sp>
        <p:nvSpPr>
          <p:cNvPr id="48" name="Content Placeholder 2"/>
          <p:cNvSpPr txBox="1">
            <a:spLocks/>
          </p:cNvSpPr>
          <p:nvPr/>
        </p:nvSpPr>
        <p:spPr>
          <a:xfrm>
            <a:off x="1944913" y="4762855"/>
            <a:ext cx="2888343" cy="18868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1775" lvl="1"/>
            <a:r>
              <a:rPr lang="en-US" sz="2000" b="1" dirty="0">
                <a:solidFill>
                  <a:schemeClr val="accent1">
                    <a:lumMod val="75000"/>
                  </a:schemeClr>
                </a:solidFill>
                <a:latin typeface="Arial" panose="020B0604020202020204" pitchFamily="34" charset="0"/>
                <a:cs typeface="Arial" panose="020B0604020202020204" pitchFamily="34" charset="0"/>
              </a:rPr>
              <a:t>X1  = 1</a:t>
            </a:r>
          </a:p>
          <a:p>
            <a:pPr marL="231775" lvl="1"/>
            <a:r>
              <a:rPr lang="en-US" sz="2000" b="1" dirty="0">
                <a:solidFill>
                  <a:schemeClr val="accent1">
                    <a:lumMod val="75000"/>
                  </a:schemeClr>
                </a:solidFill>
                <a:latin typeface="Arial" panose="020B0604020202020204" pitchFamily="34" charset="0"/>
                <a:cs typeface="Arial" panose="020B0604020202020204" pitchFamily="34" charset="0"/>
              </a:rPr>
              <a:t>X2  = 0,</a:t>
            </a:r>
          </a:p>
          <a:p>
            <a:pPr marL="231775" lvl="1"/>
            <a:r>
              <a:rPr lang="en-US" sz="2000" b="1" dirty="0">
                <a:solidFill>
                  <a:schemeClr val="accent1">
                    <a:lumMod val="75000"/>
                  </a:schemeClr>
                </a:solidFill>
                <a:latin typeface="Arial" panose="020B0604020202020204" pitchFamily="34" charset="0"/>
                <a:cs typeface="Arial" panose="020B0604020202020204" pitchFamily="34" charset="0"/>
              </a:rPr>
              <a:t>ɳ = 0.1</a:t>
            </a:r>
          </a:p>
          <a:p>
            <a:pPr marL="231775" lvl="1"/>
            <a:r>
              <a:rPr lang="en-US" sz="2000" b="1" dirty="0">
                <a:solidFill>
                  <a:schemeClr val="accent1">
                    <a:lumMod val="75000"/>
                  </a:schemeClr>
                </a:solidFill>
                <a:latin typeface="Arial" panose="020B0604020202020204" pitchFamily="34" charset="0"/>
                <a:cs typeface="Arial" panose="020B0604020202020204" pitchFamily="34" charset="0"/>
              </a:rPr>
              <a:t>t(E) =  -1</a:t>
            </a:r>
          </a:p>
        </p:txBody>
      </p:sp>
      <p:sp>
        <p:nvSpPr>
          <p:cNvPr id="25" name="Curved Right Arrow 24"/>
          <p:cNvSpPr/>
          <p:nvPr/>
        </p:nvSpPr>
        <p:spPr>
          <a:xfrm rot="20950944">
            <a:off x="703848" y="3147558"/>
            <a:ext cx="646484" cy="245196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矩形 8"/>
          <p:cNvSpPr/>
          <p:nvPr/>
        </p:nvSpPr>
        <p:spPr>
          <a:xfrm>
            <a:off x="1198230" y="2994450"/>
            <a:ext cx="3137396" cy="382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8"/>
          <p:cNvSpPr/>
          <p:nvPr/>
        </p:nvSpPr>
        <p:spPr>
          <a:xfrm>
            <a:off x="7492620" y="5117918"/>
            <a:ext cx="764275" cy="14523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8"/>
          <p:cNvSpPr/>
          <p:nvPr/>
        </p:nvSpPr>
        <p:spPr>
          <a:xfrm>
            <a:off x="8313765" y="5106542"/>
            <a:ext cx="764275" cy="14523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8"/>
          <p:cNvSpPr/>
          <p:nvPr/>
        </p:nvSpPr>
        <p:spPr>
          <a:xfrm>
            <a:off x="9124013" y="5119879"/>
            <a:ext cx="813019" cy="14475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8"/>
          <p:cNvSpPr/>
          <p:nvPr/>
        </p:nvSpPr>
        <p:spPr>
          <a:xfrm>
            <a:off x="9986101" y="5108504"/>
            <a:ext cx="813019" cy="14475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TextBox 30"/>
          <p:cNvSpPr txBox="1"/>
          <p:nvPr/>
        </p:nvSpPr>
        <p:spPr>
          <a:xfrm>
            <a:off x="5472752" y="3810910"/>
            <a:ext cx="6568812" cy="1015663"/>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2000" dirty="0"/>
              <a:t>Each step in table represents the updated weights of highlighted example, until target output matches the observed output.</a:t>
            </a:r>
          </a:p>
        </p:txBody>
      </p:sp>
      <p:sp>
        <p:nvSpPr>
          <p:cNvPr id="32" name="TextBox 31"/>
          <p:cNvSpPr txBox="1"/>
          <p:nvPr/>
        </p:nvSpPr>
        <p:spPr>
          <a:xfrm>
            <a:off x="691044" y="1083727"/>
            <a:ext cx="10841312" cy="769441"/>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2200" dirty="0"/>
              <a:t>Consider next example and perceptron is initialized from the fine tuned weights of previous example. </a:t>
            </a:r>
          </a:p>
        </p:txBody>
      </p:sp>
    </p:spTree>
    <p:extLst>
      <p:ext uri="{BB962C8B-B14F-4D97-AF65-F5344CB8AC3E}">
        <p14:creationId xmlns:p14="http://schemas.microsoft.com/office/powerpoint/2010/main" val="385680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0"/>
                            </p:stCondLst>
                            <p:childTnLst>
                              <p:par>
                                <p:cTn id="8" presetID="20"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edge">
                                      <p:cBhvr>
                                        <p:cTn id="10" dur="20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par>
                          <p:cTn id="19" fill="hold">
                            <p:stCondLst>
                              <p:cond delay="0"/>
                            </p:stCondLst>
                            <p:childTnLst>
                              <p:par>
                                <p:cTn id="20" presetID="1" presetClass="exit" presetSubtype="0" fill="hold" grpId="1" nodeType="afterEffect">
                                  <p:stCondLst>
                                    <p:cond delay="0"/>
                                  </p:stCondLst>
                                  <p:childTnLst>
                                    <p:set>
                                      <p:cBhvr>
                                        <p:cTn id="21" dur="1" fill="hold">
                                          <p:stCondLst>
                                            <p:cond delay="0"/>
                                          </p:stCondLst>
                                        </p:cTn>
                                        <p:tgtEl>
                                          <p:spTgt spid="27"/>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childTnLst>
                          </p:cTn>
                        </p:par>
                        <p:par>
                          <p:cTn id="26" fill="hold">
                            <p:stCondLst>
                              <p:cond delay="0"/>
                            </p:stCondLst>
                            <p:childTnLst>
                              <p:par>
                                <p:cTn id="27" presetID="1" presetClass="exit" presetSubtype="0" fill="hold" grpId="1" nodeType="afterEffect">
                                  <p:stCondLst>
                                    <p:cond delay="0"/>
                                  </p:stCondLst>
                                  <p:childTnLst>
                                    <p:set>
                                      <p:cBhvr>
                                        <p:cTn id="28" dur="1" fill="hold">
                                          <p:stCondLst>
                                            <p:cond delay="0"/>
                                          </p:stCondLst>
                                        </p:cTn>
                                        <p:tgtEl>
                                          <p:spTgt spid="2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par>
                          <p:cTn id="33" fill="hold">
                            <p:stCondLst>
                              <p:cond delay="0"/>
                            </p:stCondLst>
                            <p:childTnLst>
                              <p:par>
                                <p:cTn id="34" presetID="1" presetClass="exit" presetSubtype="0" fill="hold" grpId="1" nodeType="afterEffect">
                                  <p:stCondLst>
                                    <p:cond delay="0"/>
                                  </p:stCondLst>
                                  <p:childTnLst>
                                    <p:set>
                                      <p:cBhvr>
                                        <p:cTn id="35"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7" grpId="1" animBg="1"/>
      <p:bldP spid="28" grpId="0" animBg="1"/>
      <p:bldP spid="28" grpId="1" animBg="1"/>
      <p:bldP spid="29" grpId="0" animBg="1"/>
      <p:bldP spid="29" grpId="1"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pPr>
              <a:defRPr/>
            </a:pPr>
            <a:fld id="{256D1533-D436-DF40-B144-D838C318457F}" type="slidenum">
              <a:rPr lang="en-US"/>
              <a:pPr>
                <a:defRPr/>
              </a:pPr>
              <a:t>2</a:t>
            </a:fld>
            <a:endParaRPr lang="en-US">
              <a:latin typeface="Times New Roman" charset="0"/>
            </a:endParaRPr>
          </a:p>
        </p:txBody>
      </p:sp>
      <p:sp>
        <p:nvSpPr>
          <p:cNvPr id="239619" name="Rectangle 3"/>
          <p:cNvSpPr>
            <a:spLocks noGrp="1" noChangeArrowheads="1"/>
          </p:cNvSpPr>
          <p:nvPr>
            <p:ph type="body" idx="1"/>
          </p:nvPr>
        </p:nvSpPr>
        <p:spPr>
          <a:xfrm>
            <a:off x="491319" y="1692106"/>
            <a:ext cx="11381367" cy="4810294"/>
          </a:xfrm>
        </p:spPr>
        <p:txBody>
          <a:bodyPr>
            <a:noAutofit/>
          </a:bodyPr>
          <a:lstStyle/>
          <a:p>
            <a:pPr>
              <a:lnSpc>
                <a:spcPct val="100000"/>
              </a:lnSpc>
              <a:defRPr/>
            </a:pPr>
            <a:r>
              <a:rPr lang="en-US" sz="2600" dirty="0">
                <a:latin typeface="Arial" panose="020B0604020202020204" pitchFamily="34" charset="0"/>
                <a:cs typeface="Arial" panose="020B0604020202020204" pitchFamily="34" charset="0"/>
              </a:rPr>
              <a:t>An </a:t>
            </a:r>
            <a:r>
              <a:rPr lang="en-US" sz="2600" dirty="0">
                <a:solidFill>
                  <a:schemeClr val="accent1">
                    <a:lumMod val="75000"/>
                  </a:schemeClr>
                </a:solidFill>
                <a:latin typeface="Arial" panose="020B0604020202020204" pitchFamily="34" charset="0"/>
                <a:cs typeface="Arial" panose="020B0604020202020204" pitchFamily="34" charset="0"/>
              </a:rPr>
              <a:t>inspiration from biological neural systems</a:t>
            </a:r>
            <a:r>
              <a:rPr lang="en-US" sz="2600" dirty="0">
                <a:latin typeface="Arial" panose="020B0604020202020204" pitchFamily="34" charset="0"/>
                <a:cs typeface="Arial" panose="020B0604020202020204" pitchFamily="34" charset="0"/>
              </a:rPr>
              <a:t>, the most robust learning systems we know.</a:t>
            </a:r>
          </a:p>
          <a:p>
            <a:pPr>
              <a:lnSpc>
                <a:spcPct val="100000"/>
              </a:lnSpc>
              <a:defRPr/>
            </a:pPr>
            <a:r>
              <a:rPr lang="en-US" sz="2600" dirty="0">
                <a:latin typeface="Arial" panose="020B0604020202020204" pitchFamily="34" charset="0"/>
                <a:cs typeface="Arial" panose="020B0604020202020204" pitchFamily="34" charset="0"/>
              </a:rPr>
              <a:t>Attempt to understand natural biological systems through computational modeling.</a:t>
            </a:r>
          </a:p>
          <a:p>
            <a:pPr>
              <a:lnSpc>
                <a:spcPct val="100000"/>
              </a:lnSpc>
              <a:defRPr/>
            </a:pPr>
            <a:r>
              <a:rPr lang="en-US" sz="2600" dirty="0">
                <a:latin typeface="Arial" panose="020B0604020202020204" pitchFamily="34" charset="0"/>
                <a:cs typeface="Arial" panose="020B0604020202020204" pitchFamily="34" charset="0"/>
              </a:rPr>
              <a:t>Massive parallelism allows for computational efficiency.</a:t>
            </a:r>
          </a:p>
          <a:p>
            <a:pPr>
              <a:lnSpc>
                <a:spcPct val="100000"/>
              </a:lnSpc>
              <a:defRPr/>
            </a:pPr>
            <a:r>
              <a:rPr lang="en-US" sz="2600" dirty="0">
                <a:latin typeface="Arial" panose="020B0604020202020204" pitchFamily="34" charset="0"/>
                <a:cs typeface="Arial" panose="020B0604020202020204" pitchFamily="34" charset="0"/>
              </a:rPr>
              <a:t>Neurons are nerve cells that transmit signals to and from brains at the speed of around 200mph.</a:t>
            </a:r>
          </a:p>
          <a:p>
            <a:pPr>
              <a:lnSpc>
                <a:spcPct val="100000"/>
              </a:lnSpc>
              <a:defRPr/>
            </a:pPr>
            <a:r>
              <a:rPr lang="en-US" sz="2600" dirty="0">
                <a:latin typeface="Arial" panose="020B0604020202020204" pitchFamily="34" charset="0"/>
                <a:cs typeface="Arial" panose="020B0604020202020204" pitchFamily="34" charset="0"/>
              </a:rPr>
              <a:t>Each neuron cell communicates to anywhere from 1000 to 10,000 other neurons, muscle cells, glands, so on</a:t>
            </a:r>
          </a:p>
          <a:p>
            <a:pPr>
              <a:lnSpc>
                <a:spcPct val="100000"/>
              </a:lnSpc>
              <a:defRPr/>
            </a:pPr>
            <a:r>
              <a:rPr lang="en-US" sz="2600" dirty="0">
                <a:latin typeface="Arial" panose="020B0604020202020204" pitchFamily="34" charset="0"/>
                <a:cs typeface="Arial" panose="020B0604020202020204" pitchFamily="34" charset="0"/>
              </a:rPr>
              <a:t>Have around </a:t>
            </a:r>
            <a:r>
              <a:rPr lang="en-US" sz="2600" dirty="0">
                <a:solidFill>
                  <a:srgbClr val="0070C0"/>
                </a:solidFill>
                <a:latin typeface="Arial" panose="020B0604020202020204" pitchFamily="34" charset="0"/>
                <a:cs typeface="Arial" panose="020B0604020202020204" pitchFamily="34" charset="0"/>
              </a:rPr>
              <a:t>10</a:t>
            </a:r>
            <a:r>
              <a:rPr lang="en-US" sz="2600" baseline="30000" dirty="0">
                <a:solidFill>
                  <a:srgbClr val="0070C0"/>
                </a:solidFill>
                <a:latin typeface="Arial" panose="020B0604020202020204" pitchFamily="34" charset="0"/>
                <a:cs typeface="Arial" panose="020B0604020202020204" pitchFamily="34" charset="0"/>
              </a:rPr>
              <a:t>10</a:t>
            </a:r>
            <a:r>
              <a:rPr lang="en-US" sz="2600" dirty="0">
                <a:solidFill>
                  <a:srgbClr val="0070C0"/>
                </a:solidFill>
                <a:latin typeface="Arial" panose="020B0604020202020204" pitchFamily="34" charset="0"/>
                <a:cs typeface="Arial" panose="020B0604020202020204" pitchFamily="34" charset="0"/>
              </a:rPr>
              <a:t> neurons </a:t>
            </a:r>
            <a:r>
              <a:rPr lang="en-US" sz="2600" dirty="0">
                <a:latin typeface="Arial" panose="020B0604020202020204" pitchFamily="34" charset="0"/>
                <a:cs typeface="Arial" panose="020B0604020202020204" pitchFamily="34" charset="0"/>
              </a:rPr>
              <a:t>in our brain (network of neurons) </a:t>
            </a:r>
            <a:br>
              <a:rPr lang="en-US" sz="2600" dirty="0">
                <a:latin typeface="Arial" panose="020B0604020202020204" pitchFamily="34" charset="0"/>
                <a:cs typeface="Arial" panose="020B0604020202020204" pitchFamily="34" charset="0"/>
              </a:rPr>
            </a:br>
            <a:endParaRPr lang="en-US" sz="2600" dirty="0">
              <a:latin typeface="Arial" panose="020B0604020202020204" pitchFamily="34" charset="0"/>
              <a:cs typeface="Arial" panose="020B0604020202020204" pitchFamily="34" charset="0"/>
            </a:endParaRPr>
          </a:p>
        </p:txBody>
      </p:sp>
      <p:sp>
        <p:nvSpPr>
          <p:cNvPr id="6" name="Rounded Rectangle 5"/>
          <p:cNvSpPr/>
          <p:nvPr/>
        </p:nvSpPr>
        <p:spPr>
          <a:xfrm>
            <a:off x="832514" y="425014"/>
            <a:ext cx="7110483" cy="80328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3800" b="1" dirty="0">
                <a:solidFill>
                  <a:schemeClr val="tx1"/>
                </a:solidFill>
                <a:latin typeface="Arial" panose="020B0604020202020204" pitchFamily="34" charset="0"/>
                <a:cs typeface="Arial" panose="020B0604020202020204" pitchFamily="34" charset="0"/>
              </a:rPr>
              <a:t>What are Neural Networks ?</a:t>
            </a:r>
            <a:endParaRPr lang="en-US" sz="3800" dirty="0">
              <a:solidFill>
                <a:schemeClr val="tx1"/>
              </a:solidFill>
            </a:endParaRPr>
          </a:p>
        </p:txBody>
      </p:sp>
    </p:spTree>
    <p:extLst>
      <p:ext uri="{BB962C8B-B14F-4D97-AF65-F5344CB8AC3E}">
        <p14:creationId xmlns:p14="http://schemas.microsoft.com/office/powerpoint/2010/main" val="467738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51" y="338281"/>
            <a:ext cx="3851336" cy="64835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400" b="1" dirty="0">
                <a:solidFill>
                  <a:schemeClr val="tx1"/>
                </a:solidFill>
                <a:latin typeface="Arial" panose="020B0604020202020204" pitchFamily="34" charset="0"/>
                <a:cs typeface="Arial" panose="020B0604020202020204" pitchFamily="34" charset="0"/>
              </a:rPr>
              <a:t>Example (AND) </a:t>
            </a:r>
            <a:endParaRPr lang="en-US" sz="3400" dirty="0">
              <a:solidFill>
                <a:schemeClr val="tx1"/>
              </a:solidFill>
            </a:endParaRPr>
          </a:p>
        </p:txBody>
      </p:sp>
      <p:grpSp>
        <p:nvGrpSpPr>
          <p:cNvPr id="40" name="Group 39"/>
          <p:cNvGrpSpPr/>
          <p:nvPr/>
        </p:nvGrpSpPr>
        <p:grpSpPr>
          <a:xfrm>
            <a:off x="6194066" y="1828861"/>
            <a:ext cx="4206842" cy="1232841"/>
            <a:chOff x="7284577" y="4471325"/>
            <a:chExt cx="4206842" cy="1232841"/>
          </a:xfrm>
        </p:grpSpPr>
        <p:sp>
          <p:nvSpPr>
            <p:cNvPr id="8" name="Oval 7"/>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361155" y="4506173"/>
              <a:ext cx="433127" cy="369332"/>
            </a:xfrm>
            <a:prstGeom prst="rect">
              <a:avLst/>
            </a:prstGeom>
            <a:noFill/>
          </p:spPr>
          <p:txBody>
            <a:bodyPr wrap="square" rtlCol="0">
              <a:spAutoFit/>
            </a:bodyPr>
            <a:lstStyle/>
            <a:p>
              <a:r>
                <a:rPr lang="en-US" b="1" dirty="0"/>
                <a:t>x</a:t>
              </a:r>
              <a:r>
                <a:rPr lang="en-US" b="1" baseline="-25000" dirty="0"/>
                <a:t>1 </a:t>
              </a:r>
            </a:p>
          </p:txBody>
        </p:sp>
        <p:sp>
          <p:nvSpPr>
            <p:cNvPr id="12" name="TextBox 11"/>
            <p:cNvSpPr txBox="1"/>
            <p:nvPr/>
          </p:nvSpPr>
          <p:spPr>
            <a:xfrm>
              <a:off x="7372740" y="5328052"/>
              <a:ext cx="433127" cy="299996"/>
            </a:xfrm>
            <a:prstGeom prst="rect">
              <a:avLst/>
            </a:prstGeom>
            <a:noFill/>
          </p:spPr>
          <p:txBody>
            <a:bodyPr wrap="square" rtlCol="0">
              <a:spAutoFit/>
            </a:bodyPr>
            <a:lstStyle/>
            <a:p>
              <a:r>
                <a:rPr lang="en-US" b="1" dirty="0"/>
                <a:t>x</a:t>
              </a:r>
              <a:r>
                <a:rPr lang="en-US" b="1" baseline="-25000" dirty="0"/>
                <a:t>2</a:t>
              </a:r>
            </a:p>
          </p:txBody>
        </p:sp>
        <p:sp>
          <p:nvSpPr>
            <p:cNvPr id="14" name="Oval 13"/>
            <p:cNvSpPr/>
            <p:nvPr/>
          </p:nvSpPr>
          <p:spPr>
            <a:xfrm>
              <a:off x="9418808" y="4622398"/>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16" name="Straight Arrow Connector 15"/>
            <p:cNvCxnSpPr>
              <a:stCxn id="8" idx="6"/>
              <a:endCxn id="14" idx="2"/>
            </p:cNvCxnSpPr>
            <p:nvPr/>
          </p:nvCxnSpPr>
          <p:spPr>
            <a:xfrm>
              <a:off x="7771400" y="4665324"/>
              <a:ext cx="1647409" cy="3632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6"/>
            </p:cNvCxnSpPr>
            <p:nvPr/>
          </p:nvCxnSpPr>
          <p:spPr>
            <a:xfrm flipV="1">
              <a:off x="7803843" y="5176504"/>
              <a:ext cx="1640776" cy="33366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20" name="Straight Arrow Connector 19"/>
            <p:cNvCxnSpPr/>
            <p:nvPr/>
          </p:nvCxnSpPr>
          <p:spPr>
            <a:xfrm flipV="1">
              <a:off x="10340136" y="4622398"/>
              <a:ext cx="790105"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97315" y="4471773"/>
              <a:ext cx="660951" cy="369332"/>
            </a:xfrm>
            <a:prstGeom prst="rect">
              <a:avLst/>
            </a:prstGeom>
            <a:noFill/>
          </p:spPr>
          <p:txBody>
            <a:bodyPr wrap="square" rtlCol="0">
              <a:spAutoFit/>
            </a:bodyPr>
            <a:lstStyle/>
            <a:p>
              <a:r>
                <a:rPr lang="en-US" b="1" dirty="0"/>
                <a:t>-0.1</a:t>
              </a:r>
              <a:endParaRPr lang="en-US" b="1" baseline="-25000" dirty="0"/>
            </a:p>
          </p:txBody>
        </p:sp>
        <p:sp>
          <p:nvSpPr>
            <p:cNvPr id="22" name="TextBox 21"/>
            <p:cNvSpPr txBox="1"/>
            <p:nvPr/>
          </p:nvSpPr>
          <p:spPr>
            <a:xfrm>
              <a:off x="8188323" y="5008143"/>
              <a:ext cx="805500" cy="369332"/>
            </a:xfrm>
            <a:prstGeom prst="rect">
              <a:avLst/>
            </a:prstGeom>
            <a:noFill/>
          </p:spPr>
          <p:txBody>
            <a:bodyPr wrap="square" rtlCol="0">
              <a:spAutoFit/>
            </a:bodyPr>
            <a:lstStyle/>
            <a:p>
              <a:r>
                <a:rPr lang="en-US" b="1" dirty="0"/>
                <a:t>-0.1</a:t>
              </a:r>
              <a:endParaRPr lang="en-US" b="1" baseline="-25000" dirty="0"/>
            </a:p>
          </p:txBody>
        </p:sp>
        <p:cxnSp>
          <p:nvCxnSpPr>
            <p:cNvPr id="24" name="Straight Arrow Connector 23"/>
            <p:cNvCxnSpPr/>
            <p:nvPr/>
          </p:nvCxnSpPr>
          <p:spPr>
            <a:xfrm>
              <a:off x="10315113" y="5152636"/>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9990168" y="1516873"/>
            <a:ext cx="1099615" cy="369332"/>
          </a:xfrm>
          <a:prstGeom prst="rect">
            <a:avLst/>
          </a:prstGeom>
          <a:noFill/>
        </p:spPr>
        <p:txBody>
          <a:bodyPr wrap="square" rtlCol="0">
            <a:spAutoFit/>
          </a:bodyPr>
          <a:lstStyle/>
          <a:p>
            <a:r>
              <a:rPr lang="en-US" b="1" dirty="0"/>
              <a:t>+1    ON</a:t>
            </a:r>
            <a:endParaRPr lang="en-US" b="1" baseline="-25000" dirty="0"/>
          </a:p>
        </p:txBody>
      </p:sp>
      <p:sp>
        <p:nvSpPr>
          <p:cNvPr id="47" name="TextBox 46"/>
          <p:cNvSpPr txBox="1"/>
          <p:nvPr/>
        </p:nvSpPr>
        <p:spPr>
          <a:xfrm>
            <a:off x="10087980" y="2562065"/>
            <a:ext cx="1001803" cy="369332"/>
          </a:xfrm>
          <a:prstGeom prst="rect">
            <a:avLst/>
          </a:prstGeom>
          <a:noFill/>
        </p:spPr>
        <p:txBody>
          <a:bodyPr wrap="square" rtlCol="0">
            <a:spAutoFit/>
          </a:bodyPr>
          <a:lstStyle/>
          <a:p>
            <a:r>
              <a:rPr lang="en-US" b="1" dirty="0"/>
              <a:t>-1  OFF</a:t>
            </a:r>
            <a:endParaRPr lang="en-US" b="1" baseline="-25000" dirty="0"/>
          </a:p>
        </p:txBody>
      </p:sp>
      <p:sp>
        <p:nvSpPr>
          <p:cNvPr id="49" name="TextBox 48"/>
          <p:cNvSpPr txBox="1"/>
          <p:nvPr/>
        </p:nvSpPr>
        <p:spPr>
          <a:xfrm>
            <a:off x="8409070" y="1592153"/>
            <a:ext cx="952531" cy="338554"/>
          </a:xfrm>
          <a:prstGeom prst="rect">
            <a:avLst/>
          </a:prstGeom>
          <a:noFill/>
        </p:spPr>
        <p:txBody>
          <a:bodyPr wrap="square" rtlCol="0">
            <a:spAutoFit/>
          </a:bodyPr>
          <a:lstStyle/>
          <a:p>
            <a:r>
              <a:rPr lang="en-US" sz="1600" b="1" dirty="0"/>
              <a:t>If S &gt; 0</a:t>
            </a:r>
            <a:endParaRPr lang="en-US" sz="1600" b="1" baseline="-25000" dirty="0"/>
          </a:p>
        </p:txBody>
      </p:sp>
      <p:sp>
        <p:nvSpPr>
          <p:cNvPr id="50" name="TextBox 49"/>
          <p:cNvSpPr txBox="1"/>
          <p:nvPr/>
        </p:nvSpPr>
        <p:spPr>
          <a:xfrm>
            <a:off x="5890778" y="1838686"/>
            <a:ext cx="433127" cy="369332"/>
          </a:xfrm>
          <a:prstGeom prst="rect">
            <a:avLst/>
          </a:prstGeom>
          <a:noFill/>
        </p:spPr>
        <p:txBody>
          <a:bodyPr wrap="square" rtlCol="0">
            <a:spAutoFit/>
          </a:bodyPr>
          <a:lstStyle/>
          <a:p>
            <a:r>
              <a:rPr lang="en-US" b="1" dirty="0"/>
              <a:t>0</a:t>
            </a:r>
            <a:r>
              <a:rPr lang="en-US" b="1" baseline="-25000" dirty="0"/>
              <a:t> </a:t>
            </a:r>
          </a:p>
        </p:txBody>
      </p:sp>
      <p:sp>
        <p:nvSpPr>
          <p:cNvPr id="51" name="TextBox 50"/>
          <p:cNvSpPr txBox="1"/>
          <p:nvPr/>
        </p:nvSpPr>
        <p:spPr>
          <a:xfrm>
            <a:off x="5933994" y="2689945"/>
            <a:ext cx="433127" cy="369332"/>
          </a:xfrm>
          <a:prstGeom prst="rect">
            <a:avLst/>
          </a:prstGeom>
          <a:noFill/>
        </p:spPr>
        <p:txBody>
          <a:bodyPr wrap="square" rtlCol="0">
            <a:spAutoFit/>
          </a:bodyPr>
          <a:lstStyle/>
          <a:p>
            <a:r>
              <a:rPr lang="en-US" b="1" dirty="0"/>
              <a:t>1</a:t>
            </a:r>
            <a:r>
              <a:rPr lang="en-US" b="1" baseline="-25000" dirty="0"/>
              <a:t> </a:t>
            </a:r>
          </a:p>
        </p:txBody>
      </p:sp>
      <p:graphicFrame>
        <p:nvGraphicFramePr>
          <p:cNvPr id="2" name="Table 1"/>
          <p:cNvGraphicFramePr>
            <a:graphicFrameLocks noGrp="1"/>
          </p:cNvGraphicFramePr>
          <p:nvPr/>
        </p:nvGraphicFramePr>
        <p:xfrm>
          <a:off x="1178265" y="1459000"/>
          <a:ext cx="3176022" cy="1854200"/>
        </p:xfrm>
        <a:graphic>
          <a:graphicData uri="http://schemas.openxmlformats.org/drawingml/2006/table">
            <a:tbl>
              <a:tblPr firstRow="1" bandRow="1">
                <a:tableStyleId>{5C22544A-7EE6-4342-B048-85BDC9FD1C3A}</a:tableStyleId>
              </a:tblPr>
              <a:tblGrid>
                <a:gridCol w="741026">
                  <a:extLst>
                    <a:ext uri="{9D8B030D-6E8A-4147-A177-3AD203B41FA5}">
                      <a16:colId xmlns:a16="http://schemas.microsoft.com/office/drawing/2014/main" val="940719695"/>
                    </a:ext>
                  </a:extLst>
                </a:gridCol>
                <a:gridCol w="763516">
                  <a:extLst>
                    <a:ext uri="{9D8B030D-6E8A-4147-A177-3AD203B41FA5}">
                      <a16:colId xmlns:a16="http://schemas.microsoft.com/office/drawing/2014/main" val="3363300399"/>
                    </a:ext>
                  </a:extLst>
                </a:gridCol>
                <a:gridCol w="1671480">
                  <a:extLst>
                    <a:ext uri="{9D8B030D-6E8A-4147-A177-3AD203B41FA5}">
                      <a16:colId xmlns:a16="http://schemas.microsoft.com/office/drawing/2014/main" val="452001056"/>
                    </a:ext>
                  </a:extLst>
                </a:gridCol>
              </a:tblGrid>
              <a:tr h="370840">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 </a:t>
                      </a:r>
                      <a:r>
                        <a:rPr lang="en-US" sz="1800" b="1" baseline="0" dirty="0">
                          <a:solidFill>
                            <a:schemeClr val="bg1"/>
                          </a:solidFill>
                          <a:latin typeface="Arial" panose="020B0604020202020204" pitchFamily="34" charset="0"/>
                          <a:cs typeface="Arial" panose="020B0604020202020204" pitchFamily="34" charset="0"/>
                        </a:rPr>
                        <a:t>AND</a:t>
                      </a:r>
                      <a:r>
                        <a:rPr lang="en-US" sz="1800" b="1" baseline="-25000"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extLst>
                  <a:ext uri="{0D108BD9-81ED-4DB2-BD59-A6C34878D82A}">
                    <a16:rowId xmlns:a16="http://schemas.microsoft.com/office/drawing/2014/main" val="3445470048"/>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227411592"/>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4028102759"/>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 </a:t>
                      </a:r>
                    </a:p>
                  </a:txBody>
                  <a:tcPr/>
                </a:tc>
                <a:extLst>
                  <a:ext uri="{0D108BD9-81ED-4DB2-BD59-A6C34878D82A}">
                    <a16:rowId xmlns:a16="http://schemas.microsoft.com/office/drawing/2014/main" val="1448256496"/>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 </a:t>
                      </a:r>
                    </a:p>
                  </a:txBody>
                  <a:tcPr/>
                </a:tc>
                <a:extLst>
                  <a:ext uri="{0D108BD9-81ED-4DB2-BD59-A6C34878D82A}">
                    <a16:rowId xmlns:a16="http://schemas.microsoft.com/office/drawing/2014/main" val="163868603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61470842"/>
              </p:ext>
            </p:extLst>
          </p:nvPr>
        </p:nvGraphicFramePr>
        <p:xfrm>
          <a:off x="5648116" y="4330525"/>
          <a:ext cx="3454399" cy="1854200"/>
        </p:xfrm>
        <a:graphic>
          <a:graphicData uri="http://schemas.openxmlformats.org/drawingml/2006/table">
            <a:tbl>
              <a:tblPr firstRow="1" bandRow="1">
                <a:tableStyleId>{5C22544A-7EE6-4342-B048-85BDC9FD1C3A}</a:tableStyleId>
              </a:tblPr>
              <a:tblGrid>
                <a:gridCol w="1814285">
                  <a:extLst>
                    <a:ext uri="{9D8B030D-6E8A-4147-A177-3AD203B41FA5}">
                      <a16:colId xmlns:a16="http://schemas.microsoft.com/office/drawing/2014/main" val="1310300667"/>
                    </a:ext>
                  </a:extLst>
                </a:gridCol>
                <a:gridCol w="812800">
                  <a:extLst>
                    <a:ext uri="{9D8B030D-6E8A-4147-A177-3AD203B41FA5}">
                      <a16:colId xmlns:a16="http://schemas.microsoft.com/office/drawing/2014/main" val="984122444"/>
                    </a:ext>
                  </a:extLst>
                </a:gridCol>
                <a:gridCol w="827314">
                  <a:extLst>
                    <a:ext uri="{9D8B030D-6E8A-4147-A177-3AD203B41FA5}">
                      <a16:colId xmlns:a16="http://schemas.microsoft.com/office/drawing/2014/main" val="1527485606"/>
                    </a:ext>
                  </a:extLst>
                </a:gridCol>
              </a:tblGrid>
              <a:tr h="370840">
                <a:tc>
                  <a:txBody>
                    <a:bodyPr/>
                    <a:lstStyle/>
                    <a:p>
                      <a:r>
                        <a:rPr lang="en-US" dirty="0"/>
                        <a:t>Weights</a:t>
                      </a:r>
                    </a:p>
                  </a:txBody>
                  <a:tcPr/>
                </a:tc>
                <a:tc>
                  <a:txBody>
                    <a:bodyPr/>
                    <a:lstStyle/>
                    <a:p>
                      <a:r>
                        <a:rPr lang="en-US" dirty="0"/>
                        <a:t>Step-1</a:t>
                      </a:r>
                    </a:p>
                  </a:txBody>
                  <a:tcPr/>
                </a:tc>
                <a:tc>
                  <a:txBody>
                    <a:bodyPr/>
                    <a:lstStyle/>
                    <a:p>
                      <a:r>
                        <a:rPr lang="en-US" dirty="0"/>
                        <a:t>Step-2</a:t>
                      </a:r>
                    </a:p>
                  </a:txBody>
                  <a:tcPr/>
                </a:tc>
                <a:extLst>
                  <a:ext uri="{0D108BD9-81ED-4DB2-BD59-A6C34878D82A}">
                    <a16:rowId xmlns:a16="http://schemas.microsoft.com/office/drawing/2014/main" val="4108788607"/>
                  </a:ext>
                </a:extLst>
              </a:tr>
              <a:tr h="370840">
                <a:tc>
                  <a:txBody>
                    <a:bodyPr/>
                    <a:lstStyle/>
                    <a:p>
                      <a:r>
                        <a:rPr lang="en-US" dirty="0"/>
                        <a:t>w1</a:t>
                      </a:r>
                    </a:p>
                  </a:txBody>
                  <a:tcPr/>
                </a:tc>
                <a:tc>
                  <a:txBody>
                    <a:bodyPr/>
                    <a:lstStyle/>
                    <a:p>
                      <a:r>
                        <a:rPr lang="en-US" dirty="0"/>
                        <a:t>-0.1</a:t>
                      </a:r>
                    </a:p>
                  </a:txBody>
                  <a:tcPr/>
                </a:tc>
                <a:tc>
                  <a:txBody>
                    <a:bodyPr/>
                    <a:lstStyle/>
                    <a:p>
                      <a:r>
                        <a:rPr lang="en-US" dirty="0"/>
                        <a:t>0.1</a:t>
                      </a:r>
                    </a:p>
                  </a:txBody>
                  <a:tcPr/>
                </a:tc>
                <a:extLst>
                  <a:ext uri="{0D108BD9-81ED-4DB2-BD59-A6C34878D82A}">
                    <a16:rowId xmlns:a16="http://schemas.microsoft.com/office/drawing/2014/main" val="1702320125"/>
                  </a:ext>
                </a:extLst>
              </a:tr>
              <a:tr h="370840">
                <a:tc>
                  <a:txBody>
                    <a:bodyPr/>
                    <a:lstStyle/>
                    <a:p>
                      <a:r>
                        <a:rPr lang="en-US" dirty="0"/>
                        <a:t>w2</a:t>
                      </a:r>
                    </a:p>
                  </a:txBody>
                  <a:tcPr/>
                </a:tc>
                <a:tc>
                  <a:txBody>
                    <a:bodyPr/>
                    <a:lstStyle/>
                    <a:p>
                      <a:r>
                        <a:rPr lang="en-US" dirty="0"/>
                        <a:t>-0.1</a:t>
                      </a:r>
                    </a:p>
                  </a:txBody>
                  <a:tcPr/>
                </a:tc>
                <a:tc>
                  <a:txBody>
                    <a:bodyPr/>
                    <a:lstStyle/>
                    <a:p>
                      <a:r>
                        <a:rPr lang="en-US" dirty="0"/>
                        <a:t>0.1</a:t>
                      </a:r>
                    </a:p>
                  </a:txBody>
                  <a:tcPr/>
                </a:tc>
                <a:extLst>
                  <a:ext uri="{0D108BD9-81ED-4DB2-BD59-A6C34878D82A}">
                    <a16:rowId xmlns:a16="http://schemas.microsoft.com/office/drawing/2014/main" val="4261206254"/>
                  </a:ext>
                </a:extLst>
              </a:tr>
              <a:tr h="370840">
                <a:tc>
                  <a:txBody>
                    <a:bodyPr/>
                    <a:lstStyle/>
                    <a:p>
                      <a:r>
                        <a:rPr lang="en-US" dirty="0"/>
                        <a:t>Weighted Sum</a:t>
                      </a:r>
                    </a:p>
                  </a:txBody>
                  <a:tcPr/>
                </a:tc>
                <a:tc>
                  <a:txBody>
                    <a:bodyPr/>
                    <a:lstStyle/>
                    <a:p>
                      <a:r>
                        <a:rPr lang="en-US" dirty="0"/>
                        <a:t>-0.2</a:t>
                      </a:r>
                    </a:p>
                  </a:txBody>
                  <a:tcPr/>
                </a:tc>
                <a:tc>
                  <a:txBody>
                    <a:bodyPr/>
                    <a:lstStyle/>
                    <a:p>
                      <a:r>
                        <a:rPr lang="en-US" dirty="0"/>
                        <a:t>0.2</a:t>
                      </a:r>
                    </a:p>
                  </a:txBody>
                  <a:tcPr/>
                </a:tc>
                <a:extLst>
                  <a:ext uri="{0D108BD9-81ED-4DB2-BD59-A6C34878D82A}">
                    <a16:rowId xmlns:a16="http://schemas.microsoft.com/office/drawing/2014/main" val="2560002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Observed Output</a:t>
                      </a:r>
                    </a:p>
                  </a:txBody>
                  <a:tcPr/>
                </a:tc>
                <a:tc>
                  <a:txBody>
                    <a:bodyPr/>
                    <a:lstStyle/>
                    <a:p>
                      <a:r>
                        <a:rPr lang="en-US" dirty="0"/>
                        <a:t>-</a:t>
                      </a:r>
                      <a:r>
                        <a:rPr lang="en-US" baseline="0" dirty="0"/>
                        <a:t> </a:t>
                      </a:r>
                      <a:r>
                        <a:rPr lang="en-US" dirty="0"/>
                        <a:t>1</a:t>
                      </a:r>
                    </a:p>
                  </a:txBody>
                  <a:tcPr/>
                </a:tc>
                <a:tc>
                  <a:txBody>
                    <a:bodyPr/>
                    <a:lstStyle/>
                    <a:p>
                      <a:r>
                        <a:rPr lang="en-US" dirty="0"/>
                        <a:t>+1</a:t>
                      </a:r>
                    </a:p>
                  </a:txBody>
                  <a:tcPr/>
                </a:tc>
                <a:extLst>
                  <a:ext uri="{0D108BD9-81ED-4DB2-BD59-A6C34878D82A}">
                    <a16:rowId xmlns:a16="http://schemas.microsoft.com/office/drawing/2014/main" val="1406888182"/>
                  </a:ext>
                </a:extLst>
              </a:tr>
            </a:tbl>
          </a:graphicData>
        </a:graphic>
      </p:graphicFrame>
      <p:sp>
        <p:nvSpPr>
          <p:cNvPr id="48" name="Content Placeholder 2"/>
          <p:cNvSpPr txBox="1">
            <a:spLocks/>
          </p:cNvSpPr>
          <p:nvPr/>
        </p:nvSpPr>
        <p:spPr>
          <a:xfrm>
            <a:off x="1944913" y="4339767"/>
            <a:ext cx="2888343" cy="18868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1775" lvl="1"/>
            <a:r>
              <a:rPr lang="en-US" sz="2000" b="1" dirty="0">
                <a:solidFill>
                  <a:schemeClr val="accent1">
                    <a:lumMod val="75000"/>
                  </a:schemeClr>
                </a:solidFill>
                <a:latin typeface="Arial" panose="020B0604020202020204" pitchFamily="34" charset="0"/>
                <a:cs typeface="Arial" panose="020B0604020202020204" pitchFamily="34" charset="0"/>
              </a:rPr>
              <a:t>X1  = 1</a:t>
            </a:r>
          </a:p>
          <a:p>
            <a:pPr marL="231775" lvl="1"/>
            <a:r>
              <a:rPr lang="en-US" sz="2000" b="1" dirty="0">
                <a:solidFill>
                  <a:schemeClr val="accent1">
                    <a:lumMod val="75000"/>
                  </a:schemeClr>
                </a:solidFill>
                <a:latin typeface="Arial" panose="020B0604020202020204" pitchFamily="34" charset="0"/>
                <a:cs typeface="Arial" panose="020B0604020202020204" pitchFamily="34" charset="0"/>
              </a:rPr>
              <a:t>X2  = 1,</a:t>
            </a:r>
          </a:p>
          <a:p>
            <a:pPr marL="231775" lvl="1"/>
            <a:r>
              <a:rPr lang="en-US" sz="2000" b="1" dirty="0">
                <a:solidFill>
                  <a:schemeClr val="accent1">
                    <a:lumMod val="75000"/>
                  </a:schemeClr>
                </a:solidFill>
                <a:latin typeface="Arial" panose="020B0604020202020204" pitchFamily="34" charset="0"/>
                <a:cs typeface="Arial" panose="020B0604020202020204" pitchFamily="34" charset="0"/>
              </a:rPr>
              <a:t>ɳ = 0.1</a:t>
            </a:r>
          </a:p>
          <a:p>
            <a:pPr marL="231775" lvl="1"/>
            <a:r>
              <a:rPr lang="en-US" sz="2000" b="1" dirty="0">
                <a:solidFill>
                  <a:schemeClr val="accent1">
                    <a:lumMod val="75000"/>
                  </a:schemeClr>
                </a:solidFill>
                <a:latin typeface="Arial" panose="020B0604020202020204" pitchFamily="34" charset="0"/>
                <a:cs typeface="Arial" panose="020B0604020202020204" pitchFamily="34" charset="0"/>
              </a:rPr>
              <a:t>t(E) =  +1</a:t>
            </a:r>
          </a:p>
        </p:txBody>
      </p:sp>
      <p:sp>
        <p:nvSpPr>
          <p:cNvPr id="25" name="Curved Right Arrow 24"/>
          <p:cNvSpPr/>
          <p:nvPr/>
        </p:nvSpPr>
        <p:spPr>
          <a:xfrm rot="20950944">
            <a:off x="730824" y="3065363"/>
            <a:ext cx="646484" cy="216450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矩形 8"/>
          <p:cNvSpPr/>
          <p:nvPr/>
        </p:nvSpPr>
        <p:spPr>
          <a:xfrm>
            <a:off x="1198230" y="2925924"/>
            <a:ext cx="3137396" cy="382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8"/>
          <p:cNvSpPr/>
          <p:nvPr/>
        </p:nvSpPr>
        <p:spPr>
          <a:xfrm>
            <a:off x="7492620" y="4694830"/>
            <a:ext cx="764275" cy="14523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8"/>
          <p:cNvSpPr/>
          <p:nvPr/>
        </p:nvSpPr>
        <p:spPr>
          <a:xfrm>
            <a:off x="8313765" y="4683454"/>
            <a:ext cx="764275" cy="14523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702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0"/>
                            </p:stCondLst>
                            <p:childTnLst>
                              <p:par>
                                <p:cTn id="8" presetID="20"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edge">
                                      <p:cBhvr>
                                        <p:cTn id="10" dur="20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par>
                          <p:cTn id="19" fill="hold">
                            <p:stCondLst>
                              <p:cond delay="0"/>
                            </p:stCondLst>
                            <p:childTnLst>
                              <p:par>
                                <p:cTn id="20" presetID="1" presetClass="exit" presetSubtype="0" fill="hold" grpId="1" nodeType="afterEffect">
                                  <p:stCondLst>
                                    <p:cond delay="0"/>
                                  </p:stCondLst>
                                  <p:childTnLst>
                                    <p:set>
                                      <p:cBhvr>
                                        <p:cTn id="21"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7" grpId="1"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51" y="338281"/>
            <a:ext cx="3673264" cy="64835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400" b="1" dirty="0">
                <a:solidFill>
                  <a:schemeClr val="tx1"/>
                </a:solidFill>
                <a:latin typeface="Arial" panose="020B0604020202020204" pitchFamily="34" charset="0"/>
                <a:cs typeface="Arial" panose="020B0604020202020204" pitchFamily="34" charset="0"/>
              </a:rPr>
              <a:t>Example (AND) </a:t>
            </a:r>
            <a:endParaRPr lang="en-US" sz="3400" dirty="0">
              <a:solidFill>
                <a:schemeClr val="tx1"/>
              </a:solidFill>
            </a:endParaRPr>
          </a:p>
        </p:txBody>
      </p:sp>
      <p:grpSp>
        <p:nvGrpSpPr>
          <p:cNvPr id="40" name="Group 39"/>
          <p:cNvGrpSpPr/>
          <p:nvPr/>
        </p:nvGrpSpPr>
        <p:grpSpPr>
          <a:xfrm>
            <a:off x="6412433" y="1869805"/>
            <a:ext cx="4206842" cy="1232841"/>
            <a:chOff x="7284577" y="4471325"/>
            <a:chExt cx="4206842" cy="1232841"/>
          </a:xfrm>
        </p:grpSpPr>
        <p:sp>
          <p:nvSpPr>
            <p:cNvPr id="8" name="Oval 7"/>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361155" y="4506173"/>
              <a:ext cx="433127" cy="369332"/>
            </a:xfrm>
            <a:prstGeom prst="rect">
              <a:avLst/>
            </a:prstGeom>
            <a:noFill/>
          </p:spPr>
          <p:txBody>
            <a:bodyPr wrap="square" rtlCol="0">
              <a:spAutoFit/>
            </a:bodyPr>
            <a:lstStyle/>
            <a:p>
              <a:r>
                <a:rPr lang="en-US" b="1" dirty="0"/>
                <a:t>x</a:t>
              </a:r>
              <a:r>
                <a:rPr lang="en-US" b="1" baseline="-25000" dirty="0"/>
                <a:t>1 </a:t>
              </a:r>
            </a:p>
          </p:txBody>
        </p:sp>
        <p:sp>
          <p:nvSpPr>
            <p:cNvPr id="12" name="TextBox 11"/>
            <p:cNvSpPr txBox="1"/>
            <p:nvPr/>
          </p:nvSpPr>
          <p:spPr>
            <a:xfrm>
              <a:off x="7372740" y="5328052"/>
              <a:ext cx="433127" cy="299996"/>
            </a:xfrm>
            <a:prstGeom prst="rect">
              <a:avLst/>
            </a:prstGeom>
            <a:noFill/>
          </p:spPr>
          <p:txBody>
            <a:bodyPr wrap="square" rtlCol="0">
              <a:spAutoFit/>
            </a:bodyPr>
            <a:lstStyle/>
            <a:p>
              <a:r>
                <a:rPr lang="en-US" b="1" dirty="0"/>
                <a:t>x</a:t>
              </a:r>
              <a:r>
                <a:rPr lang="en-US" b="1" baseline="-25000" dirty="0"/>
                <a:t>2</a:t>
              </a:r>
            </a:p>
          </p:txBody>
        </p:sp>
        <p:sp>
          <p:nvSpPr>
            <p:cNvPr id="14" name="Oval 13"/>
            <p:cNvSpPr/>
            <p:nvPr/>
          </p:nvSpPr>
          <p:spPr>
            <a:xfrm>
              <a:off x="9418808" y="4622398"/>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16" name="Straight Arrow Connector 15"/>
            <p:cNvCxnSpPr>
              <a:stCxn id="8" idx="6"/>
              <a:endCxn id="14" idx="2"/>
            </p:cNvCxnSpPr>
            <p:nvPr/>
          </p:nvCxnSpPr>
          <p:spPr>
            <a:xfrm>
              <a:off x="7771400" y="4665324"/>
              <a:ext cx="1647409" cy="3632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6"/>
            </p:cNvCxnSpPr>
            <p:nvPr/>
          </p:nvCxnSpPr>
          <p:spPr>
            <a:xfrm flipV="1">
              <a:off x="7803843" y="5176504"/>
              <a:ext cx="1640776" cy="33366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20" name="Straight Arrow Connector 19"/>
            <p:cNvCxnSpPr/>
            <p:nvPr/>
          </p:nvCxnSpPr>
          <p:spPr>
            <a:xfrm flipV="1">
              <a:off x="10340136" y="4622398"/>
              <a:ext cx="790105"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97315" y="4471773"/>
              <a:ext cx="660951" cy="369332"/>
            </a:xfrm>
            <a:prstGeom prst="rect">
              <a:avLst/>
            </a:prstGeom>
            <a:noFill/>
          </p:spPr>
          <p:txBody>
            <a:bodyPr wrap="square" rtlCol="0">
              <a:spAutoFit/>
            </a:bodyPr>
            <a:lstStyle/>
            <a:p>
              <a:r>
                <a:rPr lang="en-US" b="1" dirty="0"/>
                <a:t>0.1</a:t>
              </a:r>
              <a:endParaRPr lang="en-US" b="1" baseline="-25000" dirty="0"/>
            </a:p>
          </p:txBody>
        </p:sp>
        <p:sp>
          <p:nvSpPr>
            <p:cNvPr id="22" name="TextBox 21"/>
            <p:cNvSpPr txBox="1"/>
            <p:nvPr/>
          </p:nvSpPr>
          <p:spPr>
            <a:xfrm>
              <a:off x="8188323" y="5008143"/>
              <a:ext cx="805500" cy="369332"/>
            </a:xfrm>
            <a:prstGeom prst="rect">
              <a:avLst/>
            </a:prstGeom>
            <a:noFill/>
          </p:spPr>
          <p:txBody>
            <a:bodyPr wrap="square" rtlCol="0">
              <a:spAutoFit/>
            </a:bodyPr>
            <a:lstStyle/>
            <a:p>
              <a:r>
                <a:rPr lang="en-US" b="1" dirty="0"/>
                <a:t>0.1</a:t>
              </a:r>
              <a:endParaRPr lang="en-US" b="1" baseline="-25000" dirty="0"/>
            </a:p>
          </p:txBody>
        </p:sp>
        <p:cxnSp>
          <p:nvCxnSpPr>
            <p:cNvPr id="24" name="Straight Arrow Connector 23"/>
            <p:cNvCxnSpPr/>
            <p:nvPr/>
          </p:nvCxnSpPr>
          <p:spPr>
            <a:xfrm>
              <a:off x="10315113" y="5152636"/>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10208535" y="1557817"/>
            <a:ext cx="1099615" cy="369332"/>
          </a:xfrm>
          <a:prstGeom prst="rect">
            <a:avLst/>
          </a:prstGeom>
          <a:noFill/>
        </p:spPr>
        <p:txBody>
          <a:bodyPr wrap="square" rtlCol="0">
            <a:spAutoFit/>
          </a:bodyPr>
          <a:lstStyle/>
          <a:p>
            <a:r>
              <a:rPr lang="en-US" b="1" dirty="0"/>
              <a:t>+1    ON</a:t>
            </a:r>
            <a:endParaRPr lang="en-US" b="1" baseline="-25000" dirty="0"/>
          </a:p>
        </p:txBody>
      </p:sp>
      <p:sp>
        <p:nvSpPr>
          <p:cNvPr id="47" name="TextBox 46"/>
          <p:cNvSpPr txBox="1"/>
          <p:nvPr/>
        </p:nvSpPr>
        <p:spPr>
          <a:xfrm>
            <a:off x="10306347" y="2603009"/>
            <a:ext cx="1001803" cy="369332"/>
          </a:xfrm>
          <a:prstGeom prst="rect">
            <a:avLst/>
          </a:prstGeom>
          <a:noFill/>
        </p:spPr>
        <p:txBody>
          <a:bodyPr wrap="square" rtlCol="0">
            <a:spAutoFit/>
          </a:bodyPr>
          <a:lstStyle/>
          <a:p>
            <a:r>
              <a:rPr lang="en-US" b="1" dirty="0"/>
              <a:t>-1  OFF</a:t>
            </a:r>
            <a:endParaRPr lang="en-US" b="1" baseline="-25000" dirty="0"/>
          </a:p>
        </p:txBody>
      </p:sp>
      <p:sp>
        <p:nvSpPr>
          <p:cNvPr id="49" name="TextBox 48"/>
          <p:cNvSpPr txBox="1"/>
          <p:nvPr/>
        </p:nvSpPr>
        <p:spPr>
          <a:xfrm>
            <a:off x="8627437" y="1633097"/>
            <a:ext cx="952531" cy="338554"/>
          </a:xfrm>
          <a:prstGeom prst="rect">
            <a:avLst/>
          </a:prstGeom>
          <a:noFill/>
        </p:spPr>
        <p:txBody>
          <a:bodyPr wrap="square" rtlCol="0">
            <a:spAutoFit/>
          </a:bodyPr>
          <a:lstStyle/>
          <a:p>
            <a:r>
              <a:rPr lang="en-US" sz="1600" b="1" dirty="0"/>
              <a:t>If S &gt; 0</a:t>
            </a:r>
            <a:endParaRPr lang="en-US" sz="1600" b="1" baseline="-25000" dirty="0"/>
          </a:p>
        </p:txBody>
      </p:sp>
      <p:sp>
        <p:nvSpPr>
          <p:cNvPr id="50" name="TextBox 49"/>
          <p:cNvSpPr txBox="1"/>
          <p:nvPr/>
        </p:nvSpPr>
        <p:spPr>
          <a:xfrm>
            <a:off x="6109145" y="1879630"/>
            <a:ext cx="433127" cy="369332"/>
          </a:xfrm>
          <a:prstGeom prst="rect">
            <a:avLst/>
          </a:prstGeom>
          <a:noFill/>
        </p:spPr>
        <p:txBody>
          <a:bodyPr wrap="square" rtlCol="0">
            <a:spAutoFit/>
          </a:bodyPr>
          <a:lstStyle/>
          <a:p>
            <a:r>
              <a:rPr lang="en-US" b="1" dirty="0"/>
              <a:t>0</a:t>
            </a:r>
            <a:r>
              <a:rPr lang="en-US" b="1" baseline="-25000" dirty="0"/>
              <a:t> </a:t>
            </a:r>
          </a:p>
        </p:txBody>
      </p:sp>
      <p:sp>
        <p:nvSpPr>
          <p:cNvPr id="51" name="TextBox 50"/>
          <p:cNvSpPr txBox="1"/>
          <p:nvPr/>
        </p:nvSpPr>
        <p:spPr>
          <a:xfrm>
            <a:off x="6152361" y="2730889"/>
            <a:ext cx="433127" cy="369332"/>
          </a:xfrm>
          <a:prstGeom prst="rect">
            <a:avLst/>
          </a:prstGeom>
          <a:noFill/>
        </p:spPr>
        <p:txBody>
          <a:bodyPr wrap="square" rtlCol="0">
            <a:spAutoFit/>
          </a:bodyPr>
          <a:lstStyle/>
          <a:p>
            <a:r>
              <a:rPr lang="en-US" b="1" dirty="0"/>
              <a:t>1</a:t>
            </a:r>
            <a:r>
              <a:rPr lang="en-US" b="1" baseline="-25000" dirty="0"/>
              <a:t> </a:t>
            </a:r>
          </a:p>
        </p:txBody>
      </p:sp>
      <p:sp>
        <p:nvSpPr>
          <p:cNvPr id="29" name="TextBox 28"/>
          <p:cNvSpPr txBox="1"/>
          <p:nvPr/>
        </p:nvSpPr>
        <p:spPr>
          <a:xfrm>
            <a:off x="540916" y="1343039"/>
            <a:ext cx="5077106" cy="4093428"/>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2600" dirty="0"/>
              <a:t>After one Epoch, we get the final weights as shown in figure.</a:t>
            </a:r>
          </a:p>
          <a:p>
            <a:pPr>
              <a:buClr>
                <a:schemeClr val="tx1"/>
              </a:buClr>
            </a:pPr>
            <a:endParaRPr lang="en-US" sz="2600" dirty="0"/>
          </a:p>
          <a:p>
            <a:pPr marL="285750" indent="-285750">
              <a:buClr>
                <a:schemeClr val="tx1"/>
              </a:buClr>
              <a:buFont typeface="Arial" panose="020B0604020202020204" pitchFamily="34" charset="0"/>
              <a:buChar char="•"/>
            </a:pPr>
            <a:r>
              <a:rPr lang="en-US" sz="2600" dirty="0"/>
              <a:t>We cannot get fine tune weights even after many epochs, that satisfied all examples of logical AND.</a:t>
            </a:r>
          </a:p>
          <a:p>
            <a:pPr>
              <a:buClr>
                <a:schemeClr val="tx1"/>
              </a:buClr>
            </a:pPr>
            <a:endParaRPr lang="en-US" sz="2600" dirty="0"/>
          </a:p>
          <a:p>
            <a:pPr marL="285750" indent="-285750">
              <a:buClr>
                <a:schemeClr val="tx1"/>
              </a:buClr>
              <a:buFont typeface="Arial" panose="020B0604020202020204" pitchFamily="34" charset="0"/>
              <a:buChar char="•"/>
            </a:pPr>
            <a:r>
              <a:rPr lang="en-US" sz="2600" dirty="0"/>
              <a:t>The solution of this problem is to introduce Bias.</a:t>
            </a:r>
          </a:p>
        </p:txBody>
      </p:sp>
    </p:spTree>
    <p:extLst>
      <p:ext uri="{BB962C8B-B14F-4D97-AF65-F5344CB8AC3E}">
        <p14:creationId xmlns:p14="http://schemas.microsoft.com/office/powerpoint/2010/main" val="1490789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51" y="338281"/>
            <a:ext cx="3168298" cy="64835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a:solidFill>
                  <a:schemeClr val="tx1"/>
                </a:solidFill>
                <a:latin typeface="Arial" panose="020B0604020202020204" pitchFamily="34" charset="0"/>
                <a:cs typeface="Arial" panose="020B0604020202020204" pitchFamily="34" charset="0"/>
              </a:rPr>
              <a:t>Use of Bias </a:t>
            </a:r>
            <a:endParaRPr lang="en-US" sz="3500" dirty="0">
              <a:solidFill>
                <a:schemeClr val="tx1"/>
              </a:solidFill>
            </a:endParaRPr>
          </a:p>
        </p:txBody>
      </p:sp>
      <p:grpSp>
        <p:nvGrpSpPr>
          <p:cNvPr id="40" name="Group 39"/>
          <p:cNvGrpSpPr/>
          <p:nvPr/>
        </p:nvGrpSpPr>
        <p:grpSpPr>
          <a:xfrm>
            <a:off x="6921850" y="2034132"/>
            <a:ext cx="4206842" cy="1232841"/>
            <a:chOff x="7284577" y="4471325"/>
            <a:chExt cx="4206842" cy="1232841"/>
          </a:xfrm>
        </p:grpSpPr>
        <p:sp>
          <p:nvSpPr>
            <p:cNvPr id="8" name="Oval 7"/>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361155" y="4506173"/>
              <a:ext cx="433127" cy="369332"/>
            </a:xfrm>
            <a:prstGeom prst="rect">
              <a:avLst/>
            </a:prstGeom>
            <a:noFill/>
          </p:spPr>
          <p:txBody>
            <a:bodyPr wrap="square" rtlCol="0">
              <a:spAutoFit/>
            </a:bodyPr>
            <a:lstStyle/>
            <a:p>
              <a:r>
                <a:rPr lang="en-US" b="1" dirty="0"/>
                <a:t>x</a:t>
              </a:r>
              <a:r>
                <a:rPr lang="en-US" b="1" baseline="-25000" dirty="0"/>
                <a:t>1 </a:t>
              </a:r>
            </a:p>
          </p:txBody>
        </p:sp>
        <p:sp>
          <p:nvSpPr>
            <p:cNvPr id="12" name="TextBox 11"/>
            <p:cNvSpPr txBox="1"/>
            <p:nvPr/>
          </p:nvSpPr>
          <p:spPr>
            <a:xfrm>
              <a:off x="7372740" y="5328052"/>
              <a:ext cx="433127" cy="299996"/>
            </a:xfrm>
            <a:prstGeom prst="rect">
              <a:avLst/>
            </a:prstGeom>
            <a:noFill/>
          </p:spPr>
          <p:txBody>
            <a:bodyPr wrap="square" rtlCol="0">
              <a:spAutoFit/>
            </a:bodyPr>
            <a:lstStyle/>
            <a:p>
              <a:r>
                <a:rPr lang="en-US" b="1" dirty="0"/>
                <a:t>x</a:t>
              </a:r>
              <a:r>
                <a:rPr lang="en-US" b="1" baseline="-25000" dirty="0"/>
                <a:t>2</a:t>
              </a:r>
            </a:p>
          </p:txBody>
        </p:sp>
        <p:sp>
          <p:nvSpPr>
            <p:cNvPr id="14" name="Oval 13"/>
            <p:cNvSpPr/>
            <p:nvPr/>
          </p:nvSpPr>
          <p:spPr>
            <a:xfrm>
              <a:off x="9418808" y="4622398"/>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16" name="Straight Arrow Connector 15"/>
            <p:cNvCxnSpPr>
              <a:stCxn id="8" idx="6"/>
              <a:endCxn id="14" idx="2"/>
            </p:cNvCxnSpPr>
            <p:nvPr/>
          </p:nvCxnSpPr>
          <p:spPr>
            <a:xfrm>
              <a:off x="7771400" y="4665324"/>
              <a:ext cx="1647409" cy="3632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6"/>
            </p:cNvCxnSpPr>
            <p:nvPr/>
          </p:nvCxnSpPr>
          <p:spPr>
            <a:xfrm flipV="1">
              <a:off x="7803843" y="5176504"/>
              <a:ext cx="1640776" cy="33366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20" name="Straight Arrow Connector 19"/>
            <p:cNvCxnSpPr/>
            <p:nvPr/>
          </p:nvCxnSpPr>
          <p:spPr>
            <a:xfrm flipV="1">
              <a:off x="10340136" y="4622398"/>
              <a:ext cx="790105"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97315" y="4471773"/>
              <a:ext cx="660951" cy="369332"/>
            </a:xfrm>
            <a:prstGeom prst="rect">
              <a:avLst/>
            </a:prstGeom>
            <a:noFill/>
          </p:spPr>
          <p:txBody>
            <a:bodyPr wrap="square" rtlCol="0">
              <a:spAutoFit/>
            </a:bodyPr>
            <a:lstStyle/>
            <a:p>
              <a:r>
                <a:rPr lang="en-US" b="1" dirty="0"/>
                <a:t>0.5</a:t>
              </a:r>
              <a:endParaRPr lang="en-US" b="1" baseline="-25000" dirty="0"/>
            </a:p>
          </p:txBody>
        </p:sp>
        <p:sp>
          <p:nvSpPr>
            <p:cNvPr id="22" name="TextBox 21"/>
            <p:cNvSpPr txBox="1"/>
            <p:nvPr/>
          </p:nvSpPr>
          <p:spPr>
            <a:xfrm>
              <a:off x="8188323" y="5008143"/>
              <a:ext cx="805500" cy="369332"/>
            </a:xfrm>
            <a:prstGeom prst="rect">
              <a:avLst/>
            </a:prstGeom>
            <a:noFill/>
          </p:spPr>
          <p:txBody>
            <a:bodyPr wrap="square" rtlCol="0">
              <a:spAutoFit/>
            </a:bodyPr>
            <a:lstStyle/>
            <a:p>
              <a:r>
                <a:rPr lang="en-US" b="1" dirty="0"/>
                <a:t>0.5</a:t>
              </a:r>
              <a:endParaRPr lang="en-US" b="1" baseline="-25000" dirty="0"/>
            </a:p>
          </p:txBody>
        </p:sp>
        <p:cxnSp>
          <p:nvCxnSpPr>
            <p:cNvPr id="24" name="Straight Arrow Connector 23"/>
            <p:cNvCxnSpPr/>
            <p:nvPr/>
          </p:nvCxnSpPr>
          <p:spPr>
            <a:xfrm>
              <a:off x="10315113" y="5152636"/>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10717952" y="1722144"/>
            <a:ext cx="1099615" cy="369332"/>
          </a:xfrm>
          <a:prstGeom prst="rect">
            <a:avLst/>
          </a:prstGeom>
          <a:noFill/>
        </p:spPr>
        <p:txBody>
          <a:bodyPr wrap="square" rtlCol="0">
            <a:spAutoFit/>
          </a:bodyPr>
          <a:lstStyle/>
          <a:p>
            <a:r>
              <a:rPr lang="en-US" b="1" dirty="0"/>
              <a:t>+1    ON</a:t>
            </a:r>
            <a:endParaRPr lang="en-US" b="1" baseline="-25000" dirty="0"/>
          </a:p>
        </p:txBody>
      </p:sp>
      <p:sp>
        <p:nvSpPr>
          <p:cNvPr id="47" name="TextBox 46"/>
          <p:cNvSpPr txBox="1"/>
          <p:nvPr/>
        </p:nvSpPr>
        <p:spPr>
          <a:xfrm>
            <a:off x="10815764" y="2767336"/>
            <a:ext cx="1001803" cy="369332"/>
          </a:xfrm>
          <a:prstGeom prst="rect">
            <a:avLst/>
          </a:prstGeom>
          <a:noFill/>
        </p:spPr>
        <p:txBody>
          <a:bodyPr wrap="square" rtlCol="0">
            <a:spAutoFit/>
          </a:bodyPr>
          <a:lstStyle/>
          <a:p>
            <a:r>
              <a:rPr lang="en-US" b="1" dirty="0"/>
              <a:t>-1  OFF</a:t>
            </a:r>
            <a:endParaRPr lang="en-US" b="1" baseline="-25000" dirty="0"/>
          </a:p>
        </p:txBody>
      </p:sp>
      <p:sp>
        <p:nvSpPr>
          <p:cNvPr id="49" name="TextBox 48"/>
          <p:cNvSpPr txBox="1"/>
          <p:nvPr/>
        </p:nvSpPr>
        <p:spPr>
          <a:xfrm>
            <a:off x="9136854" y="1797424"/>
            <a:ext cx="952531" cy="338554"/>
          </a:xfrm>
          <a:prstGeom prst="rect">
            <a:avLst/>
          </a:prstGeom>
          <a:noFill/>
        </p:spPr>
        <p:txBody>
          <a:bodyPr wrap="square" rtlCol="0">
            <a:spAutoFit/>
          </a:bodyPr>
          <a:lstStyle/>
          <a:p>
            <a:r>
              <a:rPr lang="en-US" sz="1600" b="1" dirty="0"/>
              <a:t>If S &gt; 0</a:t>
            </a:r>
            <a:endParaRPr lang="en-US" sz="1600" b="1" baseline="-25000" dirty="0"/>
          </a:p>
        </p:txBody>
      </p:sp>
      <p:sp>
        <p:nvSpPr>
          <p:cNvPr id="50" name="TextBox 49"/>
          <p:cNvSpPr txBox="1"/>
          <p:nvPr/>
        </p:nvSpPr>
        <p:spPr>
          <a:xfrm>
            <a:off x="6618562" y="2043957"/>
            <a:ext cx="433127" cy="369332"/>
          </a:xfrm>
          <a:prstGeom prst="rect">
            <a:avLst/>
          </a:prstGeom>
          <a:noFill/>
        </p:spPr>
        <p:txBody>
          <a:bodyPr wrap="square" rtlCol="0">
            <a:spAutoFit/>
          </a:bodyPr>
          <a:lstStyle/>
          <a:p>
            <a:r>
              <a:rPr lang="en-US" b="1" dirty="0"/>
              <a:t>0</a:t>
            </a:r>
            <a:r>
              <a:rPr lang="en-US" b="1" baseline="-25000" dirty="0"/>
              <a:t> </a:t>
            </a:r>
          </a:p>
        </p:txBody>
      </p:sp>
      <p:sp>
        <p:nvSpPr>
          <p:cNvPr id="51" name="TextBox 50"/>
          <p:cNvSpPr txBox="1"/>
          <p:nvPr/>
        </p:nvSpPr>
        <p:spPr>
          <a:xfrm>
            <a:off x="6661778" y="2895216"/>
            <a:ext cx="433127" cy="369332"/>
          </a:xfrm>
          <a:prstGeom prst="rect">
            <a:avLst/>
          </a:prstGeom>
          <a:noFill/>
        </p:spPr>
        <p:txBody>
          <a:bodyPr wrap="square" rtlCol="0">
            <a:spAutoFit/>
          </a:bodyPr>
          <a:lstStyle/>
          <a:p>
            <a:r>
              <a:rPr lang="en-US" b="1" dirty="0"/>
              <a:t>1</a:t>
            </a:r>
            <a:r>
              <a:rPr lang="en-US" b="1" baseline="-25000" dirty="0"/>
              <a:t> </a:t>
            </a:r>
          </a:p>
        </p:txBody>
      </p:sp>
      <p:sp>
        <p:nvSpPr>
          <p:cNvPr id="26" name="Rectangle 3"/>
          <p:cNvSpPr txBox="1">
            <a:spLocks noChangeArrowheads="1"/>
          </p:cNvSpPr>
          <p:nvPr/>
        </p:nvSpPr>
        <p:spPr>
          <a:xfrm>
            <a:off x="354838" y="1419361"/>
            <a:ext cx="5118554" cy="1248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defRPr/>
            </a:pPr>
            <a:r>
              <a:rPr lang="en-US" sz="2600" dirty="0">
                <a:latin typeface="Arial" panose="020B0604020202020204" pitchFamily="34" charset="0"/>
                <a:cs typeface="Arial" panose="020B0604020202020204" pitchFamily="34" charset="0"/>
              </a:rPr>
              <a:t>Bias is just like an intercept added in a linear equation. </a:t>
            </a:r>
          </a:p>
        </p:txBody>
      </p:sp>
      <p:sp>
        <p:nvSpPr>
          <p:cNvPr id="3" name="Rounded Rectangle 2"/>
          <p:cNvSpPr/>
          <p:nvPr/>
        </p:nvSpPr>
        <p:spPr>
          <a:xfrm>
            <a:off x="354838" y="2762645"/>
            <a:ext cx="5487191" cy="4873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Arial" panose="020B0604020202020204" pitchFamily="34" charset="0"/>
                <a:cs typeface="Arial" panose="020B0604020202020204" pitchFamily="34" charset="0"/>
              </a:rPr>
              <a:t>output  =  sum (weights * inputs) + bias </a:t>
            </a:r>
          </a:p>
        </p:txBody>
      </p:sp>
      <p:sp>
        <p:nvSpPr>
          <p:cNvPr id="28" name="Rectangle 3"/>
          <p:cNvSpPr txBox="1">
            <a:spLocks noChangeArrowheads="1"/>
          </p:cNvSpPr>
          <p:nvPr/>
        </p:nvSpPr>
        <p:spPr>
          <a:xfrm>
            <a:off x="354838" y="3703683"/>
            <a:ext cx="11082966" cy="21746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defRPr/>
            </a:pPr>
            <a:r>
              <a:rPr lang="en-US" sz="2600" dirty="0">
                <a:latin typeface="Arial" panose="020B0604020202020204" pitchFamily="34" charset="0"/>
                <a:cs typeface="Arial" panose="020B0604020202020204" pitchFamily="34" charset="0"/>
              </a:rPr>
              <a:t> The output is calculated by multiplying the inputs with their weights and then passing it through an activation function like the Sigmoid function, etc. Here, bias acts like a constant which helps the model to fit the given data.  </a:t>
            </a:r>
          </a:p>
          <a:p>
            <a:pPr algn="just">
              <a:lnSpc>
                <a:spcPct val="120000"/>
              </a:lnSpc>
              <a:defRPr/>
            </a:pPr>
            <a:endParaRPr lang="en-US" sz="2600" dirty="0">
              <a:latin typeface="Arial" panose="020B0604020202020204" pitchFamily="34" charset="0"/>
              <a:cs typeface="Arial" panose="020B0604020202020204" pitchFamily="34" charset="0"/>
            </a:endParaRPr>
          </a:p>
        </p:txBody>
      </p:sp>
      <p:sp>
        <p:nvSpPr>
          <p:cNvPr id="25" name="Oval 24"/>
          <p:cNvSpPr/>
          <p:nvPr/>
        </p:nvSpPr>
        <p:spPr>
          <a:xfrm>
            <a:off x="6662951" y="1142053"/>
            <a:ext cx="671077" cy="47767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r>
              <a:rPr lang="en-US" baseline="-25000" dirty="0">
                <a:solidFill>
                  <a:schemeClr val="tx1"/>
                </a:solidFill>
              </a:rPr>
              <a:t>0</a:t>
            </a:r>
          </a:p>
        </p:txBody>
      </p:sp>
      <p:cxnSp>
        <p:nvCxnSpPr>
          <p:cNvPr id="27" name="Straight Arrow Connector 26"/>
          <p:cNvCxnSpPr/>
          <p:nvPr/>
        </p:nvCxnSpPr>
        <p:spPr>
          <a:xfrm>
            <a:off x="7248089" y="1526288"/>
            <a:ext cx="1873755" cy="86371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144578" y="1169349"/>
            <a:ext cx="624711" cy="369332"/>
          </a:xfrm>
          <a:prstGeom prst="rect">
            <a:avLst/>
          </a:prstGeom>
          <a:noFill/>
        </p:spPr>
        <p:txBody>
          <a:bodyPr wrap="square" rtlCol="0">
            <a:spAutoFit/>
          </a:bodyPr>
          <a:lstStyle/>
          <a:p>
            <a:r>
              <a:rPr lang="en-US" dirty="0"/>
              <a:t>Bias</a:t>
            </a:r>
          </a:p>
        </p:txBody>
      </p:sp>
    </p:spTree>
    <p:extLst>
      <p:ext uri="{BB962C8B-B14F-4D97-AF65-F5344CB8AC3E}">
        <p14:creationId xmlns:p14="http://schemas.microsoft.com/office/powerpoint/2010/main" val="22763497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50955" y="329370"/>
            <a:ext cx="3199952" cy="64835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a:solidFill>
                  <a:schemeClr val="tx1"/>
                </a:solidFill>
                <a:latin typeface="Arial" panose="020B0604020202020204" pitchFamily="34" charset="0"/>
                <a:cs typeface="Arial" panose="020B0604020202020204" pitchFamily="34" charset="0"/>
              </a:rPr>
              <a:t>Use of Bias </a:t>
            </a:r>
            <a:endParaRPr lang="en-US" sz="3500" dirty="0">
              <a:solidFill>
                <a:schemeClr val="tx1"/>
              </a:solidFill>
            </a:endParaRPr>
          </a:p>
        </p:txBody>
      </p:sp>
      <p:sp>
        <p:nvSpPr>
          <p:cNvPr id="26" name="Rectangle 3"/>
          <p:cNvSpPr txBox="1">
            <a:spLocks noChangeArrowheads="1"/>
          </p:cNvSpPr>
          <p:nvPr/>
        </p:nvSpPr>
        <p:spPr>
          <a:xfrm>
            <a:off x="354838" y="1419361"/>
            <a:ext cx="11588346" cy="9319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simpler way to understand bias is through a constant c of a linear function</a:t>
            </a:r>
          </a:p>
        </p:txBody>
      </p:sp>
      <p:sp>
        <p:nvSpPr>
          <p:cNvPr id="3" name="Rounded Rectangle 2"/>
          <p:cNvSpPr/>
          <p:nvPr/>
        </p:nvSpPr>
        <p:spPr>
          <a:xfrm>
            <a:off x="1101287" y="2090059"/>
            <a:ext cx="2649619" cy="48731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 =mx + c</a:t>
            </a:r>
          </a:p>
        </p:txBody>
      </p:sp>
      <p:pic>
        <p:nvPicPr>
          <p:cNvPr id="5" name="Picture 4"/>
          <p:cNvPicPr>
            <a:picLocks noChangeAspect="1"/>
          </p:cNvPicPr>
          <p:nvPr/>
        </p:nvPicPr>
        <p:blipFill>
          <a:blip r:embed="rId2"/>
          <a:stretch>
            <a:fillRect/>
          </a:stretch>
        </p:blipFill>
        <p:spPr>
          <a:xfrm>
            <a:off x="2900260" y="4223069"/>
            <a:ext cx="6059442" cy="2308359"/>
          </a:xfrm>
          <a:prstGeom prst="rect">
            <a:avLst/>
          </a:prstGeom>
        </p:spPr>
      </p:pic>
      <p:sp>
        <p:nvSpPr>
          <p:cNvPr id="30" name="Rectangle 3"/>
          <p:cNvSpPr txBox="1">
            <a:spLocks noChangeArrowheads="1"/>
          </p:cNvSpPr>
          <p:nvPr/>
        </p:nvSpPr>
        <p:spPr>
          <a:xfrm>
            <a:off x="354837" y="2691440"/>
            <a:ext cx="11327089" cy="16939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defRPr/>
            </a:pPr>
            <a:r>
              <a:rPr lang="en-US" dirty="0"/>
              <a:t>It allows us to move the line down and up fitting the prediction with the data better. If the constant c is absent then the line will pass through the origin (0, 0) and we will get a poorer fit.</a:t>
            </a:r>
          </a:p>
          <a:p>
            <a:pPr algn="just">
              <a:lnSpc>
                <a:spcPct val="120000"/>
              </a:lnSpc>
              <a:defRPr/>
            </a:pP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4597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51" y="338281"/>
            <a:ext cx="5515712" cy="64835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400" b="1" dirty="0">
                <a:solidFill>
                  <a:schemeClr val="tx1"/>
                </a:solidFill>
                <a:latin typeface="Arial" panose="020B0604020202020204" pitchFamily="34" charset="0"/>
                <a:cs typeface="Arial" panose="020B0604020202020204" pitchFamily="34" charset="0"/>
              </a:rPr>
              <a:t>Example (AND) with Bias </a:t>
            </a:r>
            <a:endParaRPr lang="en-US" sz="3400" dirty="0">
              <a:solidFill>
                <a:schemeClr val="tx1"/>
              </a:solidFill>
            </a:endParaRPr>
          </a:p>
        </p:txBody>
      </p:sp>
      <p:graphicFrame>
        <p:nvGraphicFramePr>
          <p:cNvPr id="2" name="Table 1"/>
          <p:cNvGraphicFramePr>
            <a:graphicFrameLocks noGrp="1"/>
          </p:cNvGraphicFramePr>
          <p:nvPr/>
        </p:nvGraphicFramePr>
        <p:xfrm>
          <a:off x="1178265" y="1459000"/>
          <a:ext cx="3176022" cy="1854200"/>
        </p:xfrm>
        <a:graphic>
          <a:graphicData uri="http://schemas.openxmlformats.org/drawingml/2006/table">
            <a:tbl>
              <a:tblPr firstRow="1" bandRow="1">
                <a:tableStyleId>{5C22544A-7EE6-4342-B048-85BDC9FD1C3A}</a:tableStyleId>
              </a:tblPr>
              <a:tblGrid>
                <a:gridCol w="741026">
                  <a:extLst>
                    <a:ext uri="{9D8B030D-6E8A-4147-A177-3AD203B41FA5}">
                      <a16:colId xmlns:a16="http://schemas.microsoft.com/office/drawing/2014/main" val="940719695"/>
                    </a:ext>
                  </a:extLst>
                </a:gridCol>
                <a:gridCol w="763516">
                  <a:extLst>
                    <a:ext uri="{9D8B030D-6E8A-4147-A177-3AD203B41FA5}">
                      <a16:colId xmlns:a16="http://schemas.microsoft.com/office/drawing/2014/main" val="3363300399"/>
                    </a:ext>
                  </a:extLst>
                </a:gridCol>
                <a:gridCol w="1671480">
                  <a:extLst>
                    <a:ext uri="{9D8B030D-6E8A-4147-A177-3AD203B41FA5}">
                      <a16:colId xmlns:a16="http://schemas.microsoft.com/office/drawing/2014/main" val="452001056"/>
                    </a:ext>
                  </a:extLst>
                </a:gridCol>
              </a:tblGrid>
              <a:tr h="370840">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 </a:t>
                      </a:r>
                      <a:r>
                        <a:rPr lang="en-US" sz="1800" b="1" baseline="0" dirty="0">
                          <a:solidFill>
                            <a:schemeClr val="bg1"/>
                          </a:solidFill>
                          <a:latin typeface="Arial" panose="020B0604020202020204" pitchFamily="34" charset="0"/>
                          <a:cs typeface="Arial" panose="020B0604020202020204" pitchFamily="34" charset="0"/>
                        </a:rPr>
                        <a:t>AND</a:t>
                      </a:r>
                      <a:r>
                        <a:rPr lang="en-US" sz="1800" b="1" baseline="-25000"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extLst>
                  <a:ext uri="{0D108BD9-81ED-4DB2-BD59-A6C34878D82A}">
                    <a16:rowId xmlns:a16="http://schemas.microsoft.com/office/drawing/2014/main" val="3445470048"/>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227411592"/>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4028102759"/>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 </a:t>
                      </a:r>
                    </a:p>
                  </a:txBody>
                  <a:tcPr/>
                </a:tc>
                <a:extLst>
                  <a:ext uri="{0D108BD9-81ED-4DB2-BD59-A6C34878D82A}">
                    <a16:rowId xmlns:a16="http://schemas.microsoft.com/office/drawing/2014/main" val="1448256496"/>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 </a:t>
                      </a:r>
                    </a:p>
                  </a:txBody>
                  <a:tcPr/>
                </a:tc>
                <a:extLst>
                  <a:ext uri="{0D108BD9-81ED-4DB2-BD59-A6C34878D82A}">
                    <a16:rowId xmlns:a16="http://schemas.microsoft.com/office/drawing/2014/main" val="1638686034"/>
                  </a:ext>
                </a:extLst>
              </a:tr>
            </a:tbl>
          </a:graphicData>
        </a:graphic>
      </p:graphicFrame>
      <p:graphicFrame>
        <p:nvGraphicFramePr>
          <p:cNvPr id="6" name="Table 5"/>
          <p:cNvGraphicFramePr>
            <a:graphicFrameLocks noGrp="1"/>
          </p:cNvGraphicFramePr>
          <p:nvPr/>
        </p:nvGraphicFramePr>
        <p:xfrm>
          <a:off x="5648116" y="4330525"/>
          <a:ext cx="5210627" cy="2225040"/>
        </p:xfrm>
        <a:graphic>
          <a:graphicData uri="http://schemas.openxmlformats.org/drawingml/2006/table">
            <a:tbl>
              <a:tblPr firstRow="1" bandRow="1">
                <a:tableStyleId>{5C22544A-7EE6-4342-B048-85BDC9FD1C3A}</a:tableStyleId>
              </a:tblPr>
              <a:tblGrid>
                <a:gridCol w="1814285">
                  <a:extLst>
                    <a:ext uri="{9D8B030D-6E8A-4147-A177-3AD203B41FA5}">
                      <a16:colId xmlns:a16="http://schemas.microsoft.com/office/drawing/2014/main" val="1310300667"/>
                    </a:ext>
                  </a:extLst>
                </a:gridCol>
                <a:gridCol w="812800">
                  <a:extLst>
                    <a:ext uri="{9D8B030D-6E8A-4147-A177-3AD203B41FA5}">
                      <a16:colId xmlns:a16="http://schemas.microsoft.com/office/drawing/2014/main" val="984122444"/>
                    </a:ext>
                  </a:extLst>
                </a:gridCol>
                <a:gridCol w="827314">
                  <a:extLst>
                    <a:ext uri="{9D8B030D-6E8A-4147-A177-3AD203B41FA5}">
                      <a16:colId xmlns:a16="http://schemas.microsoft.com/office/drawing/2014/main" val="1527485606"/>
                    </a:ext>
                  </a:extLst>
                </a:gridCol>
                <a:gridCol w="841828">
                  <a:extLst>
                    <a:ext uri="{9D8B030D-6E8A-4147-A177-3AD203B41FA5}">
                      <a16:colId xmlns:a16="http://schemas.microsoft.com/office/drawing/2014/main" val="2762024321"/>
                    </a:ext>
                  </a:extLst>
                </a:gridCol>
                <a:gridCol w="914400">
                  <a:extLst>
                    <a:ext uri="{9D8B030D-6E8A-4147-A177-3AD203B41FA5}">
                      <a16:colId xmlns:a16="http://schemas.microsoft.com/office/drawing/2014/main" val="3447881076"/>
                    </a:ext>
                  </a:extLst>
                </a:gridCol>
              </a:tblGrid>
              <a:tr h="370840">
                <a:tc>
                  <a:txBody>
                    <a:bodyPr/>
                    <a:lstStyle/>
                    <a:p>
                      <a:r>
                        <a:rPr lang="en-US" dirty="0"/>
                        <a:t>Weights</a:t>
                      </a:r>
                    </a:p>
                  </a:txBody>
                  <a:tcPr/>
                </a:tc>
                <a:tc>
                  <a:txBody>
                    <a:bodyPr/>
                    <a:lstStyle/>
                    <a:p>
                      <a:r>
                        <a:rPr lang="en-US" dirty="0"/>
                        <a:t>Step-1</a:t>
                      </a:r>
                    </a:p>
                  </a:txBody>
                  <a:tcPr/>
                </a:tc>
                <a:tc>
                  <a:txBody>
                    <a:bodyPr/>
                    <a:lstStyle/>
                    <a:p>
                      <a:r>
                        <a:rPr lang="en-US" dirty="0"/>
                        <a:t>Step-2</a:t>
                      </a:r>
                    </a:p>
                  </a:txBody>
                  <a:tcPr/>
                </a:tc>
                <a:tc>
                  <a:txBody>
                    <a:bodyPr/>
                    <a:lstStyle/>
                    <a:p>
                      <a:r>
                        <a:rPr lang="en-US" dirty="0"/>
                        <a:t>Step-3</a:t>
                      </a:r>
                    </a:p>
                  </a:txBody>
                  <a:tcPr/>
                </a:tc>
                <a:tc>
                  <a:txBody>
                    <a:bodyPr/>
                    <a:lstStyle/>
                    <a:p>
                      <a:r>
                        <a:rPr lang="en-US" dirty="0"/>
                        <a:t>Step-4</a:t>
                      </a:r>
                    </a:p>
                  </a:txBody>
                  <a:tcPr/>
                </a:tc>
                <a:extLst>
                  <a:ext uri="{0D108BD9-81ED-4DB2-BD59-A6C34878D82A}">
                    <a16:rowId xmlns:a16="http://schemas.microsoft.com/office/drawing/2014/main" val="4108788607"/>
                  </a:ext>
                </a:extLst>
              </a:tr>
              <a:tr h="370840">
                <a:tc>
                  <a:txBody>
                    <a:bodyPr/>
                    <a:lstStyle/>
                    <a:p>
                      <a:r>
                        <a:rPr lang="en-US" dirty="0"/>
                        <a:t>w0</a:t>
                      </a:r>
                    </a:p>
                  </a:txBody>
                  <a:tcPr/>
                </a:tc>
                <a:tc>
                  <a:txBody>
                    <a:bodyPr/>
                    <a:lstStyle/>
                    <a:p>
                      <a:r>
                        <a:rPr lang="en-US" dirty="0"/>
                        <a:t>0.5</a:t>
                      </a:r>
                    </a:p>
                  </a:txBody>
                  <a:tcPr/>
                </a:tc>
                <a:tc>
                  <a:txBody>
                    <a:bodyPr/>
                    <a:lstStyle/>
                    <a:p>
                      <a:r>
                        <a:rPr lang="en-US" dirty="0"/>
                        <a:t>0.3</a:t>
                      </a:r>
                    </a:p>
                  </a:txBody>
                  <a:tcPr/>
                </a:tc>
                <a:tc>
                  <a:txBody>
                    <a:bodyPr/>
                    <a:lstStyle/>
                    <a:p>
                      <a:r>
                        <a:rPr lang="en-US" dirty="0"/>
                        <a:t>0.1</a:t>
                      </a:r>
                    </a:p>
                  </a:txBody>
                  <a:tcPr/>
                </a:tc>
                <a:tc>
                  <a:txBody>
                    <a:bodyPr/>
                    <a:lstStyle/>
                    <a:p>
                      <a:r>
                        <a:rPr lang="en-US" dirty="0"/>
                        <a:t>-0.1</a:t>
                      </a:r>
                    </a:p>
                  </a:txBody>
                  <a:tcPr/>
                </a:tc>
                <a:extLst>
                  <a:ext uri="{0D108BD9-81ED-4DB2-BD59-A6C34878D82A}">
                    <a16:rowId xmlns:a16="http://schemas.microsoft.com/office/drawing/2014/main" val="4009143452"/>
                  </a:ext>
                </a:extLst>
              </a:tr>
              <a:tr h="370840">
                <a:tc>
                  <a:txBody>
                    <a:bodyPr/>
                    <a:lstStyle/>
                    <a:p>
                      <a:r>
                        <a:rPr lang="en-US" dirty="0"/>
                        <a:t>w1</a:t>
                      </a:r>
                    </a:p>
                  </a:txBody>
                  <a:tcPr/>
                </a:tc>
                <a:tc>
                  <a:txBody>
                    <a:bodyPr/>
                    <a:lstStyle/>
                    <a:p>
                      <a:r>
                        <a:rPr lang="en-US" dirty="0"/>
                        <a:t>0.5</a:t>
                      </a:r>
                    </a:p>
                  </a:txBody>
                  <a:tcPr/>
                </a:tc>
                <a:tc>
                  <a:txBody>
                    <a:bodyPr/>
                    <a:lstStyle/>
                    <a:p>
                      <a:r>
                        <a:rPr lang="en-US" dirty="0"/>
                        <a:t>0.5</a:t>
                      </a:r>
                    </a:p>
                  </a:txBody>
                  <a:tcPr/>
                </a:tc>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1702320125"/>
                  </a:ext>
                </a:extLst>
              </a:tr>
              <a:tr h="370840">
                <a:tc>
                  <a:txBody>
                    <a:bodyPr/>
                    <a:lstStyle/>
                    <a:p>
                      <a:r>
                        <a:rPr lang="en-US" dirty="0"/>
                        <a:t>w2</a:t>
                      </a:r>
                    </a:p>
                  </a:txBody>
                  <a:tcPr/>
                </a:tc>
                <a:tc>
                  <a:txBody>
                    <a:bodyPr/>
                    <a:lstStyle/>
                    <a:p>
                      <a:r>
                        <a:rPr lang="en-US" dirty="0"/>
                        <a:t>0.5</a:t>
                      </a:r>
                    </a:p>
                  </a:txBody>
                  <a:tcPr/>
                </a:tc>
                <a:tc>
                  <a:txBody>
                    <a:bodyPr/>
                    <a:lstStyle/>
                    <a:p>
                      <a:r>
                        <a:rPr lang="en-US" dirty="0"/>
                        <a:t>0.3</a:t>
                      </a:r>
                    </a:p>
                  </a:txBody>
                  <a:tcPr/>
                </a:tc>
                <a:tc>
                  <a:txBody>
                    <a:bodyPr/>
                    <a:lstStyle/>
                    <a:p>
                      <a:r>
                        <a:rPr lang="en-US" dirty="0"/>
                        <a:t>0.1</a:t>
                      </a:r>
                    </a:p>
                  </a:txBody>
                  <a:tcPr/>
                </a:tc>
                <a:tc>
                  <a:txBody>
                    <a:bodyPr/>
                    <a:lstStyle/>
                    <a:p>
                      <a:r>
                        <a:rPr lang="en-US" dirty="0"/>
                        <a:t>-0.1</a:t>
                      </a:r>
                    </a:p>
                  </a:txBody>
                  <a:tcPr/>
                </a:tc>
                <a:extLst>
                  <a:ext uri="{0D108BD9-81ED-4DB2-BD59-A6C34878D82A}">
                    <a16:rowId xmlns:a16="http://schemas.microsoft.com/office/drawing/2014/main" val="4261206254"/>
                  </a:ext>
                </a:extLst>
              </a:tr>
              <a:tr h="370840">
                <a:tc>
                  <a:txBody>
                    <a:bodyPr/>
                    <a:lstStyle/>
                    <a:p>
                      <a:r>
                        <a:rPr lang="en-US" dirty="0"/>
                        <a:t>Weighted Sum</a:t>
                      </a:r>
                    </a:p>
                  </a:txBody>
                  <a:tcPr/>
                </a:tc>
                <a:tc>
                  <a:txBody>
                    <a:bodyPr/>
                    <a:lstStyle/>
                    <a:p>
                      <a:r>
                        <a:rPr lang="en-US" dirty="0"/>
                        <a:t>1</a:t>
                      </a:r>
                    </a:p>
                  </a:txBody>
                  <a:tcPr/>
                </a:tc>
                <a:tc>
                  <a:txBody>
                    <a:bodyPr/>
                    <a:lstStyle/>
                    <a:p>
                      <a:r>
                        <a:rPr lang="en-US" dirty="0"/>
                        <a:t>0.6</a:t>
                      </a:r>
                    </a:p>
                  </a:txBody>
                  <a:tcPr/>
                </a:tc>
                <a:tc>
                  <a:txBody>
                    <a:bodyPr/>
                    <a:lstStyle/>
                    <a:p>
                      <a:r>
                        <a:rPr lang="en-US" dirty="0"/>
                        <a:t>0.2</a:t>
                      </a:r>
                    </a:p>
                  </a:txBody>
                  <a:tcPr/>
                </a:tc>
                <a:tc>
                  <a:txBody>
                    <a:bodyPr/>
                    <a:lstStyle/>
                    <a:p>
                      <a:r>
                        <a:rPr lang="en-US" dirty="0"/>
                        <a:t>-0.2</a:t>
                      </a:r>
                    </a:p>
                  </a:txBody>
                  <a:tcPr/>
                </a:tc>
                <a:extLst>
                  <a:ext uri="{0D108BD9-81ED-4DB2-BD59-A6C34878D82A}">
                    <a16:rowId xmlns:a16="http://schemas.microsoft.com/office/drawing/2014/main" val="2560002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Observed Output</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406888182"/>
                  </a:ext>
                </a:extLst>
              </a:tr>
            </a:tbl>
          </a:graphicData>
        </a:graphic>
      </p:graphicFrame>
      <p:sp>
        <p:nvSpPr>
          <p:cNvPr id="48" name="Content Placeholder 2"/>
          <p:cNvSpPr txBox="1">
            <a:spLocks/>
          </p:cNvSpPr>
          <p:nvPr/>
        </p:nvSpPr>
        <p:spPr>
          <a:xfrm>
            <a:off x="1944913" y="4339767"/>
            <a:ext cx="2888343" cy="18868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1775" lvl="1"/>
            <a:r>
              <a:rPr lang="en-US" sz="2000" b="1" dirty="0">
                <a:solidFill>
                  <a:schemeClr val="accent1">
                    <a:lumMod val="75000"/>
                  </a:schemeClr>
                </a:solidFill>
                <a:latin typeface="Arial" panose="020B0604020202020204" pitchFamily="34" charset="0"/>
                <a:cs typeface="Arial" panose="020B0604020202020204" pitchFamily="34" charset="0"/>
              </a:rPr>
              <a:t>X1  = 0</a:t>
            </a:r>
          </a:p>
          <a:p>
            <a:pPr marL="231775" lvl="1"/>
            <a:r>
              <a:rPr lang="en-US" sz="2000" b="1" dirty="0">
                <a:solidFill>
                  <a:schemeClr val="accent1">
                    <a:lumMod val="75000"/>
                  </a:schemeClr>
                </a:solidFill>
                <a:latin typeface="Arial" panose="020B0604020202020204" pitchFamily="34" charset="0"/>
                <a:cs typeface="Arial" panose="020B0604020202020204" pitchFamily="34" charset="0"/>
              </a:rPr>
              <a:t>X2  = 1,</a:t>
            </a:r>
          </a:p>
          <a:p>
            <a:pPr marL="231775" lvl="1"/>
            <a:r>
              <a:rPr lang="en-US" sz="2000" b="1" dirty="0">
                <a:solidFill>
                  <a:schemeClr val="accent1">
                    <a:lumMod val="75000"/>
                  </a:schemeClr>
                </a:solidFill>
                <a:latin typeface="Arial" panose="020B0604020202020204" pitchFamily="34" charset="0"/>
                <a:cs typeface="Arial" panose="020B0604020202020204" pitchFamily="34" charset="0"/>
              </a:rPr>
              <a:t>ɳ = 0.1</a:t>
            </a:r>
          </a:p>
          <a:p>
            <a:pPr marL="231775" lvl="1"/>
            <a:r>
              <a:rPr lang="en-US" sz="2000" b="1" dirty="0">
                <a:solidFill>
                  <a:schemeClr val="accent1">
                    <a:lumMod val="75000"/>
                  </a:schemeClr>
                </a:solidFill>
                <a:latin typeface="Arial" panose="020B0604020202020204" pitchFamily="34" charset="0"/>
                <a:cs typeface="Arial" panose="020B0604020202020204" pitchFamily="34" charset="0"/>
              </a:rPr>
              <a:t>t(E) =  -1</a:t>
            </a:r>
          </a:p>
        </p:txBody>
      </p:sp>
      <p:sp>
        <p:nvSpPr>
          <p:cNvPr id="25" name="Curved Right Arrow 24"/>
          <p:cNvSpPr/>
          <p:nvPr/>
        </p:nvSpPr>
        <p:spPr>
          <a:xfrm rot="20950944">
            <a:off x="600538" y="2359811"/>
            <a:ext cx="803879" cy="276771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矩形 8"/>
          <p:cNvSpPr/>
          <p:nvPr/>
        </p:nvSpPr>
        <p:spPr>
          <a:xfrm>
            <a:off x="1198230" y="2179478"/>
            <a:ext cx="3137396" cy="382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6" name="Group 25"/>
          <p:cNvGrpSpPr/>
          <p:nvPr/>
        </p:nvGrpSpPr>
        <p:grpSpPr>
          <a:xfrm>
            <a:off x="6921850" y="2034132"/>
            <a:ext cx="4206842" cy="1232841"/>
            <a:chOff x="7284577" y="4471325"/>
            <a:chExt cx="4206842" cy="1232841"/>
          </a:xfrm>
        </p:grpSpPr>
        <p:sp>
          <p:nvSpPr>
            <p:cNvPr id="27" name="Oval 26"/>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361155" y="4506173"/>
              <a:ext cx="433127" cy="369332"/>
            </a:xfrm>
            <a:prstGeom prst="rect">
              <a:avLst/>
            </a:prstGeom>
            <a:noFill/>
          </p:spPr>
          <p:txBody>
            <a:bodyPr wrap="square" rtlCol="0">
              <a:spAutoFit/>
            </a:bodyPr>
            <a:lstStyle/>
            <a:p>
              <a:r>
                <a:rPr lang="en-US" b="1" dirty="0"/>
                <a:t>x</a:t>
              </a:r>
              <a:r>
                <a:rPr lang="en-US" b="1" baseline="-25000" dirty="0"/>
                <a:t>1 </a:t>
              </a:r>
            </a:p>
          </p:txBody>
        </p:sp>
        <p:sp>
          <p:nvSpPr>
            <p:cNvPr id="30" name="TextBox 29"/>
            <p:cNvSpPr txBox="1"/>
            <p:nvPr/>
          </p:nvSpPr>
          <p:spPr>
            <a:xfrm>
              <a:off x="7372740" y="5328052"/>
              <a:ext cx="433127" cy="299996"/>
            </a:xfrm>
            <a:prstGeom prst="rect">
              <a:avLst/>
            </a:prstGeom>
            <a:noFill/>
          </p:spPr>
          <p:txBody>
            <a:bodyPr wrap="square" rtlCol="0">
              <a:spAutoFit/>
            </a:bodyPr>
            <a:lstStyle/>
            <a:p>
              <a:r>
                <a:rPr lang="en-US" b="1" dirty="0"/>
                <a:t>x</a:t>
              </a:r>
              <a:r>
                <a:rPr lang="en-US" b="1" baseline="-25000" dirty="0"/>
                <a:t>2</a:t>
              </a:r>
            </a:p>
          </p:txBody>
        </p:sp>
        <p:sp>
          <p:nvSpPr>
            <p:cNvPr id="31" name="Oval 30"/>
            <p:cNvSpPr/>
            <p:nvPr/>
          </p:nvSpPr>
          <p:spPr>
            <a:xfrm>
              <a:off x="9418808" y="4622398"/>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32" name="Straight Arrow Connector 31"/>
            <p:cNvCxnSpPr>
              <a:stCxn id="27" idx="6"/>
              <a:endCxn id="31" idx="2"/>
            </p:cNvCxnSpPr>
            <p:nvPr/>
          </p:nvCxnSpPr>
          <p:spPr>
            <a:xfrm>
              <a:off x="7771400" y="4665324"/>
              <a:ext cx="1647409" cy="3632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8" idx="6"/>
            </p:cNvCxnSpPr>
            <p:nvPr/>
          </p:nvCxnSpPr>
          <p:spPr>
            <a:xfrm flipV="1">
              <a:off x="7803843" y="5176504"/>
              <a:ext cx="1640776" cy="33366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35" name="Straight Arrow Connector 34"/>
            <p:cNvCxnSpPr/>
            <p:nvPr/>
          </p:nvCxnSpPr>
          <p:spPr>
            <a:xfrm flipV="1">
              <a:off x="10340136" y="4622398"/>
              <a:ext cx="790105"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197315" y="4526365"/>
              <a:ext cx="830042" cy="338554"/>
            </a:xfrm>
            <a:prstGeom prst="rect">
              <a:avLst/>
            </a:prstGeom>
            <a:noFill/>
          </p:spPr>
          <p:txBody>
            <a:bodyPr wrap="square" rtlCol="0">
              <a:spAutoFit/>
            </a:bodyPr>
            <a:lstStyle/>
            <a:p>
              <a:r>
                <a:rPr lang="en-US" sz="1600" b="1" dirty="0"/>
                <a:t>W</a:t>
              </a:r>
              <a:r>
                <a:rPr lang="en-US" sz="1600" b="1" baseline="-25000" dirty="0"/>
                <a:t>1</a:t>
              </a:r>
              <a:r>
                <a:rPr lang="en-US" sz="1600" b="1" dirty="0"/>
                <a:t>=0.5</a:t>
              </a:r>
              <a:endParaRPr lang="en-US" sz="1600" b="1" baseline="-25000" dirty="0"/>
            </a:p>
          </p:txBody>
        </p:sp>
        <p:sp>
          <p:nvSpPr>
            <p:cNvPr id="37" name="TextBox 36"/>
            <p:cNvSpPr txBox="1"/>
            <p:nvPr/>
          </p:nvSpPr>
          <p:spPr>
            <a:xfrm>
              <a:off x="8188323" y="5008143"/>
              <a:ext cx="805500" cy="338554"/>
            </a:xfrm>
            <a:prstGeom prst="rect">
              <a:avLst/>
            </a:prstGeom>
            <a:noFill/>
          </p:spPr>
          <p:txBody>
            <a:bodyPr wrap="square" rtlCol="0">
              <a:spAutoFit/>
            </a:bodyPr>
            <a:lstStyle/>
            <a:p>
              <a:r>
                <a:rPr lang="en-US" sz="1600" b="1" dirty="0"/>
                <a:t>W</a:t>
              </a:r>
              <a:r>
                <a:rPr lang="en-US" sz="1600" b="1" baseline="-25000" dirty="0"/>
                <a:t>2</a:t>
              </a:r>
              <a:r>
                <a:rPr lang="en-US" sz="1600" b="1" dirty="0"/>
                <a:t>=0.5</a:t>
              </a:r>
              <a:endParaRPr lang="en-US" sz="1600" b="1" baseline="-25000" dirty="0"/>
            </a:p>
          </p:txBody>
        </p:sp>
        <p:cxnSp>
          <p:nvCxnSpPr>
            <p:cNvPr id="38" name="Straight Arrow Connector 37"/>
            <p:cNvCxnSpPr/>
            <p:nvPr/>
          </p:nvCxnSpPr>
          <p:spPr>
            <a:xfrm>
              <a:off x="10315113" y="5152636"/>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10717952" y="1722144"/>
            <a:ext cx="1099615" cy="369332"/>
          </a:xfrm>
          <a:prstGeom prst="rect">
            <a:avLst/>
          </a:prstGeom>
          <a:noFill/>
        </p:spPr>
        <p:txBody>
          <a:bodyPr wrap="square" rtlCol="0">
            <a:spAutoFit/>
          </a:bodyPr>
          <a:lstStyle/>
          <a:p>
            <a:r>
              <a:rPr lang="en-US" b="1" dirty="0"/>
              <a:t>+1    ON</a:t>
            </a:r>
            <a:endParaRPr lang="en-US" b="1" baseline="-25000" dirty="0"/>
          </a:p>
        </p:txBody>
      </p:sp>
      <p:sp>
        <p:nvSpPr>
          <p:cNvPr id="41" name="TextBox 40"/>
          <p:cNvSpPr txBox="1"/>
          <p:nvPr/>
        </p:nvSpPr>
        <p:spPr>
          <a:xfrm>
            <a:off x="10815764" y="2767336"/>
            <a:ext cx="1001803" cy="369332"/>
          </a:xfrm>
          <a:prstGeom prst="rect">
            <a:avLst/>
          </a:prstGeom>
          <a:noFill/>
        </p:spPr>
        <p:txBody>
          <a:bodyPr wrap="square" rtlCol="0">
            <a:spAutoFit/>
          </a:bodyPr>
          <a:lstStyle/>
          <a:p>
            <a:r>
              <a:rPr lang="en-US" b="1" dirty="0"/>
              <a:t>-1  OFF</a:t>
            </a:r>
            <a:endParaRPr lang="en-US" b="1" baseline="-25000" dirty="0"/>
          </a:p>
        </p:txBody>
      </p:sp>
      <p:sp>
        <p:nvSpPr>
          <p:cNvPr id="42" name="TextBox 41"/>
          <p:cNvSpPr txBox="1"/>
          <p:nvPr/>
        </p:nvSpPr>
        <p:spPr>
          <a:xfrm>
            <a:off x="9136854" y="1797424"/>
            <a:ext cx="952531" cy="338554"/>
          </a:xfrm>
          <a:prstGeom prst="rect">
            <a:avLst/>
          </a:prstGeom>
          <a:noFill/>
        </p:spPr>
        <p:txBody>
          <a:bodyPr wrap="square" rtlCol="0">
            <a:spAutoFit/>
          </a:bodyPr>
          <a:lstStyle/>
          <a:p>
            <a:r>
              <a:rPr lang="en-US" sz="1600" b="1" dirty="0"/>
              <a:t>If S &gt; 0</a:t>
            </a:r>
            <a:endParaRPr lang="en-US" sz="1600" b="1" baseline="-25000" dirty="0"/>
          </a:p>
        </p:txBody>
      </p:sp>
      <p:sp>
        <p:nvSpPr>
          <p:cNvPr id="43" name="TextBox 42"/>
          <p:cNvSpPr txBox="1"/>
          <p:nvPr/>
        </p:nvSpPr>
        <p:spPr>
          <a:xfrm>
            <a:off x="6618562" y="2043957"/>
            <a:ext cx="433127" cy="369332"/>
          </a:xfrm>
          <a:prstGeom prst="rect">
            <a:avLst/>
          </a:prstGeom>
          <a:noFill/>
        </p:spPr>
        <p:txBody>
          <a:bodyPr wrap="square" rtlCol="0">
            <a:spAutoFit/>
          </a:bodyPr>
          <a:lstStyle/>
          <a:p>
            <a:r>
              <a:rPr lang="en-US" b="1" dirty="0"/>
              <a:t>0</a:t>
            </a:r>
            <a:r>
              <a:rPr lang="en-US" b="1" baseline="-25000" dirty="0"/>
              <a:t> </a:t>
            </a:r>
          </a:p>
        </p:txBody>
      </p:sp>
      <p:sp>
        <p:nvSpPr>
          <p:cNvPr id="44" name="TextBox 43"/>
          <p:cNvSpPr txBox="1"/>
          <p:nvPr/>
        </p:nvSpPr>
        <p:spPr>
          <a:xfrm>
            <a:off x="6661778" y="2895216"/>
            <a:ext cx="433127" cy="369332"/>
          </a:xfrm>
          <a:prstGeom prst="rect">
            <a:avLst/>
          </a:prstGeom>
          <a:noFill/>
        </p:spPr>
        <p:txBody>
          <a:bodyPr wrap="square" rtlCol="0">
            <a:spAutoFit/>
          </a:bodyPr>
          <a:lstStyle/>
          <a:p>
            <a:r>
              <a:rPr lang="en-US" b="1" dirty="0"/>
              <a:t>1</a:t>
            </a:r>
            <a:r>
              <a:rPr lang="en-US" b="1" baseline="-25000" dirty="0"/>
              <a:t> </a:t>
            </a:r>
          </a:p>
        </p:txBody>
      </p:sp>
      <p:sp>
        <p:nvSpPr>
          <p:cNvPr id="45" name="Oval 44"/>
          <p:cNvSpPr/>
          <p:nvPr/>
        </p:nvSpPr>
        <p:spPr>
          <a:xfrm>
            <a:off x="6662951" y="1145786"/>
            <a:ext cx="745721" cy="47393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baseline="-25000" dirty="0">
                <a:solidFill>
                  <a:schemeClr val="tx1"/>
                </a:solidFill>
              </a:rPr>
              <a:t>0</a:t>
            </a:r>
            <a:r>
              <a:rPr lang="en-US" sz="1400" dirty="0">
                <a:solidFill>
                  <a:schemeClr val="tx1"/>
                </a:solidFill>
              </a:rPr>
              <a:t>=1</a:t>
            </a:r>
          </a:p>
        </p:txBody>
      </p:sp>
      <p:cxnSp>
        <p:nvCxnSpPr>
          <p:cNvPr id="52" name="Straight Arrow Connector 51"/>
          <p:cNvCxnSpPr>
            <a:stCxn id="45" idx="5"/>
          </p:cNvCxnSpPr>
          <p:nvPr/>
        </p:nvCxnSpPr>
        <p:spPr>
          <a:xfrm>
            <a:off x="7299464" y="1550317"/>
            <a:ext cx="1822380" cy="83969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144578" y="1169349"/>
            <a:ext cx="624711" cy="369332"/>
          </a:xfrm>
          <a:prstGeom prst="rect">
            <a:avLst/>
          </a:prstGeom>
          <a:noFill/>
        </p:spPr>
        <p:txBody>
          <a:bodyPr wrap="square" rtlCol="0">
            <a:spAutoFit/>
          </a:bodyPr>
          <a:lstStyle/>
          <a:p>
            <a:r>
              <a:rPr lang="en-US" dirty="0"/>
              <a:t>Bias</a:t>
            </a:r>
          </a:p>
        </p:txBody>
      </p:sp>
      <p:sp>
        <p:nvSpPr>
          <p:cNvPr id="54" name="TextBox 53"/>
          <p:cNvSpPr txBox="1"/>
          <p:nvPr/>
        </p:nvSpPr>
        <p:spPr>
          <a:xfrm>
            <a:off x="7877804" y="1559180"/>
            <a:ext cx="952297" cy="338554"/>
          </a:xfrm>
          <a:prstGeom prst="rect">
            <a:avLst/>
          </a:prstGeom>
          <a:noFill/>
        </p:spPr>
        <p:txBody>
          <a:bodyPr wrap="square" rtlCol="0">
            <a:spAutoFit/>
          </a:bodyPr>
          <a:lstStyle/>
          <a:p>
            <a:r>
              <a:rPr lang="en-US" sz="1600" b="1" dirty="0"/>
              <a:t>W</a:t>
            </a:r>
            <a:r>
              <a:rPr lang="en-US" sz="1600" b="1" baseline="-25000" dirty="0"/>
              <a:t>0</a:t>
            </a:r>
            <a:r>
              <a:rPr lang="en-US" sz="1600" b="1" dirty="0"/>
              <a:t>=0.5</a:t>
            </a:r>
            <a:endParaRPr lang="en-US" sz="1600" b="1" baseline="-25000" dirty="0"/>
          </a:p>
        </p:txBody>
      </p:sp>
      <p:sp>
        <p:nvSpPr>
          <p:cNvPr id="56" name="矩形 8"/>
          <p:cNvSpPr/>
          <p:nvPr/>
        </p:nvSpPr>
        <p:spPr>
          <a:xfrm>
            <a:off x="7492620" y="4694830"/>
            <a:ext cx="764275" cy="18607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8"/>
          <p:cNvSpPr/>
          <p:nvPr/>
        </p:nvSpPr>
        <p:spPr>
          <a:xfrm>
            <a:off x="8313765" y="4683454"/>
            <a:ext cx="764275" cy="18607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8"/>
          <p:cNvSpPr/>
          <p:nvPr/>
        </p:nvSpPr>
        <p:spPr>
          <a:xfrm>
            <a:off x="9124013" y="4696791"/>
            <a:ext cx="813019" cy="18546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8"/>
          <p:cNvSpPr/>
          <p:nvPr/>
        </p:nvSpPr>
        <p:spPr>
          <a:xfrm>
            <a:off x="9986101" y="4685416"/>
            <a:ext cx="813019" cy="18546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TextBox 39"/>
          <p:cNvSpPr txBox="1"/>
          <p:nvPr/>
        </p:nvSpPr>
        <p:spPr>
          <a:xfrm>
            <a:off x="5268032" y="3374175"/>
            <a:ext cx="6568812" cy="1015663"/>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2000" dirty="0"/>
              <a:t>Each step in table represents the updated weights of highlighted example, until target output matches the observed output.</a:t>
            </a:r>
          </a:p>
        </p:txBody>
      </p:sp>
    </p:spTree>
    <p:extLst>
      <p:ext uri="{BB962C8B-B14F-4D97-AF65-F5344CB8AC3E}">
        <p14:creationId xmlns:p14="http://schemas.microsoft.com/office/powerpoint/2010/main" val="325980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par>
                          <p:cTn id="7" fill="hold">
                            <p:stCondLst>
                              <p:cond delay="0"/>
                            </p:stCondLst>
                            <p:childTnLst>
                              <p:par>
                                <p:cTn id="8" presetID="20"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edge">
                                      <p:cBhvr>
                                        <p:cTn id="10" dur="20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par>
                          <p:cTn id="19" fill="hold">
                            <p:stCondLst>
                              <p:cond delay="0"/>
                            </p:stCondLst>
                            <p:childTnLst>
                              <p:par>
                                <p:cTn id="20" presetID="1" presetClass="exit" presetSubtype="0" fill="hold" grpId="1" nodeType="afterEffect">
                                  <p:stCondLst>
                                    <p:cond delay="0"/>
                                  </p:stCondLst>
                                  <p:childTnLst>
                                    <p:set>
                                      <p:cBhvr>
                                        <p:cTn id="21" dur="1" fill="hold">
                                          <p:stCondLst>
                                            <p:cond delay="0"/>
                                          </p:stCondLst>
                                        </p:cTn>
                                        <p:tgtEl>
                                          <p:spTgt spid="5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8"/>
                                        </p:tgtEl>
                                        <p:attrNameLst>
                                          <p:attrName>style.visibility</p:attrName>
                                        </p:attrNameLst>
                                      </p:cBhvr>
                                      <p:to>
                                        <p:strVal val="visible"/>
                                      </p:to>
                                    </p:set>
                                  </p:childTnLst>
                                </p:cTn>
                              </p:par>
                            </p:childTnLst>
                          </p:cTn>
                        </p:par>
                        <p:par>
                          <p:cTn id="26" fill="hold">
                            <p:stCondLst>
                              <p:cond delay="0"/>
                            </p:stCondLst>
                            <p:childTnLst>
                              <p:par>
                                <p:cTn id="27" presetID="1" presetClass="exit" presetSubtype="0" fill="hold" grpId="1" nodeType="afterEffect">
                                  <p:stCondLst>
                                    <p:cond delay="0"/>
                                  </p:stCondLst>
                                  <p:childTnLst>
                                    <p:set>
                                      <p:cBhvr>
                                        <p:cTn id="28" dur="1" fill="hold">
                                          <p:stCondLst>
                                            <p:cond delay="0"/>
                                          </p:stCondLst>
                                        </p:cTn>
                                        <p:tgtEl>
                                          <p:spTgt spid="5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par>
                          <p:cTn id="33" fill="hold">
                            <p:stCondLst>
                              <p:cond delay="0"/>
                            </p:stCondLst>
                            <p:childTnLst>
                              <p:par>
                                <p:cTn id="34" presetID="1" presetClass="exit" presetSubtype="0" fill="hold" grpId="1" nodeType="afterEffect">
                                  <p:stCondLst>
                                    <p:cond delay="0"/>
                                  </p:stCondLst>
                                  <p:childTnLst>
                                    <p:set>
                                      <p:cBhvr>
                                        <p:cTn id="35" dur="1" fill="hold">
                                          <p:stCondLst>
                                            <p:cond delay="0"/>
                                          </p:stCondLst>
                                        </p:cTn>
                                        <p:tgtEl>
                                          <p:spTgt spid="5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5" grpId="0" animBg="1"/>
      <p:bldP spid="56" grpId="0" animBg="1"/>
      <p:bldP spid="56" grpId="1" animBg="1"/>
      <p:bldP spid="57" grpId="0" animBg="1"/>
      <p:bldP spid="57" grpId="1" animBg="1"/>
      <p:bldP spid="58" grpId="0" animBg="1"/>
      <p:bldP spid="58" grpId="1" animBg="1"/>
      <p:bldP spid="5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78265" y="1459000"/>
          <a:ext cx="3176022" cy="1854200"/>
        </p:xfrm>
        <a:graphic>
          <a:graphicData uri="http://schemas.openxmlformats.org/drawingml/2006/table">
            <a:tbl>
              <a:tblPr firstRow="1" bandRow="1">
                <a:tableStyleId>{5C22544A-7EE6-4342-B048-85BDC9FD1C3A}</a:tableStyleId>
              </a:tblPr>
              <a:tblGrid>
                <a:gridCol w="741026">
                  <a:extLst>
                    <a:ext uri="{9D8B030D-6E8A-4147-A177-3AD203B41FA5}">
                      <a16:colId xmlns:a16="http://schemas.microsoft.com/office/drawing/2014/main" val="940719695"/>
                    </a:ext>
                  </a:extLst>
                </a:gridCol>
                <a:gridCol w="763516">
                  <a:extLst>
                    <a:ext uri="{9D8B030D-6E8A-4147-A177-3AD203B41FA5}">
                      <a16:colId xmlns:a16="http://schemas.microsoft.com/office/drawing/2014/main" val="3363300399"/>
                    </a:ext>
                  </a:extLst>
                </a:gridCol>
                <a:gridCol w="1671480">
                  <a:extLst>
                    <a:ext uri="{9D8B030D-6E8A-4147-A177-3AD203B41FA5}">
                      <a16:colId xmlns:a16="http://schemas.microsoft.com/office/drawing/2014/main" val="452001056"/>
                    </a:ext>
                  </a:extLst>
                </a:gridCol>
              </a:tblGrid>
              <a:tr h="370840">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 </a:t>
                      </a:r>
                      <a:r>
                        <a:rPr lang="en-US" sz="1800" b="1" baseline="0" dirty="0">
                          <a:solidFill>
                            <a:schemeClr val="bg1"/>
                          </a:solidFill>
                          <a:latin typeface="Arial" panose="020B0604020202020204" pitchFamily="34" charset="0"/>
                          <a:cs typeface="Arial" panose="020B0604020202020204" pitchFamily="34" charset="0"/>
                        </a:rPr>
                        <a:t>AND</a:t>
                      </a:r>
                      <a:r>
                        <a:rPr lang="en-US" sz="1800" b="1" baseline="-25000"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extLst>
                  <a:ext uri="{0D108BD9-81ED-4DB2-BD59-A6C34878D82A}">
                    <a16:rowId xmlns:a16="http://schemas.microsoft.com/office/drawing/2014/main" val="3445470048"/>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227411592"/>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4028102759"/>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 </a:t>
                      </a:r>
                    </a:p>
                  </a:txBody>
                  <a:tcPr/>
                </a:tc>
                <a:extLst>
                  <a:ext uri="{0D108BD9-81ED-4DB2-BD59-A6C34878D82A}">
                    <a16:rowId xmlns:a16="http://schemas.microsoft.com/office/drawing/2014/main" val="1448256496"/>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 </a:t>
                      </a:r>
                    </a:p>
                  </a:txBody>
                  <a:tcPr/>
                </a:tc>
                <a:extLst>
                  <a:ext uri="{0D108BD9-81ED-4DB2-BD59-A6C34878D82A}">
                    <a16:rowId xmlns:a16="http://schemas.microsoft.com/office/drawing/2014/main" val="1638686034"/>
                  </a:ext>
                </a:extLst>
              </a:tr>
            </a:tbl>
          </a:graphicData>
        </a:graphic>
      </p:graphicFrame>
      <p:graphicFrame>
        <p:nvGraphicFramePr>
          <p:cNvPr id="6" name="Table 5"/>
          <p:cNvGraphicFramePr>
            <a:graphicFrameLocks noGrp="1"/>
          </p:cNvGraphicFramePr>
          <p:nvPr/>
        </p:nvGraphicFramePr>
        <p:xfrm>
          <a:off x="5648116" y="4330525"/>
          <a:ext cx="3454399" cy="2225040"/>
        </p:xfrm>
        <a:graphic>
          <a:graphicData uri="http://schemas.openxmlformats.org/drawingml/2006/table">
            <a:tbl>
              <a:tblPr firstRow="1" bandRow="1">
                <a:tableStyleId>{5C22544A-7EE6-4342-B048-85BDC9FD1C3A}</a:tableStyleId>
              </a:tblPr>
              <a:tblGrid>
                <a:gridCol w="1814285">
                  <a:extLst>
                    <a:ext uri="{9D8B030D-6E8A-4147-A177-3AD203B41FA5}">
                      <a16:colId xmlns:a16="http://schemas.microsoft.com/office/drawing/2014/main" val="1310300667"/>
                    </a:ext>
                  </a:extLst>
                </a:gridCol>
                <a:gridCol w="812800">
                  <a:extLst>
                    <a:ext uri="{9D8B030D-6E8A-4147-A177-3AD203B41FA5}">
                      <a16:colId xmlns:a16="http://schemas.microsoft.com/office/drawing/2014/main" val="984122444"/>
                    </a:ext>
                  </a:extLst>
                </a:gridCol>
                <a:gridCol w="827314">
                  <a:extLst>
                    <a:ext uri="{9D8B030D-6E8A-4147-A177-3AD203B41FA5}">
                      <a16:colId xmlns:a16="http://schemas.microsoft.com/office/drawing/2014/main" val="1527485606"/>
                    </a:ext>
                  </a:extLst>
                </a:gridCol>
              </a:tblGrid>
              <a:tr h="370840">
                <a:tc>
                  <a:txBody>
                    <a:bodyPr/>
                    <a:lstStyle/>
                    <a:p>
                      <a:r>
                        <a:rPr lang="en-US" dirty="0"/>
                        <a:t>Weights</a:t>
                      </a:r>
                    </a:p>
                  </a:txBody>
                  <a:tcPr/>
                </a:tc>
                <a:tc>
                  <a:txBody>
                    <a:bodyPr/>
                    <a:lstStyle/>
                    <a:p>
                      <a:pPr algn="ctr"/>
                      <a:r>
                        <a:rPr lang="en-US" dirty="0"/>
                        <a:t>Step-1</a:t>
                      </a:r>
                    </a:p>
                  </a:txBody>
                  <a:tcPr/>
                </a:tc>
                <a:tc>
                  <a:txBody>
                    <a:bodyPr/>
                    <a:lstStyle/>
                    <a:p>
                      <a:pPr algn="ctr"/>
                      <a:r>
                        <a:rPr lang="en-US" dirty="0"/>
                        <a:t>Step-2</a:t>
                      </a:r>
                    </a:p>
                  </a:txBody>
                  <a:tcPr/>
                </a:tc>
                <a:extLst>
                  <a:ext uri="{0D108BD9-81ED-4DB2-BD59-A6C34878D82A}">
                    <a16:rowId xmlns:a16="http://schemas.microsoft.com/office/drawing/2014/main" val="4108788607"/>
                  </a:ext>
                </a:extLst>
              </a:tr>
              <a:tr h="370840">
                <a:tc>
                  <a:txBody>
                    <a:bodyPr/>
                    <a:lstStyle/>
                    <a:p>
                      <a:r>
                        <a:rPr lang="en-US" dirty="0"/>
                        <a:t>w0</a:t>
                      </a:r>
                    </a:p>
                  </a:txBody>
                  <a:tcPr/>
                </a:tc>
                <a:tc>
                  <a:txBody>
                    <a:bodyPr/>
                    <a:lstStyle/>
                    <a:p>
                      <a:pPr algn="ctr"/>
                      <a:r>
                        <a:rPr lang="en-US" dirty="0"/>
                        <a:t>-0.1</a:t>
                      </a:r>
                    </a:p>
                  </a:txBody>
                  <a:tcPr/>
                </a:tc>
                <a:tc>
                  <a:txBody>
                    <a:bodyPr/>
                    <a:lstStyle/>
                    <a:p>
                      <a:pPr algn="ctr"/>
                      <a:r>
                        <a:rPr lang="en-US" dirty="0"/>
                        <a:t>-0.3</a:t>
                      </a:r>
                    </a:p>
                  </a:txBody>
                  <a:tcPr/>
                </a:tc>
                <a:extLst>
                  <a:ext uri="{0D108BD9-81ED-4DB2-BD59-A6C34878D82A}">
                    <a16:rowId xmlns:a16="http://schemas.microsoft.com/office/drawing/2014/main" val="4009143452"/>
                  </a:ext>
                </a:extLst>
              </a:tr>
              <a:tr h="370840">
                <a:tc>
                  <a:txBody>
                    <a:bodyPr/>
                    <a:lstStyle/>
                    <a:p>
                      <a:r>
                        <a:rPr lang="en-US" dirty="0"/>
                        <a:t>w1</a:t>
                      </a:r>
                    </a:p>
                  </a:txBody>
                  <a:tcPr/>
                </a:tc>
                <a:tc>
                  <a:txBody>
                    <a:bodyPr/>
                    <a:lstStyle/>
                    <a:p>
                      <a:pPr algn="ctr"/>
                      <a:r>
                        <a:rPr lang="en-US" dirty="0"/>
                        <a:t>0.5</a:t>
                      </a:r>
                    </a:p>
                  </a:txBody>
                  <a:tcPr/>
                </a:tc>
                <a:tc>
                  <a:txBody>
                    <a:bodyPr/>
                    <a:lstStyle/>
                    <a:p>
                      <a:pPr algn="ctr"/>
                      <a:r>
                        <a:rPr lang="en-US" dirty="0"/>
                        <a:t>0.3</a:t>
                      </a:r>
                    </a:p>
                  </a:txBody>
                  <a:tcPr/>
                </a:tc>
                <a:extLst>
                  <a:ext uri="{0D108BD9-81ED-4DB2-BD59-A6C34878D82A}">
                    <a16:rowId xmlns:a16="http://schemas.microsoft.com/office/drawing/2014/main" val="1702320125"/>
                  </a:ext>
                </a:extLst>
              </a:tr>
              <a:tr h="370840">
                <a:tc>
                  <a:txBody>
                    <a:bodyPr/>
                    <a:lstStyle/>
                    <a:p>
                      <a:r>
                        <a:rPr lang="en-US" dirty="0"/>
                        <a:t>w2</a:t>
                      </a:r>
                    </a:p>
                  </a:txBody>
                  <a:tcPr/>
                </a:tc>
                <a:tc>
                  <a:txBody>
                    <a:bodyPr/>
                    <a:lstStyle/>
                    <a:p>
                      <a:pPr algn="ctr"/>
                      <a:r>
                        <a:rPr lang="en-US" dirty="0"/>
                        <a:t>-0.1</a:t>
                      </a:r>
                    </a:p>
                  </a:txBody>
                  <a:tcPr/>
                </a:tc>
                <a:tc>
                  <a:txBody>
                    <a:bodyPr/>
                    <a:lstStyle/>
                    <a:p>
                      <a:pPr algn="ctr"/>
                      <a:r>
                        <a:rPr lang="en-US" dirty="0"/>
                        <a:t>-0.1</a:t>
                      </a:r>
                    </a:p>
                  </a:txBody>
                  <a:tcPr/>
                </a:tc>
                <a:extLst>
                  <a:ext uri="{0D108BD9-81ED-4DB2-BD59-A6C34878D82A}">
                    <a16:rowId xmlns:a16="http://schemas.microsoft.com/office/drawing/2014/main" val="4261206254"/>
                  </a:ext>
                </a:extLst>
              </a:tr>
              <a:tr h="370840">
                <a:tc>
                  <a:txBody>
                    <a:bodyPr/>
                    <a:lstStyle/>
                    <a:p>
                      <a:r>
                        <a:rPr lang="en-US" dirty="0"/>
                        <a:t>Weighted Sum</a:t>
                      </a:r>
                    </a:p>
                  </a:txBody>
                  <a:tcPr/>
                </a:tc>
                <a:tc>
                  <a:txBody>
                    <a:bodyPr/>
                    <a:lstStyle/>
                    <a:p>
                      <a:pPr algn="ctr"/>
                      <a:r>
                        <a:rPr lang="en-US" dirty="0"/>
                        <a:t>0.4</a:t>
                      </a:r>
                    </a:p>
                  </a:txBody>
                  <a:tcPr/>
                </a:tc>
                <a:tc>
                  <a:txBody>
                    <a:bodyPr/>
                    <a:lstStyle/>
                    <a:p>
                      <a:pPr algn="ctr"/>
                      <a:r>
                        <a:rPr lang="en-US" dirty="0"/>
                        <a:t>0</a:t>
                      </a:r>
                    </a:p>
                  </a:txBody>
                  <a:tcPr/>
                </a:tc>
                <a:extLst>
                  <a:ext uri="{0D108BD9-81ED-4DB2-BD59-A6C34878D82A}">
                    <a16:rowId xmlns:a16="http://schemas.microsoft.com/office/drawing/2014/main" val="2560002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Observed Output</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406888182"/>
                  </a:ext>
                </a:extLst>
              </a:tr>
            </a:tbl>
          </a:graphicData>
        </a:graphic>
      </p:graphicFrame>
      <p:sp>
        <p:nvSpPr>
          <p:cNvPr id="48" name="Content Placeholder 2"/>
          <p:cNvSpPr txBox="1">
            <a:spLocks/>
          </p:cNvSpPr>
          <p:nvPr/>
        </p:nvSpPr>
        <p:spPr>
          <a:xfrm>
            <a:off x="1944913" y="4339767"/>
            <a:ext cx="2888343" cy="18868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1775" lvl="1"/>
            <a:r>
              <a:rPr lang="en-US" sz="2000" b="1" dirty="0">
                <a:solidFill>
                  <a:schemeClr val="accent1">
                    <a:lumMod val="75000"/>
                  </a:schemeClr>
                </a:solidFill>
                <a:latin typeface="Arial" panose="020B0604020202020204" pitchFamily="34" charset="0"/>
                <a:cs typeface="Arial" panose="020B0604020202020204" pitchFamily="34" charset="0"/>
              </a:rPr>
              <a:t>X1  = 1</a:t>
            </a:r>
          </a:p>
          <a:p>
            <a:pPr marL="231775" lvl="1"/>
            <a:r>
              <a:rPr lang="en-US" sz="2000" b="1" dirty="0">
                <a:solidFill>
                  <a:schemeClr val="accent1">
                    <a:lumMod val="75000"/>
                  </a:schemeClr>
                </a:solidFill>
                <a:latin typeface="Arial" panose="020B0604020202020204" pitchFamily="34" charset="0"/>
                <a:cs typeface="Arial" panose="020B0604020202020204" pitchFamily="34" charset="0"/>
              </a:rPr>
              <a:t>X2  = 0,</a:t>
            </a:r>
          </a:p>
          <a:p>
            <a:pPr marL="231775" lvl="1"/>
            <a:r>
              <a:rPr lang="en-US" sz="2000" b="1" dirty="0">
                <a:solidFill>
                  <a:schemeClr val="accent1">
                    <a:lumMod val="75000"/>
                  </a:schemeClr>
                </a:solidFill>
                <a:latin typeface="Arial" panose="020B0604020202020204" pitchFamily="34" charset="0"/>
                <a:cs typeface="Arial" panose="020B0604020202020204" pitchFamily="34" charset="0"/>
              </a:rPr>
              <a:t>ɳ = 0.1</a:t>
            </a:r>
          </a:p>
          <a:p>
            <a:pPr marL="231775" lvl="1"/>
            <a:r>
              <a:rPr lang="en-US" sz="2000" b="1" dirty="0">
                <a:solidFill>
                  <a:schemeClr val="accent1">
                    <a:lumMod val="75000"/>
                  </a:schemeClr>
                </a:solidFill>
                <a:latin typeface="Arial" panose="020B0604020202020204" pitchFamily="34" charset="0"/>
                <a:cs typeface="Arial" panose="020B0604020202020204" pitchFamily="34" charset="0"/>
              </a:rPr>
              <a:t>t(E) =  -1</a:t>
            </a:r>
          </a:p>
        </p:txBody>
      </p:sp>
      <p:sp>
        <p:nvSpPr>
          <p:cNvPr id="25" name="Curved Right Arrow 24"/>
          <p:cNvSpPr/>
          <p:nvPr/>
        </p:nvSpPr>
        <p:spPr>
          <a:xfrm rot="20950944">
            <a:off x="626835" y="2637544"/>
            <a:ext cx="728229" cy="249465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矩形 8"/>
          <p:cNvSpPr/>
          <p:nvPr/>
        </p:nvSpPr>
        <p:spPr>
          <a:xfrm>
            <a:off x="1191608" y="2533040"/>
            <a:ext cx="3137396" cy="382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6" name="Group 25"/>
          <p:cNvGrpSpPr/>
          <p:nvPr/>
        </p:nvGrpSpPr>
        <p:grpSpPr>
          <a:xfrm>
            <a:off x="6921850" y="2034132"/>
            <a:ext cx="4206842" cy="1232841"/>
            <a:chOff x="7284577" y="4471325"/>
            <a:chExt cx="4206842" cy="1232841"/>
          </a:xfrm>
        </p:grpSpPr>
        <p:sp>
          <p:nvSpPr>
            <p:cNvPr id="27" name="Oval 26"/>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361155" y="4506173"/>
              <a:ext cx="433127" cy="369332"/>
            </a:xfrm>
            <a:prstGeom prst="rect">
              <a:avLst/>
            </a:prstGeom>
            <a:noFill/>
          </p:spPr>
          <p:txBody>
            <a:bodyPr wrap="square" rtlCol="0">
              <a:spAutoFit/>
            </a:bodyPr>
            <a:lstStyle/>
            <a:p>
              <a:r>
                <a:rPr lang="en-US" b="1" dirty="0"/>
                <a:t>x</a:t>
              </a:r>
              <a:r>
                <a:rPr lang="en-US" b="1" baseline="-25000" dirty="0"/>
                <a:t>1 </a:t>
              </a:r>
            </a:p>
          </p:txBody>
        </p:sp>
        <p:sp>
          <p:nvSpPr>
            <p:cNvPr id="30" name="TextBox 29"/>
            <p:cNvSpPr txBox="1"/>
            <p:nvPr/>
          </p:nvSpPr>
          <p:spPr>
            <a:xfrm>
              <a:off x="7372740" y="5328052"/>
              <a:ext cx="433127" cy="299996"/>
            </a:xfrm>
            <a:prstGeom prst="rect">
              <a:avLst/>
            </a:prstGeom>
            <a:noFill/>
          </p:spPr>
          <p:txBody>
            <a:bodyPr wrap="square" rtlCol="0">
              <a:spAutoFit/>
            </a:bodyPr>
            <a:lstStyle/>
            <a:p>
              <a:r>
                <a:rPr lang="en-US" b="1" dirty="0"/>
                <a:t>x</a:t>
              </a:r>
              <a:r>
                <a:rPr lang="en-US" b="1" baseline="-25000" dirty="0"/>
                <a:t>2</a:t>
              </a:r>
            </a:p>
          </p:txBody>
        </p:sp>
        <p:sp>
          <p:nvSpPr>
            <p:cNvPr id="31" name="Oval 30"/>
            <p:cNvSpPr/>
            <p:nvPr/>
          </p:nvSpPr>
          <p:spPr>
            <a:xfrm>
              <a:off x="9418808" y="4622398"/>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32" name="Straight Arrow Connector 31"/>
            <p:cNvCxnSpPr>
              <a:stCxn id="27" idx="6"/>
              <a:endCxn id="31" idx="2"/>
            </p:cNvCxnSpPr>
            <p:nvPr/>
          </p:nvCxnSpPr>
          <p:spPr>
            <a:xfrm>
              <a:off x="7771400" y="4665324"/>
              <a:ext cx="1647409" cy="3632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8" idx="6"/>
            </p:cNvCxnSpPr>
            <p:nvPr/>
          </p:nvCxnSpPr>
          <p:spPr>
            <a:xfrm flipV="1">
              <a:off x="7803843" y="5176504"/>
              <a:ext cx="1640776" cy="33366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35" name="Straight Arrow Connector 34"/>
            <p:cNvCxnSpPr/>
            <p:nvPr/>
          </p:nvCxnSpPr>
          <p:spPr>
            <a:xfrm flipV="1">
              <a:off x="10340136" y="4622398"/>
              <a:ext cx="790105"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197315" y="4526365"/>
              <a:ext cx="830042" cy="338554"/>
            </a:xfrm>
            <a:prstGeom prst="rect">
              <a:avLst/>
            </a:prstGeom>
            <a:noFill/>
          </p:spPr>
          <p:txBody>
            <a:bodyPr wrap="square" rtlCol="0">
              <a:spAutoFit/>
            </a:bodyPr>
            <a:lstStyle/>
            <a:p>
              <a:r>
                <a:rPr lang="en-US" sz="1600" b="1" dirty="0"/>
                <a:t>W</a:t>
              </a:r>
              <a:r>
                <a:rPr lang="en-US" sz="1600" b="1" baseline="-25000" dirty="0"/>
                <a:t>1</a:t>
              </a:r>
              <a:r>
                <a:rPr lang="en-US" sz="1600" b="1" dirty="0"/>
                <a:t>=0.5</a:t>
              </a:r>
              <a:endParaRPr lang="en-US" sz="1600" b="1" baseline="-25000" dirty="0"/>
            </a:p>
          </p:txBody>
        </p:sp>
        <p:sp>
          <p:nvSpPr>
            <p:cNvPr id="37" name="TextBox 36"/>
            <p:cNvSpPr txBox="1"/>
            <p:nvPr/>
          </p:nvSpPr>
          <p:spPr>
            <a:xfrm>
              <a:off x="8188323" y="5008143"/>
              <a:ext cx="882250" cy="338554"/>
            </a:xfrm>
            <a:prstGeom prst="rect">
              <a:avLst/>
            </a:prstGeom>
            <a:noFill/>
          </p:spPr>
          <p:txBody>
            <a:bodyPr wrap="square" rtlCol="0">
              <a:spAutoFit/>
            </a:bodyPr>
            <a:lstStyle/>
            <a:p>
              <a:r>
                <a:rPr lang="en-US" sz="1600" b="1" dirty="0"/>
                <a:t>W</a:t>
              </a:r>
              <a:r>
                <a:rPr lang="en-US" sz="1600" b="1" baseline="-25000" dirty="0"/>
                <a:t>2</a:t>
              </a:r>
              <a:r>
                <a:rPr lang="en-US" sz="1600" b="1" dirty="0"/>
                <a:t>=-0.1</a:t>
              </a:r>
              <a:endParaRPr lang="en-US" sz="1600" b="1" baseline="-25000" dirty="0"/>
            </a:p>
          </p:txBody>
        </p:sp>
        <p:cxnSp>
          <p:nvCxnSpPr>
            <p:cNvPr id="38" name="Straight Arrow Connector 37"/>
            <p:cNvCxnSpPr/>
            <p:nvPr/>
          </p:nvCxnSpPr>
          <p:spPr>
            <a:xfrm>
              <a:off x="10315113" y="5152636"/>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10717952" y="1722144"/>
            <a:ext cx="1099615" cy="369332"/>
          </a:xfrm>
          <a:prstGeom prst="rect">
            <a:avLst/>
          </a:prstGeom>
          <a:noFill/>
        </p:spPr>
        <p:txBody>
          <a:bodyPr wrap="square" rtlCol="0">
            <a:spAutoFit/>
          </a:bodyPr>
          <a:lstStyle/>
          <a:p>
            <a:r>
              <a:rPr lang="en-US" b="1" dirty="0"/>
              <a:t>+1    ON</a:t>
            </a:r>
            <a:endParaRPr lang="en-US" b="1" baseline="-25000" dirty="0"/>
          </a:p>
        </p:txBody>
      </p:sp>
      <p:sp>
        <p:nvSpPr>
          <p:cNvPr id="41" name="TextBox 40"/>
          <p:cNvSpPr txBox="1"/>
          <p:nvPr/>
        </p:nvSpPr>
        <p:spPr>
          <a:xfrm>
            <a:off x="10815764" y="2767336"/>
            <a:ext cx="1001803" cy="369332"/>
          </a:xfrm>
          <a:prstGeom prst="rect">
            <a:avLst/>
          </a:prstGeom>
          <a:noFill/>
        </p:spPr>
        <p:txBody>
          <a:bodyPr wrap="square" rtlCol="0">
            <a:spAutoFit/>
          </a:bodyPr>
          <a:lstStyle/>
          <a:p>
            <a:r>
              <a:rPr lang="en-US" b="1" dirty="0"/>
              <a:t>-1  OFF</a:t>
            </a:r>
            <a:endParaRPr lang="en-US" b="1" baseline="-25000" dirty="0"/>
          </a:p>
        </p:txBody>
      </p:sp>
      <p:sp>
        <p:nvSpPr>
          <p:cNvPr id="42" name="TextBox 41"/>
          <p:cNvSpPr txBox="1"/>
          <p:nvPr/>
        </p:nvSpPr>
        <p:spPr>
          <a:xfrm>
            <a:off x="9136854" y="1797424"/>
            <a:ext cx="952531" cy="338554"/>
          </a:xfrm>
          <a:prstGeom prst="rect">
            <a:avLst/>
          </a:prstGeom>
          <a:noFill/>
        </p:spPr>
        <p:txBody>
          <a:bodyPr wrap="square" rtlCol="0">
            <a:spAutoFit/>
          </a:bodyPr>
          <a:lstStyle/>
          <a:p>
            <a:r>
              <a:rPr lang="en-US" sz="1600" b="1" dirty="0"/>
              <a:t>If S &gt; 0</a:t>
            </a:r>
            <a:endParaRPr lang="en-US" sz="1600" b="1" baseline="-25000" dirty="0"/>
          </a:p>
        </p:txBody>
      </p:sp>
      <p:sp>
        <p:nvSpPr>
          <p:cNvPr id="43" name="TextBox 42"/>
          <p:cNvSpPr txBox="1"/>
          <p:nvPr/>
        </p:nvSpPr>
        <p:spPr>
          <a:xfrm>
            <a:off x="6618562" y="2043957"/>
            <a:ext cx="433127" cy="369332"/>
          </a:xfrm>
          <a:prstGeom prst="rect">
            <a:avLst/>
          </a:prstGeom>
          <a:noFill/>
        </p:spPr>
        <p:txBody>
          <a:bodyPr wrap="square" rtlCol="0">
            <a:spAutoFit/>
          </a:bodyPr>
          <a:lstStyle/>
          <a:p>
            <a:r>
              <a:rPr lang="en-US" b="1" dirty="0"/>
              <a:t>0</a:t>
            </a:r>
            <a:r>
              <a:rPr lang="en-US" b="1" baseline="-25000" dirty="0"/>
              <a:t> </a:t>
            </a:r>
          </a:p>
        </p:txBody>
      </p:sp>
      <p:sp>
        <p:nvSpPr>
          <p:cNvPr id="44" name="TextBox 43"/>
          <p:cNvSpPr txBox="1"/>
          <p:nvPr/>
        </p:nvSpPr>
        <p:spPr>
          <a:xfrm>
            <a:off x="6661778" y="2895216"/>
            <a:ext cx="433127" cy="369332"/>
          </a:xfrm>
          <a:prstGeom prst="rect">
            <a:avLst/>
          </a:prstGeom>
          <a:noFill/>
        </p:spPr>
        <p:txBody>
          <a:bodyPr wrap="square" rtlCol="0">
            <a:spAutoFit/>
          </a:bodyPr>
          <a:lstStyle/>
          <a:p>
            <a:r>
              <a:rPr lang="en-US" b="1" dirty="0"/>
              <a:t>1</a:t>
            </a:r>
            <a:r>
              <a:rPr lang="en-US" b="1" baseline="-25000" dirty="0"/>
              <a:t> </a:t>
            </a:r>
          </a:p>
        </p:txBody>
      </p:sp>
      <p:sp>
        <p:nvSpPr>
          <p:cNvPr id="45" name="Oval 44"/>
          <p:cNvSpPr/>
          <p:nvPr/>
        </p:nvSpPr>
        <p:spPr>
          <a:xfrm>
            <a:off x="6662951" y="1145786"/>
            <a:ext cx="745721" cy="47393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baseline="-25000" dirty="0">
                <a:solidFill>
                  <a:schemeClr val="tx1"/>
                </a:solidFill>
              </a:rPr>
              <a:t>0</a:t>
            </a:r>
            <a:r>
              <a:rPr lang="en-US" sz="1400" dirty="0">
                <a:solidFill>
                  <a:schemeClr val="tx1"/>
                </a:solidFill>
              </a:rPr>
              <a:t>=1</a:t>
            </a:r>
          </a:p>
        </p:txBody>
      </p:sp>
      <p:cxnSp>
        <p:nvCxnSpPr>
          <p:cNvPr id="52" name="Straight Arrow Connector 51"/>
          <p:cNvCxnSpPr>
            <a:stCxn id="45" idx="5"/>
          </p:cNvCxnSpPr>
          <p:nvPr/>
        </p:nvCxnSpPr>
        <p:spPr>
          <a:xfrm>
            <a:off x="7299464" y="1550317"/>
            <a:ext cx="1822380" cy="83969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144578" y="1169349"/>
            <a:ext cx="624711" cy="369332"/>
          </a:xfrm>
          <a:prstGeom prst="rect">
            <a:avLst/>
          </a:prstGeom>
          <a:noFill/>
        </p:spPr>
        <p:txBody>
          <a:bodyPr wrap="square" rtlCol="0">
            <a:spAutoFit/>
          </a:bodyPr>
          <a:lstStyle/>
          <a:p>
            <a:r>
              <a:rPr lang="en-US" dirty="0"/>
              <a:t>Bias</a:t>
            </a:r>
          </a:p>
        </p:txBody>
      </p:sp>
      <p:sp>
        <p:nvSpPr>
          <p:cNvPr id="54" name="TextBox 53"/>
          <p:cNvSpPr txBox="1"/>
          <p:nvPr/>
        </p:nvSpPr>
        <p:spPr>
          <a:xfrm>
            <a:off x="7877804" y="1559180"/>
            <a:ext cx="952297" cy="338554"/>
          </a:xfrm>
          <a:prstGeom prst="rect">
            <a:avLst/>
          </a:prstGeom>
          <a:noFill/>
        </p:spPr>
        <p:txBody>
          <a:bodyPr wrap="square" rtlCol="0">
            <a:spAutoFit/>
          </a:bodyPr>
          <a:lstStyle/>
          <a:p>
            <a:r>
              <a:rPr lang="en-US" sz="1600" b="1" dirty="0"/>
              <a:t>W</a:t>
            </a:r>
            <a:r>
              <a:rPr lang="en-US" sz="1600" b="1" baseline="-25000" dirty="0"/>
              <a:t>0</a:t>
            </a:r>
            <a:r>
              <a:rPr lang="en-US" sz="1600" b="1" dirty="0"/>
              <a:t>=-0.1</a:t>
            </a:r>
            <a:endParaRPr lang="en-US" sz="1600" b="1" baseline="-25000" dirty="0"/>
          </a:p>
        </p:txBody>
      </p:sp>
      <p:sp>
        <p:nvSpPr>
          <p:cNvPr id="40" name="Rounded Rectangle 39"/>
          <p:cNvSpPr/>
          <p:nvPr/>
        </p:nvSpPr>
        <p:spPr>
          <a:xfrm>
            <a:off x="502951" y="338281"/>
            <a:ext cx="5515712" cy="64835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400" b="1" dirty="0">
                <a:solidFill>
                  <a:schemeClr val="tx1"/>
                </a:solidFill>
                <a:latin typeface="Arial" panose="020B0604020202020204" pitchFamily="34" charset="0"/>
                <a:cs typeface="Arial" panose="020B0604020202020204" pitchFamily="34" charset="0"/>
              </a:rPr>
              <a:t>Example (AND) with Bias </a:t>
            </a:r>
            <a:endParaRPr lang="en-US" sz="3400" dirty="0">
              <a:solidFill>
                <a:schemeClr val="tx1"/>
              </a:solidFill>
            </a:endParaRPr>
          </a:p>
        </p:txBody>
      </p:sp>
      <p:sp>
        <p:nvSpPr>
          <p:cNvPr id="46" name="矩形 8"/>
          <p:cNvSpPr/>
          <p:nvPr/>
        </p:nvSpPr>
        <p:spPr>
          <a:xfrm>
            <a:off x="7492620" y="4694830"/>
            <a:ext cx="764275" cy="18607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8"/>
          <p:cNvSpPr/>
          <p:nvPr/>
        </p:nvSpPr>
        <p:spPr>
          <a:xfrm>
            <a:off x="8313765" y="4683454"/>
            <a:ext cx="764275" cy="18607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4464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par>
                          <p:cTn id="7" fill="hold">
                            <p:stCondLst>
                              <p:cond delay="0"/>
                            </p:stCondLst>
                            <p:childTnLst>
                              <p:par>
                                <p:cTn id="8" presetID="20"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edge">
                                      <p:cBhvr>
                                        <p:cTn id="10" dur="20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par>
                          <p:cTn id="19" fill="hold">
                            <p:stCondLst>
                              <p:cond delay="0"/>
                            </p:stCondLst>
                            <p:childTnLst>
                              <p:par>
                                <p:cTn id="20" presetID="1" presetClass="exit" presetSubtype="0" fill="hold" grpId="1" nodeType="afterEffect">
                                  <p:stCondLst>
                                    <p:cond delay="0"/>
                                  </p:stCondLst>
                                  <p:childTnLst>
                                    <p:set>
                                      <p:cBhvr>
                                        <p:cTn id="21"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5" grpId="0" animBg="1"/>
      <p:bldP spid="46" grpId="0" animBg="1"/>
      <p:bldP spid="46" grpId="1" animBg="1"/>
      <p:bldP spid="4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78265" y="1459000"/>
          <a:ext cx="3176022" cy="1854200"/>
        </p:xfrm>
        <a:graphic>
          <a:graphicData uri="http://schemas.openxmlformats.org/drawingml/2006/table">
            <a:tbl>
              <a:tblPr firstRow="1" bandRow="1">
                <a:tableStyleId>{5C22544A-7EE6-4342-B048-85BDC9FD1C3A}</a:tableStyleId>
              </a:tblPr>
              <a:tblGrid>
                <a:gridCol w="741026">
                  <a:extLst>
                    <a:ext uri="{9D8B030D-6E8A-4147-A177-3AD203B41FA5}">
                      <a16:colId xmlns:a16="http://schemas.microsoft.com/office/drawing/2014/main" val="940719695"/>
                    </a:ext>
                  </a:extLst>
                </a:gridCol>
                <a:gridCol w="763516">
                  <a:extLst>
                    <a:ext uri="{9D8B030D-6E8A-4147-A177-3AD203B41FA5}">
                      <a16:colId xmlns:a16="http://schemas.microsoft.com/office/drawing/2014/main" val="3363300399"/>
                    </a:ext>
                  </a:extLst>
                </a:gridCol>
                <a:gridCol w="1671480">
                  <a:extLst>
                    <a:ext uri="{9D8B030D-6E8A-4147-A177-3AD203B41FA5}">
                      <a16:colId xmlns:a16="http://schemas.microsoft.com/office/drawing/2014/main" val="452001056"/>
                    </a:ext>
                  </a:extLst>
                </a:gridCol>
              </a:tblGrid>
              <a:tr h="370840">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 </a:t>
                      </a:r>
                      <a:r>
                        <a:rPr lang="en-US" sz="1800" b="1" baseline="0" dirty="0">
                          <a:solidFill>
                            <a:schemeClr val="bg1"/>
                          </a:solidFill>
                          <a:latin typeface="Arial" panose="020B0604020202020204" pitchFamily="34" charset="0"/>
                          <a:cs typeface="Arial" panose="020B0604020202020204" pitchFamily="34" charset="0"/>
                        </a:rPr>
                        <a:t>AND</a:t>
                      </a:r>
                      <a:r>
                        <a:rPr lang="en-US" sz="1800" b="1" baseline="-25000"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extLst>
                  <a:ext uri="{0D108BD9-81ED-4DB2-BD59-A6C34878D82A}">
                    <a16:rowId xmlns:a16="http://schemas.microsoft.com/office/drawing/2014/main" val="3445470048"/>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227411592"/>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4028102759"/>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 </a:t>
                      </a:r>
                    </a:p>
                  </a:txBody>
                  <a:tcPr/>
                </a:tc>
                <a:extLst>
                  <a:ext uri="{0D108BD9-81ED-4DB2-BD59-A6C34878D82A}">
                    <a16:rowId xmlns:a16="http://schemas.microsoft.com/office/drawing/2014/main" val="1448256496"/>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 </a:t>
                      </a:r>
                    </a:p>
                  </a:txBody>
                  <a:tcPr/>
                </a:tc>
                <a:extLst>
                  <a:ext uri="{0D108BD9-81ED-4DB2-BD59-A6C34878D82A}">
                    <a16:rowId xmlns:a16="http://schemas.microsoft.com/office/drawing/2014/main" val="1638686034"/>
                  </a:ext>
                </a:extLst>
              </a:tr>
            </a:tbl>
          </a:graphicData>
        </a:graphic>
      </p:graphicFrame>
      <p:graphicFrame>
        <p:nvGraphicFramePr>
          <p:cNvPr id="6" name="Table 5"/>
          <p:cNvGraphicFramePr>
            <a:graphicFrameLocks noGrp="1"/>
          </p:cNvGraphicFramePr>
          <p:nvPr/>
        </p:nvGraphicFramePr>
        <p:xfrm>
          <a:off x="5648116" y="4330525"/>
          <a:ext cx="3454399" cy="2225040"/>
        </p:xfrm>
        <a:graphic>
          <a:graphicData uri="http://schemas.openxmlformats.org/drawingml/2006/table">
            <a:tbl>
              <a:tblPr firstRow="1" bandRow="1">
                <a:tableStyleId>{5C22544A-7EE6-4342-B048-85BDC9FD1C3A}</a:tableStyleId>
              </a:tblPr>
              <a:tblGrid>
                <a:gridCol w="1814285">
                  <a:extLst>
                    <a:ext uri="{9D8B030D-6E8A-4147-A177-3AD203B41FA5}">
                      <a16:colId xmlns:a16="http://schemas.microsoft.com/office/drawing/2014/main" val="1310300667"/>
                    </a:ext>
                  </a:extLst>
                </a:gridCol>
                <a:gridCol w="812800">
                  <a:extLst>
                    <a:ext uri="{9D8B030D-6E8A-4147-A177-3AD203B41FA5}">
                      <a16:colId xmlns:a16="http://schemas.microsoft.com/office/drawing/2014/main" val="984122444"/>
                    </a:ext>
                  </a:extLst>
                </a:gridCol>
                <a:gridCol w="827314">
                  <a:extLst>
                    <a:ext uri="{9D8B030D-6E8A-4147-A177-3AD203B41FA5}">
                      <a16:colId xmlns:a16="http://schemas.microsoft.com/office/drawing/2014/main" val="1527485606"/>
                    </a:ext>
                  </a:extLst>
                </a:gridCol>
              </a:tblGrid>
              <a:tr h="370840">
                <a:tc>
                  <a:txBody>
                    <a:bodyPr/>
                    <a:lstStyle/>
                    <a:p>
                      <a:r>
                        <a:rPr lang="en-US" dirty="0"/>
                        <a:t>Weights</a:t>
                      </a:r>
                    </a:p>
                  </a:txBody>
                  <a:tcPr/>
                </a:tc>
                <a:tc>
                  <a:txBody>
                    <a:bodyPr/>
                    <a:lstStyle/>
                    <a:p>
                      <a:pPr algn="ctr"/>
                      <a:r>
                        <a:rPr lang="en-US" dirty="0"/>
                        <a:t>Step-1</a:t>
                      </a:r>
                    </a:p>
                  </a:txBody>
                  <a:tcPr/>
                </a:tc>
                <a:tc>
                  <a:txBody>
                    <a:bodyPr/>
                    <a:lstStyle/>
                    <a:p>
                      <a:pPr algn="ctr"/>
                      <a:r>
                        <a:rPr lang="en-US" dirty="0"/>
                        <a:t>Step-2</a:t>
                      </a:r>
                    </a:p>
                  </a:txBody>
                  <a:tcPr/>
                </a:tc>
                <a:extLst>
                  <a:ext uri="{0D108BD9-81ED-4DB2-BD59-A6C34878D82A}">
                    <a16:rowId xmlns:a16="http://schemas.microsoft.com/office/drawing/2014/main" val="4108788607"/>
                  </a:ext>
                </a:extLst>
              </a:tr>
              <a:tr h="370840">
                <a:tc>
                  <a:txBody>
                    <a:bodyPr/>
                    <a:lstStyle/>
                    <a:p>
                      <a:r>
                        <a:rPr lang="en-US" dirty="0"/>
                        <a:t>w0</a:t>
                      </a:r>
                    </a:p>
                  </a:txBody>
                  <a:tcPr/>
                </a:tc>
                <a:tc>
                  <a:txBody>
                    <a:bodyPr/>
                    <a:lstStyle/>
                    <a:p>
                      <a:pPr algn="ctr"/>
                      <a:r>
                        <a:rPr lang="en-US" dirty="0"/>
                        <a:t>-0.3</a:t>
                      </a:r>
                    </a:p>
                  </a:txBody>
                  <a:tcPr/>
                </a:tc>
                <a:tc>
                  <a:txBody>
                    <a:bodyPr/>
                    <a:lstStyle/>
                    <a:p>
                      <a:pPr algn="ctr"/>
                      <a:r>
                        <a:rPr lang="en-US" dirty="0"/>
                        <a:t>-0.1</a:t>
                      </a:r>
                    </a:p>
                  </a:txBody>
                  <a:tcPr/>
                </a:tc>
                <a:extLst>
                  <a:ext uri="{0D108BD9-81ED-4DB2-BD59-A6C34878D82A}">
                    <a16:rowId xmlns:a16="http://schemas.microsoft.com/office/drawing/2014/main" val="4009143452"/>
                  </a:ext>
                </a:extLst>
              </a:tr>
              <a:tr h="370840">
                <a:tc>
                  <a:txBody>
                    <a:bodyPr/>
                    <a:lstStyle/>
                    <a:p>
                      <a:r>
                        <a:rPr lang="en-US" dirty="0"/>
                        <a:t>w1</a:t>
                      </a:r>
                    </a:p>
                  </a:txBody>
                  <a:tcPr/>
                </a:tc>
                <a:tc>
                  <a:txBody>
                    <a:bodyPr/>
                    <a:lstStyle/>
                    <a:p>
                      <a:pPr algn="ctr"/>
                      <a:r>
                        <a:rPr lang="en-US" dirty="0"/>
                        <a:t>0.3</a:t>
                      </a:r>
                    </a:p>
                  </a:txBody>
                  <a:tcPr/>
                </a:tc>
                <a:tc>
                  <a:txBody>
                    <a:bodyPr/>
                    <a:lstStyle/>
                    <a:p>
                      <a:pPr algn="ctr"/>
                      <a:r>
                        <a:rPr lang="en-US" dirty="0"/>
                        <a:t>0.5</a:t>
                      </a:r>
                    </a:p>
                  </a:txBody>
                  <a:tcPr/>
                </a:tc>
                <a:extLst>
                  <a:ext uri="{0D108BD9-81ED-4DB2-BD59-A6C34878D82A}">
                    <a16:rowId xmlns:a16="http://schemas.microsoft.com/office/drawing/2014/main" val="1702320125"/>
                  </a:ext>
                </a:extLst>
              </a:tr>
              <a:tr h="370840">
                <a:tc>
                  <a:txBody>
                    <a:bodyPr/>
                    <a:lstStyle/>
                    <a:p>
                      <a:r>
                        <a:rPr lang="en-US" dirty="0"/>
                        <a:t>w2</a:t>
                      </a:r>
                    </a:p>
                  </a:txBody>
                  <a:tcPr/>
                </a:tc>
                <a:tc>
                  <a:txBody>
                    <a:bodyPr/>
                    <a:lstStyle/>
                    <a:p>
                      <a:pPr algn="ctr"/>
                      <a:r>
                        <a:rPr lang="en-US" dirty="0"/>
                        <a:t>-0.1</a:t>
                      </a:r>
                    </a:p>
                  </a:txBody>
                  <a:tcPr/>
                </a:tc>
                <a:tc>
                  <a:txBody>
                    <a:bodyPr/>
                    <a:lstStyle/>
                    <a:p>
                      <a:pPr algn="ctr"/>
                      <a:r>
                        <a:rPr lang="en-US" dirty="0"/>
                        <a:t>0.1</a:t>
                      </a:r>
                    </a:p>
                  </a:txBody>
                  <a:tcPr/>
                </a:tc>
                <a:extLst>
                  <a:ext uri="{0D108BD9-81ED-4DB2-BD59-A6C34878D82A}">
                    <a16:rowId xmlns:a16="http://schemas.microsoft.com/office/drawing/2014/main" val="4261206254"/>
                  </a:ext>
                </a:extLst>
              </a:tr>
              <a:tr h="370840">
                <a:tc>
                  <a:txBody>
                    <a:bodyPr/>
                    <a:lstStyle/>
                    <a:p>
                      <a:r>
                        <a:rPr lang="en-US" dirty="0"/>
                        <a:t>Weighted Sum</a:t>
                      </a:r>
                    </a:p>
                  </a:txBody>
                  <a:tcPr/>
                </a:tc>
                <a:tc>
                  <a:txBody>
                    <a:bodyPr/>
                    <a:lstStyle/>
                    <a:p>
                      <a:pPr algn="ctr"/>
                      <a:r>
                        <a:rPr lang="en-US" dirty="0"/>
                        <a:t>0</a:t>
                      </a:r>
                    </a:p>
                  </a:txBody>
                  <a:tcPr/>
                </a:tc>
                <a:tc>
                  <a:txBody>
                    <a:bodyPr/>
                    <a:lstStyle/>
                    <a:p>
                      <a:pPr algn="ctr"/>
                      <a:r>
                        <a:rPr lang="en-US" dirty="0"/>
                        <a:t>0.5</a:t>
                      </a:r>
                    </a:p>
                  </a:txBody>
                  <a:tcPr/>
                </a:tc>
                <a:extLst>
                  <a:ext uri="{0D108BD9-81ED-4DB2-BD59-A6C34878D82A}">
                    <a16:rowId xmlns:a16="http://schemas.microsoft.com/office/drawing/2014/main" val="2560002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Observed Output</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406888182"/>
                  </a:ext>
                </a:extLst>
              </a:tr>
            </a:tbl>
          </a:graphicData>
        </a:graphic>
      </p:graphicFrame>
      <p:sp>
        <p:nvSpPr>
          <p:cNvPr id="48" name="Content Placeholder 2"/>
          <p:cNvSpPr txBox="1">
            <a:spLocks/>
          </p:cNvSpPr>
          <p:nvPr/>
        </p:nvSpPr>
        <p:spPr>
          <a:xfrm>
            <a:off x="1944913" y="4339767"/>
            <a:ext cx="2888343" cy="18868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1775" lvl="1"/>
            <a:r>
              <a:rPr lang="en-US" sz="2000" b="1" dirty="0">
                <a:solidFill>
                  <a:schemeClr val="accent1">
                    <a:lumMod val="75000"/>
                  </a:schemeClr>
                </a:solidFill>
                <a:latin typeface="Arial" panose="020B0604020202020204" pitchFamily="34" charset="0"/>
                <a:cs typeface="Arial" panose="020B0604020202020204" pitchFamily="34" charset="0"/>
              </a:rPr>
              <a:t>X1  = 1</a:t>
            </a:r>
          </a:p>
          <a:p>
            <a:pPr marL="231775" lvl="1"/>
            <a:r>
              <a:rPr lang="en-US" sz="2000" b="1" dirty="0">
                <a:solidFill>
                  <a:schemeClr val="accent1">
                    <a:lumMod val="75000"/>
                  </a:schemeClr>
                </a:solidFill>
                <a:latin typeface="Arial" panose="020B0604020202020204" pitchFamily="34" charset="0"/>
                <a:cs typeface="Arial" panose="020B0604020202020204" pitchFamily="34" charset="0"/>
              </a:rPr>
              <a:t>X2  = 1,</a:t>
            </a:r>
          </a:p>
          <a:p>
            <a:pPr marL="231775" lvl="1"/>
            <a:r>
              <a:rPr lang="en-US" sz="2000" b="1" dirty="0">
                <a:solidFill>
                  <a:schemeClr val="accent1">
                    <a:lumMod val="75000"/>
                  </a:schemeClr>
                </a:solidFill>
                <a:latin typeface="Arial" panose="020B0604020202020204" pitchFamily="34" charset="0"/>
                <a:cs typeface="Arial" panose="020B0604020202020204" pitchFamily="34" charset="0"/>
              </a:rPr>
              <a:t>ɳ = 0.1</a:t>
            </a:r>
          </a:p>
          <a:p>
            <a:pPr marL="231775" lvl="1"/>
            <a:r>
              <a:rPr lang="en-US" sz="2000" b="1" dirty="0">
                <a:solidFill>
                  <a:schemeClr val="accent1">
                    <a:lumMod val="75000"/>
                  </a:schemeClr>
                </a:solidFill>
                <a:latin typeface="Arial" panose="020B0604020202020204" pitchFamily="34" charset="0"/>
                <a:cs typeface="Arial" panose="020B0604020202020204" pitchFamily="34" charset="0"/>
              </a:rPr>
              <a:t>t(E) =  +1</a:t>
            </a:r>
          </a:p>
        </p:txBody>
      </p:sp>
      <p:sp>
        <p:nvSpPr>
          <p:cNvPr id="25" name="Curved Right Arrow 24"/>
          <p:cNvSpPr/>
          <p:nvPr/>
        </p:nvSpPr>
        <p:spPr>
          <a:xfrm rot="20950944">
            <a:off x="665856" y="3049669"/>
            <a:ext cx="665749" cy="208475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矩形 8"/>
          <p:cNvSpPr/>
          <p:nvPr/>
        </p:nvSpPr>
        <p:spPr>
          <a:xfrm>
            <a:off x="1191608" y="2928828"/>
            <a:ext cx="3137396" cy="382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6" name="Group 25"/>
          <p:cNvGrpSpPr/>
          <p:nvPr/>
        </p:nvGrpSpPr>
        <p:grpSpPr>
          <a:xfrm>
            <a:off x="6921850" y="2034132"/>
            <a:ext cx="4206842" cy="1232841"/>
            <a:chOff x="7284577" y="4471325"/>
            <a:chExt cx="4206842" cy="1232841"/>
          </a:xfrm>
        </p:grpSpPr>
        <p:sp>
          <p:nvSpPr>
            <p:cNvPr id="27" name="Oval 26"/>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361155" y="4506173"/>
              <a:ext cx="433127" cy="369332"/>
            </a:xfrm>
            <a:prstGeom prst="rect">
              <a:avLst/>
            </a:prstGeom>
            <a:noFill/>
          </p:spPr>
          <p:txBody>
            <a:bodyPr wrap="square" rtlCol="0">
              <a:spAutoFit/>
            </a:bodyPr>
            <a:lstStyle/>
            <a:p>
              <a:r>
                <a:rPr lang="en-US" b="1" dirty="0"/>
                <a:t>x</a:t>
              </a:r>
              <a:r>
                <a:rPr lang="en-US" b="1" baseline="-25000" dirty="0"/>
                <a:t>1 </a:t>
              </a:r>
            </a:p>
          </p:txBody>
        </p:sp>
        <p:sp>
          <p:nvSpPr>
            <p:cNvPr id="30" name="TextBox 29"/>
            <p:cNvSpPr txBox="1"/>
            <p:nvPr/>
          </p:nvSpPr>
          <p:spPr>
            <a:xfrm>
              <a:off x="7372740" y="5328052"/>
              <a:ext cx="433127" cy="299996"/>
            </a:xfrm>
            <a:prstGeom prst="rect">
              <a:avLst/>
            </a:prstGeom>
            <a:noFill/>
          </p:spPr>
          <p:txBody>
            <a:bodyPr wrap="square" rtlCol="0">
              <a:spAutoFit/>
            </a:bodyPr>
            <a:lstStyle/>
            <a:p>
              <a:r>
                <a:rPr lang="en-US" b="1" dirty="0"/>
                <a:t>x</a:t>
              </a:r>
              <a:r>
                <a:rPr lang="en-US" b="1" baseline="-25000" dirty="0"/>
                <a:t>2</a:t>
              </a:r>
            </a:p>
          </p:txBody>
        </p:sp>
        <p:sp>
          <p:nvSpPr>
            <p:cNvPr id="31" name="Oval 30"/>
            <p:cNvSpPr/>
            <p:nvPr/>
          </p:nvSpPr>
          <p:spPr>
            <a:xfrm>
              <a:off x="9418808" y="4622398"/>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32" name="Straight Arrow Connector 31"/>
            <p:cNvCxnSpPr>
              <a:stCxn id="27" idx="6"/>
              <a:endCxn id="31" idx="2"/>
            </p:cNvCxnSpPr>
            <p:nvPr/>
          </p:nvCxnSpPr>
          <p:spPr>
            <a:xfrm>
              <a:off x="7771400" y="4665324"/>
              <a:ext cx="1647409" cy="3632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8" idx="6"/>
            </p:cNvCxnSpPr>
            <p:nvPr/>
          </p:nvCxnSpPr>
          <p:spPr>
            <a:xfrm flipV="1">
              <a:off x="7803843" y="5176504"/>
              <a:ext cx="1640776" cy="33366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35" name="Straight Arrow Connector 34"/>
            <p:cNvCxnSpPr/>
            <p:nvPr/>
          </p:nvCxnSpPr>
          <p:spPr>
            <a:xfrm flipV="1">
              <a:off x="10340136" y="4622398"/>
              <a:ext cx="790105"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197315" y="4526365"/>
              <a:ext cx="830042" cy="338554"/>
            </a:xfrm>
            <a:prstGeom prst="rect">
              <a:avLst/>
            </a:prstGeom>
            <a:noFill/>
          </p:spPr>
          <p:txBody>
            <a:bodyPr wrap="square" rtlCol="0">
              <a:spAutoFit/>
            </a:bodyPr>
            <a:lstStyle/>
            <a:p>
              <a:r>
                <a:rPr lang="en-US" sz="1600" b="1" dirty="0"/>
                <a:t>W</a:t>
              </a:r>
              <a:r>
                <a:rPr lang="en-US" sz="1600" b="1" baseline="-25000" dirty="0"/>
                <a:t>1</a:t>
              </a:r>
              <a:r>
                <a:rPr lang="en-US" sz="1600" b="1" dirty="0"/>
                <a:t>=0.3</a:t>
              </a:r>
              <a:endParaRPr lang="en-US" sz="1600" b="1" baseline="-25000" dirty="0"/>
            </a:p>
          </p:txBody>
        </p:sp>
        <p:sp>
          <p:nvSpPr>
            <p:cNvPr id="37" name="TextBox 36"/>
            <p:cNvSpPr txBox="1"/>
            <p:nvPr/>
          </p:nvSpPr>
          <p:spPr>
            <a:xfrm>
              <a:off x="8188323" y="5008143"/>
              <a:ext cx="882250" cy="338554"/>
            </a:xfrm>
            <a:prstGeom prst="rect">
              <a:avLst/>
            </a:prstGeom>
            <a:noFill/>
          </p:spPr>
          <p:txBody>
            <a:bodyPr wrap="square" rtlCol="0">
              <a:spAutoFit/>
            </a:bodyPr>
            <a:lstStyle/>
            <a:p>
              <a:r>
                <a:rPr lang="en-US" sz="1600" b="1" dirty="0"/>
                <a:t>W</a:t>
              </a:r>
              <a:r>
                <a:rPr lang="en-US" sz="1600" b="1" baseline="-25000" dirty="0"/>
                <a:t>2</a:t>
              </a:r>
              <a:r>
                <a:rPr lang="en-US" sz="1600" b="1" dirty="0"/>
                <a:t>=-0.1</a:t>
              </a:r>
              <a:endParaRPr lang="en-US" sz="1600" b="1" baseline="-25000" dirty="0"/>
            </a:p>
          </p:txBody>
        </p:sp>
        <p:cxnSp>
          <p:nvCxnSpPr>
            <p:cNvPr id="38" name="Straight Arrow Connector 37"/>
            <p:cNvCxnSpPr/>
            <p:nvPr/>
          </p:nvCxnSpPr>
          <p:spPr>
            <a:xfrm>
              <a:off x="10315113" y="5152636"/>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10717952" y="1722144"/>
            <a:ext cx="1099615" cy="369332"/>
          </a:xfrm>
          <a:prstGeom prst="rect">
            <a:avLst/>
          </a:prstGeom>
          <a:noFill/>
        </p:spPr>
        <p:txBody>
          <a:bodyPr wrap="square" rtlCol="0">
            <a:spAutoFit/>
          </a:bodyPr>
          <a:lstStyle/>
          <a:p>
            <a:r>
              <a:rPr lang="en-US" b="1" dirty="0"/>
              <a:t>+1    ON</a:t>
            </a:r>
            <a:endParaRPr lang="en-US" b="1" baseline="-25000" dirty="0"/>
          </a:p>
        </p:txBody>
      </p:sp>
      <p:sp>
        <p:nvSpPr>
          <p:cNvPr id="41" name="TextBox 40"/>
          <p:cNvSpPr txBox="1"/>
          <p:nvPr/>
        </p:nvSpPr>
        <p:spPr>
          <a:xfrm>
            <a:off x="10815764" y="2767336"/>
            <a:ext cx="1001803" cy="369332"/>
          </a:xfrm>
          <a:prstGeom prst="rect">
            <a:avLst/>
          </a:prstGeom>
          <a:noFill/>
        </p:spPr>
        <p:txBody>
          <a:bodyPr wrap="square" rtlCol="0">
            <a:spAutoFit/>
          </a:bodyPr>
          <a:lstStyle/>
          <a:p>
            <a:r>
              <a:rPr lang="en-US" b="1" dirty="0"/>
              <a:t>-1  OFF</a:t>
            </a:r>
            <a:endParaRPr lang="en-US" b="1" baseline="-25000" dirty="0"/>
          </a:p>
        </p:txBody>
      </p:sp>
      <p:sp>
        <p:nvSpPr>
          <p:cNvPr id="42" name="TextBox 41"/>
          <p:cNvSpPr txBox="1"/>
          <p:nvPr/>
        </p:nvSpPr>
        <p:spPr>
          <a:xfrm>
            <a:off x="9136854" y="1797424"/>
            <a:ext cx="952531" cy="338554"/>
          </a:xfrm>
          <a:prstGeom prst="rect">
            <a:avLst/>
          </a:prstGeom>
          <a:noFill/>
        </p:spPr>
        <p:txBody>
          <a:bodyPr wrap="square" rtlCol="0">
            <a:spAutoFit/>
          </a:bodyPr>
          <a:lstStyle/>
          <a:p>
            <a:r>
              <a:rPr lang="en-US" sz="1600" b="1" dirty="0"/>
              <a:t>If S &gt; 0</a:t>
            </a:r>
            <a:endParaRPr lang="en-US" sz="1600" b="1" baseline="-25000" dirty="0"/>
          </a:p>
        </p:txBody>
      </p:sp>
      <p:sp>
        <p:nvSpPr>
          <p:cNvPr id="43" name="TextBox 42"/>
          <p:cNvSpPr txBox="1"/>
          <p:nvPr/>
        </p:nvSpPr>
        <p:spPr>
          <a:xfrm>
            <a:off x="6618562" y="2043957"/>
            <a:ext cx="433127" cy="369332"/>
          </a:xfrm>
          <a:prstGeom prst="rect">
            <a:avLst/>
          </a:prstGeom>
          <a:noFill/>
        </p:spPr>
        <p:txBody>
          <a:bodyPr wrap="square" rtlCol="0">
            <a:spAutoFit/>
          </a:bodyPr>
          <a:lstStyle/>
          <a:p>
            <a:r>
              <a:rPr lang="en-US" b="1" dirty="0"/>
              <a:t>0</a:t>
            </a:r>
            <a:r>
              <a:rPr lang="en-US" b="1" baseline="-25000" dirty="0"/>
              <a:t> </a:t>
            </a:r>
          </a:p>
        </p:txBody>
      </p:sp>
      <p:sp>
        <p:nvSpPr>
          <p:cNvPr id="44" name="TextBox 43"/>
          <p:cNvSpPr txBox="1"/>
          <p:nvPr/>
        </p:nvSpPr>
        <p:spPr>
          <a:xfrm>
            <a:off x="6661778" y="2895216"/>
            <a:ext cx="433127" cy="369332"/>
          </a:xfrm>
          <a:prstGeom prst="rect">
            <a:avLst/>
          </a:prstGeom>
          <a:noFill/>
        </p:spPr>
        <p:txBody>
          <a:bodyPr wrap="square" rtlCol="0">
            <a:spAutoFit/>
          </a:bodyPr>
          <a:lstStyle/>
          <a:p>
            <a:r>
              <a:rPr lang="en-US" b="1" dirty="0"/>
              <a:t>1</a:t>
            </a:r>
            <a:r>
              <a:rPr lang="en-US" b="1" baseline="-25000" dirty="0"/>
              <a:t> </a:t>
            </a:r>
          </a:p>
        </p:txBody>
      </p:sp>
      <p:sp>
        <p:nvSpPr>
          <p:cNvPr id="45" name="Oval 44"/>
          <p:cNvSpPr/>
          <p:nvPr/>
        </p:nvSpPr>
        <p:spPr>
          <a:xfrm>
            <a:off x="6662951" y="1145786"/>
            <a:ext cx="745721" cy="47393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baseline="-25000" dirty="0">
                <a:solidFill>
                  <a:schemeClr val="tx1"/>
                </a:solidFill>
              </a:rPr>
              <a:t>0</a:t>
            </a:r>
            <a:r>
              <a:rPr lang="en-US" sz="1400" dirty="0">
                <a:solidFill>
                  <a:schemeClr val="tx1"/>
                </a:solidFill>
              </a:rPr>
              <a:t>=1</a:t>
            </a:r>
          </a:p>
        </p:txBody>
      </p:sp>
      <p:cxnSp>
        <p:nvCxnSpPr>
          <p:cNvPr id="52" name="Straight Arrow Connector 51"/>
          <p:cNvCxnSpPr>
            <a:stCxn id="45" idx="5"/>
          </p:cNvCxnSpPr>
          <p:nvPr/>
        </p:nvCxnSpPr>
        <p:spPr>
          <a:xfrm>
            <a:off x="7299464" y="1550317"/>
            <a:ext cx="1822380" cy="83969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144578" y="1169349"/>
            <a:ext cx="624711" cy="369332"/>
          </a:xfrm>
          <a:prstGeom prst="rect">
            <a:avLst/>
          </a:prstGeom>
          <a:noFill/>
        </p:spPr>
        <p:txBody>
          <a:bodyPr wrap="square" rtlCol="0">
            <a:spAutoFit/>
          </a:bodyPr>
          <a:lstStyle/>
          <a:p>
            <a:r>
              <a:rPr lang="en-US" dirty="0"/>
              <a:t>Bias</a:t>
            </a:r>
          </a:p>
        </p:txBody>
      </p:sp>
      <p:sp>
        <p:nvSpPr>
          <p:cNvPr id="54" name="TextBox 53"/>
          <p:cNvSpPr txBox="1"/>
          <p:nvPr/>
        </p:nvSpPr>
        <p:spPr>
          <a:xfrm>
            <a:off x="7877804" y="1559180"/>
            <a:ext cx="952297" cy="338554"/>
          </a:xfrm>
          <a:prstGeom prst="rect">
            <a:avLst/>
          </a:prstGeom>
          <a:noFill/>
        </p:spPr>
        <p:txBody>
          <a:bodyPr wrap="square" rtlCol="0">
            <a:spAutoFit/>
          </a:bodyPr>
          <a:lstStyle/>
          <a:p>
            <a:r>
              <a:rPr lang="en-US" sz="1600" b="1" dirty="0"/>
              <a:t>W</a:t>
            </a:r>
            <a:r>
              <a:rPr lang="en-US" sz="1600" b="1" baseline="-25000" dirty="0"/>
              <a:t>0</a:t>
            </a:r>
            <a:r>
              <a:rPr lang="en-US" sz="1600" b="1" dirty="0"/>
              <a:t>=-0.3</a:t>
            </a:r>
            <a:endParaRPr lang="en-US" sz="1600" b="1" baseline="-25000" dirty="0"/>
          </a:p>
        </p:txBody>
      </p:sp>
      <p:sp>
        <p:nvSpPr>
          <p:cNvPr id="40" name="Rounded Rectangle 39"/>
          <p:cNvSpPr/>
          <p:nvPr/>
        </p:nvSpPr>
        <p:spPr>
          <a:xfrm>
            <a:off x="502951" y="338281"/>
            <a:ext cx="5515712" cy="64835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400" b="1" dirty="0">
                <a:solidFill>
                  <a:schemeClr val="tx1"/>
                </a:solidFill>
                <a:latin typeface="Arial" panose="020B0604020202020204" pitchFamily="34" charset="0"/>
                <a:cs typeface="Arial" panose="020B0604020202020204" pitchFamily="34" charset="0"/>
              </a:rPr>
              <a:t>Example (AND) with Bias </a:t>
            </a:r>
            <a:endParaRPr lang="en-US" sz="3400" dirty="0">
              <a:solidFill>
                <a:schemeClr val="tx1"/>
              </a:solidFill>
            </a:endParaRPr>
          </a:p>
        </p:txBody>
      </p:sp>
      <p:sp>
        <p:nvSpPr>
          <p:cNvPr id="46" name="矩形 8"/>
          <p:cNvSpPr/>
          <p:nvPr/>
        </p:nvSpPr>
        <p:spPr>
          <a:xfrm>
            <a:off x="7492620" y="4694830"/>
            <a:ext cx="764275" cy="18607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矩形 8"/>
          <p:cNvSpPr/>
          <p:nvPr/>
        </p:nvSpPr>
        <p:spPr>
          <a:xfrm>
            <a:off x="8313765" y="4683454"/>
            <a:ext cx="764275" cy="18607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66371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par>
                          <p:cTn id="7" fill="hold">
                            <p:stCondLst>
                              <p:cond delay="0"/>
                            </p:stCondLst>
                            <p:childTnLst>
                              <p:par>
                                <p:cTn id="8" presetID="20"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edge">
                                      <p:cBhvr>
                                        <p:cTn id="10" dur="20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par>
                          <p:cTn id="19" fill="hold">
                            <p:stCondLst>
                              <p:cond delay="0"/>
                            </p:stCondLst>
                            <p:childTnLst>
                              <p:par>
                                <p:cTn id="20" presetID="1" presetClass="exit" presetSubtype="0" fill="hold" grpId="1" nodeType="afterEffect">
                                  <p:stCondLst>
                                    <p:cond delay="0"/>
                                  </p:stCondLst>
                                  <p:childTnLst>
                                    <p:set>
                                      <p:cBhvr>
                                        <p:cTn id="21"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5" grpId="0" animBg="1"/>
      <p:bldP spid="46" grpId="0" animBg="1"/>
      <p:bldP spid="46" grpId="1" animBg="1"/>
      <p:bldP spid="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157899" y="2517244"/>
          <a:ext cx="3176022" cy="1854200"/>
        </p:xfrm>
        <a:graphic>
          <a:graphicData uri="http://schemas.openxmlformats.org/drawingml/2006/table">
            <a:tbl>
              <a:tblPr firstRow="1" bandRow="1">
                <a:tableStyleId>{5C22544A-7EE6-4342-B048-85BDC9FD1C3A}</a:tableStyleId>
              </a:tblPr>
              <a:tblGrid>
                <a:gridCol w="741026">
                  <a:extLst>
                    <a:ext uri="{9D8B030D-6E8A-4147-A177-3AD203B41FA5}">
                      <a16:colId xmlns:a16="http://schemas.microsoft.com/office/drawing/2014/main" val="940719695"/>
                    </a:ext>
                  </a:extLst>
                </a:gridCol>
                <a:gridCol w="763516">
                  <a:extLst>
                    <a:ext uri="{9D8B030D-6E8A-4147-A177-3AD203B41FA5}">
                      <a16:colId xmlns:a16="http://schemas.microsoft.com/office/drawing/2014/main" val="3363300399"/>
                    </a:ext>
                  </a:extLst>
                </a:gridCol>
                <a:gridCol w="1671480">
                  <a:extLst>
                    <a:ext uri="{9D8B030D-6E8A-4147-A177-3AD203B41FA5}">
                      <a16:colId xmlns:a16="http://schemas.microsoft.com/office/drawing/2014/main" val="452001056"/>
                    </a:ext>
                  </a:extLst>
                </a:gridCol>
              </a:tblGrid>
              <a:tr h="370840">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 </a:t>
                      </a:r>
                      <a:r>
                        <a:rPr lang="en-US" sz="1800" b="1" baseline="0" dirty="0">
                          <a:solidFill>
                            <a:schemeClr val="bg1"/>
                          </a:solidFill>
                          <a:latin typeface="Arial" panose="020B0604020202020204" pitchFamily="34" charset="0"/>
                          <a:cs typeface="Arial" panose="020B0604020202020204" pitchFamily="34" charset="0"/>
                        </a:rPr>
                        <a:t>AND</a:t>
                      </a:r>
                      <a:r>
                        <a:rPr lang="en-US" sz="1800" b="1" baseline="-25000"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extLst>
                  <a:ext uri="{0D108BD9-81ED-4DB2-BD59-A6C34878D82A}">
                    <a16:rowId xmlns:a16="http://schemas.microsoft.com/office/drawing/2014/main" val="3445470048"/>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227411592"/>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4028102759"/>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 </a:t>
                      </a:r>
                    </a:p>
                  </a:txBody>
                  <a:tcPr/>
                </a:tc>
                <a:extLst>
                  <a:ext uri="{0D108BD9-81ED-4DB2-BD59-A6C34878D82A}">
                    <a16:rowId xmlns:a16="http://schemas.microsoft.com/office/drawing/2014/main" val="1448256496"/>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 </a:t>
                      </a:r>
                    </a:p>
                  </a:txBody>
                  <a:tcPr/>
                </a:tc>
                <a:extLst>
                  <a:ext uri="{0D108BD9-81ED-4DB2-BD59-A6C34878D82A}">
                    <a16:rowId xmlns:a16="http://schemas.microsoft.com/office/drawing/2014/main" val="1638686034"/>
                  </a:ext>
                </a:extLst>
              </a:tr>
            </a:tbl>
          </a:graphicData>
        </a:graphic>
      </p:graphicFrame>
      <p:graphicFrame>
        <p:nvGraphicFramePr>
          <p:cNvPr id="6" name="Table 5"/>
          <p:cNvGraphicFramePr>
            <a:graphicFrameLocks noGrp="1"/>
          </p:cNvGraphicFramePr>
          <p:nvPr/>
        </p:nvGraphicFramePr>
        <p:xfrm>
          <a:off x="5648116" y="4985622"/>
          <a:ext cx="2641599" cy="1483360"/>
        </p:xfrm>
        <a:graphic>
          <a:graphicData uri="http://schemas.openxmlformats.org/drawingml/2006/table">
            <a:tbl>
              <a:tblPr firstRow="1" bandRow="1">
                <a:tableStyleId>{5C22544A-7EE6-4342-B048-85BDC9FD1C3A}</a:tableStyleId>
              </a:tblPr>
              <a:tblGrid>
                <a:gridCol w="1380481">
                  <a:extLst>
                    <a:ext uri="{9D8B030D-6E8A-4147-A177-3AD203B41FA5}">
                      <a16:colId xmlns:a16="http://schemas.microsoft.com/office/drawing/2014/main" val="1310300667"/>
                    </a:ext>
                  </a:extLst>
                </a:gridCol>
                <a:gridCol w="1261118">
                  <a:extLst>
                    <a:ext uri="{9D8B030D-6E8A-4147-A177-3AD203B41FA5}">
                      <a16:colId xmlns:a16="http://schemas.microsoft.com/office/drawing/2014/main" val="1527485606"/>
                    </a:ext>
                  </a:extLst>
                </a:gridCol>
              </a:tblGrid>
              <a:tr h="370840">
                <a:tc gridSpan="2">
                  <a:txBody>
                    <a:bodyPr/>
                    <a:lstStyle/>
                    <a:p>
                      <a:pPr algn="ctr"/>
                      <a:r>
                        <a:rPr lang="en-US" dirty="0"/>
                        <a:t>Weights</a:t>
                      </a:r>
                    </a:p>
                  </a:txBody>
                  <a:tcPr/>
                </a:tc>
                <a:tc hMerge="1">
                  <a:txBody>
                    <a:bodyPr/>
                    <a:lstStyle/>
                    <a:p>
                      <a:pPr algn="ctr"/>
                      <a:endParaRPr lang="en-US" dirty="0"/>
                    </a:p>
                  </a:txBody>
                  <a:tcPr/>
                </a:tc>
                <a:extLst>
                  <a:ext uri="{0D108BD9-81ED-4DB2-BD59-A6C34878D82A}">
                    <a16:rowId xmlns:a16="http://schemas.microsoft.com/office/drawing/2014/main" val="4108788607"/>
                  </a:ext>
                </a:extLst>
              </a:tr>
              <a:tr h="370840">
                <a:tc>
                  <a:txBody>
                    <a:bodyPr/>
                    <a:lstStyle/>
                    <a:p>
                      <a:pPr algn="ctr"/>
                      <a:r>
                        <a:rPr lang="en-US" b="1" dirty="0"/>
                        <a:t>w0</a:t>
                      </a:r>
                    </a:p>
                  </a:txBody>
                  <a:tcPr/>
                </a:tc>
                <a:tc>
                  <a:txBody>
                    <a:bodyPr/>
                    <a:lstStyle/>
                    <a:p>
                      <a:pPr algn="ctr"/>
                      <a:r>
                        <a:rPr lang="en-US" b="1" dirty="0"/>
                        <a:t>- 0.3</a:t>
                      </a:r>
                    </a:p>
                  </a:txBody>
                  <a:tcPr/>
                </a:tc>
                <a:extLst>
                  <a:ext uri="{0D108BD9-81ED-4DB2-BD59-A6C34878D82A}">
                    <a16:rowId xmlns:a16="http://schemas.microsoft.com/office/drawing/2014/main" val="4009143452"/>
                  </a:ext>
                </a:extLst>
              </a:tr>
              <a:tr h="370840">
                <a:tc>
                  <a:txBody>
                    <a:bodyPr/>
                    <a:lstStyle/>
                    <a:p>
                      <a:pPr algn="ctr"/>
                      <a:r>
                        <a:rPr lang="en-US" b="1" dirty="0"/>
                        <a:t>w1</a:t>
                      </a:r>
                    </a:p>
                  </a:txBody>
                  <a:tcPr/>
                </a:tc>
                <a:tc>
                  <a:txBody>
                    <a:bodyPr/>
                    <a:lstStyle/>
                    <a:p>
                      <a:pPr algn="ctr"/>
                      <a:r>
                        <a:rPr lang="en-US" b="1" dirty="0"/>
                        <a:t>0.3</a:t>
                      </a:r>
                    </a:p>
                  </a:txBody>
                  <a:tcPr/>
                </a:tc>
                <a:extLst>
                  <a:ext uri="{0D108BD9-81ED-4DB2-BD59-A6C34878D82A}">
                    <a16:rowId xmlns:a16="http://schemas.microsoft.com/office/drawing/2014/main" val="1702320125"/>
                  </a:ext>
                </a:extLst>
              </a:tr>
              <a:tr h="370840">
                <a:tc>
                  <a:txBody>
                    <a:bodyPr/>
                    <a:lstStyle/>
                    <a:p>
                      <a:pPr algn="ctr"/>
                      <a:r>
                        <a:rPr lang="en-US" b="1" dirty="0"/>
                        <a:t>w2</a:t>
                      </a:r>
                    </a:p>
                  </a:txBody>
                  <a:tcPr/>
                </a:tc>
                <a:tc>
                  <a:txBody>
                    <a:bodyPr/>
                    <a:lstStyle/>
                    <a:p>
                      <a:pPr algn="ctr"/>
                      <a:r>
                        <a:rPr lang="en-US" b="1" dirty="0"/>
                        <a:t>0.1</a:t>
                      </a:r>
                    </a:p>
                  </a:txBody>
                  <a:tcPr/>
                </a:tc>
                <a:extLst>
                  <a:ext uri="{0D108BD9-81ED-4DB2-BD59-A6C34878D82A}">
                    <a16:rowId xmlns:a16="http://schemas.microsoft.com/office/drawing/2014/main" val="4261206254"/>
                  </a:ext>
                </a:extLst>
              </a:tr>
            </a:tbl>
          </a:graphicData>
        </a:graphic>
      </p:graphicFrame>
      <p:sp>
        <p:nvSpPr>
          <p:cNvPr id="48" name="Content Placeholder 2"/>
          <p:cNvSpPr txBox="1">
            <a:spLocks/>
          </p:cNvSpPr>
          <p:nvPr/>
        </p:nvSpPr>
        <p:spPr>
          <a:xfrm>
            <a:off x="1944913" y="4994864"/>
            <a:ext cx="2888343" cy="18868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1775" lvl="1"/>
            <a:r>
              <a:rPr lang="en-US" sz="2000" b="1" dirty="0">
                <a:solidFill>
                  <a:schemeClr val="accent1">
                    <a:lumMod val="75000"/>
                  </a:schemeClr>
                </a:solidFill>
                <a:latin typeface="Arial" panose="020B0604020202020204" pitchFamily="34" charset="0"/>
                <a:cs typeface="Arial" panose="020B0604020202020204" pitchFamily="34" charset="0"/>
              </a:rPr>
              <a:t>X1  = 0</a:t>
            </a:r>
          </a:p>
          <a:p>
            <a:pPr marL="231775" lvl="1"/>
            <a:r>
              <a:rPr lang="en-US" sz="2000" b="1" dirty="0">
                <a:solidFill>
                  <a:schemeClr val="accent1">
                    <a:lumMod val="75000"/>
                  </a:schemeClr>
                </a:solidFill>
                <a:latin typeface="Arial" panose="020B0604020202020204" pitchFamily="34" charset="0"/>
                <a:cs typeface="Arial" panose="020B0604020202020204" pitchFamily="34" charset="0"/>
              </a:rPr>
              <a:t>X2  = 1,</a:t>
            </a:r>
          </a:p>
          <a:p>
            <a:pPr marL="231775" lvl="1"/>
            <a:r>
              <a:rPr lang="en-US" sz="2000" b="1" dirty="0">
                <a:solidFill>
                  <a:schemeClr val="accent1">
                    <a:lumMod val="75000"/>
                  </a:schemeClr>
                </a:solidFill>
                <a:latin typeface="Arial" panose="020B0604020202020204" pitchFamily="34" charset="0"/>
                <a:cs typeface="Arial" panose="020B0604020202020204" pitchFamily="34" charset="0"/>
              </a:rPr>
              <a:t>ɳ = 0.1</a:t>
            </a:r>
          </a:p>
          <a:p>
            <a:pPr marL="231775" lvl="1"/>
            <a:r>
              <a:rPr lang="en-US" sz="2000" b="1" dirty="0">
                <a:solidFill>
                  <a:schemeClr val="accent1">
                    <a:lumMod val="75000"/>
                  </a:schemeClr>
                </a:solidFill>
                <a:latin typeface="Arial" panose="020B0604020202020204" pitchFamily="34" charset="0"/>
                <a:cs typeface="Arial" panose="020B0604020202020204" pitchFamily="34" charset="0"/>
              </a:rPr>
              <a:t>t(E) =  -1</a:t>
            </a:r>
          </a:p>
        </p:txBody>
      </p:sp>
      <p:sp>
        <p:nvSpPr>
          <p:cNvPr id="25" name="Curved Right Arrow 24"/>
          <p:cNvSpPr/>
          <p:nvPr/>
        </p:nvSpPr>
        <p:spPr>
          <a:xfrm rot="21267735">
            <a:off x="617284" y="3354269"/>
            <a:ext cx="665749" cy="2440549"/>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矩形 8"/>
          <p:cNvSpPr/>
          <p:nvPr/>
        </p:nvSpPr>
        <p:spPr>
          <a:xfrm>
            <a:off x="1165203" y="3231139"/>
            <a:ext cx="3137396" cy="382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6" name="Group 25"/>
          <p:cNvGrpSpPr/>
          <p:nvPr/>
        </p:nvGrpSpPr>
        <p:grpSpPr>
          <a:xfrm>
            <a:off x="6921850" y="2689229"/>
            <a:ext cx="4206842" cy="1232841"/>
            <a:chOff x="7284577" y="4471325"/>
            <a:chExt cx="4206842" cy="1232841"/>
          </a:xfrm>
        </p:grpSpPr>
        <p:sp>
          <p:nvSpPr>
            <p:cNvPr id="27" name="Oval 26"/>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7361155" y="4506173"/>
              <a:ext cx="433127" cy="369332"/>
            </a:xfrm>
            <a:prstGeom prst="rect">
              <a:avLst/>
            </a:prstGeom>
            <a:noFill/>
          </p:spPr>
          <p:txBody>
            <a:bodyPr wrap="square" rtlCol="0">
              <a:spAutoFit/>
            </a:bodyPr>
            <a:lstStyle/>
            <a:p>
              <a:r>
                <a:rPr lang="en-US" b="1" dirty="0"/>
                <a:t>x</a:t>
              </a:r>
              <a:r>
                <a:rPr lang="en-US" b="1" baseline="-25000" dirty="0"/>
                <a:t>1 </a:t>
              </a:r>
            </a:p>
          </p:txBody>
        </p:sp>
        <p:sp>
          <p:nvSpPr>
            <p:cNvPr id="30" name="TextBox 29"/>
            <p:cNvSpPr txBox="1"/>
            <p:nvPr/>
          </p:nvSpPr>
          <p:spPr>
            <a:xfrm>
              <a:off x="7372740" y="5328052"/>
              <a:ext cx="433127" cy="299996"/>
            </a:xfrm>
            <a:prstGeom prst="rect">
              <a:avLst/>
            </a:prstGeom>
            <a:noFill/>
          </p:spPr>
          <p:txBody>
            <a:bodyPr wrap="square" rtlCol="0">
              <a:spAutoFit/>
            </a:bodyPr>
            <a:lstStyle/>
            <a:p>
              <a:r>
                <a:rPr lang="en-US" b="1" dirty="0"/>
                <a:t>x</a:t>
              </a:r>
              <a:r>
                <a:rPr lang="en-US" b="1" baseline="-25000" dirty="0"/>
                <a:t>2</a:t>
              </a:r>
            </a:p>
          </p:txBody>
        </p:sp>
        <p:sp>
          <p:nvSpPr>
            <p:cNvPr id="31" name="Oval 30"/>
            <p:cNvSpPr/>
            <p:nvPr/>
          </p:nvSpPr>
          <p:spPr>
            <a:xfrm>
              <a:off x="9418808" y="4622398"/>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32" name="Straight Arrow Connector 31"/>
            <p:cNvCxnSpPr>
              <a:stCxn id="27" idx="6"/>
              <a:endCxn id="31" idx="2"/>
            </p:cNvCxnSpPr>
            <p:nvPr/>
          </p:nvCxnSpPr>
          <p:spPr>
            <a:xfrm>
              <a:off x="7771400" y="4665324"/>
              <a:ext cx="1647409" cy="3632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8" idx="6"/>
            </p:cNvCxnSpPr>
            <p:nvPr/>
          </p:nvCxnSpPr>
          <p:spPr>
            <a:xfrm flipV="1">
              <a:off x="7803843" y="5176504"/>
              <a:ext cx="1640776" cy="33366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35" name="Straight Arrow Connector 34"/>
            <p:cNvCxnSpPr/>
            <p:nvPr/>
          </p:nvCxnSpPr>
          <p:spPr>
            <a:xfrm flipV="1">
              <a:off x="10340136" y="4622398"/>
              <a:ext cx="790105"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155879" y="4526365"/>
              <a:ext cx="871478" cy="338554"/>
            </a:xfrm>
            <a:prstGeom prst="rect">
              <a:avLst/>
            </a:prstGeom>
            <a:noFill/>
          </p:spPr>
          <p:txBody>
            <a:bodyPr wrap="square" rtlCol="0">
              <a:spAutoFit/>
            </a:bodyPr>
            <a:lstStyle/>
            <a:p>
              <a:r>
                <a:rPr lang="en-US" sz="1600" b="1" dirty="0"/>
                <a:t>W</a:t>
              </a:r>
              <a:r>
                <a:rPr lang="en-US" sz="1600" b="1" baseline="-25000" dirty="0"/>
                <a:t>1</a:t>
              </a:r>
              <a:r>
                <a:rPr lang="en-US" sz="1600" b="1" dirty="0"/>
                <a:t>= 0.3</a:t>
              </a:r>
              <a:endParaRPr lang="en-US" sz="1600" b="1" baseline="-25000" dirty="0"/>
            </a:p>
          </p:txBody>
        </p:sp>
        <p:sp>
          <p:nvSpPr>
            <p:cNvPr id="37" name="TextBox 36"/>
            <p:cNvSpPr txBox="1"/>
            <p:nvPr/>
          </p:nvSpPr>
          <p:spPr>
            <a:xfrm>
              <a:off x="8188323" y="5008143"/>
              <a:ext cx="882250" cy="338554"/>
            </a:xfrm>
            <a:prstGeom prst="rect">
              <a:avLst/>
            </a:prstGeom>
            <a:noFill/>
          </p:spPr>
          <p:txBody>
            <a:bodyPr wrap="square" rtlCol="0">
              <a:spAutoFit/>
            </a:bodyPr>
            <a:lstStyle/>
            <a:p>
              <a:r>
                <a:rPr lang="en-US" sz="1600" b="1" dirty="0"/>
                <a:t>W</a:t>
              </a:r>
              <a:r>
                <a:rPr lang="en-US" sz="1600" b="1" baseline="-25000" dirty="0"/>
                <a:t>2</a:t>
              </a:r>
              <a:r>
                <a:rPr lang="en-US" sz="1600" b="1" dirty="0"/>
                <a:t>= 0.1</a:t>
              </a:r>
              <a:endParaRPr lang="en-US" sz="1600" b="1" baseline="-25000" dirty="0"/>
            </a:p>
          </p:txBody>
        </p:sp>
        <p:cxnSp>
          <p:nvCxnSpPr>
            <p:cNvPr id="38" name="Straight Arrow Connector 37"/>
            <p:cNvCxnSpPr/>
            <p:nvPr/>
          </p:nvCxnSpPr>
          <p:spPr>
            <a:xfrm>
              <a:off x="10315113" y="5152636"/>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10717952" y="2377241"/>
            <a:ext cx="1099615" cy="369332"/>
          </a:xfrm>
          <a:prstGeom prst="rect">
            <a:avLst/>
          </a:prstGeom>
          <a:noFill/>
        </p:spPr>
        <p:txBody>
          <a:bodyPr wrap="square" rtlCol="0">
            <a:spAutoFit/>
          </a:bodyPr>
          <a:lstStyle/>
          <a:p>
            <a:r>
              <a:rPr lang="en-US" b="1" dirty="0"/>
              <a:t>+1    ON</a:t>
            </a:r>
            <a:endParaRPr lang="en-US" b="1" baseline="-25000" dirty="0"/>
          </a:p>
        </p:txBody>
      </p:sp>
      <p:sp>
        <p:nvSpPr>
          <p:cNvPr id="41" name="TextBox 40"/>
          <p:cNvSpPr txBox="1"/>
          <p:nvPr/>
        </p:nvSpPr>
        <p:spPr>
          <a:xfrm>
            <a:off x="10815764" y="3422433"/>
            <a:ext cx="1001803" cy="369332"/>
          </a:xfrm>
          <a:prstGeom prst="rect">
            <a:avLst/>
          </a:prstGeom>
          <a:noFill/>
        </p:spPr>
        <p:txBody>
          <a:bodyPr wrap="square" rtlCol="0">
            <a:spAutoFit/>
          </a:bodyPr>
          <a:lstStyle/>
          <a:p>
            <a:r>
              <a:rPr lang="en-US" b="1" dirty="0"/>
              <a:t>-1  OFF</a:t>
            </a:r>
            <a:endParaRPr lang="en-US" b="1" baseline="-25000" dirty="0"/>
          </a:p>
        </p:txBody>
      </p:sp>
      <p:sp>
        <p:nvSpPr>
          <p:cNvPr id="42" name="TextBox 41"/>
          <p:cNvSpPr txBox="1"/>
          <p:nvPr/>
        </p:nvSpPr>
        <p:spPr>
          <a:xfrm>
            <a:off x="9136854" y="2452521"/>
            <a:ext cx="952531" cy="338554"/>
          </a:xfrm>
          <a:prstGeom prst="rect">
            <a:avLst/>
          </a:prstGeom>
          <a:noFill/>
        </p:spPr>
        <p:txBody>
          <a:bodyPr wrap="square" rtlCol="0">
            <a:spAutoFit/>
          </a:bodyPr>
          <a:lstStyle/>
          <a:p>
            <a:r>
              <a:rPr lang="en-US" sz="1600" b="1" dirty="0"/>
              <a:t>If S &gt; 0</a:t>
            </a:r>
            <a:endParaRPr lang="en-US" sz="1600" b="1" baseline="-25000" dirty="0"/>
          </a:p>
        </p:txBody>
      </p:sp>
      <p:sp>
        <p:nvSpPr>
          <p:cNvPr id="43" name="TextBox 42"/>
          <p:cNvSpPr txBox="1"/>
          <p:nvPr/>
        </p:nvSpPr>
        <p:spPr>
          <a:xfrm>
            <a:off x="6618562" y="2699054"/>
            <a:ext cx="433127" cy="369332"/>
          </a:xfrm>
          <a:prstGeom prst="rect">
            <a:avLst/>
          </a:prstGeom>
          <a:noFill/>
        </p:spPr>
        <p:txBody>
          <a:bodyPr wrap="square" rtlCol="0">
            <a:spAutoFit/>
          </a:bodyPr>
          <a:lstStyle/>
          <a:p>
            <a:r>
              <a:rPr lang="en-US" b="1" dirty="0"/>
              <a:t>0</a:t>
            </a:r>
            <a:r>
              <a:rPr lang="en-US" b="1" baseline="-25000" dirty="0"/>
              <a:t> </a:t>
            </a:r>
          </a:p>
        </p:txBody>
      </p:sp>
      <p:sp>
        <p:nvSpPr>
          <p:cNvPr id="44" name="TextBox 43"/>
          <p:cNvSpPr txBox="1"/>
          <p:nvPr/>
        </p:nvSpPr>
        <p:spPr>
          <a:xfrm>
            <a:off x="6661778" y="3550313"/>
            <a:ext cx="433127" cy="369332"/>
          </a:xfrm>
          <a:prstGeom prst="rect">
            <a:avLst/>
          </a:prstGeom>
          <a:noFill/>
        </p:spPr>
        <p:txBody>
          <a:bodyPr wrap="square" rtlCol="0">
            <a:spAutoFit/>
          </a:bodyPr>
          <a:lstStyle/>
          <a:p>
            <a:r>
              <a:rPr lang="en-US" b="1" dirty="0"/>
              <a:t>1</a:t>
            </a:r>
            <a:r>
              <a:rPr lang="en-US" b="1" baseline="-25000" dirty="0"/>
              <a:t> </a:t>
            </a:r>
          </a:p>
        </p:txBody>
      </p:sp>
      <p:sp>
        <p:nvSpPr>
          <p:cNvPr id="45" name="Oval 44"/>
          <p:cNvSpPr/>
          <p:nvPr/>
        </p:nvSpPr>
        <p:spPr>
          <a:xfrm>
            <a:off x="6662951" y="1800883"/>
            <a:ext cx="745721" cy="47393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x</a:t>
            </a:r>
            <a:r>
              <a:rPr lang="en-US" sz="1400" baseline="-25000" dirty="0">
                <a:solidFill>
                  <a:schemeClr val="tx1"/>
                </a:solidFill>
              </a:rPr>
              <a:t>0</a:t>
            </a:r>
            <a:r>
              <a:rPr lang="en-US" sz="1400" dirty="0">
                <a:solidFill>
                  <a:schemeClr val="tx1"/>
                </a:solidFill>
              </a:rPr>
              <a:t>=1</a:t>
            </a:r>
          </a:p>
        </p:txBody>
      </p:sp>
      <p:cxnSp>
        <p:nvCxnSpPr>
          <p:cNvPr id="52" name="Straight Arrow Connector 51"/>
          <p:cNvCxnSpPr>
            <a:stCxn id="45" idx="5"/>
          </p:cNvCxnSpPr>
          <p:nvPr/>
        </p:nvCxnSpPr>
        <p:spPr>
          <a:xfrm>
            <a:off x="7299464" y="2205414"/>
            <a:ext cx="1822380" cy="83969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144578" y="1824446"/>
            <a:ext cx="624711" cy="369332"/>
          </a:xfrm>
          <a:prstGeom prst="rect">
            <a:avLst/>
          </a:prstGeom>
          <a:noFill/>
        </p:spPr>
        <p:txBody>
          <a:bodyPr wrap="square" rtlCol="0">
            <a:spAutoFit/>
          </a:bodyPr>
          <a:lstStyle/>
          <a:p>
            <a:r>
              <a:rPr lang="en-US" dirty="0"/>
              <a:t>Bias</a:t>
            </a:r>
          </a:p>
        </p:txBody>
      </p:sp>
      <p:sp>
        <p:nvSpPr>
          <p:cNvPr id="54" name="TextBox 53"/>
          <p:cNvSpPr txBox="1"/>
          <p:nvPr/>
        </p:nvSpPr>
        <p:spPr>
          <a:xfrm>
            <a:off x="7877804" y="2214277"/>
            <a:ext cx="952297" cy="338554"/>
          </a:xfrm>
          <a:prstGeom prst="rect">
            <a:avLst/>
          </a:prstGeom>
          <a:noFill/>
        </p:spPr>
        <p:txBody>
          <a:bodyPr wrap="square" rtlCol="0">
            <a:spAutoFit/>
          </a:bodyPr>
          <a:lstStyle/>
          <a:p>
            <a:r>
              <a:rPr lang="en-US" sz="1600" b="1" dirty="0"/>
              <a:t>W</a:t>
            </a:r>
            <a:r>
              <a:rPr lang="en-US" sz="1600" b="1" baseline="-25000" dirty="0"/>
              <a:t>0</a:t>
            </a:r>
            <a:r>
              <a:rPr lang="en-US" sz="1600" b="1" dirty="0"/>
              <a:t>= - 0.3</a:t>
            </a:r>
            <a:endParaRPr lang="en-US" sz="1600" b="1" baseline="-25000" dirty="0"/>
          </a:p>
        </p:txBody>
      </p:sp>
      <p:sp>
        <p:nvSpPr>
          <p:cNvPr id="3" name="TextBox 2"/>
          <p:cNvSpPr txBox="1"/>
          <p:nvPr/>
        </p:nvSpPr>
        <p:spPr>
          <a:xfrm>
            <a:off x="1157898" y="1975631"/>
            <a:ext cx="3273507" cy="430887"/>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After 2 Epochs</a:t>
            </a:r>
          </a:p>
        </p:txBody>
      </p:sp>
      <p:sp>
        <p:nvSpPr>
          <p:cNvPr id="40" name="TextBox 39"/>
          <p:cNvSpPr txBox="1"/>
          <p:nvPr/>
        </p:nvSpPr>
        <p:spPr>
          <a:xfrm>
            <a:off x="5580236" y="4392732"/>
            <a:ext cx="3084394" cy="430887"/>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Final Weights</a:t>
            </a:r>
          </a:p>
        </p:txBody>
      </p:sp>
      <p:sp>
        <p:nvSpPr>
          <p:cNvPr id="46" name="Rounded Rectangle 45"/>
          <p:cNvSpPr/>
          <p:nvPr/>
        </p:nvSpPr>
        <p:spPr>
          <a:xfrm>
            <a:off x="502951" y="338281"/>
            <a:ext cx="5515712" cy="64835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400" b="1" dirty="0">
                <a:solidFill>
                  <a:schemeClr val="tx1"/>
                </a:solidFill>
                <a:latin typeface="Arial" panose="020B0604020202020204" pitchFamily="34" charset="0"/>
                <a:cs typeface="Arial" panose="020B0604020202020204" pitchFamily="34" charset="0"/>
              </a:rPr>
              <a:t>Example (AND) with Bias </a:t>
            </a:r>
            <a:endParaRPr lang="en-US" sz="3400" dirty="0">
              <a:solidFill>
                <a:schemeClr val="tx1"/>
              </a:solidFill>
            </a:endParaRPr>
          </a:p>
        </p:txBody>
      </p:sp>
      <p:sp>
        <p:nvSpPr>
          <p:cNvPr id="47" name="矩形 8"/>
          <p:cNvSpPr/>
          <p:nvPr/>
        </p:nvSpPr>
        <p:spPr>
          <a:xfrm>
            <a:off x="7010745" y="5349927"/>
            <a:ext cx="1251674" cy="11190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Rectangle 3"/>
          <p:cNvSpPr txBox="1">
            <a:spLocks noChangeArrowheads="1"/>
          </p:cNvSpPr>
          <p:nvPr/>
        </p:nvSpPr>
        <p:spPr>
          <a:xfrm>
            <a:off x="350405" y="1200396"/>
            <a:ext cx="11588346" cy="54652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After two epochs, fine tune weights will be obtained, that </a:t>
            </a:r>
            <a:r>
              <a:rPr lang="en-US" sz="2600"/>
              <a:t>will satisfy all </a:t>
            </a:r>
            <a:r>
              <a:rPr lang="en-US" sz="2600" dirty="0"/>
              <a:t>training examples.</a:t>
            </a:r>
          </a:p>
        </p:txBody>
      </p:sp>
    </p:spTree>
    <p:extLst>
      <p:ext uri="{BB962C8B-B14F-4D97-AF65-F5344CB8AC3E}">
        <p14:creationId xmlns:p14="http://schemas.microsoft.com/office/powerpoint/2010/main" val="113369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par>
                          <p:cTn id="7" fill="hold">
                            <p:stCondLst>
                              <p:cond delay="0"/>
                            </p:stCondLst>
                            <p:childTnLst>
                              <p:par>
                                <p:cTn id="8" presetID="20"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edge">
                                      <p:cBhvr>
                                        <p:cTn id="10" dur="20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5" grpId="0" animBg="1"/>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006219" y="1909292"/>
            <a:ext cx="8297839" cy="233265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tx1"/>
                </a:solidFill>
              </a:rPr>
              <a:t>Training Regimes/Protocols</a:t>
            </a:r>
          </a:p>
        </p:txBody>
      </p:sp>
    </p:spTree>
    <p:extLst>
      <p:ext uri="{BB962C8B-B14F-4D97-AF65-F5344CB8AC3E}">
        <p14:creationId xmlns:p14="http://schemas.microsoft.com/office/powerpoint/2010/main" val="3552289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51" y="338281"/>
            <a:ext cx="8327150" cy="64835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400" b="1" dirty="0">
                <a:solidFill>
                  <a:schemeClr val="tx1"/>
                </a:solidFill>
                <a:latin typeface="Arial" panose="020B0604020202020204" pitchFamily="34" charset="0"/>
                <a:cs typeface="Arial" panose="020B0604020202020204" pitchFamily="34" charset="0"/>
              </a:rPr>
              <a:t>Training Regimes/Training Protocols</a:t>
            </a:r>
            <a:endParaRPr lang="en-US" sz="3400" dirty="0">
              <a:solidFill>
                <a:schemeClr val="tx1"/>
              </a:solidFill>
            </a:endParaRPr>
          </a:p>
        </p:txBody>
      </p:sp>
      <p:sp>
        <p:nvSpPr>
          <p:cNvPr id="29" name="TextBox 28"/>
          <p:cNvSpPr txBox="1"/>
          <p:nvPr/>
        </p:nvSpPr>
        <p:spPr>
          <a:xfrm>
            <a:off x="499972" y="1151970"/>
            <a:ext cx="11100624" cy="4955203"/>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2800" dirty="0"/>
              <a:t>Three major training protocols:</a:t>
            </a:r>
          </a:p>
          <a:p>
            <a:pPr>
              <a:buClr>
                <a:schemeClr val="tx1"/>
              </a:buClr>
            </a:pPr>
            <a:r>
              <a:rPr lang="en-US" sz="2800" b="1" dirty="0">
                <a:solidFill>
                  <a:srgbClr val="0070C0"/>
                </a:solidFill>
              </a:rPr>
              <a:t>1. Stochastic</a:t>
            </a:r>
          </a:p>
          <a:p>
            <a:pPr marL="457200" indent="-225425">
              <a:buClr>
                <a:schemeClr val="tx1"/>
              </a:buClr>
              <a:buFont typeface="Arial" panose="020B0604020202020204" pitchFamily="34" charset="0"/>
              <a:buChar char="•"/>
            </a:pPr>
            <a:r>
              <a:rPr lang="en-US" sz="2800" b="1" dirty="0"/>
              <a:t> </a:t>
            </a:r>
            <a:r>
              <a:rPr lang="en-US" sz="2400" dirty="0"/>
              <a:t>Patterns/Examples are chosen randomly from the training set, and network weights are updated after every sample presentation.</a:t>
            </a:r>
          </a:p>
          <a:p>
            <a:pPr>
              <a:buClr>
                <a:schemeClr val="tx1"/>
              </a:buClr>
            </a:pPr>
            <a:r>
              <a:rPr lang="en-US" sz="2800" b="1" dirty="0">
                <a:solidFill>
                  <a:srgbClr val="0070C0"/>
                </a:solidFill>
              </a:rPr>
              <a:t>2. Batch</a:t>
            </a:r>
          </a:p>
          <a:p>
            <a:pPr marL="457200" indent="-225425">
              <a:buClr>
                <a:schemeClr val="tx1"/>
              </a:buClr>
              <a:buFont typeface="Arial" panose="020B0604020202020204" pitchFamily="34" charset="0"/>
              <a:buChar char="•"/>
            </a:pPr>
            <a:r>
              <a:rPr lang="en-US" sz="2800" b="1" dirty="0"/>
              <a:t> </a:t>
            </a:r>
            <a:r>
              <a:rPr lang="en-US" sz="2400" dirty="0"/>
              <a:t>Weights are update based on all samples, iterate weight update</a:t>
            </a:r>
          </a:p>
          <a:p>
            <a:pPr>
              <a:buClr>
                <a:schemeClr val="tx1"/>
              </a:buClr>
            </a:pPr>
            <a:r>
              <a:rPr lang="en-US" sz="2800" b="1" dirty="0">
                <a:solidFill>
                  <a:srgbClr val="0070C0"/>
                </a:solidFill>
              </a:rPr>
              <a:t>3. Online</a:t>
            </a:r>
          </a:p>
          <a:p>
            <a:pPr marL="457200" indent="-225425">
              <a:buClr>
                <a:schemeClr val="tx1"/>
              </a:buClr>
              <a:buFont typeface="Arial" panose="020B0604020202020204" pitchFamily="34" charset="0"/>
              <a:buChar char="•"/>
            </a:pPr>
            <a:r>
              <a:rPr lang="en-US" sz="2800" b="1" dirty="0"/>
              <a:t> </a:t>
            </a:r>
            <a:r>
              <a:rPr lang="en-US" sz="2400" dirty="0"/>
              <a:t>Each sample is presented only once, weight update after each sample presentation </a:t>
            </a:r>
          </a:p>
          <a:p>
            <a:pPr marL="457200" indent="-225425">
              <a:buClr>
                <a:schemeClr val="tx1"/>
              </a:buClr>
              <a:buFont typeface="Arial" panose="020B0604020202020204" pitchFamily="34" charset="0"/>
              <a:buChar char="•"/>
            </a:pPr>
            <a:r>
              <a:rPr lang="en-US" sz="2400" dirty="0"/>
              <a:t> Used when number of samples is so large it does not fit in the memory</a:t>
            </a:r>
          </a:p>
          <a:p>
            <a:pPr marL="457200" indent="-225425">
              <a:buClr>
                <a:schemeClr val="tx1"/>
              </a:buClr>
              <a:buFont typeface="Arial" panose="020B0604020202020204" pitchFamily="34" charset="0"/>
              <a:buChar char="•"/>
            </a:pPr>
            <a:r>
              <a:rPr lang="en-US" sz="2400" dirty="0"/>
              <a:t> Dependent on the order of sample presentation</a:t>
            </a:r>
          </a:p>
          <a:p>
            <a:pPr marL="457200" indent="-225425">
              <a:buClr>
                <a:schemeClr val="tx1"/>
              </a:buClr>
              <a:buFont typeface="Arial" panose="020B0604020202020204" pitchFamily="34" charset="0"/>
              <a:buChar char="•"/>
            </a:pPr>
            <a:r>
              <a:rPr lang="en-US" sz="2400" dirty="0"/>
              <a:t> Should be avoided when possible </a:t>
            </a:r>
            <a:br>
              <a:rPr lang="en-US" sz="2400" dirty="0"/>
            </a:br>
            <a:endParaRPr lang="en-US" sz="2400" dirty="0"/>
          </a:p>
        </p:txBody>
      </p:sp>
    </p:spTree>
    <p:extLst>
      <p:ext uri="{BB962C8B-B14F-4D97-AF65-F5344CB8AC3E}">
        <p14:creationId xmlns:p14="http://schemas.microsoft.com/office/powerpoint/2010/main" val="1584261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594670" y="1992573"/>
            <a:ext cx="10651088" cy="4508768"/>
          </a:xfrm>
        </p:spPr>
        <p:txBody>
          <a:bodyPr>
            <a:noAutofit/>
          </a:bodyPr>
          <a:lstStyle/>
          <a:p>
            <a:pPr>
              <a:defRPr/>
            </a:pPr>
            <a:r>
              <a:rPr lang="it-IT" dirty="0">
                <a:latin typeface="Arial" panose="020B0604020202020204" pitchFamily="34" charset="0"/>
                <a:cs typeface="Arial" panose="020B0604020202020204" pitchFamily="34" charset="0"/>
              </a:rPr>
              <a:t>Neural Netwok is one of the most important learning algorithm in ML.</a:t>
            </a:r>
          </a:p>
          <a:p>
            <a:pPr>
              <a:defRPr/>
            </a:pPr>
            <a:r>
              <a:rPr lang="it-IT" dirty="0">
                <a:latin typeface="Arial" panose="020B0604020202020204" pitchFamily="34" charset="0"/>
                <a:cs typeface="Arial" panose="020B0604020202020204" pitchFamily="34" charset="0"/>
              </a:rPr>
              <a:t>The learned classification model is an </a:t>
            </a:r>
            <a:r>
              <a:rPr lang="it-IT" b="1" dirty="0">
                <a:solidFill>
                  <a:srgbClr val="FF0000"/>
                </a:solidFill>
                <a:latin typeface="Arial" panose="020B0604020202020204" pitchFamily="34" charset="0"/>
                <a:cs typeface="Arial" panose="020B0604020202020204" pitchFamily="34" charset="0"/>
              </a:rPr>
              <a:t>algebraic function </a:t>
            </a:r>
            <a:r>
              <a:rPr lang="it-IT" dirty="0">
                <a:latin typeface="Arial" panose="020B0604020202020204" pitchFamily="34" charset="0"/>
                <a:cs typeface="Arial" panose="020B0604020202020204" pitchFamily="34" charset="0"/>
              </a:rPr>
              <a:t>(or a set of functions), rather than a boolean function, as for DTrees.</a:t>
            </a:r>
          </a:p>
          <a:p>
            <a:pPr>
              <a:defRPr/>
            </a:pPr>
            <a:r>
              <a:rPr lang="it-IT" dirty="0">
                <a:latin typeface="Arial" panose="020B0604020202020204" pitchFamily="34" charset="0"/>
                <a:cs typeface="Arial" panose="020B0604020202020204" pitchFamily="34" charset="0"/>
              </a:rPr>
              <a:t>The function is </a:t>
            </a:r>
            <a:r>
              <a:rPr lang="it-IT" i="1" dirty="0">
                <a:latin typeface="Arial" panose="020B0604020202020204" pitchFamily="34" charset="0"/>
                <a:cs typeface="Arial" panose="020B0604020202020204" pitchFamily="34" charset="0"/>
              </a:rPr>
              <a:t>linear</a:t>
            </a:r>
            <a:r>
              <a:rPr lang="it-IT" dirty="0">
                <a:latin typeface="Arial" panose="020B0604020202020204" pitchFamily="34" charset="0"/>
                <a:cs typeface="Arial" panose="020B0604020202020204" pitchFamily="34" charset="0"/>
              </a:rPr>
              <a:t> for Perceptron algorithm, </a:t>
            </a:r>
            <a:r>
              <a:rPr lang="it-IT" i="1" dirty="0">
                <a:latin typeface="Arial" panose="020B0604020202020204" pitchFamily="34" charset="0"/>
                <a:cs typeface="Arial" panose="020B0604020202020204" pitchFamily="34" charset="0"/>
              </a:rPr>
              <a:t>non-linear </a:t>
            </a:r>
            <a:r>
              <a:rPr lang="it-IT" dirty="0">
                <a:latin typeface="Arial" panose="020B0604020202020204" pitchFamily="34" charset="0"/>
                <a:cs typeface="Arial" panose="020B0604020202020204" pitchFamily="34" charset="0"/>
              </a:rPr>
              <a:t>for Backpropagation algorithm</a:t>
            </a:r>
          </a:p>
          <a:p>
            <a:pPr>
              <a:defRPr/>
            </a:pPr>
            <a:r>
              <a:rPr lang="it-IT" dirty="0">
                <a:latin typeface="Arial" panose="020B0604020202020204" pitchFamily="34" charset="0"/>
                <a:cs typeface="Arial" panose="020B0604020202020204" pitchFamily="34" charset="0"/>
              </a:rPr>
              <a:t>Both features and the output class are allowed to be real valued (rather than discrete)</a:t>
            </a:r>
          </a:p>
        </p:txBody>
      </p:sp>
      <p:sp>
        <p:nvSpPr>
          <p:cNvPr id="4" name="Segnaposto numero diapositiva 3"/>
          <p:cNvSpPr>
            <a:spLocks noGrp="1"/>
          </p:cNvSpPr>
          <p:nvPr>
            <p:ph type="sldNum" sz="quarter" idx="11"/>
          </p:nvPr>
        </p:nvSpPr>
        <p:spPr/>
        <p:txBody>
          <a:bodyPr/>
          <a:lstStyle/>
          <a:p>
            <a:pPr>
              <a:defRPr/>
            </a:pPr>
            <a:fld id="{F7EACC79-5585-3444-BCFB-153F4C01F57B}" type="slidenum">
              <a:rPr lang="en-US" smtClean="0"/>
              <a:pPr>
                <a:defRPr/>
              </a:pPr>
              <a:t>3</a:t>
            </a:fld>
            <a:endParaRPr lang="en-US">
              <a:latin typeface="+mn-lt"/>
            </a:endParaRPr>
          </a:p>
        </p:txBody>
      </p:sp>
      <p:sp>
        <p:nvSpPr>
          <p:cNvPr id="5" name="Rounded Rectangle 4"/>
          <p:cNvSpPr/>
          <p:nvPr/>
        </p:nvSpPr>
        <p:spPr>
          <a:xfrm>
            <a:off x="832514" y="425014"/>
            <a:ext cx="7320886" cy="95164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3800" b="1" dirty="0">
                <a:solidFill>
                  <a:schemeClr val="tx1"/>
                </a:solidFill>
                <a:latin typeface="Arial" panose="020B0604020202020204" pitchFamily="34" charset="0"/>
                <a:cs typeface="Arial" panose="020B0604020202020204" pitchFamily="34" charset="0"/>
              </a:rPr>
              <a:t>What are Neural Networks ?</a:t>
            </a:r>
            <a:endParaRPr lang="en-US" sz="3800" dirty="0">
              <a:solidFill>
                <a:schemeClr val="tx1"/>
              </a:solidFill>
            </a:endParaRPr>
          </a:p>
        </p:txBody>
      </p:sp>
    </p:spTree>
    <p:extLst>
      <p:ext uri="{BB962C8B-B14F-4D97-AF65-F5344CB8AC3E}">
        <p14:creationId xmlns:p14="http://schemas.microsoft.com/office/powerpoint/2010/main" val="2548337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51" y="338281"/>
            <a:ext cx="10101359" cy="58642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Arial" panose="020B0604020202020204" pitchFamily="34" charset="0"/>
                <a:cs typeface="Arial" panose="020B0604020202020204" pitchFamily="34" charset="0"/>
              </a:rPr>
              <a:t>Example of AND by taking Batch Regime (Without Bias)</a:t>
            </a:r>
            <a:endParaRPr lang="en-US" sz="2800" dirty="0">
              <a:solidFill>
                <a:schemeClr val="tx1"/>
              </a:solidFill>
            </a:endParaRPr>
          </a:p>
        </p:txBody>
      </p:sp>
      <p:grpSp>
        <p:nvGrpSpPr>
          <p:cNvPr id="40" name="Group 39"/>
          <p:cNvGrpSpPr/>
          <p:nvPr/>
        </p:nvGrpSpPr>
        <p:grpSpPr>
          <a:xfrm>
            <a:off x="6769284" y="1897523"/>
            <a:ext cx="3631623" cy="1173219"/>
            <a:chOff x="7284577" y="4457268"/>
            <a:chExt cx="4206842" cy="1246898"/>
          </a:xfrm>
        </p:grpSpPr>
        <p:sp>
          <p:nvSpPr>
            <p:cNvPr id="8" name="Oval 7"/>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361155" y="4462657"/>
              <a:ext cx="433127" cy="369332"/>
            </a:xfrm>
            <a:prstGeom prst="rect">
              <a:avLst/>
            </a:prstGeom>
            <a:noFill/>
          </p:spPr>
          <p:txBody>
            <a:bodyPr wrap="square" rtlCol="0">
              <a:spAutoFit/>
            </a:bodyPr>
            <a:lstStyle/>
            <a:p>
              <a:r>
                <a:rPr lang="en-US" b="1" dirty="0"/>
                <a:t>x</a:t>
              </a:r>
              <a:r>
                <a:rPr lang="en-US" b="1" baseline="-25000" dirty="0"/>
                <a:t>1 </a:t>
              </a:r>
            </a:p>
          </p:txBody>
        </p:sp>
        <p:sp>
          <p:nvSpPr>
            <p:cNvPr id="12" name="TextBox 11"/>
            <p:cNvSpPr txBox="1"/>
            <p:nvPr/>
          </p:nvSpPr>
          <p:spPr>
            <a:xfrm>
              <a:off x="7372740" y="5328052"/>
              <a:ext cx="433127" cy="299996"/>
            </a:xfrm>
            <a:prstGeom prst="rect">
              <a:avLst/>
            </a:prstGeom>
            <a:noFill/>
          </p:spPr>
          <p:txBody>
            <a:bodyPr wrap="square" rtlCol="0">
              <a:spAutoFit/>
            </a:bodyPr>
            <a:lstStyle/>
            <a:p>
              <a:r>
                <a:rPr lang="en-US" b="1" dirty="0"/>
                <a:t>x</a:t>
              </a:r>
              <a:r>
                <a:rPr lang="en-US" b="1" baseline="-25000" dirty="0"/>
                <a:t>2</a:t>
              </a:r>
            </a:p>
          </p:txBody>
        </p:sp>
        <p:sp>
          <p:nvSpPr>
            <p:cNvPr id="14" name="Oval 13"/>
            <p:cNvSpPr/>
            <p:nvPr/>
          </p:nvSpPr>
          <p:spPr>
            <a:xfrm>
              <a:off x="9418808" y="4622398"/>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16" name="Straight Arrow Connector 15"/>
            <p:cNvCxnSpPr>
              <a:stCxn id="8" idx="6"/>
              <a:endCxn id="14" idx="2"/>
            </p:cNvCxnSpPr>
            <p:nvPr/>
          </p:nvCxnSpPr>
          <p:spPr>
            <a:xfrm>
              <a:off x="7771400" y="4665324"/>
              <a:ext cx="1647409" cy="3632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6"/>
            </p:cNvCxnSpPr>
            <p:nvPr/>
          </p:nvCxnSpPr>
          <p:spPr>
            <a:xfrm flipV="1">
              <a:off x="7803843" y="5176504"/>
              <a:ext cx="1640776" cy="33366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20" name="Straight Arrow Connector 19"/>
            <p:cNvCxnSpPr/>
            <p:nvPr/>
          </p:nvCxnSpPr>
          <p:spPr>
            <a:xfrm flipV="1">
              <a:off x="10340136" y="4622398"/>
              <a:ext cx="790105"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084250" y="4457268"/>
              <a:ext cx="1054155" cy="392526"/>
            </a:xfrm>
            <a:prstGeom prst="rect">
              <a:avLst/>
            </a:prstGeom>
            <a:noFill/>
          </p:spPr>
          <p:txBody>
            <a:bodyPr wrap="square" rtlCol="0">
              <a:spAutoFit/>
            </a:bodyPr>
            <a:lstStyle/>
            <a:p>
              <a:r>
                <a:rPr lang="en-US" b="1" dirty="0"/>
                <a:t>W</a:t>
              </a:r>
              <a:r>
                <a:rPr lang="en-US" b="1" baseline="-25000" dirty="0"/>
                <a:t>1</a:t>
              </a:r>
              <a:r>
                <a:rPr lang="en-US" b="1" dirty="0"/>
                <a:t>=0.5</a:t>
              </a:r>
              <a:endParaRPr lang="en-US" b="1" baseline="-25000" dirty="0"/>
            </a:p>
          </p:txBody>
        </p:sp>
        <p:sp>
          <p:nvSpPr>
            <p:cNvPr id="22" name="TextBox 21"/>
            <p:cNvSpPr txBox="1"/>
            <p:nvPr/>
          </p:nvSpPr>
          <p:spPr>
            <a:xfrm>
              <a:off x="8084248" y="4980847"/>
              <a:ext cx="1040507" cy="392526"/>
            </a:xfrm>
            <a:prstGeom prst="rect">
              <a:avLst/>
            </a:prstGeom>
            <a:noFill/>
          </p:spPr>
          <p:txBody>
            <a:bodyPr wrap="square" rtlCol="0">
              <a:spAutoFit/>
            </a:bodyPr>
            <a:lstStyle/>
            <a:p>
              <a:r>
                <a:rPr lang="en-US" b="1" dirty="0"/>
                <a:t>W</a:t>
              </a:r>
              <a:r>
                <a:rPr lang="en-US" b="1" baseline="-25000" dirty="0"/>
                <a:t>2</a:t>
              </a:r>
              <a:r>
                <a:rPr lang="en-US" b="1" dirty="0"/>
                <a:t>=0.5</a:t>
              </a:r>
              <a:endParaRPr lang="en-US" b="1" baseline="-25000" dirty="0"/>
            </a:p>
          </p:txBody>
        </p:sp>
        <p:cxnSp>
          <p:nvCxnSpPr>
            <p:cNvPr id="24" name="Straight Arrow Connector 23"/>
            <p:cNvCxnSpPr/>
            <p:nvPr/>
          </p:nvCxnSpPr>
          <p:spPr>
            <a:xfrm>
              <a:off x="10315113" y="5152636"/>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10099579" y="1762539"/>
            <a:ext cx="949260" cy="369332"/>
          </a:xfrm>
          <a:prstGeom prst="rect">
            <a:avLst/>
          </a:prstGeom>
          <a:noFill/>
        </p:spPr>
        <p:txBody>
          <a:bodyPr wrap="square" rtlCol="0">
            <a:spAutoFit/>
          </a:bodyPr>
          <a:lstStyle/>
          <a:p>
            <a:r>
              <a:rPr lang="en-US" b="1" dirty="0"/>
              <a:t>+1    ON</a:t>
            </a:r>
            <a:endParaRPr lang="en-US" b="1" baseline="-25000" dirty="0"/>
          </a:p>
        </p:txBody>
      </p:sp>
      <p:sp>
        <p:nvSpPr>
          <p:cNvPr id="47" name="TextBox 46"/>
          <p:cNvSpPr txBox="1"/>
          <p:nvPr/>
        </p:nvSpPr>
        <p:spPr>
          <a:xfrm>
            <a:off x="10170369" y="2630307"/>
            <a:ext cx="864822" cy="369332"/>
          </a:xfrm>
          <a:prstGeom prst="rect">
            <a:avLst/>
          </a:prstGeom>
          <a:noFill/>
        </p:spPr>
        <p:txBody>
          <a:bodyPr wrap="square" rtlCol="0">
            <a:spAutoFit/>
          </a:bodyPr>
          <a:lstStyle/>
          <a:p>
            <a:r>
              <a:rPr lang="en-US" b="1" dirty="0"/>
              <a:t>-1  OFF</a:t>
            </a:r>
            <a:endParaRPr lang="en-US" b="1" baseline="-25000" dirty="0"/>
          </a:p>
        </p:txBody>
      </p:sp>
      <p:sp>
        <p:nvSpPr>
          <p:cNvPr id="49" name="TextBox 48"/>
          <p:cNvSpPr txBox="1"/>
          <p:nvPr/>
        </p:nvSpPr>
        <p:spPr>
          <a:xfrm>
            <a:off x="8539314" y="1674043"/>
            <a:ext cx="822287" cy="338554"/>
          </a:xfrm>
          <a:prstGeom prst="rect">
            <a:avLst/>
          </a:prstGeom>
          <a:noFill/>
        </p:spPr>
        <p:txBody>
          <a:bodyPr wrap="square" rtlCol="0">
            <a:spAutoFit/>
          </a:bodyPr>
          <a:lstStyle/>
          <a:p>
            <a:r>
              <a:rPr lang="en-US" sz="1600" b="1" dirty="0"/>
              <a:t>If S &gt; 0</a:t>
            </a:r>
            <a:endParaRPr lang="en-US" sz="1600" b="1" baseline="-25000" dirty="0"/>
          </a:p>
        </p:txBody>
      </p:sp>
      <p:sp>
        <p:nvSpPr>
          <p:cNvPr id="50" name="TextBox 49"/>
          <p:cNvSpPr txBox="1"/>
          <p:nvPr/>
        </p:nvSpPr>
        <p:spPr>
          <a:xfrm>
            <a:off x="6414030" y="1879632"/>
            <a:ext cx="373904" cy="369332"/>
          </a:xfrm>
          <a:prstGeom prst="rect">
            <a:avLst/>
          </a:prstGeom>
          <a:noFill/>
        </p:spPr>
        <p:txBody>
          <a:bodyPr wrap="square" rtlCol="0">
            <a:spAutoFit/>
          </a:bodyPr>
          <a:lstStyle/>
          <a:p>
            <a:r>
              <a:rPr lang="en-US" b="1" dirty="0"/>
              <a:t>0</a:t>
            </a:r>
            <a:r>
              <a:rPr lang="en-US" b="1" baseline="-25000" dirty="0"/>
              <a:t> </a:t>
            </a:r>
          </a:p>
        </p:txBody>
      </p:sp>
      <p:sp>
        <p:nvSpPr>
          <p:cNvPr id="51" name="TextBox 50"/>
          <p:cNvSpPr txBox="1"/>
          <p:nvPr/>
        </p:nvSpPr>
        <p:spPr>
          <a:xfrm>
            <a:off x="6457246" y="2730891"/>
            <a:ext cx="373904" cy="369332"/>
          </a:xfrm>
          <a:prstGeom prst="rect">
            <a:avLst/>
          </a:prstGeom>
          <a:noFill/>
        </p:spPr>
        <p:txBody>
          <a:bodyPr wrap="square" rtlCol="0">
            <a:spAutoFit/>
          </a:bodyPr>
          <a:lstStyle/>
          <a:p>
            <a:r>
              <a:rPr lang="en-US" b="1" dirty="0"/>
              <a:t>1</a:t>
            </a:r>
            <a:r>
              <a:rPr lang="en-US" b="1" baseline="-25000" dirty="0"/>
              <a:t> </a:t>
            </a:r>
          </a:p>
        </p:txBody>
      </p:sp>
      <p:graphicFrame>
        <p:nvGraphicFramePr>
          <p:cNvPr id="2" name="Table 1"/>
          <p:cNvGraphicFramePr>
            <a:graphicFrameLocks noGrp="1"/>
          </p:cNvGraphicFramePr>
          <p:nvPr>
            <p:extLst>
              <p:ext uri="{D42A27DB-BD31-4B8C-83A1-F6EECF244321}">
                <p14:modId xmlns:p14="http://schemas.microsoft.com/office/powerpoint/2010/main" val="648604382"/>
              </p:ext>
            </p:extLst>
          </p:nvPr>
        </p:nvGraphicFramePr>
        <p:xfrm>
          <a:off x="796126" y="1977623"/>
          <a:ext cx="2829148" cy="1828800"/>
        </p:xfrm>
        <a:graphic>
          <a:graphicData uri="http://schemas.openxmlformats.org/drawingml/2006/table">
            <a:tbl>
              <a:tblPr firstRow="1" bandRow="1">
                <a:tableStyleId>{5C22544A-7EE6-4342-B048-85BDC9FD1C3A}</a:tableStyleId>
              </a:tblPr>
              <a:tblGrid>
                <a:gridCol w="660093">
                  <a:extLst>
                    <a:ext uri="{9D8B030D-6E8A-4147-A177-3AD203B41FA5}">
                      <a16:colId xmlns:a16="http://schemas.microsoft.com/office/drawing/2014/main" val="940719695"/>
                    </a:ext>
                  </a:extLst>
                </a:gridCol>
                <a:gridCol w="680128">
                  <a:extLst>
                    <a:ext uri="{9D8B030D-6E8A-4147-A177-3AD203B41FA5}">
                      <a16:colId xmlns:a16="http://schemas.microsoft.com/office/drawing/2014/main" val="3363300399"/>
                    </a:ext>
                  </a:extLst>
                </a:gridCol>
                <a:gridCol w="1488927">
                  <a:extLst>
                    <a:ext uri="{9D8B030D-6E8A-4147-A177-3AD203B41FA5}">
                      <a16:colId xmlns:a16="http://schemas.microsoft.com/office/drawing/2014/main" val="452001056"/>
                    </a:ext>
                  </a:extLst>
                </a:gridCol>
              </a:tblGrid>
              <a:tr h="344185">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 </a:t>
                      </a:r>
                      <a:r>
                        <a:rPr lang="en-US" sz="1800" b="1" baseline="0" dirty="0">
                          <a:solidFill>
                            <a:schemeClr val="bg1"/>
                          </a:solidFill>
                          <a:latin typeface="Arial" panose="020B0604020202020204" pitchFamily="34" charset="0"/>
                          <a:cs typeface="Arial" panose="020B0604020202020204" pitchFamily="34" charset="0"/>
                        </a:rPr>
                        <a:t>AND</a:t>
                      </a:r>
                      <a:r>
                        <a:rPr lang="en-US" sz="1800" b="1" baseline="-25000"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extLst>
                  <a:ext uri="{0D108BD9-81ED-4DB2-BD59-A6C34878D82A}">
                    <a16:rowId xmlns:a16="http://schemas.microsoft.com/office/drawing/2014/main" val="3445470048"/>
                  </a:ext>
                </a:extLst>
              </a:tr>
              <a:tr h="344185">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227411592"/>
                  </a:ext>
                </a:extLst>
              </a:tr>
              <a:tr h="344185">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4028102759"/>
                  </a:ext>
                </a:extLst>
              </a:tr>
              <a:tr h="344185">
                <a:tc>
                  <a:txBody>
                    <a:bodyPr/>
                    <a:lstStyle/>
                    <a:p>
                      <a:pPr algn="ctr"/>
                      <a:r>
                        <a:rPr lang="en-US" dirty="0"/>
                        <a:t>1</a:t>
                      </a:r>
                    </a:p>
                  </a:txBody>
                  <a:tcPr/>
                </a:tc>
                <a:tc>
                  <a:txBody>
                    <a:bodyPr/>
                    <a:lstStyle/>
                    <a:p>
                      <a:pPr algn="ctr"/>
                      <a:r>
                        <a:rPr lang="en-US" dirty="0"/>
                        <a:t>0</a:t>
                      </a:r>
                    </a:p>
                  </a:txBody>
                  <a:tcPr/>
                </a:tc>
                <a:tc>
                  <a:txBody>
                    <a:bodyPr/>
                    <a:lstStyle/>
                    <a:p>
                      <a:pPr algn="ctr"/>
                      <a:r>
                        <a:rPr lang="en-US" dirty="0"/>
                        <a:t>0 </a:t>
                      </a:r>
                    </a:p>
                  </a:txBody>
                  <a:tcPr/>
                </a:tc>
                <a:extLst>
                  <a:ext uri="{0D108BD9-81ED-4DB2-BD59-A6C34878D82A}">
                    <a16:rowId xmlns:a16="http://schemas.microsoft.com/office/drawing/2014/main" val="1448256496"/>
                  </a:ext>
                </a:extLst>
              </a:tr>
              <a:tr h="344185">
                <a:tc>
                  <a:txBody>
                    <a:bodyPr/>
                    <a:lstStyle/>
                    <a:p>
                      <a:pPr algn="ctr"/>
                      <a:r>
                        <a:rPr lang="en-US" dirty="0"/>
                        <a:t>1</a:t>
                      </a:r>
                    </a:p>
                  </a:txBody>
                  <a:tcPr/>
                </a:tc>
                <a:tc>
                  <a:txBody>
                    <a:bodyPr/>
                    <a:lstStyle/>
                    <a:p>
                      <a:pPr algn="ctr"/>
                      <a:r>
                        <a:rPr lang="en-US" dirty="0"/>
                        <a:t>1</a:t>
                      </a:r>
                    </a:p>
                  </a:txBody>
                  <a:tcPr/>
                </a:tc>
                <a:tc>
                  <a:txBody>
                    <a:bodyPr/>
                    <a:lstStyle/>
                    <a:p>
                      <a:pPr algn="ctr"/>
                      <a:r>
                        <a:rPr lang="en-US" dirty="0"/>
                        <a:t>1 </a:t>
                      </a:r>
                    </a:p>
                  </a:txBody>
                  <a:tcPr/>
                </a:tc>
                <a:extLst>
                  <a:ext uri="{0D108BD9-81ED-4DB2-BD59-A6C34878D82A}">
                    <a16:rowId xmlns:a16="http://schemas.microsoft.com/office/drawing/2014/main" val="163868603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12501833"/>
              </p:ext>
            </p:extLst>
          </p:nvPr>
        </p:nvGraphicFramePr>
        <p:xfrm>
          <a:off x="3699920" y="3306851"/>
          <a:ext cx="7035257" cy="3286760"/>
        </p:xfrm>
        <a:graphic>
          <a:graphicData uri="http://schemas.openxmlformats.org/drawingml/2006/table">
            <a:tbl>
              <a:tblPr firstRow="1" bandRow="1">
                <a:tableStyleId>{5C22544A-7EE6-4342-B048-85BDC9FD1C3A}</a:tableStyleId>
              </a:tblPr>
              <a:tblGrid>
                <a:gridCol w="1803576">
                  <a:extLst>
                    <a:ext uri="{9D8B030D-6E8A-4147-A177-3AD203B41FA5}">
                      <a16:colId xmlns:a16="http://schemas.microsoft.com/office/drawing/2014/main" val="1310300667"/>
                    </a:ext>
                  </a:extLst>
                </a:gridCol>
                <a:gridCol w="1315952">
                  <a:extLst>
                    <a:ext uri="{9D8B030D-6E8A-4147-A177-3AD203B41FA5}">
                      <a16:colId xmlns:a16="http://schemas.microsoft.com/office/drawing/2014/main" val="984122444"/>
                    </a:ext>
                  </a:extLst>
                </a:gridCol>
                <a:gridCol w="1305243">
                  <a:extLst>
                    <a:ext uri="{9D8B030D-6E8A-4147-A177-3AD203B41FA5}">
                      <a16:colId xmlns:a16="http://schemas.microsoft.com/office/drawing/2014/main" val="1527485606"/>
                    </a:ext>
                  </a:extLst>
                </a:gridCol>
                <a:gridCol w="1305243">
                  <a:extLst>
                    <a:ext uri="{9D8B030D-6E8A-4147-A177-3AD203B41FA5}">
                      <a16:colId xmlns:a16="http://schemas.microsoft.com/office/drawing/2014/main" val="2762024321"/>
                    </a:ext>
                  </a:extLst>
                </a:gridCol>
                <a:gridCol w="1305243">
                  <a:extLst>
                    <a:ext uri="{9D8B030D-6E8A-4147-A177-3AD203B41FA5}">
                      <a16:colId xmlns:a16="http://schemas.microsoft.com/office/drawing/2014/main" val="3447881076"/>
                    </a:ext>
                  </a:extLst>
                </a:gridCol>
              </a:tblGrid>
              <a:tr h="370840">
                <a:tc>
                  <a:txBody>
                    <a:bodyPr/>
                    <a:lstStyle/>
                    <a:p>
                      <a:r>
                        <a:rPr lang="en-US" dirty="0"/>
                        <a:t>Weights</a:t>
                      </a:r>
                    </a:p>
                  </a:txBody>
                  <a:tcPr/>
                </a:tc>
                <a:tc>
                  <a:txBody>
                    <a:bodyPr/>
                    <a:lstStyle/>
                    <a:p>
                      <a:r>
                        <a:rPr lang="en-US" dirty="0"/>
                        <a:t>Ex-1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=0,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r>
                        <a:rPr lang="en-US" dirty="0"/>
                        <a:t>Ex-2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=1,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=0</a:t>
                      </a:r>
                      <a:endParaRPr lang="en-US" dirty="0">
                        <a:solidFill>
                          <a:schemeClr val="bg1"/>
                        </a:solidFill>
                      </a:endParaRPr>
                    </a:p>
                  </a:txBody>
                  <a:tcPr/>
                </a:tc>
                <a:tc>
                  <a:txBody>
                    <a:bodyPr/>
                    <a:lstStyle/>
                    <a:p>
                      <a:r>
                        <a:rPr lang="en-US" dirty="0"/>
                        <a:t>Ex-3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=1,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r>
                        <a:rPr lang="en-US" dirty="0"/>
                        <a:t>Ex-4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=0,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=0</a:t>
                      </a:r>
                      <a:endParaRPr lang="en-US" dirty="0">
                        <a:solidFill>
                          <a:schemeClr val="bg1"/>
                        </a:solidFill>
                      </a:endParaRPr>
                    </a:p>
                  </a:txBody>
                  <a:tcPr/>
                </a:tc>
                <a:extLst>
                  <a:ext uri="{0D108BD9-81ED-4DB2-BD59-A6C34878D82A}">
                    <a16:rowId xmlns:a16="http://schemas.microsoft.com/office/drawing/2014/main" val="4108788607"/>
                  </a:ext>
                </a:extLst>
              </a:tr>
              <a:tr h="370840">
                <a:tc>
                  <a:txBody>
                    <a:bodyPr/>
                    <a:lstStyle/>
                    <a:p>
                      <a:r>
                        <a:rPr lang="en-US" dirty="0"/>
                        <a:t>w1</a:t>
                      </a:r>
                    </a:p>
                  </a:txBody>
                  <a:tcPr/>
                </a:tc>
                <a:tc>
                  <a:txBody>
                    <a:bodyPr/>
                    <a:lstStyle/>
                    <a:p>
                      <a:r>
                        <a:rPr lang="en-US" dirty="0"/>
                        <a:t>0.5</a:t>
                      </a:r>
                    </a:p>
                  </a:txBody>
                  <a:tcPr/>
                </a:tc>
                <a:tc>
                  <a:txBody>
                    <a:bodyPr/>
                    <a:lstStyle/>
                    <a:p>
                      <a:r>
                        <a:rPr lang="en-US" dirty="0"/>
                        <a:t>0.5</a:t>
                      </a:r>
                    </a:p>
                  </a:txBody>
                  <a:tcPr/>
                </a:tc>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1702320125"/>
                  </a:ext>
                </a:extLst>
              </a:tr>
              <a:tr h="370840">
                <a:tc>
                  <a:txBody>
                    <a:bodyPr/>
                    <a:lstStyle/>
                    <a:p>
                      <a:r>
                        <a:rPr lang="en-US" dirty="0"/>
                        <a:t>w2</a:t>
                      </a:r>
                    </a:p>
                  </a:txBody>
                  <a:tcPr/>
                </a:tc>
                <a:tc>
                  <a:txBody>
                    <a:bodyPr/>
                    <a:lstStyle/>
                    <a:p>
                      <a:r>
                        <a:rPr lang="en-US" dirty="0"/>
                        <a:t>0.5</a:t>
                      </a:r>
                    </a:p>
                  </a:txBody>
                  <a:tcPr/>
                </a:tc>
                <a:tc>
                  <a:txBody>
                    <a:bodyPr/>
                    <a:lstStyle/>
                    <a:p>
                      <a:r>
                        <a:rPr lang="en-US" dirty="0"/>
                        <a:t>0.5</a:t>
                      </a:r>
                    </a:p>
                  </a:txBody>
                  <a:tcPr/>
                </a:tc>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4261206254"/>
                  </a:ext>
                </a:extLst>
              </a:tr>
              <a:tr h="370840">
                <a:tc>
                  <a:txBody>
                    <a:bodyPr/>
                    <a:lstStyle/>
                    <a:p>
                      <a:r>
                        <a:rPr lang="en-US" dirty="0"/>
                        <a:t>Weighted Sum</a:t>
                      </a:r>
                    </a:p>
                  </a:txBody>
                  <a:tcPr/>
                </a:tc>
                <a:tc>
                  <a:txBody>
                    <a:bodyPr/>
                    <a:lstStyle/>
                    <a:p>
                      <a:r>
                        <a:rPr lang="en-US" dirty="0"/>
                        <a:t>0.5</a:t>
                      </a:r>
                    </a:p>
                  </a:txBody>
                  <a:tcPr/>
                </a:tc>
                <a:tc>
                  <a:txBody>
                    <a:bodyPr/>
                    <a:lstStyle/>
                    <a:p>
                      <a:r>
                        <a:rPr lang="en-US" dirty="0"/>
                        <a:t>0.5</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2560002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Observed Output</a:t>
                      </a:r>
                    </a:p>
                  </a:txBody>
                  <a:tcPr/>
                </a:tc>
                <a:tc>
                  <a:txBody>
                    <a:bodyPr/>
                    <a:lstStyle/>
                    <a:p>
                      <a:r>
                        <a:rPr lang="en-US" dirty="0"/>
                        <a:t>+1</a:t>
                      </a:r>
                    </a:p>
                  </a:txBody>
                  <a:tcPr/>
                </a:tc>
                <a:tc>
                  <a:txBody>
                    <a:bodyPr/>
                    <a:lstStyle/>
                    <a:p>
                      <a:r>
                        <a:rPr lang="en-US" dirty="0"/>
                        <a:t>+1</a:t>
                      </a:r>
                    </a:p>
                  </a:txBody>
                  <a:tcPr/>
                </a:tc>
                <a:tc>
                  <a:txBody>
                    <a:bodyPr/>
                    <a:lstStyle/>
                    <a:p>
                      <a:r>
                        <a:rPr lang="en-US" sz="2000" b="1" dirty="0"/>
                        <a:t>+1</a:t>
                      </a:r>
                    </a:p>
                  </a:txBody>
                  <a:tcPr/>
                </a:tc>
                <a:tc>
                  <a:txBody>
                    <a:bodyPr/>
                    <a:lstStyle/>
                    <a:p>
                      <a:r>
                        <a:rPr lang="en-US" sz="2000" b="1" dirty="0"/>
                        <a:t>-1</a:t>
                      </a:r>
                    </a:p>
                  </a:txBody>
                  <a:tcPr/>
                </a:tc>
                <a:extLst>
                  <a:ext uri="{0D108BD9-81ED-4DB2-BD59-A6C34878D82A}">
                    <a16:rowId xmlns:a16="http://schemas.microsoft.com/office/drawing/2014/main" val="14068881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Target Output</a:t>
                      </a:r>
                    </a:p>
                  </a:txBody>
                  <a:tcPr/>
                </a:tc>
                <a:tc>
                  <a:txBody>
                    <a:bodyPr/>
                    <a:lstStyle/>
                    <a:p>
                      <a:r>
                        <a:rPr lang="en-US" dirty="0"/>
                        <a:t>-1</a:t>
                      </a:r>
                    </a:p>
                  </a:txBody>
                  <a:tcPr/>
                </a:tc>
                <a:tc>
                  <a:txBody>
                    <a:bodyPr/>
                    <a:lstStyle/>
                    <a:p>
                      <a:r>
                        <a:rPr lang="en-US" dirty="0"/>
                        <a:t>-1</a:t>
                      </a:r>
                    </a:p>
                  </a:txBody>
                  <a:tcPr/>
                </a:tc>
                <a:tc>
                  <a:txBody>
                    <a:bodyPr/>
                    <a:lstStyle/>
                    <a:p>
                      <a:r>
                        <a:rPr lang="en-US" sz="2000" b="1" dirty="0"/>
                        <a:t>+1</a:t>
                      </a:r>
                    </a:p>
                  </a:txBody>
                  <a:tcPr/>
                </a:tc>
                <a:tc>
                  <a:txBody>
                    <a:bodyPr/>
                    <a:lstStyle/>
                    <a:p>
                      <a:r>
                        <a:rPr lang="en-US" sz="2000" b="1" dirty="0"/>
                        <a:t>-1</a:t>
                      </a:r>
                    </a:p>
                  </a:txBody>
                  <a:tcPr/>
                </a:tc>
                <a:extLst>
                  <a:ext uri="{0D108BD9-81ED-4DB2-BD59-A6C34878D82A}">
                    <a16:rowId xmlns:a16="http://schemas.microsoft.com/office/drawing/2014/main" val="33608397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1" dirty="0">
                          <a:solidFill>
                            <a:schemeClr val="tx1"/>
                          </a:solidFill>
                        </a:rPr>
                        <a:t>∆</a:t>
                      </a:r>
                      <a:r>
                        <a:rPr lang="en-US" sz="1800" b="1" baseline="-25000" dirty="0">
                          <a:solidFill>
                            <a:schemeClr val="tx1"/>
                          </a:solidFill>
                        </a:rPr>
                        <a:t>1   </a:t>
                      </a:r>
                      <a:r>
                        <a:rPr lang="en-US" sz="1800" b="0" baseline="0" dirty="0">
                          <a:solidFill>
                            <a:schemeClr val="tx1"/>
                          </a:solidFill>
                        </a:rPr>
                        <a:t>(Error)</a:t>
                      </a:r>
                      <a:endParaRPr lang="en-US" b="0" dirty="0"/>
                    </a:p>
                  </a:txBody>
                  <a:tcPr/>
                </a:tc>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-0.2</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8145311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1" dirty="0">
                          <a:solidFill>
                            <a:schemeClr val="tx1"/>
                          </a:solidFill>
                        </a:rPr>
                        <a:t>∆</a:t>
                      </a:r>
                      <a:r>
                        <a:rPr lang="en-US" sz="1800" b="1" baseline="-25000" dirty="0">
                          <a:solidFill>
                            <a:schemeClr val="tx1"/>
                          </a:solidFill>
                        </a:rPr>
                        <a:t>2   </a:t>
                      </a:r>
                      <a:r>
                        <a:rPr lang="en-US" sz="1800" b="0" baseline="0" dirty="0">
                          <a:solidFill>
                            <a:schemeClr val="tx1"/>
                          </a:solidFill>
                        </a:rPr>
                        <a:t>(Error)</a:t>
                      </a:r>
                      <a:endParaRPr lang="en-US" b="0" dirty="0"/>
                    </a:p>
                  </a:txBody>
                  <a:tcPr/>
                </a:tc>
                <a:tc>
                  <a:txBody>
                    <a:bodyPr/>
                    <a:lstStyle/>
                    <a:p>
                      <a:r>
                        <a:rPr lang="en-US" dirty="0"/>
                        <a:t>-0.2</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16077114"/>
                  </a:ext>
                </a:extLst>
              </a:tr>
            </a:tbl>
          </a:graphicData>
        </a:graphic>
      </p:graphicFrame>
      <p:sp>
        <p:nvSpPr>
          <p:cNvPr id="25" name="Curved Right Arrow 24"/>
          <p:cNvSpPr/>
          <p:nvPr/>
        </p:nvSpPr>
        <p:spPr>
          <a:xfrm rot="17025328" flipH="1">
            <a:off x="4488234" y="1595109"/>
            <a:ext cx="609055" cy="235656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矩形 8"/>
          <p:cNvSpPr/>
          <p:nvPr/>
        </p:nvSpPr>
        <p:spPr>
          <a:xfrm>
            <a:off x="788795" y="2698101"/>
            <a:ext cx="2836479" cy="382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8"/>
          <p:cNvSpPr/>
          <p:nvPr/>
        </p:nvSpPr>
        <p:spPr>
          <a:xfrm>
            <a:off x="5513683" y="3945327"/>
            <a:ext cx="1255601" cy="26482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8"/>
          <p:cNvSpPr/>
          <p:nvPr/>
        </p:nvSpPr>
        <p:spPr>
          <a:xfrm>
            <a:off x="6835411" y="3945327"/>
            <a:ext cx="1203120" cy="26482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8"/>
          <p:cNvSpPr/>
          <p:nvPr/>
        </p:nvSpPr>
        <p:spPr>
          <a:xfrm>
            <a:off x="8114130" y="3945327"/>
            <a:ext cx="1247471" cy="26482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8"/>
          <p:cNvSpPr/>
          <p:nvPr/>
        </p:nvSpPr>
        <p:spPr>
          <a:xfrm>
            <a:off x="9437200" y="3945327"/>
            <a:ext cx="1267236" cy="26482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TextBox 29"/>
          <p:cNvSpPr txBox="1"/>
          <p:nvPr/>
        </p:nvSpPr>
        <p:spPr>
          <a:xfrm>
            <a:off x="343146" y="1010691"/>
            <a:ext cx="11039087" cy="954107"/>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2400" dirty="0"/>
              <a:t>To understand the requirement of bias, we consider an example of logical AND.</a:t>
            </a:r>
          </a:p>
          <a:p>
            <a:pPr marL="285750" indent="-285750">
              <a:buClr>
                <a:schemeClr val="tx1"/>
              </a:buClr>
              <a:buFont typeface="Arial" panose="020B0604020202020204" pitchFamily="34" charset="0"/>
              <a:buChar char="•"/>
            </a:pPr>
            <a:r>
              <a:rPr lang="en-US" sz="3200" b="1" dirty="0">
                <a:solidFill>
                  <a:srgbClr val="FF0000"/>
                </a:solidFill>
              </a:rPr>
              <a:t>Epoch:1</a:t>
            </a:r>
          </a:p>
        </p:txBody>
      </p:sp>
      <p:sp>
        <p:nvSpPr>
          <p:cNvPr id="3" name="TextBox 2"/>
          <p:cNvSpPr txBox="1"/>
          <p:nvPr/>
        </p:nvSpPr>
        <p:spPr>
          <a:xfrm>
            <a:off x="343146" y="4479563"/>
            <a:ext cx="3232717" cy="1400383"/>
          </a:xfrm>
          <a:prstGeom prst="rect">
            <a:avLst/>
          </a:prstGeom>
          <a:noFill/>
        </p:spPr>
        <p:txBody>
          <a:bodyPr wrap="square" rtlCol="0">
            <a:spAutoFit/>
          </a:bodyPr>
          <a:lstStyle/>
          <a:p>
            <a:r>
              <a:rPr lang="en-US" sz="1700" dirty="0"/>
              <a:t>Total Error </a:t>
            </a:r>
            <a:r>
              <a:rPr lang="el-GR" sz="1700" b="1" dirty="0"/>
              <a:t>∆</a:t>
            </a:r>
            <a:r>
              <a:rPr lang="en-US" sz="1700" b="1" baseline="-25000" dirty="0"/>
              <a:t>1 </a:t>
            </a:r>
            <a:r>
              <a:rPr lang="en-US" sz="1700" b="1" dirty="0"/>
              <a:t>= </a:t>
            </a:r>
            <a:r>
              <a:rPr lang="en-US" sz="1700" dirty="0"/>
              <a:t>0 - 0.2+0+0 </a:t>
            </a:r>
            <a:r>
              <a:rPr lang="en-US" sz="1700" b="1" dirty="0"/>
              <a:t>= - 0.2</a:t>
            </a:r>
            <a:endParaRPr lang="en-US" sz="1700" dirty="0"/>
          </a:p>
          <a:p>
            <a:r>
              <a:rPr lang="en-US" sz="1700" dirty="0"/>
              <a:t>Total Error </a:t>
            </a:r>
            <a:r>
              <a:rPr lang="el-GR" sz="1700" b="1" dirty="0"/>
              <a:t>∆</a:t>
            </a:r>
            <a:r>
              <a:rPr lang="en-US" sz="1700" b="1" baseline="-25000" dirty="0"/>
              <a:t>2</a:t>
            </a:r>
            <a:r>
              <a:rPr lang="en-US" sz="1700" b="1" dirty="0"/>
              <a:t> =</a:t>
            </a:r>
            <a:r>
              <a:rPr lang="en-US" sz="1700" dirty="0"/>
              <a:t> - 0.2+0+0+0 = </a:t>
            </a:r>
            <a:r>
              <a:rPr lang="en-US" sz="1700" b="1" dirty="0"/>
              <a:t>- 0.2</a:t>
            </a:r>
          </a:p>
          <a:p>
            <a:endParaRPr lang="en-US" sz="1700" b="1" dirty="0"/>
          </a:p>
          <a:p>
            <a:r>
              <a:rPr lang="en-US" sz="1700" dirty="0"/>
              <a:t>Updated</a:t>
            </a:r>
            <a:r>
              <a:rPr lang="en-US" sz="1700" b="1" dirty="0"/>
              <a:t> w1 </a:t>
            </a:r>
            <a:r>
              <a:rPr lang="en-US" sz="1700" dirty="0"/>
              <a:t>= 0.5-0.2 </a:t>
            </a:r>
            <a:r>
              <a:rPr lang="en-US" sz="1700" b="1" dirty="0"/>
              <a:t>= 0.3</a:t>
            </a:r>
          </a:p>
          <a:p>
            <a:r>
              <a:rPr lang="en-US" sz="1700" dirty="0"/>
              <a:t>Updated</a:t>
            </a:r>
            <a:r>
              <a:rPr lang="en-US" sz="1700" b="1" dirty="0"/>
              <a:t> w2 </a:t>
            </a:r>
            <a:r>
              <a:rPr lang="en-US" sz="1700" dirty="0"/>
              <a:t>= 0.5-0.2 </a:t>
            </a:r>
            <a:r>
              <a:rPr lang="en-US" sz="1700" b="1" dirty="0"/>
              <a:t>= 0.3</a:t>
            </a:r>
          </a:p>
        </p:txBody>
      </p:sp>
    </p:spTree>
    <p:extLst>
      <p:ext uri="{BB962C8B-B14F-4D97-AF65-F5344CB8AC3E}">
        <p14:creationId xmlns:p14="http://schemas.microsoft.com/office/powerpoint/2010/main" val="40683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par>
                          <p:cTn id="7" fill="hold">
                            <p:stCondLst>
                              <p:cond delay="0"/>
                            </p:stCondLst>
                            <p:childTnLst>
                              <p:par>
                                <p:cTn id="8" presetID="20"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edge">
                                      <p:cBhvr>
                                        <p:cTn id="10" dur="20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par>
                          <p:cTn id="19" fill="hold">
                            <p:stCondLst>
                              <p:cond delay="0"/>
                            </p:stCondLst>
                            <p:childTnLst>
                              <p:par>
                                <p:cTn id="20" presetID="1" presetClass="exit" presetSubtype="0" fill="hold" grpId="1" nodeType="afterEffect">
                                  <p:stCondLst>
                                    <p:cond delay="0"/>
                                  </p:stCondLst>
                                  <p:childTnLst>
                                    <p:set>
                                      <p:cBhvr>
                                        <p:cTn id="21" dur="1" fill="hold">
                                          <p:stCondLst>
                                            <p:cond delay="0"/>
                                          </p:stCondLst>
                                        </p:cTn>
                                        <p:tgtEl>
                                          <p:spTgt spid="5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2"/>
                                        </p:tgtEl>
                                        <p:attrNameLst>
                                          <p:attrName>style.visibility</p:attrName>
                                        </p:attrNameLst>
                                      </p:cBhvr>
                                      <p:to>
                                        <p:strVal val="visible"/>
                                      </p:to>
                                    </p:set>
                                  </p:childTnLst>
                                </p:cTn>
                              </p:par>
                            </p:childTnLst>
                          </p:cTn>
                        </p:par>
                        <p:par>
                          <p:cTn id="26" fill="hold">
                            <p:stCondLst>
                              <p:cond delay="0"/>
                            </p:stCondLst>
                            <p:childTnLst>
                              <p:par>
                                <p:cTn id="27" presetID="1" presetClass="exit" presetSubtype="0" fill="hold" grpId="1" nodeType="afterEffect">
                                  <p:stCondLst>
                                    <p:cond delay="0"/>
                                  </p:stCondLst>
                                  <p:childTnLst>
                                    <p:set>
                                      <p:cBhvr>
                                        <p:cTn id="28" dur="1" fill="hold">
                                          <p:stCondLst>
                                            <p:cond delay="0"/>
                                          </p:stCondLst>
                                        </p:cTn>
                                        <p:tgtEl>
                                          <p:spTgt spid="5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childTnLst>
                          </p:cTn>
                        </p:par>
                        <p:par>
                          <p:cTn id="33" fill="hold">
                            <p:stCondLst>
                              <p:cond delay="0"/>
                            </p:stCondLst>
                            <p:childTnLst>
                              <p:par>
                                <p:cTn id="34" presetID="1" presetClass="exit" presetSubtype="0" fill="hold" grpId="1" nodeType="afterEffect">
                                  <p:stCondLst>
                                    <p:cond delay="0"/>
                                  </p:stCondLst>
                                  <p:childTnLst>
                                    <p:set>
                                      <p:cBhvr>
                                        <p:cTn id="35" dur="1" fill="hold">
                                          <p:stCondLst>
                                            <p:cond delay="0"/>
                                          </p:stCondLst>
                                        </p:cTn>
                                        <p:tgtEl>
                                          <p:spTgt spid="6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5" grpId="0" animBg="1"/>
      <p:bldP spid="56" grpId="0" animBg="1"/>
      <p:bldP spid="56" grpId="1" animBg="1"/>
      <p:bldP spid="58" grpId="0" animBg="1"/>
      <p:bldP spid="58" grpId="1" animBg="1"/>
      <p:bldP spid="62" grpId="0" animBg="1"/>
      <p:bldP spid="62" grpId="1" animBg="1"/>
      <p:bldP spid="63" grpId="0" animBg="1"/>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6769284" y="1897523"/>
            <a:ext cx="3631623" cy="1173219"/>
            <a:chOff x="7284577" y="4457268"/>
            <a:chExt cx="4206842" cy="1246898"/>
          </a:xfrm>
        </p:grpSpPr>
        <p:sp>
          <p:nvSpPr>
            <p:cNvPr id="8" name="Oval 7"/>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361155" y="4462657"/>
              <a:ext cx="433127" cy="369332"/>
            </a:xfrm>
            <a:prstGeom prst="rect">
              <a:avLst/>
            </a:prstGeom>
            <a:noFill/>
          </p:spPr>
          <p:txBody>
            <a:bodyPr wrap="square" rtlCol="0">
              <a:spAutoFit/>
            </a:bodyPr>
            <a:lstStyle/>
            <a:p>
              <a:r>
                <a:rPr lang="en-US" b="1" dirty="0"/>
                <a:t>x</a:t>
              </a:r>
              <a:r>
                <a:rPr lang="en-US" b="1" baseline="-25000" dirty="0"/>
                <a:t>1 </a:t>
              </a:r>
            </a:p>
          </p:txBody>
        </p:sp>
        <p:sp>
          <p:nvSpPr>
            <p:cNvPr id="12" name="TextBox 11"/>
            <p:cNvSpPr txBox="1"/>
            <p:nvPr/>
          </p:nvSpPr>
          <p:spPr>
            <a:xfrm>
              <a:off x="7372740" y="5328052"/>
              <a:ext cx="433127" cy="299996"/>
            </a:xfrm>
            <a:prstGeom prst="rect">
              <a:avLst/>
            </a:prstGeom>
            <a:noFill/>
          </p:spPr>
          <p:txBody>
            <a:bodyPr wrap="square" rtlCol="0">
              <a:spAutoFit/>
            </a:bodyPr>
            <a:lstStyle/>
            <a:p>
              <a:r>
                <a:rPr lang="en-US" b="1" dirty="0"/>
                <a:t>x</a:t>
              </a:r>
              <a:r>
                <a:rPr lang="en-US" b="1" baseline="-25000" dirty="0"/>
                <a:t>2</a:t>
              </a:r>
            </a:p>
          </p:txBody>
        </p:sp>
        <p:sp>
          <p:nvSpPr>
            <p:cNvPr id="14" name="Oval 13"/>
            <p:cNvSpPr/>
            <p:nvPr/>
          </p:nvSpPr>
          <p:spPr>
            <a:xfrm>
              <a:off x="9418808" y="4622398"/>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16" name="Straight Arrow Connector 15"/>
            <p:cNvCxnSpPr>
              <a:stCxn id="8" idx="6"/>
              <a:endCxn id="14" idx="2"/>
            </p:cNvCxnSpPr>
            <p:nvPr/>
          </p:nvCxnSpPr>
          <p:spPr>
            <a:xfrm>
              <a:off x="7771400" y="4665324"/>
              <a:ext cx="1647409" cy="3632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6"/>
            </p:cNvCxnSpPr>
            <p:nvPr/>
          </p:nvCxnSpPr>
          <p:spPr>
            <a:xfrm flipV="1">
              <a:off x="7803843" y="5176504"/>
              <a:ext cx="1640776" cy="33366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20" name="Straight Arrow Connector 19"/>
            <p:cNvCxnSpPr/>
            <p:nvPr/>
          </p:nvCxnSpPr>
          <p:spPr>
            <a:xfrm flipV="1">
              <a:off x="10340136" y="4622398"/>
              <a:ext cx="790105"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084250" y="4457268"/>
              <a:ext cx="1054155" cy="392526"/>
            </a:xfrm>
            <a:prstGeom prst="rect">
              <a:avLst/>
            </a:prstGeom>
            <a:noFill/>
          </p:spPr>
          <p:txBody>
            <a:bodyPr wrap="square" rtlCol="0">
              <a:spAutoFit/>
            </a:bodyPr>
            <a:lstStyle/>
            <a:p>
              <a:r>
                <a:rPr lang="en-US" b="1" dirty="0"/>
                <a:t>W</a:t>
              </a:r>
              <a:r>
                <a:rPr lang="en-US" b="1" baseline="-25000" dirty="0"/>
                <a:t>1</a:t>
              </a:r>
              <a:r>
                <a:rPr lang="en-US" b="1" dirty="0"/>
                <a:t>=0.5</a:t>
              </a:r>
              <a:endParaRPr lang="en-US" b="1" baseline="-25000" dirty="0"/>
            </a:p>
          </p:txBody>
        </p:sp>
        <p:sp>
          <p:nvSpPr>
            <p:cNvPr id="22" name="TextBox 21"/>
            <p:cNvSpPr txBox="1"/>
            <p:nvPr/>
          </p:nvSpPr>
          <p:spPr>
            <a:xfrm>
              <a:off x="8084248" y="4980847"/>
              <a:ext cx="1040507" cy="392526"/>
            </a:xfrm>
            <a:prstGeom prst="rect">
              <a:avLst/>
            </a:prstGeom>
            <a:noFill/>
          </p:spPr>
          <p:txBody>
            <a:bodyPr wrap="square" rtlCol="0">
              <a:spAutoFit/>
            </a:bodyPr>
            <a:lstStyle/>
            <a:p>
              <a:r>
                <a:rPr lang="en-US" b="1" dirty="0"/>
                <a:t>W</a:t>
              </a:r>
              <a:r>
                <a:rPr lang="en-US" b="1" baseline="-25000" dirty="0"/>
                <a:t>2</a:t>
              </a:r>
              <a:r>
                <a:rPr lang="en-US" b="1" dirty="0"/>
                <a:t>=0.5</a:t>
              </a:r>
              <a:endParaRPr lang="en-US" b="1" baseline="-25000" dirty="0"/>
            </a:p>
          </p:txBody>
        </p:sp>
        <p:cxnSp>
          <p:nvCxnSpPr>
            <p:cNvPr id="24" name="Straight Arrow Connector 23"/>
            <p:cNvCxnSpPr/>
            <p:nvPr/>
          </p:nvCxnSpPr>
          <p:spPr>
            <a:xfrm>
              <a:off x="10315113" y="5152636"/>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10099579" y="1762539"/>
            <a:ext cx="949260" cy="369332"/>
          </a:xfrm>
          <a:prstGeom prst="rect">
            <a:avLst/>
          </a:prstGeom>
          <a:noFill/>
        </p:spPr>
        <p:txBody>
          <a:bodyPr wrap="square" rtlCol="0">
            <a:spAutoFit/>
          </a:bodyPr>
          <a:lstStyle/>
          <a:p>
            <a:r>
              <a:rPr lang="en-US" b="1" dirty="0"/>
              <a:t>+1    ON</a:t>
            </a:r>
            <a:endParaRPr lang="en-US" b="1" baseline="-25000" dirty="0"/>
          </a:p>
        </p:txBody>
      </p:sp>
      <p:sp>
        <p:nvSpPr>
          <p:cNvPr id="47" name="TextBox 46"/>
          <p:cNvSpPr txBox="1"/>
          <p:nvPr/>
        </p:nvSpPr>
        <p:spPr>
          <a:xfrm>
            <a:off x="10170369" y="2630307"/>
            <a:ext cx="864822" cy="369332"/>
          </a:xfrm>
          <a:prstGeom prst="rect">
            <a:avLst/>
          </a:prstGeom>
          <a:noFill/>
        </p:spPr>
        <p:txBody>
          <a:bodyPr wrap="square" rtlCol="0">
            <a:spAutoFit/>
          </a:bodyPr>
          <a:lstStyle/>
          <a:p>
            <a:r>
              <a:rPr lang="en-US" b="1" dirty="0"/>
              <a:t>-1  OFF</a:t>
            </a:r>
            <a:endParaRPr lang="en-US" b="1" baseline="-25000" dirty="0"/>
          </a:p>
        </p:txBody>
      </p:sp>
      <p:sp>
        <p:nvSpPr>
          <p:cNvPr id="49" name="TextBox 48"/>
          <p:cNvSpPr txBox="1"/>
          <p:nvPr/>
        </p:nvSpPr>
        <p:spPr>
          <a:xfrm>
            <a:off x="8539314" y="1674043"/>
            <a:ext cx="822287" cy="338554"/>
          </a:xfrm>
          <a:prstGeom prst="rect">
            <a:avLst/>
          </a:prstGeom>
          <a:noFill/>
        </p:spPr>
        <p:txBody>
          <a:bodyPr wrap="square" rtlCol="0">
            <a:spAutoFit/>
          </a:bodyPr>
          <a:lstStyle/>
          <a:p>
            <a:r>
              <a:rPr lang="en-US" sz="1600" b="1" dirty="0"/>
              <a:t>If S &gt; 0</a:t>
            </a:r>
            <a:endParaRPr lang="en-US" sz="1600" b="1" baseline="-25000" dirty="0"/>
          </a:p>
        </p:txBody>
      </p:sp>
      <p:sp>
        <p:nvSpPr>
          <p:cNvPr id="50" name="TextBox 49"/>
          <p:cNvSpPr txBox="1"/>
          <p:nvPr/>
        </p:nvSpPr>
        <p:spPr>
          <a:xfrm>
            <a:off x="6414030" y="1879632"/>
            <a:ext cx="373904" cy="369332"/>
          </a:xfrm>
          <a:prstGeom prst="rect">
            <a:avLst/>
          </a:prstGeom>
          <a:noFill/>
        </p:spPr>
        <p:txBody>
          <a:bodyPr wrap="square" rtlCol="0">
            <a:spAutoFit/>
          </a:bodyPr>
          <a:lstStyle/>
          <a:p>
            <a:r>
              <a:rPr lang="en-US" b="1" dirty="0"/>
              <a:t>0</a:t>
            </a:r>
            <a:r>
              <a:rPr lang="en-US" b="1" baseline="-25000" dirty="0"/>
              <a:t> </a:t>
            </a:r>
          </a:p>
        </p:txBody>
      </p:sp>
      <p:sp>
        <p:nvSpPr>
          <p:cNvPr id="51" name="TextBox 50"/>
          <p:cNvSpPr txBox="1"/>
          <p:nvPr/>
        </p:nvSpPr>
        <p:spPr>
          <a:xfrm>
            <a:off x="6457246" y="2730891"/>
            <a:ext cx="373904" cy="369332"/>
          </a:xfrm>
          <a:prstGeom prst="rect">
            <a:avLst/>
          </a:prstGeom>
          <a:noFill/>
        </p:spPr>
        <p:txBody>
          <a:bodyPr wrap="square" rtlCol="0">
            <a:spAutoFit/>
          </a:bodyPr>
          <a:lstStyle/>
          <a:p>
            <a:r>
              <a:rPr lang="en-US" b="1" dirty="0"/>
              <a:t>1</a:t>
            </a:r>
            <a:r>
              <a:rPr lang="en-US" b="1" baseline="-25000" dirty="0"/>
              <a:t> </a:t>
            </a:r>
          </a:p>
        </p:txBody>
      </p:sp>
      <p:graphicFrame>
        <p:nvGraphicFramePr>
          <p:cNvPr id="2" name="Table 1"/>
          <p:cNvGraphicFramePr>
            <a:graphicFrameLocks noGrp="1"/>
          </p:cNvGraphicFramePr>
          <p:nvPr/>
        </p:nvGraphicFramePr>
        <p:xfrm>
          <a:off x="796126" y="1977623"/>
          <a:ext cx="2829148" cy="1828800"/>
        </p:xfrm>
        <a:graphic>
          <a:graphicData uri="http://schemas.openxmlformats.org/drawingml/2006/table">
            <a:tbl>
              <a:tblPr firstRow="1" bandRow="1">
                <a:tableStyleId>{5C22544A-7EE6-4342-B048-85BDC9FD1C3A}</a:tableStyleId>
              </a:tblPr>
              <a:tblGrid>
                <a:gridCol w="660093">
                  <a:extLst>
                    <a:ext uri="{9D8B030D-6E8A-4147-A177-3AD203B41FA5}">
                      <a16:colId xmlns:a16="http://schemas.microsoft.com/office/drawing/2014/main" val="940719695"/>
                    </a:ext>
                  </a:extLst>
                </a:gridCol>
                <a:gridCol w="680128">
                  <a:extLst>
                    <a:ext uri="{9D8B030D-6E8A-4147-A177-3AD203B41FA5}">
                      <a16:colId xmlns:a16="http://schemas.microsoft.com/office/drawing/2014/main" val="3363300399"/>
                    </a:ext>
                  </a:extLst>
                </a:gridCol>
                <a:gridCol w="1488927">
                  <a:extLst>
                    <a:ext uri="{9D8B030D-6E8A-4147-A177-3AD203B41FA5}">
                      <a16:colId xmlns:a16="http://schemas.microsoft.com/office/drawing/2014/main" val="452001056"/>
                    </a:ext>
                  </a:extLst>
                </a:gridCol>
              </a:tblGrid>
              <a:tr h="344185">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 </a:t>
                      </a:r>
                      <a:r>
                        <a:rPr lang="en-US" sz="1800" b="1" baseline="0" dirty="0">
                          <a:solidFill>
                            <a:schemeClr val="bg1"/>
                          </a:solidFill>
                          <a:latin typeface="Arial" panose="020B0604020202020204" pitchFamily="34" charset="0"/>
                          <a:cs typeface="Arial" panose="020B0604020202020204" pitchFamily="34" charset="0"/>
                        </a:rPr>
                        <a:t>AND</a:t>
                      </a:r>
                      <a:r>
                        <a:rPr lang="en-US" sz="1800" b="1" baseline="-25000"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extLst>
                  <a:ext uri="{0D108BD9-81ED-4DB2-BD59-A6C34878D82A}">
                    <a16:rowId xmlns:a16="http://schemas.microsoft.com/office/drawing/2014/main" val="3445470048"/>
                  </a:ext>
                </a:extLst>
              </a:tr>
              <a:tr h="344185">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227411592"/>
                  </a:ext>
                </a:extLst>
              </a:tr>
              <a:tr h="344185">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4028102759"/>
                  </a:ext>
                </a:extLst>
              </a:tr>
              <a:tr h="344185">
                <a:tc>
                  <a:txBody>
                    <a:bodyPr/>
                    <a:lstStyle/>
                    <a:p>
                      <a:pPr algn="ctr"/>
                      <a:r>
                        <a:rPr lang="en-US" dirty="0"/>
                        <a:t>1</a:t>
                      </a:r>
                    </a:p>
                  </a:txBody>
                  <a:tcPr/>
                </a:tc>
                <a:tc>
                  <a:txBody>
                    <a:bodyPr/>
                    <a:lstStyle/>
                    <a:p>
                      <a:pPr algn="ctr"/>
                      <a:r>
                        <a:rPr lang="en-US" dirty="0"/>
                        <a:t>0</a:t>
                      </a:r>
                    </a:p>
                  </a:txBody>
                  <a:tcPr/>
                </a:tc>
                <a:tc>
                  <a:txBody>
                    <a:bodyPr/>
                    <a:lstStyle/>
                    <a:p>
                      <a:pPr algn="ctr"/>
                      <a:r>
                        <a:rPr lang="en-US" dirty="0"/>
                        <a:t>0 </a:t>
                      </a:r>
                    </a:p>
                  </a:txBody>
                  <a:tcPr/>
                </a:tc>
                <a:extLst>
                  <a:ext uri="{0D108BD9-81ED-4DB2-BD59-A6C34878D82A}">
                    <a16:rowId xmlns:a16="http://schemas.microsoft.com/office/drawing/2014/main" val="1448256496"/>
                  </a:ext>
                </a:extLst>
              </a:tr>
              <a:tr h="344185">
                <a:tc>
                  <a:txBody>
                    <a:bodyPr/>
                    <a:lstStyle/>
                    <a:p>
                      <a:pPr algn="ctr"/>
                      <a:r>
                        <a:rPr lang="en-US" dirty="0"/>
                        <a:t>1</a:t>
                      </a:r>
                    </a:p>
                  </a:txBody>
                  <a:tcPr/>
                </a:tc>
                <a:tc>
                  <a:txBody>
                    <a:bodyPr/>
                    <a:lstStyle/>
                    <a:p>
                      <a:pPr algn="ctr"/>
                      <a:r>
                        <a:rPr lang="en-US" dirty="0"/>
                        <a:t>1</a:t>
                      </a:r>
                    </a:p>
                  </a:txBody>
                  <a:tcPr/>
                </a:tc>
                <a:tc>
                  <a:txBody>
                    <a:bodyPr/>
                    <a:lstStyle/>
                    <a:p>
                      <a:pPr algn="ctr"/>
                      <a:r>
                        <a:rPr lang="en-US" dirty="0"/>
                        <a:t>1 </a:t>
                      </a:r>
                    </a:p>
                  </a:txBody>
                  <a:tcPr/>
                </a:tc>
                <a:extLst>
                  <a:ext uri="{0D108BD9-81ED-4DB2-BD59-A6C34878D82A}">
                    <a16:rowId xmlns:a16="http://schemas.microsoft.com/office/drawing/2014/main" val="163868603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8149948"/>
              </p:ext>
            </p:extLst>
          </p:nvPr>
        </p:nvGraphicFramePr>
        <p:xfrm>
          <a:off x="3699920" y="3306851"/>
          <a:ext cx="7035257" cy="3286760"/>
        </p:xfrm>
        <a:graphic>
          <a:graphicData uri="http://schemas.openxmlformats.org/drawingml/2006/table">
            <a:tbl>
              <a:tblPr firstRow="1" bandRow="1">
                <a:tableStyleId>{5C22544A-7EE6-4342-B048-85BDC9FD1C3A}</a:tableStyleId>
              </a:tblPr>
              <a:tblGrid>
                <a:gridCol w="1803576">
                  <a:extLst>
                    <a:ext uri="{9D8B030D-6E8A-4147-A177-3AD203B41FA5}">
                      <a16:colId xmlns:a16="http://schemas.microsoft.com/office/drawing/2014/main" val="1310300667"/>
                    </a:ext>
                  </a:extLst>
                </a:gridCol>
                <a:gridCol w="1315952">
                  <a:extLst>
                    <a:ext uri="{9D8B030D-6E8A-4147-A177-3AD203B41FA5}">
                      <a16:colId xmlns:a16="http://schemas.microsoft.com/office/drawing/2014/main" val="984122444"/>
                    </a:ext>
                  </a:extLst>
                </a:gridCol>
                <a:gridCol w="1305243">
                  <a:extLst>
                    <a:ext uri="{9D8B030D-6E8A-4147-A177-3AD203B41FA5}">
                      <a16:colId xmlns:a16="http://schemas.microsoft.com/office/drawing/2014/main" val="1527485606"/>
                    </a:ext>
                  </a:extLst>
                </a:gridCol>
                <a:gridCol w="1305243">
                  <a:extLst>
                    <a:ext uri="{9D8B030D-6E8A-4147-A177-3AD203B41FA5}">
                      <a16:colId xmlns:a16="http://schemas.microsoft.com/office/drawing/2014/main" val="2762024321"/>
                    </a:ext>
                  </a:extLst>
                </a:gridCol>
                <a:gridCol w="1305243">
                  <a:extLst>
                    <a:ext uri="{9D8B030D-6E8A-4147-A177-3AD203B41FA5}">
                      <a16:colId xmlns:a16="http://schemas.microsoft.com/office/drawing/2014/main" val="3447881076"/>
                    </a:ext>
                  </a:extLst>
                </a:gridCol>
              </a:tblGrid>
              <a:tr h="370840">
                <a:tc>
                  <a:txBody>
                    <a:bodyPr/>
                    <a:lstStyle/>
                    <a:p>
                      <a:r>
                        <a:rPr lang="en-US" dirty="0"/>
                        <a:t>Weights</a:t>
                      </a:r>
                    </a:p>
                  </a:txBody>
                  <a:tcPr/>
                </a:tc>
                <a:tc>
                  <a:txBody>
                    <a:bodyPr/>
                    <a:lstStyle/>
                    <a:p>
                      <a:r>
                        <a:rPr lang="en-US" dirty="0"/>
                        <a:t>Ex-1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=0,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r>
                        <a:rPr lang="en-US" dirty="0"/>
                        <a:t>Ex-2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=1,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=0</a:t>
                      </a:r>
                      <a:endParaRPr lang="en-US" dirty="0">
                        <a:solidFill>
                          <a:schemeClr val="bg1"/>
                        </a:solidFill>
                      </a:endParaRPr>
                    </a:p>
                  </a:txBody>
                  <a:tcPr/>
                </a:tc>
                <a:tc>
                  <a:txBody>
                    <a:bodyPr/>
                    <a:lstStyle/>
                    <a:p>
                      <a:r>
                        <a:rPr lang="en-US" dirty="0"/>
                        <a:t>Ex-3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=1,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r>
                        <a:rPr lang="en-US" dirty="0"/>
                        <a:t>Ex-4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=0,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=0</a:t>
                      </a:r>
                      <a:endParaRPr lang="en-US" dirty="0">
                        <a:solidFill>
                          <a:schemeClr val="bg1"/>
                        </a:solidFill>
                      </a:endParaRPr>
                    </a:p>
                  </a:txBody>
                  <a:tcPr/>
                </a:tc>
                <a:extLst>
                  <a:ext uri="{0D108BD9-81ED-4DB2-BD59-A6C34878D82A}">
                    <a16:rowId xmlns:a16="http://schemas.microsoft.com/office/drawing/2014/main" val="4108788607"/>
                  </a:ext>
                </a:extLst>
              </a:tr>
              <a:tr h="370840">
                <a:tc>
                  <a:txBody>
                    <a:bodyPr/>
                    <a:lstStyle/>
                    <a:p>
                      <a:r>
                        <a:rPr lang="en-US" dirty="0"/>
                        <a:t>w1</a:t>
                      </a:r>
                    </a:p>
                  </a:txBody>
                  <a:tcPr/>
                </a:tc>
                <a:tc>
                  <a:txBody>
                    <a:bodyPr/>
                    <a:lstStyle/>
                    <a:p>
                      <a:r>
                        <a:rPr lang="en-US" dirty="0"/>
                        <a:t>0.5</a:t>
                      </a:r>
                    </a:p>
                  </a:txBody>
                  <a:tcPr/>
                </a:tc>
                <a:tc>
                  <a:txBody>
                    <a:bodyPr/>
                    <a:lstStyle/>
                    <a:p>
                      <a:r>
                        <a:rPr lang="en-US" dirty="0"/>
                        <a:t>0.5</a:t>
                      </a:r>
                    </a:p>
                  </a:txBody>
                  <a:tcPr/>
                </a:tc>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1702320125"/>
                  </a:ext>
                </a:extLst>
              </a:tr>
              <a:tr h="370840">
                <a:tc>
                  <a:txBody>
                    <a:bodyPr/>
                    <a:lstStyle/>
                    <a:p>
                      <a:r>
                        <a:rPr lang="en-US" dirty="0"/>
                        <a:t>w2</a:t>
                      </a:r>
                    </a:p>
                  </a:txBody>
                  <a:tcPr/>
                </a:tc>
                <a:tc>
                  <a:txBody>
                    <a:bodyPr/>
                    <a:lstStyle/>
                    <a:p>
                      <a:r>
                        <a:rPr lang="en-US" dirty="0"/>
                        <a:t>0.5</a:t>
                      </a:r>
                    </a:p>
                  </a:txBody>
                  <a:tcPr/>
                </a:tc>
                <a:tc>
                  <a:txBody>
                    <a:bodyPr/>
                    <a:lstStyle/>
                    <a:p>
                      <a:r>
                        <a:rPr lang="en-US" dirty="0"/>
                        <a:t>0.5</a:t>
                      </a:r>
                    </a:p>
                  </a:txBody>
                  <a:tcPr/>
                </a:tc>
                <a:tc>
                  <a:txBody>
                    <a:bodyPr/>
                    <a:lstStyle/>
                    <a:p>
                      <a:r>
                        <a:rPr lang="en-US" dirty="0"/>
                        <a:t>0.5</a:t>
                      </a:r>
                    </a:p>
                  </a:txBody>
                  <a:tcPr/>
                </a:tc>
                <a:tc>
                  <a:txBody>
                    <a:bodyPr/>
                    <a:lstStyle/>
                    <a:p>
                      <a:r>
                        <a:rPr lang="en-US" dirty="0"/>
                        <a:t>0.5</a:t>
                      </a:r>
                    </a:p>
                  </a:txBody>
                  <a:tcPr/>
                </a:tc>
                <a:extLst>
                  <a:ext uri="{0D108BD9-81ED-4DB2-BD59-A6C34878D82A}">
                    <a16:rowId xmlns:a16="http://schemas.microsoft.com/office/drawing/2014/main" val="4261206254"/>
                  </a:ext>
                </a:extLst>
              </a:tr>
              <a:tr h="370840">
                <a:tc>
                  <a:txBody>
                    <a:bodyPr/>
                    <a:lstStyle/>
                    <a:p>
                      <a:r>
                        <a:rPr lang="en-US" dirty="0"/>
                        <a:t>Weighted Sum</a:t>
                      </a:r>
                    </a:p>
                  </a:txBody>
                  <a:tcPr/>
                </a:tc>
                <a:tc>
                  <a:txBody>
                    <a:bodyPr/>
                    <a:lstStyle/>
                    <a:p>
                      <a:r>
                        <a:rPr lang="en-US" dirty="0"/>
                        <a:t>0.5</a:t>
                      </a:r>
                    </a:p>
                  </a:txBody>
                  <a:tcPr/>
                </a:tc>
                <a:tc>
                  <a:txBody>
                    <a:bodyPr/>
                    <a:lstStyle/>
                    <a:p>
                      <a:r>
                        <a:rPr lang="en-US" dirty="0"/>
                        <a:t>0.5</a:t>
                      </a:r>
                    </a:p>
                  </a:txBody>
                  <a:tcPr/>
                </a:tc>
                <a:tc>
                  <a:txBody>
                    <a:bodyPr/>
                    <a:lstStyle/>
                    <a:p>
                      <a:r>
                        <a:rPr lang="en-US" dirty="0"/>
                        <a:t>1</a:t>
                      </a:r>
                    </a:p>
                  </a:txBody>
                  <a:tcPr>
                    <a:lnB w="12700" cap="flat" cmpd="sng" algn="ctr">
                      <a:solidFill>
                        <a:schemeClr val="tx1"/>
                      </a:solidFill>
                      <a:prstDash val="solid"/>
                      <a:round/>
                      <a:headEnd type="none" w="med" len="med"/>
                      <a:tailEnd type="none" w="med" len="med"/>
                    </a:lnB>
                  </a:tcPr>
                </a:tc>
                <a:tc>
                  <a:txBody>
                    <a:bodyPr/>
                    <a:lstStyle/>
                    <a:p>
                      <a:r>
                        <a:rPr lang="en-US" dirty="0"/>
                        <a:t>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0002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Observed Output</a:t>
                      </a:r>
                    </a:p>
                  </a:txBody>
                  <a:tcPr/>
                </a:tc>
                <a:tc>
                  <a:txBody>
                    <a:bodyPr/>
                    <a:lstStyle/>
                    <a:p>
                      <a:r>
                        <a:rPr lang="en-US" dirty="0"/>
                        <a:t>+1</a:t>
                      </a:r>
                    </a:p>
                  </a:txBody>
                  <a:tcPr/>
                </a:tc>
                <a:tc>
                  <a:txBody>
                    <a:bodyPr/>
                    <a:lstStyle/>
                    <a:p>
                      <a:r>
                        <a:rPr lang="en-US" dirty="0"/>
                        <a:t>+1</a:t>
                      </a:r>
                    </a:p>
                  </a:txBody>
                  <a:tcPr>
                    <a:lnR w="12700" cap="flat" cmpd="sng" algn="ctr">
                      <a:solidFill>
                        <a:schemeClr val="tx1"/>
                      </a:solidFill>
                      <a:prstDash val="solid"/>
                      <a:round/>
                      <a:headEnd type="none" w="med" len="med"/>
                      <a:tailEnd type="none" w="med" len="med"/>
                    </a:lnR>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4068881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Target Output</a:t>
                      </a:r>
                    </a:p>
                  </a:txBody>
                  <a:tcPr/>
                </a:tc>
                <a:tc>
                  <a:txBody>
                    <a:bodyPr/>
                    <a:lstStyle/>
                    <a:p>
                      <a:r>
                        <a:rPr lang="en-US" dirty="0"/>
                        <a:t>-1</a:t>
                      </a:r>
                    </a:p>
                  </a:txBody>
                  <a:tcPr/>
                </a:tc>
                <a:tc>
                  <a:txBody>
                    <a:bodyPr/>
                    <a:lstStyle/>
                    <a:p>
                      <a:r>
                        <a:rPr lang="en-US" dirty="0"/>
                        <a:t>-1</a:t>
                      </a:r>
                    </a:p>
                  </a:txBody>
                  <a:tcPr>
                    <a:lnR w="12700" cap="flat" cmpd="sng" algn="ctr">
                      <a:solidFill>
                        <a:schemeClr val="tx1"/>
                      </a:solidFill>
                      <a:prstDash val="solid"/>
                      <a:round/>
                      <a:headEnd type="none" w="med" len="med"/>
                      <a:tailEnd type="none" w="med" len="med"/>
                    </a:lnR>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3608397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1" dirty="0">
                          <a:solidFill>
                            <a:schemeClr val="tx1"/>
                          </a:solidFill>
                        </a:rPr>
                        <a:t>∆</a:t>
                      </a:r>
                      <a:r>
                        <a:rPr lang="en-US" sz="1800" b="1" baseline="-25000" dirty="0">
                          <a:solidFill>
                            <a:schemeClr val="tx1"/>
                          </a:solidFill>
                        </a:rPr>
                        <a:t>1   </a:t>
                      </a:r>
                      <a:r>
                        <a:rPr lang="en-US" sz="1800" b="0" baseline="0" dirty="0">
                          <a:solidFill>
                            <a:schemeClr val="tx1"/>
                          </a:solidFill>
                        </a:rPr>
                        <a:t>(Error)</a:t>
                      </a:r>
                      <a:endParaRPr lang="en-US" b="0" dirty="0"/>
                    </a:p>
                  </a:txBody>
                  <a:tcPr/>
                </a:tc>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-0.2</a:t>
                      </a:r>
                    </a:p>
                  </a:txBody>
                  <a:tcPr/>
                </a:tc>
                <a:tc>
                  <a:txBody>
                    <a:bodyPr/>
                    <a:lstStyle/>
                    <a:p>
                      <a:r>
                        <a:rPr lang="en-US" dirty="0"/>
                        <a:t>0</a:t>
                      </a:r>
                    </a:p>
                  </a:txBody>
                  <a:tcPr>
                    <a:lnT w="12700" cap="flat" cmpd="sng" algn="ctr">
                      <a:solidFill>
                        <a:schemeClr val="tx1"/>
                      </a:solidFill>
                      <a:prstDash val="solid"/>
                      <a:round/>
                      <a:headEnd type="none" w="med" len="med"/>
                      <a:tailEnd type="none" w="med" len="med"/>
                    </a:lnT>
                  </a:tcPr>
                </a:tc>
                <a:tc>
                  <a:txBody>
                    <a:bodyPr/>
                    <a:lstStyle/>
                    <a:p>
                      <a:r>
                        <a:rPr lang="en-US" dirty="0"/>
                        <a:t>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145311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1" dirty="0">
                          <a:solidFill>
                            <a:schemeClr val="tx1"/>
                          </a:solidFill>
                        </a:rPr>
                        <a:t>∆</a:t>
                      </a:r>
                      <a:r>
                        <a:rPr lang="en-US" sz="1800" b="1" baseline="-25000" dirty="0">
                          <a:solidFill>
                            <a:schemeClr val="tx1"/>
                          </a:solidFill>
                        </a:rPr>
                        <a:t>2   </a:t>
                      </a:r>
                      <a:r>
                        <a:rPr lang="en-US" sz="1800" b="0" baseline="0" dirty="0">
                          <a:solidFill>
                            <a:schemeClr val="tx1"/>
                          </a:solidFill>
                        </a:rPr>
                        <a:t>(Error)</a:t>
                      </a:r>
                      <a:endParaRPr lang="en-US" b="0" dirty="0"/>
                    </a:p>
                  </a:txBody>
                  <a:tcPr/>
                </a:tc>
                <a:tc>
                  <a:txBody>
                    <a:bodyPr/>
                    <a:lstStyle/>
                    <a:p>
                      <a:r>
                        <a:rPr lang="en-US" dirty="0"/>
                        <a:t>-0.2</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16077114"/>
                  </a:ext>
                </a:extLst>
              </a:tr>
            </a:tbl>
          </a:graphicData>
        </a:graphic>
      </p:graphicFrame>
      <p:sp>
        <p:nvSpPr>
          <p:cNvPr id="30" name="TextBox 29"/>
          <p:cNvSpPr txBox="1"/>
          <p:nvPr/>
        </p:nvSpPr>
        <p:spPr>
          <a:xfrm>
            <a:off x="343146" y="1010691"/>
            <a:ext cx="11039087" cy="954107"/>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2400" dirty="0"/>
              <a:t>To understand the requirement of bias, we consider an example of logical AND.</a:t>
            </a:r>
          </a:p>
          <a:p>
            <a:pPr marL="285750" indent="-285750">
              <a:buClr>
                <a:schemeClr val="tx1"/>
              </a:buClr>
              <a:buFont typeface="Arial" panose="020B0604020202020204" pitchFamily="34" charset="0"/>
              <a:buChar char="•"/>
            </a:pPr>
            <a:r>
              <a:rPr lang="en-US" sz="3200" b="1" dirty="0">
                <a:solidFill>
                  <a:srgbClr val="FF0000"/>
                </a:solidFill>
              </a:rPr>
              <a:t>Epoch:1</a:t>
            </a:r>
          </a:p>
        </p:txBody>
      </p:sp>
      <p:sp>
        <p:nvSpPr>
          <p:cNvPr id="3" name="TextBox 2"/>
          <p:cNvSpPr txBox="1"/>
          <p:nvPr/>
        </p:nvSpPr>
        <p:spPr>
          <a:xfrm>
            <a:off x="349325" y="4479564"/>
            <a:ext cx="3199242" cy="1400383"/>
          </a:xfrm>
          <a:prstGeom prst="rect">
            <a:avLst/>
          </a:prstGeom>
          <a:noFill/>
        </p:spPr>
        <p:txBody>
          <a:bodyPr wrap="square" rtlCol="0">
            <a:spAutoFit/>
          </a:bodyPr>
          <a:lstStyle/>
          <a:p>
            <a:r>
              <a:rPr lang="en-US" sz="1700" dirty="0"/>
              <a:t>Total Error </a:t>
            </a:r>
            <a:r>
              <a:rPr lang="el-GR" sz="1700" b="1" dirty="0"/>
              <a:t>∆</a:t>
            </a:r>
            <a:r>
              <a:rPr lang="en-US" sz="1700" b="1" baseline="-25000" dirty="0"/>
              <a:t>1 </a:t>
            </a:r>
            <a:r>
              <a:rPr lang="en-US" sz="1700" b="1" dirty="0"/>
              <a:t>= </a:t>
            </a:r>
            <a:r>
              <a:rPr lang="en-US" sz="1700" dirty="0"/>
              <a:t>0 - 0.2+0+0 </a:t>
            </a:r>
            <a:r>
              <a:rPr lang="en-US" sz="1700" b="1" dirty="0"/>
              <a:t>= - 0.2</a:t>
            </a:r>
            <a:endParaRPr lang="en-US" sz="1700" dirty="0"/>
          </a:p>
          <a:p>
            <a:r>
              <a:rPr lang="en-US" sz="1700" dirty="0"/>
              <a:t>Total Error </a:t>
            </a:r>
            <a:r>
              <a:rPr lang="el-GR" sz="1700" b="1" dirty="0"/>
              <a:t>∆</a:t>
            </a:r>
            <a:r>
              <a:rPr lang="en-US" sz="1700" b="1" baseline="-25000" dirty="0"/>
              <a:t>2</a:t>
            </a:r>
            <a:r>
              <a:rPr lang="en-US" sz="1700" b="1" dirty="0"/>
              <a:t> =</a:t>
            </a:r>
            <a:r>
              <a:rPr lang="en-US" sz="1700" dirty="0"/>
              <a:t> - 0.2+0+0+0 = </a:t>
            </a:r>
            <a:r>
              <a:rPr lang="en-US" sz="1700" b="1" dirty="0"/>
              <a:t>- 0.2</a:t>
            </a:r>
          </a:p>
          <a:p>
            <a:endParaRPr lang="en-US" sz="1700" b="1" dirty="0"/>
          </a:p>
          <a:p>
            <a:r>
              <a:rPr lang="en-US" sz="1700" dirty="0"/>
              <a:t>Updated</a:t>
            </a:r>
            <a:r>
              <a:rPr lang="en-US" sz="1700" b="1" dirty="0"/>
              <a:t> w1 </a:t>
            </a:r>
            <a:r>
              <a:rPr lang="en-US" sz="1700" dirty="0"/>
              <a:t>= 0.5-0.2 </a:t>
            </a:r>
            <a:r>
              <a:rPr lang="en-US" sz="1700" b="1" dirty="0"/>
              <a:t>= 0.3</a:t>
            </a:r>
          </a:p>
          <a:p>
            <a:r>
              <a:rPr lang="en-US" sz="1700" dirty="0"/>
              <a:t>Updated</a:t>
            </a:r>
            <a:r>
              <a:rPr lang="en-US" sz="1700" b="1" dirty="0"/>
              <a:t> w2 </a:t>
            </a:r>
            <a:r>
              <a:rPr lang="en-US" sz="1700" dirty="0"/>
              <a:t>= 0.5-0.2 </a:t>
            </a:r>
            <a:r>
              <a:rPr lang="en-US" sz="1700" b="1" dirty="0"/>
              <a:t>= 0.3</a:t>
            </a:r>
          </a:p>
        </p:txBody>
      </p:sp>
      <p:sp>
        <p:nvSpPr>
          <p:cNvPr id="31" name="Rounded Rectangle 30"/>
          <p:cNvSpPr/>
          <p:nvPr/>
        </p:nvSpPr>
        <p:spPr>
          <a:xfrm>
            <a:off x="502951" y="338281"/>
            <a:ext cx="10101359" cy="58642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Arial" panose="020B0604020202020204" pitchFamily="34" charset="0"/>
                <a:cs typeface="Arial" panose="020B0604020202020204" pitchFamily="34" charset="0"/>
              </a:rPr>
              <a:t>Example of AND by taking Batch Regime (Without Bias)</a:t>
            </a:r>
            <a:endParaRPr lang="en-US" sz="2800" dirty="0">
              <a:solidFill>
                <a:schemeClr val="tx1"/>
              </a:solidFill>
            </a:endParaRPr>
          </a:p>
        </p:txBody>
      </p:sp>
      <p:sp>
        <p:nvSpPr>
          <p:cNvPr id="4" name="Oval Callout 3"/>
          <p:cNvSpPr/>
          <p:nvPr/>
        </p:nvSpPr>
        <p:spPr>
          <a:xfrm>
            <a:off x="9695543" y="3323361"/>
            <a:ext cx="2496457" cy="1492810"/>
          </a:xfrm>
          <a:prstGeom prst="wedgeEllipseCallou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After 1-Epoch, two examples are correctly classified</a:t>
            </a:r>
          </a:p>
        </p:txBody>
      </p:sp>
    </p:spTree>
    <p:extLst>
      <p:ext uri="{BB962C8B-B14F-4D97-AF65-F5344CB8AC3E}">
        <p14:creationId xmlns:p14="http://schemas.microsoft.com/office/powerpoint/2010/main" val="243492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6769284" y="1897523"/>
            <a:ext cx="3631623" cy="1173219"/>
            <a:chOff x="7284577" y="4457268"/>
            <a:chExt cx="4206842" cy="1246898"/>
          </a:xfrm>
        </p:grpSpPr>
        <p:sp>
          <p:nvSpPr>
            <p:cNvPr id="8" name="Oval 7"/>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361155" y="4462657"/>
              <a:ext cx="433127" cy="369332"/>
            </a:xfrm>
            <a:prstGeom prst="rect">
              <a:avLst/>
            </a:prstGeom>
            <a:noFill/>
          </p:spPr>
          <p:txBody>
            <a:bodyPr wrap="square" rtlCol="0">
              <a:spAutoFit/>
            </a:bodyPr>
            <a:lstStyle/>
            <a:p>
              <a:r>
                <a:rPr lang="en-US" b="1" dirty="0"/>
                <a:t>x</a:t>
              </a:r>
              <a:r>
                <a:rPr lang="en-US" b="1" baseline="-25000" dirty="0"/>
                <a:t>1 </a:t>
              </a:r>
            </a:p>
          </p:txBody>
        </p:sp>
        <p:sp>
          <p:nvSpPr>
            <p:cNvPr id="12" name="TextBox 11"/>
            <p:cNvSpPr txBox="1"/>
            <p:nvPr/>
          </p:nvSpPr>
          <p:spPr>
            <a:xfrm>
              <a:off x="7372740" y="5328052"/>
              <a:ext cx="433127" cy="299996"/>
            </a:xfrm>
            <a:prstGeom prst="rect">
              <a:avLst/>
            </a:prstGeom>
            <a:noFill/>
          </p:spPr>
          <p:txBody>
            <a:bodyPr wrap="square" rtlCol="0">
              <a:spAutoFit/>
            </a:bodyPr>
            <a:lstStyle/>
            <a:p>
              <a:r>
                <a:rPr lang="en-US" b="1" dirty="0"/>
                <a:t>x</a:t>
              </a:r>
              <a:r>
                <a:rPr lang="en-US" b="1" baseline="-25000" dirty="0"/>
                <a:t>2</a:t>
              </a:r>
            </a:p>
          </p:txBody>
        </p:sp>
        <p:sp>
          <p:nvSpPr>
            <p:cNvPr id="14" name="Oval 13"/>
            <p:cNvSpPr/>
            <p:nvPr/>
          </p:nvSpPr>
          <p:spPr>
            <a:xfrm>
              <a:off x="9418808" y="4622398"/>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16" name="Straight Arrow Connector 15"/>
            <p:cNvCxnSpPr>
              <a:stCxn id="8" idx="6"/>
              <a:endCxn id="14" idx="2"/>
            </p:cNvCxnSpPr>
            <p:nvPr/>
          </p:nvCxnSpPr>
          <p:spPr>
            <a:xfrm>
              <a:off x="7771400" y="4665324"/>
              <a:ext cx="1647409" cy="3632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6"/>
            </p:cNvCxnSpPr>
            <p:nvPr/>
          </p:nvCxnSpPr>
          <p:spPr>
            <a:xfrm flipV="1">
              <a:off x="7803843" y="5176504"/>
              <a:ext cx="1640776" cy="33366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20" name="Straight Arrow Connector 19"/>
            <p:cNvCxnSpPr/>
            <p:nvPr/>
          </p:nvCxnSpPr>
          <p:spPr>
            <a:xfrm flipV="1">
              <a:off x="10340136" y="4622398"/>
              <a:ext cx="790105"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084250" y="4457268"/>
              <a:ext cx="1054155" cy="392526"/>
            </a:xfrm>
            <a:prstGeom prst="rect">
              <a:avLst/>
            </a:prstGeom>
            <a:noFill/>
          </p:spPr>
          <p:txBody>
            <a:bodyPr wrap="square" rtlCol="0">
              <a:spAutoFit/>
            </a:bodyPr>
            <a:lstStyle/>
            <a:p>
              <a:r>
                <a:rPr lang="en-US" b="1" dirty="0"/>
                <a:t>W</a:t>
              </a:r>
              <a:r>
                <a:rPr lang="en-US" b="1" baseline="-25000" dirty="0"/>
                <a:t>1</a:t>
              </a:r>
              <a:r>
                <a:rPr lang="en-US" b="1" dirty="0"/>
                <a:t>=0.3</a:t>
              </a:r>
              <a:endParaRPr lang="en-US" b="1" baseline="-25000" dirty="0"/>
            </a:p>
          </p:txBody>
        </p:sp>
        <p:sp>
          <p:nvSpPr>
            <p:cNvPr id="22" name="TextBox 21"/>
            <p:cNvSpPr txBox="1"/>
            <p:nvPr/>
          </p:nvSpPr>
          <p:spPr>
            <a:xfrm>
              <a:off x="8084248" y="4980847"/>
              <a:ext cx="1040507" cy="392526"/>
            </a:xfrm>
            <a:prstGeom prst="rect">
              <a:avLst/>
            </a:prstGeom>
            <a:noFill/>
          </p:spPr>
          <p:txBody>
            <a:bodyPr wrap="square" rtlCol="0">
              <a:spAutoFit/>
            </a:bodyPr>
            <a:lstStyle/>
            <a:p>
              <a:r>
                <a:rPr lang="en-US" b="1" dirty="0"/>
                <a:t>W</a:t>
              </a:r>
              <a:r>
                <a:rPr lang="en-US" b="1" baseline="-25000" dirty="0"/>
                <a:t>2</a:t>
              </a:r>
              <a:r>
                <a:rPr lang="en-US" b="1" dirty="0"/>
                <a:t>=0.3</a:t>
              </a:r>
              <a:endParaRPr lang="en-US" b="1" baseline="-25000" dirty="0"/>
            </a:p>
          </p:txBody>
        </p:sp>
        <p:cxnSp>
          <p:nvCxnSpPr>
            <p:cNvPr id="24" name="Straight Arrow Connector 23"/>
            <p:cNvCxnSpPr/>
            <p:nvPr/>
          </p:nvCxnSpPr>
          <p:spPr>
            <a:xfrm>
              <a:off x="10315113" y="5152636"/>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10099579" y="1762539"/>
            <a:ext cx="949260" cy="369332"/>
          </a:xfrm>
          <a:prstGeom prst="rect">
            <a:avLst/>
          </a:prstGeom>
          <a:noFill/>
        </p:spPr>
        <p:txBody>
          <a:bodyPr wrap="square" rtlCol="0">
            <a:spAutoFit/>
          </a:bodyPr>
          <a:lstStyle/>
          <a:p>
            <a:r>
              <a:rPr lang="en-US" b="1" dirty="0"/>
              <a:t>+1    ON</a:t>
            </a:r>
            <a:endParaRPr lang="en-US" b="1" baseline="-25000" dirty="0"/>
          </a:p>
        </p:txBody>
      </p:sp>
      <p:sp>
        <p:nvSpPr>
          <p:cNvPr id="47" name="TextBox 46"/>
          <p:cNvSpPr txBox="1"/>
          <p:nvPr/>
        </p:nvSpPr>
        <p:spPr>
          <a:xfrm>
            <a:off x="10170369" y="2630307"/>
            <a:ext cx="864822" cy="369332"/>
          </a:xfrm>
          <a:prstGeom prst="rect">
            <a:avLst/>
          </a:prstGeom>
          <a:noFill/>
        </p:spPr>
        <p:txBody>
          <a:bodyPr wrap="square" rtlCol="0">
            <a:spAutoFit/>
          </a:bodyPr>
          <a:lstStyle/>
          <a:p>
            <a:r>
              <a:rPr lang="en-US" b="1" dirty="0"/>
              <a:t>-1  OFF</a:t>
            </a:r>
            <a:endParaRPr lang="en-US" b="1" baseline="-25000" dirty="0"/>
          </a:p>
        </p:txBody>
      </p:sp>
      <p:sp>
        <p:nvSpPr>
          <p:cNvPr id="49" name="TextBox 48"/>
          <p:cNvSpPr txBox="1"/>
          <p:nvPr/>
        </p:nvSpPr>
        <p:spPr>
          <a:xfrm>
            <a:off x="8539314" y="1674043"/>
            <a:ext cx="822287" cy="338554"/>
          </a:xfrm>
          <a:prstGeom prst="rect">
            <a:avLst/>
          </a:prstGeom>
          <a:noFill/>
        </p:spPr>
        <p:txBody>
          <a:bodyPr wrap="square" rtlCol="0">
            <a:spAutoFit/>
          </a:bodyPr>
          <a:lstStyle/>
          <a:p>
            <a:r>
              <a:rPr lang="en-US" sz="1600" b="1" dirty="0"/>
              <a:t>If S &gt; 0</a:t>
            </a:r>
            <a:endParaRPr lang="en-US" sz="1600" b="1" baseline="-25000" dirty="0"/>
          </a:p>
        </p:txBody>
      </p:sp>
      <p:sp>
        <p:nvSpPr>
          <p:cNvPr id="50" name="TextBox 49"/>
          <p:cNvSpPr txBox="1"/>
          <p:nvPr/>
        </p:nvSpPr>
        <p:spPr>
          <a:xfrm>
            <a:off x="6414030" y="1879632"/>
            <a:ext cx="373904" cy="369332"/>
          </a:xfrm>
          <a:prstGeom prst="rect">
            <a:avLst/>
          </a:prstGeom>
          <a:noFill/>
        </p:spPr>
        <p:txBody>
          <a:bodyPr wrap="square" rtlCol="0">
            <a:spAutoFit/>
          </a:bodyPr>
          <a:lstStyle/>
          <a:p>
            <a:r>
              <a:rPr lang="en-US" b="1" dirty="0"/>
              <a:t>0</a:t>
            </a:r>
            <a:r>
              <a:rPr lang="en-US" b="1" baseline="-25000" dirty="0"/>
              <a:t> </a:t>
            </a:r>
          </a:p>
        </p:txBody>
      </p:sp>
      <p:sp>
        <p:nvSpPr>
          <p:cNvPr id="51" name="TextBox 50"/>
          <p:cNvSpPr txBox="1"/>
          <p:nvPr/>
        </p:nvSpPr>
        <p:spPr>
          <a:xfrm>
            <a:off x="6457246" y="2730891"/>
            <a:ext cx="373904" cy="369332"/>
          </a:xfrm>
          <a:prstGeom prst="rect">
            <a:avLst/>
          </a:prstGeom>
          <a:noFill/>
        </p:spPr>
        <p:txBody>
          <a:bodyPr wrap="square" rtlCol="0">
            <a:spAutoFit/>
          </a:bodyPr>
          <a:lstStyle/>
          <a:p>
            <a:r>
              <a:rPr lang="en-US" b="1" dirty="0"/>
              <a:t>1</a:t>
            </a:r>
            <a:r>
              <a:rPr lang="en-US" b="1" baseline="-25000" dirty="0"/>
              <a:t> </a:t>
            </a:r>
          </a:p>
        </p:txBody>
      </p:sp>
      <p:graphicFrame>
        <p:nvGraphicFramePr>
          <p:cNvPr id="2" name="Table 1"/>
          <p:cNvGraphicFramePr>
            <a:graphicFrameLocks noGrp="1"/>
          </p:cNvGraphicFramePr>
          <p:nvPr>
            <p:extLst>
              <p:ext uri="{D42A27DB-BD31-4B8C-83A1-F6EECF244321}">
                <p14:modId xmlns:p14="http://schemas.microsoft.com/office/powerpoint/2010/main" val="2661952181"/>
              </p:ext>
            </p:extLst>
          </p:nvPr>
        </p:nvGraphicFramePr>
        <p:xfrm>
          <a:off x="796126" y="1827495"/>
          <a:ext cx="2829148" cy="1828800"/>
        </p:xfrm>
        <a:graphic>
          <a:graphicData uri="http://schemas.openxmlformats.org/drawingml/2006/table">
            <a:tbl>
              <a:tblPr firstRow="1" bandRow="1">
                <a:tableStyleId>{5C22544A-7EE6-4342-B048-85BDC9FD1C3A}</a:tableStyleId>
              </a:tblPr>
              <a:tblGrid>
                <a:gridCol w="660093">
                  <a:extLst>
                    <a:ext uri="{9D8B030D-6E8A-4147-A177-3AD203B41FA5}">
                      <a16:colId xmlns:a16="http://schemas.microsoft.com/office/drawing/2014/main" val="940719695"/>
                    </a:ext>
                  </a:extLst>
                </a:gridCol>
                <a:gridCol w="680128">
                  <a:extLst>
                    <a:ext uri="{9D8B030D-6E8A-4147-A177-3AD203B41FA5}">
                      <a16:colId xmlns:a16="http://schemas.microsoft.com/office/drawing/2014/main" val="3363300399"/>
                    </a:ext>
                  </a:extLst>
                </a:gridCol>
                <a:gridCol w="1488927">
                  <a:extLst>
                    <a:ext uri="{9D8B030D-6E8A-4147-A177-3AD203B41FA5}">
                      <a16:colId xmlns:a16="http://schemas.microsoft.com/office/drawing/2014/main" val="452001056"/>
                    </a:ext>
                  </a:extLst>
                </a:gridCol>
              </a:tblGrid>
              <a:tr h="344185">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 </a:t>
                      </a:r>
                      <a:r>
                        <a:rPr lang="en-US" sz="1800" b="1" baseline="0" dirty="0">
                          <a:solidFill>
                            <a:schemeClr val="bg1"/>
                          </a:solidFill>
                          <a:latin typeface="Arial" panose="020B0604020202020204" pitchFamily="34" charset="0"/>
                          <a:cs typeface="Arial" panose="020B0604020202020204" pitchFamily="34" charset="0"/>
                        </a:rPr>
                        <a:t>AND</a:t>
                      </a:r>
                      <a:r>
                        <a:rPr lang="en-US" sz="1800" b="1" baseline="-25000"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extLst>
                  <a:ext uri="{0D108BD9-81ED-4DB2-BD59-A6C34878D82A}">
                    <a16:rowId xmlns:a16="http://schemas.microsoft.com/office/drawing/2014/main" val="3445470048"/>
                  </a:ext>
                </a:extLst>
              </a:tr>
              <a:tr h="344185">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227411592"/>
                  </a:ext>
                </a:extLst>
              </a:tr>
              <a:tr h="344185">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4028102759"/>
                  </a:ext>
                </a:extLst>
              </a:tr>
              <a:tr h="344185">
                <a:tc>
                  <a:txBody>
                    <a:bodyPr/>
                    <a:lstStyle/>
                    <a:p>
                      <a:pPr algn="ctr"/>
                      <a:r>
                        <a:rPr lang="en-US" dirty="0"/>
                        <a:t>1</a:t>
                      </a:r>
                    </a:p>
                  </a:txBody>
                  <a:tcPr/>
                </a:tc>
                <a:tc>
                  <a:txBody>
                    <a:bodyPr/>
                    <a:lstStyle/>
                    <a:p>
                      <a:pPr algn="ctr"/>
                      <a:r>
                        <a:rPr lang="en-US" dirty="0"/>
                        <a:t>0</a:t>
                      </a:r>
                    </a:p>
                  </a:txBody>
                  <a:tcPr/>
                </a:tc>
                <a:tc>
                  <a:txBody>
                    <a:bodyPr/>
                    <a:lstStyle/>
                    <a:p>
                      <a:pPr algn="ctr"/>
                      <a:r>
                        <a:rPr lang="en-US" dirty="0"/>
                        <a:t>0 </a:t>
                      </a:r>
                    </a:p>
                  </a:txBody>
                  <a:tcPr/>
                </a:tc>
                <a:extLst>
                  <a:ext uri="{0D108BD9-81ED-4DB2-BD59-A6C34878D82A}">
                    <a16:rowId xmlns:a16="http://schemas.microsoft.com/office/drawing/2014/main" val="1448256496"/>
                  </a:ext>
                </a:extLst>
              </a:tr>
              <a:tr h="344185">
                <a:tc>
                  <a:txBody>
                    <a:bodyPr/>
                    <a:lstStyle/>
                    <a:p>
                      <a:pPr algn="ctr"/>
                      <a:r>
                        <a:rPr lang="en-US" dirty="0"/>
                        <a:t>1</a:t>
                      </a:r>
                    </a:p>
                  </a:txBody>
                  <a:tcPr/>
                </a:tc>
                <a:tc>
                  <a:txBody>
                    <a:bodyPr/>
                    <a:lstStyle/>
                    <a:p>
                      <a:pPr algn="ctr"/>
                      <a:r>
                        <a:rPr lang="en-US" dirty="0"/>
                        <a:t>1</a:t>
                      </a:r>
                    </a:p>
                  </a:txBody>
                  <a:tcPr/>
                </a:tc>
                <a:tc>
                  <a:txBody>
                    <a:bodyPr/>
                    <a:lstStyle/>
                    <a:p>
                      <a:pPr algn="ctr"/>
                      <a:r>
                        <a:rPr lang="en-US" dirty="0"/>
                        <a:t>1 </a:t>
                      </a:r>
                    </a:p>
                  </a:txBody>
                  <a:tcPr/>
                </a:tc>
                <a:extLst>
                  <a:ext uri="{0D108BD9-81ED-4DB2-BD59-A6C34878D82A}">
                    <a16:rowId xmlns:a16="http://schemas.microsoft.com/office/drawing/2014/main" val="163868603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16896467"/>
              </p:ext>
            </p:extLst>
          </p:nvPr>
        </p:nvGraphicFramePr>
        <p:xfrm>
          <a:off x="3699920" y="3306851"/>
          <a:ext cx="7035257" cy="3286760"/>
        </p:xfrm>
        <a:graphic>
          <a:graphicData uri="http://schemas.openxmlformats.org/drawingml/2006/table">
            <a:tbl>
              <a:tblPr firstRow="1" bandRow="1">
                <a:tableStyleId>{5C22544A-7EE6-4342-B048-85BDC9FD1C3A}</a:tableStyleId>
              </a:tblPr>
              <a:tblGrid>
                <a:gridCol w="1803576">
                  <a:extLst>
                    <a:ext uri="{9D8B030D-6E8A-4147-A177-3AD203B41FA5}">
                      <a16:colId xmlns:a16="http://schemas.microsoft.com/office/drawing/2014/main" val="1310300667"/>
                    </a:ext>
                  </a:extLst>
                </a:gridCol>
                <a:gridCol w="1315952">
                  <a:extLst>
                    <a:ext uri="{9D8B030D-6E8A-4147-A177-3AD203B41FA5}">
                      <a16:colId xmlns:a16="http://schemas.microsoft.com/office/drawing/2014/main" val="984122444"/>
                    </a:ext>
                  </a:extLst>
                </a:gridCol>
                <a:gridCol w="1305243">
                  <a:extLst>
                    <a:ext uri="{9D8B030D-6E8A-4147-A177-3AD203B41FA5}">
                      <a16:colId xmlns:a16="http://schemas.microsoft.com/office/drawing/2014/main" val="1527485606"/>
                    </a:ext>
                  </a:extLst>
                </a:gridCol>
                <a:gridCol w="1305243">
                  <a:extLst>
                    <a:ext uri="{9D8B030D-6E8A-4147-A177-3AD203B41FA5}">
                      <a16:colId xmlns:a16="http://schemas.microsoft.com/office/drawing/2014/main" val="2762024321"/>
                    </a:ext>
                  </a:extLst>
                </a:gridCol>
                <a:gridCol w="1305243">
                  <a:extLst>
                    <a:ext uri="{9D8B030D-6E8A-4147-A177-3AD203B41FA5}">
                      <a16:colId xmlns:a16="http://schemas.microsoft.com/office/drawing/2014/main" val="3447881076"/>
                    </a:ext>
                  </a:extLst>
                </a:gridCol>
              </a:tblGrid>
              <a:tr h="370840">
                <a:tc>
                  <a:txBody>
                    <a:bodyPr/>
                    <a:lstStyle/>
                    <a:p>
                      <a:r>
                        <a:rPr lang="en-US" dirty="0"/>
                        <a:t>Weights</a:t>
                      </a:r>
                    </a:p>
                  </a:txBody>
                  <a:tcPr/>
                </a:tc>
                <a:tc>
                  <a:txBody>
                    <a:bodyPr/>
                    <a:lstStyle/>
                    <a:p>
                      <a:r>
                        <a:rPr lang="en-US" dirty="0"/>
                        <a:t>Ex-1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=0,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r>
                        <a:rPr lang="en-US" dirty="0"/>
                        <a:t>Ex-2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=1,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=0</a:t>
                      </a:r>
                      <a:endParaRPr lang="en-US" dirty="0">
                        <a:solidFill>
                          <a:schemeClr val="bg1"/>
                        </a:solidFill>
                      </a:endParaRPr>
                    </a:p>
                  </a:txBody>
                  <a:tcPr/>
                </a:tc>
                <a:tc>
                  <a:txBody>
                    <a:bodyPr/>
                    <a:lstStyle/>
                    <a:p>
                      <a:r>
                        <a:rPr lang="en-US" dirty="0"/>
                        <a:t>Ex-3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=1,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r>
                        <a:rPr lang="en-US" dirty="0"/>
                        <a:t>Ex-4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=0,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=0</a:t>
                      </a:r>
                      <a:endParaRPr lang="en-US" dirty="0">
                        <a:solidFill>
                          <a:schemeClr val="bg1"/>
                        </a:solidFill>
                      </a:endParaRPr>
                    </a:p>
                  </a:txBody>
                  <a:tcPr/>
                </a:tc>
                <a:extLst>
                  <a:ext uri="{0D108BD9-81ED-4DB2-BD59-A6C34878D82A}">
                    <a16:rowId xmlns:a16="http://schemas.microsoft.com/office/drawing/2014/main" val="4108788607"/>
                  </a:ext>
                </a:extLst>
              </a:tr>
              <a:tr h="370840">
                <a:tc>
                  <a:txBody>
                    <a:bodyPr/>
                    <a:lstStyle/>
                    <a:p>
                      <a:r>
                        <a:rPr lang="en-US" dirty="0"/>
                        <a:t>w1</a:t>
                      </a:r>
                    </a:p>
                  </a:txBody>
                  <a:tcPr/>
                </a:tc>
                <a:tc>
                  <a:txBody>
                    <a:bodyPr/>
                    <a:lstStyle/>
                    <a:p>
                      <a:r>
                        <a:rPr lang="en-US" dirty="0"/>
                        <a:t>0.3</a:t>
                      </a:r>
                    </a:p>
                  </a:txBody>
                  <a:tcPr/>
                </a:tc>
                <a:tc>
                  <a:txBody>
                    <a:bodyPr/>
                    <a:lstStyle/>
                    <a:p>
                      <a:r>
                        <a:rPr lang="en-US" dirty="0"/>
                        <a:t>0.3</a:t>
                      </a:r>
                    </a:p>
                  </a:txBody>
                  <a:tcPr/>
                </a:tc>
                <a:tc>
                  <a:txBody>
                    <a:bodyPr/>
                    <a:lstStyle/>
                    <a:p>
                      <a:r>
                        <a:rPr lang="en-US" dirty="0"/>
                        <a:t>0.3</a:t>
                      </a:r>
                    </a:p>
                  </a:txBody>
                  <a:tcPr/>
                </a:tc>
                <a:tc>
                  <a:txBody>
                    <a:bodyPr/>
                    <a:lstStyle/>
                    <a:p>
                      <a:r>
                        <a:rPr lang="en-US" dirty="0"/>
                        <a:t>0.3</a:t>
                      </a:r>
                    </a:p>
                  </a:txBody>
                  <a:tcPr/>
                </a:tc>
                <a:extLst>
                  <a:ext uri="{0D108BD9-81ED-4DB2-BD59-A6C34878D82A}">
                    <a16:rowId xmlns:a16="http://schemas.microsoft.com/office/drawing/2014/main" val="1702320125"/>
                  </a:ext>
                </a:extLst>
              </a:tr>
              <a:tr h="370840">
                <a:tc>
                  <a:txBody>
                    <a:bodyPr/>
                    <a:lstStyle/>
                    <a:p>
                      <a:r>
                        <a:rPr lang="en-US" dirty="0"/>
                        <a:t>w2</a:t>
                      </a:r>
                    </a:p>
                  </a:txBody>
                  <a:tcPr/>
                </a:tc>
                <a:tc>
                  <a:txBody>
                    <a:bodyPr/>
                    <a:lstStyle/>
                    <a:p>
                      <a:r>
                        <a:rPr lang="en-US" dirty="0"/>
                        <a:t>0.3</a:t>
                      </a:r>
                    </a:p>
                  </a:txBody>
                  <a:tcPr/>
                </a:tc>
                <a:tc>
                  <a:txBody>
                    <a:bodyPr/>
                    <a:lstStyle/>
                    <a:p>
                      <a:r>
                        <a:rPr lang="en-US" dirty="0"/>
                        <a:t>0.3</a:t>
                      </a:r>
                    </a:p>
                  </a:txBody>
                  <a:tcPr/>
                </a:tc>
                <a:tc>
                  <a:txBody>
                    <a:bodyPr/>
                    <a:lstStyle/>
                    <a:p>
                      <a:r>
                        <a:rPr lang="en-US" dirty="0"/>
                        <a:t>0.3</a:t>
                      </a:r>
                    </a:p>
                  </a:txBody>
                  <a:tcPr/>
                </a:tc>
                <a:tc>
                  <a:txBody>
                    <a:bodyPr/>
                    <a:lstStyle/>
                    <a:p>
                      <a:r>
                        <a:rPr lang="en-US" dirty="0"/>
                        <a:t>0.3</a:t>
                      </a:r>
                    </a:p>
                  </a:txBody>
                  <a:tcPr/>
                </a:tc>
                <a:extLst>
                  <a:ext uri="{0D108BD9-81ED-4DB2-BD59-A6C34878D82A}">
                    <a16:rowId xmlns:a16="http://schemas.microsoft.com/office/drawing/2014/main" val="4261206254"/>
                  </a:ext>
                </a:extLst>
              </a:tr>
              <a:tr h="370840">
                <a:tc>
                  <a:txBody>
                    <a:bodyPr/>
                    <a:lstStyle/>
                    <a:p>
                      <a:r>
                        <a:rPr lang="en-US" dirty="0"/>
                        <a:t>Weighted Sum</a:t>
                      </a:r>
                    </a:p>
                  </a:txBody>
                  <a:tcPr/>
                </a:tc>
                <a:tc>
                  <a:txBody>
                    <a:bodyPr/>
                    <a:lstStyle/>
                    <a:p>
                      <a:r>
                        <a:rPr lang="en-US" dirty="0"/>
                        <a:t>0.3</a:t>
                      </a:r>
                    </a:p>
                  </a:txBody>
                  <a:tcPr/>
                </a:tc>
                <a:tc>
                  <a:txBody>
                    <a:bodyPr/>
                    <a:lstStyle/>
                    <a:p>
                      <a:r>
                        <a:rPr lang="en-US" dirty="0"/>
                        <a:t>0.3</a:t>
                      </a:r>
                    </a:p>
                  </a:txBody>
                  <a:tcPr/>
                </a:tc>
                <a:tc>
                  <a:txBody>
                    <a:bodyPr/>
                    <a:lstStyle/>
                    <a:p>
                      <a:r>
                        <a:rPr lang="en-US" dirty="0"/>
                        <a:t>0.6</a:t>
                      </a:r>
                    </a:p>
                  </a:txBody>
                  <a:tcPr/>
                </a:tc>
                <a:tc>
                  <a:txBody>
                    <a:bodyPr/>
                    <a:lstStyle/>
                    <a:p>
                      <a:r>
                        <a:rPr lang="en-US" dirty="0"/>
                        <a:t>0</a:t>
                      </a:r>
                    </a:p>
                  </a:txBody>
                  <a:tcPr/>
                </a:tc>
                <a:extLst>
                  <a:ext uri="{0D108BD9-81ED-4DB2-BD59-A6C34878D82A}">
                    <a16:rowId xmlns:a16="http://schemas.microsoft.com/office/drawing/2014/main" val="2560002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Observed Output</a:t>
                      </a:r>
                    </a:p>
                  </a:txBody>
                  <a:tcPr/>
                </a:tc>
                <a:tc>
                  <a:txBody>
                    <a:bodyPr/>
                    <a:lstStyle/>
                    <a:p>
                      <a:r>
                        <a:rPr lang="en-US" dirty="0"/>
                        <a:t>+1</a:t>
                      </a:r>
                    </a:p>
                  </a:txBody>
                  <a:tcPr/>
                </a:tc>
                <a:tc>
                  <a:txBody>
                    <a:bodyPr/>
                    <a:lstStyle/>
                    <a:p>
                      <a:r>
                        <a:rPr lang="en-US" dirty="0"/>
                        <a:t>+1</a:t>
                      </a:r>
                    </a:p>
                  </a:txBody>
                  <a:tcPr/>
                </a:tc>
                <a:tc>
                  <a:txBody>
                    <a:bodyPr/>
                    <a:lstStyle/>
                    <a:p>
                      <a:r>
                        <a:rPr lang="en-US" sz="2000" b="1" dirty="0"/>
                        <a:t>+1</a:t>
                      </a:r>
                    </a:p>
                  </a:txBody>
                  <a:tcPr/>
                </a:tc>
                <a:tc>
                  <a:txBody>
                    <a:bodyPr/>
                    <a:lstStyle/>
                    <a:p>
                      <a:r>
                        <a:rPr lang="en-US" sz="2000" b="1" dirty="0"/>
                        <a:t>-1</a:t>
                      </a:r>
                    </a:p>
                  </a:txBody>
                  <a:tcPr/>
                </a:tc>
                <a:extLst>
                  <a:ext uri="{0D108BD9-81ED-4DB2-BD59-A6C34878D82A}">
                    <a16:rowId xmlns:a16="http://schemas.microsoft.com/office/drawing/2014/main" val="14068881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Target Output</a:t>
                      </a:r>
                    </a:p>
                  </a:txBody>
                  <a:tcPr/>
                </a:tc>
                <a:tc>
                  <a:txBody>
                    <a:bodyPr/>
                    <a:lstStyle/>
                    <a:p>
                      <a:r>
                        <a:rPr lang="en-US" dirty="0"/>
                        <a:t>-1</a:t>
                      </a:r>
                    </a:p>
                  </a:txBody>
                  <a:tcPr/>
                </a:tc>
                <a:tc>
                  <a:txBody>
                    <a:bodyPr/>
                    <a:lstStyle/>
                    <a:p>
                      <a:r>
                        <a:rPr lang="en-US" dirty="0"/>
                        <a:t>-1</a:t>
                      </a:r>
                    </a:p>
                  </a:txBody>
                  <a:tcPr/>
                </a:tc>
                <a:tc>
                  <a:txBody>
                    <a:bodyPr/>
                    <a:lstStyle/>
                    <a:p>
                      <a:r>
                        <a:rPr lang="en-US" sz="2000" b="1" dirty="0"/>
                        <a:t>+1</a:t>
                      </a:r>
                    </a:p>
                  </a:txBody>
                  <a:tcPr/>
                </a:tc>
                <a:tc>
                  <a:txBody>
                    <a:bodyPr/>
                    <a:lstStyle/>
                    <a:p>
                      <a:r>
                        <a:rPr lang="en-US" sz="2000" b="1" dirty="0"/>
                        <a:t>-1</a:t>
                      </a:r>
                    </a:p>
                  </a:txBody>
                  <a:tcPr/>
                </a:tc>
                <a:extLst>
                  <a:ext uri="{0D108BD9-81ED-4DB2-BD59-A6C34878D82A}">
                    <a16:rowId xmlns:a16="http://schemas.microsoft.com/office/drawing/2014/main" val="33608397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1" dirty="0">
                          <a:solidFill>
                            <a:schemeClr val="tx1"/>
                          </a:solidFill>
                        </a:rPr>
                        <a:t>∆</a:t>
                      </a:r>
                      <a:r>
                        <a:rPr lang="en-US" sz="1800" b="1" baseline="-25000" dirty="0">
                          <a:solidFill>
                            <a:schemeClr val="tx1"/>
                          </a:solidFill>
                        </a:rPr>
                        <a:t>1</a:t>
                      </a:r>
                      <a:endParaRPr lang="en-US" dirty="0"/>
                    </a:p>
                  </a:txBody>
                  <a:tcPr/>
                </a:tc>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-0.2</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8145311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1" dirty="0">
                          <a:solidFill>
                            <a:schemeClr val="tx1"/>
                          </a:solidFill>
                        </a:rPr>
                        <a:t>∆</a:t>
                      </a:r>
                      <a:r>
                        <a:rPr lang="en-US" sz="1800" b="1" baseline="-25000" dirty="0">
                          <a:solidFill>
                            <a:schemeClr val="tx1"/>
                          </a:solidFill>
                        </a:rPr>
                        <a:t>2</a:t>
                      </a:r>
                      <a:endParaRPr lang="en-US" dirty="0"/>
                    </a:p>
                  </a:txBody>
                  <a:tcPr/>
                </a:tc>
                <a:tc>
                  <a:txBody>
                    <a:bodyPr/>
                    <a:lstStyle/>
                    <a:p>
                      <a:r>
                        <a:rPr lang="en-US" dirty="0"/>
                        <a:t>-0.2</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16077114"/>
                  </a:ext>
                </a:extLst>
              </a:tr>
            </a:tbl>
          </a:graphicData>
        </a:graphic>
      </p:graphicFrame>
      <p:sp>
        <p:nvSpPr>
          <p:cNvPr id="25" name="Curved Right Arrow 24"/>
          <p:cNvSpPr/>
          <p:nvPr/>
        </p:nvSpPr>
        <p:spPr>
          <a:xfrm rot="17025328" flipH="1">
            <a:off x="4488234" y="1595109"/>
            <a:ext cx="609055" cy="235656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矩形 8"/>
          <p:cNvSpPr/>
          <p:nvPr/>
        </p:nvSpPr>
        <p:spPr>
          <a:xfrm>
            <a:off x="788795" y="2547973"/>
            <a:ext cx="2836479" cy="382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8"/>
          <p:cNvSpPr/>
          <p:nvPr/>
        </p:nvSpPr>
        <p:spPr>
          <a:xfrm>
            <a:off x="5513683" y="3931679"/>
            <a:ext cx="1255601" cy="26619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8"/>
          <p:cNvSpPr/>
          <p:nvPr/>
        </p:nvSpPr>
        <p:spPr>
          <a:xfrm>
            <a:off x="6835411" y="3931679"/>
            <a:ext cx="1203120" cy="26619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8"/>
          <p:cNvSpPr/>
          <p:nvPr/>
        </p:nvSpPr>
        <p:spPr>
          <a:xfrm>
            <a:off x="8114130" y="3931679"/>
            <a:ext cx="1247471" cy="26619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8"/>
          <p:cNvSpPr/>
          <p:nvPr/>
        </p:nvSpPr>
        <p:spPr>
          <a:xfrm>
            <a:off x="9437200" y="3931679"/>
            <a:ext cx="1267236" cy="26619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TextBox 29"/>
          <p:cNvSpPr txBox="1"/>
          <p:nvPr/>
        </p:nvSpPr>
        <p:spPr>
          <a:xfrm>
            <a:off x="343146" y="1119875"/>
            <a:ext cx="11039087" cy="584775"/>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3200" b="1" dirty="0">
                <a:solidFill>
                  <a:srgbClr val="FF0000"/>
                </a:solidFill>
              </a:rPr>
              <a:t>Epoch:2</a:t>
            </a:r>
          </a:p>
        </p:txBody>
      </p:sp>
      <p:sp>
        <p:nvSpPr>
          <p:cNvPr id="3" name="TextBox 2"/>
          <p:cNvSpPr txBox="1"/>
          <p:nvPr/>
        </p:nvSpPr>
        <p:spPr>
          <a:xfrm>
            <a:off x="376621" y="4274844"/>
            <a:ext cx="3199242" cy="1400383"/>
          </a:xfrm>
          <a:prstGeom prst="rect">
            <a:avLst/>
          </a:prstGeom>
          <a:noFill/>
        </p:spPr>
        <p:txBody>
          <a:bodyPr wrap="square" rtlCol="0">
            <a:spAutoFit/>
          </a:bodyPr>
          <a:lstStyle/>
          <a:p>
            <a:r>
              <a:rPr lang="en-US" sz="1700" dirty="0"/>
              <a:t>Total Error </a:t>
            </a:r>
            <a:r>
              <a:rPr lang="el-GR" sz="1700" b="1" dirty="0"/>
              <a:t>∆</a:t>
            </a:r>
            <a:r>
              <a:rPr lang="en-US" sz="1700" b="1" baseline="-25000" dirty="0"/>
              <a:t>1 </a:t>
            </a:r>
            <a:r>
              <a:rPr lang="en-US" sz="1700" b="1" dirty="0"/>
              <a:t>= </a:t>
            </a:r>
            <a:r>
              <a:rPr lang="en-US" sz="1700" dirty="0"/>
              <a:t>0 - 0.2+0+0 </a:t>
            </a:r>
            <a:r>
              <a:rPr lang="en-US" sz="1700" b="1" dirty="0"/>
              <a:t>= - 0.2</a:t>
            </a:r>
            <a:endParaRPr lang="en-US" sz="1700" dirty="0"/>
          </a:p>
          <a:p>
            <a:r>
              <a:rPr lang="en-US" sz="1700" dirty="0"/>
              <a:t>Total Error </a:t>
            </a:r>
            <a:r>
              <a:rPr lang="el-GR" sz="1700" b="1" dirty="0"/>
              <a:t>∆</a:t>
            </a:r>
            <a:r>
              <a:rPr lang="en-US" sz="1700" b="1" baseline="-25000" dirty="0"/>
              <a:t>2</a:t>
            </a:r>
            <a:r>
              <a:rPr lang="en-US" sz="1700" b="1" dirty="0"/>
              <a:t> =</a:t>
            </a:r>
            <a:r>
              <a:rPr lang="en-US" sz="1700" dirty="0"/>
              <a:t> - 0.2+0+0+0 = </a:t>
            </a:r>
            <a:r>
              <a:rPr lang="en-US" sz="1700" b="1" dirty="0"/>
              <a:t>- 0.2</a:t>
            </a:r>
          </a:p>
          <a:p>
            <a:endParaRPr lang="en-US" sz="1700" b="1" dirty="0"/>
          </a:p>
          <a:p>
            <a:r>
              <a:rPr lang="en-US" sz="1700" dirty="0"/>
              <a:t>Updated</a:t>
            </a:r>
            <a:r>
              <a:rPr lang="en-US" sz="1700" b="1" dirty="0"/>
              <a:t> w1 </a:t>
            </a:r>
            <a:r>
              <a:rPr lang="en-US" sz="1700" dirty="0"/>
              <a:t>= 0.3-0.2 </a:t>
            </a:r>
            <a:r>
              <a:rPr lang="en-US" sz="1700" b="1" dirty="0"/>
              <a:t>= 0.1</a:t>
            </a:r>
          </a:p>
          <a:p>
            <a:r>
              <a:rPr lang="en-US" sz="1700" dirty="0"/>
              <a:t>Updated</a:t>
            </a:r>
            <a:r>
              <a:rPr lang="en-US" sz="1700" b="1" dirty="0"/>
              <a:t> w2 </a:t>
            </a:r>
            <a:r>
              <a:rPr lang="en-US" sz="1700" dirty="0"/>
              <a:t>= 0.3-0.2 </a:t>
            </a:r>
            <a:r>
              <a:rPr lang="en-US" sz="1700" b="1" dirty="0"/>
              <a:t>= 0.1</a:t>
            </a:r>
          </a:p>
        </p:txBody>
      </p:sp>
      <p:sp>
        <p:nvSpPr>
          <p:cNvPr id="36" name="Rounded Rectangle 35"/>
          <p:cNvSpPr/>
          <p:nvPr/>
        </p:nvSpPr>
        <p:spPr>
          <a:xfrm>
            <a:off x="502951" y="338281"/>
            <a:ext cx="10101359" cy="58642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Arial" panose="020B0604020202020204" pitchFamily="34" charset="0"/>
                <a:cs typeface="Arial" panose="020B0604020202020204" pitchFamily="34" charset="0"/>
              </a:rPr>
              <a:t>Example of AND by taking Batch Regime (Without Bias)</a:t>
            </a:r>
            <a:endParaRPr lang="en-US" sz="2800" dirty="0">
              <a:solidFill>
                <a:schemeClr val="tx1"/>
              </a:solidFill>
            </a:endParaRPr>
          </a:p>
        </p:txBody>
      </p:sp>
    </p:spTree>
    <p:extLst>
      <p:ext uri="{BB962C8B-B14F-4D97-AF65-F5344CB8AC3E}">
        <p14:creationId xmlns:p14="http://schemas.microsoft.com/office/powerpoint/2010/main" val="308441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par>
                          <p:cTn id="7" fill="hold">
                            <p:stCondLst>
                              <p:cond delay="0"/>
                            </p:stCondLst>
                            <p:childTnLst>
                              <p:par>
                                <p:cTn id="8" presetID="20"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edge">
                                      <p:cBhvr>
                                        <p:cTn id="10" dur="20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par>
                          <p:cTn id="19" fill="hold">
                            <p:stCondLst>
                              <p:cond delay="0"/>
                            </p:stCondLst>
                            <p:childTnLst>
                              <p:par>
                                <p:cTn id="20" presetID="1" presetClass="exit" presetSubtype="0" fill="hold" grpId="1" nodeType="afterEffect">
                                  <p:stCondLst>
                                    <p:cond delay="0"/>
                                  </p:stCondLst>
                                  <p:childTnLst>
                                    <p:set>
                                      <p:cBhvr>
                                        <p:cTn id="21" dur="1" fill="hold">
                                          <p:stCondLst>
                                            <p:cond delay="0"/>
                                          </p:stCondLst>
                                        </p:cTn>
                                        <p:tgtEl>
                                          <p:spTgt spid="5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2"/>
                                        </p:tgtEl>
                                        <p:attrNameLst>
                                          <p:attrName>style.visibility</p:attrName>
                                        </p:attrNameLst>
                                      </p:cBhvr>
                                      <p:to>
                                        <p:strVal val="visible"/>
                                      </p:to>
                                    </p:set>
                                  </p:childTnLst>
                                </p:cTn>
                              </p:par>
                            </p:childTnLst>
                          </p:cTn>
                        </p:par>
                        <p:par>
                          <p:cTn id="26" fill="hold">
                            <p:stCondLst>
                              <p:cond delay="0"/>
                            </p:stCondLst>
                            <p:childTnLst>
                              <p:par>
                                <p:cTn id="27" presetID="1" presetClass="exit" presetSubtype="0" fill="hold" grpId="1" nodeType="afterEffect">
                                  <p:stCondLst>
                                    <p:cond delay="0"/>
                                  </p:stCondLst>
                                  <p:childTnLst>
                                    <p:set>
                                      <p:cBhvr>
                                        <p:cTn id="28" dur="1" fill="hold">
                                          <p:stCondLst>
                                            <p:cond delay="0"/>
                                          </p:stCondLst>
                                        </p:cTn>
                                        <p:tgtEl>
                                          <p:spTgt spid="5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childTnLst>
                          </p:cTn>
                        </p:par>
                        <p:par>
                          <p:cTn id="33" fill="hold">
                            <p:stCondLst>
                              <p:cond delay="0"/>
                            </p:stCondLst>
                            <p:childTnLst>
                              <p:par>
                                <p:cTn id="34" presetID="1" presetClass="exit" presetSubtype="0" fill="hold" grpId="1" nodeType="afterEffect">
                                  <p:stCondLst>
                                    <p:cond delay="0"/>
                                  </p:stCondLst>
                                  <p:childTnLst>
                                    <p:set>
                                      <p:cBhvr>
                                        <p:cTn id="35" dur="1" fill="hold">
                                          <p:stCondLst>
                                            <p:cond delay="0"/>
                                          </p:stCondLst>
                                        </p:cTn>
                                        <p:tgtEl>
                                          <p:spTgt spid="6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5" grpId="0" animBg="1"/>
      <p:bldP spid="56" grpId="0" animBg="1"/>
      <p:bldP spid="56" grpId="1" animBg="1"/>
      <p:bldP spid="58" grpId="0" animBg="1"/>
      <p:bldP spid="58" grpId="1" animBg="1"/>
      <p:bldP spid="62" grpId="0" animBg="1"/>
      <p:bldP spid="62" grpId="1" animBg="1"/>
      <p:bldP spid="63" grpId="0" animBg="1"/>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6769284" y="1897523"/>
            <a:ext cx="3631623" cy="1173219"/>
            <a:chOff x="7284577" y="4457268"/>
            <a:chExt cx="4206842" cy="1246898"/>
          </a:xfrm>
        </p:grpSpPr>
        <p:sp>
          <p:nvSpPr>
            <p:cNvPr id="8" name="Oval 7"/>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361155" y="4462657"/>
              <a:ext cx="433127" cy="369332"/>
            </a:xfrm>
            <a:prstGeom prst="rect">
              <a:avLst/>
            </a:prstGeom>
            <a:noFill/>
          </p:spPr>
          <p:txBody>
            <a:bodyPr wrap="square" rtlCol="0">
              <a:spAutoFit/>
            </a:bodyPr>
            <a:lstStyle/>
            <a:p>
              <a:r>
                <a:rPr lang="en-US" b="1" dirty="0"/>
                <a:t>x</a:t>
              </a:r>
              <a:r>
                <a:rPr lang="en-US" b="1" baseline="-25000" dirty="0"/>
                <a:t>1 </a:t>
              </a:r>
            </a:p>
          </p:txBody>
        </p:sp>
        <p:sp>
          <p:nvSpPr>
            <p:cNvPr id="12" name="TextBox 11"/>
            <p:cNvSpPr txBox="1"/>
            <p:nvPr/>
          </p:nvSpPr>
          <p:spPr>
            <a:xfrm>
              <a:off x="7372740" y="5328052"/>
              <a:ext cx="433127" cy="299996"/>
            </a:xfrm>
            <a:prstGeom prst="rect">
              <a:avLst/>
            </a:prstGeom>
            <a:noFill/>
          </p:spPr>
          <p:txBody>
            <a:bodyPr wrap="square" rtlCol="0">
              <a:spAutoFit/>
            </a:bodyPr>
            <a:lstStyle/>
            <a:p>
              <a:r>
                <a:rPr lang="en-US" b="1" dirty="0"/>
                <a:t>x</a:t>
              </a:r>
              <a:r>
                <a:rPr lang="en-US" b="1" baseline="-25000" dirty="0"/>
                <a:t>2</a:t>
              </a:r>
            </a:p>
          </p:txBody>
        </p:sp>
        <p:sp>
          <p:nvSpPr>
            <p:cNvPr id="14" name="Oval 13"/>
            <p:cNvSpPr/>
            <p:nvPr/>
          </p:nvSpPr>
          <p:spPr>
            <a:xfrm>
              <a:off x="9418808" y="4622398"/>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16" name="Straight Arrow Connector 15"/>
            <p:cNvCxnSpPr>
              <a:stCxn id="8" idx="6"/>
              <a:endCxn id="14" idx="2"/>
            </p:cNvCxnSpPr>
            <p:nvPr/>
          </p:nvCxnSpPr>
          <p:spPr>
            <a:xfrm>
              <a:off x="7771400" y="4665324"/>
              <a:ext cx="1647409" cy="3632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6"/>
            </p:cNvCxnSpPr>
            <p:nvPr/>
          </p:nvCxnSpPr>
          <p:spPr>
            <a:xfrm flipV="1">
              <a:off x="7803843" y="5176504"/>
              <a:ext cx="1640776" cy="33366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20" name="Straight Arrow Connector 19"/>
            <p:cNvCxnSpPr/>
            <p:nvPr/>
          </p:nvCxnSpPr>
          <p:spPr>
            <a:xfrm flipV="1">
              <a:off x="10340136" y="4622398"/>
              <a:ext cx="790105"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084250" y="4457268"/>
              <a:ext cx="1054155" cy="392526"/>
            </a:xfrm>
            <a:prstGeom prst="rect">
              <a:avLst/>
            </a:prstGeom>
            <a:noFill/>
          </p:spPr>
          <p:txBody>
            <a:bodyPr wrap="square" rtlCol="0">
              <a:spAutoFit/>
            </a:bodyPr>
            <a:lstStyle/>
            <a:p>
              <a:r>
                <a:rPr lang="en-US" b="1" dirty="0"/>
                <a:t>W</a:t>
              </a:r>
              <a:r>
                <a:rPr lang="en-US" b="1" baseline="-25000" dirty="0"/>
                <a:t>1</a:t>
              </a:r>
              <a:r>
                <a:rPr lang="en-US" b="1" dirty="0"/>
                <a:t>=0.3</a:t>
              </a:r>
              <a:endParaRPr lang="en-US" b="1" baseline="-25000" dirty="0"/>
            </a:p>
          </p:txBody>
        </p:sp>
        <p:sp>
          <p:nvSpPr>
            <p:cNvPr id="22" name="TextBox 21"/>
            <p:cNvSpPr txBox="1"/>
            <p:nvPr/>
          </p:nvSpPr>
          <p:spPr>
            <a:xfrm>
              <a:off x="8084248" y="4980847"/>
              <a:ext cx="1040507" cy="392526"/>
            </a:xfrm>
            <a:prstGeom prst="rect">
              <a:avLst/>
            </a:prstGeom>
            <a:noFill/>
          </p:spPr>
          <p:txBody>
            <a:bodyPr wrap="square" rtlCol="0">
              <a:spAutoFit/>
            </a:bodyPr>
            <a:lstStyle/>
            <a:p>
              <a:r>
                <a:rPr lang="en-US" b="1" dirty="0"/>
                <a:t>W</a:t>
              </a:r>
              <a:r>
                <a:rPr lang="en-US" b="1" baseline="-25000" dirty="0"/>
                <a:t>2</a:t>
              </a:r>
              <a:r>
                <a:rPr lang="en-US" b="1" dirty="0"/>
                <a:t>=0.3</a:t>
              </a:r>
              <a:endParaRPr lang="en-US" b="1" baseline="-25000" dirty="0"/>
            </a:p>
          </p:txBody>
        </p:sp>
        <p:cxnSp>
          <p:nvCxnSpPr>
            <p:cNvPr id="24" name="Straight Arrow Connector 23"/>
            <p:cNvCxnSpPr/>
            <p:nvPr/>
          </p:nvCxnSpPr>
          <p:spPr>
            <a:xfrm>
              <a:off x="10315113" y="5152636"/>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10099579" y="1762539"/>
            <a:ext cx="949260" cy="369332"/>
          </a:xfrm>
          <a:prstGeom prst="rect">
            <a:avLst/>
          </a:prstGeom>
          <a:noFill/>
        </p:spPr>
        <p:txBody>
          <a:bodyPr wrap="square" rtlCol="0">
            <a:spAutoFit/>
          </a:bodyPr>
          <a:lstStyle/>
          <a:p>
            <a:r>
              <a:rPr lang="en-US" b="1" dirty="0"/>
              <a:t>+1    ON</a:t>
            </a:r>
            <a:endParaRPr lang="en-US" b="1" baseline="-25000" dirty="0"/>
          </a:p>
        </p:txBody>
      </p:sp>
      <p:sp>
        <p:nvSpPr>
          <p:cNvPr id="47" name="TextBox 46"/>
          <p:cNvSpPr txBox="1"/>
          <p:nvPr/>
        </p:nvSpPr>
        <p:spPr>
          <a:xfrm>
            <a:off x="10170369" y="2630307"/>
            <a:ext cx="864822" cy="369332"/>
          </a:xfrm>
          <a:prstGeom prst="rect">
            <a:avLst/>
          </a:prstGeom>
          <a:noFill/>
        </p:spPr>
        <p:txBody>
          <a:bodyPr wrap="square" rtlCol="0">
            <a:spAutoFit/>
          </a:bodyPr>
          <a:lstStyle/>
          <a:p>
            <a:r>
              <a:rPr lang="en-US" b="1" dirty="0"/>
              <a:t>-1  OFF</a:t>
            </a:r>
            <a:endParaRPr lang="en-US" b="1" baseline="-25000" dirty="0"/>
          </a:p>
        </p:txBody>
      </p:sp>
      <p:sp>
        <p:nvSpPr>
          <p:cNvPr id="49" name="TextBox 48"/>
          <p:cNvSpPr txBox="1"/>
          <p:nvPr/>
        </p:nvSpPr>
        <p:spPr>
          <a:xfrm>
            <a:off x="8539314" y="1674043"/>
            <a:ext cx="822287" cy="338554"/>
          </a:xfrm>
          <a:prstGeom prst="rect">
            <a:avLst/>
          </a:prstGeom>
          <a:noFill/>
        </p:spPr>
        <p:txBody>
          <a:bodyPr wrap="square" rtlCol="0">
            <a:spAutoFit/>
          </a:bodyPr>
          <a:lstStyle/>
          <a:p>
            <a:r>
              <a:rPr lang="en-US" sz="1600" b="1" dirty="0"/>
              <a:t>If S &gt; 0</a:t>
            </a:r>
            <a:endParaRPr lang="en-US" sz="1600" b="1" baseline="-25000" dirty="0"/>
          </a:p>
        </p:txBody>
      </p:sp>
      <p:sp>
        <p:nvSpPr>
          <p:cNvPr id="50" name="TextBox 49"/>
          <p:cNvSpPr txBox="1"/>
          <p:nvPr/>
        </p:nvSpPr>
        <p:spPr>
          <a:xfrm>
            <a:off x="6414030" y="1879632"/>
            <a:ext cx="373904" cy="369332"/>
          </a:xfrm>
          <a:prstGeom prst="rect">
            <a:avLst/>
          </a:prstGeom>
          <a:noFill/>
        </p:spPr>
        <p:txBody>
          <a:bodyPr wrap="square" rtlCol="0">
            <a:spAutoFit/>
          </a:bodyPr>
          <a:lstStyle/>
          <a:p>
            <a:r>
              <a:rPr lang="en-US" b="1" dirty="0"/>
              <a:t>0</a:t>
            </a:r>
            <a:r>
              <a:rPr lang="en-US" b="1" baseline="-25000" dirty="0"/>
              <a:t> </a:t>
            </a:r>
          </a:p>
        </p:txBody>
      </p:sp>
      <p:sp>
        <p:nvSpPr>
          <p:cNvPr id="51" name="TextBox 50"/>
          <p:cNvSpPr txBox="1"/>
          <p:nvPr/>
        </p:nvSpPr>
        <p:spPr>
          <a:xfrm>
            <a:off x="6457246" y="2730891"/>
            <a:ext cx="373904" cy="369332"/>
          </a:xfrm>
          <a:prstGeom prst="rect">
            <a:avLst/>
          </a:prstGeom>
          <a:noFill/>
        </p:spPr>
        <p:txBody>
          <a:bodyPr wrap="square" rtlCol="0">
            <a:spAutoFit/>
          </a:bodyPr>
          <a:lstStyle/>
          <a:p>
            <a:r>
              <a:rPr lang="en-US" b="1" dirty="0"/>
              <a:t>1</a:t>
            </a:r>
            <a:r>
              <a:rPr lang="en-US" b="1" baseline="-25000" dirty="0"/>
              <a:t> </a:t>
            </a:r>
          </a:p>
        </p:txBody>
      </p:sp>
      <p:graphicFrame>
        <p:nvGraphicFramePr>
          <p:cNvPr id="2" name="Table 1"/>
          <p:cNvGraphicFramePr>
            <a:graphicFrameLocks noGrp="1"/>
          </p:cNvGraphicFramePr>
          <p:nvPr/>
        </p:nvGraphicFramePr>
        <p:xfrm>
          <a:off x="796126" y="1827495"/>
          <a:ext cx="2829148" cy="1828800"/>
        </p:xfrm>
        <a:graphic>
          <a:graphicData uri="http://schemas.openxmlformats.org/drawingml/2006/table">
            <a:tbl>
              <a:tblPr firstRow="1" bandRow="1">
                <a:tableStyleId>{5C22544A-7EE6-4342-B048-85BDC9FD1C3A}</a:tableStyleId>
              </a:tblPr>
              <a:tblGrid>
                <a:gridCol w="660093">
                  <a:extLst>
                    <a:ext uri="{9D8B030D-6E8A-4147-A177-3AD203B41FA5}">
                      <a16:colId xmlns:a16="http://schemas.microsoft.com/office/drawing/2014/main" val="940719695"/>
                    </a:ext>
                  </a:extLst>
                </a:gridCol>
                <a:gridCol w="680128">
                  <a:extLst>
                    <a:ext uri="{9D8B030D-6E8A-4147-A177-3AD203B41FA5}">
                      <a16:colId xmlns:a16="http://schemas.microsoft.com/office/drawing/2014/main" val="3363300399"/>
                    </a:ext>
                  </a:extLst>
                </a:gridCol>
                <a:gridCol w="1488927">
                  <a:extLst>
                    <a:ext uri="{9D8B030D-6E8A-4147-A177-3AD203B41FA5}">
                      <a16:colId xmlns:a16="http://schemas.microsoft.com/office/drawing/2014/main" val="452001056"/>
                    </a:ext>
                  </a:extLst>
                </a:gridCol>
              </a:tblGrid>
              <a:tr h="344185">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 </a:t>
                      </a:r>
                      <a:r>
                        <a:rPr lang="en-US" sz="1800" b="1" baseline="0" dirty="0">
                          <a:solidFill>
                            <a:schemeClr val="bg1"/>
                          </a:solidFill>
                          <a:latin typeface="Arial" panose="020B0604020202020204" pitchFamily="34" charset="0"/>
                          <a:cs typeface="Arial" panose="020B0604020202020204" pitchFamily="34" charset="0"/>
                        </a:rPr>
                        <a:t>AND</a:t>
                      </a:r>
                      <a:r>
                        <a:rPr lang="en-US" sz="1800" b="1" baseline="-25000"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extLst>
                  <a:ext uri="{0D108BD9-81ED-4DB2-BD59-A6C34878D82A}">
                    <a16:rowId xmlns:a16="http://schemas.microsoft.com/office/drawing/2014/main" val="3445470048"/>
                  </a:ext>
                </a:extLst>
              </a:tr>
              <a:tr h="344185">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227411592"/>
                  </a:ext>
                </a:extLst>
              </a:tr>
              <a:tr h="344185">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4028102759"/>
                  </a:ext>
                </a:extLst>
              </a:tr>
              <a:tr h="344185">
                <a:tc>
                  <a:txBody>
                    <a:bodyPr/>
                    <a:lstStyle/>
                    <a:p>
                      <a:pPr algn="ctr"/>
                      <a:r>
                        <a:rPr lang="en-US" dirty="0"/>
                        <a:t>1</a:t>
                      </a:r>
                    </a:p>
                  </a:txBody>
                  <a:tcPr/>
                </a:tc>
                <a:tc>
                  <a:txBody>
                    <a:bodyPr/>
                    <a:lstStyle/>
                    <a:p>
                      <a:pPr algn="ctr"/>
                      <a:r>
                        <a:rPr lang="en-US" dirty="0"/>
                        <a:t>0</a:t>
                      </a:r>
                    </a:p>
                  </a:txBody>
                  <a:tcPr/>
                </a:tc>
                <a:tc>
                  <a:txBody>
                    <a:bodyPr/>
                    <a:lstStyle/>
                    <a:p>
                      <a:pPr algn="ctr"/>
                      <a:r>
                        <a:rPr lang="en-US" dirty="0"/>
                        <a:t>0 </a:t>
                      </a:r>
                    </a:p>
                  </a:txBody>
                  <a:tcPr/>
                </a:tc>
                <a:extLst>
                  <a:ext uri="{0D108BD9-81ED-4DB2-BD59-A6C34878D82A}">
                    <a16:rowId xmlns:a16="http://schemas.microsoft.com/office/drawing/2014/main" val="1448256496"/>
                  </a:ext>
                </a:extLst>
              </a:tr>
              <a:tr h="344185">
                <a:tc>
                  <a:txBody>
                    <a:bodyPr/>
                    <a:lstStyle/>
                    <a:p>
                      <a:pPr algn="ctr"/>
                      <a:r>
                        <a:rPr lang="en-US" dirty="0"/>
                        <a:t>1</a:t>
                      </a:r>
                    </a:p>
                  </a:txBody>
                  <a:tcPr/>
                </a:tc>
                <a:tc>
                  <a:txBody>
                    <a:bodyPr/>
                    <a:lstStyle/>
                    <a:p>
                      <a:pPr algn="ctr"/>
                      <a:r>
                        <a:rPr lang="en-US" dirty="0"/>
                        <a:t>1</a:t>
                      </a:r>
                    </a:p>
                  </a:txBody>
                  <a:tcPr/>
                </a:tc>
                <a:tc>
                  <a:txBody>
                    <a:bodyPr/>
                    <a:lstStyle/>
                    <a:p>
                      <a:pPr algn="ctr"/>
                      <a:r>
                        <a:rPr lang="en-US" dirty="0"/>
                        <a:t>1 </a:t>
                      </a:r>
                    </a:p>
                  </a:txBody>
                  <a:tcPr/>
                </a:tc>
                <a:extLst>
                  <a:ext uri="{0D108BD9-81ED-4DB2-BD59-A6C34878D82A}">
                    <a16:rowId xmlns:a16="http://schemas.microsoft.com/office/drawing/2014/main" val="163868603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29538903"/>
              </p:ext>
            </p:extLst>
          </p:nvPr>
        </p:nvGraphicFramePr>
        <p:xfrm>
          <a:off x="3699920" y="3306851"/>
          <a:ext cx="7035257" cy="3286760"/>
        </p:xfrm>
        <a:graphic>
          <a:graphicData uri="http://schemas.openxmlformats.org/drawingml/2006/table">
            <a:tbl>
              <a:tblPr firstRow="1" bandRow="1">
                <a:tableStyleId>{5C22544A-7EE6-4342-B048-85BDC9FD1C3A}</a:tableStyleId>
              </a:tblPr>
              <a:tblGrid>
                <a:gridCol w="1803576">
                  <a:extLst>
                    <a:ext uri="{9D8B030D-6E8A-4147-A177-3AD203B41FA5}">
                      <a16:colId xmlns:a16="http://schemas.microsoft.com/office/drawing/2014/main" val="1310300667"/>
                    </a:ext>
                  </a:extLst>
                </a:gridCol>
                <a:gridCol w="1315952">
                  <a:extLst>
                    <a:ext uri="{9D8B030D-6E8A-4147-A177-3AD203B41FA5}">
                      <a16:colId xmlns:a16="http://schemas.microsoft.com/office/drawing/2014/main" val="984122444"/>
                    </a:ext>
                  </a:extLst>
                </a:gridCol>
                <a:gridCol w="1305243">
                  <a:extLst>
                    <a:ext uri="{9D8B030D-6E8A-4147-A177-3AD203B41FA5}">
                      <a16:colId xmlns:a16="http://schemas.microsoft.com/office/drawing/2014/main" val="1527485606"/>
                    </a:ext>
                  </a:extLst>
                </a:gridCol>
                <a:gridCol w="1305243">
                  <a:extLst>
                    <a:ext uri="{9D8B030D-6E8A-4147-A177-3AD203B41FA5}">
                      <a16:colId xmlns:a16="http://schemas.microsoft.com/office/drawing/2014/main" val="2762024321"/>
                    </a:ext>
                  </a:extLst>
                </a:gridCol>
                <a:gridCol w="1305243">
                  <a:extLst>
                    <a:ext uri="{9D8B030D-6E8A-4147-A177-3AD203B41FA5}">
                      <a16:colId xmlns:a16="http://schemas.microsoft.com/office/drawing/2014/main" val="3447881076"/>
                    </a:ext>
                  </a:extLst>
                </a:gridCol>
              </a:tblGrid>
              <a:tr h="370840">
                <a:tc>
                  <a:txBody>
                    <a:bodyPr/>
                    <a:lstStyle/>
                    <a:p>
                      <a:r>
                        <a:rPr lang="en-US" dirty="0"/>
                        <a:t>Weights</a:t>
                      </a:r>
                    </a:p>
                  </a:txBody>
                  <a:tcPr/>
                </a:tc>
                <a:tc>
                  <a:txBody>
                    <a:bodyPr/>
                    <a:lstStyle/>
                    <a:p>
                      <a:r>
                        <a:rPr lang="en-US" dirty="0"/>
                        <a:t>Ex-1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=0,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r>
                        <a:rPr lang="en-US" dirty="0"/>
                        <a:t>Ex-2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=1,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=0</a:t>
                      </a:r>
                      <a:endParaRPr lang="en-US" dirty="0">
                        <a:solidFill>
                          <a:schemeClr val="bg1"/>
                        </a:solidFill>
                      </a:endParaRPr>
                    </a:p>
                  </a:txBody>
                  <a:tcPr/>
                </a:tc>
                <a:tc>
                  <a:txBody>
                    <a:bodyPr/>
                    <a:lstStyle/>
                    <a:p>
                      <a:r>
                        <a:rPr lang="en-US" dirty="0"/>
                        <a:t>Ex-3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=1,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r>
                        <a:rPr lang="en-US" dirty="0"/>
                        <a:t>Ex-4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=0,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=0</a:t>
                      </a:r>
                      <a:endParaRPr lang="en-US" dirty="0">
                        <a:solidFill>
                          <a:schemeClr val="bg1"/>
                        </a:solidFill>
                      </a:endParaRPr>
                    </a:p>
                  </a:txBody>
                  <a:tcPr/>
                </a:tc>
                <a:extLst>
                  <a:ext uri="{0D108BD9-81ED-4DB2-BD59-A6C34878D82A}">
                    <a16:rowId xmlns:a16="http://schemas.microsoft.com/office/drawing/2014/main" val="4108788607"/>
                  </a:ext>
                </a:extLst>
              </a:tr>
              <a:tr h="370840">
                <a:tc>
                  <a:txBody>
                    <a:bodyPr/>
                    <a:lstStyle/>
                    <a:p>
                      <a:r>
                        <a:rPr lang="en-US" dirty="0"/>
                        <a:t>w1</a:t>
                      </a:r>
                    </a:p>
                  </a:txBody>
                  <a:tcPr/>
                </a:tc>
                <a:tc>
                  <a:txBody>
                    <a:bodyPr/>
                    <a:lstStyle/>
                    <a:p>
                      <a:r>
                        <a:rPr lang="en-US" dirty="0"/>
                        <a:t>0.3</a:t>
                      </a:r>
                    </a:p>
                  </a:txBody>
                  <a:tcPr/>
                </a:tc>
                <a:tc>
                  <a:txBody>
                    <a:bodyPr/>
                    <a:lstStyle/>
                    <a:p>
                      <a:r>
                        <a:rPr lang="en-US" dirty="0"/>
                        <a:t>0.3</a:t>
                      </a:r>
                    </a:p>
                  </a:txBody>
                  <a:tcPr/>
                </a:tc>
                <a:tc>
                  <a:txBody>
                    <a:bodyPr/>
                    <a:lstStyle/>
                    <a:p>
                      <a:r>
                        <a:rPr lang="en-US" dirty="0"/>
                        <a:t>0.3</a:t>
                      </a:r>
                    </a:p>
                  </a:txBody>
                  <a:tcPr/>
                </a:tc>
                <a:tc>
                  <a:txBody>
                    <a:bodyPr/>
                    <a:lstStyle/>
                    <a:p>
                      <a:r>
                        <a:rPr lang="en-US" dirty="0"/>
                        <a:t>0.3</a:t>
                      </a:r>
                    </a:p>
                  </a:txBody>
                  <a:tcPr/>
                </a:tc>
                <a:extLst>
                  <a:ext uri="{0D108BD9-81ED-4DB2-BD59-A6C34878D82A}">
                    <a16:rowId xmlns:a16="http://schemas.microsoft.com/office/drawing/2014/main" val="1702320125"/>
                  </a:ext>
                </a:extLst>
              </a:tr>
              <a:tr h="370840">
                <a:tc>
                  <a:txBody>
                    <a:bodyPr/>
                    <a:lstStyle/>
                    <a:p>
                      <a:r>
                        <a:rPr lang="en-US" dirty="0"/>
                        <a:t>w2</a:t>
                      </a:r>
                    </a:p>
                  </a:txBody>
                  <a:tcPr/>
                </a:tc>
                <a:tc>
                  <a:txBody>
                    <a:bodyPr/>
                    <a:lstStyle/>
                    <a:p>
                      <a:r>
                        <a:rPr lang="en-US" dirty="0"/>
                        <a:t>0.3</a:t>
                      </a:r>
                    </a:p>
                  </a:txBody>
                  <a:tcPr/>
                </a:tc>
                <a:tc>
                  <a:txBody>
                    <a:bodyPr/>
                    <a:lstStyle/>
                    <a:p>
                      <a:r>
                        <a:rPr lang="en-US" dirty="0"/>
                        <a:t>0.3</a:t>
                      </a:r>
                    </a:p>
                  </a:txBody>
                  <a:tcPr/>
                </a:tc>
                <a:tc>
                  <a:txBody>
                    <a:bodyPr/>
                    <a:lstStyle/>
                    <a:p>
                      <a:r>
                        <a:rPr lang="en-US" dirty="0"/>
                        <a:t>0.3</a:t>
                      </a:r>
                    </a:p>
                  </a:txBody>
                  <a:tcPr/>
                </a:tc>
                <a:tc>
                  <a:txBody>
                    <a:bodyPr/>
                    <a:lstStyle/>
                    <a:p>
                      <a:r>
                        <a:rPr lang="en-US" dirty="0"/>
                        <a:t>0.3</a:t>
                      </a:r>
                    </a:p>
                  </a:txBody>
                  <a:tcPr/>
                </a:tc>
                <a:extLst>
                  <a:ext uri="{0D108BD9-81ED-4DB2-BD59-A6C34878D82A}">
                    <a16:rowId xmlns:a16="http://schemas.microsoft.com/office/drawing/2014/main" val="4261206254"/>
                  </a:ext>
                </a:extLst>
              </a:tr>
              <a:tr h="370840">
                <a:tc>
                  <a:txBody>
                    <a:bodyPr/>
                    <a:lstStyle/>
                    <a:p>
                      <a:r>
                        <a:rPr lang="en-US" dirty="0"/>
                        <a:t>Weighted Sum</a:t>
                      </a:r>
                    </a:p>
                  </a:txBody>
                  <a:tcPr/>
                </a:tc>
                <a:tc>
                  <a:txBody>
                    <a:bodyPr/>
                    <a:lstStyle/>
                    <a:p>
                      <a:r>
                        <a:rPr lang="en-US" dirty="0"/>
                        <a:t>0.3</a:t>
                      </a:r>
                    </a:p>
                  </a:txBody>
                  <a:tcPr/>
                </a:tc>
                <a:tc>
                  <a:txBody>
                    <a:bodyPr/>
                    <a:lstStyle/>
                    <a:p>
                      <a:r>
                        <a:rPr lang="en-US" dirty="0"/>
                        <a:t>0.3</a:t>
                      </a:r>
                    </a:p>
                  </a:txBody>
                  <a:tcPr/>
                </a:tc>
                <a:tc>
                  <a:txBody>
                    <a:bodyPr/>
                    <a:lstStyle/>
                    <a:p>
                      <a:r>
                        <a:rPr lang="en-US" dirty="0"/>
                        <a:t>0.6</a:t>
                      </a:r>
                    </a:p>
                  </a:txBody>
                  <a:tcPr>
                    <a:lnB w="12700" cap="flat" cmpd="sng" algn="ctr">
                      <a:solidFill>
                        <a:schemeClr val="tx1"/>
                      </a:solidFill>
                      <a:prstDash val="solid"/>
                      <a:round/>
                      <a:headEnd type="none" w="med" len="med"/>
                      <a:tailEnd type="none" w="med" len="med"/>
                    </a:lnB>
                  </a:tcPr>
                </a:tc>
                <a:tc>
                  <a:txBody>
                    <a:bodyPr/>
                    <a:lstStyle/>
                    <a:p>
                      <a:r>
                        <a:rPr lang="en-US" dirty="0"/>
                        <a:t>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0002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Observed Output</a:t>
                      </a:r>
                    </a:p>
                  </a:txBody>
                  <a:tcPr/>
                </a:tc>
                <a:tc>
                  <a:txBody>
                    <a:bodyPr/>
                    <a:lstStyle/>
                    <a:p>
                      <a:r>
                        <a:rPr lang="en-US" dirty="0"/>
                        <a:t>+1</a:t>
                      </a:r>
                    </a:p>
                  </a:txBody>
                  <a:tcPr/>
                </a:tc>
                <a:tc>
                  <a:txBody>
                    <a:bodyPr/>
                    <a:lstStyle/>
                    <a:p>
                      <a:r>
                        <a:rPr lang="en-US" dirty="0"/>
                        <a:t>+1</a:t>
                      </a:r>
                    </a:p>
                  </a:txBody>
                  <a:tcPr>
                    <a:lnR w="12700" cap="flat" cmpd="sng" algn="ctr">
                      <a:solidFill>
                        <a:schemeClr val="tx1"/>
                      </a:solidFill>
                      <a:prstDash val="solid"/>
                      <a:round/>
                      <a:headEnd type="none" w="med" len="med"/>
                      <a:tailEnd type="none" w="med" len="med"/>
                    </a:lnR>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4068881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Target Output</a:t>
                      </a:r>
                    </a:p>
                  </a:txBody>
                  <a:tcPr/>
                </a:tc>
                <a:tc>
                  <a:txBody>
                    <a:bodyPr/>
                    <a:lstStyle/>
                    <a:p>
                      <a:r>
                        <a:rPr lang="en-US" dirty="0"/>
                        <a:t>-1</a:t>
                      </a:r>
                    </a:p>
                  </a:txBody>
                  <a:tcPr/>
                </a:tc>
                <a:tc>
                  <a:txBody>
                    <a:bodyPr/>
                    <a:lstStyle/>
                    <a:p>
                      <a:r>
                        <a:rPr lang="en-US" dirty="0"/>
                        <a:t>-1</a:t>
                      </a:r>
                    </a:p>
                  </a:txBody>
                  <a:tcPr>
                    <a:lnR w="12700" cap="flat" cmpd="sng" algn="ctr">
                      <a:solidFill>
                        <a:schemeClr val="tx1"/>
                      </a:solidFill>
                      <a:prstDash val="solid"/>
                      <a:round/>
                      <a:headEnd type="none" w="med" len="med"/>
                      <a:tailEnd type="none" w="med" len="med"/>
                    </a:lnR>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3608397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1" dirty="0">
                          <a:solidFill>
                            <a:schemeClr val="tx1"/>
                          </a:solidFill>
                        </a:rPr>
                        <a:t>∆</a:t>
                      </a:r>
                      <a:r>
                        <a:rPr lang="en-US" sz="1800" b="1" baseline="-25000" dirty="0">
                          <a:solidFill>
                            <a:schemeClr val="tx1"/>
                          </a:solidFill>
                        </a:rPr>
                        <a:t>1</a:t>
                      </a:r>
                      <a:endParaRPr lang="en-US" dirty="0"/>
                    </a:p>
                  </a:txBody>
                  <a:tcPr/>
                </a:tc>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-0.2</a:t>
                      </a:r>
                    </a:p>
                  </a:txBody>
                  <a:tcPr/>
                </a:tc>
                <a:tc>
                  <a:txBody>
                    <a:bodyPr/>
                    <a:lstStyle/>
                    <a:p>
                      <a:r>
                        <a:rPr lang="en-US" dirty="0"/>
                        <a:t>0</a:t>
                      </a:r>
                    </a:p>
                  </a:txBody>
                  <a:tcPr>
                    <a:lnT w="12700" cap="flat" cmpd="sng" algn="ctr">
                      <a:solidFill>
                        <a:schemeClr val="tx1"/>
                      </a:solidFill>
                      <a:prstDash val="solid"/>
                      <a:round/>
                      <a:headEnd type="none" w="med" len="med"/>
                      <a:tailEnd type="none" w="med" len="med"/>
                    </a:lnT>
                  </a:tcPr>
                </a:tc>
                <a:tc>
                  <a:txBody>
                    <a:bodyPr/>
                    <a:lstStyle/>
                    <a:p>
                      <a:r>
                        <a:rPr lang="en-US" dirty="0"/>
                        <a:t>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145311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1" dirty="0">
                          <a:solidFill>
                            <a:schemeClr val="tx1"/>
                          </a:solidFill>
                        </a:rPr>
                        <a:t>∆</a:t>
                      </a:r>
                      <a:r>
                        <a:rPr lang="en-US" sz="1800" b="1" baseline="-25000" dirty="0">
                          <a:solidFill>
                            <a:schemeClr val="tx1"/>
                          </a:solidFill>
                        </a:rPr>
                        <a:t>2</a:t>
                      </a:r>
                      <a:endParaRPr lang="en-US" dirty="0"/>
                    </a:p>
                  </a:txBody>
                  <a:tcPr/>
                </a:tc>
                <a:tc>
                  <a:txBody>
                    <a:bodyPr/>
                    <a:lstStyle/>
                    <a:p>
                      <a:r>
                        <a:rPr lang="en-US" dirty="0"/>
                        <a:t>-0.2</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16077114"/>
                  </a:ext>
                </a:extLst>
              </a:tr>
            </a:tbl>
          </a:graphicData>
        </a:graphic>
      </p:graphicFrame>
      <p:sp>
        <p:nvSpPr>
          <p:cNvPr id="30" name="TextBox 29"/>
          <p:cNvSpPr txBox="1"/>
          <p:nvPr/>
        </p:nvSpPr>
        <p:spPr>
          <a:xfrm>
            <a:off x="343146" y="1119875"/>
            <a:ext cx="11039087" cy="584775"/>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3200" b="1" dirty="0">
                <a:solidFill>
                  <a:srgbClr val="FF0000"/>
                </a:solidFill>
              </a:rPr>
              <a:t>Epoch:2</a:t>
            </a:r>
          </a:p>
        </p:txBody>
      </p:sp>
      <p:sp>
        <p:nvSpPr>
          <p:cNvPr id="3" name="TextBox 2"/>
          <p:cNvSpPr txBox="1"/>
          <p:nvPr/>
        </p:nvSpPr>
        <p:spPr>
          <a:xfrm>
            <a:off x="376621" y="4274844"/>
            <a:ext cx="3199242" cy="1400383"/>
          </a:xfrm>
          <a:prstGeom prst="rect">
            <a:avLst/>
          </a:prstGeom>
          <a:noFill/>
        </p:spPr>
        <p:txBody>
          <a:bodyPr wrap="square" rtlCol="0">
            <a:spAutoFit/>
          </a:bodyPr>
          <a:lstStyle/>
          <a:p>
            <a:r>
              <a:rPr lang="en-US" sz="1700" dirty="0"/>
              <a:t>Total Error </a:t>
            </a:r>
            <a:r>
              <a:rPr lang="el-GR" sz="1700" b="1" dirty="0"/>
              <a:t>∆</a:t>
            </a:r>
            <a:r>
              <a:rPr lang="en-US" sz="1700" b="1" baseline="-25000" dirty="0"/>
              <a:t>1 </a:t>
            </a:r>
            <a:r>
              <a:rPr lang="en-US" sz="1700" b="1" dirty="0"/>
              <a:t>= </a:t>
            </a:r>
            <a:r>
              <a:rPr lang="en-US" sz="1700" dirty="0"/>
              <a:t>0 - 0.2+0+0 </a:t>
            </a:r>
            <a:r>
              <a:rPr lang="en-US" sz="1700" b="1" dirty="0"/>
              <a:t>= - 0.2</a:t>
            </a:r>
            <a:endParaRPr lang="en-US" sz="1700" dirty="0"/>
          </a:p>
          <a:p>
            <a:r>
              <a:rPr lang="en-US" sz="1700" dirty="0"/>
              <a:t>Total Error </a:t>
            </a:r>
            <a:r>
              <a:rPr lang="el-GR" sz="1700" b="1" dirty="0"/>
              <a:t>∆</a:t>
            </a:r>
            <a:r>
              <a:rPr lang="en-US" sz="1700" b="1" baseline="-25000" dirty="0"/>
              <a:t>2</a:t>
            </a:r>
            <a:r>
              <a:rPr lang="en-US" sz="1700" b="1" dirty="0"/>
              <a:t> =</a:t>
            </a:r>
            <a:r>
              <a:rPr lang="en-US" sz="1700" dirty="0"/>
              <a:t> - 0.2+0+0+0 = </a:t>
            </a:r>
            <a:r>
              <a:rPr lang="en-US" sz="1700" b="1" dirty="0"/>
              <a:t>- 0.2</a:t>
            </a:r>
          </a:p>
          <a:p>
            <a:endParaRPr lang="en-US" sz="1700" b="1" dirty="0"/>
          </a:p>
          <a:p>
            <a:r>
              <a:rPr lang="en-US" sz="1700" dirty="0"/>
              <a:t>Updated</a:t>
            </a:r>
            <a:r>
              <a:rPr lang="en-US" sz="1700" b="1" dirty="0"/>
              <a:t> w1 </a:t>
            </a:r>
            <a:r>
              <a:rPr lang="en-US" sz="1700" dirty="0"/>
              <a:t>= 0.3-0.2 </a:t>
            </a:r>
            <a:r>
              <a:rPr lang="en-US" sz="1700" b="1" dirty="0"/>
              <a:t>= 0.1</a:t>
            </a:r>
          </a:p>
          <a:p>
            <a:r>
              <a:rPr lang="en-US" sz="1700" dirty="0"/>
              <a:t>Updated</a:t>
            </a:r>
            <a:r>
              <a:rPr lang="en-US" sz="1700" b="1" dirty="0"/>
              <a:t> w2 </a:t>
            </a:r>
            <a:r>
              <a:rPr lang="en-US" sz="1700" dirty="0"/>
              <a:t>= 0.3-0.2 </a:t>
            </a:r>
            <a:r>
              <a:rPr lang="en-US" sz="1700" b="1" dirty="0"/>
              <a:t>= 0.1</a:t>
            </a:r>
          </a:p>
        </p:txBody>
      </p:sp>
      <p:sp>
        <p:nvSpPr>
          <p:cNvPr id="31" name="Rounded Rectangle 30"/>
          <p:cNvSpPr/>
          <p:nvPr/>
        </p:nvSpPr>
        <p:spPr>
          <a:xfrm>
            <a:off x="502951" y="338281"/>
            <a:ext cx="10101359" cy="58642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Arial" panose="020B0604020202020204" pitchFamily="34" charset="0"/>
                <a:cs typeface="Arial" panose="020B0604020202020204" pitchFamily="34" charset="0"/>
              </a:rPr>
              <a:t>Example of AND by taking Batch Regime (Without Bias)</a:t>
            </a:r>
            <a:endParaRPr lang="en-US" sz="2800" dirty="0">
              <a:solidFill>
                <a:schemeClr val="tx1"/>
              </a:solidFill>
            </a:endParaRPr>
          </a:p>
        </p:txBody>
      </p:sp>
    </p:spTree>
    <p:extLst>
      <p:ext uri="{BB962C8B-B14F-4D97-AF65-F5344CB8AC3E}">
        <p14:creationId xmlns:p14="http://schemas.microsoft.com/office/powerpoint/2010/main" val="4224313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6769284" y="1897523"/>
            <a:ext cx="3631623" cy="1173219"/>
            <a:chOff x="7284577" y="4457268"/>
            <a:chExt cx="4206842" cy="1246898"/>
          </a:xfrm>
        </p:grpSpPr>
        <p:sp>
          <p:nvSpPr>
            <p:cNvPr id="8" name="Oval 7"/>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361155" y="4462657"/>
              <a:ext cx="433127" cy="369332"/>
            </a:xfrm>
            <a:prstGeom prst="rect">
              <a:avLst/>
            </a:prstGeom>
            <a:noFill/>
          </p:spPr>
          <p:txBody>
            <a:bodyPr wrap="square" rtlCol="0">
              <a:spAutoFit/>
            </a:bodyPr>
            <a:lstStyle/>
            <a:p>
              <a:r>
                <a:rPr lang="en-US" b="1" dirty="0"/>
                <a:t>x</a:t>
              </a:r>
              <a:r>
                <a:rPr lang="en-US" b="1" baseline="-25000" dirty="0"/>
                <a:t>1 </a:t>
              </a:r>
            </a:p>
          </p:txBody>
        </p:sp>
        <p:sp>
          <p:nvSpPr>
            <p:cNvPr id="12" name="TextBox 11"/>
            <p:cNvSpPr txBox="1"/>
            <p:nvPr/>
          </p:nvSpPr>
          <p:spPr>
            <a:xfrm>
              <a:off x="7372740" y="5328052"/>
              <a:ext cx="433127" cy="299996"/>
            </a:xfrm>
            <a:prstGeom prst="rect">
              <a:avLst/>
            </a:prstGeom>
            <a:noFill/>
          </p:spPr>
          <p:txBody>
            <a:bodyPr wrap="square" rtlCol="0">
              <a:spAutoFit/>
            </a:bodyPr>
            <a:lstStyle/>
            <a:p>
              <a:r>
                <a:rPr lang="en-US" b="1" dirty="0"/>
                <a:t>x</a:t>
              </a:r>
              <a:r>
                <a:rPr lang="en-US" b="1" baseline="-25000" dirty="0"/>
                <a:t>2</a:t>
              </a:r>
            </a:p>
          </p:txBody>
        </p:sp>
        <p:sp>
          <p:nvSpPr>
            <p:cNvPr id="14" name="Oval 13"/>
            <p:cNvSpPr/>
            <p:nvPr/>
          </p:nvSpPr>
          <p:spPr>
            <a:xfrm>
              <a:off x="9418808" y="4622398"/>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16" name="Straight Arrow Connector 15"/>
            <p:cNvCxnSpPr>
              <a:stCxn id="8" idx="6"/>
              <a:endCxn id="14" idx="2"/>
            </p:cNvCxnSpPr>
            <p:nvPr/>
          </p:nvCxnSpPr>
          <p:spPr>
            <a:xfrm>
              <a:off x="7771400" y="4665324"/>
              <a:ext cx="1647409" cy="3632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6"/>
            </p:cNvCxnSpPr>
            <p:nvPr/>
          </p:nvCxnSpPr>
          <p:spPr>
            <a:xfrm flipV="1">
              <a:off x="7803843" y="5176504"/>
              <a:ext cx="1640776" cy="33366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20" name="Straight Arrow Connector 19"/>
            <p:cNvCxnSpPr/>
            <p:nvPr/>
          </p:nvCxnSpPr>
          <p:spPr>
            <a:xfrm flipV="1">
              <a:off x="10340136" y="4622398"/>
              <a:ext cx="790105"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084250" y="4457268"/>
              <a:ext cx="1054155" cy="392526"/>
            </a:xfrm>
            <a:prstGeom prst="rect">
              <a:avLst/>
            </a:prstGeom>
            <a:noFill/>
          </p:spPr>
          <p:txBody>
            <a:bodyPr wrap="square" rtlCol="0">
              <a:spAutoFit/>
            </a:bodyPr>
            <a:lstStyle/>
            <a:p>
              <a:r>
                <a:rPr lang="en-US" b="1" dirty="0"/>
                <a:t>W</a:t>
              </a:r>
              <a:r>
                <a:rPr lang="en-US" b="1" baseline="-25000" dirty="0"/>
                <a:t>1</a:t>
              </a:r>
              <a:r>
                <a:rPr lang="en-US" b="1" dirty="0"/>
                <a:t>=0.1</a:t>
              </a:r>
              <a:endParaRPr lang="en-US" b="1" baseline="-25000" dirty="0"/>
            </a:p>
          </p:txBody>
        </p:sp>
        <p:sp>
          <p:nvSpPr>
            <p:cNvPr id="22" name="TextBox 21"/>
            <p:cNvSpPr txBox="1"/>
            <p:nvPr/>
          </p:nvSpPr>
          <p:spPr>
            <a:xfrm>
              <a:off x="8084248" y="4980847"/>
              <a:ext cx="1040507" cy="392526"/>
            </a:xfrm>
            <a:prstGeom prst="rect">
              <a:avLst/>
            </a:prstGeom>
            <a:noFill/>
          </p:spPr>
          <p:txBody>
            <a:bodyPr wrap="square" rtlCol="0">
              <a:spAutoFit/>
            </a:bodyPr>
            <a:lstStyle/>
            <a:p>
              <a:r>
                <a:rPr lang="en-US" b="1" dirty="0"/>
                <a:t>W</a:t>
              </a:r>
              <a:r>
                <a:rPr lang="en-US" b="1" baseline="-25000" dirty="0"/>
                <a:t>2</a:t>
              </a:r>
              <a:r>
                <a:rPr lang="en-US" b="1" dirty="0"/>
                <a:t>=0.1</a:t>
              </a:r>
              <a:endParaRPr lang="en-US" b="1" baseline="-25000" dirty="0"/>
            </a:p>
          </p:txBody>
        </p:sp>
        <p:cxnSp>
          <p:nvCxnSpPr>
            <p:cNvPr id="24" name="Straight Arrow Connector 23"/>
            <p:cNvCxnSpPr/>
            <p:nvPr/>
          </p:nvCxnSpPr>
          <p:spPr>
            <a:xfrm>
              <a:off x="10315113" y="5152636"/>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10099579" y="1762539"/>
            <a:ext cx="949260" cy="369332"/>
          </a:xfrm>
          <a:prstGeom prst="rect">
            <a:avLst/>
          </a:prstGeom>
          <a:noFill/>
        </p:spPr>
        <p:txBody>
          <a:bodyPr wrap="square" rtlCol="0">
            <a:spAutoFit/>
          </a:bodyPr>
          <a:lstStyle/>
          <a:p>
            <a:r>
              <a:rPr lang="en-US" b="1" dirty="0"/>
              <a:t>+1    ON</a:t>
            </a:r>
            <a:endParaRPr lang="en-US" b="1" baseline="-25000" dirty="0"/>
          </a:p>
        </p:txBody>
      </p:sp>
      <p:sp>
        <p:nvSpPr>
          <p:cNvPr id="47" name="TextBox 46"/>
          <p:cNvSpPr txBox="1"/>
          <p:nvPr/>
        </p:nvSpPr>
        <p:spPr>
          <a:xfrm>
            <a:off x="10170369" y="2630307"/>
            <a:ext cx="864822" cy="369332"/>
          </a:xfrm>
          <a:prstGeom prst="rect">
            <a:avLst/>
          </a:prstGeom>
          <a:noFill/>
        </p:spPr>
        <p:txBody>
          <a:bodyPr wrap="square" rtlCol="0">
            <a:spAutoFit/>
          </a:bodyPr>
          <a:lstStyle/>
          <a:p>
            <a:r>
              <a:rPr lang="en-US" b="1" dirty="0"/>
              <a:t>-1  OFF</a:t>
            </a:r>
            <a:endParaRPr lang="en-US" b="1" baseline="-25000" dirty="0"/>
          </a:p>
        </p:txBody>
      </p:sp>
      <p:sp>
        <p:nvSpPr>
          <p:cNvPr id="49" name="TextBox 48"/>
          <p:cNvSpPr txBox="1"/>
          <p:nvPr/>
        </p:nvSpPr>
        <p:spPr>
          <a:xfrm>
            <a:off x="8539314" y="1674043"/>
            <a:ext cx="822287" cy="338554"/>
          </a:xfrm>
          <a:prstGeom prst="rect">
            <a:avLst/>
          </a:prstGeom>
          <a:noFill/>
        </p:spPr>
        <p:txBody>
          <a:bodyPr wrap="square" rtlCol="0">
            <a:spAutoFit/>
          </a:bodyPr>
          <a:lstStyle/>
          <a:p>
            <a:r>
              <a:rPr lang="en-US" sz="1600" b="1" dirty="0"/>
              <a:t>If S &gt; 0</a:t>
            </a:r>
            <a:endParaRPr lang="en-US" sz="1600" b="1" baseline="-25000" dirty="0"/>
          </a:p>
        </p:txBody>
      </p:sp>
      <p:sp>
        <p:nvSpPr>
          <p:cNvPr id="50" name="TextBox 49"/>
          <p:cNvSpPr txBox="1"/>
          <p:nvPr/>
        </p:nvSpPr>
        <p:spPr>
          <a:xfrm>
            <a:off x="6414030" y="1879632"/>
            <a:ext cx="373904" cy="369332"/>
          </a:xfrm>
          <a:prstGeom prst="rect">
            <a:avLst/>
          </a:prstGeom>
          <a:noFill/>
        </p:spPr>
        <p:txBody>
          <a:bodyPr wrap="square" rtlCol="0">
            <a:spAutoFit/>
          </a:bodyPr>
          <a:lstStyle/>
          <a:p>
            <a:r>
              <a:rPr lang="en-US" b="1" dirty="0"/>
              <a:t>0</a:t>
            </a:r>
            <a:r>
              <a:rPr lang="en-US" b="1" baseline="-25000" dirty="0"/>
              <a:t> </a:t>
            </a:r>
          </a:p>
        </p:txBody>
      </p:sp>
      <p:sp>
        <p:nvSpPr>
          <p:cNvPr id="51" name="TextBox 50"/>
          <p:cNvSpPr txBox="1"/>
          <p:nvPr/>
        </p:nvSpPr>
        <p:spPr>
          <a:xfrm>
            <a:off x="6457246" y="2730891"/>
            <a:ext cx="373904" cy="369332"/>
          </a:xfrm>
          <a:prstGeom prst="rect">
            <a:avLst/>
          </a:prstGeom>
          <a:noFill/>
        </p:spPr>
        <p:txBody>
          <a:bodyPr wrap="square" rtlCol="0">
            <a:spAutoFit/>
          </a:bodyPr>
          <a:lstStyle/>
          <a:p>
            <a:r>
              <a:rPr lang="en-US" b="1" dirty="0"/>
              <a:t>1</a:t>
            </a:r>
            <a:r>
              <a:rPr lang="en-US" b="1" baseline="-25000" dirty="0"/>
              <a:t> </a:t>
            </a:r>
          </a:p>
        </p:txBody>
      </p:sp>
      <p:graphicFrame>
        <p:nvGraphicFramePr>
          <p:cNvPr id="2" name="Table 1"/>
          <p:cNvGraphicFramePr>
            <a:graphicFrameLocks noGrp="1"/>
          </p:cNvGraphicFramePr>
          <p:nvPr/>
        </p:nvGraphicFramePr>
        <p:xfrm>
          <a:off x="796126" y="1827495"/>
          <a:ext cx="2829148" cy="1828800"/>
        </p:xfrm>
        <a:graphic>
          <a:graphicData uri="http://schemas.openxmlformats.org/drawingml/2006/table">
            <a:tbl>
              <a:tblPr firstRow="1" bandRow="1">
                <a:tableStyleId>{5C22544A-7EE6-4342-B048-85BDC9FD1C3A}</a:tableStyleId>
              </a:tblPr>
              <a:tblGrid>
                <a:gridCol w="660093">
                  <a:extLst>
                    <a:ext uri="{9D8B030D-6E8A-4147-A177-3AD203B41FA5}">
                      <a16:colId xmlns:a16="http://schemas.microsoft.com/office/drawing/2014/main" val="940719695"/>
                    </a:ext>
                  </a:extLst>
                </a:gridCol>
                <a:gridCol w="680128">
                  <a:extLst>
                    <a:ext uri="{9D8B030D-6E8A-4147-A177-3AD203B41FA5}">
                      <a16:colId xmlns:a16="http://schemas.microsoft.com/office/drawing/2014/main" val="3363300399"/>
                    </a:ext>
                  </a:extLst>
                </a:gridCol>
                <a:gridCol w="1488927">
                  <a:extLst>
                    <a:ext uri="{9D8B030D-6E8A-4147-A177-3AD203B41FA5}">
                      <a16:colId xmlns:a16="http://schemas.microsoft.com/office/drawing/2014/main" val="452001056"/>
                    </a:ext>
                  </a:extLst>
                </a:gridCol>
              </a:tblGrid>
              <a:tr h="344185">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 </a:t>
                      </a:r>
                      <a:r>
                        <a:rPr lang="en-US" sz="1800" b="1" baseline="0" dirty="0">
                          <a:solidFill>
                            <a:schemeClr val="bg1"/>
                          </a:solidFill>
                          <a:latin typeface="Arial" panose="020B0604020202020204" pitchFamily="34" charset="0"/>
                          <a:cs typeface="Arial" panose="020B0604020202020204" pitchFamily="34" charset="0"/>
                        </a:rPr>
                        <a:t>AND</a:t>
                      </a:r>
                      <a:r>
                        <a:rPr lang="en-US" sz="1800" b="1" baseline="-25000"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extLst>
                  <a:ext uri="{0D108BD9-81ED-4DB2-BD59-A6C34878D82A}">
                    <a16:rowId xmlns:a16="http://schemas.microsoft.com/office/drawing/2014/main" val="3445470048"/>
                  </a:ext>
                </a:extLst>
              </a:tr>
              <a:tr h="344185">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227411592"/>
                  </a:ext>
                </a:extLst>
              </a:tr>
              <a:tr h="344185">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4028102759"/>
                  </a:ext>
                </a:extLst>
              </a:tr>
              <a:tr h="344185">
                <a:tc>
                  <a:txBody>
                    <a:bodyPr/>
                    <a:lstStyle/>
                    <a:p>
                      <a:pPr algn="ctr"/>
                      <a:r>
                        <a:rPr lang="en-US" dirty="0"/>
                        <a:t>1</a:t>
                      </a:r>
                    </a:p>
                  </a:txBody>
                  <a:tcPr/>
                </a:tc>
                <a:tc>
                  <a:txBody>
                    <a:bodyPr/>
                    <a:lstStyle/>
                    <a:p>
                      <a:pPr algn="ctr"/>
                      <a:r>
                        <a:rPr lang="en-US" dirty="0"/>
                        <a:t>0</a:t>
                      </a:r>
                    </a:p>
                  </a:txBody>
                  <a:tcPr/>
                </a:tc>
                <a:tc>
                  <a:txBody>
                    <a:bodyPr/>
                    <a:lstStyle/>
                    <a:p>
                      <a:pPr algn="ctr"/>
                      <a:r>
                        <a:rPr lang="en-US" dirty="0"/>
                        <a:t>0 </a:t>
                      </a:r>
                    </a:p>
                  </a:txBody>
                  <a:tcPr/>
                </a:tc>
                <a:extLst>
                  <a:ext uri="{0D108BD9-81ED-4DB2-BD59-A6C34878D82A}">
                    <a16:rowId xmlns:a16="http://schemas.microsoft.com/office/drawing/2014/main" val="1448256496"/>
                  </a:ext>
                </a:extLst>
              </a:tr>
              <a:tr h="344185">
                <a:tc>
                  <a:txBody>
                    <a:bodyPr/>
                    <a:lstStyle/>
                    <a:p>
                      <a:pPr algn="ctr"/>
                      <a:r>
                        <a:rPr lang="en-US" dirty="0"/>
                        <a:t>1</a:t>
                      </a:r>
                    </a:p>
                  </a:txBody>
                  <a:tcPr/>
                </a:tc>
                <a:tc>
                  <a:txBody>
                    <a:bodyPr/>
                    <a:lstStyle/>
                    <a:p>
                      <a:pPr algn="ctr"/>
                      <a:r>
                        <a:rPr lang="en-US" dirty="0"/>
                        <a:t>1</a:t>
                      </a:r>
                    </a:p>
                  </a:txBody>
                  <a:tcPr/>
                </a:tc>
                <a:tc>
                  <a:txBody>
                    <a:bodyPr/>
                    <a:lstStyle/>
                    <a:p>
                      <a:pPr algn="ctr"/>
                      <a:r>
                        <a:rPr lang="en-US" dirty="0"/>
                        <a:t>1 </a:t>
                      </a:r>
                    </a:p>
                  </a:txBody>
                  <a:tcPr/>
                </a:tc>
                <a:extLst>
                  <a:ext uri="{0D108BD9-81ED-4DB2-BD59-A6C34878D82A}">
                    <a16:rowId xmlns:a16="http://schemas.microsoft.com/office/drawing/2014/main" val="163868603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41437878"/>
              </p:ext>
            </p:extLst>
          </p:nvPr>
        </p:nvGraphicFramePr>
        <p:xfrm>
          <a:off x="3699920" y="3306851"/>
          <a:ext cx="7035257" cy="3286760"/>
        </p:xfrm>
        <a:graphic>
          <a:graphicData uri="http://schemas.openxmlformats.org/drawingml/2006/table">
            <a:tbl>
              <a:tblPr firstRow="1" bandRow="1">
                <a:tableStyleId>{5C22544A-7EE6-4342-B048-85BDC9FD1C3A}</a:tableStyleId>
              </a:tblPr>
              <a:tblGrid>
                <a:gridCol w="1803576">
                  <a:extLst>
                    <a:ext uri="{9D8B030D-6E8A-4147-A177-3AD203B41FA5}">
                      <a16:colId xmlns:a16="http://schemas.microsoft.com/office/drawing/2014/main" val="1310300667"/>
                    </a:ext>
                  </a:extLst>
                </a:gridCol>
                <a:gridCol w="1315952">
                  <a:extLst>
                    <a:ext uri="{9D8B030D-6E8A-4147-A177-3AD203B41FA5}">
                      <a16:colId xmlns:a16="http://schemas.microsoft.com/office/drawing/2014/main" val="984122444"/>
                    </a:ext>
                  </a:extLst>
                </a:gridCol>
                <a:gridCol w="1305243">
                  <a:extLst>
                    <a:ext uri="{9D8B030D-6E8A-4147-A177-3AD203B41FA5}">
                      <a16:colId xmlns:a16="http://schemas.microsoft.com/office/drawing/2014/main" val="1527485606"/>
                    </a:ext>
                  </a:extLst>
                </a:gridCol>
                <a:gridCol w="1305243">
                  <a:extLst>
                    <a:ext uri="{9D8B030D-6E8A-4147-A177-3AD203B41FA5}">
                      <a16:colId xmlns:a16="http://schemas.microsoft.com/office/drawing/2014/main" val="2762024321"/>
                    </a:ext>
                  </a:extLst>
                </a:gridCol>
                <a:gridCol w="1305243">
                  <a:extLst>
                    <a:ext uri="{9D8B030D-6E8A-4147-A177-3AD203B41FA5}">
                      <a16:colId xmlns:a16="http://schemas.microsoft.com/office/drawing/2014/main" val="3447881076"/>
                    </a:ext>
                  </a:extLst>
                </a:gridCol>
              </a:tblGrid>
              <a:tr h="370840">
                <a:tc>
                  <a:txBody>
                    <a:bodyPr/>
                    <a:lstStyle/>
                    <a:p>
                      <a:r>
                        <a:rPr lang="en-US" dirty="0"/>
                        <a:t>Weights</a:t>
                      </a:r>
                    </a:p>
                  </a:txBody>
                  <a:tcPr/>
                </a:tc>
                <a:tc>
                  <a:txBody>
                    <a:bodyPr/>
                    <a:lstStyle/>
                    <a:p>
                      <a:r>
                        <a:rPr lang="en-US" dirty="0"/>
                        <a:t>Ex-1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=0,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r>
                        <a:rPr lang="en-US" dirty="0"/>
                        <a:t>Ex-2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=1,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=0</a:t>
                      </a:r>
                      <a:endParaRPr lang="en-US" dirty="0">
                        <a:solidFill>
                          <a:schemeClr val="bg1"/>
                        </a:solidFill>
                      </a:endParaRPr>
                    </a:p>
                  </a:txBody>
                  <a:tcPr/>
                </a:tc>
                <a:tc>
                  <a:txBody>
                    <a:bodyPr/>
                    <a:lstStyle/>
                    <a:p>
                      <a:r>
                        <a:rPr lang="en-US" dirty="0"/>
                        <a:t>Ex-3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=1,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r>
                        <a:rPr lang="en-US" dirty="0"/>
                        <a:t>Ex-4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=0,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=0</a:t>
                      </a:r>
                      <a:endParaRPr lang="en-US" dirty="0">
                        <a:solidFill>
                          <a:schemeClr val="bg1"/>
                        </a:solidFill>
                      </a:endParaRPr>
                    </a:p>
                  </a:txBody>
                  <a:tcPr/>
                </a:tc>
                <a:extLst>
                  <a:ext uri="{0D108BD9-81ED-4DB2-BD59-A6C34878D82A}">
                    <a16:rowId xmlns:a16="http://schemas.microsoft.com/office/drawing/2014/main" val="4108788607"/>
                  </a:ext>
                </a:extLst>
              </a:tr>
              <a:tr h="370840">
                <a:tc>
                  <a:txBody>
                    <a:bodyPr/>
                    <a:lstStyle/>
                    <a:p>
                      <a:r>
                        <a:rPr lang="en-US" dirty="0"/>
                        <a:t>w1</a:t>
                      </a:r>
                    </a:p>
                  </a:txBody>
                  <a:tcPr/>
                </a:tc>
                <a:tc>
                  <a:txBody>
                    <a:bodyPr/>
                    <a:lstStyle/>
                    <a:p>
                      <a:r>
                        <a:rPr lang="en-US" dirty="0"/>
                        <a:t>0.1</a:t>
                      </a:r>
                    </a:p>
                  </a:txBody>
                  <a:tcPr/>
                </a:tc>
                <a:tc>
                  <a:txBody>
                    <a:bodyPr/>
                    <a:lstStyle/>
                    <a:p>
                      <a:r>
                        <a:rPr lang="en-US" dirty="0"/>
                        <a:t>0.1</a:t>
                      </a:r>
                    </a:p>
                  </a:txBody>
                  <a:tcPr/>
                </a:tc>
                <a:tc>
                  <a:txBody>
                    <a:bodyPr/>
                    <a:lstStyle/>
                    <a:p>
                      <a:r>
                        <a:rPr lang="en-US" dirty="0"/>
                        <a:t>0.1</a:t>
                      </a:r>
                    </a:p>
                  </a:txBody>
                  <a:tcPr/>
                </a:tc>
                <a:tc>
                  <a:txBody>
                    <a:bodyPr/>
                    <a:lstStyle/>
                    <a:p>
                      <a:r>
                        <a:rPr lang="en-US" dirty="0"/>
                        <a:t>0.1</a:t>
                      </a:r>
                    </a:p>
                  </a:txBody>
                  <a:tcPr/>
                </a:tc>
                <a:extLst>
                  <a:ext uri="{0D108BD9-81ED-4DB2-BD59-A6C34878D82A}">
                    <a16:rowId xmlns:a16="http://schemas.microsoft.com/office/drawing/2014/main" val="1702320125"/>
                  </a:ext>
                </a:extLst>
              </a:tr>
              <a:tr h="370840">
                <a:tc>
                  <a:txBody>
                    <a:bodyPr/>
                    <a:lstStyle/>
                    <a:p>
                      <a:r>
                        <a:rPr lang="en-US" dirty="0"/>
                        <a:t>w2</a:t>
                      </a:r>
                    </a:p>
                  </a:txBody>
                  <a:tcPr/>
                </a:tc>
                <a:tc>
                  <a:txBody>
                    <a:bodyPr/>
                    <a:lstStyle/>
                    <a:p>
                      <a:r>
                        <a:rPr lang="en-US" dirty="0"/>
                        <a:t>0.1</a:t>
                      </a:r>
                    </a:p>
                  </a:txBody>
                  <a:tcPr/>
                </a:tc>
                <a:tc>
                  <a:txBody>
                    <a:bodyPr/>
                    <a:lstStyle/>
                    <a:p>
                      <a:r>
                        <a:rPr lang="en-US" dirty="0"/>
                        <a:t>0.1</a:t>
                      </a:r>
                    </a:p>
                  </a:txBody>
                  <a:tcPr/>
                </a:tc>
                <a:tc>
                  <a:txBody>
                    <a:bodyPr/>
                    <a:lstStyle/>
                    <a:p>
                      <a:r>
                        <a:rPr lang="en-US" dirty="0"/>
                        <a:t>0.1</a:t>
                      </a:r>
                    </a:p>
                  </a:txBody>
                  <a:tcPr/>
                </a:tc>
                <a:tc>
                  <a:txBody>
                    <a:bodyPr/>
                    <a:lstStyle/>
                    <a:p>
                      <a:r>
                        <a:rPr lang="en-US" dirty="0"/>
                        <a:t>0.1</a:t>
                      </a:r>
                    </a:p>
                  </a:txBody>
                  <a:tcPr/>
                </a:tc>
                <a:extLst>
                  <a:ext uri="{0D108BD9-81ED-4DB2-BD59-A6C34878D82A}">
                    <a16:rowId xmlns:a16="http://schemas.microsoft.com/office/drawing/2014/main" val="4261206254"/>
                  </a:ext>
                </a:extLst>
              </a:tr>
              <a:tr h="370840">
                <a:tc>
                  <a:txBody>
                    <a:bodyPr/>
                    <a:lstStyle/>
                    <a:p>
                      <a:r>
                        <a:rPr lang="en-US" dirty="0"/>
                        <a:t>Weighted Sum</a:t>
                      </a:r>
                    </a:p>
                  </a:txBody>
                  <a:tcPr/>
                </a:tc>
                <a:tc>
                  <a:txBody>
                    <a:bodyPr/>
                    <a:lstStyle/>
                    <a:p>
                      <a:r>
                        <a:rPr lang="en-US" dirty="0"/>
                        <a:t>0.1</a:t>
                      </a:r>
                    </a:p>
                  </a:txBody>
                  <a:tcPr/>
                </a:tc>
                <a:tc>
                  <a:txBody>
                    <a:bodyPr/>
                    <a:lstStyle/>
                    <a:p>
                      <a:r>
                        <a:rPr lang="en-US" dirty="0"/>
                        <a:t>0.1</a:t>
                      </a:r>
                    </a:p>
                  </a:txBody>
                  <a:tcPr/>
                </a:tc>
                <a:tc>
                  <a:txBody>
                    <a:bodyPr/>
                    <a:lstStyle/>
                    <a:p>
                      <a:r>
                        <a:rPr lang="en-US" dirty="0"/>
                        <a:t>0.2</a:t>
                      </a:r>
                    </a:p>
                  </a:txBody>
                  <a:tcPr/>
                </a:tc>
                <a:tc>
                  <a:txBody>
                    <a:bodyPr/>
                    <a:lstStyle/>
                    <a:p>
                      <a:r>
                        <a:rPr lang="en-US" dirty="0"/>
                        <a:t>0</a:t>
                      </a:r>
                    </a:p>
                  </a:txBody>
                  <a:tcPr/>
                </a:tc>
                <a:extLst>
                  <a:ext uri="{0D108BD9-81ED-4DB2-BD59-A6C34878D82A}">
                    <a16:rowId xmlns:a16="http://schemas.microsoft.com/office/drawing/2014/main" val="2560002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Observed Output</a:t>
                      </a:r>
                    </a:p>
                  </a:txBody>
                  <a:tcPr/>
                </a:tc>
                <a:tc>
                  <a:txBody>
                    <a:bodyPr/>
                    <a:lstStyle/>
                    <a:p>
                      <a:r>
                        <a:rPr lang="en-US" dirty="0"/>
                        <a:t>+1</a:t>
                      </a:r>
                    </a:p>
                  </a:txBody>
                  <a:tcPr/>
                </a:tc>
                <a:tc>
                  <a:txBody>
                    <a:bodyPr/>
                    <a:lstStyle/>
                    <a:p>
                      <a:r>
                        <a:rPr lang="en-US" dirty="0"/>
                        <a:t>+1</a:t>
                      </a:r>
                    </a:p>
                  </a:txBody>
                  <a:tcPr/>
                </a:tc>
                <a:tc>
                  <a:txBody>
                    <a:bodyPr/>
                    <a:lstStyle/>
                    <a:p>
                      <a:r>
                        <a:rPr lang="en-US" sz="2000" b="1" dirty="0"/>
                        <a:t>+1</a:t>
                      </a:r>
                    </a:p>
                  </a:txBody>
                  <a:tcPr/>
                </a:tc>
                <a:tc>
                  <a:txBody>
                    <a:bodyPr/>
                    <a:lstStyle/>
                    <a:p>
                      <a:r>
                        <a:rPr lang="en-US" sz="2000" b="1" dirty="0"/>
                        <a:t>-1</a:t>
                      </a:r>
                    </a:p>
                  </a:txBody>
                  <a:tcPr/>
                </a:tc>
                <a:extLst>
                  <a:ext uri="{0D108BD9-81ED-4DB2-BD59-A6C34878D82A}">
                    <a16:rowId xmlns:a16="http://schemas.microsoft.com/office/drawing/2014/main" val="14068881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Target Output</a:t>
                      </a:r>
                    </a:p>
                  </a:txBody>
                  <a:tcPr/>
                </a:tc>
                <a:tc>
                  <a:txBody>
                    <a:bodyPr/>
                    <a:lstStyle/>
                    <a:p>
                      <a:r>
                        <a:rPr lang="en-US" dirty="0"/>
                        <a:t>-1</a:t>
                      </a:r>
                    </a:p>
                  </a:txBody>
                  <a:tcPr/>
                </a:tc>
                <a:tc>
                  <a:txBody>
                    <a:bodyPr/>
                    <a:lstStyle/>
                    <a:p>
                      <a:r>
                        <a:rPr lang="en-US" dirty="0"/>
                        <a:t>-1</a:t>
                      </a:r>
                    </a:p>
                  </a:txBody>
                  <a:tcPr/>
                </a:tc>
                <a:tc>
                  <a:txBody>
                    <a:bodyPr/>
                    <a:lstStyle/>
                    <a:p>
                      <a:r>
                        <a:rPr lang="en-US" sz="2000" b="1" dirty="0"/>
                        <a:t>+1</a:t>
                      </a:r>
                    </a:p>
                  </a:txBody>
                  <a:tcPr/>
                </a:tc>
                <a:tc>
                  <a:txBody>
                    <a:bodyPr/>
                    <a:lstStyle/>
                    <a:p>
                      <a:r>
                        <a:rPr lang="en-US" sz="2000" b="1" dirty="0"/>
                        <a:t>-1</a:t>
                      </a:r>
                    </a:p>
                  </a:txBody>
                  <a:tcPr/>
                </a:tc>
                <a:extLst>
                  <a:ext uri="{0D108BD9-81ED-4DB2-BD59-A6C34878D82A}">
                    <a16:rowId xmlns:a16="http://schemas.microsoft.com/office/drawing/2014/main" val="33608397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1" dirty="0">
                          <a:solidFill>
                            <a:schemeClr val="tx1"/>
                          </a:solidFill>
                        </a:rPr>
                        <a:t>∆</a:t>
                      </a:r>
                      <a:r>
                        <a:rPr lang="en-US" sz="1800" b="1" baseline="-25000" dirty="0">
                          <a:solidFill>
                            <a:schemeClr val="tx1"/>
                          </a:solidFill>
                        </a:rPr>
                        <a:t>1</a:t>
                      </a:r>
                      <a:endParaRPr lang="en-US" dirty="0"/>
                    </a:p>
                  </a:txBody>
                  <a:tcPr/>
                </a:tc>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-0.2</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8145311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1" dirty="0">
                          <a:solidFill>
                            <a:schemeClr val="tx1"/>
                          </a:solidFill>
                        </a:rPr>
                        <a:t>∆</a:t>
                      </a:r>
                      <a:r>
                        <a:rPr lang="en-US" sz="1800" b="1" baseline="-25000" dirty="0">
                          <a:solidFill>
                            <a:schemeClr val="tx1"/>
                          </a:solidFill>
                        </a:rPr>
                        <a:t>2</a:t>
                      </a:r>
                      <a:endParaRPr lang="en-US" dirty="0"/>
                    </a:p>
                  </a:txBody>
                  <a:tcPr/>
                </a:tc>
                <a:tc>
                  <a:txBody>
                    <a:bodyPr/>
                    <a:lstStyle/>
                    <a:p>
                      <a:r>
                        <a:rPr lang="en-US" dirty="0"/>
                        <a:t>-0.2</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16077114"/>
                  </a:ext>
                </a:extLst>
              </a:tr>
            </a:tbl>
          </a:graphicData>
        </a:graphic>
      </p:graphicFrame>
      <p:sp>
        <p:nvSpPr>
          <p:cNvPr id="25" name="Curved Right Arrow 24"/>
          <p:cNvSpPr/>
          <p:nvPr/>
        </p:nvSpPr>
        <p:spPr>
          <a:xfrm rot="17025328" flipH="1">
            <a:off x="4488234" y="1595109"/>
            <a:ext cx="609055" cy="235656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矩形 8"/>
          <p:cNvSpPr/>
          <p:nvPr/>
        </p:nvSpPr>
        <p:spPr>
          <a:xfrm>
            <a:off x="788795" y="2547973"/>
            <a:ext cx="2836479" cy="382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8"/>
          <p:cNvSpPr/>
          <p:nvPr/>
        </p:nvSpPr>
        <p:spPr>
          <a:xfrm>
            <a:off x="5513683" y="3958975"/>
            <a:ext cx="1255601" cy="25783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8"/>
          <p:cNvSpPr/>
          <p:nvPr/>
        </p:nvSpPr>
        <p:spPr>
          <a:xfrm>
            <a:off x="6835411" y="3958975"/>
            <a:ext cx="1203120" cy="25774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8"/>
          <p:cNvSpPr/>
          <p:nvPr/>
        </p:nvSpPr>
        <p:spPr>
          <a:xfrm>
            <a:off x="8100482" y="3958975"/>
            <a:ext cx="1247471" cy="25774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8"/>
          <p:cNvSpPr/>
          <p:nvPr/>
        </p:nvSpPr>
        <p:spPr>
          <a:xfrm>
            <a:off x="9423552" y="3958975"/>
            <a:ext cx="1267236" cy="25839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TextBox 29"/>
          <p:cNvSpPr txBox="1"/>
          <p:nvPr/>
        </p:nvSpPr>
        <p:spPr>
          <a:xfrm>
            <a:off x="343146" y="1092579"/>
            <a:ext cx="11039087" cy="584775"/>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3200" b="1" dirty="0">
                <a:solidFill>
                  <a:srgbClr val="FF0000"/>
                </a:solidFill>
              </a:rPr>
              <a:t>Epoch:3</a:t>
            </a:r>
          </a:p>
        </p:txBody>
      </p:sp>
      <p:sp>
        <p:nvSpPr>
          <p:cNvPr id="3" name="TextBox 2"/>
          <p:cNvSpPr txBox="1"/>
          <p:nvPr/>
        </p:nvSpPr>
        <p:spPr>
          <a:xfrm>
            <a:off x="376621" y="4274844"/>
            <a:ext cx="3199242" cy="1400383"/>
          </a:xfrm>
          <a:prstGeom prst="rect">
            <a:avLst/>
          </a:prstGeom>
          <a:noFill/>
        </p:spPr>
        <p:txBody>
          <a:bodyPr wrap="square" rtlCol="0">
            <a:spAutoFit/>
          </a:bodyPr>
          <a:lstStyle/>
          <a:p>
            <a:r>
              <a:rPr lang="en-US" sz="1700" dirty="0"/>
              <a:t>Total Error </a:t>
            </a:r>
            <a:r>
              <a:rPr lang="el-GR" sz="1700" b="1" dirty="0"/>
              <a:t>∆</a:t>
            </a:r>
            <a:r>
              <a:rPr lang="en-US" sz="1700" b="1" baseline="-25000" dirty="0"/>
              <a:t>1 </a:t>
            </a:r>
            <a:r>
              <a:rPr lang="en-US" sz="1700" b="1" dirty="0"/>
              <a:t>= </a:t>
            </a:r>
            <a:r>
              <a:rPr lang="en-US" sz="1700" dirty="0"/>
              <a:t>0 - 0.2+0+0 </a:t>
            </a:r>
            <a:r>
              <a:rPr lang="en-US" sz="1700" b="1" dirty="0"/>
              <a:t>= - 0.2</a:t>
            </a:r>
            <a:endParaRPr lang="en-US" sz="1700" dirty="0"/>
          </a:p>
          <a:p>
            <a:r>
              <a:rPr lang="en-US" sz="1700" dirty="0"/>
              <a:t>Total Error </a:t>
            </a:r>
            <a:r>
              <a:rPr lang="el-GR" sz="1700" b="1" dirty="0"/>
              <a:t>∆</a:t>
            </a:r>
            <a:r>
              <a:rPr lang="en-US" sz="1700" b="1" baseline="-25000" dirty="0"/>
              <a:t>2</a:t>
            </a:r>
            <a:r>
              <a:rPr lang="en-US" sz="1700" b="1" dirty="0"/>
              <a:t> =</a:t>
            </a:r>
            <a:r>
              <a:rPr lang="en-US" sz="1700" dirty="0"/>
              <a:t> - 0.2+0+0+0 = </a:t>
            </a:r>
            <a:r>
              <a:rPr lang="en-US" sz="1700" b="1" dirty="0"/>
              <a:t>- 0.2</a:t>
            </a:r>
          </a:p>
          <a:p>
            <a:endParaRPr lang="en-US" sz="1700" b="1" dirty="0"/>
          </a:p>
          <a:p>
            <a:r>
              <a:rPr lang="en-US" sz="1700" dirty="0"/>
              <a:t>Updated</a:t>
            </a:r>
            <a:r>
              <a:rPr lang="en-US" sz="1700" b="1" dirty="0"/>
              <a:t> w1 </a:t>
            </a:r>
            <a:r>
              <a:rPr lang="en-US" sz="1700" dirty="0"/>
              <a:t>= 0.1-0.2 </a:t>
            </a:r>
            <a:r>
              <a:rPr lang="en-US" sz="1700" b="1" dirty="0"/>
              <a:t>= - 0.1</a:t>
            </a:r>
          </a:p>
          <a:p>
            <a:r>
              <a:rPr lang="en-US" sz="1700" dirty="0"/>
              <a:t>Updated</a:t>
            </a:r>
            <a:r>
              <a:rPr lang="en-US" sz="1700" b="1" dirty="0"/>
              <a:t> w2 </a:t>
            </a:r>
            <a:r>
              <a:rPr lang="en-US" sz="1700" dirty="0"/>
              <a:t>= 0.1-0.2 </a:t>
            </a:r>
            <a:r>
              <a:rPr lang="en-US" sz="1700" b="1" dirty="0"/>
              <a:t>= - 0.1</a:t>
            </a:r>
          </a:p>
        </p:txBody>
      </p:sp>
      <p:sp>
        <p:nvSpPr>
          <p:cNvPr id="32" name="Rounded Rectangle 31"/>
          <p:cNvSpPr/>
          <p:nvPr/>
        </p:nvSpPr>
        <p:spPr>
          <a:xfrm>
            <a:off x="502951" y="338281"/>
            <a:ext cx="10101359" cy="58642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Arial" panose="020B0604020202020204" pitchFamily="34" charset="0"/>
                <a:cs typeface="Arial" panose="020B0604020202020204" pitchFamily="34" charset="0"/>
              </a:rPr>
              <a:t>Example of AND by taking Batch Regime (Without Bias)</a:t>
            </a:r>
            <a:endParaRPr lang="en-US" sz="2800" dirty="0">
              <a:solidFill>
                <a:schemeClr val="tx1"/>
              </a:solidFill>
            </a:endParaRPr>
          </a:p>
        </p:txBody>
      </p:sp>
    </p:spTree>
    <p:extLst>
      <p:ext uri="{BB962C8B-B14F-4D97-AF65-F5344CB8AC3E}">
        <p14:creationId xmlns:p14="http://schemas.microsoft.com/office/powerpoint/2010/main" val="393569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par>
                          <p:cTn id="7" fill="hold">
                            <p:stCondLst>
                              <p:cond delay="0"/>
                            </p:stCondLst>
                            <p:childTnLst>
                              <p:par>
                                <p:cTn id="8" presetID="20"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edge">
                                      <p:cBhvr>
                                        <p:cTn id="10" dur="20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par>
                          <p:cTn id="19" fill="hold">
                            <p:stCondLst>
                              <p:cond delay="0"/>
                            </p:stCondLst>
                            <p:childTnLst>
                              <p:par>
                                <p:cTn id="20" presetID="1" presetClass="exit" presetSubtype="0" fill="hold" grpId="1" nodeType="afterEffect">
                                  <p:stCondLst>
                                    <p:cond delay="0"/>
                                  </p:stCondLst>
                                  <p:childTnLst>
                                    <p:set>
                                      <p:cBhvr>
                                        <p:cTn id="21" dur="1" fill="hold">
                                          <p:stCondLst>
                                            <p:cond delay="0"/>
                                          </p:stCondLst>
                                        </p:cTn>
                                        <p:tgtEl>
                                          <p:spTgt spid="5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2"/>
                                        </p:tgtEl>
                                        <p:attrNameLst>
                                          <p:attrName>style.visibility</p:attrName>
                                        </p:attrNameLst>
                                      </p:cBhvr>
                                      <p:to>
                                        <p:strVal val="visible"/>
                                      </p:to>
                                    </p:set>
                                  </p:childTnLst>
                                </p:cTn>
                              </p:par>
                            </p:childTnLst>
                          </p:cTn>
                        </p:par>
                        <p:par>
                          <p:cTn id="26" fill="hold">
                            <p:stCondLst>
                              <p:cond delay="0"/>
                            </p:stCondLst>
                            <p:childTnLst>
                              <p:par>
                                <p:cTn id="27" presetID="1" presetClass="exit" presetSubtype="0" fill="hold" grpId="1" nodeType="afterEffect">
                                  <p:stCondLst>
                                    <p:cond delay="0"/>
                                  </p:stCondLst>
                                  <p:childTnLst>
                                    <p:set>
                                      <p:cBhvr>
                                        <p:cTn id="28" dur="1" fill="hold">
                                          <p:stCondLst>
                                            <p:cond delay="0"/>
                                          </p:stCondLst>
                                        </p:cTn>
                                        <p:tgtEl>
                                          <p:spTgt spid="5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childTnLst>
                          </p:cTn>
                        </p:par>
                        <p:par>
                          <p:cTn id="33" fill="hold">
                            <p:stCondLst>
                              <p:cond delay="0"/>
                            </p:stCondLst>
                            <p:childTnLst>
                              <p:par>
                                <p:cTn id="34" presetID="1" presetClass="exit" presetSubtype="0" fill="hold" grpId="1" nodeType="afterEffect">
                                  <p:stCondLst>
                                    <p:cond delay="0"/>
                                  </p:stCondLst>
                                  <p:childTnLst>
                                    <p:set>
                                      <p:cBhvr>
                                        <p:cTn id="35" dur="1" fill="hold">
                                          <p:stCondLst>
                                            <p:cond delay="0"/>
                                          </p:stCondLst>
                                        </p:cTn>
                                        <p:tgtEl>
                                          <p:spTgt spid="6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5" grpId="0" animBg="1"/>
      <p:bldP spid="56" grpId="0" animBg="1"/>
      <p:bldP spid="56" grpId="1" animBg="1"/>
      <p:bldP spid="58" grpId="0" animBg="1"/>
      <p:bldP spid="58" grpId="1" animBg="1"/>
      <p:bldP spid="62" grpId="0" animBg="1"/>
      <p:bldP spid="62" grpId="1" animBg="1"/>
      <p:bldP spid="63" grpId="0" animBg="1"/>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6769284" y="1897523"/>
            <a:ext cx="3631623" cy="1173219"/>
            <a:chOff x="7284577" y="4457268"/>
            <a:chExt cx="4206842" cy="1246898"/>
          </a:xfrm>
        </p:grpSpPr>
        <p:sp>
          <p:nvSpPr>
            <p:cNvPr id="8" name="Oval 7"/>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361155" y="4462657"/>
              <a:ext cx="433127" cy="369332"/>
            </a:xfrm>
            <a:prstGeom prst="rect">
              <a:avLst/>
            </a:prstGeom>
            <a:noFill/>
          </p:spPr>
          <p:txBody>
            <a:bodyPr wrap="square" rtlCol="0">
              <a:spAutoFit/>
            </a:bodyPr>
            <a:lstStyle/>
            <a:p>
              <a:r>
                <a:rPr lang="en-US" b="1" dirty="0"/>
                <a:t>x</a:t>
              </a:r>
              <a:r>
                <a:rPr lang="en-US" b="1" baseline="-25000" dirty="0"/>
                <a:t>1 </a:t>
              </a:r>
            </a:p>
          </p:txBody>
        </p:sp>
        <p:sp>
          <p:nvSpPr>
            <p:cNvPr id="12" name="TextBox 11"/>
            <p:cNvSpPr txBox="1"/>
            <p:nvPr/>
          </p:nvSpPr>
          <p:spPr>
            <a:xfrm>
              <a:off x="7372740" y="5328052"/>
              <a:ext cx="433127" cy="299996"/>
            </a:xfrm>
            <a:prstGeom prst="rect">
              <a:avLst/>
            </a:prstGeom>
            <a:noFill/>
          </p:spPr>
          <p:txBody>
            <a:bodyPr wrap="square" rtlCol="0">
              <a:spAutoFit/>
            </a:bodyPr>
            <a:lstStyle/>
            <a:p>
              <a:r>
                <a:rPr lang="en-US" b="1" dirty="0"/>
                <a:t>x</a:t>
              </a:r>
              <a:r>
                <a:rPr lang="en-US" b="1" baseline="-25000" dirty="0"/>
                <a:t>2</a:t>
              </a:r>
            </a:p>
          </p:txBody>
        </p:sp>
        <p:sp>
          <p:nvSpPr>
            <p:cNvPr id="14" name="Oval 13"/>
            <p:cNvSpPr/>
            <p:nvPr/>
          </p:nvSpPr>
          <p:spPr>
            <a:xfrm>
              <a:off x="9418808" y="4622398"/>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16" name="Straight Arrow Connector 15"/>
            <p:cNvCxnSpPr>
              <a:stCxn id="8" idx="6"/>
              <a:endCxn id="14" idx="2"/>
            </p:cNvCxnSpPr>
            <p:nvPr/>
          </p:nvCxnSpPr>
          <p:spPr>
            <a:xfrm>
              <a:off x="7771400" y="4665324"/>
              <a:ext cx="1647409" cy="3632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6"/>
            </p:cNvCxnSpPr>
            <p:nvPr/>
          </p:nvCxnSpPr>
          <p:spPr>
            <a:xfrm flipV="1">
              <a:off x="7803843" y="5176504"/>
              <a:ext cx="1640776" cy="33366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20" name="Straight Arrow Connector 19"/>
            <p:cNvCxnSpPr/>
            <p:nvPr/>
          </p:nvCxnSpPr>
          <p:spPr>
            <a:xfrm flipV="1">
              <a:off x="10340136" y="4622398"/>
              <a:ext cx="790105"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084250" y="4457268"/>
              <a:ext cx="1054155" cy="392526"/>
            </a:xfrm>
            <a:prstGeom prst="rect">
              <a:avLst/>
            </a:prstGeom>
            <a:noFill/>
          </p:spPr>
          <p:txBody>
            <a:bodyPr wrap="square" rtlCol="0">
              <a:spAutoFit/>
            </a:bodyPr>
            <a:lstStyle/>
            <a:p>
              <a:r>
                <a:rPr lang="en-US" b="1" dirty="0"/>
                <a:t>W</a:t>
              </a:r>
              <a:r>
                <a:rPr lang="en-US" b="1" baseline="-25000" dirty="0"/>
                <a:t>1</a:t>
              </a:r>
              <a:r>
                <a:rPr lang="en-US" b="1" dirty="0"/>
                <a:t>=0.1</a:t>
              </a:r>
              <a:endParaRPr lang="en-US" b="1" baseline="-25000" dirty="0"/>
            </a:p>
          </p:txBody>
        </p:sp>
        <p:sp>
          <p:nvSpPr>
            <p:cNvPr id="22" name="TextBox 21"/>
            <p:cNvSpPr txBox="1"/>
            <p:nvPr/>
          </p:nvSpPr>
          <p:spPr>
            <a:xfrm>
              <a:off x="8084248" y="4980847"/>
              <a:ext cx="1040507" cy="392526"/>
            </a:xfrm>
            <a:prstGeom prst="rect">
              <a:avLst/>
            </a:prstGeom>
            <a:noFill/>
          </p:spPr>
          <p:txBody>
            <a:bodyPr wrap="square" rtlCol="0">
              <a:spAutoFit/>
            </a:bodyPr>
            <a:lstStyle/>
            <a:p>
              <a:r>
                <a:rPr lang="en-US" b="1" dirty="0"/>
                <a:t>W</a:t>
              </a:r>
              <a:r>
                <a:rPr lang="en-US" b="1" baseline="-25000" dirty="0"/>
                <a:t>2</a:t>
              </a:r>
              <a:r>
                <a:rPr lang="en-US" b="1" dirty="0"/>
                <a:t>=0.1</a:t>
              </a:r>
              <a:endParaRPr lang="en-US" b="1" baseline="-25000" dirty="0"/>
            </a:p>
          </p:txBody>
        </p:sp>
        <p:cxnSp>
          <p:nvCxnSpPr>
            <p:cNvPr id="24" name="Straight Arrow Connector 23"/>
            <p:cNvCxnSpPr/>
            <p:nvPr/>
          </p:nvCxnSpPr>
          <p:spPr>
            <a:xfrm>
              <a:off x="10315113" y="5152636"/>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10099579" y="1762539"/>
            <a:ext cx="949260" cy="369332"/>
          </a:xfrm>
          <a:prstGeom prst="rect">
            <a:avLst/>
          </a:prstGeom>
          <a:noFill/>
        </p:spPr>
        <p:txBody>
          <a:bodyPr wrap="square" rtlCol="0">
            <a:spAutoFit/>
          </a:bodyPr>
          <a:lstStyle/>
          <a:p>
            <a:r>
              <a:rPr lang="en-US" b="1" dirty="0"/>
              <a:t>+1    ON</a:t>
            </a:r>
            <a:endParaRPr lang="en-US" b="1" baseline="-25000" dirty="0"/>
          </a:p>
        </p:txBody>
      </p:sp>
      <p:sp>
        <p:nvSpPr>
          <p:cNvPr id="47" name="TextBox 46"/>
          <p:cNvSpPr txBox="1"/>
          <p:nvPr/>
        </p:nvSpPr>
        <p:spPr>
          <a:xfrm>
            <a:off x="10170369" y="2630307"/>
            <a:ext cx="864822" cy="369332"/>
          </a:xfrm>
          <a:prstGeom prst="rect">
            <a:avLst/>
          </a:prstGeom>
          <a:noFill/>
        </p:spPr>
        <p:txBody>
          <a:bodyPr wrap="square" rtlCol="0">
            <a:spAutoFit/>
          </a:bodyPr>
          <a:lstStyle/>
          <a:p>
            <a:r>
              <a:rPr lang="en-US" b="1" dirty="0"/>
              <a:t>-1  OFF</a:t>
            </a:r>
            <a:endParaRPr lang="en-US" b="1" baseline="-25000" dirty="0"/>
          </a:p>
        </p:txBody>
      </p:sp>
      <p:sp>
        <p:nvSpPr>
          <p:cNvPr id="49" name="TextBox 48"/>
          <p:cNvSpPr txBox="1"/>
          <p:nvPr/>
        </p:nvSpPr>
        <p:spPr>
          <a:xfrm>
            <a:off x="8539314" y="1674043"/>
            <a:ext cx="822287" cy="338554"/>
          </a:xfrm>
          <a:prstGeom prst="rect">
            <a:avLst/>
          </a:prstGeom>
          <a:noFill/>
        </p:spPr>
        <p:txBody>
          <a:bodyPr wrap="square" rtlCol="0">
            <a:spAutoFit/>
          </a:bodyPr>
          <a:lstStyle/>
          <a:p>
            <a:r>
              <a:rPr lang="en-US" sz="1600" b="1" dirty="0"/>
              <a:t>If S &gt; 0</a:t>
            </a:r>
            <a:endParaRPr lang="en-US" sz="1600" b="1" baseline="-25000" dirty="0"/>
          </a:p>
        </p:txBody>
      </p:sp>
      <p:sp>
        <p:nvSpPr>
          <p:cNvPr id="50" name="TextBox 49"/>
          <p:cNvSpPr txBox="1"/>
          <p:nvPr/>
        </p:nvSpPr>
        <p:spPr>
          <a:xfrm>
            <a:off x="6414030" y="1879632"/>
            <a:ext cx="373904" cy="369332"/>
          </a:xfrm>
          <a:prstGeom prst="rect">
            <a:avLst/>
          </a:prstGeom>
          <a:noFill/>
        </p:spPr>
        <p:txBody>
          <a:bodyPr wrap="square" rtlCol="0">
            <a:spAutoFit/>
          </a:bodyPr>
          <a:lstStyle/>
          <a:p>
            <a:r>
              <a:rPr lang="en-US" b="1" dirty="0"/>
              <a:t>0</a:t>
            </a:r>
            <a:r>
              <a:rPr lang="en-US" b="1" baseline="-25000" dirty="0"/>
              <a:t> </a:t>
            </a:r>
          </a:p>
        </p:txBody>
      </p:sp>
      <p:sp>
        <p:nvSpPr>
          <p:cNvPr id="51" name="TextBox 50"/>
          <p:cNvSpPr txBox="1"/>
          <p:nvPr/>
        </p:nvSpPr>
        <p:spPr>
          <a:xfrm>
            <a:off x="6457246" y="2730891"/>
            <a:ext cx="373904" cy="369332"/>
          </a:xfrm>
          <a:prstGeom prst="rect">
            <a:avLst/>
          </a:prstGeom>
          <a:noFill/>
        </p:spPr>
        <p:txBody>
          <a:bodyPr wrap="square" rtlCol="0">
            <a:spAutoFit/>
          </a:bodyPr>
          <a:lstStyle/>
          <a:p>
            <a:r>
              <a:rPr lang="en-US" b="1" dirty="0"/>
              <a:t>1</a:t>
            </a:r>
            <a:r>
              <a:rPr lang="en-US" b="1" baseline="-25000" dirty="0"/>
              <a:t> </a:t>
            </a:r>
          </a:p>
        </p:txBody>
      </p:sp>
      <p:graphicFrame>
        <p:nvGraphicFramePr>
          <p:cNvPr id="2" name="Table 1"/>
          <p:cNvGraphicFramePr>
            <a:graphicFrameLocks noGrp="1"/>
          </p:cNvGraphicFramePr>
          <p:nvPr/>
        </p:nvGraphicFramePr>
        <p:xfrm>
          <a:off x="796126" y="1827495"/>
          <a:ext cx="2829148" cy="1828800"/>
        </p:xfrm>
        <a:graphic>
          <a:graphicData uri="http://schemas.openxmlformats.org/drawingml/2006/table">
            <a:tbl>
              <a:tblPr firstRow="1" bandRow="1">
                <a:tableStyleId>{5C22544A-7EE6-4342-B048-85BDC9FD1C3A}</a:tableStyleId>
              </a:tblPr>
              <a:tblGrid>
                <a:gridCol w="660093">
                  <a:extLst>
                    <a:ext uri="{9D8B030D-6E8A-4147-A177-3AD203B41FA5}">
                      <a16:colId xmlns:a16="http://schemas.microsoft.com/office/drawing/2014/main" val="940719695"/>
                    </a:ext>
                  </a:extLst>
                </a:gridCol>
                <a:gridCol w="680128">
                  <a:extLst>
                    <a:ext uri="{9D8B030D-6E8A-4147-A177-3AD203B41FA5}">
                      <a16:colId xmlns:a16="http://schemas.microsoft.com/office/drawing/2014/main" val="3363300399"/>
                    </a:ext>
                  </a:extLst>
                </a:gridCol>
                <a:gridCol w="1488927">
                  <a:extLst>
                    <a:ext uri="{9D8B030D-6E8A-4147-A177-3AD203B41FA5}">
                      <a16:colId xmlns:a16="http://schemas.microsoft.com/office/drawing/2014/main" val="452001056"/>
                    </a:ext>
                  </a:extLst>
                </a:gridCol>
              </a:tblGrid>
              <a:tr h="344185">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 </a:t>
                      </a:r>
                      <a:r>
                        <a:rPr lang="en-US" sz="1800" b="1" baseline="0" dirty="0">
                          <a:solidFill>
                            <a:schemeClr val="bg1"/>
                          </a:solidFill>
                          <a:latin typeface="Arial" panose="020B0604020202020204" pitchFamily="34" charset="0"/>
                          <a:cs typeface="Arial" panose="020B0604020202020204" pitchFamily="34" charset="0"/>
                        </a:rPr>
                        <a:t>AND</a:t>
                      </a:r>
                      <a:r>
                        <a:rPr lang="en-US" sz="1800" b="1" baseline="-25000"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extLst>
                  <a:ext uri="{0D108BD9-81ED-4DB2-BD59-A6C34878D82A}">
                    <a16:rowId xmlns:a16="http://schemas.microsoft.com/office/drawing/2014/main" val="3445470048"/>
                  </a:ext>
                </a:extLst>
              </a:tr>
              <a:tr h="344185">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227411592"/>
                  </a:ext>
                </a:extLst>
              </a:tr>
              <a:tr h="344185">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4028102759"/>
                  </a:ext>
                </a:extLst>
              </a:tr>
              <a:tr h="344185">
                <a:tc>
                  <a:txBody>
                    <a:bodyPr/>
                    <a:lstStyle/>
                    <a:p>
                      <a:pPr algn="ctr"/>
                      <a:r>
                        <a:rPr lang="en-US" dirty="0"/>
                        <a:t>1</a:t>
                      </a:r>
                    </a:p>
                  </a:txBody>
                  <a:tcPr/>
                </a:tc>
                <a:tc>
                  <a:txBody>
                    <a:bodyPr/>
                    <a:lstStyle/>
                    <a:p>
                      <a:pPr algn="ctr"/>
                      <a:r>
                        <a:rPr lang="en-US" dirty="0"/>
                        <a:t>0</a:t>
                      </a:r>
                    </a:p>
                  </a:txBody>
                  <a:tcPr/>
                </a:tc>
                <a:tc>
                  <a:txBody>
                    <a:bodyPr/>
                    <a:lstStyle/>
                    <a:p>
                      <a:pPr algn="ctr"/>
                      <a:r>
                        <a:rPr lang="en-US" dirty="0"/>
                        <a:t>0 </a:t>
                      </a:r>
                    </a:p>
                  </a:txBody>
                  <a:tcPr/>
                </a:tc>
                <a:extLst>
                  <a:ext uri="{0D108BD9-81ED-4DB2-BD59-A6C34878D82A}">
                    <a16:rowId xmlns:a16="http://schemas.microsoft.com/office/drawing/2014/main" val="1448256496"/>
                  </a:ext>
                </a:extLst>
              </a:tr>
              <a:tr h="344185">
                <a:tc>
                  <a:txBody>
                    <a:bodyPr/>
                    <a:lstStyle/>
                    <a:p>
                      <a:pPr algn="ctr"/>
                      <a:r>
                        <a:rPr lang="en-US" dirty="0"/>
                        <a:t>1</a:t>
                      </a:r>
                    </a:p>
                  </a:txBody>
                  <a:tcPr/>
                </a:tc>
                <a:tc>
                  <a:txBody>
                    <a:bodyPr/>
                    <a:lstStyle/>
                    <a:p>
                      <a:pPr algn="ctr"/>
                      <a:r>
                        <a:rPr lang="en-US" dirty="0"/>
                        <a:t>1</a:t>
                      </a:r>
                    </a:p>
                  </a:txBody>
                  <a:tcPr/>
                </a:tc>
                <a:tc>
                  <a:txBody>
                    <a:bodyPr/>
                    <a:lstStyle/>
                    <a:p>
                      <a:pPr algn="ctr"/>
                      <a:r>
                        <a:rPr lang="en-US" dirty="0"/>
                        <a:t>1 </a:t>
                      </a:r>
                    </a:p>
                  </a:txBody>
                  <a:tcPr/>
                </a:tc>
                <a:extLst>
                  <a:ext uri="{0D108BD9-81ED-4DB2-BD59-A6C34878D82A}">
                    <a16:rowId xmlns:a16="http://schemas.microsoft.com/office/drawing/2014/main" val="163868603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09845374"/>
              </p:ext>
            </p:extLst>
          </p:nvPr>
        </p:nvGraphicFramePr>
        <p:xfrm>
          <a:off x="3699920" y="3306851"/>
          <a:ext cx="7035257" cy="3286760"/>
        </p:xfrm>
        <a:graphic>
          <a:graphicData uri="http://schemas.openxmlformats.org/drawingml/2006/table">
            <a:tbl>
              <a:tblPr firstRow="1" bandRow="1">
                <a:tableStyleId>{5C22544A-7EE6-4342-B048-85BDC9FD1C3A}</a:tableStyleId>
              </a:tblPr>
              <a:tblGrid>
                <a:gridCol w="1803576">
                  <a:extLst>
                    <a:ext uri="{9D8B030D-6E8A-4147-A177-3AD203B41FA5}">
                      <a16:colId xmlns:a16="http://schemas.microsoft.com/office/drawing/2014/main" val="1310300667"/>
                    </a:ext>
                  </a:extLst>
                </a:gridCol>
                <a:gridCol w="1315952">
                  <a:extLst>
                    <a:ext uri="{9D8B030D-6E8A-4147-A177-3AD203B41FA5}">
                      <a16:colId xmlns:a16="http://schemas.microsoft.com/office/drawing/2014/main" val="984122444"/>
                    </a:ext>
                  </a:extLst>
                </a:gridCol>
                <a:gridCol w="1305243">
                  <a:extLst>
                    <a:ext uri="{9D8B030D-6E8A-4147-A177-3AD203B41FA5}">
                      <a16:colId xmlns:a16="http://schemas.microsoft.com/office/drawing/2014/main" val="1527485606"/>
                    </a:ext>
                  </a:extLst>
                </a:gridCol>
                <a:gridCol w="1305243">
                  <a:extLst>
                    <a:ext uri="{9D8B030D-6E8A-4147-A177-3AD203B41FA5}">
                      <a16:colId xmlns:a16="http://schemas.microsoft.com/office/drawing/2014/main" val="2762024321"/>
                    </a:ext>
                  </a:extLst>
                </a:gridCol>
                <a:gridCol w="1305243">
                  <a:extLst>
                    <a:ext uri="{9D8B030D-6E8A-4147-A177-3AD203B41FA5}">
                      <a16:colId xmlns:a16="http://schemas.microsoft.com/office/drawing/2014/main" val="3447881076"/>
                    </a:ext>
                  </a:extLst>
                </a:gridCol>
              </a:tblGrid>
              <a:tr h="370840">
                <a:tc>
                  <a:txBody>
                    <a:bodyPr/>
                    <a:lstStyle/>
                    <a:p>
                      <a:r>
                        <a:rPr lang="en-US" dirty="0"/>
                        <a:t>Weights</a:t>
                      </a:r>
                    </a:p>
                  </a:txBody>
                  <a:tcPr/>
                </a:tc>
                <a:tc>
                  <a:txBody>
                    <a:bodyPr/>
                    <a:lstStyle/>
                    <a:p>
                      <a:r>
                        <a:rPr lang="en-US" dirty="0"/>
                        <a:t>Ex-1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=0,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r>
                        <a:rPr lang="en-US" dirty="0"/>
                        <a:t>Ex-2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=1,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=0</a:t>
                      </a:r>
                      <a:endParaRPr lang="en-US" dirty="0">
                        <a:solidFill>
                          <a:schemeClr val="bg1"/>
                        </a:solidFill>
                      </a:endParaRPr>
                    </a:p>
                  </a:txBody>
                  <a:tcPr/>
                </a:tc>
                <a:tc>
                  <a:txBody>
                    <a:bodyPr/>
                    <a:lstStyle/>
                    <a:p>
                      <a:r>
                        <a:rPr lang="en-US" dirty="0"/>
                        <a:t>Ex-3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=1,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r>
                        <a:rPr lang="en-US" dirty="0"/>
                        <a:t>Ex-4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=0,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=0</a:t>
                      </a:r>
                      <a:endParaRPr lang="en-US" dirty="0">
                        <a:solidFill>
                          <a:schemeClr val="bg1"/>
                        </a:solidFill>
                      </a:endParaRPr>
                    </a:p>
                  </a:txBody>
                  <a:tcPr/>
                </a:tc>
                <a:extLst>
                  <a:ext uri="{0D108BD9-81ED-4DB2-BD59-A6C34878D82A}">
                    <a16:rowId xmlns:a16="http://schemas.microsoft.com/office/drawing/2014/main" val="4108788607"/>
                  </a:ext>
                </a:extLst>
              </a:tr>
              <a:tr h="370840">
                <a:tc>
                  <a:txBody>
                    <a:bodyPr/>
                    <a:lstStyle/>
                    <a:p>
                      <a:r>
                        <a:rPr lang="en-US" dirty="0"/>
                        <a:t>w1</a:t>
                      </a:r>
                    </a:p>
                  </a:txBody>
                  <a:tcPr/>
                </a:tc>
                <a:tc>
                  <a:txBody>
                    <a:bodyPr/>
                    <a:lstStyle/>
                    <a:p>
                      <a:r>
                        <a:rPr lang="en-US" dirty="0"/>
                        <a:t>0.1</a:t>
                      </a:r>
                    </a:p>
                  </a:txBody>
                  <a:tcPr/>
                </a:tc>
                <a:tc>
                  <a:txBody>
                    <a:bodyPr/>
                    <a:lstStyle/>
                    <a:p>
                      <a:r>
                        <a:rPr lang="en-US" dirty="0"/>
                        <a:t>0.1</a:t>
                      </a:r>
                    </a:p>
                  </a:txBody>
                  <a:tcPr/>
                </a:tc>
                <a:tc>
                  <a:txBody>
                    <a:bodyPr/>
                    <a:lstStyle/>
                    <a:p>
                      <a:r>
                        <a:rPr lang="en-US" dirty="0"/>
                        <a:t>0.1</a:t>
                      </a:r>
                    </a:p>
                  </a:txBody>
                  <a:tcPr/>
                </a:tc>
                <a:tc>
                  <a:txBody>
                    <a:bodyPr/>
                    <a:lstStyle/>
                    <a:p>
                      <a:r>
                        <a:rPr lang="en-US" dirty="0"/>
                        <a:t>0.1</a:t>
                      </a:r>
                    </a:p>
                  </a:txBody>
                  <a:tcPr/>
                </a:tc>
                <a:extLst>
                  <a:ext uri="{0D108BD9-81ED-4DB2-BD59-A6C34878D82A}">
                    <a16:rowId xmlns:a16="http://schemas.microsoft.com/office/drawing/2014/main" val="1702320125"/>
                  </a:ext>
                </a:extLst>
              </a:tr>
              <a:tr h="370840">
                <a:tc>
                  <a:txBody>
                    <a:bodyPr/>
                    <a:lstStyle/>
                    <a:p>
                      <a:r>
                        <a:rPr lang="en-US" dirty="0"/>
                        <a:t>w2</a:t>
                      </a:r>
                    </a:p>
                  </a:txBody>
                  <a:tcPr/>
                </a:tc>
                <a:tc>
                  <a:txBody>
                    <a:bodyPr/>
                    <a:lstStyle/>
                    <a:p>
                      <a:r>
                        <a:rPr lang="en-US" dirty="0"/>
                        <a:t>0.1</a:t>
                      </a:r>
                    </a:p>
                  </a:txBody>
                  <a:tcPr/>
                </a:tc>
                <a:tc>
                  <a:txBody>
                    <a:bodyPr/>
                    <a:lstStyle/>
                    <a:p>
                      <a:r>
                        <a:rPr lang="en-US" dirty="0"/>
                        <a:t>0.1</a:t>
                      </a:r>
                    </a:p>
                  </a:txBody>
                  <a:tcPr/>
                </a:tc>
                <a:tc>
                  <a:txBody>
                    <a:bodyPr/>
                    <a:lstStyle/>
                    <a:p>
                      <a:r>
                        <a:rPr lang="en-US" dirty="0"/>
                        <a:t>0.1</a:t>
                      </a:r>
                    </a:p>
                  </a:txBody>
                  <a:tcPr/>
                </a:tc>
                <a:tc>
                  <a:txBody>
                    <a:bodyPr/>
                    <a:lstStyle/>
                    <a:p>
                      <a:r>
                        <a:rPr lang="en-US" dirty="0"/>
                        <a:t>0.1</a:t>
                      </a:r>
                    </a:p>
                  </a:txBody>
                  <a:tcPr/>
                </a:tc>
                <a:extLst>
                  <a:ext uri="{0D108BD9-81ED-4DB2-BD59-A6C34878D82A}">
                    <a16:rowId xmlns:a16="http://schemas.microsoft.com/office/drawing/2014/main" val="4261206254"/>
                  </a:ext>
                </a:extLst>
              </a:tr>
              <a:tr h="370840">
                <a:tc>
                  <a:txBody>
                    <a:bodyPr/>
                    <a:lstStyle/>
                    <a:p>
                      <a:r>
                        <a:rPr lang="en-US" dirty="0"/>
                        <a:t>Weighted Sum</a:t>
                      </a:r>
                    </a:p>
                  </a:txBody>
                  <a:tcPr/>
                </a:tc>
                <a:tc>
                  <a:txBody>
                    <a:bodyPr/>
                    <a:lstStyle/>
                    <a:p>
                      <a:r>
                        <a:rPr lang="en-US" dirty="0"/>
                        <a:t>0.1</a:t>
                      </a:r>
                    </a:p>
                  </a:txBody>
                  <a:tcPr/>
                </a:tc>
                <a:tc>
                  <a:txBody>
                    <a:bodyPr/>
                    <a:lstStyle/>
                    <a:p>
                      <a:r>
                        <a:rPr lang="en-US" dirty="0"/>
                        <a:t>0.1</a:t>
                      </a:r>
                    </a:p>
                  </a:txBody>
                  <a:tcPr/>
                </a:tc>
                <a:tc>
                  <a:txBody>
                    <a:bodyPr/>
                    <a:lstStyle/>
                    <a:p>
                      <a:r>
                        <a:rPr lang="en-US" dirty="0"/>
                        <a:t>0.2</a:t>
                      </a:r>
                    </a:p>
                  </a:txBody>
                  <a:tcPr>
                    <a:lnB w="12700" cap="flat" cmpd="sng" algn="ctr">
                      <a:solidFill>
                        <a:schemeClr val="tx1"/>
                      </a:solidFill>
                      <a:prstDash val="solid"/>
                      <a:round/>
                      <a:headEnd type="none" w="med" len="med"/>
                      <a:tailEnd type="none" w="med" len="med"/>
                    </a:lnB>
                  </a:tcPr>
                </a:tc>
                <a:tc>
                  <a:txBody>
                    <a:bodyPr/>
                    <a:lstStyle/>
                    <a:p>
                      <a:r>
                        <a:rPr lang="en-US" dirty="0"/>
                        <a:t>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0002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Observed Output</a:t>
                      </a:r>
                    </a:p>
                  </a:txBody>
                  <a:tcPr/>
                </a:tc>
                <a:tc>
                  <a:txBody>
                    <a:bodyPr/>
                    <a:lstStyle/>
                    <a:p>
                      <a:r>
                        <a:rPr lang="en-US" dirty="0"/>
                        <a:t>+1</a:t>
                      </a:r>
                    </a:p>
                  </a:txBody>
                  <a:tcPr/>
                </a:tc>
                <a:tc>
                  <a:txBody>
                    <a:bodyPr/>
                    <a:lstStyle/>
                    <a:p>
                      <a:r>
                        <a:rPr lang="en-US" dirty="0"/>
                        <a:t>+1</a:t>
                      </a:r>
                    </a:p>
                  </a:txBody>
                  <a:tcPr>
                    <a:lnR w="12700" cap="flat" cmpd="sng" algn="ctr">
                      <a:solidFill>
                        <a:schemeClr val="tx1"/>
                      </a:solidFill>
                      <a:prstDash val="solid"/>
                      <a:round/>
                      <a:headEnd type="none" w="med" len="med"/>
                      <a:tailEnd type="none" w="med" len="med"/>
                    </a:lnR>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4068881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Target Output</a:t>
                      </a:r>
                    </a:p>
                  </a:txBody>
                  <a:tcPr/>
                </a:tc>
                <a:tc>
                  <a:txBody>
                    <a:bodyPr/>
                    <a:lstStyle/>
                    <a:p>
                      <a:r>
                        <a:rPr lang="en-US" dirty="0"/>
                        <a:t>-1</a:t>
                      </a:r>
                    </a:p>
                  </a:txBody>
                  <a:tcPr/>
                </a:tc>
                <a:tc>
                  <a:txBody>
                    <a:bodyPr/>
                    <a:lstStyle/>
                    <a:p>
                      <a:r>
                        <a:rPr lang="en-US" dirty="0"/>
                        <a:t>-1</a:t>
                      </a:r>
                    </a:p>
                  </a:txBody>
                  <a:tcPr>
                    <a:lnR w="12700" cap="flat" cmpd="sng" algn="ctr">
                      <a:solidFill>
                        <a:schemeClr val="tx1"/>
                      </a:solidFill>
                      <a:prstDash val="solid"/>
                      <a:round/>
                      <a:headEnd type="none" w="med" len="med"/>
                      <a:tailEnd type="none" w="med" len="med"/>
                    </a:lnR>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3608397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1" dirty="0">
                          <a:solidFill>
                            <a:schemeClr val="tx1"/>
                          </a:solidFill>
                        </a:rPr>
                        <a:t>∆</a:t>
                      </a:r>
                      <a:r>
                        <a:rPr lang="en-US" sz="1800" b="1" baseline="-25000" dirty="0">
                          <a:solidFill>
                            <a:schemeClr val="tx1"/>
                          </a:solidFill>
                        </a:rPr>
                        <a:t>1</a:t>
                      </a:r>
                      <a:endParaRPr lang="en-US" dirty="0"/>
                    </a:p>
                  </a:txBody>
                  <a:tcPr/>
                </a:tc>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-0.2</a:t>
                      </a:r>
                    </a:p>
                  </a:txBody>
                  <a:tcPr/>
                </a:tc>
                <a:tc>
                  <a:txBody>
                    <a:bodyPr/>
                    <a:lstStyle/>
                    <a:p>
                      <a:r>
                        <a:rPr lang="en-US" dirty="0"/>
                        <a:t>0</a:t>
                      </a:r>
                    </a:p>
                  </a:txBody>
                  <a:tcPr>
                    <a:lnT w="12700" cap="flat" cmpd="sng" algn="ctr">
                      <a:solidFill>
                        <a:schemeClr val="tx1"/>
                      </a:solidFill>
                      <a:prstDash val="solid"/>
                      <a:round/>
                      <a:headEnd type="none" w="med" len="med"/>
                      <a:tailEnd type="none" w="med" len="med"/>
                    </a:lnT>
                  </a:tcPr>
                </a:tc>
                <a:tc>
                  <a:txBody>
                    <a:bodyPr/>
                    <a:lstStyle/>
                    <a:p>
                      <a:r>
                        <a:rPr lang="en-US" dirty="0"/>
                        <a:t>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145311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1" dirty="0">
                          <a:solidFill>
                            <a:schemeClr val="tx1"/>
                          </a:solidFill>
                        </a:rPr>
                        <a:t>∆</a:t>
                      </a:r>
                      <a:r>
                        <a:rPr lang="en-US" sz="1800" b="1" baseline="-25000" dirty="0">
                          <a:solidFill>
                            <a:schemeClr val="tx1"/>
                          </a:solidFill>
                        </a:rPr>
                        <a:t>2</a:t>
                      </a:r>
                      <a:endParaRPr lang="en-US" dirty="0"/>
                    </a:p>
                  </a:txBody>
                  <a:tcPr/>
                </a:tc>
                <a:tc>
                  <a:txBody>
                    <a:bodyPr/>
                    <a:lstStyle/>
                    <a:p>
                      <a:r>
                        <a:rPr lang="en-US" dirty="0"/>
                        <a:t>-0.2</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16077114"/>
                  </a:ext>
                </a:extLst>
              </a:tr>
            </a:tbl>
          </a:graphicData>
        </a:graphic>
      </p:graphicFrame>
      <p:sp>
        <p:nvSpPr>
          <p:cNvPr id="30" name="TextBox 29"/>
          <p:cNvSpPr txBox="1"/>
          <p:nvPr/>
        </p:nvSpPr>
        <p:spPr>
          <a:xfrm>
            <a:off x="343146" y="1092579"/>
            <a:ext cx="11039087" cy="584775"/>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3200" b="1" dirty="0">
                <a:solidFill>
                  <a:srgbClr val="FF0000"/>
                </a:solidFill>
              </a:rPr>
              <a:t>Epoch:3</a:t>
            </a:r>
          </a:p>
        </p:txBody>
      </p:sp>
      <p:sp>
        <p:nvSpPr>
          <p:cNvPr id="3" name="TextBox 2"/>
          <p:cNvSpPr txBox="1"/>
          <p:nvPr/>
        </p:nvSpPr>
        <p:spPr>
          <a:xfrm>
            <a:off x="376621" y="4274844"/>
            <a:ext cx="3199242" cy="1400383"/>
          </a:xfrm>
          <a:prstGeom prst="rect">
            <a:avLst/>
          </a:prstGeom>
          <a:noFill/>
        </p:spPr>
        <p:txBody>
          <a:bodyPr wrap="square" rtlCol="0">
            <a:spAutoFit/>
          </a:bodyPr>
          <a:lstStyle/>
          <a:p>
            <a:r>
              <a:rPr lang="en-US" sz="1700" dirty="0"/>
              <a:t>Total Error </a:t>
            </a:r>
            <a:r>
              <a:rPr lang="el-GR" sz="1700" b="1" dirty="0"/>
              <a:t>∆</a:t>
            </a:r>
            <a:r>
              <a:rPr lang="en-US" sz="1700" b="1" baseline="-25000" dirty="0"/>
              <a:t>1 </a:t>
            </a:r>
            <a:r>
              <a:rPr lang="en-US" sz="1700" b="1" dirty="0"/>
              <a:t>= </a:t>
            </a:r>
            <a:r>
              <a:rPr lang="en-US" sz="1700" dirty="0"/>
              <a:t>0 - 0.2+0+0 </a:t>
            </a:r>
            <a:r>
              <a:rPr lang="en-US" sz="1700" b="1" dirty="0"/>
              <a:t>= - 0.2</a:t>
            </a:r>
            <a:endParaRPr lang="en-US" sz="1700" dirty="0"/>
          </a:p>
          <a:p>
            <a:r>
              <a:rPr lang="en-US" sz="1700" dirty="0"/>
              <a:t>Total Error </a:t>
            </a:r>
            <a:r>
              <a:rPr lang="el-GR" sz="1700" b="1" dirty="0"/>
              <a:t>∆</a:t>
            </a:r>
            <a:r>
              <a:rPr lang="en-US" sz="1700" b="1" baseline="-25000" dirty="0"/>
              <a:t>2</a:t>
            </a:r>
            <a:r>
              <a:rPr lang="en-US" sz="1700" b="1" dirty="0"/>
              <a:t> =</a:t>
            </a:r>
            <a:r>
              <a:rPr lang="en-US" sz="1700" dirty="0"/>
              <a:t> - 0.2+0+0+0 = </a:t>
            </a:r>
            <a:r>
              <a:rPr lang="en-US" sz="1700" b="1" dirty="0"/>
              <a:t>- 0.2</a:t>
            </a:r>
          </a:p>
          <a:p>
            <a:endParaRPr lang="en-US" sz="1700" b="1" dirty="0"/>
          </a:p>
          <a:p>
            <a:r>
              <a:rPr lang="en-US" sz="1700" dirty="0"/>
              <a:t>Updated</a:t>
            </a:r>
            <a:r>
              <a:rPr lang="en-US" sz="1700" b="1" dirty="0"/>
              <a:t> w1 </a:t>
            </a:r>
            <a:r>
              <a:rPr lang="en-US" sz="1700" dirty="0"/>
              <a:t>= 0.1-0.2 </a:t>
            </a:r>
            <a:r>
              <a:rPr lang="en-US" sz="1700" b="1" dirty="0"/>
              <a:t>= - 0.1</a:t>
            </a:r>
          </a:p>
          <a:p>
            <a:r>
              <a:rPr lang="en-US" sz="1700" dirty="0"/>
              <a:t>Updated</a:t>
            </a:r>
            <a:r>
              <a:rPr lang="en-US" sz="1700" b="1" dirty="0"/>
              <a:t> w2 </a:t>
            </a:r>
            <a:r>
              <a:rPr lang="en-US" sz="1700" dirty="0"/>
              <a:t>= 0.1-0.2 </a:t>
            </a:r>
            <a:r>
              <a:rPr lang="en-US" sz="1700" b="1" dirty="0"/>
              <a:t>= - 0.1</a:t>
            </a:r>
          </a:p>
        </p:txBody>
      </p:sp>
      <p:sp>
        <p:nvSpPr>
          <p:cNvPr id="31" name="Rounded Rectangle 30"/>
          <p:cNvSpPr/>
          <p:nvPr/>
        </p:nvSpPr>
        <p:spPr>
          <a:xfrm>
            <a:off x="502951" y="338281"/>
            <a:ext cx="10101359" cy="58642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Arial" panose="020B0604020202020204" pitchFamily="34" charset="0"/>
                <a:cs typeface="Arial" panose="020B0604020202020204" pitchFamily="34" charset="0"/>
              </a:rPr>
              <a:t>Example of AND by taking Batch Regime (Without Bias)</a:t>
            </a:r>
            <a:endParaRPr lang="en-US" sz="2800" dirty="0">
              <a:solidFill>
                <a:schemeClr val="tx1"/>
              </a:solidFill>
            </a:endParaRPr>
          </a:p>
        </p:txBody>
      </p:sp>
    </p:spTree>
    <p:extLst>
      <p:ext uri="{BB962C8B-B14F-4D97-AF65-F5344CB8AC3E}">
        <p14:creationId xmlns:p14="http://schemas.microsoft.com/office/powerpoint/2010/main" val="1646416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6769284" y="1897523"/>
            <a:ext cx="3631623" cy="1173219"/>
            <a:chOff x="7284577" y="4457268"/>
            <a:chExt cx="4206842" cy="1246898"/>
          </a:xfrm>
        </p:grpSpPr>
        <p:sp>
          <p:nvSpPr>
            <p:cNvPr id="8" name="Oval 7"/>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361155" y="4462657"/>
              <a:ext cx="433127" cy="369332"/>
            </a:xfrm>
            <a:prstGeom prst="rect">
              <a:avLst/>
            </a:prstGeom>
            <a:noFill/>
          </p:spPr>
          <p:txBody>
            <a:bodyPr wrap="square" rtlCol="0">
              <a:spAutoFit/>
            </a:bodyPr>
            <a:lstStyle/>
            <a:p>
              <a:r>
                <a:rPr lang="en-US" b="1" dirty="0"/>
                <a:t>x</a:t>
              </a:r>
              <a:r>
                <a:rPr lang="en-US" b="1" baseline="-25000" dirty="0"/>
                <a:t>1 </a:t>
              </a:r>
            </a:p>
          </p:txBody>
        </p:sp>
        <p:sp>
          <p:nvSpPr>
            <p:cNvPr id="12" name="TextBox 11"/>
            <p:cNvSpPr txBox="1"/>
            <p:nvPr/>
          </p:nvSpPr>
          <p:spPr>
            <a:xfrm>
              <a:off x="7372740" y="5328052"/>
              <a:ext cx="433127" cy="299996"/>
            </a:xfrm>
            <a:prstGeom prst="rect">
              <a:avLst/>
            </a:prstGeom>
            <a:noFill/>
          </p:spPr>
          <p:txBody>
            <a:bodyPr wrap="square" rtlCol="0">
              <a:spAutoFit/>
            </a:bodyPr>
            <a:lstStyle/>
            <a:p>
              <a:r>
                <a:rPr lang="en-US" b="1" dirty="0"/>
                <a:t>x</a:t>
              </a:r>
              <a:r>
                <a:rPr lang="en-US" b="1" baseline="-25000" dirty="0"/>
                <a:t>2</a:t>
              </a:r>
            </a:p>
          </p:txBody>
        </p:sp>
        <p:sp>
          <p:nvSpPr>
            <p:cNvPr id="14" name="Oval 13"/>
            <p:cNvSpPr/>
            <p:nvPr/>
          </p:nvSpPr>
          <p:spPr>
            <a:xfrm>
              <a:off x="9418808" y="4622398"/>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16" name="Straight Arrow Connector 15"/>
            <p:cNvCxnSpPr>
              <a:stCxn id="8" idx="6"/>
              <a:endCxn id="14" idx="2"/>
            </p:cNvCxnSpPr>
            <p:nvPr/>
          </p:nvCxnSpPr>
          <p:spPr>
            <a:xfrm>
              <a:off x="7771400" y="4665324"/>
              <a:ext cx="1647409" cy="3632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6"/>
            </p:cNvCxnSpPr>
            <p:nvPr/>
          </p:nvCxnSpPr>
          <p:spPr>
            <a:xfrm flipV="1">
              <a:off x="7803843" y="5176504"/>
              <a:ext cx="1640776" cy="33366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20" name="Straight Arrow Connector 19"/>
            <p:cNvCxnSpPr/>
            <p:nvPr/>
          </p:nvCxnSpPr>
          <p:spPr>
            <a:xfrm flipV="1">
              <a:off x="10340136" y="4622398"/>
              <a:ext cx="790105"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084250" y="4457268"/>
              <a:ext cx="1158111" cy="392526"/>
            </a:xfrm>
            <a:prstGeom prst="rect">
              <a:avLst/>
            </a:prstGeom>
            <a:noFill/>
          </p:spPr>
          <p:txBody>
            <a:bodyPr wrap="square" rtlCol="0">
              <a:spAutoFit/>
            </a:bodyPr>
            <a:lstStyle/>
            <a:p>
              <a:r>
                <a:rPr lang="en-US" b="1"/>
                <a:t>W</a:t>
              </a:r>
              <a:r>
                <a:rPr lang="en-US" b="1" baseline="-25000"/>
                <a:t>1</a:t>
              </a:r>
              <a:r>
                <a:rPr lang="en-US" b="1"/>
                <a:t>=-0.1</a:t>
              </a:r>
              <a:endParaRPr lang="en-US" b="1" baseline="-25000" dirty="0"/>
            </a:p>
          </p:txBody>
        </p:sp>
        <p:sp>
          <p:nvSpPr>
            <p:cNvPr id="22" name="TextBox 21"/>
            <p:cNvSpPr txBox="1"/>
            <p:nvPr/>
          </p:nvSpPr>
          <p:spPr>
            <a:xfrm>
              <a:off x="7980291" y="4980847"/>
              <a:ext cx="1144464" cy="392526"/>
            </a:xfrm>
            <a:prstGeom prst="rect">
              <a:avLst/>
            </a:prstGeom>
            <a:noFill/>
          </p:spPr>
          <p:txBody>
            <a:bodyPr wrap="square" rtlCol="0">
              <a:spAutoFit/>
            </a:bodyPr>
            <a:lstStyle/>
            <a:p>
              <a:r>
                <a:rPr lang="en-US" b="1" dirty="0"/>
                <a:t>W</a:t>
              </a:r>
              <a:r>
                <a:rPr lang="en-US" b="1" baseline="-25000" dirty="0"/>
                <a:t>2</a:t>
              </a:r>
              <a:r>
                <a:rPr lang="en-US" b="1" dirty="0"/>
                <a:t>=-0.1</a:t>
              </a:r>
              <a:endParaRPr lang="en-US" b="1" baseline="-25000" dirty="0"/>
            </a:p>
          </p:txBody>
        </p:sp>
        <p:cxnSp>
          <p:nvCxnSpPr>
            <p:cNvPr id="24" name="Straight Arrow Connector 23"/>
            <p:cNvCxnSpPr/>
            <p:nvPr/>
          </p:nvCxnSpPr>
          <p:spPr>
            <a:xfrm>
              <a:off x="10315113" y="5152636"/>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10099579" y="1762539"/>
            <a:ext cx="949260" cy="369332"/>
          </a:xfrm>
          <a:prstGeom prst="rect">
            <a:avLst/>
          </a:prstGeom>
          <a:noFill/>
        </p:spPr>
        <p:txBody>
          <a:bodyPr wrap="square" rtlCol="0">
            <a:spAutoFit/>
          </a:bodyPr>
          <a:lstStyle/>
          <a:p>
            <a:r>
              <a:rPr lang="en-US" b="1" dirty="0"/>
              <a:t>+1    ON</a:t>
            </a:r>
            <a:endParaRPr lang="en-US" b="1" baseline="-25000" dirty="0"/>
          </a:p>
        </p:txBody>
      </p:sp>
      <p:sp>
        <p:nvSpPr>
          <p:cNvPr id="47" name="TextBox 46"/>
          <p:cNvSpPr txBox="1"/>
          <p:nvPr/>
        </p:nvSpPr>
        <p:spPr>
          <a:xfrm>
            <a:off x="10170369" y="2630307"/>
            <a:ext cx="864822" cy="369332"/>
          </a:xfrm>
          <a:prstGeom prst="rect">
            <a:avLst/>
          </a:prstGeom>
          <a:noFill/>
        </p:spPr>
        <p:txBody>
          <a:bodyPr wrap="square" rtlCol="0">
            <a:spAutoFit/>
          </a:bodyPr>
          <a:lstStyle/>
          <a:p>
            <a:r>
              <a:rPr lang="en-US" b="1" dirty="0"/>
              <a:t>-1  OFF</a:t>
            </a:r>
            <a:endParaRPr lang="en-US" b="1" baseline="-25000" dirty="0"/>
          </a:p>
        </p:txBody>
      </p:sp>
      <p:sp>
        <p:nvSpPr>
          <p:cNvPr id="49" name="TextBox 48"/>
          <p:cNvSpPr txBox="1"/>
          <p:nvPr/>
        </p:nvSpPr>
        <p:spPr>
          <a:xfrm>
            <a:off x="8539314" y="1674043"/>
            <a:ext cx="822287" cy="338554"/>
          </a:xfrm>
          <a:prstGeom prst="rect">
            <a:avLst/>
          </a:prstGeom>
          <a:noFill/>
        </p:spPr>
        <p:txBody>
          <a:bodyPr wrap="square" rtlCol="0">
            <a:spAutoFit/>
          </a:bodyPr>
          <a:lstStyle/>
          <a:p>
            <a:r>
              <a:rPr lang="en-US" sz="1600" b="1" dirty="0"/>
              <a:t>If S &gt; 0</a:t>
            </a:r>
            <a:endParaRPr lang="en-US" sz="1600" b="1" baseline="-25000" dirty="0"/>
          </a:p>
        </p:txBody>
      </p:sp>
      <p:sp>
        <p:nvSpPr>
          <p:cNvPr id="50" name="TextBox 49"/>
          <p:cNvSpPr txBox="1"/>
          <p:nvPr/>
        </p:nvSpPr>
        <p:spPr>
          <a:xfrm>
            <a:off x="6414030" y="1879632"/>
            <a:ext cx="373904" cy="369332"/>
          </a:xfrm>
          <a:prstGeom prst="rect">
            <a:avLst/>
          </a:prstGeom>
          <a:noFill/>
        </p:spPr>
        <p:txBody>
          <a:bodyPr wrap="square" rtlCol="0">
            <a:spAutoFit/>
          </a:bodyPr>
          <a:lstStyle/>
          <a:p>
            <a:r>
              <a:rPr lang="en-US" b="1" dirty="0"/>
              <a:t>0</a:t>
            </a:r>
            <a:r>
              <a:rPr lang="en-US" b="1" baseline="-25000" dirty="0"/>
              <a:t> </a:t>
            </a:r>
          </a:p>
        </p:txBody>
      </p:sp>
      <p:sp>
        <p:nvSpPr>
          <p:cNvPr id="51" name="TextBox 50"/>
          <p:cNvSpPr txBox="1"/>
          <p:nvPr/>
        </p:nvSpPr>
        <p:spPr>
          <a:xfrm>
            <a:off x="6457246" y="2730891"/>
            <a:ext cx="373904" cy="369332"/>
          </a:xfrm>
          <a:prstGeom prst="rect">
            <a:avLst/>
          </a:prstGeom>
          <a:noFill/>
        </p:spPr>
        <p:txBody>
          <a:bodyPr wrap="square" rtlCol="0">
            <a:spAutoFit/>
          </a:bodyPr>
          <a:lstStyle/>
          <a:p>
            <a:r>
              <a:rPr lang="en-US" b="1" dirty="0"/>
              <a:t>1</a:t>
            </a:r>
            <a:r>
              <a:rPr lang="en-US" b="1" baseline="-25000" dirty="0"/>
              <a:t> </a:t>
            </a:r>
          </a:p>
        </p:txBody>
      </p:sp>
      <p:graphicFrame>
        <p:nvGraphicFramePr>
          <p:cNvPr id="2" name="Table 1"/>
          <p:cNvGraphicFramePr>
            <a:graphicFrameLocks noGrp="1"/>
          </p:cNvGraphicFramePr>
          <p:nvPr/>
        </p:nvGraphicFramePr>
        <p:xfrm>
          <a:off x="796126" y="1827495"/>
          <a:ext cx="2829148" cy="1828800"/>
        </p:xfrm>
        <a:graphic>
          <a:graphicData uri="http://schemas.openxmlformats.org/drawingml/2006/table">
            <a:tbl>
              <a:tblPr firstRow="1" bandRow="1">
                <a:tableStyleId>{5C22544A-7EE6-4342-B048-85BDC9FD1C3A}</a:tableStyleId>
              </a:tblPr>
              <a:tblGrid>
                <a:gridCol w="660093">
                  <a:extLst>
                    <a:ext uri="{9D8B030D-6E8A-4147-A177-3AD203B41FA5}">
                      <a16:colId xmlns:a16="http://schemas.microsoft.com/office/drawing/2014/main" val="940719695"/>
                    </a:ext>
                  </a:extLst>
                </a:gridCol>
                <a:gridCol w="680128">
                  <a:extLst>
                    <a:ext uri="{9D8B030D-6E8A-4147-A177-3AD203B41FA5}">
                      <a16:colId xmlns:a16="http://schemas.microsoft.com/office/drawing/2014/main" val="3363300399"/>
                    </a:ext>
                  </a:extLst>
                </a:gridCol>
                <a:gridCol w="1488927">
                  <a:extLst>
                    <a:ext uri="{9D8B030D-6E8A-4147-A177-3AD203B41FA5}">
                      <a16:colId xmlns:a16="http://schemas.microsoft.com/office/drawing/2014/main" val="452001056"/>
                    </a:ext>
                  </a:extLst>
                </a:gridCol>
              </a:tblGrid>
              <a:tr h="344185">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 </a:t>
                      </a:r>
                      <a:r>
                        <a:rPr lang="en-US" sz="1800" b="1" baseline="0" dirty="0">
                          <a:solidFill>
                            <a:schemeClr val="bg1"/>
                          </a:solidFill>
                          <a:latin typeface="Arial" panose="020B0604020202020204" pitchFamily="34" charset="0"/>
                          <a:cs typeface="Arial" panose="020B0604020202020204" pitchFamily="34" charset="0"/>
                        </a:rPr>
                        <a:t>AND</a:t>
                      </a:r>
                      <a:r>
                        <a:rPr lang="en-US" sz="1800" b="1" baseline="-25000"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extLst>
                  <a:ext uri="{0D108BD9-81ED-4DB2-BD59-A6C34878D82A}">
                    <a16:rowId xmlns:a16="http://schemas.microsoft.com/office/drawing/2014/main" val="3445470048"/>
                  </a:ext>
                </a:extLst>
              </a:tr>
              <a:tr h="344185">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227411592"/>
                  </a:ext>
                </a:extLst>
              </a:tr>
              <a:tr h="344185">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4028102759"/>
                  </a:ext>
                </a:extLst>
              </a:tr>
              <a:tr h="344185">
                <a:tc>
                  <a:txBody>
                    <a:bodyPr/>
                    <a:lstStyle/>
                    <a:p>
                      <a:pPr algn="ctr"/>
                      <a:r>
                        <a:rPr lang="en-US" dirty="0"/>
                        <a:t>1</a:t>
                      </a:r>
                    </a:p>
                  </a:txBody>
                  <a:tcPr/>
                </a:tc>
                <a:tc>
                  <a:txBody>
                    <a:bodyPr/>
                    <a:lstStyle/>
                    <a:p>
                      <a:pPr algn="ctr"/>
                      <a:r>
                        <a:rPr lang="en-US" dirty="0"/>
                        <a:t>0</a:t>
                      </a:r>
                    </a:p>
                  </a:txBody>
                  <a:tcPr/>
                </a:tc>
                <a:tc>
                  <a:txBody>
                    <a:bodyPr/>
                    <a:lstStyle/>
                    <a:p>
                      <a:pPr algn="ctr"/>
                      <a:r>
                        <a:rPr lang="en-US" dirty="0"/>
                        <a:t>0 </a:t>
                      </a:r>
                    </a:p>
                  </a:txBody>
                  <a:tcPr/>
                </a:tc>
                <a:extLst>
                  <a:ext uri="{0D108BD9-81ED-4DB2-BD59-A6C34878D82A}">
                    <a16:rowId xmlns:a16="http://schemas.microsoft.com/office/drawing/2014/main" val="1448256496"/>
                  </a:ext>
                </a:extLst>
              </a:tr>
              <a:tr h="344185">
                <a:tc>
                  <a:txBody>
                    <a:bodyPr/>
                    <a:lstStyle/>
                    <a:p>
                      <a:pPr algn="ctr"/>
                      <a:r>
                        <a:rPr lang="en-US" dirty="0"/>
                        <a:t>1</a:t>
                      </a:r>
                    </a:p>
                  </a:txBody>
                  <a:tcPr/>
                </a:tc>
                <a:tc>
                  <a:txBody>
                    <a:bodyPr/>
                    <a:lstStyle/>
                    <a:p>
                      <a:pPr algn="ctr"/>
                      <a:r>
                        <a:rPr lang="en-US" dirty="0"/>
                        <a:t>1</a:t>
                      </a:r>
                    </a:p>
                  </a:txBody>
                  <a:tcPr/>
                </a:tc>
                <a:tc>
                  <a:txBody>
                    <a:bodyPr/>
                    <a:lstStyle/>
                    <a:p>
                      <a:pPr algn="ctr"/>
                      <a:r>
                        <a:rPr lang="en-US" dirty="0"/>
                        <a:t>1 </a:t>
                      </a:r>
                    </a:p>
                  </a:txBody>
                  <a:tcPr/>
                </a:tc>
                <a:extLst>
                  <a:ext uri="{0D108BD9-81ED-4DB2-BD59-A6C34878D82A}">
                    <a16:rowId xmlns:a16="http://schemas.microsoft.com/office/drawing/2014/main" val="163868603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16851554"/>
              </p:ext>
            </p:extLst>
          </p:nvPr>
        </p:nvGraphicFramePr>
        <p:xfrm>
          <a:off x="3691666" y="3306851"/>
          <a:ext cx="7035257" cy="3235960"/>
        </p:xfrm>
        <a:graphic>
          <a:graphicData uri="http://schemas.openxmlformats.org/drawingml/2006/table">
            <a:tbl>
              <a:tblPr firstRow="1" bandRow="1">
                <a:tableStyleId>{5C22544A-7EE6-4342-B048-85BDC9FD1C3A}</a:tableStyleId>
              </a:tblPr>
              <a:tblGrid>
                <a:gridCol w="1803576">
                  <a:extLst>
                    <a:ext uri="{9D8B030D-6E8A-4147-A177-3AD203B41FA5}">
                      <a16:colId xmlns:a16="http://schemas.microsoft.com/office/drawing/2014/main" val="1310300667"/>
                    </a:ext>
                  </a:extLst>
                </a:gridCol>
                <a:gridCol w="1315952">
                  <a:extLst>
                    <a:ext uri="{9D8B030D-6E8A-4147-A177-3AD203B41FA5}">
                      <a16:colId xmlns:a16="http://schemas.microsoft.com/office/drawing/2014/main" val="984122444"/>
                    </a:ext>
                  </a:extLst>
                </a:gridCol>
                <a:gridCol w="1305243">
                  <a:extLst>
                    <a:ext uri="{9D8B030D-6E8A-4147-A177-3AD203B41FA5}">
                      <a16:colId xmlns:a16="http://schemas.microsoft.com/office/drawing/2014/main" val="1527485606"/>
                    </a:ext>
                  </a:extLst>
                </a:gridCol>
                <a:gridCol w="1305243">
                  <a:extLst>
                    <a:ext uri="{9D8B030D-6E8A-4147-A177-3AD203B41FA5}">
                      <a16:colId xmlns:a16="http://schemas.microsoft.com/office/drawing/2014/main" val="2762024321"/>
                    </a:ext>
                  </a:extLst>
                </a:gridCol>
                <a:gridCol w="1305243">
                  <a:extLst>
                    <a:ext uri="{9D8B030D-6E8A-4147-A177-3AD203B41FA5}">
                      <a16:colId xmlns:a16="http://schemas.microsoft.com/office/drawing/2014/main" val="3447881076"/>
                    </a:ext>
                  </a:extLst>
                </a:gridCol>
              </a:tblGrid>
              <a:tr h="370840">
                <a:tc>
                  <a:txBody>
                    <a:bodyPr/>
                    <a:lstStyle/>
                    <a:p>
                      <a:r>
                        <a:rPr lang="en-US" dirty="0"/>
                        <a:t>Weights</a:t>
                      </a:r>
                    </a:p>
                  </a:txBody>
                  <a:tcPr/>
                </a:tc>
                <a:tc>
                  <a:txBody>
                    <a:bodyPr/>
                    <a:lstStyle/>
                    <a:p>
                      <a:r>
                        <a:rPr lang="en-US" dirty="0"/>
                        <a:t>Ex-1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=0,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r>
                        <a:rPr lang="en-US" dirty="0"/>
                        <a:t>Ex-2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=1,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=0</a:t>
                      </a:r>
                      <a:endParaRPr lang="en-US" dirty="0">
                        <a:solidFill>
                          <a:schemeClr val="bg1"/>
                        </a:solidFill>
                      </a:endParaRPr>
                    </a:p>
                  </a:txBody>
                  <a:tcPr/>
                </a:tc>
                <a:tc>
                  <a:txBody>
                    <a:bodyPr/>
                    <a:lstStyle/>
                    <a:p>
                      <a:r>
                        <a:rPr lang="en-US" dirty="0"/>
                        <a:t>Ex-3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=1,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r>
                        <a:rPr lang="en-US" dirty="0"/>
                        <a:t>Ex-4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=0,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=0</a:t>
                      </a:r>
                      <a:endParaRPr lang="en-US" dirty="0">
                        <a:solidFill>
                          <a:schemeClr val="bg1"/>
                        </a:solidFill>
                      </a:endParaRPr>
                    </a:p>
                  </a:txBody>
                  <a:tcPr/>
                </a:tc>
                <a:extLst>
                  <a:ext uri="{0D108BD9-81ED-4DB2-BD59-A6C34878D82A}">
                    <a16:rowId xmlns:a16="http://schemas.microsoft.com/office/drawing/2014/main" val="4108788607"/>
                  </a:ext>
                </a:extLst>
              </a:tr>
              <a:tr h="370840">
                <a:tc>
                  <a:txBody>
                    <a:bodyPr/>
                    <a:lstStyle/>
                    <a:p>
                      <a:r>
                        <a:rPr lang="en-US" dirty="0"/>
                        <a:t>w1</a:t>
                      </a:r>
                    </a:p>
                  </a:txBody>
                  <a:tcPr/>
                </a:tc>
                <a:tc>
                  <a:txBody>
                    <a:bodyPr/>
                    <a:lstStyle/>
                    <a:p>
                      <a:r>
                        <a:rPr lang="en-US" dirty="0"/>
                        <a:t>-0.1</a:t>
                      </a:r>
                    </a:p>
                  </a:txBody>
                  <a:tcPr/>
                </a:tc>
                <a:tc>
                  <a:txBody>
                    <a:bodyPr/>
                    <a:lstStyle/>
                    <a:p>
                      <a:r>
                        <a:rPr lang="en-US" dirty="0"/>
                        <a:t>-0.1</a:t>
                      </a:r>
                    </a:p>
                  </a:txBody>
                  <a:tcPr/>
                </a:tc>
                <a:tc>
                  <a:txBody>
                    <a:bodyPr/>
                    <a:lstStyle/>
                    <a:p>
                      <a:r>
                        <a:rPr lang="en-US" dirty="0"/>
                        <a:t>-0.1</a:t>
                      </a:r>
                    </a:p>
                  </a:txBody>
                  <a:tcPr/>
                </a:tc>
                <a:tc>
                  <a:txBody>
                    <a:bodyPr/>
                    <a:lstStyle/>
                    <a:p>
                      <a:r>
                        <a:rPr lang="en-US" dirty="0"/>
                        <a:t>-0.1</a:t>
                      </a:r>
                    </a:p>
                  </a:txBody>
                  <a:tcPr/>
                </a:tc>
                <a:extLst>
                  <a:ext uri="{0D108BD9-81ED-4DB2-BD59-A6C34878D82A}">
                    <a16:rowId xmlns:a16="http://schemas.microsoft.com/office/drawing/2014/main" val="1702320125"/>
                  </a:ext>
                </a:extLst>
              </a:tr>
              <a:tr h="370840">
                <a:tc>
                  <a:txBody>
                    <a:bodyPr/>
                    <a:lstStyle/>
                    <a:p>
                      <a:r>
                        <a:rPr lang="en-US" dirty="0"/>
                        <a:t>w2</a:t>
                      </a:r>
                    </a:p>
                  </a:txBody>
                  <a:tcPr/>
                </a:tc>
                <a:tc>
                  <a:txBody>
                    <a:bodyPr/>
                    <a:lstStyle/>
                    <a:p>
                      <a:r>
                        <a:rPr lang="en-US" dirty="0"/>
                        <a:t>-0.1</a:t>
                      </a:r>
                    </a:p>
                  </a:txBody>
                  <a:tcPr/>
                </a:tc>
                <a:tc>
                  <a:txBody>
                    <a:bodyPr/>
                    <a:lstStyle/>
                    <a:p>
                      <a:r>
                        <a:rPr lang="en-US" dirty="0"/>
                        <a:t>-0.1</a:t>
                      </a:r>
                    </a:p>
                  </a:txBody>
                  <a:tcPr/>
                </a:tc>
                <a:tc>
                  <a:txBody>
                    <a:bodyPr/>
                    <a:lstStyle/>
                    <a:p>
                      <a:r>
                        <a:rPr lang="en-US" dirty="0"/>
                        <a:t>-0.1</a:t>
                      </a:r>
                    </a:p>
                  </a:txBody>
                  <a:tcPr/>
                </a:tc>
                <a:tc>
                  <a:txBody>
                    <a:bodyPr/>
                    <a:lstStyle/>
                    <a:p>
                      <a:r>
                        <a:rPr lang="en-US" dirty="0"/>
                        <a:t>-0.1</a:t>
                      </a:r>
                    </a:p>
                  </a:txBody>
                  <a:tcPr/>
                </a:tc>
                <a:extLst>
                  <a:ext uri="{0D108BD9-81ED-4DB2-BD59-A6C34878D82A}">
                    <a16:rowId xmlns:a16="http://schemas.microsoft.com/office/drawing/2014/main" val="4261206254"/>
                  </a:ext>
                </a:extLst>
              </a:tr>
              <a:tr h="370840">
                <a:tc>
                  <a:txBody>
                    <a:bodyPr/>
                    <a:lstStyle/>
                    <a:p>
                      <a:r>
                        <a:rPr lang="en-US" dirty="0"/>
                        <a:t>Weighted Sum</a:t>
                      </a:r>
                    </a:p>
                  </a:txBody>
                  <a:tcPr/>
                </a:tc>
                <a:tc>
                  <a:txBody>
                    <a:bodyPr/>
                    <a:lstStyle/>
                    <a:p>
                      <a:r>
                        <a:rPr lang="en-US" dirty="0"/>
                        <a:t>-0.1</a:t>
                      </a:r>
                    </a:p>
                  </a:txBody>
                  <a:tcPr/>
                </a:tc>
                <a:tc>
                  <a:txBody>
                    <a:bodyPr/>
                    <a:lstStyle/>
                    <a:p>
                      <a:r>
                        <a:rPr lang="en-US" dirty="0"/>
                        <a:t>-0.1</a:t>
                      </a:r>
                    </a:p>
                  </a:txBody>
                  <a:tcPr/>
                </a:tc>
                <a:tc>
                  <a:txBody>
                    <a:bodyPr/>
                    <a:lstStyle/>
                    <a:p>
                      <a:r>
                        <a:rPr lang="en-US" dirty="0"/>
                        <a:t>-0.2</a:t>
                      </a:r>
                    </a:p>
                  </a:txBody>
                  <a:tcPr/>
                </a:tc>
                <a:tc>
                  <a:txBody>
                    <a:bodyPr/>
                    <a:lstStyle/>
                    <a:p>
                      <a:r>
                        <a:rPr lang="en-US" dirty="0"/>
                        <a:t>0</a:t>
                      </a:r>
                    </a:p>
                  </a:txBody>
                  <a:tcPr/>
                </a:tc>
                <a:extLst>
                  <a:ext uri="{0D108BD9-81ED-4DB2-BD59-A6C34878D82A}">
                    <a16:rowId xmlns:a16="http://schemas.microsoft.com/office/drawing/2014/main" val="2560002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Observed Output</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4068881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Target Output</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3608397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1" dirty="0">
                          <a:solidFill>
                            <a:schemeClr val="tx1"/>
                          </a:solidFill>
                        </a:rPr>
                        <a:t>∆</a:t>
                      </a:r>
                      <a:r>
                        <a:rPr lang="en-US" sz="1800" b="1" baseline="-25000" dirty="0">
                          <a:solidFill>
                            <a:schemeClr val="tx1"/>
                          </a:solidFill>
                        </a:rPr>
                        <a:t>1</a:t>
                      </a:r>
                      <a:endParaRPr lang="en-US" dirty="0"/>
                    </a:p>
                  </a:txBody>
                  <a:tcPr/>
                </a:tc>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a:t>
                      </a:r>
                    </a:p>
                  </a:txBody>
                  <a:tcPr/>
                </a:tc>
                <a:tc>
                  <a:txBody>
                    <a:bodyPr/>
                    <a:lstStyle/>
                    <a:p>
                      <a:r>
                        <a:rPr lang="en-US" dirty="0"/>
                        <a:t>0.2</a:t>
                      </a:r>
                    </a:p>
                  </a:txBody>
                  <a:tcPr/>
                </a:tc>
                <a:tc>
                  <a:txBody>
                    <a:bodyPr/>
                    <a:lstStyle/>
                    <a:p>
                      <a:r>
                        <a:rPr lang="en-US" dirty="0"/>
                        <a:t>0</a:t>
                      </a:r>
                    </a:p>
                  </a:txBody>
                  <a:tcPr/>
                </a:tc>
                <a:extLst>
                  <a:ext uri="{0D108BD9-81ED-4DB2-BD59-A6C34878D82A}">
                    <a16:rowId xmlns:a16="http://schemas.microsoft.com/office/drawing/2014/main" val="18145311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1" dirty="0">
                          <a:solidFill>
                            <a:schemeClr val="tx1"/>
                          </a:solidFill>
                        </a:rPr>
                        <a:t>∆</a:t>
                      </a:r>
                      <a:r>
                        <a:rPr lang="en-US" sz="1800" b="1" baseline="-25000" dirty="0">
                          <a:solidFill>
                            <a:schemeClr val="tx1"/>
                          </a:solidFill>
                        </a:rPr>
                        <a:t>2</a:t>
                      </a:r>
                      <a:endParaRPr lang="en-US" dirty="0"/>
                    </a:p>
                  </a:txBody>
                  <a:tcPr/>
                </a:tc>
                <a:tc>
                  <a:txBody>
                    <a:bodyPr/>
                    <a:lstStyle/>
                    <a:p>
                      <a:r>
                        <a:rPr lang="en-US" dirty="0"/>
                        <a:t>0</a:t>
                      </a:r>
                    </a:p>
                  </a:txBody>
                  <a:tcPr/>
                </a:tc>
                <a:tc>
                  <a:txBody>
                    <a:bodyPr/>
                    <a:lstStyle/>
                    <a:p>
                      <a:r>
                        <a:rPr lang="en-US" dirty="0"/>
                        <a:t>0</a:t>
                      </a:r>
                    </a:p>
                  </a:txBody>
                  <a:tcPr/>
                </a:tc>
                <a:tc>
                  <a:txBody>
                    <a:bodyPr/>
                    <a:lstStyle/>
                    <a:p>
                      <a:r>
                        <a:rPr lang="en-US" dirty="0"/>
                        <a:t>0.2</a:t>
                      </a:r>
                    </a:p>
                  </a:txBody>
                  <a:tcPr/>
                </a:tc>
                <a:tc>
                  <a:txBody>
                    <a:bodyPr/>
                    <a:lstStyle/>
                    <a:p>
                      <a:r>
                        <a:rPr lang="en-US" dirty="0"/>
                        <a:t>0</a:t>
                      </a:r>
                    </a:p>
                  </a:txBody>
                  <a:tcPr/>
                </a:tc>
                <a:extLst>
                  <a:ext uri="{0D108BD9-81ED-4DB2-BD59-A6C34878D82A}">
                    <a16:rowId xmlns:a16="http://schemas.microsoft.com/office/drawing/2014/main" val="1416077114"/>
                  </a:ext>
                </a:extLst>
              </a:tr>
            </a:tbl>
          </a:graphicData>
        </a:graphic>
      </p:graphicFrame>
      <p:sp>
        <p:nvSpPr>
          <p:cNvPr id="25" name="Curved Right Arrow 24"/>
          <p:cNvSpPr/>
          <p:nvPr/>
        </p:nvSpPr>
        <p:spPr>
          <a:xfrm rot="17025328" flipH="1">
            <a:off x="4578295" y="1524435"/>
            <a:ext cx="609055" cy="254200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矩形 8"/>
          <p:cNvSpPr/>
          <p:nvPr/>
        </p:nvSpPr>
        <p:spPr>
          <a:xfrm>
            <a:off x="788795" y="2547973"/>
            <a:ext cx="2836479" cy="382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8"/>
          <p:cNvSpPr/>
          <p:nvPr/>
        </p:nvSpPr>
        <p:spPr>
          <a:xfrm>
            <a:off x="5513683" y="3931679"/>
            <a:ext cx="1255601" cy="25783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8"/>
          <p:cNvSpPr/>
          <p:nvPr/>
        </p:nvSpPr>
        <p:spPr>
          <a:xfrm>
            <a:off x="6835411" y="3931679"/>
            <a:ext cx="1203120" cy="25774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8"/>
          <p:cNvSpPr/>
          <p:nvPr/>
        </p:nvSpPr>
        <p:spPr>
          <a:xfrm>
            <a:off x="8114130" y="3931679"/>
            <a:ext cx="1247471" cy="25774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8"/>
          <p:cNvSpPr/>
          <p:nvPr/>
        </p:nvSpPr>
        <p:spPr>
          <a:xfrm>
            <a:off x="9437200" y="3931679"/>
            <a:ext cx="1267236" cy="25839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TextBox 29"/>
          <p:cNvSpPr txBox="1"/>
          <p:nvPr/>
        </p:nvSpPr>
        <p:spPr>
          <a:xfrm>
            <a:off x="343146" y="1051635"/>
            <a:ext cx="11039087" cy="584775"/>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3200" b="1" dirty="0">
                <a:solidFill>
                  <a:srgbClr val="FF0000"/>
                </a:solidFill>
              </a:rPr>
              <a:t>Epoch:4</a:t>
            </a:r>
          </a:p>
        </p:txBody>
      </p:sp>
      <p:sp>
        <p:nvSpPr>
          <p:cNvPr id="3" name="TextBox 2"/>
          <p:cNvSpPr txBox="1"/>
          <p:nvPr/>
        </p:nvSpPr>
        <p:spPr>
          <a:xfrm>
            <a:off x="376621" y="4274844"/>
            <a:ext cx="3199242" cy="1400383"/>
          </a:xfrm>
          <a:prstGeom prst="rect">
            <a:avLst/>
          </a:prstGeom>
          <a:noFill/>
        </p:spPr>
        <p:txBody>
          <a:bodyPr wrap="square" rtlCol="0">
            <a:spAutoFit/>
          </a:bodyPr>
          <a:lstStyle/>
          <a:p>
            <a:r>
              <a:rPr lang="en-US" sz="1700" dirty="0"/>
              <a:t>Total Error </a:t>
            </a:r>
            <a:r>
              <a:rPr lang="el-GR" sz="1700" b="1" dirty="0"/>
              <a:t>∆</a:t>
            </a:r>
            <a:r>
              <a:rPr lang="en-US" sz="1700" b="1" baseline="-25000" dirty="0"/>
              <a:t>1 </a:t>
            </a:r>
            <a:r>
              <a:rPr lang="en-US" sz="1700" b="1" dirty="0"/>
              <a:t>= </a:t>
            </a:r>
            <a:r>
              <a:rPr lang="en-US" sz="1700" dirty="0"/>
              <a:t>0 + 0.2+0+0 </a:t>
            </a:r>
            <a:r>
              <a:rPr lang="en-US" sz="1700" b="1" dirty="0"/>
              <a:t>= 0.2</a:t>
            </a:r>
            <a:endParaRPr lang="en-US" sz="1700" dirty="0"/>
          </a:p>
          <a:p>
            <a:r>
              <a:rPr lang="en-US" sz="1700" dirty="0"/>
              <a:t>Total Error </a:t>
            </a:r>
            <a:r>
              <a:rPr lang="el-GR" sz="1700" b="1" dirty="0"/>
              <a:t>∆</a:t>
            </a:r>
            <a:r>
              <a:rPr lang="en-US" sz="1700" b="1" baseline="-25000" dirty="0"/>
              <a:t>2</a:t>
            </a:r>
            <a:r>
              <a:rPr lang="en-US" sz="1700" b="1" dirty="0"/>
              <a:t> =</a:t>
            </a:r>
            <a:r>
              <a:rPr lang="en-US" sz="1700" dirty="0"/>
              <a:t> 0.2+0+0+0 = </a:t>
            </a:r>
            <a:r>
              <a:rPr lang="en-US" sz="1700" b="1" dirty="0"/>
              <a:t>0.2</a:t>
            </a:r>
          </a:p>
          <a:p>
            <a:endParaRPr lang="en-US" sz="1700" b="1" dirty="0"/>
          </a:p>
          <a:p>
            <a:r>
              <a:rPr lang="en-US" sz="1700" dirty="0"/>
              <a:t>Updated</a:t>
            </a:r>
            <a:r>
              <a:rPr lang="en-US" sz="1700" b="1" dirty="0"/>
              <a:t> w1 </a:t>
            </a:r>
            <a:r>
              <a:rPr lang="en-US" sz="1700" dirty="0"/>
              <a:t>= -0.1+0.2 </a:t>
            </a:r>
            <a:r>
              <a:rPr lang="en-US" sz="1700" b="1" dirty="0"/>
              <a:t>= +0.1</a:t>
            </a:r>
          </a:p>
          <a:p>
            <a:r>
              <a:rPr lang="en-US" sz="1700" dirty="0"/>
              <a:t>Updated</a:t>
            </a:r>
            <a:r>
              <a:rPr lang="en-US" sz="1700" b="1" dirty="0"/>
              <a:t> w2 </a:t>
            </a:r>
            <a:r>
              <a:rPr lang="en-US" sz="1700" dirty="0"/>
              <a:t>= -0.1+0.2 </a:t>
            </a:r>
            <a:r>
              <a:rPr lang="en-US" sz="1700" b="1" dirty="0"/>
              <a:t>= +0.1</a:t>
            </a:r>
          </a:p>
        </p:txBody>
      </p:sp>
      <p:sp>
        <p:nvSpPr>
          <p:cNvPr id="32" name="Rounded Rectangle 31"/>
          <p:cNvSpPr/>
          <p:nvPr/>
        </p:nvSpPr>
        <p:spPr>
          <a:xfrm>
            <a:off x="502951" y="338281"/>
            <a:ext cx="10101359" cy="58642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Arial" panose="020B0604020202020204" pitchFamily="34" charset="0"/>
                <a:cs typeface="Arial" panose="020B0604020202020204" pitchFamily="34" charset="0"/>
              </a:rPr>
              <a:t>Example of AND by taking Batch Regime (Without Bias)</a:t>
            </a:r>
            <a:endParaRPr lang="en-US" sz="2800" dirty="0">
              <a:solidFill>
                <a:schemeClr val="tx1"/>
              </a:solidFill>
            </a:endParaRPr>
          </a:p>
        </p:txBody>
      </p:sp>
    </p:spTree>
    <p:extLst>
      <p:ext uri="{BB962C8B-B14F-4D97-AF65-F5344CB8AC3E}">
        <p14:creationId xmlns:p14="http://schemas.microsoft.com/office/powerpoint/2010/main" val="252389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par>
                          <p:cTn id="7" fill="hold">
                            <p:stCondLst>
                              <p:cond delay="0"/>
                            </p:stCondLst>
                            <p:childTnLst>
                              <p:par>
                                <p:cTn id="8" presetID="20"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edge">
                                      <p:cBhvr>
                                        <p:cTn id="10" dur="20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par>
                          <p:cTn id="19" fill="hold">
                            <p:stCondLst>
                              <p:cond delay="0"/>
                            </p:stCondLst>
                            <p:childTnLst>
                              <p:par>
                                <p:cTn id="20" presetID="1" presetClass="exit" presetSubtype="0" fill="hold" grpId="1" nodeType="afterEffect">
                                  <p:stCondLst>
                                    <p:cond delay="0"/>
                                  </p:stCondLst>
                                  <p:childTnLst>
                                    <p:set>
                                      <p:cBhvr>
                                        <p:cTn id="21" dur="1" fill="hold">
                                          <p:stCondLst>
                                            <p:cond delay="0"/>
                                          </p:stCondLst>
                                        </p:cTn>
                                        <p:tgtEl>
                                          <p:spTgt spid="5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2"/>
                                        </p:tgtEl>
                                        <p:attrNameLst>
                                          <p:attrName>style.visibility</p:attrName>
                                        </p:attrNameLst>
                                      </p:cBhvr>
                                      <p:to>
                                        <p:strVal val="visible"/>
                                      </p:to>
                                    </p:set>
                                  </p:childTnLst>
                                </p:cTn>
                              </p:par>
                            </p:childTnLst>
                          </p:cTn>
                        </p:par>
                        <p:par>
                          <p:cTn id="26" fill="hold">
                            <p:stCondLst>
                              <p:cond delay="0"/>
                            </p:stCondLst>
                            <p:childTnLst>
                              <p:par>
                                <p:cTn id="27" presetID="1" presetClass="exit" presetSubtype="0" fill="hold" grpId="1" nodeType="afterEffect">
                                  <p:stCondLst>
                                    <p:cond delay="0"/>
                                  </p:stCondLst>
                                  <p:childTnLst>
                                    <p:set>
                                      <p:cBhvr>
                                        <p:cTn id="28" dur="1" fill="hold">
                                          <p:stCondLst>
                                            <p:cond delay="0"/>
                                          </p:stCondLst>
                                        </p:cTn>
                                        <p:tgtEl>
                                          <p:spTgt spid="5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childTnLst>
                          </p:cTn>
                        </p:par>
                        <p:par>
                          <p:cTn id="33" fill="hold">
                            <p:stCondLst>
                              <p:cond delay="0"/>
                            </p:stCondLst>
                            <p:childTnLst>
                              <p:par>
                                <p:cTn id="34" presetID="1" presetClass="exit" presetSubtype="0" fill="hold" grpId="1" nodeType="afterEffect">
                                  <p:stCondLst>
                                    <p:cond delay="0"/>
                                  </p:stCondLst>
                                  <p:childTnLst>
                                    <p:set>
                                      <p:cBhvr>
                                        <p:cTn id="35" dur="1" fill="hold">
                                          <p:stCondLst>
                                            <p:cond delay="0"/>
                                          </p:stCondLst>
                                        </p:cTn>
                                        <p:tgtEl>
                                          <p:spTgt spid="6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5" grpId="0" animBg="1"/>
      <p:bldP spid="56" grpId="0" animBg="1"/>
      <p:bldP spid="56" grpId="1" animBg="1"/>
      <p:bldP spid="58" grpId="0" animBg="1"/>
      <p:bldP spid="58" grpId="1" animBg="1"/>
      <p:bldP spid="62" grpId="0" animBg="1"/>
      <p:bldP spid="62" grpId="1" animBg="1"/>
      <p:bldP spid="63" grpId="0" animBg="1"/>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6769284" y="1897523"/>
            <a:ext cx="3631623" cy="1173219"/>
            <a:chOff x="7284577" y="4457268"/>
            <a:chExt cx="4206842" cy="1246898"/>
          </a:xfrm>
        </p:grpSpPr>
        <p:sp>
          <p:nvSpPr>
            <p:cNvPr id="8" name="Oval 7"/>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361155" y="4462657"/>
              <a:ext cx="433127" cy="369332"/>
            </a:xfrm>
            <a:prstGeom prst="rect">
              <a:avLst/>
            </a:prstGeom>
            <a:noFill/>
          </p:spPr>
          <p:txBody>
            <a:bodyPr wrap="square" rtlCol="0">
              <a:spAutoFit/>
            </a:bodyPr>
            <a:lstStyle/>
            <a:p>
              <a:r>
                <a:rPr lang="en-US" b="1" dirty="0"/>
                <a:t>x</a:t>
              </a:r>
              <a:r>
                <a:rPr lang="en-US" b="1" baseline="-25000" dirty="0"/>
                <a:t>1 </a:t>
              </a:r>
            </a:p>
          </p:txBody>
        </p:sp>
        <p:sp>
          <p:nvSpPr>
            <p:cNvPr id="12" name="TextBox 11"/>
            <p:cNvSpPr txBox="1"/>
            <p:nvPr/>
          </p:nvSpPr>
          <p:spPr>
            <a:xfrm>
              <a:off x="7372740" y="5328052"/>
              <a:ext cx="433127" cy="299996"/>
            </a:xfrm>
            <a:prstGeom prst="rect">
              <a:avLst/>
            </a:prstGeom>
            <a:noFill/>
          </p:spPr>
          <p:txBody>
            <a:bodyPr wrap="square" rtlCol="0">
              <a:spAutoFit/>
            </a:bodyPr>
            <a:lstStyle/>
            <a:p>
              <a:r>
                <a:rPr lang="en-US" b="1" dirty="0"/>
                <a:t>x</a:t>
              </a:r>
              <a:r>
                <a:rPr lang="en-US" b="1" baseline="-25000" dirty="0"/>
                <a:t>2</a:t>
              </a:r>
            </a:p>
          </p:txBody>
        </p:sp>
        <p:sp>
          <p:nvSpPr>
            <p:cNvPr id="14" name="Oval 13"/>
            <p:cNvSpPr/>
            <p:nvPr/>
          </p:nvSpPr>
          <p:spPr>
            <a:xfrm>
              <a:off x="9418808" y="4622398"/>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16" name="Straight Arrow Connector 15"/>
            <p:cNvCxnSpPr>
              <a:stCxn id="8" idx="6"/>
              <a:endCxn id="14" idx="2"/>
            </p:cNvCxnSpPr>
            <p:nvPr/>
          </p:nvCxnSpPr>
          <p:spPr>
            <a:xfrm>
              <a:off x="7771400" y="4665324"/>
              <a:ext cx="1647409" cy="3632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6"/>
            </p:cNvCxnSpPr>
            <p:nvPr/>
          </p:nvCxnSpPr>
          <p:spPr>
            <a:xfrm flipV="1">
              <a:off x="7803843" y="5176504"/>
              <a:ext cx="1640776" cy="33366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20" name="Straight Arrow Connector 19"/>
            <p:cNvCxnSpPr/>
            <p:nvPr/>
          </p:nvCxnSpPr>
          <p:spPr>
            <a:xfrm flipV="1">
              <a:off x="10340136" y="4622398"/>
              <a:ext cx="790105"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084250" y="4457268"/>
              <a:ext cx="1158111" cy="392526"/>
            </a:xfrm>
            <a:prstGeom prst="rect">
              <a:avLst/>
            </a:prstGeom>
            <a:noFill/>
          </p:spPr>
          <p:txBody>
            <a:bodyPr wrap="square" rtlCol="0">
              <a:spAutoFit/>
            </a:bodyPr>
            <a:lstStyle/>
            <a:p>
              <a:r>
                <a:rPr lang="en-US" b="1"/>
                <a:t>W</a:t>
              </a:r>
              <a:r>
                <a:rPr lang="en-US" b="1" baseline="-25000"/>
                <a:t>1</a:t>
              </a:r>
              <a:r>
                <a:rPr lang="en-US" b="1"/>
                <a:t>=-0.1</a:t>
              </a:r>
              <a:endParaRPr lang="en-US" b="1" baseline="-25000" dirty="0"/>
            </a:p>
          </p:txBody>
        </p:sp>
        <p:sp>
          <p:nvSpPr>
            <p:cNvPr id="22" name="TextBox 21"/>
            <p:cNvSpPr txBox="1"/>
            <p:nvPr/>
          </p:nvSpPr>
          <p:spPr>
            <a:xfrm>
              <a:off x="7980291" y="4980847"/>
              <a:ext cx="1144464" cy="392526"/>
            </a:xfrm>
            <a:prstGeom prst="rect">
              <a:avLst/>
            </a:prstGeom>
            <a:noFill/>
          </p:spPr>
          <p:txBody>
            <a:bodyPr wrap="square" rtlCol="0">
              <a:spAutoFit/>
            </a:bodyPr>
            <a:lstStyle/>
            <a:p>
              <a:r>
                <a:rPr lang="en-US" b="1" dirty="0"/>
                <a:t>W</a:t>
              </a:r>
              <a:r>
                <a:rPr lang="en-US" b="1" baseline="-25000" dirty="0"/>
                <a:t>2</a:t>
              </a:r>
              <a:r>
                <a:rPr lang="en-US" b="1" dirty="0"/>
                <a:t>=-0.1</a:t>
              </a:r>
              <a:endParaRPr lang="en-US" b="1" baseline="-25000" dirty="0"/>
            </a:p>
          </p:txBody>
        </p:sp>
        <p:cxnSp>
          <p:nvCxnSpPr>
            <p:cNvPr id="24" name="Straight Arrow Connector 23"/>
            <p:cNvCxnSpPr/>
            <p:nvPr/>
          </p:nvCxnSpPr>
          <p:spPr>
            <a:xfrm>
              <a:off x="10315113" y="5152636"/>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10099579" y="1762539"/>
            <a:ext cx="949260" cy="369332"/>
          </a:xfrm>
          <a:prstGeom prst="rect">
            <a:avLst/>
          </a:prstGeom>
          <a:noFill/>
        </p:spPr>
        <p:txBody>
          <a:bodyPr wrap="square" rtlCol="0">
            <a:spAutoFit/>
          </a:bodyPr>
          <a:lstStyle/>
          <a:p>
            <a:r>
              <a:rPr lang="en-US" b="1" dirty="0"/>
              <a:t>+1    ON</a:t>
            </a:r>
            <a:endParaRPr lang="en-US" b="1" baseline="-25000" dirty="0"/>
          </a:p>
        </p:txBody>
      </p:sp>
      <p:sp>
        <p:nvSpPr>
          <p:cNvPr id="47" name="TextBox 46"/>
          <p:cNvSpPr txBox="1"/>
          <p:nvPr/>
        </p:nvSpPr>
        <p:spPr>
          <a:xfrm>
            <a:off x="10170369" y="2630307"/>
            <a:ext cx="864822" cy="369332"/>
          </a:xfrm>
          <a:prstGeom prst="rect">
            <a:avLst/>
          </a:prstGeom>
          <a:noFill/>
        </p:spPr>
        <p:txBody>
          <a:bodyPr wrap="square" rtlCol="0">
            <a:spAutoFit/>
          </a:bodyPr>
          <a:lstStyle/>
          <a:p>
            <a:r>
              <a:rPr lang="en-US" b="1" dirty="0"/>
              <a:t>-1  OFF</a:t>
            </a:r>
            <a:endParaRPr lang="en-US" b="1" baseline="-25000" dirty="0"/>
          </a:p>
        </p:txBody>
      </p:sp>
      <p:sp>
        <p:nvSpPr>
          <p:cNvPr id="49" name="TextBox 48"/>
          <p:cNvSpPr txBox="1"/>
          <p:nvPr/>
        </p:nvSpPr>
        <p:spPr>
          <a:xfrm>
            <a:off x="8539314" y="1674043"/>
            <a:ext cx="822287" cy="338554"/>
          </a:xfrm>
          <a:prstGeom prst="rect">
            <a:avLst/>
          </a:prstGeom>
          <a:noFill/>
        </p:spPr>
        <p:txBody>
          <a:bodyPr wrap="square" rtlCol="0">
            <a:spAutoFit/>
          </a:bodyPr>
          <a:lstStyle/>
          <a:p>
            <a:r>
              <a:rPr lang="en-US" sz="1600" b="1" dirty="0"/>
              <a:t>If S &gt; 0</a:t>
            </a:r>
            <a:endParaRPr lang="en-US" sz="1600" b="1" baseline="-25000" dirty="0"/>
          </a:p>
        </p:txBody>
      </p:sp>
      <p:sp>
        <p:nvSpPr>
          <p:cNvPr id="50" name="TextBox 49"/>
          <p:cNvSpPr txBox="1"/>
          <p:nvPr/>
        </p:nvSpPr>
        <p:spPr>
          <a:xfrm>
            <a:off x="6414030" y="1879632"/>
            <a:ext cx="373904" cy="369332"/>
          </a:xfrm>
          <a:prstGeom prst="rect">
            <a:avLst/>
          </a:prstGeom>
          <a:noFill/>
        </p:spPr>
        <p:txBody>
          <a:bodyPr wrap="square" rtlCol="0">
            <a:spAutoFit/>
          </a:bodyPr>
          <a:lstStyle/>
          <a:p>
            <a:r>
              <a:rPr lang="en-US" b="1" dirty="0"/>
              <a:t>0</a:t>
            </a:r>
            <a:r>
              <a:rPr lang="en-US" b="1" baseline="-25000" dirty="0"/>
              <a:t> </a:t>
            </a:r>
          </a:p>
        </p:txBody>
      </p:sp>
      <p:sp>
        <p:nvSpPr>
          <p:cNvPr id="51" name="TextBox 50"/>
          <p:cNvSpPr txBox="1"/>
          <p:nvPr/>
        </p:nvSpPr>
        <p:spPr>
          <a:xfrm>
            <a:off x="6457246" y="2730891"/>
            <a:ext cx="373904" cy="369332"/>
          </a:xfrm>
          <a:prstGeom prst="rect">
            <a:avLst/>
          </a:prstGeom>
          <a:noFill/>
        </p:spPr>
        <p:txBody>
          <a:bodyPr wrap="square" rtlCol="0">
            <a:spAutoFit/>
          </a:bodyPr>
          <a:lstStyle/>
          <a:p>
            <a:r>
              <a:rPr lang="en-US" b="1" dirty="0"/>
              <a:t>1</a:t>
            </a:r>
            <a:r>
              <a:rPr lang="en-US" b="1" baseline="-25000" dirty="0"/>
              <a:t> </a:t>
            </a:r>
          </a:p>
        </p:txBody>
      </p:sp>
      <p:graphicFrame>
        <p:nvGraphicFramePr>
          <p:cNvPr id="2" name="Table 1"/>
          <p:cNvGraphicFramePr>
            <a:graphicFrameLocks noGrp="1"/>
          </p:cNvGraphicFramePr>
          <p:nvPr/>
        </p:nvGraphicFramePr>
        <p:xfrm>
          <a:off x="796126" y="1827495"/>
          <a:ext cx="2829148" cy="1828800"/>
        </p:xfrm>
        <a:graphic>
          <a:graphicData uri="http://schemas.openxmlformats.org/drawingml/2006/table">
            <a:tbl>
              <a:tblPr firstRow="1" bandRow="1">
                <a:tableStyleId>{5C22544A-7EE6-4342-B048-85BDC9FD1C3A}</a:tableStyleId>
              </a:tblPr>
              <a:tblGrid>
                <a:gridCol w="660093">
                  <a:extLst>
                    <a:ext uri="{9D8B030D-6E8A-4147-A177-3AD203B41FA5}">
                      <a16:colId xmlns:a16="http://schemas.microsoft.com/office/drawing/2014/main" val="940719695"/>
                    </a:ext>
                  </a:extLst>
                </a:gridCol>
                <a:gridCol w="680128">
                  <a:extLst>
                    <a:ext uri="{9D8B030D-6E8A-4147-A177-3AD203B41FA5}">
                      <a16:colId xmlns:a16="http://schemas.microsoft.com/office/drawing/2014/main" val="3363300399"/>
                    </a:ext>
                  </a:extLst>
                </a:gridCol>
                <a:gridCol w="1488927">
                  <a:extLst>
                    <a:ext uri="{9D8B030D-6E8A-4147-A177-3AD203B41FA5}">
                      <a16:colId xmlns:a16="http://schemas.microsoft.com/office/drawing/2014/main" val="452001056"/>
                    </a:ext>
                  </a:extLst>
                </a:gridCol>
              </a:tblGrid>
              <a:tr h="344185">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 </a:t>
                      </a:r>
                      <a:r>
                        <a:rPr lang="en-US" sz="1800" b="1" baseline="0" dirty="0">
                          <a:solidFill>
                            <a:schemeClr val="bg1"/>
                          </a:solidFill>
                          <a:latin typeface="Arial" panose="020B0604020202020204" pitchFamily="34" charset="0"/>
                          <a:cs typeface="Arial" panose="020B0604020202020204" pitchFamily="34" charset="0"/>
                        </a:rPr>
                        <a:t>AND</a:t>
                      </a:r>
                      <a:r>
                        <a:rPr lang="en-US" sz="1800" b="1" baseline="-25000"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extLst>
                  <a:ext uri="{0D108BD9-81ED-4DB2-BD59-A6C34878D82A}">
                    <a16:rowId xmlns:a16="http://schemas.microsoft.com/office/drawing/2014/main" val="3445470048"/>
                  </a:ext>
                </a:extLst>
              </a:tr>
              <a:tr h="344185">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227411592"/>
                  </a:ext>
                </a:extLst>
              </a:tr>
              <a:tr h="344185">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4028102759"/>
                  </a:ext>
                </a:extLst>
              </a:tr>
              <a:tr h="344185">
                <a:tc>
                  <a:txBody>
                    <a:bodyPr/>
                    <a:lstStyle/>
                    <a:p>
                      <a:pPr algn="ctr"/>
                      <a:r>
                        <a:rPr lang="en-US" dirty="0"/>
                        <a:t>1</a:t>
                      </a:r>
                    </a:p>
                  </a:txBody>
                  <a:tcPr/>
                </a:tc>
                <a:tc>
                  <a:txBody>
                    <a:bodyPr/>
                    <a:lstStyle/>
                    <a:p>
                      <a:pPr algn="ctr"/>
                      <a:r>
                        <a:rPr lang="en-US" dirty="0"/>
                        <a:t>0</a:t>
                      </a:r>
                    </a:p>
                  </a:txBody>
                  <a:tcPr/>
                </a:tc>
                <a:tc>
                  <a:txBody>
                    <a:bodyPr/>
                    <a:lstStyle/>
                    <a:p>
                      <a:pPr algn="ctr"/>
                      <a:r>
                        <a:rPr lang="en-US" dirty="0"/>
                        <a:t>0 </a:t>
                      </a:r>
                    </a:p>
                  </a:txBody>
                  <a:tcPr/>
                </a:tc>
                <a:extLst>
                  <a:ext uri="{0D108BD9-81ED-4DB2-BD59-A6C34878D82A}">
                    <a16:rowId xmlns:a16="http://schemas.microsoft.com/office/drawing/2014/main" val="1448256496"/>
                  </a:ext>
                </a:extLst>
              </a:tr>
              <a:tr h="344185">
                <a:tc>
                  <a:txBody>
                    <a:bodyPr/>
                    <a:lstStyle/>
                    <a:p>
                      <a:pPr algn="ctr"/>
                      <a:r>
                        <a:rPr lang="en-US" dirty="0"/>
                        <a:t>1</a:t>
                      </a:r>
                    </a:p>
                  </a:txBody>
                  <a:tcPr/>
                </a:tc>
                <a:tc>
                  <a:txBody>
                    <a:bodyPr/>
                    <a:lstStyle/>
                    <a:p>
                      <a:pPr algn="ctr"/>
                      <a:r>
                        <a:rPr lang="en-US" dirty="0"/>
                        <a:t>1</a:t>
                      </a:r>
                    </a:p>
                  </a:txBody>
                  <a:tcPr/>
                </a:tc>
                <a:tc>
                  <a:txBody>
                    <a:bodyPr/>
                    <a:lstStyle/>
                    <a:p>
                      <a:pPr algn="ctr"/>
                      <a:r>
                        <a:rPr lang="en-US" dirty="0"/>
                        <a:t>1 </a:t>
                      </a:r>
                    </a:p>
                  </a:txBody>
                  <a:tcPr/>
                </a:tc>
                <a:extLst>
                  <a:ext uri="{0D108BD9-81ED-4DB2-BD59-A6C34878D82A}">
                    <a16:rowId xmlns:a16="http://schemas.microsoft.com/office/drawing/2014/main" val="163868603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08136448"/>
              </p:ext>
            </p:extLst>
          </p:nvPr>
        </p:nvGraphicFramePr>
        <p:xfrm>
          <a:off x="3691666" y="3306851"/>
          <a:ext cx="7035257" cy="3286760"/>
        </p:xfrm>
        <a:graphic>
          <a:graphicData uri="http://schemas.openxmlformats.org/drawingml/2006/table">
            <a:tbl>
              <a:tblPr firstRow="1" bandRow="1">
                <a:tableStyleId>{5C22544A-7EE6-4342-B048-85BDC9FD1C3A}</a:tableStyleId>
              </a:tblPr>
              <a:tblGrid>
                <a:gridCol w="1803576">
                  <a:extLst>
                    <a:ext uri="{9D8B030D-6E8A-4147-A177-3AD203B41FA5}">
                      <a16:colId xmlns:a16="http://schemas.microsoft.com/office/drawing/2014/main" val="1310300667"/>
                    </a:ext>
                  </a:extLst>
                </a:gridCol>
                <a:gridCol w="1315952">
                  <a:extLst>
                    <a:ext uri="{9D8B030D-6E8A-4147-A177-3AD203B41FA5}">
                      <a16:colId xmlns:a16="http://schemas.microsoft.com/office/drawing/2014/main" val="984122444"/>
                    </a:ext>
                  </a:extLst>
                </a:gridCol>
                <a:gridCol w="1305243">
                  <a:extLst>
                    <a:ext uri="{9D8B030D-6E8A-4147-A177-3AD203B41FA5}">
                      <a16:colId xmlns:a16="http://schemas.microsoft.com/office/drawing/2014/main" val="1527485606"/>
                    </a:ext>
                  </a:extLst>
                </a:gridCol>
                <a:gridCol w="1305243">
                  <a:extLst>
                    <a:ext uri="{9D8B030D-6E8A-4147-A177-3AD203B41FA5}">
                      <a16:colId xmlns:a16="http://schemas.microsoft.com/office/drawing/2014/main" val="2762024321"/>
                    </a:ext>
                  </a:extLst>
                </a:gridCol>
                <a:gridCol w="1305243">
                  <a:extLst>
                    <a:ext uri="{9D8B030D-6E8A-4147-A177-3AD203B41FA5}">
                      <a16:colId xmlns:a16="http://schemas.microsoft.com/office/drawing/2014/main" val="3447881076"/>
                    </a:ext>
                  </a:extLst>
                </a:gridCol>
              </a:tblGrid>
              <a:tr h="370840">
                <a:tc>
                  <a:txBody>
                    <a:bodyPr/>
                    <a:lstStyle/>
                    <a:p>
                      <a:r>
                        <a:rPr lang="en-US" dirty="0"/>
                        <a:t>Weights</a:t>
                      </a:r>
                    </a:p>
                  </a:txBody>
                  <a:tcPr/>
                </a:tc>
                <a:tc>
                  <a:txBody>
                    <a:bodyPr/>
                    <a:lstStyle/>
                    <a:p>
                      <a:r>
                        <a:rPr lang="en-US" dirty="0"/>
                        <a:t>Ex-1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=0,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r>
                        <a:rPr lang="en-US" dirty="0"/>
                        <a:t>Ex-2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=1,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=0</a:t>
                      </a:r>
                      <a:endParaRPr lang="en-US" dirty="0">
                        <a:solidFill>
                          <a:schemeClr val="bg1"/>
                        </a:solidFill>
                      </a:endParaRPr>
                    </a:p>
                  </a:txBody>
                  <a:tcPr/>
                </a:tc>
                <a:tc>
                  <a:txBody>
                    <a:bodyPr/>
                    <a:lstStyle/>
                    <a:p>
                      <a:r>
                        <a:rPr lang="en-US" dirty="0"/>
                        <a:t>Ex-3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=1,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r>
                        <a:rPr lang="en-US" dirty="0"/>
                        <a:t>Ex-4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=0,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=0</a:t>
                      </a:r>
                      <a:endParaRPr lang="en-US" dirty="0">
                        <a:solidFill>
                          <a:schemeClr val="bg1"/>
                        </a:solidFill>
                      </a:endParaRPr>
                    </a:p>
                  </a:txBody>
                  <a:tcPr/>
                </a:tc>
                <a:extLst>
                  <a:ext uri="{0D108BD9-81ED-4DB2-BD59-A6C34878D82A}">
                    <a16:rowId xmlns:a16="http://schemas.microsoft.com/office/drawing/2014/main" val="4108788607"/>
                  </a:ext>
                </a:extLst>
              </a:tr>
              <a:tr h="370840">
                <a:tc>
                  <a:txBody>
                    <a:bodyPr/>
                    <a:lstStyle/>
                    <a:p>
                      <a:r>
                        <a:rPr lang="en-US" dirty="0"/>
                        <a:t>w1</a:t>
                      </a:r>
                    </a:p>
                  </a:txBody>
                  <a:tcPr/>
                </a:tc>
                <a:tc>
                  <a:txBody>
                    <a:bodyPr/>
                    <a:lstStyle/>
                    <a:p>
                      <a:r>
                        <a:rPr lang="en-US" dirty="0"/>
                        <a:t>-0.1</a:t>
                      </a:r>
                    </a:p>
                  </a:txBody>
                  <a:tcPr/>
                </a:tc>
                <a:tc>
                  <a:txBody>
                    <a:bodyPr/>
                    <a:lstStyle/>
                    <a:p>
                      <a:r>
                        <a:rPr lang="en-US" dirty="0"/>
                        <a:t>-0.1</a:t>
                      </a:r>
                    </a:p>
                  </a:txBody>
                  <a:tcPr/>
                </a:tc>
                <a:tc>
                  <a:txBody>
                    <a:bodyPr/>
                    <a:lstStyle/>
                    <a:p>
                      <a:r>
                        <a:rPr lang="en-US" dirty="0"/>
                        <a:t>-0.1</a:t>
                      </a:r>
                    </a:p>
                  </a:txBody>
                  <a:tcPr/>
                </a:tc>
                <a:tc>
                  <a:txBody>
                    <a:bodyPr/>
                    <a:lstStyle/>
                    <a:p>
                      <a:r>
                        <a:rPr lang="en-US" dirty="0"/>
                        <a:t>-0.1</a:t>
                      </a:r>
                    </a:p>
                  </a:txBody>
                  <a:tcPr/>
                </a:tc>
                <a:extLst>
                  <a:ext uri="{0D108BD9-81ED-4DB2-BD59-A6C34878D82A}">
                    <a16:rowId xmlns:a16="http://schemas.microsoft.com/office/drawing/2014/main" val="1702320125"/>
                  </a:ext>
                </a:extLst>
              </a:tr>
              <a:tr h="370840">
                <a:tc>
                  <a:txBody>
                    <a:bodyPr/>
                    <a:lstStyle/>
                    <a:p>
                      <a:r>
                        <a:rPr lang="en-US" dirty="0"/>
                        <a:t>w2</a:t>
                      </a:r>
                    </a:p>
                  </a:txBody>
                  <a:tcPr/>
                </a:tc>
                <a:tc>
                  <a:txBody>
                    <a:bodyPr/>
                    <a:lstStyle/>
                    <a:p>
                      <a:r>
                        <a:rPr lang="en-US" dirty="0"/>
                        <a:t>-0.1</a:t>
                      </a:r>
                    </a:p>
                  </a:txBody>
                  <a:tcPr/>
                </a:tc>
                <a:tc>
                  <a:txBody>
                    <a:bodyPr/>
                    <a:lstStyle/>
                    <a:p>
                      <a:r>
                        <a:rPr lang="en-US" dirty="0"/>
                        <a:t>-0.1</a:t>
                      </a:r>
                    </a:p>
                  </a:txBody>
                  <a:tcPr/>
                </a:tc>
                <a:tc>
                  <a:txBody>
                    <a:bodyPr/>
                    <a:lstStyle/>
                    <a:p>
                      <a:r>
                        <a:rPr lang="en-US" dirty="0"/>
                        <a:t>-0.1</a:t>
                      </a:r>
                    </a:p>
                  </a:txBody>
                  <a:tcPr/>
                </a:tc>
                <a:tc>
                  <a:txBody>
                    <a:bodyPr/>
                    <a:lstStyle/>
                    <a:p>
                      <a:r>
                        <a:rPr lang="en-US" dirty="0"/>
                        <a:t>-0.1</a:t>
                      </a:r>
                    </a:p>
                  </a:txBody>
                  <a:tcPr/>
                </a:tc>
                <a:extLst>
                  <a:ext uri="{0D108BD9-81ED-4DB2-BD59-A6C34878D82A}">
                    <a16:rowId xmlns:a16="http://schemas.microsoft.com/office/drawing/2014/main" val="4261206254"/>
                  </a:ext>
                </a:extLst>
              </a:tr>
              <a:tr h="370840">
                <a:tc>
                  <a:txBody>
                    <a:bodyPr/>
                    <a:lstStyle/>
                    <a:p>
                      <a:r>
                        <a:rPr lang="en-US" dirty="0"/>
                        <a:t>Weighted Sum</a:t>
                      </a:r>
                    </a:p>
                  </a:txBody>
                  <a:tcPr/>
                </a:tc>
                <a:tc>
                  <a:txBody>
                    <a:bodyPr/>
                    <a:lstStyle/>
                    <a:p>
                      <a:r>
                        <a:rPr lang="en-US" dirty="0"/>
                        <a:t>-0.1</a:t>
                      </a:r>
                    </a:p>
                  </a:txBody>
                  <a:tcPr>
                    <a:lnB w="12700" cap="flat" cmpd="sng" algn="ctr">
                      <a:solidFill>
                        <a:schemeClr val="tx1"/>
                      </a:solidFill>
                      <a:prstDash val="solid"/>
                      <a:round/>
                      <a:headEnd type="none" w="med" len="med"/>
                      <a:tailEnd type="none" w="med" len="med"/>
                    </a:lnB>
                  </a:tcPr>
                </a:tc>
                <a:tc>
                  <a:txBody>
                    <a:bodyPr/>
                    <a:lstStyle/>
                    <a:p>
                      <a:r>
                        <a:rPr lang="en-US" dirty="0"/>
                        <a:t>-0.1</a:t>
                      </a:r>
                    </a:p>
                  </a:txBody>
                  <a:tcPr>
                    <a:lnB w="12700" cap="flat" cmpd="sng" algn="ctr">
                      <a:solidFill>
                        <a:schemeClr val="tx1"/>
                      </a:solidFill>
                      <a:prstDash val="solid"/>
                      <a:round/>
                      <a:headEnd type="none" w="med" len="med"/>
                      <a:tailEnd type="none" w="med" len="med"/>
                    </a:lnB>
                  </a:tcPr>
                </a:tc>
                <a:tc>
                  <a:txBody>
                    <a:bodyPr/>
                    <a:lstStyle/>
                    <a:p>
                      <a:r>
                        <a:rPr lang="en-US" dirty="0"/>
                        <a:t>-0.2</a:t>
                      </a:r>
                    </a:p>
                  </a:txBody>
                  <a:tcPr/>
                </a:tc>
                <a:tc>
                  <a:txBody>
                    <a:bodyPr/>
                    <a:lstStyle/>
                    <a:p>
                      <a:r>
                        <a:rPr lang="en-US" dirty="0"/>
                        <a:t>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0002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Observed Output</a:t>
                      </a:r>
                    </a:p>
                  </a:txBody>
                  <a:tcPr>
                    <a:lnR w="12700" cap="flat" cmpd="sng" algn="ctr">
                      <a:solidFill>
                        <a:schemeClr val="tx1"/>
                      </a:solidFill>
                      <a:prstDash val="solid"/>
                      <a:round/>
                      <a:headEnd type="none" w="med" len="med"/>
                      <a:tailEnd type="none" w="med" len="med"/>
                    </a:lnR>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4068881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Target Output</a:t>
                      </a:r>
                    </a:p>
                  </a:txBody>
                  <a:tcPr>
                    <a:lnR w="12700" cap="flat" cmpd="sng" algn="ctr">
                      <a:solidFill>
                        <a:schemeClr val="tx1"/>
                      </a:solidFill>
                      <a:prstDash val="solid"/>
                      <a:round/>
                      <a:headEnd type="none" w="med" len="med"/>
                      <a:tailEnd type="none" w="med" len="med"/>
                    </a:lnR>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3608397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1" dirty="0">
                          <a:solidFill>
                            <a:schemeClr val="tx1"/>
                          </a:solidFill>
                        </a:rPr>
                        <a:t>∆</a:t>
                      </a:r>
                      <a:r>
                        <a:rPr lang="en-US" sz="1800" b="1" baseline="-25000" dirty="0">
                          <a:solidFill>
                            <a:schemeClr val="tx1"/>
                          </a:solidFill>
                        </a:rPr>
                        <a:t>1</a:t>
                      </a:r>
                      <a:endParaRPr lang="en-US" dirty="0"/>
                    </a:p>
                  </a:txBody>
                  <a:tcPr/>
                </a:tc>
                <a:tc>
                  <a:txBody>
                    <a:bodyPr/>
                    <a:lstStyle/>
                    <a:p>
                      <a:r>
                        <a:rPr lang="en-US" dirty="0"/>
                        <a:t>0</a:t>
                      </a:r>
                    </a:p>
                  </a:txBody>
                  <a:tcP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a:t>
                      </a:r>
                    </a:p>
                  </a:txBody>
                  <a:tcPr>
                    <a:lnT w="12700" cap="flat" cmpd="sng" algn="ctr">
                      <a:solidFill>
                        <a:schemeClr val="tx1"/>
                      </a:solidFill>
                      <a:prstDash val="solid"/>
                      <a:round/>
                      <a:headEnd type="none" w="med" len="med"/>
                      <a:tailEnd type="none" w="med" len="med"/>
                    </a:lnT>
                  </a:tcPr>
                </a:tc>
                <a:tc>
                  <a:txBody>
                    <a:bodyPr/>
                    <a:lstStyle/>
                    <a:p>
                      <a:r>
                        <a:rPr lang="en-US" dirty="0"/>
                        <a:t>0.2</a:t>
                      </a:r>
                    </a:p>
                  </a:txBody>
                  <a:tcPr/>
                </a:tc>
                <a:tc>
                  <a:txBody>
                    <a:bodyPr/>
                    <a:lstStyle/>
                    <a:p>
                      <a:r>
                        <a:rPr lang="en-US" dirty="0"/>
                        <a:t>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145311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1" dirty="0">
                          <a:solidFill>
                            <a:schemeClr val="tx1"/>
                          </a:solidFill>
                        </a:rPr>
                        <a:t>∆</a:t>
                      </a:r>
                      <a:r>
                        <a:rPr lang="en-US" sz="1800" b="1" baseline="-25000" dirty="0">
                          <a:solidFill>
                            <a:schemeClr val="tx1"/>
                          </a:solidFill>
                        </a:rPr>
                        <a:t>2</a:t>
                      </a:r>
                      <a:endParaRPr lang="en-US" dirty="0"/>
                    </a:p>
                  </a:txBody>
                  <a:tcPr/>
                </a:tc>
                <a:tc>
                  <a:txBody>
                    <a:bodyPr/>
                    <a:lstStyle/>
                    <a:p>
                      <a:r>
                        <a:rPr lang="en-US" dirty="0"/>
                        <a:t>0</a:t>
                      </a:r>
                    </a:p>
                  </a:txBody>
                  <a:tcPr/>
                </a:tc>
                <a:tc>
                  <a:txBody>
                    <a:bodyPr/>
                    <a:lstStyle/>
                    <a:p>
                      <a:r>
                        <a:rPr lang="en-US" dirty="0"/>
                        <a:t>0</a:t>
                      </a:r>
                    </a:p>
                  </a:txBody>
                  <a:tcPr/>
                </a:tc>
                <a:tc>
                  <a:txBody>
                    <a:bodyPr/>
                    <a:lstStyle/>
                    <a:p>
                      <a:r>
                        <a:rPr lang="en-US" dirty="0"/>
                        <a:t>0.2</a:t>
                      </a:r>
                    </a:p>
                  </a:txBody>
                  <a:tcPr/>
                </a:tc>
                <a:tc>
                  <a:txBody>
                    <a:bodyPr/>
                    <a:lstStyle/>
                    <a:p>
                      <a:r>
                        <a:rPr lang="en-US" dirty="0"/>
                        <a:t>0</a:t>
                      </a:r>
                    </a:p>
                  </a:txBody>
                  <a:tcPr/>
                </a:tc>
                <a:extLst>
                  <a:ext uri="{0D108BD9-81ED-4DB2-BD59-A6C34878D82A}">
                    <a16:rowId xmlns:a16="http://schemas.microsoft.com/office/drawing/2014/main" val="1416077114"/>
                  </a:ext>
                </a:extLst>
              </a:tr>
            </a:tbl>
          </a:graphicData>
        </a:graphic>
      </p:graphicFrame>
      <p:sp>
        <p:nvSpPr>
          <p:cNvPr id="30" name="TextBox 29"/>
          <p:cNvSpPr txBox="1"/>
          <p:nvPr/>
        </p:nvSpPr>
        <p:spPr>
          <a:xfrm>
            <a:off x="343146" y="1051635"/>
            <a:ext cx="11039087" cy="584775"/>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3200" b="1" dirty="0">
                <a:solidFill>
                  <a:srgbClr val="FF0000"/>
                </a:solidFill>
              </a:rPr>
              <a:t>Epoch:4</a:t>
            </a:r>
          </a:p>
        </p:txBody>
      </p:sp>
      <p:sp>
        <p:nvSpPr>
          <p:cNvPr id="3" name="TextBox 2"/>
          <p:cNvSpPr txBox="1"/>
          <p:nvPr/>
        </p:nvSpPr>
        <p:spPr>
          <a:xfrm>
            <a:off x="376621" y="4274844"/>
            <a:ext cx="3199242" cy="1400383"/>
          </a:xfrm>
          <a:prstGeom prst="rect">
            <a:avLst/>
          </a:prstGeom>
          <a:noFill/>
        </p:spPr>
        <p:txBody>
          <a:bodyPr wrap="square" rtlCol="0">
            <a:spAutoFit/>
          </a:bodyPr>
          <a:lstStyle/>
          <a:p>
            <a:r>
              <a:rPr lang="en-US" sz="1700" dirty="0"/>
              <a:t>Total Error </a:t>
            </a:r>
            <a:r>
              <a:rPr lang="el-GR" sz="1700" b="1" dirty="0"/>
              <a:t>∆</a:t>
            </a:r>
            <a:r>
              <a:rPr lang="en-US" sz="1700" b="1" baseline="-25000" dirty="0"/>
              <a:t>1 </a:t>
            </a:r>
            <a:r>
              <a:rPr lang="en-US" sz="1700" b="1" dirty="0"/>
              <a:t>= </a:t>
            </a:r>
            <a:r>
              <a:rPr lang="en-US" sz="1700" dirty="0"/>
              <a:t>0 + 0.2+0+0 </a:t>
            </a:r>
            <a:r>
              <a:rPr lang="en-US" sz="1700" b="1" dirty="0"/>
              <a:t>= 0.2</a:t>
            </a:r>
            <a:endParaRPr lang="en-US" sz="1700" dirty="0"/>
          </a:p>
          <a:p>
            <a:r>
              <a:rPr lang="en-US" sz="1700" dirty="0"/>
              <a:t>Total Error </a:t>
            </a:r>
            <a:r>
              <a:rPr lang="el-GR" sz="1700" b="1" dirty="0"/>
              <a:t>∆</a:t>
            </a:r>
            <a:r>
              <a:rPr lang="en-US" sz="1700" b="1" baseline="-25000" dirty="0"/>
              <a:t>2</a:t>
            </a:r>
            <a:r>
              <a:rPr lang="en-US" sz="1700" b="1" dirty="0"/>
              <a:t> =</a:t>
            </a:r>
            <a:r>
              <a:rPr lang="en-US" sz="1700" dirty="0"/>
              <a:t> 0.2+0+0+0 = </a:t>
            </a:r>
            <a:r>
              <a:rPr lang="en-US" sz="1700" b="1" dirty="0"/>
              <a:t>0.2</a:t>
            </a:r>
          </a:p>
          <a:p>
            <a:endParaRPr lang="en-US" sz="1700" b="1" dirty="0"/>
          </a:p>
          <a:p>
            <a:r>
              <a:rPr lang="en-US" sz="1700" dirty="0"/>
              <a:t>Updated</a:t>
            </a:r>
            <a:r>
              <a:rPr lang="en-US" sz="1700" b="1" dirty="0"/>
              <a:t> w1 </a:t>
            </a:r>
            <a:r>
              <a:rPr lang="en-US" sz="1700" dirty="0"/>
              <a:t>= -0.1+0.2 </a:t>
            </a:r>
            <a:r>
              <a:rPr lang="en-US" sz="1700" b="1" dirty="0"/>
              <a:t>= +0.1</a:t>
            </a:r>
          </a:p>
          <a:p>
            <a:r>
              <a:rPr lang="en-US" sz="1700" dirty="0"/>
              <a:t>Updated</a:t>
            </a:r>
            <a:r>
              <a:rPr lang="en-US" sz="1700" b="1" dirty="0"/>
              <a:t> w2 </a:t>
            </a:r>
            <a:r>
              <a:rPr lang="en-US" sz="1700" dirty="0"/>
              <a:t>= -0.1+0.2 </a:t>
            </a:r>
            <a:r>
              <a:rPr lang="en-US" sz="1700" b="1" dirty="0"/>
              <a:t>= +0.1</a:t>
            </a:r>
          </a:p>
        </p:txBody>
      </p:sp>
      <p:sp>
        <p:nvSpPr>
          <p:cNvPr id="31" name="Rounded Rectangle 30"/>
          <p:cNvSpPr/>
          <p:nvPr/>
        </p:nvSpPr>
        <p:spPr>
          <a:xfrm>
            <a:off x="502951" y="338281"/>
            <a:ext cx="10101359" cy="58642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Arial" panose="020B0604020202020204" pitchFamily="34" charset="0"/>
                <a:cs typeface="Arial" panose="020B0604020202020204" pitchFamily="34" charset="0"/>
              </a:rPr>
              <a:t>Example of AND by taking Batch Regime (Without Bias)</a:t>
            </a:r>
            <a:endParaRPr lang="en-US" sz="2800" dirty="0">
              <a:solidFill>
                <a:schemeClr val="tx1"/>
              </a:solidFill>
            </a:endParaRPr>
          </a:p>
        </p:txBody>
      </p:sp>
    </p:spTree>
    <p:extLst>
      <p:ext uri="{BB962C8B-B14F-4D97-AF65-F5344CB8AC3E}">
        <p14:creationId xmlns:p14="http://schemas.microsoft.com/office/powerpoint/2010/main" val="856468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6769284" y="1897523"/>
            <a:ext cx="3631623" cy="1173219"/>
            <a:chOff x="7284577" y="4457268"/>
            <a:chExt cx="4206842" cy="1246898"/>
          </a:xfrm>
        </p:grpSpPr>
        <p:sp>
          <p:nvSpPr>
            <p:cNvPr id="8" name="Oval 7"/>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361155" y="4462657"/>
              <a:ext cx="433127" cy="369332"/>
            </a:xfrm>
            <a:prstGeom prst="rect">
              <a:avLst/>
            </a:prstGeom>
            <a:noFill/>
          </p:spPr>
          <p:txBody>
            <a:bodyPr wrap="square" rtlCol="0">
              <a:spAutoFit/>
            </a:bodyPr>
            <a:lstStyle/>
            <a:p>
              <a:r>
                <a:rPr lang="en-US" b="1" dirty="0"/>
                <a:t>x</a:t>
              </a:r>
              <a:r>
                <a:rPr lang="en-US" b="1" baseline="-25000" dirty="0"/>
                <a:t>1 </a:t>
              </a:r>
            </a:p>
          </p:txBody>
        </p:sp>
        <p:sp>
          <p:nvSpPr>
            <p:cNvPr id="12" name="TextBox 11"/>
            <p:cNvSpPr txBox="1"/>
            <p:nvPr/>
          </p:nvSpPr>
          <p:spPr>
            <a:xfrm>
              <a:off x="7372740" y="5328052"/>
              <a:ext cx="433127" cy="299996"/>
            </a:xfrm>
            <a:prstGeom prst="rect">
              <a:avLst/>
            </a:prstGeom>
            <a:noFill/>
          </p:spPr>
          <p:txBody>
            <a:bodyPr wrap="square" rtlCol="0">
              <a:spAutoFit/>
            </a:bodyPr>
            <a:lstStyle/>
            <a:p>
              <a:r>
                <a:rPr lang="en-US" b="1" dirty="0"/>
                <a:t>x</a:t>
              </a:r>
              <a:r>
                <a:rPr lang="en-US" b="1" baseline="-25000" dirty="0"/>
                <a:t>2</a:t>
              </a:r>
            </a:p>
          </p:txBody>
        </p:sp>
        <p:sp>
          <p:nvSpPr>
            <p:cNvPr id="14" name="Oval 13"/>
            <p:cNvSpPr/>
            <p:nvPr/>
          </p:nvSpPr>
          <p:spPr>
            <a:xfrm>
              <a:off x="9418808" y="4622398"/>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16" name="Straight Arrow Connector 15"/>
            <p:cNvCxnSpPr>
              <a:stCxn id="8" idx="6"/>
              <a:endCxn id="14" idx="2"/>
            </p:cNvCxnSpPr>
            <p:nvPr/>
          </p:nvCxnSpPr>
          <p:spPr>
            <a:xfrm>
              <a:off x="7771400" y="4665324"/>
              <a:ext cx="1647409" cy="3632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6"/>
            </p:cNvCxnSpPr>
            <p:nvPr/>
          </p:nvCxnSpPr>
          <p:spPr>
            <a:xfrm flipV="1">
              <a:off x="7803843" y="5176504"/>
              <a:ext cx="1640776" cy="33366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20" name="Straight Arrow Connector 19"/>
            <p:cNvCxnSpPr/>
            <p:nvPr/>
          </p:nvCxnSpPr>
          <p:spPr>
            <a:xfrm flipV="1">
              <a:off x="10340136" y="4622398"/>
              <a:ext cx="790105"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084250" y="4457268"/>
              <a:ext cx="1158111" cy="392526"/>
            </a:xfrm>
            <a:prstGeom prst="rect">
              <a:avLst/>
            </a:prstGeom>
            <a:noFill/>
          </p:spPr>
          <p:txBody>
            <a:bodyPr wrap="square" rtlCol="0">
              <a:spAutoFit/>
            </a:bodyPr>
            <a:lstStyle/>
            <a:p>
              <a:r>
                <a:rPr lang="en-US" b="1" dirty="0"/>
                <a:t>W</a:t>
              </a:r>
              <a:r>
                <a:rPr lang="en-US" b="1" baseline="-25000" dirty="0"/>
                <a:t>1</a:t>
              </a:r>
              <a:r>
                <a:rPr lang="en-US" b="1" dirty="0"/>
                <a:t>=0.1</a:t>
              </a:r>
              <a:endParaRPr lang="en-US" b="1" baseline="-25000" dirty="0"/>
            </a:p>
          </p:txBody>
        </p:sp>
        <p:sp>
          <p:nvSpPr>
            <p:cNvPr id="22" name="TextBox 21"/>
            <p:cNvSpPr txBox="1"/>
            <p:nvPr/>
          </p:nvSpPr>
          <p:spPr>
            <a:xfrm>
              <a:off x="7980291" y="4980847"/>
              <a:ext cx="1144464" cy="392526"/>
            </a:xfrm>
            <a:prstGeom prst="rect">
              <a:avLst/>
            </a:prstGeom>
            <a:noFill/>
          </p:spPr>
          <p:txBody>
            <a:bodyPr wrap="square" rtlCol="0">
              <a:spAutoFit/>
            </a:bodyPr>
            <a:lstStyle/>
            <a:p>
              <a:r>
                <a:rPr lang="en-US" b="1" dirty="0"/>
                <a:t>W</a:t>
              </a:r>
              <a:r>
                <a:rPr lang="en-US" b="1" baseline="-25000" dirty="0"/>
                <a:t>2</a:t>
              </a:r>
              <a:r>
                <a:rPr lang="en-US" b="1" dirty="0"/>
                <a:t>=0.1</a:t>
              </a:r>
              <a:endParaRPr lang="en-US" b="1" baseline="-25000" dirty="0"/>
            </a:p>
          </p:txBody>
        </p:sp>
        <p:cxnSp>
          <p:nvCxnSpPr>
            <p:cNvPr id="24" name="Straight Arrow Connector 23"/>
            <p:cNvCxnSpPr/>
            <p:nvPr/>
          </p:nvCxnSpPr>
          <p:spPr>
            <a:xfrm>
              <a:off x="10315113" y="5152636"/>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10099579" y="1762539"/>
            <a:ext cx="949260" cy="369332"/>
          </a:xfrm>
          <a:prstGeom prst="rect">
            <a:avLst/>
          </a:prstGeom>
          <a:noFill/>
        </p:spPr>
        <p:txBody>
          <a:bodyPr wrap="square" rtlCol="0">
            <a:spAutoFit/>
          </a:bodyPr>
          <a:lstStyle/>
          <a:p>
            <a:r>
              <a:rPr lang="en-US" b="1" dirty="0"/>
              <a:t>+1    ON</a:t>
            </a:r>
            <a:endParaRPr lang="en-US" b="1" baseline="-25000" dirty="0"/>
          </a:p>
        </p:txBody>
      </p:sp>
      <p:sp>
        <p:nvSpPr>
          <p:cNvPr id="47" name="TextBox 46"/>
          <p:cNvSpPr txBox="1"/>
          <p:nvPr/>
        </p:nvSpPr>
        <p:spPr>
          <a:xfrm>
            <a:off x="10170369" y="2630307"/>
            <a:ext cx="864822" cy="369332"/>
          </a:xfrm>
          <a:prstGeom prst="rect">
            <a:avLst/>
          </a:prstGeom>
          <a:noFill/>
        </p:spPr>
        <p:txBody>
          <a:bodyPr wrap="square" rtlCol="0">
            <a:spAutoFit/>
          </a:bodyPr>
          <a:lstStyle/>
          <a:p>
            <a:r>
              <a:rPr lang="en-US" b="1" dirty="0"/>
              <a:t>-1  OFF</a:t>
            </a:r>
            <a:endParaRPr lang="en-US" b="1" baseline="-25000" dirty="0"/>
          </a:p>
        </p:txBody>
      </p:sp>
      <p:sp>
        <p:nvSpPr>
          <p:cNvPr id="49" name="TextBox 48"/>
          <p:cNvSpPr txBox="1"/>
          <p:nvPr/>
        </p:nvSpPr>
        <p:spPr>
          <a:xfrm>
            <a:off x="8539314" y="1674043"/>
            <a:ext cx="822287" cy="338554"/>
          </a:xfrm>
          <a:prstGeom prst="rect">
            <a:avLst/>
          </a:prstGeom>
          <a:noFill/>
        </p:spPr>
        <p:txBody>
          <a:bodyPr wrap="square" rtlCol="0">
            <a:spAutoFit/>
          </a:bodyPr>
          <a:lstStyle/>
          <a:p>
            <a:r>
              <a:rPr lang="en-US" sz="1600" b="1" dirty="0"/>
              <a:t>If S &gt; 0</a:t>
            </a:r>
            <a:endParaRPr lang="en-US" sz="1600" b="1" baseline="-25000" dirty="0"/>
          </a:p>
        </p:txBody>
      </p:sp>
      <p:sp>
        <p:nvSpPr>
          <p:cNvPr id="50" name="TextBox 49"/>
          <p:cNvSpPr txBox="1"/>
          <p:nvPr/>
        </p:nvSpPr>
        <p:spPr>
          <a:xfrm>
            <a:off x="6414030" y="1879632"/>
            <a:ext cx="373904" cy="369332"/>
          </a:xfrm>
          <a:prstGeom prst="rect">
            <a:avLst/>
          </a:prstGeom>
          <a:noFill/>
        </p:spPr>
        <p:txBody>
          <a:bodyPr wrap="square" rtlCol="0">
            <a:spAutoFit/>
          </a:bodyPr>
          <a:lstStyle/>
          <a:p>
            <a:r>
              <a:rPr lang="en-US" b="1" dirty="0"/>
              <a:t>0</a:t>
            </a:r>
            <a:r>
              <a:rPr lang="en-US" b="1" baseline="-25000" dirty="0"/>
              <a:t> </a:t>
            </a:r>
          </a:p>
        </p:txBody>
      </p:sp>
      <p:sp>
        <p:nvSpPr>
          <p:cNvPr id="51" name="TextBox 50"/>
          <p:cNvSpPr txBox="1"/>
          <p:nvPr/>
        </p:nvSpPr>
        <p:spPr>
          <a:xfrm>
            <a:off x="6457246" y="2730891"/>
            <a:ext cx="373904" cy="369332"/>
          </a:xfrm>
          <a:prstGeom prst="rect">
            <a:avLst/>
          </a:prstGeom>
          <a:noFill/>
        </p:spPr>
        <p:txBody>
          <a:bodyPr wrap="square" rtlCol="0">
            <a:spAutoFit/>
          </a:bodyPr>
          <a:lstStyle/>
          <a:p>
            <a:r>
              <a:rPr lang="en-US" b="1" dirty="0"/>
              <a:t>1</a:t>
            </a:r>
            <a:r>
              <a:rPr lang="en-US" b="1" baseline="-25000" dirty="0"/>
              <a:t> </a:t>
            </a:r>
          </a:p>
        </p:txBody>
      </p:sp>
      <p:graphicFrame>
        <p:nvGraphicFramePr>
          <p:cNvPr id="2" name="Table 1"/>
          <p:cNvGraphicFramePr>
            <a:graphicFrameLocks noGrp="1"/>
          </p:cNvGraphicFramePr>
          <p:nvPr/>
        </p:nvGraphicFramePr>
        <p:xfrm>
          <a:off x="796126" y="1827495"/>
          <a:ext cx="2829148" cy="1828800"/>
        </p:xfrm>
        <a:graphic>
          <a:graphicData uri="http://schemas.openxmlformats.org/drawingml/2006/table">
            <a:tbl>
              <a:tblPr firstRow="1" bandRow="1">
                <a:tableStyleId>{5C22544A-7EE6-4342-B048-85BDC9FD1C3A}</a:tableStyleId>
              </a:tblPr>
              <a:tblGrid>
                <a:gridCol w="660093">
                  <a:extLst>
                    <a:ext uri="{9D8B030D-6E8A-4147-A177-3AD203B41FA5}">
                      <a16:colId xmlns:a16="http://schemas.microsoft.com/office/drawing/2014/main" val="940719695"/>
                    </a:ext>
                  </a:extLst>
                </a:gridCol>
                <a:gridCol w="680128">
                  <a:extLst>
                    <a:ext uri="{9D8B030D-6E8A-4147-A177-3AD203B41FA5}">
                      <a16:colId xmlns:a16="http://schemas.microsoft.com/office/drawing/2014/main" val="3363300399"/>
                    </a:ext>
                  </a:extLst>
                </a:gridCol>
                <a:gridCol w="1488927">
                  <a:extLst>
                    <a:ext uri="{9D8B030D-6E8A-4147-A177-3AD203B41FA5}">
                      <a16:colId xmlns:a16="http://schemas.microsoft.com/office/drawing/2014/main" val="452001056"/>
                    </a:ext>
                  </a:extLst>
                </a:gridCol>
              </a:tblGrid>
              <a:tr h="344185">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 </a:t>
                      </a:r>
                      <a:r>
                        <a:rPr lang="en-US" sz="1800" b="1" baseline="0" dirty="0">
                          <a:solidFill>
                            <a:schemeClr val="bg1"/>
                          </a:solidFill>
                          <a:latin typeface="Arial" panose="020B0604020202020204" pitchFamily="34" charset="0"/>
                          <a:cs typeface="Arial" panose="020B0604020202020204" pitchFamily="34" charset="0"/>
                        </a:rPr>
                        <a:t>AND</a:t>
                      </a:r>
                      <a:r>
                        <a:rPr lang="en-US" sz="1800" b="1" baseline="-25000"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extLst>
                  <a:ext uri="{0D108BD9-81ED-4DB2-BD59-A6C34878D82A}">
                    <a16:rowId xmlns:a16="http://schemas.microsoft.com/office/drawing/2014/main" val="3445470048"/>
                  </a:ext>
                </a:extLst>
              </a:tr>
              <a:tr h="344185">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227411592"/>
                  </a:ext>
                </a:extLst>
              </a:tr>
              <a:tr h="344185">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4028102759"/>
                  </a:ext>
                </a:extLst>
              </a:tr>
              <a:tr h="344185">
                <a:tc>
                  <a:txBody>
                    <a:bodyPr/>
                    <a:lstStyle/>
                    <a:p>
                      <a:pPr algn="ctr"/>
                      <a:r>
                        <a:rPr lang="en-US" dirty="0"/>
                        <a:t>1</a:t>
                      </a:r>
                    </a:p>
                  </a:txBody>
                  <a:tcPr/>
                </a:tc>
                <a:tc>
                  <a:txBody>
                    <a:bodyPr/>
                    <a:lstStyle/>
                    <a:p>
                      <a:pPr algn="ctr"/>
                      <a:r>
                        <a:rPr lang="en-US" dirty="0"/>
                        <a:t>0</a:t>
                      </a:r>
                    </a:p>
                  </a:txBody>
                  <a:tcPr/>
                </a:tc>
                <a:tc>
                  <a:txBody>
                    <a:bodyPr/>
                    <a:lstStyle/>
                    <a:p>
                      <a:pPr algn="ctr"/>
                      <a:r>
                        <a:rPr lang="en-US" dirty="0"/>
                        <a:t>0 </a:t>
                      </a:r>
                    </a:p>
                  </a:txBody>
                  <a:tcPr/>
                </a:tc>
                <a:extLst>
                  <a:ext uri="{0D108BD9-81ED-4DB2-BD59-A6C34878D82A}">
                    <a16:rowId xmlns:a16="http://schemas.microsoft.com/office/drawing/2014/main" val="1448256496"/>
                  </a:ext>
                </a:extLst>
              </a:tr>
              <a:tr h="344185">
                <a:tc>
                  <a:txBody>
                    <a:bodyPr/>
                    <a:lstStyle/>
                    <a:p>
                      <a:pPr algn="ctr"/>
                      <a:r>
                        <a:rPr lang="en-US" dirty="0"/>
                        <a:t>1</a:t>
                      </a:r>
                    </a:p>
                  </a:txBody>
                  <a:tcPr/>
                </a:tc>
                <a:tc>
                  <a:txBody>
                    <a:bodyPr/>
                    <a:lstStyle/>
                    <a:p>
                      <a:pPr algn="ctr"/>
                      <a:r>
                        <a:rPr lang="en-US" dirty="0"/>
                        <a:t>1</a:t>
                      </a:r>
                    </a:p>
                  </a:txBody>
                  <a:tcPr/>
                </a:tc>
                <a:tc>
                  <a:txBody>
                    <a:bodyPr/>
                    <a:lstStyle/>
                    <a:p>
                      <a:pPr algn="ctr"/>
                      <a:r>
                        <a:rPr lang="en-US" dirty="0"/>
                        <a:t>1 </a:t>
                      </a:r>
                    </a:p>
                  </a:txBody>
                  <a:tcPr/>
                </a:tc>
                <a:extLst>
                  <a:ext uri="{0D108BD9-81ED-4DB2-BD59-A6C34878D82A}">
                    <a16:rowId xmlns:a16="http://schemas.microsoft.com/office/drawing/2014/main" val="163868603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79469070"/>
              </p:ext>
            </p:extLst>
          </p:nvPr>
        </p:nvGraphicFramePr>
        <p:xfrm>
          <a:off x="3691666" y="3306851"/>
          <a:ext cx="7035257" cy="3235960"/>
        </p:xfrm>
        <a:graphic>
          <a:graphicData uri="http://schemas.openxmlformats.org/drawingml/2006/table">
            <a:tbl>
              <a:tblPr firstRow="1" bandRow="1">
                <a:tableStyleId>{5C22544A-7EE6-4342-B048-85BDC9FD1C3A}</a:tableStyleId>
              </a:tblPr>
              <a:tblGrid>
                <a:gridCol w="1803576">
                  <a:extLst>
                    <a:ext uri="{9D8B030D-6E8A-4147-A177-3AD203B41FA5}">
                      <a16:colId xmlns:a16="http://schemas.microsoft.com/office/drawing/2014/main" val="1310300667"/>
                    </a:ext>
                  </a:extLst>
                </a:gridCol>
                <a:gridCol w="1315952">
                  <a:extLst>
                    <a:ext uri="{9D8B030D-6E8A-4147-A177-3AD203B41FA5}">
                      <a16:colId xmlns:a16="http://schemas.microsoft.com/office/drawing/2014/main" val="984122444"/>
                    </a:ext>
                  </a:extLst>
                </a:gridCol>
                <a:gridCol w="1305243">
                  <a:extLst>
                    <a:ext uri="{9D8B030D-6E8A-4147-A177-3AD203B41FA5}">
                      <a16:colId xmlns:a16="http://schemas.microsoft.com/office/drawing/2014/main" val="1527485606"/>
                    </a:ext>
                  </a:extLst>
                </a:gridCol>
                <a:gridCol w="1305243">
                  <a:extLst>
                    <a:ext uri="{9D8B030D-6E8A-4147-A177-3AD203B41FA5}">
                      <a16:colId xmlns:a16="http://schemas.microsoft.com/office/drawing/2014/main" val="2762024321"/>
                    </a:ext>
                  </a:extLst>
                </a:gridCol>
                <a:gridCol w="1305243">
                  <a:extLst>
                    <a:ext uri="{9D8B030D-6E8A-4147-A177-3AD203B41FA5}">
                      <a16:colId xmlns:a16="http://schemas.microsoft.com/office/drawing/2014/main" val="3447881076"/>
                    </a:ext>
                  </a:extLst>
                </a:gridCol>
              </a:tblGrid>
              <a:tr h="370840">
                <a:tc>
                  <a:txBody>
                    <a:bodyPr/>
                    <a:lstStyle/>
                    <a:p>
                      <a:r>
                        <a:rPr lang="en-US" dirty="0"/>
                        <a:t>Weights</a:t>
                      </a:r>
                    </a:p>
                  </a:txBody>
                  <a:tcPr/>
                </a:tc>
                <a:tc>
                  <a:txBody>
                    <a:bodyPr/>
                    <a:lstStyle/>
                    <a:p>
                      <a:r>
                        <a:rPr lang="en-US" dirty="0"/>
                        <a:t>Ex-1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=0,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r>
                        <a:rPr lang="en-US" dirty="0"/>
                        <a:t>Ex-2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=1,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=0</a:t>
                      </a:r>
                      <a:endParaRPr lang="en-US" dirty="0">
                        <a:solidFill>
                          <a:schemeClr val="bg1"/>
                        </a:solidFill>
                      </a:endParaRPr>
                    </a:p>
                  </a:txBody>
                  <a:tcPr/>
                </a:tc>
                <a:tc>
                  <a:txBody>
                    <a:bodyPr/>
                    <a:lstStyle/>
                    <a:p>
                      <a:r>
                        <a:rPr lang="en-US" dirty="0"/>
                        <a:t>Ex-3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=1,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r>
                        <a:rPr lang="en-US" dirty="0"/>
                        <a:t>Ex-4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=0,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=0</a:t>
                      </a:r>
                      <a:endParaRPr lang="en-US" dirty="0">
                        <a:solidFill>
                          <a:schemeClr val="bg1"/>
                        </a:solidFill>
                      </a:endParaRPr>
                    </a:p>
                  </a:txBody>
                  <a:tcPr/>
                </a:tc>
                <a:extLst>
                  <a:ext uri="{0D108BD9-81ED-4DB2-BD59-A6C34878D82A}">
                    <a16:rowId xmlns:a16="http://schemas.microsoft.com/office/drawing/2014/main" val="4108788607"/>
                  </a:ext>
                </a:extLst>
              </a:tr>
              <a:tr h="370840">
                <a:tc>
                  <a:txBody>
                    <a:bodyPr/>
                    <a:lstStyle/>
                    <a:p>
                      <a:r>
                        <a:rPr lang="en-US" dirty="0"/>
                        <a:t>w1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702320125"/>
                  </a:ext>
                </a:extLst>
              </a:tr>
              <a:tr h="370840">
                <a:tc>
                  <a:txBody>
                    <a:bodyPr/>
                    <a:lstStyle/>
                    <a:p>
                      <a:r>
                        <a:rPr lang="en-US" dirty="0"/>
                        <a:t>w2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0.1</a:t>
                      </a:r>
                    </a:p>
                  </a:txBody>
                  <a:tcPr/>
                </a:tc>
                <a:extLst>
                  <a:ext uri="{0D108BD9-81ED-4DB2-BD59-A6C34878D82A}">
                    <a16:rowId xmlns:a16="http://schemas.microsoft.com/office/drawing/2014/main" val="4261206254"/>
                  </a:ext>
                </a:extLst>
              </a:tr>
              <a:tr h="370840">
                <a:tc>
                  <a:txBody>
                    <a:bodyPr/>
                    <a:lstStyle/>
                    <a:p>
                      <a:r>
                        <a:rPr lang="en-US" dirty="0"/>
                        <a:t>Weighted Sum</a:t>
                      </a:r>
                    </a:p>
                  </a:txBody>
                  <a:tcPr/>
                </a:tc>
                <a:tc>
                  <a:txBody>
                    <a:bodyPr/>
                    <a:lstStyle/>
                    <a:p>
                      <a:r>
                        <a:rPr lang="en-US" dirty="0"/>
                        <a:t>0.1</a:t>
                      </a:r>
                    </a:p>
                  </a:txBody>
                  <a:tcPr/>
                </a:tc>
                <a:tc>
                  <a:txBody>
                    <a:bodyPr/>
                    <a:lstStyle/>
                    <a:p>
                      <a:r>
                        <a:rPr lang="en-US" dirty="0"/>
                        <a:t>0.1</a:t>
                      </a:r>
                    </a:p>
                  </a:txBody>
                  <a:tcPr/>
                </a:tc>
                <a:tc>
                  <a:txBody>
                    <a:bodyPr/>
                    <a:lstStyle/>
                    <a:p>
                      <a:r>
                        <a:rPr lang="en-US" dirty="0"/>
                        <a:t>0.2</a:t>
                      </a:r>
                    </a:p>
                  </a:txBody>
                  <a:tcPr/>
                </a:tc>
                <a:tc>
                  <a:txBody>
                    <a:bodyPr/>
                    <a:lstStyle/>
                    <a:p>
                      <a:r>
                        <a:rPr lang="en-US" dirty="0"/>
                        <a:t>0</a:t>
                      </a:r>
                    </a:p>
                  </a:txBody>
                  <a:tcPr/>
                </a:tc>
                <a:extLst>
                  <a:ext uri="{0D108BD9-81ED-4DB2-BD59-A6C34878D82A}">
                    <a16:rowId xmlns:a16="http://schemas.microsoft.com/office/drawing/2014/main" val="2560002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Observed Output</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4068881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Target Output</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3608397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1" dirty="0">
                          <a:solidFill>
                            <a:schemeClr val="tx1"/>
                          </a:solidFill>
                        </a:rPr>
                        <a:t>∆</a:t>
                      </a:r>
                      <a:r>
                        <a:rPr lang="en-US" sz="1800" b="1" baseline="-25000" dirty="0">
                          <a:solidFill>
                            <a:schemeClr val="tx1"/>
                          </a:solidFill>
                        </a:rPr>
                        <a:t>1</a:t>
                      </a:r>
                      <a:endParaRPr lang="en-US" dirty="0"/>
                    </a:p>
                  </a:txBody>
                  <a:tcPr/>
                </a:tc>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-0.2</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8145311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1" dirty="0">
                          <a:solidFill>
                            <a:schemeClr val="tx1"/>
                          </a:solidFill>
                        </a:rPr>
                        <a:t>∆</a:t>
                      </a:r>
                      <a:r>
                        <a:rPr lang="en-US" sz="1800" b="1" baseline="-25000" dirty="0">
                          <a:solidFill>
                            <a:schemeClr val="tx1"/>
                          </a:solidFill>
                        </a:rPr>
                        <a:t>2</a:t>
                      </a:r>
                      <a:endParaRPr lang="en-US" dirty="0"/>
                    </a:p>
                  </a:txBody>
                  <a:tcPr/>
                </a:tc>
                <a:tc>
                  <a:txBody>
                    <a:bodyPr/>
                    <a:lstStyle/>
                    <a:p>
                      <a:r>
                        <a:rPr lang="en-US" dirty="0"/>
                        <a:t>-0.2</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16077114"/>
                  </a:ext>
                </a:extLst>
              </a:tr>
            </a:tbl>
          </a:graphicData>
        </a:graphic>
      </p:graphicFrame>
      <p:sp>
        <p:nvSpPr>
          <p:cNvPr id="25" name="Curved Right Arrow 24"/>
          <p:cNvSpPr/>
          <p:nvPr/>
        </p:nvSpPr>
        <p:spPr>
          <a:xfrm rot="17025328" flipH="1">
            <a:off x="4578295" y="1524435"/>
            <a:ext cx="609055" cy="254200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矩形 8"/>
          <p:cNvSpPr/>
          <p:nvPr/>
        </p:nvSpPr>
        <p:spPr>
          <a:xfrm>
            <a:off x="788795" y="2547973"/>
            <a:ext cx="2836479" cy="382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8"/>
          <p:cNvSpPr/>
          <p:nvPr/>
        </p:nvSpPr>
        <p:spPr>
          <a:xfrm>
            <a:off x="5513683" y="3931679"/>
            <a:ext cx="1255601" cy="25783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8"/>
          <p:cNvSpPr/>
          <p:nvPr/>
        </p:nvSpPr>
        <p:spPr>
          <a:xfrm>
            <a:off x="6835411" y="3931679"/>
            <a:ext cx="1203120" cy="25774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8"/>
          <p:cNvSpPr/>
          <p:nvPr/>
        </p:nvSpPr>
        <p:spPr>
          <a:xfrm>
            <a:off x="8114130" y="3931679"/>
            <a:ext cx="1247471" cy="25774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8"/>
          <p:cNvSpPr/>
          <p:nvPr/>
        </p:nvSpPr>
        <p:spPr>
          <a:xfrm>
            <a:off x="9437200" y="3931679"/>
            <a:ext cx="1267236" cy="25839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TextBox 29"/>
          <p:cNvSpPr txBox="1"/>
          <p:nvPr/>
        </p:nvSpPr>
        <p:spPr>
          <a:xfrm>
            <a:off x="343146" y="1051635"/>
            <a:ext cx="11039087" cy="584775"/>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3200" b="1" dirty="0">
                <a:solidFill>
                  <a:srgbClr val="FF0000"/>
                </a:solidFill>
              </a:rPr>
              <a:t>Epoch:5</a:t>
            </a:r>
          </a:p>
        </p:txBody>
      </p:sp>
      <p:sp>
        <p:nvSpPr>
          <p:cNvPr id="3" name="TextBox 2"/>
          <p:cNvSpPr txBox="1"/>
          <p:nvPr/>
        </p:nvSpPr>
        <p:spPr>
          <a:xfrm>
            <a:off x="376621" y="4274844"/>
            <a:ext cx="3199242" cy="1400383"/>
          </a:xfrm>
          <a:prstGeom prst="rect">
            <a:avLst/>
          </a:prstGeom>
          <a:noFill/>
        </p:spPr>
        <p:txBody>
          <a:bodyPr wrap="square" rtlCol="0">
            <a:spAutoFit/>
          </a:bodyPr>
          <a:lstStyle/>
          <a:p>
            <a:r>
              <a:rPr lang="en-US" sz="1700" dirty="0"/>
              <a:t>Total Error </a:t>
            </a:r>
            <a:r>
              <a:rPr lang="el-GR" sz="1700" b="1" dirty="0"/>
              <a:t>∆</a:t>
            </a:r>
            <a:r>
              <a:rPr lang="en-US" sz="1700" b="1" baseline="-25000" dirty="0"/>
              <a:t>1 </a:t>
            </a:r>
            <a:r>
              <a:rPr lang="en-US" sz="1700" b="1" dirty="0"/>
              <a:t>= </a:t>
            </a:r>
            <a:r>
              <a:rPr lang="en-US" sz="1700" dirty="0"/>
              <a:t>0 - 0.2+0+0 </a:t>
            </a:r>
            <a:r>
              <a:rPr lang="en-US" sz="1700" b="1" dirty="0"/>
              <a:t>= - 0.2</a:t>
            </a:r>
            <a:endParaRPr lang="en-US" sz="1700" dirty="0"/>
          </a:p>
          <a:p>
            <a:r>
              <a:rPr lang="en-US" sz="1700" dirty="0"/>
              <a:t>Total Error </a:t>
            </a:r>
            <a:r>
              <a:rPr lang="el-GR" sz="1700" b="1" dirty="0"/>
              <a:t>∆</a:t>
            </a:r>
            <a:r>
              <a:rPr lang="en-US" sz="1700" b="1" baseline="-25000" dirty="0"/>
              <a:t>2</a:t>
            </a:r>
            <a:r>
              <a:rPr lang="en-US" sz="1700" b="1" dirty="0"/>
              <a:t> =</a:t>
            </a:r>
            <a:r>
              <a:rPr lang="en-US" sz="1700" dirty="0"/>
              <a:t> -0.2+0+0 = - </a:t>
            </a:r>
            <a:r>
              <a:rPr lang="en-US" sz="1700" b="1" dirty="0"/>
              <a:t>0.2</a:t>
            </a:r>
          </a:p>
          <a:p>
            <a:endParaRPr lang="en-US" sz="1700" b="1" dirty="0"/>
          </a:p>
          <a:p>
            <a:r>
              <a:rPr lang="en-US" sz="1700" dirty="0"/>
              <a:t>Updated</a:t>
            </a:r>
            <a:r>
              <a:rPr lang="en-US" sz="1700" b="1" dirty="0"/>
              <a:t> w1 </a:t>
            </a:r>
            <a:r>
              <a:rPr lang="en-US" sz="1700" dirty="0"/>
              <a:t>= 0.1-0.2 </a:t>
            </a:r>
            <a:r>
              <a:rPr lang="en-US" sz="1700" b="1" dirty="0"/>
              <a:t>= - 0.1</a:t>
            </a:r>
          </a:p>
          <a:p>
            <a:r>
              <a:rPr lang="en-US" sz="1700" dirty="0"/>
              <a:t>Updated</a:t>
            </a:r>
            <a:r>
              <a:rPr lang="en-US" sz="1700" b="1" dirty="0"/>
              <a:t> w2 </a:t>
            </a:r>
            <a:r>
              <a:rPr lang="en-US" sz="1700" dirty="0"/>
              <a:t>= 0.1-0.2 </a:t>
            </a:r>
            <a:r>
              <a:rPr lang="en-US" sz="1700" b="1" dirty="0"/>
              <a:t>= - 0.1</a:t>
            </a:r>
          </a:p>
        </p:txBody>
      </p:sp>
      <p:sp>
        <p:nvSpPr>
          <p:cNvPr id="32" name="Rounded Rectangle 31"/>
          <p:cNvSpPr/>
          <p:nvPr/>
        </p:nvSpPr>
        <p:spPr>
          <a:xfrm>
            <a:off x="502951" y="338281"/>
            <a:ext cx="10101359" cy="58642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Arial" panose="020B0604020202020204" pitchFamily="34" charset="0"/>
                <a:cs typeface="Arial" panose="020B0604020202020204" pitchFamily="34" charset="0"/>
              </a:rPr>
              <a:t>Example of AND by taking Batch Regime (Without Bias)</a:t>
            </a:r>
            <a:endParaRPr lang="en-US" sz="2800" dirty="0">
              <a:solidFill>
                <a:schemeClr val="tx1"/>
              </a:solidFill>
            </a:endParaRPr>
          </a:p>
        </p:txBody>
      </p:sp>
    </p:spTree>
    <p:extLst>
      <p:ext uri="{BB962C8B-B14F-4D97-AF65-F5344CB8AC3E}">
        <p14:creationId xmlns:p14="http://schemas.microsoft.com/office/powerpoint/2010/main" val="332087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par>
                          <p:cTn id="7" fill="hold">
                            <p:stCondLst>
                              <p:cond delay="0"/>
                            </p:stCondLst>
                            <p:childTnLst>
                              <p:par>
                                <p:cTn id="8" presetID="20"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edge">
                                      <p:cBhvr>
                                        <p:cTn id="10" dur="2000"/>
                                        <p:tgtEl>
                                          <p:spTgt spid="2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childTnLst>
                          </p:cTn>
                        </p:par>
                        <p:par>
                          <p:cTn id="19" fill="hold">
                            <p:stCondLst>
                              <p:cond delay="0"/>
                            </p:stCondLst>
                            <p:childTnLst>
                              <p:par>
                                <p:cTn id="20" presetID="1" presetClass="exit" presetSubtype="0" fill="hold" grpId="1" nodeType="afterEffect">
                                  <p:stCondLst>
                                    <p:cond delay="0"/>
                                  </p:stCondLst>
                                  <p:childTnLst>
                                    <p:set>
                                      <p:cBhvr>
                                        <p:cTn id="21" dur="1" fill="hold">
                                          <p:stCondLst>
                                            <p:cond delay="0"/>
                                          </p:stCondLst>
                                        </p:cTn>
                                        <p:tgtEl>
                                          <p:spTgt spid="5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2"/>
                                        </p:tgtEl>
                                        <p:attrNameLst>
                                          <p:attrName>style.visibility</p:attrName>
                                        </p:attrNameLst>
                                      </p:cBhvr>
                                      <p:to>
                                        <p:strVal val="visible"/>
                                      </p:to>
                                    </p:set>
                                  </p:childTnLst>
                                </p:cTn>
                              </p:par>
                            </p:childTnLst>
                          </p:cTn>
                        </p:par>
                        <p:par>
                          <p:cTn id="26" fill="hold">
                            <p:stCondLst>
                              <p:cond delay="0"/>
                            </p:stCondLst>
                            <p:childTnLst>
                              <p:par>
                                <p:cTn id="27" presetID="1" presetClass="exit" presetSubtype="0" fill="hold" grpId="1" nodeType="afterEffect">
                                  <p:stCondLst>
                                    <p:cond delay="0"/>
                                  </p:stCondLst>
                                  <p:childTnLst>
                                    <p:set>
                                      <p:cBhvr>
                                        <p:cTn id="28" dur="1" fill="hold">
                                          <p:stCondLst>
                                            <p:cond delay="0"/>
                                          </p:stCondLst>
                                        </p:cTn>
                                        <p:tgtEl>
                                          <p:spTgt spid="5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childTnLst>
                          </p:cTn>
                        </p:par>
                        <p:par>
                          <p:cTn id="33" fill="hold">
                            <p:stCondLst>
                              <p:cond delay="0"/>
                            </p:stCondLst>
                            <p:childTnLst>
                              <p:par>
                                <p:cTn id="34" presetID="1" presetClass="exit" presetSubtype="0" fill="hold" grpId="1" nodeType="afterEffect">
                                  <p:stCondLst>
                                    <p:cond delay="0"/>
                                  </p:stCondLst>
                                  <p:childTnLst>
                                    <p:set>
                                      <p:cBhvr>
                                        <p:cTn id="35" dur="1" fill="hold">
                                          <p:stCondLst>
                                            <p:cond delay="0"/>
                                          </p:stCondLst>
                                        </p:cTn>
                                        <p:tgtEl>
                                          <p:spTgt spid="6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55" grpId="0" animBg="1"/>
      <p:bldP spid="56" grpId="0" animBg="1"/>
      <p:bldP spid="56" grpId="1" animBg="1"/>
      <p:bldP spid="58" grpId="0" animBg="1"/>
      <p:bldP spid="58" grpId="1" animBg="1"/>
      <p:bldP spid="62" grpId="0" animBg="1"/>
      <p:bldP spid="62" grpId="1" animBg="1"/>
      <p:bldP spid="63" grpId="0" animBg="1"/>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6769284" y="1897523"/>
            <a:ext cx="3631623" cy="1173219"/>
            <a:chOff x="7284577" y="4457268"/>
            <a:chExt cx="4206842" cy="1246898"/>
          </a:xfrm>
        </p:grpSpPr>
        <p:sp>
          <p:nvSpPr>
            <p:cNvPr id="8" name="Oval 7"/>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361155" y="4462657"/>
              <a:ext cx="433127" cy="369332"/>
            </a:xfrm>
            <a:prstGeom prst="rect">
              <a:avLst/>
            </a:prstGeom>
            <a:noFill/>
          </p:spPr>
          <p:txBody>
            <a:bodyPr wrap="square" rtlCol="0">
              <a:spAutoFit/>
            </a:bodyPr>
            <a:lstStyle/>
            <a:p>
              <a:r>
                <a:rPr lang="en-US" b="1" dirty="0"/>
                <a:t>x</a:t>
              </a:r>
              <a:r>
                <a:rPr lang="en-US" b="1" baseline="-25000" dirty="0"/>
                <a:t>1 </a:t>
              </a:r>
            </a:p>
          </p:txBody>
        </p:sp>
        <p:sp>
          <p:nvSpPr>
            <p:cNvPr id="12" name="TextBox 11"/>
            <p:cNvSpPr txBox="1"/>
            <p:nvPr/>
          </p:nvSpPr>
          <p:spPr>
            <a:xfrm>
              <a:off x="7372740" y="5328052"/>
              <a:ext cx="433127" cy="299996"/>
            </a:xfrm>
            <a:prstGeom prst="rect">
              <a:avLst/>
            </a:prstGeom>
            <a:noFill/>
          </p:spPr>
          <p:txBody>
            <a:bodyPr wrap="square" rtlCol="0">
              <a:spAutoFit/>
            </a:bodyPr>
            <a:lstStyle/>
            <a:p>
              <a:r>
                <a:rPr lang="en-US" b="1" dirty="0"/>
                <a:t>x</a:t>
              </a:r>
              <a:r>
                <a:rPr lang="en-US" b="1" baseline="-25000" dirty="0"/>
                <a:t>2</a:t>
              </a:r>
            </a:p>
          </p:txBody>
        </p:sp>
        <p:sp>
          <p:nvSpPr>
            <p:cNvPr id="14" name="Oval 13"/>
            <p:cNvSpPr/>
            <p:nvPr/>
          </p:nvSpPr>
          <p:spPr>
            <a:xfrm>
              <a:off x="9418808" y="4622398"/>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16" name="Straight Arrow Connector 15"/>
            <p:cNvCxnSpPr>
              <a:stCxn id="8" idx="6"/>
              <a:endCxn id="14" idx="2"/>
            </p:cNvCxnSpPr>
            <p:nvPr/>
          </p:nvCxnSpPr>
          <p:spPr>
            <a:xfrm>
              <a:off x="7771400" y="4665324"/>
              <a:ext cx="1647409" cy="3632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6"/>
            </p:cNvCxnSpPr>
            <p:nvPr/>
          </p:nvCxnSpPr>
          <p:spPr>
            <a:xfrm flipV="1">
              <a:off x="7803843" y="5176504"/>
              <a:ext cx="1640776" cy="33366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20" name="Straight Arrow Connector 19"/>
            <p:cNvCxnSpPr/>
            <p:nvPr/>
          </p:nvCxnSpPr>
          <p:spPr>
            <a:xfrm flipV="1">
              <a:off x="10340136" y="4622398"/>
              <a:ext cx="790105"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084250" y="4457268"/>
              <a:ext cx="1158111" cy="392526"/>
            </a:xfrm>
            <a:prstGeom prst="rect">
              <a:avLst/>
            </a:prstGeom>
            <a:noFill/>
          </p:spPr>
          <p:txBody>
            <a:bodyPr wrap="square" rtlCol="0">
              <a:spAutoFit/>
            </a:bodyPr>
            <a:lstStyle/>
            <a:p>
              <a:r>
                <a:rPr lang="en-US" b="1" dirty="0"/>
                <a:t>W</a:t>
              </a:r>
              <a:r>
                <a:rPr lang="en-US" b="1" baseline="-25000" dirty="0"/>
                <a:t>1</a:t>
              </a:r>
              <a:r>
                <a:rPr lang="en-US" b="1" dirty="0"/>
                <a:t>=0.1</a:t>
              </a:r>
              <a:endParaRPr lang="en-US" b="1" baseline="-25000" dirty="0"/>
            </a:p>
          </p:txBody>
        </p:sp>
        <p:sp>
          <p:nvSpPr>
            <p:cNvPr id="22" name="TextBox 21"/>
            <p:cNvSpPr txBox="1"/>
            <p:nvPr/>
          </p:nvSpPr>
          <p:spPr>
            <a:xfrm>
              <a:off x="7980291" y="4980847"/>
              <a:ext cx="1144464" cy="392526"/>
            </a:xfrm>
            <a:prstGeom prst="rect">
              <a:avLst/>
            </a:prstGeom>
            <a:noFill/>
          </p:spPr>
          <p:txBody>
            <a:bodyPr wrap="square" rtlCol="0">
              <a:spAutoFit/>
            </a:bodyPr>
            <a:lstStyle/>
            <a:p>
              <a:r>
                <a:rPr lang="en-US" b="1" dirty="0"/>
                <a:t>W</a:t>
              </a:r>
              <a:r>
                <a:rPr lang="en-US" b="1" baseline="-25000" dirty="0"/>
                <a:t>2</a:t>
              </a:r>
              <a:r>
                <a:rPr lang="en-US" b="1" dirty="0"/>
                <a:t>=0.1</a:t>
              </a:r>
              <a:endParaRPr lang="en-US" b="1" baseline="-25000" dirty="0"/>
            </a:p>
          </p:txBody>
        </p:sp>
        <p:cxnSp>
          <p:nvCxnSpPr>
            <p:cNvPr id="24" name="Straight Arrow Connector 23"/>
            <p:cNvCxnSpPr/>
            <p:nvPr/>
          </p:nvCxnSpPr>
          <p:spPr>
            <a:xfrm>
              <a:off x="10315113" y="5152636"/>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10099579" y="1762539"/>
            <a:ext cx="949260" cy="369332"/>
          </a:xfrm>
          <a:prstGeom prst="rect">
            <a:avLst/>
          </a:prstGeom>
          <a:noFill/>
        </p:spPr>
        <p:txBody>
          <a:bodyPr wrap="square" rtlCol="0">
            <a:spAutoFit/>
          </a:bodyPr>
          <a:lstStyle/>
          <a:p>
            <a:r>
              <a:rPr lang="en-US" b="1" dirty="0"/>
              <a:t>+1    ON</a:t>
            </a:r>
            <a:endParaRPr lang="en-US" b="1" baseline="-25000" dirty="0"/>
          </a:p>
        </p:txBody>
      </p:sp>
      <p:sp>
        <p:nvSpPr>
          <p:cNvPr id="47" name="TextBox 46"/>
          <p:cNvSpPr txBox="1"/>
          <p:nvPr/>
        </p:nvSpPr>
        <p:spPr>
          <a:xfrm>
            <a:off x="10170369" y="2630307"/>
            <a:ext cx="864822" cy="369332"/>
          </a:xfrm>
          <a:prstGeom prst="rect">
            <a:avLst/>
          </a:prstGeom>
          <a:noFill/>
        </p:spPr>
        <p:txBody>
          <a:bodyPr wrap="square" rtlCol="0">
            <a:spAutoFit/>
          </a:bodyPr>
          <a:lstStyle/>
          <a:p>
            <a:r>
              <a:rPr lang="en-US" b="1" dirty="0"/>
              <a:t>-1  OFF</a:t>
            </a:r>
            <a:endParaRPr lang="en-US" b="1" baseline="-25000" dirty="0"/>
          </a:p>
        </p:txBody>
      </p:sp>
      <p:sp>
        <p:nvSpPr>
          <p:cNvPr id="49" name="TextBox 48"/>
          <p:cNvSpPr txBox="1"/>
          <p:nvPr/>
        </p:nvSpPr>
        <p:spPr>
          <a:xfrm>
            <a:off x="8539314" y="1674043"/>
            <a:ext cx="822287" cy="338554"/>
          </a:xfrm>
          <a:prstGeom prst="rect">
            <a:avLst/>
          </a:prstGeom>
          <a:noFill/>
        </p:spPr>
        <p:txBody>
          <a:bodyPr wrap="square" rtlCol="0">
            <a:spAutoFit/>
          </a:bodyPr>
          <a:lstStyle/>
          <a:p>
            <a:r>
              <a:rPr lang="en-US" sz="1600" b="1" dirty="0"/>
              <a:t>If S &gt; 0</a:t>
            </a:r>
            <a:endParaRPr lang="en-US" sz="1600" b="1" baseline="-25000" dirty="0"/>
          </a:p>
        </p:txBody>
      </p:sp>
      <p:sp>
        <p:nvSpPr>
          <p:cNvPr id="50" name="TextBox 49"/>
          <p:cNvSpPr txBox="1"/>
          <p:nvPr/>
        </p:nvSpPr>
        <p:spPr>
          <a:xfrm>
            <a:off x="6414030" y="1879632"/>
            <a:ext cx="373904" cy="369332"/>
          </a:xfrm>
          <a:prstGeom prst="rect">
            <a:avLst/>
          </a:prstGeom>
          <a:noFill/>
        </p:spPr>
        <p:txBody>
          <a:bodyPr wrap="square" rtlCol="0">
            <a:spAutoFit/>
          </a:bodyPr>
          <a:lstStyle/>
          <a:p>
            <a:r>
              <a:rPr lang="en-US" b="1" dirty="0"/>
              <a:t>0</a:t>
            </a:r>
            <a:r>
              <a:rPr lang="en-US" b="1" baseline="-25000" dirty="0"/>
              <a:t> </a:t>
            </a:r>
          </a:p>
        </p:txBody>
      </p:sp>
      <p:sp>
        <p:nvSpPr>
          <p:cNvPr id="51" name="TextBox 50"/>
          <p:cNvSpPr txBox="1"/>
          <p:nvPr/>
        </p:nvSpPr>
        <p:spPr>
          <a:xfrm>
            <a:off x="6457246" y="2730891"/>
            <a:ext cx="373904" cy="369332"/>
          </a:xfrm>
          <a:prstGeom prst="rect">
            <a:avLst/>
          </a:prstGeom>
          <a:noFill/>
        </p:spPr>
        <p:txBody>
          <a:bodyPr wrap="square" rtlCol="0">
            <a:spAutoFit/>
          </a:bodyPr>
          <a:lstStyle/>
          <a:p>
            <a:r>
              <a:rPr lang="en-US" b="1" dirty="0"/>
              <a:t>1</a:t>
            </a:r>
            <a:r>
              <a:rPr lang="en-US" b="1" baseline="-25000" dirty="0"/>
              <a:t> </a:t>
            </a:r>
          </a:p>
        </p:txBody>
      </p:sp>
      <p:graphicFrame>
        <p:nvGraphicFramePr>
          <p:cNvPr id="2" name="Table 1"/>
          <p:cNvGraphicFramePr>
            <a:graphicFrameLocks noGrp="1"/>
          </p:cNvGraphicFramePr>
          <p:nvPr/>
        </p:nvGraphicFramePr>
        <p:xfrm>
          <a:off x="796126" y="1827495"/>
          <a:ext cx="2829148" cy="1828800"/>
        </p:xfrm>
        <a:graphic>
          <a:graphicData uri="http://schemas.openxmlformats.org/drawingml/2006/table">
            <a:tbl>
              <a:tblPr firstRow="1" bandRow="1">
                <a:tableStyleId>{5C22544A-7EE6-4342-B048-85BDC9FD1C3A}</a:tableStyleId>
              </a:tblPr>
              <a:tblGrid>
                <a:gridCol w="660093">
                  <a:extLst>
                    <a:ext uri="{9D8B030D-6E8A-4147-A177-3AD203B41FA5}">
                      <a16:colId xmlns:a16="http://schemas.microsoft.com/office/drawing/2014/main" val="940719695"/>
                    </a:ext>
                  </a:extLst>
                </a:gridCol>
                <a:gridCol w="680128">
                  <a:extLst>
                    <a:ext uri="{9D8B030D-6E8A-4147-A177-3AD203B41FA5}">
                      <a16:colId xmlns:a16="http://schemas.microsoft.com/office/drawing/2014/main" val="3363300399"/>
                    </a:ext>
                  </a:extLst>
                </a:gridCol>
                <a:gridCol w="1488927">
                  <a:extLst>
                    <a:ext uri="{9D8B030D-6E8A-4147-A177-3AD203B41FA5}">
                      <a16:colId xmlns:a16="http://schemas.microsoft.com/office/drawing/2014/main" val="452001056"/>
                    </a:ext>
                  </a:extLst>
                </a:gridCol>
              </a:tblGrid>
              <a:tr h="344185">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tc>
                  <a:txBody>
                    <a:bodyPr/>
                    <a:lstStyle/>
                    <a:p>
                      <a:pPr algn="ct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 </a:t>
                      </a:r>
                      <a:r>
                        <a:rPr lang="en-US" sz="1800" b="1" baseline="0" dirty="0">
                          <a:solidFill>
                            <a:schemeClr val="bg1"/>
                          </a:solidFill>
                          <a:latin typeface="Arial" panose="020B0604020202020204" pitchFamily="34" charset="0"/>
                          <a:cs typeface="Arial" panose="020B0604020202020204" pitchFamily="34" charset="0"/>
                        </a:rPr>
                        <a:t>AND</a:t>
                      </a:r>
                      <a:r>
                        <a:rPr lang="en-US" sz="1800" b="1" baseline="-25000" dirty="0">
                          <a:solidFill>
                            <a:schemeClr val="bg1"/>
                          </a:solidFill>
                          <a:latin typeface="Arial" panose="020B0604020202020204" pitchFamily="34" charset="0"/>
                          <a:cs typeface="Arial" panose="020B0604020202020204" pitchFamily="34" charset="0"/>
                        </a:rPr>
                        <a:t> </a:t>
                      </a: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2</a:t>
                      </a:r>
                      <a:endParaRPr lang="en-US" dirty="0">
                        <a:solidFill>
                          <a:schemeClr val="bg1"/>
                        </a:solidFill>
                      </a:endParaRPr>
                    </a:p>
                  </a:txBody>
                  <a:tcPr/>
                </a:tc>
                <a:extLst>
                  <a:ext uri="{0D108BD9-81ED-4DB2-BD59-A6C34878D82A}">
                    <a16:rowId xmlns:a16="http://schemas.microsoft.com/office/drawing/2014/main" val="3445470048"/>
                  </a:ext>
                </a:extLst>
              </a:tr>
              <a:tr h="344185">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227411592"/>
                  </a:ext>
                </a:extLst>
              </a:tr>
              <a:tr h="344185">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4028102759"/>
                  </a:ext>
                </a:extLst>
              </a:tr>
              <a:tr h="344185">
                <a:tc>
                  <a:txBody>
                    <a:bodyPr/>
                    <a:lstStyle/>
                    <a:p>
                      <a:pPr algn="ctr"/>
                      <a:r>
                        <a:rPr lang="en-US" dirty="0"/>
                        <a:t>1</a:t>
                      </a:r>
                    </a:p>
                  </a:txBody>
                  <a:tcPr/>
                </a:tc>
                <a:tc>
                  <a:txBody>
                    <a:bodyPr/>
                    <a:lstStyle/>
                    <a:p>
                      <a:pPr algn="ctr"/>
                      <a:r>
                        <a:rPr lang="en-US" dirty="0"/>
                        <a:t>0</a:t>
                      </a:r>
                    </a:p>
                  </a:txBody>
                  <a:tcPr/>
                </a:tc>
                <a:tc>
                  <a:txBody>
                    <a:bodyPr/>
                    <a:lstStyle/>
                    <a:p>
                      <a:pPr algn="ctr"/>
                      <a:r>
                        <a:rPr lang="en-US" dirty="0"/>
                        <a:t>0 </a:t>
                      </a:r>
                    </a:p>
                  </a:txBody>
                  <a:tcPr/>
                </a:tc>
                <a:extLst>
                  <a:ext uri="{0D108BD9-81ED-4DB2-BD59-A6C34878D82A}">
                    <a16:rowId xmlns:a16="http://schemas.microsoft.com/office/drawing/2014/main" val="1448256496"/>
                  </a:ext>
                </a:extLst>
              </a:tr>
              <a:tr h="344185">
                <a:tc>
                  <a:txBody>
                    <a:bodyPr/>
                    <a:lstStyle/>
                    <a:p>
                      <a:pPr algn="ctr"/>
                      <a:r>
                        <a:rPr lang="en-US" dirty="0"/>
                        <a:t>1</a:t>
                      </a:r>
                    </a:p>
                  </a:txBody>
                  <a:tcPr/>
                </a:tc>
                <a:tc>
                  <a:txBody>
                    <a:bodyPr/>
                    <a:lstStyle/>
                    <a:p>
                      <a:pPr algn="ctr"/>
                      <a:r>
                        <a:rPr lang="en-US" dirty="0"/>
                        <a:t>1</a:t>
                      </a:r>
                    </a:p>
                  </a:txBody>
                  <a:tcPr/>
                </a:tc>
                <a:tc>
                  <a:txBody>
                    <a:bodyPr/>
                    <a:lstStyle/>
                    <a:p>
                      <a:pPr algn="ctr"/>
                      <a:r>
                        <a:rPr lang="en-US" dirty="0"/>
                        <a:t>1 </a:t>
                      </a:r>
                    </a:p>
                  </a:txBody>
                  <a:tcPr/>
                </a:tc>
                <a:extLst>
                  <a:ext uri="{0D108BD9-81ED-4DB2-BD59-A6C34878D82A}">
                    <a16:rowId xmlns:a16="http://schemas.microsoft.com/office/drawing/2014/main" val="163868603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25576224"/>
              </p:ext>
            </p:extLst>
          </p:nvPr>
        </p:nvGraphicFramePr>
        <p:xfrm>
          <a:off x="3691666" y="3306851"/>
          <a:ext cx="7035257" cy="3286760"/>
        </p:xfrm>
        <a:graphic>
          <a:graphicData uri="http://schemas.openxmlformats.org/drawingml/2006/table">
            <a:tbl>
              <a:tblPr firstRow="1" bandRow="1">
                <a:tableStyleId>{5C22544A-7EE6-4342-B048-85BDC9FD1C3A}</a:tableStyleId>
              </a:tblPr>
              <a:tblGrid>
                <a:gridCol w="1803576">
                  <a:extLst>
                    <a:ext uri="{9D8B030D-6E8A-4147-A177-3AD203B41FA5}">
                      <a16:colId xmlns:a16="http://schemas.microsoft.com/office/drawing/2014/main" val="1310300667"/>
                    </a:ext>
                  </a:extLst>
                </a:gridCol>
                <a:gridCol w="1315952">
                  <a:extLst>
                    <a:ext uri="{9D8B030D-6E8A-4147-A177-3AD203B41FA5}">
                      <a16:colId xmlns:a16="http://schemas.microsoft.com/office/drawing/2014/main" val="984122444"/>
                    </a:ext>
                  </a:extLst>
                </a:gridCol>
                <a:gridCol w="1305243">
                  <a:extLst>
                    <a:ext uri="{9D8B030D-6E8A-4147-A177-3AD203B41FA5}">
                      <a16:colId xmlns:a16="http://schemas.microsoft.com/office/drawing/2014/main" val="1527485606"/>
                    </a:ext>
                  </a:extLst>
                </a:gridCol>
                <a:gridCol w="1305243">
                  <a:extLst>
                    <a:ext uri="{9D8B030D-6E8A-4147-A177-3AD203B41FA5}">
                      <a16:colId xmlns:a16="http://schemas.microsoft.com/office/drawing/2014/main" val="2762024321"/>
                    </a:ext>
                  </a:extLst>
                </a:gridCol>
                <a:gridCol w="1305243">
                  <a:extLst>
                    <a:ext uri="{9D8B030D-6E8A-4147-A177-3AD203B41FA5}">
                      <a16:colId xmlns:a16="http://schemas.microsoft.com/office/drawing/2014/main" val="3447881076"/>
                    </a:ext>
                  </a:extLst>
                </a:gridCol>
              </a:tblGrid>
              <a:tr h="370840">
                <a:tc>
                  <a:txBody>
                    <a:bodyPr/>
                    <a:lstStyle/>
                    <a:p>
                      <a:r>
                        <a:rPr lang="en-US" dirty="0"/>
                        <a:t>Weights</a:t>
                      </a:r>
                    </a:p>
                  </a:txBody>
                  <a:tcPr/>
                </a:tc>
                <a:tc>
                  <a:txBody>
                    <a:bodyPr/>
                    <a:lstStyle/>
                    <a:p>
                      <a:r>
                        <a:rPr lang="en-US" dirty="0"/>
                        <a:t>Ex-1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=0,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r>
                        <a:rPr lang="en-US" dirty="0"/>
                        <a:t>Ex-2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=1,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=0</a:t>
                      </a:r>
                      <a:endParaRPr lang="en-US" dirty="0">
                        <a:solidFill>
                          <a:schemeClr val="bg1"/>
                        </a:solidFill>
                      </a:endParaRPr>
                    </a:p>
                  </a:txBody>
                  <a:tcPr/>
                </a:tc>
                <a:tc>
                  <a:txBody>
                    <a:bodyPr/>
                    <a:lstStyle/>
                    <a:p>
                      <a:r>
                        <a:rPr lang="en-US" dirty="0"/>
                        <a:t>Ex-3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=1,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=1</a:t>
                      </a:r>
                      <a:endParaRPr lang="en-US" dirty="0">
                        <a:solidFill>
                          <a:schemeClr val="bg1"/>
                        </a:solidFill>
                      </a:endParaRPr>
                    </a:p>
                  </a:txBody>
                  <a:tcPr/>
                </a:tc>
                <a:tc>
                  <a:txBody>
                    <a:bodyPr/>
                    <a:lstStyle/>
                    <a:p>
                      <a:r>
                        <a:rPr lang="en-US" dirty="0"/>
                        <a:t>Ex-4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latin typeface="Arial" panose="020B0604020202020204" pitchFamily="34" charset="0"/>
                          <a:cs typeface="Arial" panose="020B0604020202020204" pitchFamily="34" charset="0"/>
                        </a:rPr>
                        <a:t>x</a:t>
                      </a:r>
                      <a:r>
                        <a:rPr lang="en-US" sz="1800" b="1" baseline="-25000" dirty="0">
                          <a:solidFill>
                            <a:schemeClr val="bg1"/>
                          </a:solidFill>
                          <a:latin typeface="Arial" panose="020B0604020202020204" pitchFamily="34" charset="0"/>
                          <a:cs typeface="Arial" panose="020B0604020202020204" pitchFamily="34" charset="0"/>
                        </a:rPr>
                        <a:t>1</a:t>
                      </a:r>
                      <a:r>
                        <a:rPr lang="en-US" sz="1800" b="1" baseline="0" dirty="0">
                          <a:solidFill>
                            <a:schemeClr val="bg1"/>
                          </a:solidFill>
                          <a:latin typeface="Arial" panose="020B0604020202020204" pitchFamily="34" charset="0"/>
                          <a:cs typeface="Arial" panose="020B0604020202020204" pitchFamily="34" charset="0"/>
                        </a:rPr>
                        <a:t>=0, x</a:t>
                      </a:r>
                      <a:r>
                        <a:rPr lang="en-US" sz="1800" b="1" baseline="-25000" dirty="0">
                          <a:solidFill>
                            <a:schemeClr val="bg1"/>
                          </a:solidFill>
                          <a:latin typeface="Arial" panose="020B0604020202020204" pitchFamily="34" charset="0"/>
                          <a:cs typeface="Arial" panose="020B0604020202020204" pitchFamily="34" charset="0"/>
                        </a:rPr>
                        <a:t>2</a:t>
                      </a:r>
                      <a:r>
                        <a:rPr lang="en-US" sz="1800" b="1" baseline="0" dirty="0">
                          <a:solidFill>
                            <a:schemeClr val="bg1"/>
                          </a:solidFill>
                          <a:latin typeface="Arial" panose="020B0604020202020204" pitchFamily="34" charset="0"/>
                          <a:cs typeface="Arial" panose="020B0604020202020204" pitchFamily="34" charset="0"/>
                        </a:rPr>
                        <a:t>=0</a:t>
                      </a:r>
                      <a:endParaRPr lang="en-US" dirty="0">
                        <a:solidFill>
                          <a:schemeClr val="bg1"/>
                        </a:solidFill>
                      </a:endParaRPr>
                    </a:p>
                  </a:txBody>
                  <a:tcPr/>
                </a:tc>
                <a:extLst>
                  <a:ext uri="{0D108BD9-81ED-4DB2-BD59-A6C34878D82A}">
                    <a16:rowId xmlns:a16="http://schemas.microsoft.com/office/drawing/2014/main" val="4108788607"/>
                  </a:ext>
                </a:extLst>
              </a:tr>
              <a:tr h="370840">
                <a:tc>
                  <a:txBody>
                    <a:bodyPr/>
                    <a:lstStyle/>
                    <a:p>
                      <a:r>
                        <a:rPr lang="en-US" dirty="0"/>
                        <a:t>w1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702320125"/>
                  </a:ext>
                </a:extLst>
              </a:tr>
              <a:tr h="370840">
                <a:tc>
                  <a:txBody>
                    <a:bodyPr/>
                    <a:lstStyle/>
                    <a:p>
                      <a:r>
                        <a:rPr lang="en-US" dirty="0"/>
                        <a:t>w2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0.1</a:t>
                      </a:r>
                    </a:p>
                  </a:txBody>
                  <a:tcPr/>
                </a:tc>
                <a:extLst>
                  <a:ext uri="{0D108BD9-81ED-4DB2-BD59-A6C34878D82A}">
                    <a16:rowId xmlns:a16="http://schemas.microsoft.com/office/drawing/2014/main" val="4261206254"/>
                  </a:ext>
                </a:extLst>
              </a:tr>
              <a:tr h="370840">
                <a:tc>
                  <a:txBody>
                    <a:bodyPr/>
                    <a:lstStyle/>
                    <a:p>
                      <a:r>
                        <a:rPr lang="en-US" dirty="0"/>
                        <a:t>Weighted Sum</a:t>
                      </a:r>
                    </a:p>
                  </a:txBody>
                  <a:tcPr/>
                </a:tc>
                <a:tc>
                  <a:txBody>
                    <a:bodyPr/>
                    <a:lstStyle/>
                    <a:p>
                      <a:r>
                        <a:rPr lang="en-US" dirty="0"/>
                        <a:t>0.1</a:t>
                      </a:r>
                    </a:p>
                  </a:txBody>
                  <a:tcPr/>
                </a:tc>
                <a:tc>
                  <a:txBody>
                    <a:bodyPr/>
                    <a:lstStyle/>
                    <a:p>
                      <a:r>
                        <a:rPr lang="en-US" dirty="0"/>
                        <a:t>0.1</a:t>
                      </a:r>
                    </a:p>
                  </a:txBody>
                  <a:tcPr/>
                </a:tc>
                <a:tc>
                  <a:txBody>
                    <a:bodyPr/>
                    <a:lstStyle/>
                    <a:p>
                      <a:r>
                        <a:rPr lang="en-US" dirty="0"/>
                        <a:t>0.2</a:t>
                      </a:r>
                    </a:p>
                  </a:txBody>
                  <a:tcPr>
                    <a:lnB w="12700" cap="flat" cmpd="sng" algn="ctr">
                      <a:solidFill>
                        <a:schemeClr val="tx1"/>
                      </a:solidFill>
                      <a:prstDash val="solid"/>
                      <a:round/>
                      <a:headEnd type="none" w="med" len="med"/>
                      <a:tailEnd type="none" w="med" len="med"/>
                    </a:lnB>
                  </a:tcPr>
                </a:tc>
                <a:tc>
                  <a:txBody>
                    <a:bodyPr/>
                    <a:lstStyle/>
                    <a:p>
                      <a:r>
                        <a:rPr lang="en-US" dirty="0"/>
                        <a:t>0</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00024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Observed Output</a:t>
                      </a:r>
                    </a:p>
                  </a:txBody>
                  <a:tcPr/>
                </a:tc>
                <a:tc>
                  <a:txBody>
                    <a:bodyPr/>
                    <a:lstStyle/>
                    <a:p>
                      <a:r>
                        <a:rPr lang="en-US" dirty="0"/>
                        <a:t>+1</a:t>
                      </a:r>
                    </a:p>
                  </a:txBody>
                  <a:tcPr/>
                </a:tc>
                <a:tc>
                  <a:txBody>
                    <a:bodyPr/>
                    <a:lstStyle/>
                    <a:p>
                      <a:r>
                        <a:rPr lang="en-US" dirty="0"/>
                        <a:t>+1</a:t>
                      </a:r>
                    </a:p>
                  </a:txBody>
                  <a:tcPr>
                    <a:lnR w="12700" cap="flat" cmpd="sng" algn="ctr">
                      <a:solidFill>
                        <a:schemeClr val="tx1"/>
                      </a:solidFill>
                      <a:prstDash val="solid"/>
                      <a:round/>
                      <a:headEnd type="none" w="med" len="med"/>
                      <a:tailEnd type="none" w="med" len="med"/>
                    </a:lnR>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4068881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Target Output</a:t>
                      </a:r>
                    </a:p>
                  </a:txBody>
                  <a:tcPr/>
                </a:tc>
                <a:tc>
                  <a:txBody>
                    <a:bodyPr/>
                    <a:lstStyle/>
                    <a:p>
                      <a:r>
                        <a:rPr lang="en-US" dirty="0"/>
                        <a:t>-1</a:t>
                      </a:r>
                    </a:p>
                  </a:txBody>
                  <a:tcPr/>
                </a:tc>
                <a:tc>
                  <a:txBody>
                    <a:bodyPr/>
                    <a:lstStyle/>
                    <a:p>
                      <a:r>
                        <a:rPr lang="en-US" dirty="0"/>
                        <a:t>-1</a:t>
                      </a:r>
                    </a:p>
                  </a:txBody>
                  <a:tcPr>
                    <a:lnR w="12700" cap="flat" cmpd="sng" algn="ctr">
                      <a:solidFill>
                        <a:schemeClr val="tx1"/>
                      </a:solidFill>
                      <a:prstDash val="solid"/>
                      <a:round/>
                      <a:headEnd type="none" w="med" len="med"/>
                      <a:tailEnd type="none" w="med" len="med"/>
                    </a:lnR>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3608397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1" dirty="0">
                          <a:solidFill>
                            <a:schemeClr val="tx1"/>
                          </a:solidFill>
                        </a:rPr>
                        <a:t>∆</a:t>
                      </a:r>
                      <a:r>
                        <a:rPr lang="en-US" sz="1800" b="1" baseline="-25000" dirty="0">
                          <a:solidFill>
                            <a:schemeClr val="tx1"/>
                          </a:solidFill>
                        </a:rPr>
                        <a:t>1</a:t>
                      </a:r>
                      <a:endParaRPr lang="en-US" dirty="0"/>
                    </a:p>
                  </a:txBody>
                  <a:tcPr/>
                </a:tc>
                <a:tc>
                  <a:txBody>
                    <a:bodyPr/>
                    <a:lstStyle/>
                    <a:p>
                      <a:r>
                        <a:rPr lang="en-US"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-0.2</a:t>
                      </a:r>
                    </a:p>
                  </a:txBody>
                  <a:tcPr/>
                </a:tc>
                <a:tc>
                  <a:txBody>
                    <a:bodyPr/>
                    <a:lstStyle/>
                    <a:p>
                      <a:r>
                        <a:rPr lang="en-US" dirty="0"/>
                        <a:t>0</a:t>
                      </a:r>
                    </a:p>
                  </a:txBody>
                  <a:tcPr>
                    <a:lnT w="12700" cap="flat" cmpd="sng" algn="ctr">
                      <a:solidFill>
                        <a:schemeClr val="tx1"/>
                      </a:solidFill>
                      <a:prstDash val="solid"/>
                      <a:round/>
                      <a:headEnd type="none" w="med" len="med"/>
                      <a:tailEnd type="none" w="med" len="med"/>
                    </a:lnT>
                  </a:tcPr>
                </a:tc>
                <a:tc>
                  <a:txBody>
                    <a:bodyPr/>
                    <a:lstStyle/>
                    <a:p>
                      <a:r>
                        <a:rPr lang="en-US" dirty="0"/>
                        <a:t>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145311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b="1" dirty="0">
                          <a:solidFill>
                            <a:schemeClr val="tx1"/>
                          </a:solidFill>
                        </a:rPr>
                        <a:t>∆</a:t>
                      </a:r>
                      <a:r>
                        <a:rPr lang="en-US" sz="1800" b="1" baseline="-25000" dirty="0">
                          <a:solidFill>
                            <a:schemeClr val="tx1"/>
                          </a:solidFill>
                        </a:rPr>
                        <a:t>2</a:t>
                      </a:r>
                      <a:endParaRPr lang="en-US" dirty="0"/>
                    </a:p>
                  </a:txBody>
                  <a:tcPr/>
                </a:tc>
                <a:tc>
                  <a:txBody>
                    <a:bodyPr/>
                    <a:lstStyle/>
                    <a:p>
                      <a:r>
                        <a:rPr lang="en-US" dirty="0"/>
                        <a:t>-0.2</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416077114"/>
                  </a:ext>
                </a:extLst>
              </a:tr>
            </a:tbl>
          </a:graphicData>
        </a:graphic>
      </p:graphicFrame>
      <p:sp>
        <p:nvSpPr>
          <p:cNvPr id="30" name="TextBox 29"/>
          <p:cNvSpPr txBox="1"/>
          <p:nvPr/>
        </p:nvSpPr>
        <p:spPr>
          <a:xfrm>
            <a:off x="343146" y="1051635"/>
            <a:ext cx="11039087" cy="584775"/>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3200" b="1" dirty="0">
                <a:solidFill>
                  <a:srgbClr val="FF0000"/>
                </a:solidFill>
              </a:rPr>
              <a:t>Epoch:5</a:t>
            </a:r>
          </a:p>
        </p:txBody>
      </p:sp>
      <p:sp>
        <p:nvSpPr>
          <p:cNvPr id="3" name="TextBox 2"/>
          <p:cNvSpPr txBox="1"/>
          <p:nvPr/>
        </p:nvSpPr>
        <p:spPr>
          <a:xfrm>
            <a:off x="376621" y="4274844"/>
            <a:ext cx="3199242" cy="1400383"/>
          </a:xfrm>
          <a:prstGeom prst="rect">
            <a:avLst/>
          </a:prstGeom>
          <a:noFill/>
        </p:spPr>
        <p:txBody>
          <a:bodyPr wrap="square" rtlCol="0">
            <a:spAutoFit/>
          </a:bodyPr>
          <a:lstStyle/>
          <a:p>
            <a:r>
              <a:rPr lang="en-US" sz="1700" dirty="0"/>
              <a:t>Total Error </a:t>
            </a:r>
            <a:r>
              <a:rPr lang="el-GR" sz="1700" b="1" dirty="0"/>
              <a:t>∆</a:t>
            </a:r>
            <a:r>
              <a:rPr lang="en-US" sz="1700" b="1" baseline="-25000" dirty="0"/>
              <a:t>1 </a:t>
            </a:r>
            <a:r>
              <a:rPr lang="en-US" sz="1700" b="1" dirty="0"/>
              <a:t>= </a:t>
            </a:r>
            <a:r>
              <a:rPr lang="en-US" sz="1700" dirty="0"/>
              <a:t>0 - 0.2+0+0 </a:t>
            </a:r>
            <a:r>
              <a:rPr lang="en-US" sz="1700" b="1" dirty="0"/>
              <a:t>= - 0.2</a:t>
            </a:r>
            <a:endParaRPr lang="en-US" sz="1700" dirty="0"/>
          </a:p>
          <a:p>
            <a:r>
              <a:rPr lang="en-US" sz="1700" dirty="0"/>
              <a:t>Total Error </a:t>
            </a:r>
            <a:r>
              <a:rPr lang="el-GR" sz="1700" b="1" dirty="0"/>
              <a:t>∆</a:t>
            </a:r>
            <a:r>
              <a:rPr lang="en-US" sz="1700" b="1" baseline="-25000" dirty="0"/>
              <a:t>2</a:t>
            </a:r>
            <a:r>
              <a:rPr lang="en-US" sz="1700" b="1" dirty="0"/>
              <a:t> =</a:t>
            </a:r>
            <a:r>
              <a:rPr lang="en-US" sz="1700" dirty="0"/>
              <a:t> -0.2+0+0 = - </a:t>
            </a:r>
            <a:r>
              <a:rPr lang="en-US" sz="1700" b="1" dirty="0"/>
              <a:t>0.2</a:t>
            </a:r>
          </a:p>
          <a:p>
            <a:endParaRPr lang="en-US" sz="1700" b="1" dirty="0"/>
          </a:p>
          <a:p>
            <a:r>
              <a:rPr lang="en-US" sz="1700" dirty="0"/>
              <a:t>Updated</a:t>
            </a:r>
            <a:r>
              <a:rPr lang="en-US" sz="1700" b="1" dirty="0"/>
              <a:t> w1 </a:t>
            </a:r>
            <a:r>
              <a:rPr lang="en-US" sz="1700" dirty="0"/>
              <a:t>= 0.1-0.2 </a:t>
            </a:r>
            <a:r>
              <a:rPr lang="en-US" sz="1700" b="1" dirty="0"/>
              <a:t>= - 0.1</a:t>
            </a:r>
          </a:p>
          <a:p>
            <a:r>
              <a:rPr lang="en-US" sz="1700" dirty="0"/>
              <a:t>Updated</a:t>
            </a:r>
            <a:r>
              <a:rPr lang="en-US" sz="1700" b="1" dirty="0"/>
              <a:t> w2 </a:t>
            </a:r>
            <a:r>
              <a:rPr lang="en-US" sz="1700" dirty="0"/>
              <a:t>= 0.1-0.2 </a:t>
            </a:r>
            <a:r>
              <a:rPr lang="en-US" sz="1700" b="1" dirty="0"/>
              <a:t>= - 0.1</a:t>
            </a:r>
          </a:p>
        </p:txBody>
      </p:sp>
      <p:sp>
        <p:nvSpPr>
          <p:cNvPr id="31" name="Rounded Rectangle 30"/>
          <p:cNvSpPr/>
          <p:nvPr/>
        </p:nvSpPr>
        <p:spPr>
          <a:xfrm>
            <a:off x="502951" y="338281"/>
            <a:ext cx="10101359" cy="58642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Arial" panose="020B0604020202020204" pitchFamily="34" charset="0"/>
                <a:cs typeface="Arial" panose="020B0604020202020204" pitchFamily="34" charset="0"/>
              </a:rPr>
              <a:t>Example of AND by taking Batch Regime (Without Bias)</a:t>
            </a:r>
            <a:endParaRPr lang="en-US" sz="2800" dirty="0">
              <a:solidFill>
                <a:schemeClr val="tx1"/>
              </a:solidFill>
            </a:endParaRPr>
          </a:p>
        </p:txBody>
      </p:sp>
      <p:sp>
        <p:nvSpPr>
          <p:cNvPr id="25" name="Oval Callout 24"/>
          <p:cNvSpPr/>
          <p:nvPr/>
        </p:nvSpPr>
        <p:spPr>
          <a:xfrm>
            <a:off x="9695543" y="3323361"/>
            <a:ext cx="2496457" cy="1492810"/>
          </a:xfrm>
          <a:prstGeom prst="wedgeEllipseCallou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After 5-Epochs, two examples are correctly classified</a:t>
            </a:r>
          </a:p>
        </p:txBody>
      </p:sp>
    </p:spTree>
    <p:extLst>
      <p:ext uri="{BB962C8B-B14F-4D97-AF65-F5344CB8AC3E}">
        <p14:creationId xmlns:p14="http://schemas.microsoft.com/office/powerpoint/2010/main" val="87621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circle(in)">
                                      <p:cBhvr>
                                        <p:cTn id="7"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038" y="257912"/>
            <a:ext cx="10515600" cy="2050529"/>
          </a:xfrm>
        </p:spPr>
        <p:txBody>
          <a:bodyPr>
            <a:noAutofit/>
          </a:bodyPr>
          <a:lstStyle/>
          <a:p>
            <a:r>
              <a:rPr lang="en-US" sz="2400" dirty="0">
                <a:latin typeface="Arial" panose="020B0604020202020204" pitchFamily="34" charset="0"/>
                <a:cs typeface="Arial" panose="020B0604020202020204" pitchFamily="34" charset="0"/>
              </a:rPr>
              <a:t>Main components of a neuron</a:t>
            </a:r>
            <a:br>
              <a:rPr lang="en-US" sz="2400" dirty="0">
                <a:latin typeface="Arial" panose="020B0604020202020204" pitchFamily="34" charset="0"/>
                <a:cs typeface="Arial" panose="020B0604020202020204" pitchFamily="34" charset="0"/>
              </a:rPr>
            </a:br>
            <a:r>
              <a:rPr lang="en-US" sz="2000" b="1" i="1" dirty="0">
                <a:solidFill>
                  <a:srgbClr val="FF0000"/>
                </a:solidFill>
                <a:latin typeface="Arial" panose="020B0604020202020204" pitchFamily="34" charset="0"/>
                <a:cs typeface="Arial" panose="020B0604020202020204" pitchFamily="34" charset="0"/>
              </a:rPr>
              <a:t>Cell body:  </a:t>
            </a:r>
            <a:r>
              <a:rPr lang="en-US" sz="2000" dirty="0">
                <a:latin typeface="Arial" panose="020B0604020202020204" pitchFamily="34" charset="0"/>
                <a:cs typeface="Arial" panose="020B0604020202020204" pitchFamily="34" charset="0"/>
              </a:rPr>
              <a:t>which holds DNA information in </a:t>
            </a:r>
            <a:r>
              <a:rPr lang="en-US" sz="2000" b="1" i="1" dirty="0">
                <a:latin typeface="Arial" panose="020B0604020202020204" pitchFamily="34" charset="0"/>
                <a:cs typeface="Arial" panose="020B0604020202020204" pitchFamily="34" charset="0"/>
              </a:rPr>
              <a:t>nucleus</a:t>
            </a:r>
            <a:br>
              <a:rPr lang="en-US" sz="2000" b="1" i="1" dirty="0">
                <a:latin typeface="Arial" panose="020B0604020202020204" pitchFamily="34" charset="0"/>
                <a:cs typeface="Arial" panose="020B0604020202020204" pitchFamily="34" charset="0"/>
              </a:rPr>
            </a:br>
            <a:r>
              <a:rPr lang="en-US" sz="2000" b="1" i="1" dirty="0">
                <a:solidFill>
                  <a:srgbClr val="FF0000"/>
                </a:solidFill>
                <a:latin typeface="Arial" panose="020B0604020202020204" pitchFamily="34" charset="0"/>
                <a:cs typeface="Arial" panose="020B0604020202020204" pitchFamily="34" charset="0"/>
              </a:rPr>
              <a:t>Dendrites:</a:t>
            </a:r>
            <a:r>
              <a:rPr lang="en-US" sz="2000" b="1"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may have thousands of dendrites, usually short</a:t>
            </a:r>
            <a:br>
              <a:rPr lang="en-US" sz="2000" dirty="0">
                <a:latin typeface="Arial" panose="020B0604020202020204" pitchFamily="34" charset="0"/>
                <a:cs typeface="Arial" panose="020B0604020202020204" pitchFamily="34" charset="0"/>
              </a:rPr>
            </a:br>
            <a:r>
              <a:rPr lang="en-US" sz="2000" b="1" dirty="0">
                <a:solidFill>
                  <a:srgbClr val="FF0000"/>
                </a:solidFill>
                <a:latin typeface="Arial" panose="020B0604020202020204" pitchFamily="34" charset="0"/>
                <a:cs typeface="Arial" panose="020B0604020202020204" pitchFamily="34" charset="0"/>
              </a:rPr>
              <a:t>A</a:t>
            </a:r>
            <a:r>
              <a:rPr lang="en-US" sz="2000" b="1" i="1" dirty="0">
                <a:solidFill>
                  <a:srgbClr val="FF0000"/>
                </a:solidFill>
                <a:latin typeface="Arial" panose="020B0604020202020204" pitchFamily="34" charset="0"/>
                <a:cs typeface="Arial" panose="020B0604020202020204" pitchFamily="34" charset="0"/>
              </a:rPr>
              <a:t>xon:</a:t>
            </a:r>
            <a:r>
              <a:rPr lang="en-US" sz="2000" b="1"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long structure, which splits in possibly thousands branches at the end. May be up to 1 meter long </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5274" y="2660586"/>
            <a:ext cx="7378256" cy="3981073"/>
          </a:xfrm>
        </p:spPr>
      </p:pic>
      <p:sp>
        <p:nvSpPr>
          <p:cNvPr id="8" name="Oval 7"/>
          <p:cNvSpPr/>
          <p:nvPr/>
        </p:nvSpPr>
        <p:spPr>
          <a:xfrm>
            <a:off x="779623" y="2185445"/>
            <a:ext cx="2158724" cy="16028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46175"/>
            <a:r>
              <a:rPr lang="en-US" sz="1600" b="1" i="1" dirty="0">
                <a:solidFill>
                  <a:schemeClr val="tx1"/>
                </a:solidFill>
              </a:rPr>
              <a:t>Input </a:t>
            </a:r>
            <a:r>
              <a:rPr lang="en-US" sz="1600" dirty="0">
                <a:solidFill>
                  <a:schemeClr val="tx1"/>
                </a:solidFill>
              </a:rPr>
              <a:t>: neuron collects signals from other neurons</a:t>
            </a:r>
            <a:br>
              <a:rPr lang="en-US" sz="1600" dirty="0">
                <a:solidFill>
                  <a:schemeClr val="tx1"/>
                </a:solidFill>
              </a:rPr>
            </a:br>
            <a:r>
              <a:rPr lang="en-US" sz="1600" dirty="0">
                <a:solidFill>
                  <a:schemeClr val="tx1"/>
                </a:solidFill>
              </a:rPr>
              <a:t>through dendrites </a:t>
            </a:r>
          </a:p>
        </p:txBody>
      </p:sp>
      <p:sp>
        <p:nvSpPr>
          <p:cNvPr id="20" name="Curved Down Arrow 19"/>
          <p:cNvSpPr/>
          <p:nvPr/>
        </p:nvSpPr>
        <p:spPr>
          <a:xfrm rot="851766">
            <a:off x="2808826" y="2507846"/>
            <a:ext cx="1754527" cy="668477"/>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p:cNvSpPr/>
          <p:nvPr/>
        </p:nvSpPr>
        <p:spPr>
          <a:xfrm>
            <a:off x="6304962" y="1602364"/>
            <a:ext cx="2220712" cy="14410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46175"/>
            <a:r>
              <a:rPr lang="en-US" b="1" i="1" dirty="0">
                <a:solidFill>
                  <a:schemeClr val="tx1"/>
                </a:solidFill>
              </a:rPr>
              <a:t>Processor: </a:t>
            </a:r>
            <a:r>
              <a:rPr lang="en-US" dirty="0">
                <a:solidFill>
                  <a:schemeClr val="tx1"/>
                </a:solidFill>
              </a:rPr>
              <a:t>Signals are</a:t>
            </a:r>
            <a:br>
              <a:rPr lang="en-US" dirty="0">
                <a:solidFill>
                  <a:schemeClr val="tx1"/>
                </a:solidFill>
              </a:rPr>
            </a:br>
            <a:r>
              <a:rPr lang="en-US" dirty="0">
                <a:solidFill>
                  <a:schemeClr val="tx1"/>
                </a:solidFill>
              </a:rPr>
              <a:t>processed by the cell body</a:t>
            </a:r>
            <a:r>
              <a:rPr lang="en-US" sz="1400" dirty="0">
                <a:solidFill>
                  <a:schemeClr val="tx1"/>
                </a:solidFill>
              </a:rPr>
              <a:t> </a:t>
            </a:r>
            <a:br>
              <a:rPr lang="en-US" sz="1400" dirty="0">
                <a:solidFill>
                  <a:schemeClr val="tx1"/>
                </a:solidFill>
              </a:rPr>
            </a:br>
            <a:endParaRPr lang="en-US" sz="1400" dirty="0">
              <a:solidFill>
                <a:schemeClr val="tx1"/>
              </a:solidFill>
            </a:endParaRPr>
          </a:p>
        </p:txBody>
      </p:sp>
      <p:sp>
        <p:nvSpPr>
          <p:cNvPr id="23" name="Curved Right Arrow 22"/>
          <p:cNvSpPr/>
          <p:nvPr/>
        </p:nvSpPr>
        <p:spPr>
          <a:xfrm rot="3492558">
            <a:off x="5297992" y="1930618"/>
            <a:ext cx="868704" cy="2283520"/>
          </a:xfrm>
          <a:prstGeom prst="curved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p:cNvSpPr/>
          <p:nvPr/>
        </p:nvSpPr>
        <p:spPr>
          <a:xfrm>
            <a:off x="7062632" y="5459102"/>
            <a:ext cx="3992055" cy="1425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46175"/>
            <a:r>
              <a:rPr lang="en-US" sz="1600" b="1" i="1" dirty="0">
                <a:solidFill>
                  <a:schemeClr val="tx1"/>
                </a:solidFill>
              </a:rPr>
              <a:t>Output: </a:t>
            </a:r>
            <a:r>
              <a:rPr lang="en-US" sz="1600" i="1" dirty="0">
                <a:solidFill>
                  <a:schemeClr val="tx1"/>
                </a:solidFill>
              </a:rPr>
              <a:t>Neuron fires (sends signal or spike of electrical activity to axon) if weighted sum of input is &gt;threshold</a:t>
            </a:r>
            <a:br>
              <a:rPr lang="en-US" sz="1400" dirty="0"/>
            </a:br>
            <a:endParaRPr lang="en-US" sz="1400" dirty="0"/>
          </a:p>
        </p:txBody>
      </p:sp>
      <p:sp>
        <p:nvSpPr>
          <p:cNvPr id="25" name="Curved Left Arrow 24"/>
          <p:cNvSpPr/>
          <p:nvPr/>
        </p:nvSpPr>
        <p:spPr>
          <a:xfrm rot="7516449">
            <a:off x="5930751" y="5081014"/>
            <a:ext cx="761073" cy="2058853"/>
          </a:xfrm>
          <a:prstGeom prst="curved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446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47" presetClass="entr" presetSubtype="0"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1000"/>
                                        <p:tgtEl>
                                          <p:spTgt spid="20"/>
                                        </p:tgtEl>
                                      </p:cBhvr>
                                    </p:animEffect>
                                    <p:anim calcmode="lin" valueType="num">
                                      <p:cBhvr>
                                        <p:cTn id="11" dur="1000" fill="hold"/>
                                        <p:tgtEl>
                                          <p:spTgt spid="20"/>
                                        </p:tgtEl>
                                        <p:attrNameLst>
                                          <p:attrName>ppt_x</p:attrName>
                                        </p:attrNameLst>
                                      </p:cBhvr>
                                      <p:tavLst>
                                        <p:tav tm="0">
                                          <p:val>
                                            <p:strVal val="#ppt_x"/>
                                          </p:val>
                                        </p:tav>
                                        <p:tav tm="100000">
                                          <p:val>
                                            <p:strVal val="#ppt_x"/>
                                          </p:val>
                                        </p:tav>
                                      </p:tavLst>
                                    </p:anim>
                                    <p:anim calcmode="lin" valueType="num">
                                      <p:cBhvr>
                                        <p:cTn id="1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par>
                          <p:cTn id="17" fill="hold">
                            <p:stCondLst>
                              <p:cond delay="0"/>
                            </p:stCondLst>
                            <p:childTnLst>
                              <p:par>
                                <p:cTn id="18" presetID="47" presetClass="entr" presetSubtype="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par>
                          <p:cTn id="27" fill="hold">
                            <p:stCondLst>
                              <p:cond delay="0"/>
                            </p:stCondLst>
                            <p:childTnLst>
                              <p:par>
                                <p:cTn id="28" presetID="42" presetClass="entr" presetSubtype="0"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1000"/>
                                        <p:tgtEl>
                                          <p:spTgt spid="25"/>
                                        </p:tgtEl>
                                      </p:cBhvr>
                                    </p:animEffect>
                                    <p:anim calcmode="lin" valueType="num">
                                      <p:cBhvr>
                                        <p:cTn id="31" dur="1000" fill="hold"/>
                                        <p:tgtEl>
                                          <p:spTgt spid="25"/>
                                        </p:tgtEl>
                                        <p:attrNameLst>
                                          <p:attrName>ppt_x</p:attrName>
                                        </p:attrNameLst>
                                      </p:cBhvr>
                                      <p:tavLst>
                                        <p:tav tm="0">
                                          <p:val>
                                            <p:strVal val="#ppt_x"/>
                                          </p:val>
                                        </p:tav>
                                        <p:tav tm="100000">
                                          <p:val>
                                            <p:strVal val="#ppt_x"/>
                                          </p:val>
                                        </p:tav>
                                      </p:tavLst>
                                    </p:anim>
                                    <p:anim calcmode="lin" valueType="num">
                                      <p:cBhvr>
                                        <p:cTn id="3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0" grpId="0" animBg="1"/>
      <p:bldP spid="21" grpId="0" animBg="1"/>
      <p:bldP spid="23" grpId="0" animBg="1"/>
      <p:bldP spid="24" grpId="0" animBg="1"/>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07868" y="1514901"/>
            <a:ext cx="7850532" cy="378042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a:solidFill>
                <a:schemeClr val="tx1"/>
              </a:solidFill>
            </a:endParaRPr>
          </a:p>
          <a:p>
            <a:pPr algn="ctr"/>
            <a:r>
              <a:rPr lang="en-US" sz="3800" b="1" dirty="0">
                <a:solidFill>
                  <a:schemeClr val="tx1"/>
                </a:solidFill>
              </a:rPr>
              <a:t>Consider the Same example of AND (With Batch Regime) and Bias</a:t>
            </a:r>
          </a:p>
          <a:p>
            <a:pPr algn="ctr"/>
            <a:r>
              <a:rPr lang="en-US" sz="4800" b="1" dirty="0">
                <a:solidFill>
                  <a:schemeClr val="tx1"/>
                </a:solidFill>
              </a:rPr>
              <a:t> </a:t>
            </a:r>
          </a:p>
        </p:txBody>
      </p:sp>
    </p:spTree>
    <p:extLst>
      <p:ext uri="{BB962C8B-B14F-4D97-AF65-F5344CB8AC3E}">
        <p14:creationId xmlns:p14="http://schemas.microsoft.com/office/powerpoint/2010/main" val="2487599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51" y="283689"/>
            <a:ext cx="5670848" cy="38847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Arial" panose="020B0604020202020204" pitchFamily="34" charset="0"/>
                <a:cs typeface="Arial" panose="020B0604020202020204" pitchFamily="34" charset="0"/>
              </a:rPr>
              <a:t>AND with Bias (Batch Regime)</a:t>
            </a:r>
            <a:endParaRPr lang="en-US" sz="280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262690674"/>
              </p:ext>
            </p:extLst>
          </p:nvPr>
        </p:nvGraphicFramePr>
        <p:xfrm>
          <a:off x="502951" y="1942076"/>
          <a:ext cx="6361240" cy="3657600"/>
        </p:xfrm>
        <a:graphic>
          <a:graphicData uri="http://schemas.openxmlformats.org/drawingml/2006/table">
            <a:tbl>
              <a:tblPr firstRow="1" bandRow="1">
                <a:tableStyleId>{5C22544A-7EE6-4342-B048-85BDC9FD1C3A}</a:tableStyleId>
              </a:tblPr>
              <a:tblGrid>
                <a:gridCol w="1635568">
                  <a:extLst>
                    <a:ext uri="{9D8B030D-6E8A-4147-A177-3AD203B41FA5}">
                      <a16:colId xmlns:a16="http://schemas.microsoft.com/office/drawing/2014/main" val="1310300667"/>
                    </a:ext>
                  </a:extLst>
                </a:gridCol>
                <a:gridCol w="1181418">
                  <a:extLst>
                    <a:ext uri="{9D8B030D-6E8A-4147-A177-3AD203B41FA5}">
                      <a16:colId xmlns:a16="http://schemas.microsoft.com/office/drawing/2014/main" val="984122444"/>
                    </a:ext>
                  </a:extLst>
                </a:gridCol>
                <a:gridCol w="1181418">
                  <a:extLst>
                    <a:ext uri="{9D8B030D-6E8A-4147-A177-3AD203B41FA5}">
                      <a16:colId xmlns:a16="http://schemas.microsoft.com/office/drawing/2014/main" val="1527485606"/>
                    </a:ext>
                  </a:extLst>
                </a:gridCol>
                <a:gridCol w="1181418">
                  <a:extLst>
                    <a:ext uri="{9D8B030D-6E8A-4147-A177-3AD203B41FA5}">
                      <a16:colId xmlns:a16="http://schemas.microsoft.com/office/drawing/2014/main" val="2762024321"/>
                    </a:ext>
                  </a:extLst>
                </a:gridCol>
                <a:gridCol w="1181418">
                  <a:extLst>
                    <a:ext uri="{9D8B030D-6E8A-4147-A177-3AD203B41FA5}">
                      <a16:colId xmlns:a16="http://schemas.microsoft.com/office/drawing/2014/main" val="3447881076"/>
                    </a:ext>
                  </a:extLst>
                </a:gridCol>
              </a:tblGrid>
              <a:tr h="505892">
                <a:tc>
                  <a:txBody>
                    <a:bodyPr/>
                    <a:lstStyle/>
                    <a:p>
                      <a:r>
                        <a:rPr lang="en-US" sz="1600" dirty="0"/>
                        <a:t>Weights</a:t>
                      </a:r>
                    </a:p>
                  </a:txBody>
                  <a:tcPr/>
                </a:tc>
                <a:tc>
                  <a:txBody>
                    <a:bodyPr/>
                    <a:lstStyle/>
                    <a:p>
                      <a:r>
                        <a:rPr lang="en-US" sz="1600" dirty="0"/>
                        <a:t>Ex-1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=0,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=1</a:t>
                      </a:r>
                      <a:endParaRPr lang="en-US" sz="1600" dirty="0">
                        <a:solidFill>
                          <a:schemeClr val="bg1"/>
                        </a:solidFill>
                      </a:endParaRPr>
                    </a:p>
                  </a:txBody>
                  <a:tcPr/>
                </a:tc>
                <a:tc>
                  <a:txBody>
                    <a:bodyPr/>
                    <a:lstStyle/>
                    <a:p>
                      <a:r>
                        <a:rPr lang="en-US" sz="1600" dirty="0"/>
                        <a:t>Ex-2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=1,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=0</a:t>
                      </a:r>
                      <a:endParaRPr lang="en-US" sz="1600" dirty="0">
                        <a:solidFill>
                          <a:schemeClr val="bg1"/>
                        </a:solidFill>
                      </a:endParaRPr>
                    </a:p>
                  </a:txBody>
                  <a:tcPr/>
                </a:tc>
                <a:tc>
                  <a:txBody>
                    <a:bodyPr/>
                    <a:lstStyle/>
                    <a:p>
                      <a:r>
                        <a:rPr lang="en-US" sz="1600" dirty="0"/>
                        <a:t>Ex-3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=1,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=1</a:t>
                      </a:r>
                      <a:endParaRPr lang="en-US" sz="1600" dirty="0">
                        <a:solidFill>
                          <a:schemeClr val="bg1"/>
                        </a:solidFill>
                      </a:endParaRPr>
                    </a:p>
                  </a:txBody>
                  <a:tcPr/>
                </a:tc>
                <a:tc>
                  <a:txBody>
                    <a:bodyPr/>
                    <a:lstStyle/>
                    <a:p>
                      <a:r>
                        <a:rPr lang="en-US" sz="1600" dirty="0"/>
                        <a:t>Ex-4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=0,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=0</a:t>
                      </a:r>
                      <a:endParaRPr lang="en-US" sz="1600" dirty="0">
                        <a:solidFill>
                          <a:schemeClr val="bg1"/>
                        </a:solidFill>
                      </a:endParaRPr>
                    </a:p>
                  </a:txBody>
                  <a:tcPr/>
                </a:tc>
                <a:extLst>
                  <a:ext uri="{0D108BD9-81ED-4DB2-BD59-A6C34878D82A}">
                    <a16:rowId xmlns:a16="http://schemas.microsoft.com/office/drawing/2014/main" val="4108788607"/>
                  </a:ext>
                </a:extLst>
              </a:tr>
              <a:tr h="297584">
                <a:tc>
                  <a:txBody>
                    <a:bodyPr/>
                    <a:lstStyle/>
                    <a:p>
                      <a:r>
                        <a:rPr lang="en-US" sz="1600" dirty="0"/>
                        <a:t>w0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0.5</a:t>
                      </a:r>
                    </a:p>
                  </a:txBody>
                  <a:tcPr/>
                </a:tc>
                <a:extLst>
                  <a:ext uri="{0D108BD9-81ED-4DB2-BD59-A6C34878D82A}">
                    <a16:rowId xmlns:a16="http://schemas.microsoft.com/office/drawing/2014/main" val="786524624"/>
                  </a:ext>
                </a:extLst>
              </a:tr>
              <a:tr h="297584">
                <a:tc>
                  <a:txBody>
                    <a:bodyPr/>
                    <a:lstStyle/>
                    <a:p>
                      <a:r>
                        <a:rPr lang="en-US" sz="1600" dirty="0"/>
                        <a:t>w1</a:t>
                      </a:r>
                    </a:p>
                  </a:txBody>
                  <a:tcPr/>
                </a:tc>
                <a:tc>
                  <a:txBody>
                    <a:bodyPr/>
                    <a:lstStyle/>
                    <a:p>
                      <a:r>
                        <a:rPr lang="en-US" sz="1600" dirty="0"/>
                        <a:t>0.5</a:t>
                      </a:r>
                    </a:p>
                  </a:txBody>
                  <a:tcPr/>
                </a:tc>
                <a:tc>
                  <a:txBody>
                    <a:bodyPr/>
                    <a:lstStyle/>
                    <a:p>
                      <a:r>
                        <a:rPr lang="en-US" sz="1600" dirty="0"/>
                        <a:t>0.5</a:t>
                      </a:r>
                    </a:p>
                  </a:txBody>
                  <a:tcPr/>
                </a:tc>
                <a:tc>
                  <a:txBody>
                    <a:bodyPr/>
                    <a:lstStyle/>
                    <a:p>
                      <a:r>
                        <a:rPr lang="en-US" sz="1600" dirty="0"/>
                        <a:t>0.5</a:t>
                      </a:r>
                    </a:p>
                  </a:txBody>
                  <a:tcPr/>
                </a:tc>
                <a:tc>
                  <a:txBody>
                    <a:bodyPr/>
                    <a:lstStyle/>
                    <a:p>
                      <a:r>
                        <a:rPr lang="en-US" sz="1600" dirty="0"/>
                        <a:t>0.5</a:t>
                      </a:r>
                    </a:p>
                  </a:txBody>
                  <a:tcPr/>
                </a:tc>
                <a:extLst>
                  <a:ext uri="{0D108BD9-81ED-4DB2-BD59-A6C34878D82A}">
                    <a16:rowId xmlns:a16="http://schemas.microsoft.com/office/drawing/2014/main" val="1702320125"/>
                  </a:ext>
                </a:extLst>
              </a:tr>
              <a:tr h="297584">
                <a:tc>
                  <a:txBody>
                    <a:bodyPr/>
                    <a:lstStyle/>
                    <a:p>
                      <a:r>
                        <a:rPr lang="en-US" sz="1600" dirty="0"/>
                        <a:t>w2</a:t>
                      </a:r>
                    </a:p>
                  </a:txBody>
                  <a:tcPr/>
                </a:tc>
                <a:tc>
                  <a:txBody>
                    <a:bodyPr/>
                    <a:lstStyle/>
                    <a:p>
                      <a:r>
                        <a:rPr lang="en-US" sz="1600" dirty="0"/>
                        <a:t>0.5</a:t>
                      </a:r>
                    </a:p>
                  </a:txBody>
                  <a:tcPr/>
                </a:tc>
                <a:tc>
                  <a:txBody>
                    <a:bodyPr/>
                    <a:lstStyle/>
                    <a:p>
                      <a:r>
                        <a:rPr lang="en-US" sz="1600" dirty="0"/>
                        <a:t>0.5</a:t>
                      </a:r>
                    </a:p>
                  </a:txBody>
                  <a:tcPr/>
                </a:tc>
                <a:tc>
                  <a:txBody>
                    <a:bodyPr/>
                    <a:lstStyle/>
                    <a:p>
                      <a:r>
                        <a:rPr lang="en-US" sz="1600" dirty="0"/>
                        <a:t>0.5</a:t>
                      </a:r>
                    </a:p>
                  </a:txBody>
                  <a:tcPr/>
                </a:tc>
                <a:tc>
                  <a:txBody>
                    <a:bodyPr/>
                    <a:lstStyle/>
                    <a:p>
                      <a:r>
                        <a:rPr lang="en-US" sz="1600" dirty="0"/>
                        <a:t>0.5</a:t>
                      </a:r>
                    </a:p>
                  </a:txBody>
                  <a:tcPr/>
                </a:tc>
                <a:extLst>
                  <a:ext uri="{0D108BD9-81ED-4DB2-BD59-A6C34878D82A}">
                    <a16:rowId xmlns:a16="http://schemas.microsoft.com/office/drawing/2014/main" val="4261206254"/>
                  </a:ext>
                </a:extLst>
              </a:tr>
              <a:tr h="297584">
                <a:tc>
                  <a:txBody>
                    <a:bodyPr/>
                    <a:lstStyle/>
                    <a:p>
                      <a:r>
                        <a:rPr lang="en-US" sz="1600" dirty="0"/>
                        <a:t>Weighted Sum</a:t>
                      </a:r>
                    </a:p>
                  </a:txBody>
                  <a:tcPr/>
                </a:tc>
                <a:tc>
                  <a:txBody>
                    <a:bodyPr/>
                    <a:lstStyle/>
                    <a:p>
                      <a:r>
                        <a:rPr lang="en-US" sz="1600" dirty="0"/>
                        <a:t>1</a:t>
                      </a:r>
                    </a:p>
                  </a:txBody>
                  <a:tcPr/>
                </a:tc>
                <a:tc>
                  <a:txBody>
                    <a:bodyPr/>
                    <a:lstStyle/>
                    <a:p>
                      <a:r>
                        <a:rPr lang="en-US" sz="1600" dirty="0"/>
                        <a:t>1</a:t>
                      </a:r>
                    </a:p>
                  </a:txBody>
                  <a:tcPr/>
                </a:tc>
                <a:tc>
                  <a:txBody>
                    <a:bodyPr/>
                    <a:lstStyle/>
                    <a:p>
                      <a:r>
                        <a:rPr lang="en-US" sz="1600" dirty="0"/>
                        <a:t>1.5</a:t>
                      </a:r>
                    </a:p>
                  </a:txBody>
                  <a:tcPr/>
                </a:tc>
                <a:tc>
                  <a:txBody>
                    <a:bodyPr/>
                    <a:lstStyle/>
                    <a:p>
                      <a:r>
                        <a:rPr lang="en-US" sz="1600" dirty="0"/>
                        <a:t>.5</a:t>
                      </a:r>
                    </a:p>
                  </a:txBody>
                  <a:tcPr/>
                </a:tc>
                <a:extLst>
                  <a:ext uri="{0D108BD9-81ED-4DB2-BD59-A6C34878D82A}">
                    <a16:rowId xmlns:a16="http://schemas.microsoft.com/office/drawing/2014/main" val="256000245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Observed Output</a:t>
                      </a:r>
                    </a:p>
                  </a:txBody>
                  <a:tcPr/>
                </a:tc>
                <a:tc>
                  <a:txBody>
                    <a:bodyPr/>
                    <a:lstStyle/>
                    <a:p>
                      <a:r>
                        <a:rPr lang="en-US" sz="1600" dirty="0"/>
                        <a:t>+1</a:t>
                      </a:r>
                    </a:p>
                  </a:txBody>
                  <a:tcPr/>
                </a:tc>
                <a:tc>
                  <a:txBody>
                    <a:bodyPr/>
                    <a:lstStyle/>
                    <a:p>
                      <a:r>
                        <a:rPr lang="en-US" sz="1600" dirty="0"/>
                        <a:t>+1</a:t>
                      </a:r>
                    </a:p>
                  </a:txBody>
                  <a:tcPr/>
                </a:tc>
                <a:tc>
                  <a:txBody>
                    <a:bodyPr/>
                    <a:lstStyle/>
                    <a:p>
                      <a:r>
                        <a:rPr lang="en-US" sz="1800" b="1" dirty="0"/>
                        <a:t>+1</a:t>
                      </a:r>
                    </a:p>
                  </a:txBody>
                  <a:tcPr/>
                </a:tc>
                <a:tc>
                  <a:txBody>
                    <a:bodyPr/>
                    <a:lstStyle/>
                    <a:p>
                      <a:r>
                        <a:rPr lang="en-US" sz="1600" dirty="0"/>
                        <a:t>+1</a:t>
                      </a:r>
                    </a:p>
                  </a:txBody>
                  <a:tcPr/>
                </a:tc>
                <a:extLst>
                  <a:ext uri="{0D108BD9-81ED-4DB2-BD59-A6C34878D82A}">
                    <a16:rowId xmlns:a16="http://schemas.microsoft.com/office/drawing/2014/main" val="1406888182"/>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Target Output</a:t>
                      </a:r>
                    </a:p>
                  </a:txBody>
                  <a:tcPr/>
                </a:tc>
                <a:tc>
                  <a:txBody>
                    <a:bodyPr/>
                    <a:lstStyle/>
                    <a:p>
                      <a:r>
                        <a:rPr lang="en-US" sz="1600" dirty="0"/>
                        <a:t>-1</a:t>
                      </a:r>
                    </a:p>
                  </a:txBody>
                  <a:tcPr/>
                </a:tc>
                <a:tc>
                  <a:txBody>
                    <a:bodyPr/>
                    <a:lstStyle/>
                    <a:p>
                      <a:r>
                        <a:rPr lang="en-US" sz="1600" dirty="0"/>
                        <a:t>-1</a:t>
                      </a:r>
                    </a:p>
                  </a:txBody>
                  <a:tcPr/>
                </a:tc>
                <a:tc>
                  <a:txBody>
                    <a:bodyPr/>
                    <a:lstStyle/>
                    <a:p>
                      <a:r>
                        <a:rPr lang="en-US" sz="1800" b="1" dirty="0"/>
                        <a:t>+1</a:t>
                      </a:r>
                    </a:p>
                  </a:txBody>
                  <a:tcPr/>
                </a:tc>
                <a:tc>
                  <a:txBody>
                    <a:bodyPr/>
                    <a:lstStyle/>
                    <a:p>
                      <a:r>
                        <a:rPr lang="en-US" sz="1600" dirty="0"/>
                        <a:t>-1</a:t>
                      </a:r>
                    </a:p>
                  </a:txBody>
                  <a:tcPr/>
                </a:tc>
                <a:extLst>
                  <a:ext uri="{0D108BD9-81ED-4DB2-BD59-A6C34878D82A}">
                    <a16:rowId xmlns:a16="http://schemas.microsoft.com/office/drawing/2014/main" val="3360839778"/>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0</a:t>
                      </a:r>
                      <a:endParaRPr lang="en-US" sz="1600" dirty="0"/>
                    </a:p>
                  </a:txBody>
                  <a:tcPr/>
                </a:tc>
                <a:tc>
                  <a:txBody>
                    <a:bodyPr/>
                    <a:lstStyle/>
                    <a:p>
                      <a:r>
                        <a:rPr lang="en-US" sz="1600" dirty="0"/>
                        <a:t>-0.2</a:t>
                      </a:r>
                    </a:p>
                  </a:txBody>
                  <a:tcPr/>
                </a:tc>
                <a:tc>
                  <a:txBody>
                    <a:bodyPr/>
                    <a:lstStyle/>
                    <a:p>
                      <a:r>
                        <a:rPr lang="en-US" sz="1600" dirty="0"/>
                        <a:t>-0.2</a:t>
                      </a:r>
                    </a:p>
                  </a:txBody>
                  <a:tcPr/>
                </a:tc>
                <a:tc>
                  <a:txBody>
                    <a:bodyPr/>
                    <a:lstStyle/>
                    <a:p>
                      <a:r>
                        <a:rPr lang="en-US" sz="1600" dirty="0"/>
                        <a:t>0</a:t>
                      </a:r>
                    </a:p>
                  </a:txBody>
                  <a:tcPr/>
                </a:tc>
                <a:tc>
                  <a:txBody>
                    <a:bodyPr/>
                    <a:lstStyle/>
                    <a:p>
                      <a:r>
                        <a:rPr lang="en-US" sz="1600" dirty="0"/>
                        <a:t>-0.2</a:t>
                      </a:r>
                    </a:p>
                  </a:txBody>
                  <a:tcPr/>
                </a:tc>
                <a:extLst>
                  <a:ext uri="{0D108BD9-81ED-4DB2-BD59-A6C34878D82A}">
                    <a16:rowId xmlns:a16="http://schemas.microsoft.com/office/drawing/2014/main" val="295946270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1</a:t>
                      </a:r>
                      <a:endParaRPr lang="en-US" sz="1600" dirty="0"/>
                    </a:p>
                  </a:txBody>
                  <a:tcPr/>
                </a:tc>
                <a:tc>
                  <a:txBody>
                    <a:bodyPr/>
                    <a:lstStyle/>
                    <a:p>
                      <a:r>
                        <a:rPr lang="en-US" sz="16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-0.2</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181453112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2</a:t>
                      </a:r>
                      <a:endParaRPr lang="en-US" sz="1600" dirty="0"/>
                    </a:p>
                  </a:txBody>
                  <a:tcPr/>
                </a:tc>
                <a:tc>
                  <a:txBody>
                    <a:bodyPr/>
                    <a:lstStyle/>
                    <a:p>
                      <a:r>
                        <a:rPr lang="en-US" sz="1600" dirty="0"/>
                        <a:t>-0.2</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1416077114"/>
                  </a:ext>
                </a:extLst>
              </a:tr>
            </a:tbl>
          </a:graphicData>
        </a:graphic>
      </p:graphicFrame>
      <p:sp>
        <p:nvSpPr>
          <p:cNvPr id="56" name="矩形 8"/>
          <p:cNvSpPr/>
          <p:nvPr/>
        </p:nvSpPr>
        <p:spPr>
          <a:xfrm>
            <a:off x="2142680" y="2525958"/>
            <a:ext cx="1146431" cy="30264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p>
        </p:txBody>
      </p:sp>
      <p:sp>
        <p:nvSpPr>
          <p:cNvPr id="58" name="矩形 8"/>
          <p:cNvSpPr/>
          <p:nvPr/>
        </p:nvSpPr>
        <p:spPr>
          <a:xfrm>
            <a:off x="3341580" y="2525957"/>
            <a:ext cx="1135191" cy="30264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p>
        </p:txBody>
      </p:sp>
      <p:sp>
        <p:nvSpPr>
          <p:cNvPr id="62" name="矩形 8"/>
          <p:cNvSpPr/>
          <p:nvPr/>
        </p:nvSpPr>
        <p:spPr>
          <a:xfrm>
            <a:off x="4524762" y="2525958"/>
            <a:ext cx="1098117" cy="30264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p>
        </p:txBody>
      </p:sp>
      <p:sp>
        <p:nvSpPr>
          <p:cNvPr id="63" name="矩形 8"/>
          <p:cNvSpPr/>
          <p:nvPr/>
        </p:nvSpPr>
        <p:spPr>
          <a:xfrm>
            <a:off x="5684054" y="2525957"/>
            <a:ext cx="1154859" cy="30264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p>
        </p:txBody>
      </p:sp>
      <p:sp>
        <p:nvSpPr>
          <p:cNvPr id="30" name="TextBox 29"/>
          <p:cNvSpPr txBox="1"/>
          <p:nvPr/>
        </p:nvSpPr>
        <p:spPr>
          <a:xfrm>
            <a:off x="575163" y="969747"/>
            <a:ext cx="1854144" cy="584775"/>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3200" b="1" dirty="0">
                <a:solidFill>
                  <a:srgbClr val="FF0000"/>
                </a:solidFill>
              </a:rPr>
              <a:t>Epoch:1</a:t>
            </a:r>
          </a:p>
        </p:txBody>
      </p:sp>
      <p:sp>
        <p:nvSpPr>
          <p:cNvPr id="3" name="TextBox 2"/>
          <p:cNvSpPr txBox="1"/>
          <p:nvPr/>
        </p:nvSpPr>
        <p:spPr>
          <a:xfrm>
            <a:off x="7052224" y="2611936"/>
            <a:ext cx="4312462" cy="2800767"/>
          </a:xfrm>
          <a:prstGeom prst="rect">
            <a:avLst/>
          </a:prstGeom>
          <a:noFill/>
        </p:spPr>
        <p:txBody>
          <a:bodyPr wrap="square" rtlCol="0">
            <a:spAutoFit/>
          </a:bodyPr>
          <a:lstStyle/>
          <a:p>
            <a:r>
              <a:rPr lang="en-US" sz="2200" dirty="0"/>
              <a:t>Total Error </a:t>
            </a:r>
            <a:r>
              <a:rPr lang="el-GR" sz="2200" b="1" dirty="0"/>
              <a:t>∆</a:t>
            </a:r>
            <a:r>
              <a:rPr lang="en-US" sz="2200" b="1" baseline="-25000" dirty="0"/>
              <a:t>0 </a:t>
            </a:r>
            <a:r>
              <a:rPr lang="en-US" sz="2200" b="1" dirty="0"/>
              <a:t>= </a:t>
            </a:r>
            <a:r>
              <a:rPr lang="en-US" sz="2200" dirty="0"/>
              <a:t>-.2 -.2+0-.2 </a:t>
            </a:r>
            <a:r>
              <a:rPr lang="en-US" sz="2200" b="1" dirty="0"/>
              <a:t>= -0.6</a:t>
            </a:r>
            <a:endParaRPr lang="en-US" sz="2200" dirty="0"/>
          </a:p>
          <a:p>
            <a:r>
              <a:rPr lang="en-US" sz="2200" dirty="0"/>
              <a:t>Total Error </a:t>
            </a:r>
            <a:r>
              <a:rPr lang="el-GR" sz="2200" b="1" dirty="0"/>
              <a:t>∆</a:t>
            </a:r>
            <a:r>
              <a:rPr lang="en-US" sz="2200" b="1" baseline="-25000" dirty="0"/>
              <a:t>1 </a:t>
            </a:r>
            <a:r>
              <a:rPr lang="en-US" sz="2200" b="1" dirty="0"/>
              <a:t>= </a:t>
            </a:r>
            <a:r>
              <a:rPr lang="en-US" sz="2200" dirty="0"/>
              <a:t>0 - .2+0+0 </a:t>
            </a:r>
            <a:r>
              <a:rPr lang="en-US" sz="2200" b="1" dirty="0"/>
              <a:t>= -0.2</a:t>
            </a:r>
            <a:endParaRPr lang="en-US" sz="2200" dirty="0"/>
          </a:p>
          <a:p>
            <a:r>
              <a:rPr lang="en-US" sz="2200" dirty="0"/>
              <a:t>Total Error </a:t>
            </a:r>
            <a:r>
              <a:rPr lang="el-GR" sz="2200" b="1" dirty="0"/>
              <a:t>∆</a:t>
            </a:r>
            <a:r>
              <a:rPr lang="en-US" sz="2200" b="1" baseline="-25000" dirty="0"/>
              <a:t>2</a:t>
            </a:r>
            <a:r>
              <a:rPr lang="en-US" sz="2200" b="1" dirty="0"/>
              <a:t> =</a:t>
            </a:r>
            <a:r>
              <a:rPr lang="en-US" sz="2200" dirty="0"/>
              <a:t> -.2+0+0+0 = </a:t>
            </a:r>
            <a:r>
              <a:rPr lang="en-US" sz="2200" b="1" dirty="0"/>
              <a:t>-0.2</a:t>
            </a:r>
          </a:p>
          <a:p>
            <a:endParaRPr lang="en-US" sz="2200" b="1" dirty="0"/>
          </a:p>
          <a:p>
            <a:endParaRPr lang="en-US" sz="2200" b="1" dirty="0"/>
          </a:p>
          <a:p>
            <a:r>
              <a:rPr lang="en-US" sz="2200" dirty="0"/>
              <a:t>Updated</a:t>
            </a:r>
            <a:r>
              <a:rPr lang="en-US" sz="2200" b="1" dirty="0"/>
              <a:t> w0 </a:t>
            </a:r>
            <a:r>
              <a:rPr lang="en-US" sz="2200" dirty="0"/>
              <a:t>= 0.5-0.2 </a:t>
            </a:r>
            <a:r>
              <a:rPr lang="en-US" sz="2200" b="1" dirty="0"/>
              <a:t>= -.1</a:t>
            </a:r>
          </a:p>
          <a:p>
            <a:r>
              <a:rPr lang="en-US" sz="2200" dirty="0"/>
              <a:t>Updated</a:t>
            </a:r>
            <a:r>
              <a:rPr lang="en-US" sz="2200" b="1" dirty="0"/>
              <a:t> w1 </a:t>
            </a:r>
            <a:r>
              <a:rPr lang="en-US" sz="2200" dirty="0"/>
              <a:t>= 0.5-0.2 </a:t>
            </a:r>
            <a:r>
              <a:rPr lang="en-US" sz="2200" b="1" dirty="0"/>
              <a:t>= 0.3</a:t>
            </a:r>
          </a:p>
          <a:p>
            <a:r>
              <a:rPr lang="en-US" sz="2200" dirty="0"/>
              <a:t>Updated</a:t>
            </a:r>
            <a:r>
              <a:rPr lang="en-US" sz="2200" b="1" dirty="0"/>
              <a:t> w2 </a:t>
            </a:r>
            <a:r>
              <a:rPr lang="en-US" sz="2200" dirty="0"/>
              <a:t>= 0.5-0.2 </a:t>
            </a:r>
            <a:r>
              <a:rPr lang="en-US" sz="2200" b="1" dirty="0"/>
              <a:t>= 0.3</a:t>
            </a:r>
          </a:p>
        </p:txBody>
      </p:sp>
      <p:grpSp>
        <p:nvGrpSpPr>
          <p:cNvPr id="38" name="Group 37"/>
          <p:cNvGrpSpPr/>
          <p:nvPr/>
        </p:nvGrpSpPr>
        <p:grpSpPr>
          <a:xfrm>
            <a:off x="7563304" y="395968"/>
            <a:ext cx="3505040" cy="1391765"/>
            <a:chOff x="7284577" y="3545255"/>
            <a:chExt cx="4206842" cy="2246842"/>
          </a:xfrm>
        </p:grpSpPr>
        <p:sp>
          <p:nvSpPr>
            <p:cNvPr id="39" name="Oval 38"/>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361155" y="4351941"/>
              <a:ext cx="495170" cy="596243"/>
            </a:xfrm>
            <a:prstGeom prst="rect">
              <a:avLst/>
            </a:prstGeom>
            <a:noFill/>
          </p:spPr>
          <p:txBody>
            <a:bodyPr wrap="square" rtlCol="0">
              <a:spAutoFit/>
            </a:bodyPr>
            <a:lstStyle/>
            <a:p>
              <a:r>
                <a:rPr lang="en-US" b="1" dirty="0"/>
                <a:t>x</a:t>
              </a:r>
              <a:r>
                <a:rPr lang="en-US" b="1" baseline="-25000" dirty="0"/>
                <a:t>1 </a:t>
              </a:r>
            </a:p>
          </p:txBody>
        </p:sp>
        <p:sp>
          <p:nvSpPr>
            <p:cNvPr id="43" name="TextBox 42"/>
            <p:cNvSpPr txBox="1"/>
            <p:nvPr/>
          </p:nvSpPr>
          <p:spPr>
            <a:xfrm>
              <a:off x="7372740" y="5195854"/>
              <a:ext cx="483586" cy="596243"/>
            </a:xfrm>
            <a:prstGeom prst="rect">
              <a:avLst/>
            </a:prstGeom>
            <a:noFill/>
          </p:spPr>
          <p:txBody>
            <a:bodyPr wrap="square" rtlCol="0">
              <a:spAutoFit/>
            </a:bodyPr>
            <a:lstStyle/>
            <a:p>
              <a:r>
                <a:rPr lang="en-US" b="1" dirty="0"/>
                <a:t>x</a:t>
              </a:r>
              <a:r>
                <a:rPr lang="en-US" b="1" baseline="-25000" dirty="0"/>
                <a:t>2</a:t>
              </a:r>
            </a:p>
          </p:txBody>
        </p:sp>
        <p:sp>
          <p:nvSpPr>
            <p:cNvPr id="44" name="Oval 43"/>
            <p:cNvSpPr/>
            <p:nvPr/>
          </p:nvSpPr>
          <p:spPr>
            <a:xfrm>
              <a:off x="9418808" y="4335969"/>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45" name="Straight Arrow Connector 44"/>
            <p:cNvCxnSpPr>
              <a:stCxn id="39" idx="6"/>
              <a:endCxn id="44" idx="2"/>
            </p:cNvCxnSpPr>
            <p:nvPr/>
          </p:nvCxnSpPr>
          <p:spPr>
            <a:xfrm>
              <a:off x="7771398" y="4665324"/>
              <a:ext cx="1647409" cy="7681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1" idx="6"/>
              <a:endCxn id="44" idx="3"/>
            </p:cNvCxnSpPr>
            <p:nvPr/>
          </p:nvCxnSpPr>
          <p:spPr>
            <a:xfrm flipV="1">
              <a:off x="7803843" y="5029338"/>
              <a:ext cx="1751052" cy="4808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53" name="Straight Arrow Connector 52"/>
            <p:cNvCxnSpPr/>
            <p:nvPr/>
          </p:nvCxnSpPr>
          <p:spPr>
            <a:xfrm flipV="1">
              <a:off x="10340137" y="4269872"/>
              <a:ext cx="790106"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240704" y="3545255"/>
              <a:ext cx="1209021" cy="546556"/>
            </a:xfrm>
            <a:prstGeom prst="rect">
              <a:avLst/>
            </a:prstGeom>
            <a:noFill/>
          </p:spPr>
          <p:txBody>
            <a:bodyPr wrap="square" rtlCol="0">
              <a:spAutoFit/>
            </a:bodyPr>
            <a:lstStyle/>
            <a:p>
              <a:r>
                <a:rPr lang="en-US" sz="1600" b="1" dirty="0"/>
                <a:t>W0=0.5</a:t>
              </a:r>
              <a:endParaRPr lang="en-US" sz="1600" b="1" baseline="-25000" dirty="0"/>
            </a:p>
          </p:txBody>
        </p:sp>
        <p:sp>
          <p:nvSpPr>
            <p:cNvPr id="57" name="TextBox 56"/>
            <p:cNvSpPr txBox="1"/>
            <p:nvPr/>
          </p:nvSpPr>
          <p:spPr>
            <a:xfrm>
              <a:off x="8188324" y="4787812"/>
              <a:ext cx="1116904" cy="546556"/>
            </a:xfrm>
            <a:prstGeom prst="rect">
              <a:avLst/>
            </a:prstGeom>
            <a:noFill/>
          </p:spPr>
          <p:txBody>
            <a:bodyPr wrap="square" rtlCol="0">
              <a:spAutoFit/>
            </a:bodyPr>
            <a:lstStyle/>
            <a:p>
              <a:r>
                <a:rPr lang="en-US" sz="1600" b="1" dirty="0"/>
                <a:t>W2=0.5</a:t>
              </a:r>
              <a:endParaRPr lang="en-US" sz="1600" b="1" baseline="-25000" dirty="0"/>
            </a:p>
          </p:txBody>
        </p:sp>
        <p:cxnSp>
          <p:nvCxnSpPr>
            <p:cNvPr id="59" name="Straight Arrow Connector 58"/>
            <p:cNvCxnSpPr/>
            <p:nvPr/>
          </p:nvCxnSpPr>
          <p:spPr>
            <a:xfrm>
              <a:off x="10315113" y="4800110"/>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10958385" y="432532"/>
            <a:ext cx="916173" cy="307777"/>
          </a:xfrm>
          <a:prstGeom prst="rect">
            <a:avLst/>
          </a:prstGeom>
          <a:noFill/>
        </p:spPr>
        <p:txBody>
          <a:bodyPr wrap="square" rtlCol="0">
            <a:spAutoFit/>
          </a:bodyPr>
          <a:lstStyle/>
          <a:p>
            <a:r>
              <a:rPr lang="en-US" sz="1400" b="1" dirty="0"/>
              <a:t>+1    ON</a:t>
            </a:r>
            <a:endParaRPr lang="en-US" sz="1400" b="1" baseline="-25000" dirty="0"/>
          </a:p>
        </p:txBody>
      </p:sp>
      <p:sp>
        <p:nvSpPr>
          <p:cNvPr id="61" name="TextBox 60"/>
          <p:cNvSpPr txBox="1"/>
          <p:nvPr/>
        </p:nvSpPr>
        <p:spPr>
          <a:xfrm>
            <a:off x="11005009" y="1214210"/>
            <a:ext cx="904747" cy="307777"/>
          </a:xfrm>
          <a:prstGeom prst="rect">
            <a:avLst/>
          </a:prstGeom>
          <a:noFill/>
        </p:spPr>
        <p:txBody>
          <a:bodyPr wrap="square" rtlCol="0">
            <a:spAutoFit/>
          </a:bodyPr>
          <a:lstStyle/>
          <a:p>
            <a:r>
              <a:rPr lang="en-US" sz="1400" b="1" dirty="0"/>
              <a:t>-1  OFF</a:t>
            </a:r>
            <a:endParaRPr lang="en-US" sz="1400" b="1" baseline="-25000" dirty="0"/>
          </a:p>
        </p:txBody>
      </p:sp>
      <p:sp>
        <p:nvSpPr>
          <p:cNvPr id="64" name="TextBox 63"/>
          <p:cNvSpPr txBox="1"/>
          <p:nvPr/>
        </p:nvSpPr>
        <p:spPr>
          <a:xfrm>
            <a:off x="9778309" y="500884"/>
            <a:ext cx="793626" cy="338554"/>
          </a:xfrm>
          <a:prstGeom prst="rect">
            <a:avLst/>
          </a:prstGeom>
          <a:noFill/>
        </p:spPr>
        <p:txBody>
          <a:bodyPr wrap="square" rtlCol="0">
            <a:spAutoFit/>
          </a:bodyPr>
          <a:lstStyle/>
          <a:p>
            <a:r>
              <a:rPr lang="en-US" sz="1600" b="1" dirty="0"/>
              <a:t>If S &gt; 0</a:t>
            </a:r>
            <a:endParaRPr lang="en-US" sz="1600" b="1" baseline="-25000" dirty="0"/>
          </a:p>
        </p:txBody>
      </p:sp>
      <p:sp>
        <p:nvSpPr>
          <p:cNvPr id="65" name="TextBox 64"/>
          <p:cNvSpPr txBox="1"/>
          <p:nvPr/>
        </p:nvSpPr>
        <p:spPr>
          <a:xfrm>
            <a:off x="7260016" y="842951"/>
            <a:ext cx="360871" cy="369332"/>
          </a:xfrm>
          <a:prstGeom prst="rect">
            <a:avLst/>
          </a:prstGeom>
          <a:noFill/>
        </p:spPr>
        <p:txBody>
          <a:bodyPr wrap="square" rtlCol="0">
            <a:spAutoFit/>
          </a:bodyPr>
          <a:lstStyle/>
          <a:p>
            <a:r>
              <a:rPr lang="en-US" b="1" dirty="0"/>
              <a:t>0</a:t>
            </a:r>
            <a:r>
              <a:rPr lang="en-US" b="1" baseline="-25000" dirty="0"/>
              <a:t> </a:t>
            </a:r>
          </a:p>
        </p:txBody>
      </p:sp>
      <p:sp>
        <p:nvSpPr>
          <p:cNvPr id="66" name="TextBox 65"/>
          <p:cNvSpPr txBox="1"/>
          <p:nvPr/>
        </p:nvSpPr>
        <p:spPr>
          <a:xfrm>
            <a:off x="7289584" y="1407607"/>
            <a:ext cx="360871" cy="369332"/>
          </a:xfrm>
          <a:prstGeom prst="rect">
            <a:avLst/>
          </a:prstGeom>
          <a:noFill/>
        </p:spPr>
        <p:txBody>
          <a:bodyPr wrap="square" rtlCol="0">
            <a:spAutoFit/>
          </a:bodyPr>
          <a:lstStyle/>
          <a:p>
            <a:r>
              <a:rPr lang="en-US" b="1" dirty="0"/>
              <a:t>1</a:t>
            </a:r>
            <a:r>
              <a:rPr lang="en-US" b="1" baseline="-25000" dirty="0"/>
              <a:t> </a:t>
            </a:r>
          </a:p>
        </p:txBody>
      </p:sp>
      <p:sp>
        <p:nvSpPr>
          <p:cNvPr id="67" name="Oval 66"/>
          <p:cNvSpPr/>
          <p:nvPr/>
        </p:nvSpPr>
        <p:spPr>
          <a:xfrm>
            <a:off x="7304405" y="254950"/>
            <a:ext cx="559125" cy="29588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r>
              <a:rPr lang="en-US" baseline="-25000" dirty="0">
                <a:solidFill>
                  <a:schemeClr val="tx1"/>
                </a:solidFill>
              </a:rPr>
              <a:t>0</a:t>
            </a:r>
          </a:p>
        </p:txBody>
      </p:sp>
      <p:cxnSp>
        <p:nvCxnSpPr>
          <p:cNvPr id="68" name="Straight Arrow Connector 67"/>
          <p:cNvCxnSpPr/>
          <p:nvPr/>
        </p:nvCxnSpPr>
        <p:spPr>
          <a:xfrm>
            <a:off x="7889543" y="461762"/>
            <a:ext cx="1561168" cy="53501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786033" y="104823"/>
            <a:ext cx="520494" cy="338554"/>
          </a:xfrm>
          <a:prstGeom prst="rect">
            <a:avLst/>
          </a:prstGeom>
          <a:noFill/>
        </p:spPr>
        <p:txBody>
          <a:bodyPr wrap="square" rtlCol="0">
            <a:spAutoFit/>
          </a:bodyPr>
          <a:lstStyle/>
          <a:p>
            <a:r>
              <a:rPr lang="en-US" sz="1600" dirty="0"/>
              <a:t>Bias</a:t>
            </a:r>
          </a:p>
        </p:txBody>
      </p:sp>
      <p:sp>
        <p:nvSpPr>
          <p:cNvPr id="70" name="TextBox 69"/>
          <p:cNvSpPr txBox="1"/>
          <p:nvPr/>
        </p:nvSpPr>
        <p:spPr>
          <a:xfrm>
            <a:off x="8296510" y="799431"/>
            <a:ext cx="869526" cy="338554"/>
          </a:xfrm>
          <a:prstGeom prst="rect">
            <a:avLst/>
          </a:prstGeom>
          <a:noFill/>
        </p:spPr>
        <p:txBody>
          <a:bodyPr wrap="square" rtlCol="0">
            <a:spAutoFit/>
          </a:bodyPr>
          <a:lstStyle/>
          <a:p>
            <a:r>
              <a:rPr lang="en-US" sz="1600" b="1" dirty="0"/>
              <a:t>W1=0.5</a:t>
            </a:r>
            <a:endParaRPr lang="en-US" sz="1600" b="1" baseline="-25000" dirty="0"/>
          </a:p>
        </p:txBody>
      </p:sp>
    </p:spTree>
    <p:extLst>
      <p:ext uri="{BB962C8B-B14F-4D97-AF65-F5344CB8AC3E}">
        <p14:creationId xmlns:p14="http://schemas.microsoft.com/office/powerpoint/2010/main" val="380958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grpId="1" nodeType="afterEffect">
                                  <p:stCondLst>
                                    <p:cond delay="0"/>
                                  </p:stCondLst>
                                  <p:childTnLst>
                                    <p:set>
                                      <p:cBhvr>
                                        <p:cTn id="13" dur="1" fill="hold">
                                          <p:stCondLst>
                                            <p:cond delay="0"/>
                                          </p:stCondLst>
                                        </p:cTn>
                                        <p:tgtEl>
                                          <p:spTgt spid="5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2"/>
                                        </p:tgtEl>
                                        <p:attrNameLst>
                                          <p:attrName>style.visibility</p:attrName>
                                        </p:attrNameLst>
                                      </p:cBhvr>
                                      <p:to>
                                        <p:strVal val="visible"/>
                                      </p:to>
                                    </p:set>
                                  </p:childTnLst>
                                </p:cTn>
                              </p:par>
                            </p:childTnLst>
                          </p:cTn>
                        </p:par>
                        <p:par>
                          <p:cTn id="18" fill="hold">
                            <p:stCondLst>
                              <p:cond delay="0"/>
                            </p:stCondLst>
                            <p:childTnLst>
                              <p:par>
                                <p:cTn id="19" presetID="1" presetClass="exit" presetSubtype="0" fill="hold" grpId="1" nodeType="afterEffect">
                                  <p:stCondLst>
                                    <p:cond delay="0"/>
                                  </p:stCondLst>
                                  <p:childTnLst>
                                    <p:set>
                                      <p:cBhvr>
                                        <p:cTn id="20" dur="1" fill="hold">
                                          <p:stCondLst>
                                            <p:cond delay="0"/>
                                          </p:stCondLst>
                                        </p:cTn>
                                        <p:tgtEl>
                                          <p:spTgt spid="5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childTnLst>
                          </p:cTn>
                        </p:par>
                        <p:par>
                          <p:cTn id="25" fill="hold">
                            <p:stCondLst>
                              <p:cond delay="0"/>
                            </p:stCondLst>
                            <p:childTnLst>
                              <p:par>
                                <p:cTn id="26" presetID="1" presetClass="exit" presetSubtype="0" fill="hold" grpId="1" nodeType="afterEffect">
                                  <p:stCondLst>
                                    <p:cond delay="0"/>
                                  </p:stCondLst>
                                  <p:childTnLst>
                                    <p:set>
                                      <p:cBhvr>
                                        <p:cTn id="27" dur="1" fill="hold">
                                          <p:stCondLst>
                                            <p:cond delay="0"/>
                                          </p:stCondLst>
                                        </p:cTn>
                                        <p:tgtEl>
                                          <p:spTgt spid="6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8" grpId="0" animBg="1"/>
      <p:bldP spid="58" grpId="1" animBg="1"/>
      <p:bldP spid="62" grpId="0" animBg="1"/>
      <p:bldP spid="62" grpId="1" animBg="1"/>
      <p:bldP spid="63" grpId="0" animBg="1"/>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51" y="283689"/>
            <a:ext cx="5670848" cy="38847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Arial" panose="020B0604020202020204" pitchFamily="34" charset="0"/>
                <a:cs typeface="Arial" panose="020B0604020202020204" pitchFamily="34" charset="0"/>
              </a:rPr>
              <a:t>AND with Bias (Batch Regime)</a:t>
            </a:r>
            <a:endParaRPr lang="en-US" sz="280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450783948"/>
              </p:ext>
            </p:extLst>
          </p:nvPr>
        </p:nvGraphicFramePr>
        <p:xfrm>
          <a:off x="502951" y="1942076"/>
          <a:ext cx="6361240" cy="3657600"/>
        </p:xfrm>
        <a:graphic>
          <a:graphicData uri="http://schemas.openxmlformats.org/drawingml/2006/table">
            <a:tbl>
              <a:tblPr firstRow="1" bandRow="1">
                <a:tableStyleId>{5C22544A-7EE6-4342-B048-85BDC9FD1C3A}</a:tableStyleId>
              </a:tblPr>
              <a:tblGrid>
                <a:gridCol w="1635568">
                  <a:extLst>
                    <a:ext uri="{9D8B030D-6E8A-4147-A177-3AD203B41FA5}">
                      <a16:colId xmlns:a16="http://schemas.microsoft.com/office/drawing/2014/main" val="1310300667"/>
                    </a:ext>
                  </a:extLst>
                </a:gridCol>
                <a:gridCol w="1181418">
                  <a:extLst>
                    <a:ext uri="{9D8B030D-6E8A-4147-A177-3AD203B41FA5}">
                      <a16:colId xmlns:a16="http://schemas.microsoft.com/office/drawing/2014/main" val="984122444"/>
                    </a:ext>
                  </a:extLst>
                </a:gridCol>
                <a:gridCol w="1181418">
                  <a:extLst>
                    <a:ext uri="{9D8B030D-6E8A-4147-A177-3AD203B41FA5}">
                      <a16:colId xmlns:a16="http://schemas.microsoft.com/office/drawing/2014/main" val="1527485606"/>
                    </a:ext>
                  </a:extLst>
                </a:gridCol>
                <a:gridCol w="1181418">
                  <a:extLst>
                    <a:ext uri="{9D8B030D-6E8A-4147-A177-3AD203B41FA5}">
                      <a16:colId xmlns:a16="http://schemas.microsoft.com/office/drawing/2014/main" val="2762024321"/>
                    </a:ext>
                  </a:extLst>
                </a:gridCol>
                <a:gridCol w="1181418">
                  <a:extLst>
                    <a:ext uri="{9D8B030D-6E8A-4147-A177-3AD203B41FA5}">
                      <a16:colId xmlns:a16="http://schemas.microsoft.com/office/drawing/2014/main" val="3447881076"/>
                    </a:ext>
                  </a:extLst>
                </a:gridCol>
              </a:tblGrid>
              <a:tr h="505892">
                <a:tc>
                  <a:txBody>
                    <a:bodyPr/>
                    <a:lstStyle/>
                    <a:p>
                      <a:r>
                        <a:rPr lang="en-US" sz="1600" dirty="0"/>
                        <a:t>Weights</a:t>
                      </a:r>
                    </a:p>
                  </a:txBody>
                  <a:tcPr/>
                </a:tc>
                <a:tc>
                  <a:txBody>
                    <a:bodyPr/>
                    <a:lstStyle/>
                    <a:p>
                      <a:r>
                        <a:rPr lang="en-US" sz="1600" dirty="0"/>
                        <a:t>Ex-1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=0,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=1</a:t>
                      </a:r>
                      <a:endParaRPr lang="en-US" sz="1600" dirty="0">
                        <a:solidFill>
                          <a:schemeClr val="bg1"/>
                        </a:solidFill>
                      </a:endParaRPr>
                    </a:p>
                  </a:txBody>
                  <a:tcPr/>
                </a:tc>
                <a:tc>
                  <a:txBody>
                    <a:bodyPr/>
                    <a:lstStyle/>
                    <a:p>
                      <a:r>
                        <a:rPr lang="en-US" sz="1600" dirty="0"/>
                        <a:t>Ex-2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=1,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=0</a:t>
                      </a:r>
                      <a:endParaRPr lang="en-US" sz="1600" dirty="0">
                        <a:solidFill>
                          <a:schemeClr val="bg1"/>
                        </a:solidFill>
                      </a:endParaRPr>
                    </a:p>
                  </a:txBody>
                  <a:tcPr/>
                </a:tc>
                <a:tc>
                  <a:txBody>
                    <a:bodyPr/>
                    <a:lstStyle/>
                    <a:p>
                      <a:r>
                        <a:rPr lang="en-US" sz="1600" dirty="0"/>
                        <a:t>Ex-3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=1,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=1</a:t>
                      </a:r>
                      <a:endParaRPr lang="en-US" sz="1600" dirty="0">
                        <a:solidFill>
                          <a:schemeClr val="bg1"/>
                        </a:solidFill>
                      </a:endParaRPr>
                    </a:p>
                  </a:txBody>
                  <a:tcPr/>
                </a:tc>
                <a:tc>
                  <a:txBody>
                    <a:bodyPr/>
                    <a:lstStyle/>
                    <a:p>
                      <a:r>
                        <a:rPr lang="en-US" sz="1600" dirty="0"/>
                        <a:t>Ex-4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=0,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=0</a:t>
                      </a:r>
                      <a:endParaRPr lang="en-US" sz="1600" dirty="0">
                        <a:solidFill>
                          <a:schemeClr val="bg1"/>
                        </a:solidFill>
                      </a:endParaRPr>
                    </a:p>
                  </a:txBody>
                  <a:tcPr/>
                </a:tc>
                <a:extLst>
                  <a:ext uri="{0D108BD9-81ED-4DB2-BD59-A6C34878D82A}">
                    <a16:rowId xmlns:a16="http://schemas.microsoft.com/office/drawing/2014/main" val="4108788607"/>
                  </a:ext>
                </a:extLst>
              </a:tr>
              <a:tr h="297584">
                <a:tc>
                  <a:txBody>
                    <a:bodyPr/>
                    <a:lstStyle/>
                    <a:p>
                      <a:r>
                        <a:rPr lang="en-US" sz="1600" dirty="0"/>
                        <a:t>w0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0.5</a:t>
                      </a:r>
                    </a:p>
                  </a:txBody>
                  <a:tcPr/>
                </a:tc>
                <a:extLst>
                  <a:ext uri="{0D108BD9-81ED-4DB2-BD59-A6C34878D82A}">
                    <a16:rowId xmlns:a16="http://schemas.microsoft.com/office/drawing/2014/main" val="786524624"/>
                  </a:ext>
                </a:extLst>
              </a:tr>
              <a:tr h="297584">
                <a:tc>
                  <a:txBody>
                    <a:bodyPr/>
                    <a:lstStyle/>
                    <a:p>
                      <a:r>
                        <a:rPr lang="en-US" sz="1600" dirty="0"/>
                        <a:t>w1</a:t>
                      </a:r>
                    </a:p>
                  </a:txBody>
                  <a:tcPr/>
                </a:tc>
                <a:tc>
                  <a:txBody>
                    <a:bodyPr/>
                    <a:lstStyle/>
                    <a:p>
                      <a:r>
                        <a:rPr lang="en-US" sz="1600" dirty="0"/>
                        <a:t>0.5</a:t>
                      </a:r>
                    </a:p>
                  </a:txBody>
                  <a:tcPr/>
                </a:tc>
                <a:tc>
                  <a:txBody>
                    <a:bodyPr/>
                    <a:lstStyle/>
                    <a:p>
                      <a:r>
                        <a:rPr lang="en-US" sz="1600" dirty="0"/>
                        <a:t>0.5</a:t>
                      </a:r>
                    </a:p>
                  </a:txBody>
                  <a:tcPr/>
                </a:tc>
                <a:tc>
                  <a:txBody>
                    <a:bodyPr/>
                    <a:lstStyle/>
                    <a:p>
                      <a:r>
                        <a:rPr lang="en-US" sz="1600" dirty="0"/>
                        <a:t>0.5</a:t>
                      </a:r>
                    </a:p>
                  </a:txBody>
                  <a:tcPr/>
                </a:tc>
                <a:tc>
                  <a:txBody>
                    <a:bodyPr/>
                    <a:lstStyle/>
                    <a:p>
                      <a:r>
                        <a:rPr lang="en-US" sz="1600" dirty="0"/>
                        <a:t>0.5</a:t>
                      </a:r>
                    </a:p>
                  </a:txBody>
                  <a:tcPr/>
                </a:tc>
                <a:extLst>
                  <a:ext uri="{0D108BD9-81ED-4DB2-BD59-A6C34878D82A}">
                    <a16:rowId xmlns:a16="http://schemas.microsoft.com/office/drawing/2014/main" val="1702320125"/>
                  </a:ext>
                </a:extLst>
              </a:tr>
              <a:tr h="297584">
                <a:tc>
                  <a:txBody>
                    <a:bodyPr/>
                    <a:lstStyle/>
                    <a:p>
                      <a:r>
                        <a:rPr lang="en-US" sz="1600" dirty="0"/>
                        <a:t>w2</a:t>
                      </a:r>
                    </a:p>
                  </a:txBody>
                  <a:tcPr/>
                </a:tc>
                <a:tc>
                  <a:txBody>
                    <a:bodyPr/>
                    <a:lstStyle/>
                    <a:p>
                      <a:r>
                        <a:rPr lang="en-US" sz="1600" dirty="0"/>
                        <a:t>0.5</a:t>
                      </a:r>
                    </a:p>
                  </a:txBody>
                  <a:tcPr/>
                </a:tc>
                <a:tc>
                  <a:txBody>
                    <a:bodyPr/>
                    <a:lstStyle/>
                    <a:p>
                      <a:r>
                        <a:rPr lang="en-US" sz="1600" dirty="0"/>
                        <a:t>0.5</a:t>
                      </a:r>
                    </a:p>
                  </a:txBody>
                  <a:tcPr/>
                </a:tc>
                <a:tc>
                  <a:txBody>
                    <a:bodyPr/>
                    <a:lstStyle/>
                    <a:p>
                      <a:r>
                        <a:rPr lang="en-US" sz="1600" dirty="0"/>
                        <a:t>0.5</a:t>
                      </a:r>
                    </a:p>
                  </a:txBody>
                  <a:tcPr/>
                </a:tc>
                <a:tc>
                  <a:txBody>
                    <a:bodyPr/>
                    <a:lstStyle/>
                    <a:p>
                      <a:r>
                        <a:rPr lang="en-US" sz="1600" dirty="0"/>
                        <a:t>0.5</a:t>
                      </a:r>
                    </a:p>
                  </a:txBody>
                  <a:tcPr/>
                </a:tc>
                <a:extLst>
                  <a:ext uri="{0D108BD9-81ED-4DB2-BD59-A6C34878D82A}">
                    <a16:rowId xmlns:a16="http://schemas.microsoft.com/office/drawing/2014/main" val="4261206254"/>
                  </a:ext>
                </a:extLst>
              </a:tr>
              <a:tr h="297584">
                <a:tc>
                  <a:txBody>
                    <a:bodyPr/>
                    <a:lstStyle/>
                    <a:p>
                      <a:r>
                        <a:rPr lang="en-US" sz="1600" dirty="0"/>
                        <a:t>Weighted Sum</a:t>
                      </a:r>
                    </a:p>
                  </a:txBody>
                  <a:tcPr/>
                </a:tc>
                <a:tc>
                  <a:txBody>
                    <a:bodyPr/>
                    <a:lstStyle/>
                    <a:p>
                      <a:r>
                        <a:rPr lang="en-US" sz="1600" dirty="0"/>
                        <a:t>1</a:t>
                      </a:r>
                    </a:p>
                  </a:txBody>
                  <a:tcPr/>
                </a:tc>
                <a:tc>
                  <a:txBody>
                    <a:bodyPr/>
                    <a:lstStyle/>
                    <a:p>
                      <a:r>
                        <a:rPr lang="en-US" sz="1600" dirty="0"/>
                        <a:t>1</a:t>
                      </a:r>
                    </a:p>
                  </a:txBody>
                  <a:tcPr/>
                </a:tc>
                <a:tc>
                  <a:txBody>
                    <a:bodyPr/>
                    <a:lstStyle/>
                    <a:p>
                      <a:r>
                        <a:rPr lang="en-US" sz="1600" dirty="0"/>
                        <a:t>1.5</a:t>
                      </a:r>
                    </a:p>
                  </a:txBody>
                  <a:tcPr>
                    <a:lnB w="12700" cap="flat" cmpd="sng" algn="ctr">
                      <a:solidFill>
                        <a:schemeClr val="tx1"/>
                      </a:solidFill>
                      <a:prstDash val="solid"/>
                      <a:round/>
                      <a:headEnd type="none" w="med" len="med"/>
                      <a:tailEnd type="none" w="med" len="med"/>
                    </a:lnB>
                  </a:tcPr>
                </a:tc>
                <a:tc>
                  <a:txBody>
                    <a:bodyPr/>
                    <a:lstStyle/>
                    <a:p>
                      <a:r>
                        <a:rPr lang="en-US" sz="1600" dirty="0"/>
                        <a:t>.5</a:t>
                      </a:r>
                    </a:p>
                  </a:txBody>
                  <a:tcPr/>
                </a:tc>
                <a:extLst>
                  <a:ext uri="{0D108BD9-81ED-4DB2-BD59-A6C34878D82A}">
                    <a16:rowId xmlns:a16="http://schemas.microsoft.com/office/drawing/2014/main" val="256000245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Observed Output</a:t>
                      </a:r>
                    </a:p>
                  </a:txBody>
                  <a:tcPr/>
                </a:tc>
                <a:tc>
                  <a:txBody>
                    <a:bodyPr/>
                    <a:lstStyle/>
                    <a:p>
                      <a:r>
                        <a:rPr lang="en-US" sz="1600" dirty="0"/>
                        <a:t>+1</a:t>
                      </a:r>
                    </a:p>
                  </a:txBody>
                  <a:tcPr/>
                </a:tc>
                <a:tc>
                  <a:txBody>
                    <a:bodyPr/>
                    <a:lstStyle/>
                    <a:p>
                      <a:r>
                        <a:rPr lang="en-US" sz="1600" dirty="0"/>
                        <a:t>+1</a:t>
                      </a:r>
                    </a:p>
                  </a:txBody>
                  <a:tcPr>
                    <a:lnR w="12700" cap="flat" cmpd="sng" algn="ctr">
                      <a:solidFill>
                        <a:schemeClr val="tx1"/>
                      </a:solidFill>
                      <a:prstDash val="solid"/>
                      <a:round/>
                      <a:headEnd type="none" w="med" len="med"/>
                      <a:tailEnd type="none" w="med" len="med"/>
                    </a:lnR>
                  </a:tcPr>
                </a:tc>
                <a:tc>
                  <a:txBody>
                    <a:bodyPr/>
                    <a:lstStyle/>
                    <a:p>
                      <a:r>
                        <a:rPr lang="en-US" sz="18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600" dirty="0"/>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06888182"/>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Target Output</a:t>
                      </a:r>
                    </a:p>
                  </a:txBody>
                  <a:tcPr/>
                </a:tc>
                <a:tc>
                  <a:txBody>
                    <a:bodyPr/>
                    <a:lstStyle/>
                    <a:p>
                      <a:r>
                        <a:rPr lang="en-US" sz="1600" dirty="0"/>
                        <a:t>-1</a:t>
                      </a:r>
                    </a:p>
                  </a:txBody>
                  <a:tcPr/>
                </a:tc>
                <a:tc>
                  <a:txBody>
                    <a:bodyPr/>
                    <a:lstStyle/>
                    <a:p>
                      <a:r>
                        <a:rPr lang="en-US" sz="1600" dirty="0"/>
                        <a:t>-1</a:t>
                      </a:r>
                    </a:p>
                  </a:txBody>
                  <a:tcPr>
                    <a:lnR w="12700" cap="flat" cmpd="sng" algn="ctr">
                      <a:solidFill>
                        <a:schemeClr val="tx1"/>
                      </a:solidFill>
                      <a:prstDash val="solid"/>
                      <a:round/>
                      <a:headEnd type="none" w="med" len="med"/>
                      <a:tailEnd type="none" w="med" len="med"/>
                    </a:lnR>
                  </a:tcPr>
                </a:tc>
                <a:tc>
                  <a:txBody>
                    <a:bodyPr/>
                    <a:lstStyle/>
                    <a:p>
                      <a:r>
                        <a:rPr lang="en-US" sz="18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600" dirty="0"/>
                        <a:t>-1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60839778"/>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0</a:t>
                      </a:r>
                      <a:endParaRPr lang="en-US" sz="1600" dirty="0"/>
                    </a:p>
                  </a:txBody>
                  <a:tcPr/>
                </a:tc>
                <a:tc>
                  <a:txBody>
                    <a:bodyPr/>
                    <a:lstStyle/>
                    <a:p>
                      <a:r>
                        <a:rPr lang="en-US" sz="1600" dirty="0"/>
                        <a:t>-0.2</a:t>
                      </a:r>
                    </a:p>
                  </a:txBody>
                  <a:tcPr/>
                </a:tc>
                <a:tc>
                  <a:txBody>
                    <a:bodyPr/>
                    <a:lstStyle/>
                    <a:p>
                      <a:r>
                        <a:rPr lang="en-US" sz="1600" dirty="0"/>
                        <a:t>-0.2</a:t>
                      </a:r>
                    </a:p>
                  </a:txBody>
                  <a:tcPr/>
                </a:tc>
                <a:tc>
                  <a:txBody>
                    <a:bodyPr/>
                    <a:lstStyle/>
                    <a:p>
                      <a:r>
                        <a:rPr lang="en-US" sz="1600" dirty="0"/>
                        <a:t>0</a:t>
                      </a:r>
                    </a:p>
                  </a:txBody>
                  <a:tcPr>
                    <a:lnT w="12700" cap="flat" cmpd="sng" algn="ctr">
                      <a:solidFill>
                        <a:schemeClr val="tx1"/>
                      </a:solidFill>
                      <a:prstDash val="solid"/>
                      <a:round/>
                      <a:headEnd type="none" w="med" len="med"/>
                      <a:tailEnd type="none" w="med" len="med"/>
                    </a:lnT>
                  </a:tcPr>
                </a:tc>
                <a:tc>
                  <a:txBody>
                    <a:bodyPr/>
                    <a:lstStyle/>
                    <a:p>
                      <a:r>
                        <a:rPr lang="en-US" sz="1600" dirty="0"/>
                        <a:t>-0.2</a:t>
                      </a:r>
                    </a:p>
                  </a:txBody>
                  <a:tcPr/>
                </a:tc>
                <a:extLst>
                  <a:ext uri="{0D108BD9-81ED-4DB2-BD59-A6C34878D82A}">
                    <a16:rowId xmlns:a16="http://schemas.microsoft.com/office/drawing/2014/main" val="295946270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1</a:t>
                      </a:r>
                      <a:endParaRPr lang="en-US" sz="1600" dirty="0"/>
                    </a:p>
                  </a:txBody>
                  <a:tcPr/>
                </a:tc>
                <a:tc>
                  <a:txBody>
                    <a:bodyPr/>
                    <a:lstStyle/>
                    <a:p>
                      <a:r>
                        <a:rPr lang="en-US" sz="16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-0.2</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181453112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2</a:t>
                      </a:r>
                      <a:endParaRPr lang="en-US" sz="1600" dirty="0"/>
                    </a:p>
                  </a:txBody>
                  <a:tcPr/>
                </a:tc>
                <a:tc>
                  <a:txBody>
                    <a:bodyPr/>
                    <a:lstStyle/>
                    <a:p>
                      <a:r>
                        <a:rPr lang="en-US" sz="1600" dirty="0"/>
                        <a:t>-0.2</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1416077114"/>
                  </a:ext>
                </a:extLst>
              </a:tr>
            </a:tbl>
          </a:graphicData>
        </a:graphic>
      </p:graphicFrame>
      <p:sp>
        <p:nvSpPr>
          <p:cNvPr id="30" name="TextBox 29"/>
          <p:cNvSpPr txBox="1"/>
          <p:nvPr/>
        </p:nvSpPr>
        <p:spPr>
          <a:xfrm>
            <a:off x="575163" y="969747"/>
            <a:ext cx="1854144" cy="584775"/>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3200" b="1" dirty="0">
                <a:solidFill>
                  <a:srgbClr val="FF0000"/>
                </a:solidFill>
              </a:rPr>
              <a:t>Epoch:1</a:t>
            </a:r>
          </a:p>
        </p:txBody>
      </p:sp>
      <p:sp>
        <p:nvSpPr>
          <p:cNvPr id="3" name="TextBox 2"/>
          <p:cNvSpPr txBox="1"/>
          <p:nvPr/>
        </p:nvSpPr>
        <p:spPr>
          <a:xfrm>
            <a:off x="7052223" y="2611936"/>
            <a:ext cx="4275139" cy="2800767"/>
          </a:xfrm>
          <a:prstGeom prst="rect">
            <a:avLst/>
          </a:prstGeom>
          <a:noFill/>
        </p:spPr>
        <p:txBody>
          <a:bodyPr wrap="square" rtlCol="0">
            <a:spAutoFit/>
          </a:bodyPr>
          <a:lstStyle/>
          <a:p>
            <a:r>
              <a:rPr lang="en-US" sz="2200" dirty="0"/>
              <a:t>Total Error </a:t>
            </a:r>
            <a:r>
              <a:rPr lang="el-GR" sz="2200" b="1" dirty="0"/>
              <a:t>∆</a:t>
            </a:r>
            <a:r>
              <a:rPr lang="en-US" sz="2200" b="1" baseline="-25000" dirty="0"/>
              <a:t>0 </a:t>
            </a:r>
            <a:r>
              <a:rPr lang="en-US" sz="2200" b="1" dirty="0"/>
              <a:t>= </a:t>
            </a:r>
            <a:r>
              <a:rPr lang="en-US" sz="2200" dirty="0"/>
              <a:t>-.2 -.2+0-.2 </a:t>
            </a:r>
            <a:r>
              <a:rPr lang="en-US" sz="2200" b="1" dirty="0"/>
              <a:t>= -0.6</a:t>
            </a:r>
            <a:endParaRPr lang="en-US" sz="2200" dirty="0"/>
          </a:p>
          <a:p>
            <a:r>
              <a:rPr lang="en-US" sz="2200" dirty="0"/>
              <a:t>Total Error </a:t>
            </a:r>
            <a:r>
              <a:rPr lang="el-GR" sz="2200" b="1" dirty="0"/>
              <a:t>∆</a:t>
            </a:r>
            <a:r>
              <a:rPr lang="en-US" sz="2200" b="1" baseline="-25000" dirty="0"/>
              <a:t>1 </a:t>
            </a:r>
            <a:r>
              <a:rPr lang="en-US" sz="2200" b="1" dirty="0"/>
              <a:t>= </a:t>
            </a:r>
            <a:r>
              <a:rPr lang="en-US" sz="2200" dirty="0"/>
              <a:t>0 - .2+0+0 </a:t>
            </a:r>
            <a:r>
              <a:rPr lang="en-US" sz="2200" b="1" dirty="0"/>
              <a:t>= -0.2</a:t>
            </a:r>
            <a:endParaRPr lang="en-US" sz="2200" dirty="0"/>
          </a:p>
          <a:p>
            <a:r>
              <a:rPr lang="en-US" sz="2200" dirty="0"/>
              <a:t>Total Error </a:t>
            </a:r>
            <a:r>
              <a:rPr lang="el-GR" sz="2200" b="1" dirty="0"/>
              <a:t>∆</a:t>
            </a:r>
            <a:r>
              <a:rPr lang="en-US" sz="2200" b="1" baseline="-25000" dirty="0"/>
              <a:t>2</a:t>
            </a:r>
            <a:r>
              <a:rPr lang="en-US" sz="2200" b="1" dirty="0"/>
              <a:t> =</a:t>
            </a:r>
            <a:r>
              <a:rPr lang="en-US" sz="2200" dirty="0"/>
              <a:t> -.2+0+0+0 = </a:t>
            </a:r>
            <a:r>
              <a:rPr lang="en-US" sz="2200" b="1" dirty="0"/>
              <a:t>-0.2</a:t>
            </a:r>
          </a:p>
          <a:p>
            <a:endParaRPr lang="en-US" sz="2200" b="1" dirty="0"/>
          </a:p>
          <a:p>
            <a:endParaRPr lang="en-US" sz="2200" b="1" dirty="0"/>
          </a:p>
          <a:p>
            <a:r>
              <a:rPr lang="en-US" sz="2200" dirty="0"/>
              <a:t>Updated</a:t>
            </a:r>
            <a:r>
              <a:rPr lang="en-US" sz="2200" b="1" dirty="0"/>
              <a:t> w0 </a:t>
            </a:r>
            <a:r>
              <a:rPr lang="en-US" sz="2200" dirty="0"/>
              <a:t>= 0.5-0.2 </a:t>
            </a:r>
            <a:r>
              <a:rPr lang="en-US" sz="2200" b="1" dirty="0"/>
              <a:t>= -.1</a:t>
            </a:r>
          </a:p>
          <a:p>
            <a:r>
              <a:rPr lang="en-US" sz="2200" dirty="0"/>
              <a:t>Updated</a:t>
            </a:r>
            <a:r>
              <a:rPr lang="en-US" sz="2200" b="1" dirty="0"/>
              <a:t> w1 </a:t>
            </a:r>
            <a:r>
              <a:rPr lang="en-US" sz="2200" dirty="0"/>
              <a:t>= 0.5-0.2 </a:t>
            </a:r>
            <a:r>
              <a:rPr lang="en-US" sz="2200" b="1" dirty="0"/>
              <a:t>= 0.3</a:t>
            </a:r>
          </a:p>
          <a:p>
            <a:r>
              <a:rPr lang="en-US" sz="2200" dirty="0"/>
              <a:t>Updated</a:t>
            </a:r>
            <a:r>
              <a:rPr lang="en-US" sz="2200" b="1" dirty="0"/>
              <a:t> w2 </a:t>
            </a:r>
            <a:r>
              <a:rPr lang="en-US" sz="2200" dirty="0"/>
              <a:t>= 0.5-0.2 </a:t>
            </a:r>
            <a:r>
              <a:rPr lang="en-US" sz="2200" b="1" dirty="0"/>
              <a:t>= 0.3</a:t>
            </a:r>
          </a:p>
        </p:txBody>
      </p:sp>
      <p:grpSp>
        <p:nvGrpSpPr>
          <p:cNvPr id="38" name="Group 37"/>
          <p:cNvGrpSpPr/>
          <p:nvPr/>
        </p:nvGrpSpPr>
        <p:grpSpPr>
          <a:xfrm>
            <a:off x="7563304" y="395968"/>
            <a:ext cx="3505040" cy="1419061"/>
            <a:chOff x="7284577" y="3545255"/>
            <a:chExt cx="4206842" cy="2290908"/>
          </a:xfrm>
        </p:grpSpPr>
        <p:sp>
          <p:nvSpPr>
            <p:cNvPr id="39" name="Oval 38"/>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361155" y="4351941"/>
              <a:ext cx="495170" cy="596243"/>
            </a:xfrm>
            <a:prstGeom prst="rect">
              <a:avLst/>
            </a:prstGeom>
            <a:noFill/>
          </p:spPr>
          <p:txBody>
            <a:bodyPr wrap="square" rtlCol="0">
              <a:spAutoFit/>
            </a:bodyPr>
            <a:lstStyle/>
            <a:p>
              <a:r>
                <a:rPr lang="en-US" b="1" dirty="0"/>
                <a:t>x</a:t>
              </a:r>
              <a:r>
                <a:rPr lang="en-US" b="1" baseline="-25000" dirty="0"/>
                <a:t>1 </a:t>
              </a:r>
            </a:p>
          </p:txBody>
        </p:sp>
        <p:sp>
          <p:nvSpPr>
            <p:cNvPr id="43" name="TextBox 42"/>
            <p:cNvSpPr txBox="1"/>
            <p:nvPr/>
          </p:nvSpPr>
          <p:spPr>
            <a:xfrm>
              <a:off x="7372740" y="5239920"/>
              <a:ext cx="483586" cy="596243"/>
            </a:xfrm>
            <a:prstGeom prst="rect">
              <a:avLst/>
            </a:prstGeom>
            <a:noFill/>
          </p:spPr>
          <p:txBody>
            <a:bodyPr wrap="square" rtlCol="0">
              <a:spAutoFit/>
            </a:bodyPr>
            <a:lstStyle/>
            <a:p>
              <a:r>
                <a:rPr lang="en-US" b="1" dirty="0"/>
                <a:t>x</a:t>
              </a:r>
              <a:r>
                <a:rPr lang="en-US" b="1" baseline="-25000" dirty="0"/>
                <a:t>2</a:t>
              </a:r>
            </a:p>
          </p:txBody>
        </p:sp>
        <p:sp>
          <p:nvSpPr>
            <p:cNvPr id="44" name="Oval 43"/>
            <p:cNvSpPr/>
            <p:nvPr/>
          </p:nvSpPr>
          <p:spPr>
            <a:xfrm>
              <a:off x="9418808" y="4335969"/>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45" name="Straight Arrow Connector 44"/>
            <p:cNvCxnSpPr>
              <a:stCxn id="39" idx="6"/>
              <a:endCxn id="44" idx="2"/>
            </p:cNvCxnSpPr>
            <p:nvPr/>
          </p:nvCxnSpPr>
          <p:spPr>
            <a:xfrm>
              <a:off x="7771398" y="4665324"/>
              <a:ext cx="1647409" cy="7681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1" idx="6"/>
              <a:endCxn id="44" idx="3"/>
            </p:cNvCxnSpPr>
            <p:nvPr/>
          </p:nvCxnSpPr>
          <p:spPr>
            <a:xfrm flipV="1">
              <a:off x="7803843" y="5029338"/>
              <a:ext cx="1751052" cy="4808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53" name="Straight Arrow Connector 52"/>
            <p:cNvCxnSpPr/>
            <p:nvPr/>
          </p:nvCxnSpPr>
          <p:spPr>
            <a:xfrm flipV="1">
              <a:off x="10340137" y="4269872"/>
              <a:ext cx="790106"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420893" y="3545255"/>
              <a:ext cx="660952" cy="369332"/>
            </a:xfrm>
            <a:prstGeom prst="rect">
              <a:avLst/>
            </a:prstGeom>
            <a:noFill/>
          </p:spPr>
          <p:txBody>
            <a:bodyPr wrap="square" rtlCol="0">
              <a:spAutoFit/>
            </a:bodyPr>
            <a:lstStyle/>
            <a:p>
              <a:r>
                <a:rPr lang="en-US" b="1" dirty="0"/>
                <a:t>0.5</a:t>
              </a:r>
              <a:endParaRPr lang="en-US" b="1" baseline="-25000" dirty="0"/>
            </a:p>
          </p:txBody>
        </p:sp>
        <p:sp>
          <p:nvSpPr>
            <p:cNvPr id="57" name="TextBox 56"/>
            <p:cNvSpPr txBox="1"/>
            <p:nvPr/>
          </p:nvSpPr>
          <p:spPr>
            <a:xfrm>
              <a:off x="8188324" y="4853911"/>
              <a:ext cx="805500" cy="369332"/>
            </a:xfrm>
            <a:prstGeom prst="rect">
              <a:avLst/>
            </a:prstGeom>
            <a:noFill/>
          </p:spPr>
          <p:txBody>
            <a:bodyPr wrap="square" rtlCol="0">
              <a:spAutoFit/>
            </a:bodyPr>
            <a:lstStyle/>
            <a:p>
              <a:r>
                <a:rPr lang="en-US" b="1" dirty="0"/>
                <a:t>0.5</a:t>
              </a:r>
              <a:endParaRPr lang="en-US" b="1" baseline="-25000" dirty="0"/>
            </a:p>
          </p:txBody>
        </p:sp>
        <p:cxnSp>
          <p:nvCxnSpPr>
            <p:cNvPr id="59" name="Straight Arrow Connector 58"/>
            <p:cNvCxnSpPr/>
            <p:nvPr/>
          </p:nvCxnSpPr>
          <p:spPr>
            <a:xfrm>
              <a:off x="10315113" y="4800110"/>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10958385" y="432532"/>
            <a:ext cx="916173" cy="307777"/>
          </a:xfrm>
          <a:prstGeom prst="rect">
            <a:avLst/>
          </a:prstGeom>
          <a:noFill/>
        </p:spPr>
        <p:txBody>
          <a:bodyPr wrap="square" rtlCol="0">
            <a:spAutoFit/>
          </a:bodyPr>
          <a:lstStyle/>
          <a:p>
            <a:r>
              <a:rPr lang="en-US" sz="1400" b="1" dirty="0"/>
              <a:t>+1    ON</a:t>
            </a:r>
            <a:endParaRPr lang="en-US" sz="1400" b="1" baseline="-25000" dirty="0"/>
          </a:p>
        </p:txBody>
      </p:sp>
      <p:sp>
        <p:nvSpPr>
          <p:cNvPr id="61" name="TextBox 60"/>
          <p:cNvSpPr txBox="1"/>
          <p:nvPr/>
        </p:nvSpPr>
        <p:spPr>
          <a:xfrm>
            <a:off x="11005009" y="1214210"/>
            <a:ext cx="904747" cy="307777"/>
          </a:xfrm>
          <a:prstGeom prst="rect">
            <a:avLst/>
          </a:prstGeom>
          <a:noFill/>
        </p:spPr>
        <p:txBody>
          <a:bodyPr wrap="square" rtlCol="0">
            <a:spAutoFit/>
          </a:bodyPr>
          <a:lstStyle/>
          <a:p>
            <a:r>
              <a:rPr lang="en-US" sz="1400" b="1" dirty="0"/>
              <a:t>-1  OFF</a:t>
            </a:r>
            <a:endParaRPr lang="en-US" sz="1400" b="1" baseline="-25000" dirty="0"/>
          </a:p>
        </p:txBody>
      </p:sp>
      <p:sp>
        <p:nvSpPr>
          <p:cNvPr id="64" name="TextBox 63"/>
          <p:cNvSpPr txBox="1"/>
          <p:nvPr/>
        </p:nvSpPr>
        <p:spPr>
          <a:xfrm>
            <a:off x="9778309" y="500884"/>
            <a:ext cx="793626" cy="338554"/>
          </a:xfrm>
          <a:prstGeom prst="rect">
            <a:avLst/>
          </a:prstGeom>
          <a:noFill/>
        </p:spPr>
        <p:txBody>
          <a:bodyPr wrap="square" rtlCol="0">
            <a:spAutoFit/>
          </a:bodyPr>
          <a:lstStyle/>
          <a:p>
            <a:r>
              <a:rPr lang="en-US" sz="1600" b="1" dirty="0"/>
              <a:t>If S &gt; 0</a:t>
            </a:r>
            <a:endParaRPr lang="en-US" sz="1600" b="1" baseline="-25000" dirty="0"/>
          </a:p>
        </p:txBody>
      </p:sp>
      <p:sp>
        <p:nvSpPr>
          <p:cNvPr id="65" name="TextBox 64"/>
          <p:cNvSpPr txBox="1"/>
          <p:nvPr/>
        </p:nvSpPr>
        <p:spPr>
          <a:xfrm>
            <a:off x="7260016" y="842951"/>
            <a:ext cx="360871" cy="369332"/>
          </a:xfrm>
          <a:prstGeom prst="rect">
            <a:avLst/>
          </a:prstGeom>
          <a:noFill/>
        </p:spPr>
        <p:txBody>
          <a:bodyPr wrap="square" rtlCol="0">
            <a:spAutoFit/>
          </a:bodyPr>
          <a:lstStyle/>
          <a:p>
            <a:r>
              <a:rPr lang="en-US" b="1" dirty="0"/>
              <a:t>0</a:t>
            </a:r>
            <a:r>
              <a:rPr lang="en-US" b="1" baseline="-25000" dirty="0"/>
              <a:t> </a:t>
            </a:r>
          </a:p>
        </p:txBody>
      </p:sp>
      <p:sp>
        <p:nvSpPr>
          <p:cNvPr id="66" name="TextBox 65"/>
          <p:cNvSpPr txBox="1"/>
          <p:nvPr/>
        </p:nvSpPr>
        <p:spPr>
          <a:xfrm>
            <a:off x="7289584" y="1407607"/>
            <a:ext cx="360871" cy="369332"/>
          </a:xfrm>
          <a:prstGeom prst="rect">
            <a:avLst/>
          </a:prstGeom>
          <a:noFill/>
        </p:spPr>
        <p:txBody>
          <a:bodyPr wrap="square" rtlCol="0">
            <a:spAutoFit/>
          </a:bodyPr>
          <a:lstStyle/>
          <a:p>
            <a:r>
              <a:rPr lang="en-US" b="1" dirty="0"/>
              <a:t>1</a:t>
            </a:r>
            <a:r>
              <a:rPr lang="en-US" b="1" baseline="-25000" dirty="0"/>
              <a:t> </a:t>
            </a:r>
          </a:p>
        </p:txBody>
      </p:sp>
      <p:sp>
        <p:nvSpPr>
          <p:cNvPr id="67" name="Oval 66"/>
          <p:cNvSpPr/>
          <p:nvPr/>
        </p:nvSpPr>
        <p:spPr>
          <a:xfrm>
            <a:off x="7304405" y="254950"/>
            <a:ext cx="559125" cy="29588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r>
              <a:rPr lang="en-US" baseline="-25000" dirty="0">
                <a:solidFill>
                  <a:schemeClr val="tx1"/>
                </a:solidFill>
              </a:rPr>
              <a:t>0</a:t>
            </a:r>
          </a:p>
        </p:txBody>
      </p:sp>
      <p:cxnSp>
        <p:nvCxnSpPr>
          <p:cNvPr id="68" name="Straight Arrow Connector 67"/>
          <p:cNvCxnSpPr/>
          <p:nvPr/>
        </p:nvCxnSpPr>
        <p:spPr>
          <a:xfrm>
            <a:off x="7889543" y="461762"/>
            <a:ext cx="1561168" cy="53501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786033" y="104823"/>
            <a:ext cx="520494" cy="338554"/>
          </a:xfrm>
          <a:prstGeom prst="rect">
            <a:avLst/>
          </a:prstGeom>
          <a:noFill/>
        </p:spPr>
        <p:txBody>
          <a:bodyPr wrap="square" rtlCol="0">
            <a:spAutoFit/>
          </a:bodyPr>
          <a:lstStyle/>
          <a:p>
            <a:r>
              <a:rPr lang="en-US" sz="1600" dirty="0"/>
              <a:t>Bias</a:t>
            </a:r>
          </a:p>
        </p:txBody>
      </p:sp>
      <p:sp>
        <p:nvSpPr>
          <p:cNvPr id="70" name="TextBox 69"/>
          <p:cNvSpPr txBox="1"/>
          <p:nvPr/>
        </p:nvSpPr>
        <p:spPr>
          <a:xfrm>
            <a:off x="8386796" y="799431"/>
            <a:ext cx="671123" cy="228776"/>
          </a:xfrm>
          <a:prstGeom prst="rect">
            <a:avLst/>
          </a:prstGeom>
          <a:noFill/>
        </p:spPr>
        <p:txBody>
          <a:bodyPr wrap="square" rtlCol="0">
            <a:spAutoFit/>
          </a:bodyPr>
          <a:lstStyle/>
          <a:p>
            <a:r>
              <a:rPr lang="en-US" b="1" dirty="0"/>
              <a:t>0.5</a:t>
            </a:r>
            <a:endParaRPr lang="en-US" b="1" baseline="-25000" dirty="0"/>
          </a:p>
        </p:txBody>
      </p:sp>
    </p:spTree>
    <p:extLst>
      <p:ext uri="{BB962C8B-B14F-4D97-AF65-F5344CB8AC3E}">
        <p14:creationId xmlns:p14="http://schemas.microsoft.com/office/powerpoint/2010/main" val="29160260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51" y="283689"/>
            <a:ext cx="5670848" cy="38847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Arial" panose="020B0604020202020204" pitchFamily="34" charset="0"/>
                <a:cs typeface="Arial" panose="020B0604020202020204" pitchFamily="34" charset="0"/>
              </a:rPr>
              <a:t>AND with Bias (Batch Regime)</a:t>
            </a:r>
            <a:endParaRPr lang="en-US" sz="280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326594645"/>
              </p:ext>
            </p:extLst>
          </p:nvPr>
        </p:nvGraphicFramePr>
        <p:xfrm>
          <a:off x="502951" y="1931047"/>
          <a:ext cx="6361240" cy="3657600"/>
        </p:xfrm>
        <a:graphic>
          <a:graphicData uri="http://schemas.openxmlformats.org/drawingml/2006/table">
            <a:tbl>
              <a:tblPr firstRow="1" bandRow="1">
                <a:tableStyleId>{5C22544A-7EE6-4342-B048-85BDC9FD1C3A}</a:tableStyleId>
              </a:tblPr>
              <a:tblGrid>
                <a:gridCol w="1635568">
                  <a:extLst>
                    <a:ext uri="{9D8B030D-6E8A-4147-A177-3AD203B41FA5}">
                      <a16:colId xmlns:a16="http://schemas.microsoft.com/office/drawing/2014/main" val="1310300667"/>
                    </a:ext>
                  </a:extLst>
                </a:gridCol>
                <a:gridCol w="1181418">
                  <a:extLst>
                    <a:ext uri="{9D8B030D-6E8A-4147-A177-3AD203B41FA5}">
                      <a16:colId xmlns:a16="http://schemas.microsoft.com/office/drawing/2014/main" val="984122444"/>
                    </a:ext>
                  </a:extLst>
                </a:gridCol>
                <a:gridCol w="1181418">
                  <a:extLst>
                    <a:ext uri="{9D8B030D-6E8A-4147-A177-3AD203B41FA5}">
                      <a16:colId xmlns:a16="http://schemas.microsoft.com/office/drawing/2014/main" val="1527485606"/>
                    </a:ext>
                  </a:extLst>
                </a:gridCol>
                <a:gridCol w="1181418">
                  <a:extLst>
                    <a:ext uri="{9D8B030D-6E8A-4147-A177-3AD203B41FA5}">
                      <a16:colId xmlns:a16="http://schemas.microsoft.com/office/drawing/2014/main" val="2762024321"/>
                    </a:ext>
                  </a:extLst>
                </a:gridCol>
                <a:gridCol w="1181418">
                  <a:extLst>
                    <a:ext uri="{9D8B030D-6E8A-4147-A177-3AD203B41FA5}">
                      <a16:colId xmlns:a16="http://schemas.microsoft.com/office/drawing/2014/main" val="3447881076"/>
                    </a:ext>
                  </a:extLst>
                </a:gridCol>
              </a:tblGrid>
              <a:tr h="505892">
                <a:tc>
                  <a:txBody>
                    <a:bodyPr/>
                    <a:lstStyle/>
                    <a:p>
                      <a:r>
                        <a:rPr lang="en-US" sz="1600" dirty="0"/>
                        <a:t>Weights</a:t>
                      </a:r>
                    </a:p>
                  </a:txBody>
                  <a:tcPr/>
                </a:tc>
                <a:tc>
                  <a:txBody>
                    <a:bodyPr/>
                    <a:lstStyle/>
                    <a:p>
                      <a:r>
                        <a:rPr lang="en-US" sz="1600" dirty="0"/>
                        <a:t>Ex-1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=0,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=1</a:t>
                      </a:r>
                      <a:endParaRPr lang="en-US" sz="1600" dirty="0">
                        <a:solidFill>
                          <a:schemeClr val="bg1"/>
                        </a:solidFill>
                      </a:endParaRPr>
                    </a:p>
                  </a:txBody>
                  <a:tcPr/>
                </a:tc>
                <a:tc>
                  <a:txBody>
                    <a:bodyPr/>
                    <a:lstStyle/>
                    <a:p>
                      <a:r>
                        <a:rPr lang="en-US" sz="1600" dirty="0"/>
                        <a:t>Ex-2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=1,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=0</a:t>
                      </a:r>
                      <a:endParaRPr lang="en-US" sz="1600" dirty="0">
                        <a:solidFill>
                          <a:schemeClr val="bg1"/>
                        </a:solidFill>
                      </a:endParaRPr>
                    </a:p>
                  </a:txBody>
                  <a:tcPr/>
                </a:tc>
                <a:tc>
                  <a:txBody>
                    <a:bodyPr/>
                    <a:lstStyle/>
                    <a:p>
                      <a:r>
                        <a:rPr lang="en-US" sz="1600" dirty="0"/>
                        <a:t>Ex-3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=1,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=1</a:t>
                      </a:r>
                      <a:endParaRPr lang="en-US" sz="1600" dirty="0">
                        <a:solidFill>
                          <a:schemeClr val="bg1"/>
                        </a:solidFill>
                      </a:endParaRPr>
                    </a:p>
                  </a:txBody>
                  <a:tcPr/>
                </a:tc>
                <a:tc>
                  <a:txBody>
                    <a:bodyPr/>
                    <a:lstStyle/>
                    <a:p>
                      <a:r>
                        <a:rPr lang="en-US" sz="1600" dirty="0"/>
                        <a:t>Ex-4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=0,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=0</a:t>
                      </a:r>
                      <a:endParaRPr lang="en-US" sz="1600" dirty="0">
                        <a:solidFill>
                          <a:schemeClr val="bg1"/>
                        </a:solidFill>
                      </a:endParaRPr>
                    </a:p>
                  </a:txBody>
                  <a:tcPr/>
                </a:tc>
                <a:extLst>
                  <a:ext uri="{0D108BD9-81ED-4DB2-BD59-A6C34878D82A}">
                    <a16:rowId xmlns:a16="http://schemas.microsoft.com/office/drawing/2014/main" val="4108788607"/>
                  </a:ext>
                </a:extLst>
              </a:tr>
              <a:tr h="297584">
                <a:tc>
                  <a:txBody>
                    <a:bodyPr/>
                    <a:lstStyle/>
                    <a:p>
                      <a:r>
                        <a:rPr lang="en-US" sz="1600" dirty="0"/>
                        <a:t>w0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-.1</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-.1</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-.1</a:t>
                      </a:r>
                    </a:p>
                  </a:txBody>
                  <a:tcPr/>
                </a:tc>
                <a:extLst>
                  <a:ext uri="{0D108BD9-81ED-4DB2-BD59-A6C34878D82A}">
                    <a16:rowId xmlns:a16="http://schemas.microsoft.com/office/drawing/2014/main" val="786524624"/>
                  </a:ext>
                </a:extLst>
              </a:tr>
              <a:tr h="297584">
                <a:tc>
                  <a:txBody>
                    <a:bodyPr/>
                    <a:lstStyle/>
                    <a:p>
                      <a:r>
                        <a:rPr lang="en-US" sz="1600" dirty="0"/>
                        <a:t>w1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702320125"/>
                  </a:ext>
                </a:extLst>
              </a:tr>
              <a:tr h="297584">
                <a:tc>
                  <a:txBody>
                    <a:bodyPr/>
                    <a:lstStyle/>
                    <a:p>
                      <a:r>
                        <a:rPr lang="en-US" sz="1600" dirty="0"/>
                        <a:t>w2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0.3</a:t>
                      </a:r>
                    </a:p>
                  </a:txBody>
                  <a:tcPr/>
                </a:tc>
                <a:extLst>
                  <a:ext uri="{0D108BD9-81ED-4DB2-BD59-A6C34878D82A}">
                    <a16:rowId xmlns:a16="http://schemas.microsoft.com/office/drawing/2014/main" val="4261206254"/>
                  </a:ext>
                </a:extLst>
              </a:tr>
              <a:tr h="297584">
                <a:tc>
                  <a:txBody>
                    <a:bodyPr/>
                    <a:lstStyle/>
                    <a:p>
                      <a:r>
                        <a:rPr lang="en-US" sz="1600" dirty="0"/>
                        <a:t>Weighted Sum</a:t>
                      </a:r>
                    </a:p>
                  </a:txBody>
                  <a:tcPr/>
                </a:tc>
                <a:tc>
                  <a:txBody>
                    <a:bodyPr/>
                    <a:lstStyle/>
                    <a:p>
                      <a:r>
                        <a:rPr lang="en-US" sz="1600" dirty="0"/>
                        <a:t>0.2</a:t>
                      </a:r>
                    </a:p>
                  </a:txBody>
                  <a:tcPr/>
                </a:tc>
                <a:tc>
                  <a:txBody>
                    <a:bodyPr/>
                    <a:lstStyle/>
                    <a:p>
                      <a:r>
                        <a:rPr lang="en-US" sz="1600" dirty="0"/>
                        <a:t>0.2</a:t>
                      </a:r>
                    </a:p>
                  </a:txBody>
                  <a:tcPr/>
                </a:tc>
                <a:tc>
                  <a:txBody>
                    <a:bodyPr/>
                    <a:lstStyle/>
                    <a:p>
                      <a:r>
                        <a:rPr lang="en-US" sz="1600" dirty="0"/>
                        <a:t>0.5</a:t>
                      </a:r>
                    </a:p>
                  </a:txBody>
                  <a:tcPr/>
                </a:tc>
                <a:tc>
                  <a:txBody>
                    <a:bodyPr/>
                    <a:lstStyle/>
                    <a:p>
                      <a:r>
                        <a:rPr lang="en-US" sz="1600" dirty="0"/>
                        <a:t>-0.1</a:t>
                      </a:r>
                    </a:p>
                  </a:txBody>
                  <a:tcPr/>
                </a:tc>
                <a:extLst>
                  <a:ext uri="{0D108BD9-81ED-4DB2-BD59-A6C34878D82A}">
                    <a16:rowId xmlns:a16="http://schemas.microsoft.com/office/drawing/2014/main" val="256000245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Observed Output</a:t>
                      </a:r>
                    </a:p>
                  </a:txBody>
                  <a:tcPr/>
                </a:tc>
                <a:tc>
                  <a:txBody>
                    <a:bodyPr/>
                    <a:lstStyle/>
                    <a:p>
                      <a:r>
                        <a:rPr lang="en-US" sz="1600" dirty="0"/>
                        <a:t>+1</a:t>
                      </a:r>
                    </a:p>
                  </a:txBody>
                  <a:tcPr/>
                </a:tc>
                <a:tc>
                  <a:txBody>
                    <a:bodyPr/>
                    <a:lstStyle/>
                    <a:p>
                      <a:r>
                        <a:rPr lang="en-US" sz="1600" dirty="0"/>
                        <a:t>+1</a:t>
                      </a:r>
                    </a:p>
                  </a:txBody>
                  <a:tcPr/>
                </a:tc>
                <a:tc>
                  <a:txBody>
                    <a:bodyPr/>
                    <a:lstStyle/>
                    <a:p>
                      <a:r>
                        <a:rPr lang="en-US" sz="1800" b="1" dirty="0"/>
                        <a:t>+1</a:t>
                      </a:r>
                    </a:p>
                  </a:txBody>
                  <a:tcPr/>
                </a:tc>
                <a:tc>
                  <a:txBody>
                    <a:bodyPr/>
                    <a:lstStyle/>
                    <a:p>
                      <a:r>
                        <a:rPr lang="en-US" sz="1800" b="1" dirty="0"/>
                        <a:t>-1</a:t>
                      </a:r>
                    </a:p>
                  </a:txBody>
                  <a:tcPr/>
                </a:tc>
                <a:extLst>
                  <a:ext uri="{0D108BD9-81ED-4DB2-BD59-A6C34878D82A}">
                    <a16:rowId xmlns:a16="http://schemas.microsoft.com/office/drawing/2014/main" val="1406888182"/>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Target Output</a:t>
                      </a:r>
                    </a:p>
                  </a:txBody>
                  <a:tcPr/>
                </a:tc>
                <a:tc>
                  <a:txBody>
                    <a:bodyPr/>
                    <a:lstStyle/>
                    <a:p>
                      <a:r>
                        <a:rPr lang="en-US" sz="1600" dirty="0"/>
                        <a:t>-1</a:t>
                      </a:r>
                    </a:p>
                  </a:txBody>
                  <a:tcPr/>
                </a:tc>
                <a:tc>
                  <a:txBody>
                    <a:bodyPr/>
                    <a:lstStyle/>
                    <a:p>
                      <a:r>
                        <a:rPr lang="en-US" sz="1600" dirty="0"/>
                        <a:t>-1</a:t>
                      </a:r>
                    </a:p>
                  </a:txBody>
                  <a:tcPr/>
                </a:tc>
                <a:tc>
                  <a:txBody>
                    <a:bodyPr/>
                    <a:lstStyle/>
                    <a:p>
                      <a:r>
                        <a:rPr lang="en-US" sz="1800" b="1" dirty="0"/>
                        <a:t>+1</a:t>
                      </a:r>
                    </a:p>
                  </a:txBody>
                  <a:tcPr/>
                </a:tc>
                <a:tc>
                  <a:txBody>
                    <a:bodyPr/>
                    <a:lstStyle/>
                    <a:p>
                      <a:r>
                        <a:rPr lang="en-US" sz="1800" b="1" dirty="0"/>
                        <a:t>-1</a:t>
                      </a:r>
                    </a:p>
                  </a:txBody>
                  <a:tcPr/>
                </a:tc>
                <a:extLst>
                  <a:ext uri="{0D108BD9-81ED-4DB2-BD59-A6C34878D82A}">
                    <a16:rowId xmlns:a16="http://schemas.microsoft.com/office/drawing/2014/main" val="3360839778"/>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0</a:t>
                      </a:r>
                      <a:endParaRPr lang="en-US" sz="1600" dirty="0"/>
                    </a:p>
                  </a:txBody>
                  <a:tcPr/>
                </a:tc>
                <a:tc>
                  <a:txBody>
                    <a:bodyPr/>
                    <a:lstStyle/>
                    <a:p>
                      <a:r>
                        <a:rPr lang="en-US" sz="1600" dirty="0"/>
                        <a:t>-0.2</a:t>
                      </a:r>
                    </a:p>
                  </a:txBody>
                  <a:tcPr/>
                </a:tc>
                <a:tc>
                  <a:txBody>
                    <a:bodyPr/>
                    <a:lstStyle/>
                    <a:p>
                      <a:r>
                        <a:rPr lang="en-US" sz="1600" dirty="0"/>
                        <a:t>-0.2</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295946270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1</a:t>
                      </a:r>
                      <a:endParaRPr lang="en-US" sz="1600" dirty="0"/>
                    </a:p>
                  </a:txBody>
                  <a:tcPr/>
                </a:tc>
                <a:tc>
                  <a:txBody>
                    <a:bodyPr/>
                    <a:lstStyle/>
                    <a:p>
                      <a:r>
                        <a:rPr lang="en-US" sz="16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-0.2</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181453112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2</a:t>
                      </a:r>
                      <a:endParaRPr lang="en-US" sz="1600" dirty="0"/>
                    </a:p>
                  </a:txBody>
                  <a:tcPr/>
                </a:tc>
                <a:tc>
                  <a:txBody>
                    <a:bodyPr/>
                    <a:lstStyle/>
                    <a:p>
                      <a:r>
                        <a:rPr lang="en-US" sz="1600" dirty="0"/>
                        <a:t>-0.2</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1416077114"/>
                  </a:ext>
                </a:extLst>
              </a:tr>
            </a:tbl>
          </a:graphicData>
        </a:graphic>
      </p:graphicFrame>
      <p:sp>
        <p:nvSpPr>
          <p:cNvPr id="56" name="矩形 8"/>
          <p:cNvSpPr/>
          <p:nvPr/>
        </p:nvSpPr>
        <p:spPr>
          <a:xfrm>
            <a:off x="2142680" y="2525958"/>
            <a:ext cx="1146431" cy="30264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p>
        </p:txBody>
      </p:sp>
      <p:sp>
        <p:nvSpPr>
          <p:cNvPr id="58" name="矩形 8"/>
          <p:cNvSpPr/>
          <p:nvPr/>
        </p:nvSpPr>
        <p:spPr>
          <a:xfrm>
            <a:off x="3341580" y="2525957"/>
            <a:ext cx="1135191" cy="30264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p>
        </p:txBody>
      </p:sp>
      <p:sp>
        <p:nvSpPr>
          <p:cNvPr id="62" name="矩形 8"/>
          <p:cNvSpPr/>
          <p:nvPr/>
        </p:nvSpPr>
        <p:spPr>
          <a:xfrm>
            <a:off x="4524762" y="2525958"/>
            <a:ext cx="1098117" cy="30264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p>
        </p:txBody>
      </p:sp>
      <p:sp>
        <p:nvSpPr>
          <p:cNvPr id="63" name="矩形 8"/>
          <p:cNvSpPr/>
          <p:nvPr/>
        </p:nvSpPr>
        <p:spPr>
          <a:xfrm>
            <a:off x="5684054" y="2525957"/>
            <a:ext cx="1154859" cy="302640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p>
        </p:txBody>
      </p:sp>
      <p:sp>
        <p:nvSpPr>
          <p:cNvPr id="30" name="TextBox 29"/>
          <p:cNvSpPr txBox="1"/>
          <p:nvPr/>
        </p:nvSpPr>
        <p:spPr>
          <a:xfrm>
            <a:off x="575163" y="969747"/>
            <a:ext cx="1854144" cy="584775"/>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3200" b="1" dirty="0">
                <a:solidFill>
                  <a:srgbClr val="FF0000"/>
                </a:solidFill>
              </a:rPr>
              <a:t>Epoch:2</a:t>
            </a:r>
          </a:p>
        </p:txBody>
      </p:sp>
      <p:sp>
        <p:nvSpPr>
          <p:cNvPr id="3" name="TextBox 2"/>
          <p:cNvSpPr txBox="1"/>
          <p:nvPr/>
        </p:nvSpPr>
        <p:spPr>
          <a:xfrm>
            <a:off x="7052224" y="2611936"/>
            <a:ext cx="4200494" cy="2800767"/>
          </a:xfrm>
          <a:prstGeom prst="rect">
            <a:avLst/>
          </a:prstGeom>
          <a:noFill/>
        </p:spPr>
        <p:txBody>
          <a:bodyPr wrap="square" rtlCol="0">
            <a:spAutoFit/>
          </a:bodyPr>
          <a:lstStyle/>
          <a:p>
            <a:r>
              <a:rPr lang="en-US" sz="2200" dirty="0"/>
              <a:t>Total Error </a:t>
            </a:r>
            <a:r>
              <a:rPr lang="el-GR" sz="2200" b="1" dirty="0"/>
              <a:t>∆</a:t>
            </a:r>
            <a:r>
              <a:rPr lang="en-US" sz="2200" b="1" baseline="-25000" dirty="0"/>
              <a:t>0 </a:t>
            </a:r>
            <a:r>
              <a:rPr lang="en-US" sz="2200" b="1" dirty="0"/>
              <a:t>= </a:t>
            </a:r>
            <a:r>
              <a:rPr lang="en-US" sz="2200" dirty="0"/>
              <a:t>-.2 -.2+0+0 </a:t>
            </a:r>
            <a:r>
              <a:rPr lang="en-US" sz="2200" b="1" dirty="0"/>
              <a:t>= -0.4</a:t>
            </a:r>
            <a:endParaRPr lang="en-US" sz="2200" dirty="0"/>
          </a:p>
          <a:p>
            <a:r>
              <a:rPr lang="en-US" sz="2200" dirty="0"/>
              <a:t>Total Error </a:t>
            </a:r>
            <a:r>
              <a:rPr lang="el-GR" sz="2200" b="1" dirty="0"/>
              <a:t>∆</a:t>
            </a:r>
            <a:r>
              <a:rPr lang="en-US" sz="2200" b="1" baseline="-25000" dirty="0"/>
              <a:t>1 </a:t>
            </a:r>
            <a:r>
              <a:rPr lang="en-US" sz="2200" b="1" dirty="0"/>
              <a:t>= </a:t>
            </a:r>
            <a:r>
              <a:rPr lang="en-US" sz="2200" dirty="0"/>
              <a:t>0 - .2+0+0 </a:t>
            </a:r>
            <a:r>
              <a:rPr lang="en-US" sz="2200" b="1" dirty="0"/>
              <a:t>= -0.2</a:t>
            </a:r>
            <a:endParaRPr lang="en-US" sz="2200" dirty="0"/>
          </a:p>
          <a:p>
            <a:r>
              <a:rPr lang="en-US" sz="2200" dirty="0"/>
              <a:t>Total Error </a:t>
            </a:r>
            <a:r>
              <a:rPr lang="el-GR" sz="2200" b="1" dirty="0"/>
              <a:t>∆</a:t>
            </a:r>
            <a:r>
              <a:rPr lang="en-US" sz="2200" b="1" baseline="-25000" dirty="0"/>
              <a:t>2</a:t>
            </a:r>
            <a:r>
              <a:rPr lang="en-US" sz="2200" b="1" dirty="0"/>
              <a:t> =</a:t>
            </a:r>
            <a:r>
              <a:rPr lang="en-US" sz="2200" dirty="0"/>
              <a:t> -.2+0+0+0 = </a:t>
            </a:r>
            <a:r>
              <a:rPr lang="en-US" sz="2200" b="1" dirty="0"/>
              <a:t>-0.2</a:t>
            </a:r>
          </a:p>
          <a:p>
            <a:endParaRPr lang="en-US" sz="2200" b="1" dirty="0"/>
          </a:p>
          <a:p>
            <a:endParaRPr lang="en-US" sz="2200" b="1" dirty="0"/>
          </a:p>
          <a:p>
            <a:r>
              <a:rPr lang="en-US" sz="2200" dirty="0"/>
              <a:t>Updated</a:t>
            </a:r>
            <a:r>
              <a:rPr lang="en-US" sz="2200" b="1" dirty="0"/>
              <a:t> w0 </a:t>
            </a:r>
            <a:r>
              <a:rPr lang="en-US" sz="2200" dirty="0"/>
              <a:t>= 0.5-0.2 </a:t>
            </a:r>
            <a:r>
              <a:rPr lang="en-US" sz="2200" b="1" dirty="0"/>
              <a:t>= -.5</a:t>
            </a:r>
          </a:p>
          <a:p>
            <a:r>
              <a:rPr lang="en-US" sz="2200" dirty="0"/>
              <a:t>Updated</a:t>
            </a:r>
            <a:r>
              <a:rPr lang="en-US" sz="2200" b="1" dirty="0"/>
              <a:t> w1 </a:t>
            </a:r>
            <a:r>
              <a:rPr lang="en-US" sz="2200" dirty="0"/>
              <a:t>= 0.5-0.2 </a:t>
            </a:r>
            <a:r>
              <a:rPr lang="en-US" sz="2200" b="1" dirty="0"/>
              <a:t>= 0.1</a:t>
            </a:r>
          </a:p>
          <a:p>
            <a:r>
              <a:rPr lang="en-US" sz="2200" dirty="0"/>
              <a:t>Updated</a:t>
            </a:r>
            <a:r>
              <a:rPr lang="en-US" sz="2200" b="1" dirty="0"/>
              <a:t> w2 </a:t>
            </a:r>
            <a:r>
              <a:rPr lang="en-US" sz="2200" dirty="0"/>
              <a:t>= 0.5-0.2 </a:t>
            </a:r>
            <a:r>
              <a:rPr lang="en-US" sz="2200" b="1" dirty="0"/>
              <a:t>= 0.1</a:t>
            </a:r>
          </a:p>
        </p:txBody>
      </p:sp>
      <p:grpSp>
        <p:nvGrpSpPr>
          <p:cNvPr id="38" name="Group 37"/>
          <p:cNvGrpSpPr/>
          <p:nvPr/>
        </p:nvGrpSpPr>
        <p:grpSpPr>
          <a:xfrm>
            <a:off x="7563304" y="395968"/>
            <a:ext cx="3505040" cy="1419061"/>
            <a:chOff x="7284577" y="3545255"/>
            <a:chExt cx="4206842" cy="2290908"/>
          </a:xfrm>
        </p:grpSpPr>
        <p:sp>
          <p:nvSpPr>
            <p:cNvPr id="39" name="Oval 38"/>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361155" y="4351941"/>
              <a:ext cx="495170" cy="596243"/>
            </a:xfrm>
            <a:prstGeom prst="rect">
              <a:avLst/>
            </a:prstGeom>
            <a:noFill/>
          </p:spPr>
          <p:txBody>
            <a:bodyPr wrap="square" rtlCol="0">
              <a:spAutoFit/>
            </a:bodyPr>
            <a:lstStyle/>
            <a:p>
              <a:r>
                <a:rPr lang="en-US" b="1" dirty="0"/>
                <a:t>x</a:t>
              </a:r>
              <a:r>
                <a:rPr lang="en-US" b="1" baseline="-25000" dirty="0"/>
                <a:t>1 </a:t>
              </a:r>
            </a:p>
          </p:txBody>
        </p:sp>
        <p:sp>
          <p:nvSpPr>
            <p:cNvPr id="43" name="TextBox 42"/>
            <p:cNvSpPr txBox="1"/>
            <p:nvPr/>
          </p:nvSpPr>
          <p:spPr>
            <a:xfrm>
              <a:off x="7372740" y="5239920"/>
              <a:ext cx="483586" cy="596243"/>
            </a:xfrm>
            <a:prstGeom prst="rect">
              <a:avLst/>
            </a:prstGeom>
            <a:noFill/>
          </p:spPr>
          <p:txBody>
            <a:bodyPr wrap="square" rtlCol="0">
              <a:spAutoFit/>
            </a:bodyPr>
            <a:lstStyle/>
            <a:p>
              <a:r>
                <a:rPr lang="en-US" b="1" dirty="0"/>
                <a:t>x</a:t>
              </a:r>
              <a:r>
                <a:rPr lang="en-US" b="1" baseline="-25000" dirty="0"/>
                <a:t>2</a:t>
              </a:r>
            </a:p>
          </p:txBody>
        </p:sp>
        <p:sp>
          <p:nvSpPr>
            <p:cNvPr id="44" name="Oval 43"/>
            <p:cNvSpPr/>
            <p:nvPr/>
          </p:nvSpPr>
          <p:spPr>
            <a:xfrm>
              <a:off x="9418808" y="4335969"/>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45" name="Straight Arrow Connector 44"/>
            <p:cNvCxnSpPr>
              <a:stCxn id="39" idx="6"/>
              <a:endCxn id="44" idx="2"/>
            </p:cNvCxnSpPr>
            <p:nvPr/>
          </p:nvCxnSpPr>
          <p:spPr>
            <a:xfrm>
              <a:off x="7771398" y="4665324"/>
              <a:ext cx="1647409" cy="7681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1" idx="6"/>
              <a:endCxn id="44" idx="3"/>
            </p:cNvCxnSpPr>
            <p:nvPr/>
          </p:nvCxnSpPr>
          <p:spPr>
            <a:xfrm flipV="1">
              <a:off x="7803843" y="5029338"/>
              <a:ext cx="1751052" cy="4808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53" name="Straight Arrow Connector 52"/>
            <p:cNvCxnSpPr/>
            <p:nvPr/>
          </p:nvCxnSpPr>
          <p:spPr>
            <a:xfrm flipV="1">
              <a:off x="10340137" y="4269872"/>
              <a:ext cx="790106"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420893" y="3545255"/>
              <a:ext cx="660952" cy="596243"/>
            </a:xfrm>
            <a:prstGeom prst="rect">
              <a:avLst/>
            </a:prstGeom>
            <a:noFill/>
          </p:spPr>
          <p:txBody>
            <a:bodyPr wrap="square" rtlCol="0">
              <a:spAutoFit/>
            </a:bodyPr>
            <a:lstStyle/>
            <a:p>
              <a:r>
                <a:rPr lang="en-US" b="1" dirty="0"/>
                <a:t>-.1</a:t>
              </a:r>
              <a:endParaRPr lang="en-US" b="1" baseline="-25000" dirty="0"/>
            </a:p>
          </p:txBody>
        </p:sp>
        <p:sp>
          <p:nvSpPr>
            <p:cNvPr id="57" name="TextBox 56"/>
            <p:cNvSpPr txBox="1"/>
            <p:nvPr/>
          </p:nvSpPr>
          <p:spPr>
            <a:xfrm>
              <a:off x="8188324" y="4853911"/>
              <a:ext cx="805500" cy="596243"/>
            </a:xfrm>
            <a:prstGeom prst="rect">
              <a:avLst/>
            </a:prstGeom>
            <a:noFill/>
          </p:spPr>
          <p:txBody>
            <a:bodyPr wrap="square" rtlCol="0">
              <a:spAutoFit/>
            </a:bodyPr>
            <a:lstStyle/>
            <a:p>
              <a:r>
                <a:rPr lang="en-US" b="1" dirty="0"/>
                <a:t>0.3</a:t>
              </a:r>
              <a:endParaRPr lang="en-US" b="1" baseline="-25000" dirty="0"/>
            </a:p>
          </p:txBody>
        </p:sp>
        <p:cxnSp>
          <p:nvCxnSpPr>
            <p:cNvPr id="59" name="Straight Arrow Connector 58"/>
            <p:cNvCxnSpPr/>
            <p:nvPr/>
          </p:nvCxnSpPr>
          <p:spPr>
            <a:xfrm>
              <a:off x="10315113" y="4800110"/>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10958385" y="432532"/>
            <a:ext cx="916173" cy="307777"/>
          </a:xfrm>
          <a:prstGeom prst="rect">
            <a:avLst/>
          </a:prstGeom>
          <a:noFill/>
        </p:spPr>
        <p:txBody>
          <a:bodyPr wrap="square" rtlCol="0">
            <a:spAutoFit/>
          </a:bodyPr>
          <a:lstStyle/>
          <a:p>
            <a:r>
              <a:rPr lang="en-US" sz="1400" b="1" dirty="0"/>
              <a:t>+1    ON</a:t>
            </a:r>
            <a:endParaRPr lang="en-US" sz="1400" b="1" baseline="-25000" dirty="0"/>
          </a:p>
        </p:txBody>
      </p:sp>
      <p:sp>
        <p:nvSpPr>
          <p:cNvPr id="61" name="TextBox 60"/>
          <p:cNvSpPr txBox="1"/>
          <p:nvPr/>
        </p:nvSpPr>
        <p:spPr>
          <a:xfrm>
            <a:off x="11005009" y="1214210"/>
            <a:ext cx="904747" cy="307777"/>
          </a:xfrm>
          <a:prstGeom prst="rect">
            <a:avLst/>
          </a:prstGeom>
          <a:noFill/>
        </p:spPr>
        <p:txBody>
          <a:bodyPr wrap="square" rtlCol="0">
            <a:spAutoFit/>
          </a:bodyPr>
          <a:lstStyle/>
          <a:p>
            <a:r>
              <a:rPr lang="en-US" sz="1400" b="1" dirty="0"/>
              <a:t>-1  OFF</a:t>
            </a:r>
            <a:endParaRPr lang="en-US" sz="1400" b="1" baseline="-25000" dirty="0"/>
          </a:p>
        </p:txBody>
      </p:sp>
      <p:sp>
        <p:nvSpPr>
          <p:cNvPr id="64" name="TextBox 63"/>
          <p:cNvSpPr txBox="1"/>
          <p:nvPr/>
        </p:nvSpPr>
        <p:spPr>
          <a:xfrm>
            <a:off x="9778309" y="500884"/>
            <a:ext cx="793626" cy="338554"/>
          </a:xfrm>
          <a:prstGeom prst="rect">
            <a:avLst/>
          </a:prstGeom>
          <a:noFill/>
        </p:spPr>
        <p:txBody>
          <a:bodyPr wrap="square" rtlCol="0">
            <a:spAutoFit/>
          </a:bodyPr>
          <a:lstStyle/>
          <a:p>
            <a:r>
              <a:rPr lang="en-US" sz="1600" b="1" dirty="0"/>
              <a:t>If S &gt; 0</a:t>
            </a:r>
            <a:endParaRPr lang="en-US" sz="1600" b="1" baseline="-25000" dirty="0"/>
          </a:p>
        </p:txBody>
      </p:sp>
      <p:sp>
        <p:nvSpPr>
          <p:cNvPr id="65" name="TextBox 64"/>
          <p:cNvSpPr txBox="1"/>
          <p:nvPr/>
        </p:nvSpPr>
        <p:spPr>
          <a:xfrm>
            <a:off x="7260016" y="842951"/>
            <a:ext cx="360871" cy="369332"/>
          </a:xfrm>
          <a:prstGeom prst="rect">
            <a:avLst/>
          </a:prstGeom>
          <a:noFill/>
        </p:spPr>
        <p:txBody>
          <a:bodyPr wrap="square" rtlCol="0">
            <a:spAutoFit/>
          </a:bodyPr>
          <a:lstStyle/>
          <a:p>
            <a:r>
              <a:rPr lang="en-US" b="1" dirty="0"/>
              <a:t>0</a:t>
            </a:r>
            <a:r>
              <a:rPr lang="en-US" b="1" baseline="-25000" dirty="0"/>
              <a:t> </a:t>
            </a:r>
          </a:p>
        </p:txBody>
      </p:sp>
      <p:sp>
        <p:nvSpPr>
          <p:cNvPr id="66" name="TextBox 65"/>
          <p:cNvSpPr txBox="1"/>
          <p:nvPr/>
        </p:nvSpPr>
        <p:spPr>
          <a:xfrm>
            <a:off x="7289584" y="1407607"/>
            <a:ext cx="360871" cy="369332"/>
          </a:xfrm>
          <a:prstGeom prst="rect">
            <a:avLst/>
          </a:prstGeom>
          <a:noFill/>
        </p:spPr>
        <p:txBody>
          <a:bodyPr wrap="square" rtlCol="0">
            <a:spAutoFit/>
          </a:bodyPr>
          <a:lstStyle/>
          <a:p>
            <a:r>
              <a:rPr lang="en-US" b="1" dirty="0"/>
              <a:t>1</a:t>
            </a:r>
            <a:r>
              <a:rPr lang="en-US" b="1" baseline="-25000" dirty="0"/>
              <a:t> </a:t>
            </a:r>
          </a:p>
        </p:txBody>
      </p:sp>
      <p:sp>
        <p:nvSpPr>
          <p:cNvPr id="67" name="Oval 66"/>
          <p:cNvSpPr/>
          <p:nvPr/>
        </p:nvSpPr>
        <p:spPr>
          <a:xfrm>
            <a:off x="7304405" y="254950"/>
            <a:ext cx="559125" cy="29588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r>
              <a:rPr lang="en-US" baseline="-25000" dirty="0">
                <a:solidFill>
                  <a:schemeClr val="tx1"/>
                </a:solidFill>
              </a:rPr>
              <a:t>0</a:t>
            </a:r>
          </a:p>
        </p:txBody>
      </p:sp>
      <p:cxnSp>
        <p:nvCxnSpPr>
          <p:cNvPr id="68" name="Straight Arrow Connector 67"/>
          <p:cNvCxnSpPr/>
          <p:nvPr/>
        </p:nvCxnSpPr>
        <p:spPr>
          <a:xfrm>
            <a:off x="7889543" y="461762"/>
            <a:ext cx="1561168" cy="53501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786033" y="104823"/>
            <a:ext cx="520494" cy="338554"/>
          </a:xfrm>
          <a:prstGeom prst="rect">
            <a:avLst/>
          </a:prstGeom>
          <a:noFill/>
        </p:spPr>
        <p:txBody>
          <a:bodyPr wrap="square" rtlCol="0">
            <a:spAutoFit/>
          </a:bodyPr>
          <a:lstStyle/>
          <a:p>
            <a:r>
              <a:rPr lang="en-US" sz="1600" dirty="0"/>
              <a:t>Bias</a:t>
            </a:r>
          </a:p>
        </p:txBody>
      </p:sp>
      <p:sp>
        <p:nvSpPr>
          <p:cNvPr id="70" name="TextBox 69"/>
          <p:cNvSpPr txBox="1"/>
          <p:nvPr/>
        </p:nvSpPr>
        <p:spPr>
          <a:xfrm>
            <a:off x="8386796" y="799431"/>
            <a:ext cx="671123" cy="369332"/>
          </a:xfrm>
          <a:prstGeom prst="rect">
            <a:avLst/>
          </a:prstGeom>
          <a:noFill/>
        </p:spPr>
        <p:txBody>
          <a:bodyPr wrap="square" rtlCol="0">
            <a:spAutoFit/>
          </a:bodyPr>
          <a:lstStyle/>
          <a:p>
            <a:r>
              <a:rPr lang="en-US" b="1" dirty="0"/>
              <a:t>0.3</a:t>
            </a:r>
            <a:endParaRPr lang="en-US" b="1" baseline="-25000" dirty="0"/>
          </a:p>
        </p:txBody>
      </p:sp>
    </p:spTree>
    <p:extLst>
      <p:ext uri="{BB962C8B-B14F-4D97-AF65-F5344CB8AC3E}">
        <p14:creationId xmlns:p14="http://schemas.microsoft.com/office/powerpoint/2010/main" val="270743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grpId="1" nodeType="afterEffect">
                                  <p:stCondLst>
                                    <p:cond delay="0"/>
                                  </p:stCondLst>
                                  <p:childTnLst>
                                    <p:set>
                                      <p:cBhvr>
                                        <p:cTn id="13" dur="1" fill="hold">
                                          <p:stCondLst>
                                            <p:cond delay="0"/>
                                          </p:stCondLst>
                                        </p:cTn>
                                        <p:tgtEl>
                                          <p:spTgt spid="5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2"/>
                                        </p:tgtEl>
                                        <p:attrNameLst>
                                          <p:attrName>style.visibility</p:attrName>
                                        </p:attrNameLst>
                                      </p:cBhvr>
                                      <p:to>
                                        <p:strVal val="visible"/>
                                      </p:to>
                                    </p:set>
                                  </p:childTnLst>
                                </p:cTn>
                              </p:par>
                            </p:childTnLst>
                          </p:cTn>
                        </p:par>
                        <p:par>
                          <p:cTn id="18" fill="hold">
                            <p:stCondLst>
                              <p:cond delay="0"/>
                            </p:stCondLst>
                            <p:childTnLst>
                              <p:par>
                                <p:cTn id="19" presetID="1" presetClass="exit" presetSubtype="0" fill="hold" grpId="1" nodeType="afterEffect">
                                  <p:stCondLst>
                                    <p:cond delay="0"/>
                                  </p:stCondLst>
                                  <p:childTnLst>
                                    <p:set>
                                      <p:cBhvr>
                                        <p:cTn id="20" dur="1" fill="hold">
                                          <p:stCondLst>
                                            <p:cond delay="0"/>
                                          </p:stCondLst>
                                        </p:cTn>
                                        <p:tgtEl>
                                          <p:spTgt spid="5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childTnLst>
                          </p:cTn>
                        </p:par>
                        <p:par>
                          <p:cTn id="25" fill="hold">
                            <p:stCondLst>
                              <p:cond delay="0"/>
                            </p:stCondLst>
                            <p:childTnLst>
                              <p:par>
                                <p:cTn id="26" presetID="1" presetClass="exit" presetSubtype="0" fill="hold" grpId="1" nodeType="afterEffect">
                                  <p:stCondLst>
                                    <p:cond delay="0"/>
                                  </p:stCondLst>
                                  <p:childTnLst>
                                    <p:set>
                                      <p:cBhvr>
                                        <p:cTn id="27" dur="1" fill="hold">
                                          <p:stCondLst>
                                            <p:cond delay="0"/>
                                          </p:stCondLst>
                                        </p:cTn>
                                        <p:tgtEl>
                                          <p:spTgt spid="6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8" grpId="0" animBg="1"/>
      <p:bldP spid="58" grpId="1" animBg="1"/>
      <p:bldP spid="62" grpId="0" animBg="1"/>
      <p:bldP spid="62" grpId="1" animBg="1"/>
      <p:bldP spid="63" grpId="0" animBg="1"/>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51" y="283689"/>
            <a:ext cx="5670848" cy="38847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Arial" panose="020B0604020202020204" pitchFamily="34" charset="0"/>
                <a:cs typeface="Arial" panose="020B0604020202020204" pitchFamily="34" charset="0"/>
              </a:rPr>
              <a:t>AND with Bias (Batch Regime)</a:t>
            </a:r>
            <a:endParaRPr lang="en-US" sz="280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315204221"/>
              </p:ext>
            </p:extLst>
          </p:nvPr>
        </p:nvGraphicFramePr>
        <p:xfrm>
          <a:off x="502951" y="1931047"/>
          <a:ext cx="6361240" cy="3657600"/>
        </p:xfrm>
        <a:graphic>
          <a:graphicData uri="http://schemas.openxmlformats.org/drawingml/2006/table">
            <a:tbl>
              <a:tblPr firstRow="1" bandRow="1">
                <a:tableStyleId>{5C22544A-7EE6-4342-B048-85BDC9FD1C3A}</a:tableStyleId>
              </a:tblPr>
              <a:tblGrid>
                <a:gridCol w="1635568">
                  <a:extLst>
                    <a:ext uri="{9D8B030D-6E8A-4147-A177-3AD203B41FA5}">
                      <a16:colId xmlns:a16="http://schemas.microsoft.com/office/drawing/2014/main" val="1310300667"/>
                    </a:ext>
                  </a:extLst>
                </a:gridCol>
                <a:gridCol w="1181418">
                  <a:extLst>
                    <a:ext uri="{9D8B030D-6E8A-4147-A177-3AD203B41FA5}">
                      <a16:colId xmlns:a16="http://schemas.microsoft.com/office/drawing/2014/main" val="984122444"/>
                    </a:ext>
                  </a:extLst>
                </a:gridCol>
                <a:gridCol w="1181418">
                  <a:extLst>
                    <a:ext uri="{9D8B030D-6E8A-4147-A177-3AD203B41FA5}">
                      <a16:colId xmlns:a16="http://schemas.microsoft.com/office/drawing/2014/main" val="1527485606"/>
                    </a:ext>
                  </a:extLst>
                </a:gridCol>
                <a:gridCol w="1181418">
                  <a:extLst>
                    <a:ext uri="{9D8B030D-6E8A-4147-A177-3AD203B41FA5}">
                      <a16:colId xmlns:a16="http://schemas.microsoft.com/office/drawing/2014/main" val="2762024321"/>
                    </a:ext>
                  </a:extLst>
                </a:gridCol>
                <a:gridCol w="1181418">
                  <a:extLst>
                    <a:ext uri="{9D8B030D-6E8A-4147-A177-3AD203B41FA5}">
                      <a16:colId xmlns:a16="http://schemas.microsoft.com/office/drawing/2014/main" val="3447881076"/>
                    </a:ext>
                  </a:extLst>
                </a:gridCol>
              </a:tblGrid>
              <a:tr h="505892">
                <a:tc>
                  <a:txBody>
                    <a:bodyPr/>
                    <a:lstStyle/>
                    <a:p>
                      <a:r>
                        <a:rPr lang="en-US" sz="1600" dirty="0"/>
                        <a:t>Weights</a:t>
                      </a:r>
                    </a:p>
                  </a:txBody>
                  <a:tcPr/>
                </a:tc>
                <a:tc>
                  <a:txBody>
                    <a:bodyPr/>
                    <a:lstStyle/>
                    <a:p>
                      <a:r>
                        <a:rPr lang="en-US" sz="1600" dirty="0"/>
                        <a:t>Ex-1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=0,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=1</a:t>
                      </a:r>
                      <a:endParaRPr lang="en-US" sz="1600" dirty="0">
                        <a:solidFill>
                          <a:schemeClr val="bg1"/>
                        </a:solidFill>
                      </a:endParaRPr>
                    </a:p>
                  </a:txBody>
                  <a:tcPr/>
                </a:tc>
                <a:tc>
                  <a:txBody>
                    <a:bodyPr/>
                    <a:lstStyle/>
                    <a:p>
                      <a:r>
                        <a:rPr lang="en-US" sz="1600" dirty="0"/>
                        <a:t>Ex-2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=1,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=0</a:t>
                      </a:r>
                      <a:endParaRPr lang="en-US" sz="1600" dirty="0">
                        <a:solidFill>
                          <a:schemeClr val="bg1"/>
                        </a:solidFill>
                      </a:endParaRPr>
                    </a:p>
                  </a:txBody>
                  <a:tcPr/>
                </a:tc>
                <a:tc>
                  <a:txBody>
                    <a:bodyPr/>
                    <a:lstStyle/>
                    <a:p>
                      <a:r>
                        <a:rPr lang="en-US" sz="1600" dirty="0"/>
                        <a:t>Ex-3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=1,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=1</a:t>
                      </a:r>
                      <a:endParaRPr lang="en-US" sz="1600" dirty="0">
                        <a:solidFill>
                          <a:schemeClr val="bg1"/>
                        </a:solidFill>
                      </a:endParaRPr>
                    </a:p>
                  </a:txBody>
                  <a:tcPr/>
                </a:tc>
                <a:tc>
                  <a:txBody>
                    <a:bodyPr/>
                    <a:lstStyle/>
                    <a:p>
                      <a:r>
                        <a:rPr lang="en-US" sz="1600" dirty="0"/>
                        <a:t>Ex-4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=0,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=0</a:t>
                      </a:r>
                      <a:endParaRPr lang="en-US" sz="1600" dirty="0">
                        <a:solidFill>
                          <a:schemeClr val="bg1"/>
                        </a:solidFill>
                      </a:endParaRPr>
                    </a:p>
                  </a:txBody>
                  <a:tcPr/>
                </a:tc>
                <a:extLst>
                  <a:ext uri="{0D108BD9-81ED-4DB2-BD59-A6C34878D82A}">
                    <a16:rowId xmlns:a16="http://schemas.microsoft.com/office/drawing/2014/main" val="4108788607"/>
                  </a:ext>
                </a:extLst>
              </a:tr>
              <a:tr h="297584">
                <a:tc>
                  <a:txBody>
                    <a:bodyPr/>
                    <a:lstStyle/>
                    <a:p>
                      <a:r>
                        <a:rPr lang="en-US" sz="1600" dirty="0"/>
                        <a:t>w0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-.1</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-.1</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-.1</a:t>
                      </a:r>
                    </a:p>
                  </a:txBody>
                  <a:tcPr/>
                </a:tc>
                <a:extLst>
                  <a:ext uri="{0D108BD9-81ED-4DB2-BD59-A6C34878D82A}">
                    <a16:rowId xmlns:a16="http://schemas.microsoft.com/office/drawing/2014/main" val="786524624"/>
                  </a:ext>
                </a:extLst>
              </a:tr>
              <a:tr h="297584">
                <a:tc>
                  <a:txBody>
                    <a:bodyPr/>
                    <a:lstStyle/>
                    <a:p>
                      <a:r>
                        <a:rPr lang="en-US" sz="1600" dirty="0"/>
                        <a:t>w1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702320125"/>
                  </a:ext>
                </a:extLst>
              </a:tr>
              <a:tr h="297584">
                <a:tc>
                  <a:txBody>
                    <a:bodyPr/>
                    <a:lstStyle/>
                    <a:p>
                      <a:r>
                        <a:rPr lang="en-US" sz="1600" dirty="0"/>
                        <a:t>w2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0.3</a:t>
                      </a:r>
                    </a:p>
                  </a:txBody>
                  <a:tcPr/>
                </a:tc>
                <a:extLst>
                  <a:ext uri="{0D108BD9-81ED-4DB2-BD59-A6C34878D82A}">
                    <a16:rowId xmlns:a16="http://schemas.microsoft.com/office/drawing/2014/main" val="4261206254"/>
                  </a:ext>
                </a:extLst>
              </a:tr>
              <a:tr h="297584">
                <a:tc>
                  <a:txBody>
                    <a:bodyPr/>
                    <a:lstStyle/>
                    <a:p>
                      <a:r>
                        <a:rPr lang="en-US" sz="1600" dirty="0"/>
                        <a:t>Weighted Sum</a:t>
                      </a:r>
                    </a:p>
                  </a:txBody>
                  <a:tcPr/>
                </a:tc>
                <a:tc>
                  <a:txBody>
                    <a:bodyPr/>
                    <a:lstStyle/>
                    <a:p>
                      <a:r>
                        <a:rPr lang="en-US" sz="1600" dirty="0"/>
                        <a:t>0.2</a:t>
                      </a:r>
                    </a:p>
                  </a:txBody>
                  <a:tcPr/>
                </a:tc>
                <a:tc>
                  <a:txBody>
                    <a:bodyPr/>
                    <a:lstStyle/>
                    <a:p>
                      <a:r>
                        <a:rPr lang="en-US" sz="1600" dirty="0"/>
                        <a:t>0.2</a:t>
                      </a:r>
                    </a:p>
                  </a:txBody>
                  <a:tcPr/>
                </a:tc>
                <a:tc>
                  <a:txBody>
                    <a:bodyPr/>
                    <a:lstStyle/>
                    <a:p>
                      <a:r>
                        <a:rPr lang="en-US" sz="1600" dirty="0"/>
                        <a:t>0.5</a:t>
                      </a:r>
                    </a:p>
                  </a:txBody>
                  <a:tcPr>
                    <a:lnB w="12700" cap="flat" cmpd="sng" algn="ctr">
                      <a:solidFill>
                        <a:schemeClr val="tx1"/>
                      </a:solidFill>
                      <a:prstDash val="solid"/>
                      <a:round/>
                      <a:headEnd type="none" w="med" len="med"/>
                      <a:tailEnd type="none" w="med" len="med"/>
                    </a:lnB>
                  </a:tcPr>
                </a:tc>
                <a:tc>
                  <a:txBody>
                    <a:bodyPr/>
                    <a:lstStyle/>
                    <a:p>
                      <a:r>
                        <a:rPr lang="en-US" sz="1600" dirty="0"/>
                        <a:t>-0.1</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000245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Observed Output</a:t>
                      </a:r>
                    </a:p>
                  </a:txBody>
                  <a:tcPr/>
                </a:tc>
                <a:tc>
                  <a:txBody>
                    <a:bodyPr/>
                    <a:lstStyle/>
                    <a:p>
                      <a:r>
                        <a:rPr lang="en-US" sz="1600" dirty="0"/>
                        <a:t>+1</a:t>
                      </a:r>
                    </a:p>
                  </a:txBody>
                  <a:tcPr/>
                </a:tc>
                <a:tc>
                  <a:txBody>
                    <a:bodyPr/>
                    <a:lstStyle/>
                    <a:p>
                      <a:r>
                        <a:rPr lang="en-US" sz="1600" dirty="0"/>
                        <a:t>+1</a:t>
                      </a:r>
                    </a:p>
                  </a:txBody>
                  <a:tcPr>
                    <a:lnR w="12700" cap="flat" cmpd="sng" algn="ctr">
                      <a:solidFill>
                        <a:schemeClr val="tx1"/>
                      </a:solidFill>
                      <a:prstDash val="solid"/>
                      <a:round/>
                      <a:headEnd type="none" w="med" len="med"/>
                      <a:tailEnd type="none" w="med" len="med"/>
                    </a:lnR>
                  </a:tcPr>
                </a:tc>
                <a:tc>
                  <a:txBody>
                    <a:bodyPr/>
                    <a:lstStyle/>
                    <a:p>
                      <a:r>
                        <a:rPr lang="en-US" sz="18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8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406888182"/>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Target Output</a:t>
                      </a:r>
                    </a:p>
                  </a:txBody>
                  <a:tcPr/>
                </a:tc>
                <a:tc>
                  <a:txBody>
                    <a:bodyPr/>
                    <a:lstStyle/>
                    <a:p>
                      <a:r>
                        <a:rPr lang="en-US" sz="1600" dirty="0"/>
                        <a:t>-1</a:t>
                      </a:r>
                    </a:p>
                  </a:txBody>
                  <a:tcPr/>
                </a:tc>
                <a:tc>
                  <a:txBody>
                    <a:bodyPr/>
                    <a:lstStyle/>
                    <a:p>
                      <a:r>
                        <a:rPr lang="en-US" sz="1600" dirty="0"/>
                        <a:t>-1</a:t>
                      </a:r>
                    </a:p>
                  </a:txBody>
                  <a:tcPr>
                    <a:lnR w="12700" cap="flat" cmpd="sng" algn="ctr">
                      <a:solidFill>
                        <a:schemeClr val="tx1"/>
                      </a:solidFill>
                      <a:prstDash val="solid"/>
                      <a:round/>
                      <a:headEnd type="none" w="med" len="med"/>
                      <a:tailEnd type="none" w="med" len="med"/>
                    </a:lnR>
                  </a:tcPr>
                </a:tc>
                <a:tc>
                  <a:txBody>
                    <a:bodyPr/>
                    <a:lstStyle/>
                    <a:p>
                      <a:r>
                        <a:rPr lang="en-US" sz="18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8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360839778"/>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0</a:t>
                      </a:r>
                      <a:endParaRPr lang="en-US" sz="1600" dirty="0"/>
                    </a:p>
                  </a:txBody>
                  <a:tcPr/>
                </a:tc>
                <a:tc>
                  <a:txBody>
                    <a:bodyPr/>
                    <a:lstStyle/>
                    <a:p>
                      <a:r>
                        <a:rPr lang="en-US" sz="1600" dirty="0"/>
                        <a:t>-0.2</a:t>
                      </a:r>
                    </a:p>
                  </a:txBody>
                  <a:tcPr/>
                </a:tc>
                <a:tc>
                  <a:txBody>
                    <a:bodyPr/>
                    <a:lstStyle/>
                    <a:p>
                      <a:r>
                        <a:rPr lang="en-US" sz="1600" dirty="0"/>
                        <a:t>-0.2</a:t>
                      </a:r>
                    </a:p>
                  </a:txBody>
                  <a:tcPr/>
                </a:tc>
                <a:tc>
                  <a:txBody>
                    <a:bodyPr/>
                    <a:lstStyle/>
                    <a:p>
                      <a:r>
                        <a:rPr lang="en-US" sz="1600" dirty="0"/>
                        <a:t>0</a:t>
                      </a:r>
                    </a:p>
                  </a:txBody>
                  <a:tcPr>
                    <a:lnT w="12700" cap="flat" cmpd="sng" algn="ctr">
                      <a:solidFill>
                        <a:schemeClr val="tx1"/>
                      </a:solidFill>
                      <a:prstDash val="solid"/>
                      <a:round/>
                      <a:headEnd type="none" w="med" len="med"/>
                      <a:tailEnd type="none" w="med" len="med"/>
                    </a:lnT>
                  </a:tcPr>
                </a:tc>
                <a:tc>
                  <a:txBody>
                    <a:bodyPr/>
                    <a:lstStyle/>
                    <a:p>
                      <a:r>
                        <a:rPr lang="en-US" sz="1600" dirty="0"/>
                        <a:t>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5946270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1</a:t>
                      </a:r>
                      <a:endParaRPr lang="en-US" sz="1600" dirty="0"/>
                    </a:p>
                  </a:txBody>
                  <a:tcPr/>
                </a:tc>
                <a:tc>
                  <a:txBody>
                    <a:bodyPr/>
                    <a:lstStyle/>
                    <a:p>
                      <a:r>
                        <a:rPr lang="en-US" sz="16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-0.2</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181453112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2</a:t>
                      </a:r>
                      <a:endParaRPr lang="en-US" sz="1600" dirty="0"/>
                    </a:p>
                  </a:txBody>
                  <a:tcPr/>
                </a:tc>
                <a:tc>
                  <a:txBody>
                    <a:bodyPr/>
                    <a:lstStyle/>
                    <a:p>
                      <a:r>
                        <a:rPr lang="en-US" sz="1600" dirty="0"/>
                        <a:t>-0.2</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1416077114"/>
                  </a:ext>
                </a:extLst>
              </a:tr>
            </a:tbl>
          </a:graphicData>
        </a:graphic>
      </p:graphicFrame>
      <p:sp>
        <p:nvSpPr>
          <p:cNvPr id="30" name="TextBox 29"/>
          <p:cNvSpPr txBox="1"/>
          <p:nvPr/>
        </p:nvSpPr>
        <p:spPr>
          <a:xfrm>
            <a:off x="575163" y="969747"/>
            <a:ext cx="1854144" cy="584775"/>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3200" b="1" dirty="0">
                <a:solidFill>
                  <a:srgbClr val="FF0000"/>
                </a:solidFill>
              </a:rPr>
              <a:t>Epoch:2</a:t>
            </a:r>
          </a:p>
        </p:txBody>
      </p:sp>
      <p:sp>
        <p:nvSpPr>
          <p:cNvPr id="3" name="TextBox 2"/>
          <p:cNvSpPr txBox="1"/>
          <p:nvPr/>
        </p:nvSpPr>
        <p:spPr>
          <a:xfrm>
            <a:off x="7052224" y="2611936"/>
            <a:ext cx="4219156" cy="2800767"/>
          </a:xfrm>
          <a:prstGeom prst="rect">
            <a:avLst/>
          </a:prstGeom>
          <a:noFill/>
        </p:spPr>
        <p:txBody>
          <a:bodyPr wrap="square" rtlCol="0">
            <a:spAutoFit/>
          </a:bodyPr>
          <a:lstStyle/>
          <a:p>
            <a:r>
              <a:rPr lang="en-US" sz="2200" dirty="0"/>
              <a:t>Total Error </a:t>
            </a:r>
            <a:r>
              <a:rPr lang="el-GR" sz="2200" b="1" dirty="0"/>
              <a:t>∆</a:t>
            </a:r>
            <a:r>
              <a:rPr lang="en-US" sz="2200" b="1" baseline="-25000" dirty="0"/>
              <a:t>0 </a:t>
            </a:r>
            <a:r>
              <a:rPr lang="en-US" sz="2200" b="1" dirty="0"/>
              <a:t>= </a:t>
            </a:r>
            <a:r>
              <a:rPr lang="en-US" sz="2200" dirty="0"/>
              <a:t>-.2 -.2+0+0 </a:t>
            </a:r>
            <a:r>
              <a:rPr lang="en-US" sz="2200" b="1" dirty="0"/>
              <a:t>= -0.4</a:t>
            </a:r>
            <a:endParaRPr lang="en-US" sz="2200" dirty="0"/>
          </a:p>
          <a:p>
            <a:r>
              <a:rPr lang="en-US" sz="2200" dirty="0"/>
              <a:t>Total Error </a:t>
            </a:r>
            <a:r>
              <a:rPr lang="el-GR" sz="2200" b="1" dirty="0"/>
              <a:t>∆</a:t>
            </a:r>
            <a:r>
              <a:rPr lang="en-US" sz="2200" b="1" baseline="-25000" dirty="0"/>
              <a:t>1 </a:t>
            </a:r>
            <a:r>
              <a:rPr lang="en-US" sz="2200" b="1" dirty="0"/>
              <a:t>= </a:t>
            </a:r>
            <a:r>
              <a:rPr lang="en-US" sz="2200" dirty="0"/>
              <a:t>0 - .2+0+0 </a:t>
            </a:r>
            <a:r>
              <a:rPr lang="en-US" sz="2200" b="1" dirty="0"/>
              <a:t>= -0.2</a:t>
            </a:r>
            <a:endParaRPr lang="en-US" sz="2200" dirty="0"/>
          </a:p>
          <a:p>
            <a:r>
              <a:rPr lang="en-US" sz="2200" dirty="0"/>
              <a:t>Total Error </a:t>
            </a:r>
            <a:r>
              <a:rPr lang="el-GR" sz="2200" b="1" dirty="0"/>
              <a:t>∆</a:t>
            </a:r>
            <a:r>
              <a:rPr lang="en-US" sz="2200" b="1" baseline="-25000" dirty="0"/>
              <a:t>2</a:t>
            </a:r>
            <a:r>
              <a:rPr lang="en-US" sz="2200" b="1" dirty="0"/>
              <a:t> =</a:t>
            </a:r>
            <a:r>
              <a:rPr lang="en-US" sz="2200" dirty="0"/>
              <a:t> -.2+0+0+0 = </a:t>
            </a:r>
            <a:r>
              <a:rPr lang="en-US" sz="2200" b="1" dirty="0"/>
              <a:t>-0.2</a:t>
            </a:r>
          </a:p>
          <a:p>
            <a:endParaRPr lang="en-US" sz="2200" b="1" dirty="0"/>
          </a:p>
          <a:p>
            <a:endParaRPr lang="en-US" sz="2200" b="1" dirty="0"/>
          </a:p>
          <a:p>
            <a:r>
              <a:rPr lang="en-US" sz="2200" dirty="0"/>
              <a:t>Updated</a:t>
            </a:r>
            <a:r>
              <a:rPr lang="en-US" sz="2200" b="1" dirty="0"/>
              <a:t> w0 </a:t>
            </a:r>
            <a:r>
              <a:rPr lang="en-US" sz="2200" dirty="0"/>
              <a:t>= 0.5-0.2 </a:t>
            </a:r>
            <a:r>
              <a:rPr lang="en-US" sz="2200" b="1" dirty="0"/>
              <a:t>= -.5</a:t>
            </a:r>
          </a:p>
          <a:p>
            <a:r>
              <a:rPr lang="en-US" sz="2200" dirty="0"/>
              <a:t>Updated</a:t>
            </a:r>
            <a:r>
              <a:rPr lang="en-US" sz="2200" b="1" dirty="0"/>
              <a:t> w1 </a:t>
            </a:r>
            <a:r>
              <a:rPr lang="en-US" sz="2200" dirty="0"/>
              <a:t>= 0.5-0.2 </a:t>
            </a:r>
            <a:r>
              <a:rPr lang="en-US" sz="2200" b="1" dirty="0"/>
              <a:t>= 0.1</a:t>
            </a:r>
          </a:p>
          <a:p>
            <a:r>
              <a:rPr lang="en-US" sz="2200" dirty="0"/>
              <a:t>Updated</a:t>
            </a:r>
            <a:r>
              <a:rPr lang="en-US" sz="2200" b="1" dirty="0"/>
              <a:t> w2 </a:t>
            </a:r>
            <a:r>
              <a:rPr lang="en-US" sz="2200" dirty="0"/>
              <a:t>= 0.5-0.2 </a:t>
            </a:r>
            <a:r>
              <a:rPr lang="en-US" sz="2200" b="1" dirty="0"/>
              <a:t>= 0.1</a:t>
            </a:r>
          </a:p>
        </p:txBody>
      </p:sp>
      <p:grpSp>
        <p:nvGrpSpPr>
          <p:cNvPr id="38" name="Group 37"/>
          <p:cNvGrpSpPr/>
          <p:nvPr/>
        </p:nvGrpSpPr>
        <p:grpSpPr>
          <a:xfrm>
            <a:off x="7563304" y="395968"/>
            <a:ext cx="3505040" cy="1419061"/>
            <a:chOff x="7284577" y="3545255"/>
            <a:chExt cx="4206842" cy="2290908"/>
          </a:xfrm>
        </p:grpSpPr>
        <p:sp>
          <p:nvSpPr>
            <p:cNvPr id="39" name="Oval 38"/>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361155" y="4351941"/>
              <a:ext cx="495170" cy="596243"/>
            </a:xfrm>
            <a:prstGeom prst="rect">
              <a:avLst/>
            </a:prstGeom>
            <a:noFill/>
          </p:spPr>
          <p:txBody>
            <a:bodyPr wrap="square" rtlCol="0">
              <a:spAutoFit/>
            </a:bodyPr>
            <a:lstStyle/>
            <a:p>
              <a:r>
                <a:rPr lang="en-US" b="1" dirty="0"/>
                <a:t>x</a:t>
              </a:r>
              <a:r>
                <a:rPr lang="en-US" b="1" baseline="-25000" dirty="0"/>
                <a:t>1 </a:t>
              </a:r>
            </a:p>
          </p:txBody>
        </p:sp>
        <p:sp>
          <p:nvSpPr>
            <p:cNvPr id="43" name="TextBox 42"/>
            <p:cNvSpPr txBox="1"/>
            <p:nvPr/>
          </p:nvSpPr>
          <p:spPr>
            <a:xfrm>
              <a:off x="7372740" y="5239920"/>
              <a:ext cx="483586" cy="596243"/>
            </a:xfrm>
            <a:prstGeom prst="rect">
              <a:avLst/>
            </a:prstGeom>
            <a:noFill/>
          </p:spPr>
          <p:txBody>
            <a:bodyPr wrap="square" rtlCol="0">
              <a:spAutoFit/>
            </a:bodyPr>
            <a:lstStyle/>
            <a:p>
              <a:r>
                <a:rPr lang="en-US" b="1" dirty="0"/>
                <a:t>x</a:t>
              </a:r>
              <a:r>
                <a:rPr lang="en-US" b="1" baseline="-25000" dirty="0"/>
                <a:t>2</a:t>
              </a:r>
            </a:p>
          </p:txBody>
        </p:sp>
        <p:sp>
          <p:nvSpPr>
            <p:cNvPr id="44" name="Oval 43"/>
            <p:cNvSpPr/>
            <p:nvPr/>
          </p:nvSpPr>
          <p:spPr>
            <a:xfrm>
              <a:off x="9418808" y="4335969"/>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45" name="Straight Arrow Connector 44"/>
            <p:cNvCxnSpPr>
              <a:stCxn id="39" idx="6"/>
              <a:endCxn id="44" idx="2"/>
            </p:cNvCxnSpPr>
            <p:nvPr/>
          </p:nvCxnSpPr>
          <p:spPr>
            <a:xfrm>
              <a:off x="7771398" y="4665324"/>
              <a:ext cx="1647409" cy="7681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1" idx="6"/>
              <a:endCxn id="44" idx="3"/>
            </p:cNvCxnSpPr>
            <p:nvPr/>
          </p:nvCxnSpPr>
          <p:spPr>
            <a:xfrm flipV="1">
              <a:off x="7803843" y="5029338"/>
              <a:ext cx="1751052" cy="4808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53" name="Straight Arrow Connector 52"/>
            <p:cNvCxnSpPr/>
            <p:nvPr/>
          </p:nvCxnSpPr>
          <p:spPr>
            <a:xfrm flipV="1">
              <a:off x="10340137" y="4269872"/>
              <a:ext cx="790106"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420893" y="3545255"/>
              <a:ext cx="660952" cy="596243"/>
            </a:xfrm>
            <a:prstGeom prst="rect">
              <a:avLst/>
            </a:prstGeom>
            <a:noFill/>
          </p:spPr>
          <p:txBody>
            <a:bodyPr wrap="square" rtlCol="0">
              <a:spAutoFit/>
            </a:bodyPr>
            <a:lstStyle/>
            <a:p>
              <a:r>
                <a:rPr lang="en-US" b="1" dirty="0"/>
                <a:t>-.1</a:t>
              </a:r>
              <a:endParaRPr lang="en-US" b="1" baseline="-25000" dirty="0"/>
            </a:p>
          </p:txBody>
        </p:sp>
        <p:sp>
          <p:nvSpPr>
            <p:cNvPr id="57" name="TextBox 56"/>
            <p:cNvSpPr txBox="1"/>
            <p:nvPr/>
          </p:nvSpPr>
          <p:spPr>
            <a:xfrm>
              <a:off x="8188324" y="4853911"/>
              <a:ext cx="805500" cy="596243"/>
            </a:xfrm>
            <a:prstGeom prst="rect">
              <a:avLst/>
            </a:prstGeom>
            <a:noFill/>
          </p:spPr>
          <p:txBody>
            <a:bodyPr wrap="square" rtlCol="0">
              <a:spAutoFit/>
            </a:bodyPr>
            <a:lstStyle/>
            <a:p>
              <a:r>
                <a:rPr lang="en-US" b="1" dirty="0"/>
                <a:t>0.3</a:t>
              </a:r>
              <a:endParaRPr lang="en-US" b="1" baseline="-25000" dirty="0"/>
            </a:p>
          </p:txBody>
        </p:sp>
        <p:cxnSp>
          <p:nvCxnSpPr>
            <p:cNvPr id="59" name="Straight Arrow Connector 58"/>
            <p:cNvCxnSpPr/>
            <p:nvPr/>
          </p:nvCxnSpPr>
          <p:spPr>
            <a:xfrm>
              <a:off x="10315113" y="4800110"/>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10958385" y="432532"/>
            <a:ext cx="916173" cy="307777"/>
          </a:xfrm>
          <a:prstGeom prst="rect">
            <a:avLst/>
          </a:prstGeom>
          <a:noFill/>
        </p:spPr>
        <p:txBody>
          <a:bodyPr wrap="square" rtlCol="0">
            <a:spAutoFit/>
          </a:bodyPr>
          <a:lstStyle/>
          <a:p>
            <a:r>
              <a:rPr lang="en-US" sz="1400" b="1" dirty="0"/>
              <a:t>+1    ON</a:t>
            </a:r>
            <a:endParaRPr lang="en-US" sz="1400" b="1" baseline="-25000" dirty="0"/>
          </a:p>
        </p:txBody>
      </p:sp>
      <p:sp>
        <p:nvSpPr>
          <p:cNvPr id="61" name="TextBox 60"/>
          <p:cNvSpPr txBox="1"/>
          <p:nvPr/>
        </p:nvSpPr>
        <p:spPr>
          <a:xfrm>
            <a:off x="11005009" y="1214210"/>
            <a:ext cx="904747" cy="307777"/>
          </a:xfrm>
          <a:prstGeom prst="rect">
            <a:avLst/>
          </a:prstGeom>
          <a:noFill/>
        </p:spPr>
        <p:txBody>
          <a:bodyPr wrap="square" rtlCol="0">
            <a:spAutoFit/>
          </a:bodyPr>
          <a:lstStyle/>
          <a:p>
            <a:r>
              <a:rPr lang="en-US" sz="1400" b="1" dirty="0"/>
              <a:t>-1  OFF</a:t>
            </a:r>
            <a:endParaRPr lang="en-US" sz="1400" b="1" baseline="-25000" dirty="0"/>
          </a:p>
        </p:txBody>
      </p:sp>
      <p:sp>
        <p:nvSpPr>
          <p:cNvPr id="64" name="TextBox 63"/>
          <p:cNvSpPr txBox="1"/>
          <p:nvPr/>
        </p:nvSpPr>
        <p:spPr>
          <a:xfrm>
            <a:off x="9778309" y="500884"/>
            <a:ext cx="793626" cy="338554"/>
          </a:xfrm>
          <a:prstGeom prst="rect">
            <a:avLst/>
          </a:prstGeom>
          <a:noFill/>
        </p:spPr>
        <p:txBody>
          <a:bodyPr wrap="square" rtlCol="0">
            <a:spAutoFit/>
          </a:bodyPr>
          <a:lstStyle/>
          <a:p>
            <a:r>
              <a:rPr lang="en-US" sz="1600" b="1" dirty="0"/>
              <a:t>If S &gt; 0</a:t>
            </a:r>
            <a:endParaRPr lang="en-US" sz="1600" b="1" baseline="-25000" dirty="0"/>
          </a:p>
        </p:txBody>
      </p:sp>
      <p:sp>
        <p:nvSpPr>
          <p:cNvPr id="65" name="TextBox 64"/>
          <p:cNvSpPr txBox="1"/>
          <p:nvPr/>
        </p:nvSpPr>
        <p:spPr>
          <a:xfrm>
            <a:off x="7260016" y="842951"/>
            <a:ext cx="360871" cy="369332"/>
          </a:xfrm>
          <a:prstGeom prst="rect">
            <a:avLst/>
          </a:prstGeom>
          <a:noFill/>
        </p:spPr>
        <p:txBody>
          <a:bodyPr wrap="square" rtlCol="0">
            <a:spAutoFit/>
          </a:bodyPr>
          <a:lstStyle/>
          <a:p>
            <a:r>
              <a:rPr lang="en-US" b="1" dirty="0"/>
              <a:t>0</a:t>
            </a:r>
            <a:r>
              <a:rPr lang="en-US" b="1" baseline="-25000" dirty="0"/>
              <a:t> </a:t>
            </a:r>
          </a:p>
        </p:txBody>
      </p:sp>
      <p:sp>
        <p:nvSpPr>
          <p:cNvPr id="66" name="TextBox 65"/>
          <p:cNvSpPr txBox="1"/>
          <p:nvPr/>
        </p:nvSpPr>
        <p:spPr>
          <a:xfrm>
            <a:off x="7289584" y="1407607"/>
            <a:ext cx="360871" cy="369332"/>
          </a:xfrm>
          <a:prstGeom prst="rect">
            <a:avLst/>
          </a:prstGeom>
          <a:noFill/>
        </p:spPr>
        <p:txBody>
          <a:bodyPr wrap="square" rtlCol="0">
            <a:spAutoFit/>
          </a:bodyPr>
          <a:lstStyle/>
          <a:p>
            <a:r>
              <a:rPr lang="en-US" b="1" dirty="0"/>
              <a:t>1</a:t>
            </a:r>
            <a:r>
              <a:rPr lang="en-US" b="1" baseline="-25000" dirty="0"/>
              <a:t> </a:t>
            </a:r>
          </a:p>
        </p:txBody>
      </p:sp>
      <p:sp>
        <p:nvSpPr>
          <p:cNvPr id="67" name="Oval 66"/>
          <p:cNvSpPr/>
          <p:nvPr/>
        </p:nvSpPr>
        <p:spPr>
          <a:xfrm>
            <a:off x="7304405" y="254950"/>
            <a:ext cx="559125" cy="29588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r>
              <a:rPr lang="en-US" baseline="-25000" dirty="0">
                <a:solidFill>
                  <a:schemeClr val="tx1"/>
                </a:solidFill>
              </a:rPr>
              <a:t>0</a:t>
            </a:r>
          </a:p>
        </p:txBody>
      </p:sp>
      <p:cxnSp>
        <p:nvCxnSpPr>
          <p:cNvPr id="68" name="Straight Arrow Connector 67"/>
          <p:cNvCxnSpPr/>
          <p:nvPr/>
        </p:nvCxnSpPr>
        <p:spPr>
          <a:xfrm>
            <a:off x="7889543" y="461762"/>
            <a:ext cx="1561168" cy="53501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786033" y="104823"/>
            <a:ext cx="520494" cy="338554"/>
          </a:xfrm>
          <a:prstGeom prst="rect">
            <a:avLst/>
          </a:prstGeom>
          <a:noFill/>
        </p:spPr>
        <p:txBody>
          <a:bodyPr wrap="square" rtlCol="0">
            <a:spAutoFit/>
          </a:bodyPr>
          <a:lstStyle/>
          <a:p>
            <a:r>
              <a:rPr lang="en-US" sz="1600" dirty="0"/>
              <a:t>Bias</a:t>
            </a:r>
          </a:p>
        </p:txBody>
      </p:sp>
      <p:sp>
        <p:nvSpPr>
          <p:cNvPr id="70" name="TextBox 69"/>
          <p:cNvSpPr txBox="1"/>
          <p:nvPr/>
        </p:nvSpPr>
        <p:spPr>
          <a:xfrm>
            <a:off x="8386796" y="799431"/>
            <a:ext cx="671123" cy="369332"/>
          </a:xfrm>
          <a:prstGeom prst="rect">
            <a:avLst/>
          </a:prstGeom>
          <a:noFill/>
        </p:spPr>
        <p:txBody>
          <a:bodyPr wrap="square" rtlCol="0">
            <a:spAutoFit/>
          </a:bodyPr>
          <a:lstStyle/>
          <a:p>
            <a:r>
              <a:rPr lang="en-US" b="1" dirty="0"/>
              <a:t>0.3</a:t>
            </a:r>
            <a:endParaRPr lang="en-US" b="1" baseline="-25000" dirty="0"/>
          </a:p>
        </p:txBody>
      </p:sp>
    </p:spTree>
    <p:extLst>
      <p:ext uri="{BB962C8B-B14F-4D97-AF65-F5344CB8AC3E}">
        <p14:creationId xmlns:p14="http://schemas.microsoft.com/office/powerpoint/2010/main" val="17766191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51" y="283689"/>
            <a:ext cx="5670848" cy="38847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Arial" panose="020B0604020202020204" pitchFamily="34" charset="0"/>
                <a:cs typeface="Arial" panose="020B0604020202020204" pitchFamily="34" charset="0"/>
              </a:rPr>
              <a:t>AND with Bias (Batch Regime)</a:t>
            </a:r>
            <a:endParaRPr lang="en-US" sz="280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391406849"/>
              </p:ext>
            </p:extLst>
          </p:nvPr>
        </p:nvGraphicFramePr>
        <p:xfrm>
          <a:off x="502951" y="1927863"/>
          <a:ext cx="6361240" cy="3718560"/>
        </p:xfrm>
        <a:graphic>
          <a:graphicData uri="http://schemas.openxmlformats.org/drawingml/2006/table">
            <a:tbl>
              <a:tblPr firstRow="1" bandRow="1">
                <a:tableStyleId>{5C22544A-7EE6-4342-B048-85BDC9FD1C3A}</a:tableStyleId>
              </a:tblPr>
              <a:tblGrid>
                <a:gridCol w="1635568">
                  <a:extLst>
                    <a:ext uri="{9D8B030D-6E8A-4147-A177-3AD203B41FA5}">
                      <a16:colId xmlns:a16="http://schemas.microsoft.com/office/drawing/2014/main" val="1310300667"/>
                    </a:ext>
                  </a:extLst>
                </a:gridCol>
                <a:gridCol w="1181418">
                  <a:extLst>
                    <a:ext uri="{9D8B030D-6E8A-4147-A177-3AD203B41FA5}">
                      <a16:colId xmlns:a16="http://schemas.microsoft.com/office/drawing/2014/main" val="984122444"/>
                    </a:ext>
                  </a:extLst>
                </a:gridCol>
                <a:gridCol w="1181418">
                  <a:extLst>
                    <a:ext uri="{9D8B030D-6E8A-4147-A177-3AD203B41FA5}">
                      <a16:colId xmlns:a16="http://schemas.microsoft.com/office/drawing/2014/main" val="1527485606"/>
                    </a:ext>
                  </a:extLst>
                </a:gridCol>
                <a:gridCol w="1181418">
                  <a:extLst>
                    <a:ext uri="{9D8B030D-6E8A-4147-A177-3AD203B41FA5}">
                      <a16:colId xmlns:a16="http://schemas.microsoft.com/office/drawing/2014/main" val="2762024321"/>
                    </a:ext>
                  </a:extLst>
                </a:gridCol>
                <a:gridCol w="1181418">
                  <a:extLst>
                    <a:ext uri="{9D8B030D-6E8A-4147-A177-3AD203B41FA5}">
                      <a16:colId xmlns:a16="http://schemas.microsoft.com/office/drawing/2014/main" val="3447881076"/>
                    </a:ext>
                  </a:extLst>
                </a:gridCol>
              </a:tblGrid>
              <a:tr h="505892">
                <a:tc>
                  <a:txBody>
                    <a:bodyPr/>
                    <a:lstStyle/>
                    <a:p>
                      <a:r>
                        <a:rPr lang="en-US" sz="1600" dirty="0"/>
                        <a:t>Weights</a:t>
                      </a:r>
                    </a:p>
                  </a:txBody>
                  <a:tcPr/>
                </a:tc>
                <a:tc>
                  <a:txBody>
                    <a:bodyPr/>
                    <a:lstStyle/>
                    <a:p>
                      <a:r>
                        <a:rPr lang="en-US" sz="1600" dirty="0"/>
                        <a:t>Ex-1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=0,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=1</a:t>
                      </a:r>
                      <a:endParaRPr lang="en-US" sz="1600" dirty="0">
                        <a:solidFill>
                          <a:schemeClr val="bg1"/>
                        </a:solidFill>
                      </a:endParaRPr>
                    </a:p>
                  </a:txBody>
                  <a:tcPr/>
                </a:tc>
                <a:tc>
                  <a:txBody>
                    <a:bodyPr/>
                    <a:lstStyle/>
                    <a:p>
                      <a:r>
                        <a:rPr lang="en-US" sz="1600" dirty="0"/>
                        <a:t>Ex-2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=1,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=0</a:t>
                      </a:r>
                      <a:endParaRPr lang="en-US" sz="1600" dirty="0">
                        <a:solidFill>
                          <a:schemeClr val="bg1"/>
                        </a:solidFill>
                      </a:endParaRPr>
                    </a:p>
                  </a:txBody>
                  <a:tcPr/>
                </a:tc>
                <a:tc>
                  <a:txBody>
                    <a:bodyPr/>
                    <a:lstStyle/>
                    <a:p>
                      <a:r>
                        <a:rPr lang="en-US" sz="1600" dirty="0"/>
                        <a:t>Ex-3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=1,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=1</a:t>
                      </a:r>
                      <a:endParaRPr lang="en-US" sz="1600" dirty="0">
                        <a:solidFill>
                          <a:schemeClr val="bg1"/>
                        </a:solidFill>
                      </a:endParaRPr>
                    </a:p>
                  </a:txBody>
                  <a:tcPr/>
                </a:tc>
                <a:tc>
                  <a:txBody>
                    <a:bodyPr/>
                    <a:lstStyle/>
                    <a:p>
                      <a:r>
                        <a:rPr lang="en-US" sz="1600" dirty="0"/>
                        <a:t>Ex-4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=0,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=0</a:t>
                      </a:r>
                      <a:endParaRPr lang="en-US" sz="1600" dirty="0">
                        <a:solidFill>
                          <a:schemeClr val="bg1"/>
                        </a:solidFill>
                      </a:endParaRPr>
                    </a:p>
                  </a:txBody>
                  <a:tcPr/>
                </a:tc>
                <a:extLst>
                  <a:ext uri="{0D108BD9-81ED-4DB2-BD59-A6C34878D82A}">
                    <a16:rowId xmlns:a16="http://schemas.microsoft.com/office/drawing/2014/main" val="4108788607"/>
                  </a:ext>
                </a:extLst>
              </a:tr>
              <a:tr h="297584">
                <a:tc>
                  <a:txBody>
                    <a:bodyPr/>
                    <a:lstStyle/>
                    <a:p>
                      <a:r>
                        <a:rPr lang="en-US" sz="1600" dirty="0"/>
                        <a:t>w0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-.5</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-.5</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-.5</a:t>
                      </a:r>
                    </a:p>
                  </a:txBody>
                  <a:tcPr/>
                </a:tc>
                <a:extLst>
                  <a:ext uri="{0D108BD9-81ED-4DB2-BD59-A6C34878D82A}">
                    <a16:rowId xmlns:a16="http://schemas.microsoft.com/office/drawing/2014/main" val="786524624"/>
                  </a:ext>
                </a:extLst>
              </a:tr>
              <a:tr h="297584">
                <a:tc>
                  <a:txBody>
                    <a:bodyPr/>
                    <a:lstStyle/>
                    <a:p>
                      <a:r>
                        <a:rPr lang="en-US" sz="1600" dirty="0"/>
                        <a:t>w1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702320125"/>
                  </a:ext>
                </a:extLst>
              </a:tr>
              <a:tr h="297584">
                <a:tc>
                  <a:txBody>
                    <a:bodyPr/>
                    <a:lstStyle/>
                    <a:p>
                      <a:r>
                        <a:rPr lang="en-US" sz="1600" dirty="0"/>
                        <a:t>w2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0.1</a:t>
                      </a:r>
                    </a:p>
                  </a:txBody>
                  <a:tcPr/>
                </a:tc>
                <a:extLst>
                  <a:ext uri="{0D108BD9-81ED-4DB2-BD59-A6C34878D82A}">
                    <a16:rowId xmlns:a16="http://schemas.microsoft.com/office/drawing/2014/main" val="4261206254"/>
                  </a:ext>
                </a:extLst>
              </a:tr>
              <a:tr h="297584">
                <a:tc>
                  <a:txBody>
                    <a:bodyPr/>
                    <a:lstStyle/>
                    <a:p>
                      <a:r>
                        <a:rPr lang="en-US" sz="1600" dirty="0"/>
                        <a:t>Weighted Sum</a:t>
                      </a:r>
                    </a:p>
                  </a:txBody>
                  <a:tcPr/>
                </a:tc>
                <a:tc>
                  <a:txBody>
                    <a:bodyPr/>
                    <a:lstStyle/>
                    <a:p>
                      <a:r>
                        <a:rPr lang="en-US" sz="1600" dirty="0"/>
                        <a:t>-0.4</a:t>
                      </a:r>
                    </a:p>
                  </a:txBody>
                  <a:tcPr/>
                </a:tc>
                <a:tc>
                  <a:txBody>
                    <a:bodyPr/>
                    <a:lstStyle/>
                    <a:p>
                      <a:r>
                        <a:rPr lang="en-US" sz="1600" dirty="0"/>
                        <a:t>-0.4</a:t>
                      </a:r>
                    </a:p>
                  </a:txBody>
                  <a:tcPr/>
                </a:tc>
                <a:tc>
                  <a:txBody>
                    <a:bodyPr/>
                    <a:lstStyle/>
                    <a:p>
                      <a:r>
                        <a:rPr lang="en-US" sz="1600" dirty="0"/>
                        <a:t>-0.3</a:t>
                      </a:r>
                    </a:p>
                  </a:txBody>
                  <a:tcPr/>
                </a:tc>
                <a:tc>
                  <a:txBody>
                    <a:bodyPr/>
                    <a:lstStyle/>
                    <a:p>
                      <a:r>
                        <a:rPr lang="en-US" sz="1600" dirty="0"/>
                        <a:t>-0.3</a:t>
                      </a:r>
                    </a:p>
                  </a:txBody>
                  <a:tcPr/>
                </a:tc>
                <a:extLst>
                  <a:ext uri="{0D108BD9-81ED-4DB2-BD59-A6C34878D82A}">
                    <a16:rowId xmlns:a16="http://schemas.microsoft.com/office/drawing/2014/main" val="256000245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Observed Output</a:t>
                      </a:r>
                    </a:p>
                  </a:txBody>
                  <a:tcPr/>
                </a:tc>
                <a:tc>
                  <a:txBody>
                    <a:bodyPr/>
                    <a:lstStyle/>
                    <a:p>
                      <a:r>
                        <a:rPr lang="en-US" sz="2000" b="1" dirty="0"/>
                        <a:t>-1</a:t>
                      </a:r>
                    </a:p>
                  </a:txBody>
                  <a:tcPr/>
                </a:tc>
                <a:tc>
                  <a:txBody>
                    <a:bodyPr/>
                    <a:lstStyle/>
                    <a:p>
                      <a:r>
                        <a:rPr lang="en-US" sz="2000" b="1" dirty="0"/>
                        <a:t>-1</a:t>
                      </a:r>
                    </a:p>
                  </a:txBody>
                  <a:tcPr/>
                </a:tc>
                <a:tc>
                  <a:txBody>
                    <a:bodyPr/>
                    <a:lstStyle/>
                    <a:p>
                      <a:r>
                        <a:rPr lang="en-US" sz="1600" b="0" dirty="0"/>
                        <a:t>-1</a:t>
                      </a:r>
                    </a:p>
                  </a:txBody>
                  <a:tcPr/>
                </a:tc>
                <a:tc>
                  <a:txBody>
                    <a:bodyPr/>
                    <a:lstStyle/>
                    <a:p>
                      <a:r>
                        <a:rPr lang="en-US" sz="2000" b="1" dirty="0"/>
                        <a:t>-1</a:t>
                      </a:r>
                    </a:p>
                  </a:txBody>
                  <a:tcPr/>
                </a:tc>
                <a:extLst>
                  <a:ext uri="{0D108BD9-81ED-4DB2-BD59-A6C34878D82A}">
                    <a16:rowId xmlns:a16="http://schemas.microsoft.com/office/drawing/2014/main" val="1406888182"/>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Target Output</a:t>
                      </a:r>
                    </a:p>
                  </a:txBody>
                  <a:tcPr/>
                </a:tc>
                <a:tc>
                  <a:txBody>
                    <a:bodyPr/>
                    <a:lstStyle/>
                    <a:p>
                      <a:r>
                        <a:rPr lang="en-US" sz="2000" b="1" dirty="0"/>
                        <a:t>-1</a:t>
                      </a:r>
                    </a:p>
                  </a:txBody>
                  <a:tcPr/>
                </a:tc>
                <a:tc>
                  <a:txBody>
                    <a:bodyPr/>
                    <a:lstStyle/>
                    <a:p>
                      <a:r>
                        <a:rPr lang="en-US" sz="2000" b="1" dirty="0"/>
                        <a:t>-1</a:t>
                      </a:r>
                    </a:p>
                  </a:txBody>
                  <a:tcPr/>
                </a:tc>
                <a:tc>
                  <a:txBody>
                    <a:bodyPr/>
                    <a:lstStyle/>
                    <a:p>
                      <a:r>
                        <a:rPr lang="en-US" sz="1600" b="0" dirty="0"/>
                        <a:t>+1</a:t>
                      </a:r>
                    </a:p>
                  </a:txBody>
                  <a:tcPr/>
                </a:tc>
                <a:tc>
                  <a:txBody>
                    <a:bodyPr/>
                    <a:lstStyle/>
                    <a:p>
                      <a:r>
                        <a:rPr lang="en-US" sz="2000" b="1" dirty="0"/>
                        <a:t>-1</a:t>
                      </a:r>
                    </a:p>
                  </a:txBody>
                  <a:tcPr/>
                </a:tc>
                <a:extLst>
                  <a:ext uri="{0D108BD9-81ED-4DB2-BD59-A6C34878D82A}">
                    <a16:rowId xmlns:a16="http://schemas.microsoft.com/office/drawing/2014/main" val="3360839778"/>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0</a:t>
                      </a:r>
                      <a:endParaRPr lang="en-US" sz="1600" dirty="0"/>
                    </a:p>
                  </a:txBody>
                  <a:tcPr/>
                </a:tc>
                <a:tc>
                  <a:txBody>
                    <a:bodyPr/>
                    <a:lstStyle/>
                    <a:p>
                      <a:r>
                        <a:rPr lang="en-US" sz="1600" dirty="0"/>
                        <a:t>0</a:t>
                      </a:r>
                    </a:p>
                  </a:txBody>
                  <a:tcPr/>
                </a:tc>
                <a:tc>
                  <a:txBody>
                    <a:bodyPr/>
                    <a:lstStyle/>
                    <a:p>
                      <a:r>
                        <a:rPr lang="en-US" sz="1600" dirty="0"/>
                        <a:t>0</a:t>
                      </a:r>
                    </a:p>
                  </a:txBody>
                  <a:tcPr/>
                </a:tc>
                <a:tc>
                  <a:txBody>
                    <a:bodyPr/>
                    <a:lstStyle/>
                    <a:p>
                      <a:r>
                        <a:rPr lang="en-US" sz="1600" dirty="0"/>
                        <a:t>0.2</a:t>
                      </a:r>
                    </a:p>
                  </a:txBody>
                  <a:tcPr/>
                </a:tc>
                <a:tc>
                  <a:txBody>
                    <a:bodyPr/>
                    <a:lstStyle/>
                    <a:p>
                      <a:r>
                        <a:rPr lang="en-US" sz="1600" dirty="0"/>
                        <a:t>0</a:t>
                      </a:r>
                    </a:p>
                  </a:txBody>
                  <a:tcPr/>
                </a:tc>
                <a:extLst>
                  <a:ext uri="{0D108BD9-81ED-4DB2-BD59-A6C34878D82A}">
                    <a16:rowId xmlns:a16="http://schemas.microsoft.com/office/drawing/2014/main" val="295946270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1</a:t>
                      </a:r>
                      <a:endParaRPr lang="en-US" sz="1600" dirty="0"/>
                    </a:p>
                  </a:txBody>
                  <a:tcPr/>
                </a:tc>
                <a:tc>
                  <a:txBody>
                    <a:bodyPr/>
                    <a:lstStyle/>
                    <a:p>
                      <a:r>
                        <a:rPr lang="en-US" sz="16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a:t>
                      </a:r>
                    </a:p>
                  </a:txBody>
                  <a:tcPr/>
                </a:tc>
                <a:tc>
                  <a:txBody>
                    <a:bodyPr/>
                    <a:lstStyle/>
                    <a:p>
                      <a:r>
                        <a:rPr lang="en-US" sz="1600" dirty="0"/>
                        <a:t>0.2</a:t>
                      </a:r>
                    </a:p>
                  </a:txBody>
                  <a:tcPr/>
                </a:tc>
                <a:tc>
                  <a:txBody>
                    <a:bodyPr/>
                    <a:lstStyle/>
                    <a:p>
                      <a:r>
                        <a:rPr lang="en-US" sz="1600" dirty="0"/>
                        <a:t>0</a:t>
                      </a:r>
                    </a:p>
                  </a:txBody>
                  <a:tcPr/>
                </a:tc>
                <a:extLst>
                  <a:ext uri="{0D108BD9-81ED-4DB2-BD59-A6C34878D82A}">
                    <a16:rowId xmlns:a16="http://schemas.microsoft.com/office/drawing/2014/main" val="181453112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2</a:t>
                      </a:r>
                      <a:endParaRPr lang="en-US" sz="1600" dirty="0"/>
                    </a:p>
                  </a:txBody>
                  <a:tcPr/>
                </a:tc>
                <a:tc>
                  <a:txBody>
                    <a:bodyPr/>
                    <a:lstStyle/>
                    <a:p>
                      <a:r>
                        <a:rPr lang="en-US" sz="1600" dirty="0"/>
                        <a:t>0</a:t>
                      </a:r>
                    </a:p>
                  </a:txBody>
                  <a:tcPr/>
                </a:tc>
                <a:tc>
                  <a:txBody>
                    <a:bodyPr/>
                    <a:lstStyle/>
                    <a:p>
                      <a:r>
                        <a:rPr lang="en-US" sz="1600" dirty="0"/>
                        <a:t>0</a:t>
                      </a:r>
                    </a:p>
                  </a:txBody>
                  <a:tcPr/>
                </a:tc>
                <a:tc>
                  <a:txBody>
                    <a:bodyPr/>
                    <a:lstStyle/>
                    <a:p>
                      <a:r>
                        <a:rPr lang="en-US" sz="1600" dirty="0"/>
                        <a:t>0.2</a:t>
                      </a:r>
                    </a:p>
                  </a:txBody>
                  <a:tcPr/>
                </a:tc>
                <a:tc>
                  <a:txBody>
                    <a:bodyPr/>
                    <a:lstStyle/>
                    <a:p>
                      <a:r>
                        <a:rPr lang="en-US" sz="1600" dirty="0"/>
                        <a:t>0</a:t>
                      </a:r>
                    </a:p>
                  </a:txBody>
                  <a:tcPr/>
                </a:tc>
                <a:extLst>
                  <a:ext uri="{0D108BD9-81ED-4DB2-BD59-A6C34878D82A}">
                    <a16:rowId xmlns:a16="http://schemas.microsoft.com/office/drawing/2014/main" val="1416077114"/>
                  </a:ext>
                </a:extLst>
              </a:tr>
            </a:tbl>
          </a:graphicData>
        </a:graphic>
      </p:graphicFrame>
      <p:sp>
        <p:nvSpPr>
          <p:cNvPr id="56" name="矩形 8"/>
          <p:cNvSpPr/>
          <p:nvPr/>
        </p:nvSpPr>
        <p:spPr>
          <a:xfrm>
            <a:off x="2142680" y="2512310"/>
            <a:ext cx="1146431" cy="31341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p>
        </p:txBody>
      </p:sp>
      <p:sp>
        <p:nvSpPr>
          <p:cNvPr id="58" name="矩形 8"/>
          <p:cNvSpPr/>
          <p:nvPr/>
        </p:nvSpPr>
        <p:spPr>
          <a:xfrm>
            <a:off x="3341580" y="2512309"/>
            <a:ext cx="1135191" cy="31341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p>
        </p:txBody>
      </p:sp>
      <p:sp>
        <p:nvSpPr>
          <p:cNvPr id="62" name="矩形 8"/>
          <p:cNvSpPr/>
          <p:nvPr/>
        </p:nvSpPr>
        <p:spPr>
          <a:xfrm>
            <a:off x="4524762" y="2512309"/>
            <a:ext cx="1098117" cy="31341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p>
        </p:txBody>
      </p:sp>
      <p:sp>
        <p:nvSpPr>
          <p:cNvPr id="63" name="矩形 8"/>
          <p:cNvSpPr/>
          <p:nvPr/>
        </p:nvSpPr>
        <p:spPr>
          <a:xfrm>
            <a:off x="5684054" y="2512309"/>
            <a:ext cx="1154859" cy="31341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p>
        </p:txBody>
      </p:sp>
      <p:sp>
        <p:nvSpPr>
          <p:cNvPr id="30" name="TextBox 29"/>
          <p:cNvSpPr txBox="1"/>
          <p:nvPr/>
        </p:nvSpPr>
        <p:spPr>
          <a:xfrm>
            <a:off x="575163" y="969747"/>
            <a:ext cx="1854144" cy="584775"/>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3200" b="1" dirty="0">
                <a:solidFill>
                  <a:srgbClr val="FF0000"/>
                </a:solidFill>
              </a:rPr>
              <a:t>Epoch:3</a:t>
            </a:r>
          </a:p>
        </p:txBody>
      </p:sp>
      <p:sp>
        <p:nvSpPr>
          <p:cNvPr id="3" name="TextBox 2"/>
          <p:cNvSpPr txBox="1"/>
          <p:nvPr/>
        </p:nvSpPr>
        <p:spPr>
          <a:xfrm>
            <a:off x="7052224" y="2611936"/>
            <a:ext cx="4016120" cy="2462213"/>
          </a:xfrm>
          <a:prstGeom prst="rect">
            <a:avLst/>
          </a:prstGeom>
          <a:noFill/>
        </p:spPr>
        <p:txBody>
          <a:bodyPr wrap="square" rtlCol="0">
            <a:spAutoFit/>
          </a:bodyPr>
          <a:lstStyle/>
          <a:p>
            <a:r>
              <a:rPr lang="en-US" sz="2200" dirty="0"/>
              <a:t>Total Error </a:t>
            </a:r>
            <a:r>
              <a:rPr lang="el-GR" sz="2200" b="1" dirty="0"/>
              <a:t>∆</a:t>
            </a:r>
            <a:r>
              <a:rPr lang="en-US" sz="2200" b="1" baseline="-25000" dirty="0"/>
              <a:t>0 </a:t>
            </a:r>
            <a:r>
              <a:rPr lang="en-US" sz="2200" b="1" dirty="0"/>
              <a:t>= </a:t>
            </a:r>
            <a:r>
              <a:rPr lang="en-US" sz="2200" dirty="0"/>
              <a:t>0+0+.2+0 </a:t>
            </a:r>
            <a:r>
              <a:rPr lang="en-US" sz="2200" b="1" dirty="0"/>
              <a:t>=  0.2</a:t>
            </a:r>
            <a:endParaRPr lang="en-US" sz="2200" dirty="0"/>
          </a:p>
          <a:p>
            <a:r>
              <a:rPr lang="en-US" sz="2200" dirty="0"/>
              <a:t>Total Error </a:t>
            </a:r>
            <a:r>
              <a:rPr lang="el-GR" sz="2200" b="1" dirty="0"/>
              <a:t>∆</a:t>
            </a:r>
            <a:r>
              <a:rPr lang="en-US" sz="2200" b="1" baseline="-25000" dirty="0"/>
              <a:t>1 </a:t>
            </a:r>
            <a:r>
              <a:rPr lang="en-US" sz="2200" b="1" dirty="0"/>
              <a:t>= </a:t>
            </a:r>
            <a:r>
              <a:rPr lang="en-US" sz="2200" dirty="0"/>
              <a:t>0+0+.2+0 </a:t>
            </a:r>
            <a:r>
              <a:rPr lang="en-US" sz="2200" b="1" dirty="0"/>
              <a:t>=  0.2</a:t>
            </a:r>
            <a:endParaRPr lang="en-US" sz="2200" dirty="0"/>
          </a:p>
          <a:p>
            <a:r>
              <a:rPr lang="en-US" sz="2200" dirty="0"/>
              <a:t>Total Error </a:t>
            </a:r>
            <a:r>
              <a:rPr lang="el-GR" sz="2200" b="1" dirty="0"/>
              <a:t>∆</a:t>
            </a:r>
            <a:r>
              <a:rPr lang="en-US" sz="2200" b="1" baseline="-25000" dirty="0"/>
              <a:t>2</a:t>
            </a:r>
            <a:r>
              <a:rPr lang="en-US" sz="2200" b="1" dirty="0"/>
              <a:t> =</a:t>
            </a:r>
            <a:r>
              <a:rPr lang="en-US" sz="2200" dirty="0"/>
              <a:t> 0+0+.2+0 </a:t>
            </a:r>
            <a:r>
              <a:rPr lang="en-US" sz="2200" b="1" dirty="0"/>
              <a:t>=  0.2</a:t>
            </a:r>
          </a:p>
          <a:p>
            <a:endParaRPr lang="en-US" sz="2200" b="1" dirty="0"/>
          </a:p>
          <a:p>
            <a:r>
              <a:rPr lang="en-US" sz="2200" dirty="0"/>
              <a:t>Updated</a:t>
            </a:r>
            <a:r>
              <a:rPr lang="en-US" sz="2200" b="1" dirty="0"/>
              <a:t> w0 </a:t>
            </a:r>
            <a:r>
              <a:rPr lang="en-US" sz="2200" dirty="0"/>
              <a:t>= -0.5+0.2 </a:t>
            </a:r>
            <a:r>
              <a:rPr lang="en-US" sz="2200" b="1" dirty="0"/>
              <a:t>= - 0.3</a:t>
            </a:r>
          </a:p>
          <a:p>
            <a:r>
              <a:rPr lang="en-US" sz="2200" dirty="0"/>
              <a:t>Updated</a:t>
            </a:r>
            <a:r>
              <a:rPr lang="en-US" sz="2200" b="1" dirty="0"/>
              <a:t> w1 </a:t>
            </a:r>
            <a:r>
              <a:rPr lang="en-US" sz="2200" dirty="0"/>
              <a:t>= 0.1+0.2 </a:t>
            </a:r>
            <a:r>
              <a:rPr lang="en-US" sz="2200" b="1" dirty="0"/>
              <a:t>=  0.3</a:t>
            </a:r>
          </a:p>
          <a:p>
            <a:r>
              <a:rPr lang="en-US" sz="2200" dirty="0"/>
              <a:t>Updated</a:t>
            </a:r>
            <a:r>
              <a:rPr lang="en-US" sz="2200" b="1" dirty="0"/>
              <a:t> w2 </a:t>
            </a:r>
            <a:r>
              <a:rPr lang="en-US" sz="2200" dirty="0"/>
              <a:t>= 0.1+0.2 </a:t>
            </a:r>
            <a:r>
              <a:rPr lang="en-US" sz="2200" b="1" dirty="0"/>
              <a:t>= 0.3</a:t>
            </a:r>
          </a:p>
        </p:txBody>
      </p:sp>
      <p:grpSp>
        <p:nvGrpSpPr>
          <p:cNvPr id="38" name="Group 37"/>
          <p:cNvGrpSpPr/>
          <p:nvPr/>
        </p:nvGrpSpPr>
        <p:grpSpPr>
          <a:xfrm>
            <a:off x="7563304" y="395968"/>
            <a:ext cx="3505040" cy="1419061"/>
            <a:chOff x="7284577" y="3545255"/>
            <a:chExt cx="4206842" cy="2290908"/>
          </a:xfrm>
        </p:grpSpPr>
        <p:sp>
          <p:nvSpPr>
            <p:cNvPr id="39" name="Oval 38"/>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361155" y="4351941"/>
              <a:ext cx="495170" cy="596243"/>
            </a:xfrm>
            <a:prstGeom prst="rect">
              <a:avLst/>
            </a:prstGeom>
            <a:noFill/>
          </p:spPr>
          <p:txBody>
            <a:bodyPr wrap="square" rtlCol="0">
              <a:spAutoFit/>
            </a:bodyPr>
            <a:lstStyle/>
            <a:p>
              <a:r>
                <a:rPr lang="en-US" b="1" dirty="0"/>
                <a:t>x</a:t>
              </a:r>
              <a:r>
                <a:rPr lang="en-US" b="1" baseline="-25000" dirty="0"/>
                <a:t>1 </a:t>
              </a:r>
            </a:p>
          </p:txBody>
        </p:sp>
        <p:sp>
          <p:nvSpPr>
            <p:cNvPr id="43" name="TextBox 42"/>
            <p:cNvSpPr txBox="1"/>
            <p:nvPr/>
          </p:nvSpPr>
          <p:spPr>
            <a:xfrm>
              <a:off x="7372740" y="5239920"/>
              <a:ext cx="483586" cy="596243"/>
            </a:xfrm>
            <a:prstGeom prst="rect">
              <a:avLst/>
            </a:prstGeom>
            <a:noFill/>
          </p:spPr>
          <p:txBody>
            <a:bodyPr wrap="square" rtlCol="0">
              <a:spAutoFit/>
            </a:bodyPr>
            <a:lstStyle/>
            <a:p>
              <a:r>
                <a:rPr lang="en-US" b="1" dirty="0"/>
                <a:t>x</a:t>
              </a:r>
              <a:r>
                <a:rPr lang="en-US" b="1" baseline="-25000" dirty="0"/>
                <a:t>2</a:t>
              </a:r>
            </a:p>
          </p:txBody>
        </p:sp>
        <p:sp>
          <p:nvSpPr>
            <p:cNvPr id="44" name="Oval 43"/>
            <p:cNvSpPr/>
            <p:nvPr/>
          </p:nvSpPr>
          <p:spPr>
            <a:xfrm>
              <a:off x="9418808" y="4335969"/>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45" name="Straight Arrow Connector 44"/>
            <p:cNvCxnSpPr>
              <a:stCxn id="39" idx="6"/>
              <a:endCxn id="44" idx="2"/>
            </p:cNvCxnSpPr>
            <p:nvPr/>
          </p:nvCxnSpPr>
          <p:spPr>
            <a:xfrm>
              <a:off x="7771398" y="4665324"/>
              <a:ext cx="1647409" cy="7681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1" idx="6"/>
              <a:endCxn id="44" idx="3"/>
            </p:cNvCxnSpPr>
            <p:nvPr/>
          </p:nvCxnSpPr>
          <p:spPr>
            <a:xfrm flipV="1">
              <a:off x="7803843" y="5029338"/>
              <a:ext cx="1751052" cy="4808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53" name="Straight Arrow Connector 52"/>
            <p:cNvCxnSpPr/>
            <p:nvPr/>
          </p:nvCxnSpPr>
          <p:spPr>
            <a:xfrm flipV="1">
              <a:off x="10340137" y="4269872"/>
              <a:ext cx="790106"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420893" y="3545255"/>
              <a:ext cx="660952" cy="596243"/>
            </a:xfrm>
            <a:prstGeom prst="rect">
              <a:avLst/>
            </a:prstGeom>
            <a:noFill/>
          </p:spPr>
          <p:txBody>
            <a:bodyPr wrap="square" rtlCol="0">
              <a:spAutoFit/>
            </a:bodyPr>
            <a:lstStyle/>
            <a:p>
              <a:r>
                <a:rPr lang="en-US" b="1" dirty="0"/>
                <a:t>-.5</a:t>
              </a:r>
              <a:endParaRPr lang="en-US" b="1" baseline="-25000" dirty="0"/>
            </a:p>
          </p:txBody>
        </p:sp>
        <p:sp>
          <p:nvSpPr>
            <p:cNvPr id="57" name="TextBox 56"/>
            <p:cNvSpPr txBox="1"/>
            <p:nvPr/>
          </p:nvSpPr>
          <p:spPr>
            <a:xfrm>
              <a:off x="8188324" y="4853911"/>
              <a:ext cx="805500" cy="596243"/>
            </a:xfrm>
            <a:prstGeom prst="rect">
              <a:avLst/>
            </a:prstGeom>
            <a:noFill/>
          </p:spPr>
          <p:txBody>
            <a:bodyPr wrap="square" rtlCol="0">
              <a:spAutoFit/>
            </a:bodyPr>
            <a:lstStyle/>
            <a:p>
              <a:r>
                <a:rPr lang="en-US" b="1" dirty="0"/>
                <a:t>0.1</a:t>
              </a:r>
              <a:endParaRPr lang="en-US" b="1" baseline="-25000" dirty="0"/>
            </a:p>
          </p:txBody>
        </p:sp>
        <p:cxnSp>
          <p:nvCxnSpPr>
            <p:cNvPr id="59" name="Straight Arrow Connector 58"/>
            <p:cNvCxnSpPr/>
            <p:nvPr/>
          </p:nvCxnSpPr>
          <p:spPr>
            <a:xfrm>
              <a:off x="10315113" y="4800110"/>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10958385" y="432532"/>
            <a:ext cx="916173" cy="307777"/>
          </a:xfrm>
          <a:prstGeom prst="rect">
            <a:avLst/>
          </a:prstGeom>
          <a:noFill/>
        </p:spPr>
        <p:txBody>
          <a:bodyPr wrap="square" rtlCol="0">
            <a:spAutoFit/>
          </a:bodyPr>
          <a:lstStyle/>
          <a:p>
            <a:r>
              <a:rPr lang="en-US" sz="1400" b="1" dirty="0"/>
              <a:t>+1    ON</a:t>
            </a:r>
            <a:endParaRPr lang="en-US" sz="1400" b="1" baseline="-25000" dirty="0"/>
          </a:p>
        </p:txBody>
      </p:sp>
      <p:sp>
        <p:nvSpPr>
          <p:cNvPr id="61" name="TextBox 60"/>
          <p:cNvSpPr txBox="1"/>
          <p:nvPr/>
        </p:nvSpPr>
        <p:spPr>
          <a:xfrm>
            <a:off x="11005009" y="1214210"/>
            <a:ext cx="904747" cy="307777"/>
          </a:xfrm>
          <a:prstGeom prst="rect">
            <a:avLst/>
          </a:prstGeom>
          <a:noFill/>
        </p:spPr>
        <p:txBody>
          <a:bodyPr wrap="square" rtlCol="0">
            <a:spAutoFit/>
          </a:bodyPr>
          <a:lstStyle/>
          <a:p>
            <a:r>
              <a:rPr lang="en-US" sz="1400" b="1" dirty="0"/>
              <a:t>-1  OFF</a:t>
            </a:r>
            <a:endParaRPr lang="en-US" sz="1400" b="1" baseline="-25000" dirty="0"/>
          </a:p>
        </p:txBody>
      </p:sp>
      <p:sp>
        <p:nvSpPr>
          <p:cNvPr id="64" name="TextBox 63"/>
          <p:cNvSpPr txBox="1"/>
          <p:nvPr/>
        </p:nvSpPr>
        <p:spPr>
          <a:xfrm>
            <a:off x="9778309" y="500884"/>
            <a:ext cx="793626" cy="338554"/>
          </a:xfrm>
          <a:prstGeom prst="rect">
            <a:avLst/>
          </a:prstGeom>
          <a:noFill/>
        </p:spPr>
        <p:txBody>
          <a:bodyPr wrap="square" rtlCol="0">
            <a:spAutoFit/>
          </a:bodyPr>
          <a:lstStyle/>
          <a:p>
            <a:r>
              <a:rPr lang="en-US" sz="1600" b="1" dirty="0"/>
              <a:t>If S &gt; 0</a:t>
            </a:r>
            <a:endParaRPr lang="en-US" sz="1600" b="1" baseline="-25000" dirty="0"/>
          </a:p>
        </p:txBody>
      </p:sp>
      <p:sp>
        <p:nvSpPr>
          <p:cNvPr id="65" name="TextBox 64"/>
          <p:cNvSpPr txBox="1"/>
          <p:nvPr/>
        </p:nvSpPr>
        <p:spPr>
          <a:xfrm>
            <a:off x="7260016" y="842951"/>
            <a:ext cx="360871" cy="369332"/>
          </a:xfrm>
          <a:prstGeom prst="rect">
            <a:avLst/>
          </a:prstGeom>
          <a:noFill/>
        </p:spPr>
        <p:txBody>
          <a:bodyPr wrap="square" rtlCol="0">
            <a:spAutoFit/>
          </a:bodyPr>
          <a:lstStyle/>
          <a:p>
            <a:r>
              <a:rPr lang="en-US" b="1" dirty="0"/>
              <a:t>0</a:t>
            </a:r>
            <a:r>
              <a:rPr lang="en-US" b="1" baseline="-25000" dirty="0"/>
              <a:t> </a:t>
            </a:r>
          </a:p>
        </p:txBody>
      </p:sp>
      <p:sp>
        <p:nvSpPr>
          <p:cNvPr id="66" name="TextBox 65"/>
          <p:cNvSpPr txBox="1"/>
          <p:nvPr/>
        </p:nvSpPr>
        <p:spPr>
          <a:xfrm>
            <a:off x="7289584" y="1407607"/>
            <a:ext cx="360871" cy="369332"/>
          </a:xfrm>
          <a:prstGeom prst="rect">
            <a:avLst/>
          </a:prstGeom>
          <a:noFill/>
        </p:spPr>
        <p:txBody>
          <a:bodyPr wrap="square" rtlCol="0">
            <a:spAutoFit/>
          </a:bodyPr>
          <a:lstStyle/>
          <a:p>
            <a:r>
              <a:rPr lang="en-US" b="1" dirty="0"/>
              <a:t>1</a:t>
            </a:r>
            <a:r>
              <a:rPr lang="en-US" b="1" baseline="-25000" dirty="0"/>
              <a:t> </a:t>
            </a:r>
          </a:p>
        </p:txBody>
      </p:sp>
      <p:sp>
        <p:nvSpPr>
          <p:cNvPr id="67" name="Oval 66"/>
          <p:cNvSpPr/>
          <p:nvPr/>
        </p:nvSpPr>
        <p:spPr>
          <a:xfrm>
            <a:off x="7304405" y="254950"/>
            <a:ext cx="559125" cy="29588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r>
              <a:rPr lang="en-US" baseline="-25000" dirty="0">
                <a:solidFill>
                  <a:schemeClr val="tx1"/>
                </a:solidFill>
              </a:rPr>
              <a:t>0</a:t>
            </a:r>
          </a:p>
        </p:txBody>
      </p:sp>
      <p:cxnSp>
        <p:nvCxnSpPr>
          <p:cNvPr id="68" name="Straight Arrow Connector 67"/>
          <p:cNvCxnSpPr/>
          <p:nvPr/>
        </p:nvCxnSpPr>
        <p:spPr>
          <a:xfrm>
            <a:off x="7889543" y="461762"/>
            <a:ext cx="1561168" cy="53501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786033" y="104823"/>
            <a:ext cx="520494" cy="338554"/>
          </a:xfrm>
          <a:prstGeom prst="rect">
            <a:avLst/>
          </a:prstGeom>
          <a:noFill/>
        </p:spPr>
        <p:txBody>
          <a:bodyPr wrap="square" rtlCol="0">
            <a:spAutoFit/>
          </a:bodyPr>
          <a:lstStyle/>
          <a:p>
            <a:r>
              <a:rPr lang="en-US" sz="1600" dirty="0"/>
              <a:t>Bias</a:t>
            </a:r>
          </a:p>
        </p:txBody>
      </p:sp>
      <p:sp>
        <p:nvSpPr>
          <p:cNvPr id="70" name="TextBox 69"/>
          <p:cNvSpPr txBox="1"/>
          <p:nvPr/>
        </p:nvSpPr>
        <p:spPr>
          <a:xfrm>
            <a:off x="8386796" y="799431"/>
            <a:ext cx="671123" cy="369332"/>
          </a:xfrm>
          <a:prstGeom prst="rect">
            <a:avLst/>
          </a:prstGeom>
          <a:noFill/>
        </p:spPr>
        <p:txBody>
          <a:bodyPr wrap="square" rtlCol="0">
            <a:spAutoFit/>
          </a:bodyPr>
          <a:lstStyle/>
          <a:p>
            <a:r>
              <a:rPr lang="en-US" b="1" dirty="0"/>
              <a:t>0.1</a:t>
            </a:r>
            <a:endParaRPr lang="en-US" b="1" baseline="-25000" dirty="0"/>
          </a:p>
        </p:txBody>
      </p:sp>
    </p:spTree>
    <p:extLst>
      <p:ext uri="{BB962C8B-B14F-4D97-AF65-F5344CB8AC3E}">
        <p14:creationId xmlns:p14="http://schemas.microsoft.com/office/powerpoint/2010/main" val="137201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grpId="1" nodeType="afterEffect">
                                  <p:stCondLst>
                                    <p:cond delay="0"/>
                                  </p:stCondLst>
                                  <p:childTnLst>
                                    <p:set>
                                      <p:cBhvr>
                                        <p:cTn id="13" dur="1" fill="hold">
                                          <p:stCondLst>
                                            <p:cond delay="0"/>
                                          </p:stCondLst>
                                        </p:cTn>
                                        <p:tgtEl>
                                          <p:spTgt spid="5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2"/>
                                        </p:tgtEl>
                                        <p:attrNameLst>
                                          <p:attrName>style.visibility</p:attrName>
                                        </p:attrNameLst>
                                      </p:cBhvr>
                                      <p:to>
                                        <p:strVal val="visible"/>
                                      </p:to>
                                    </p:set>
                                  </p:childTnLst>
                                </p:cTn>
                              </p:par>
                            </p:childTnLst>
                          </p:cTn>
                        </p:par>
                        <p:par>
                          <p:cTn id="18" fill="hold">
                            <p:stCondLst>
                              <p:cond delay="0"/>
                            </p:stCondLst>
                            <p:childTnLst>
                              <p:par>
                                <p:cTn id="19" presetID="1" presetClass="exit" presetSubtype="0" fill="hold" grpId="1" nodeType="afterEffect">
                                  <p:stCondLst>
                                    <p:cond delay="0"/>
                                  </p:stCondLst>
                                  <p:childTnLst>
                                    <p:set>
                                      <p:cBhvr>
                                        <p:cTn id="20" dur="1" fill="hold">
                                          <p:stCondLst>
                                            <p:cond delay="0"/>
                                          </p:stCondLst>
                                        </p:cTn>
                                        <p:tgtEl>
                                          <p:spTgt spid="5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childTnLst>
                          </p:cTn>
                        </p:par>
                        <p:par>
                          <p:cTn id="25" fill="hold">
                            <p:stCondLst>
                              <p:cond delay="0"/>
                            </p:stCondLst>
                            <p:childTnLst>
                              <p:par>
                                <p:cTn id="26" presetID="1" presetClass="exit" presetSubtype="0" fill="hold" grpId="1" nodeType="afterEffect">
                                  <p:stCondLst>
                                    <p:cond delay="0"/>
                                  </p:stCondLst>
                                  <p:childTnLst>
                                    <p:set>
                                      <p:cBhvr>
                                        <p:cTn id="27" dur="1" fill="hold">
                                          <p:stCondLst>
                                            <p:cond delay="0"/>
                                          </p:stCondLst>
                                        </p:cTn>
                                        <p:tgtEl>
                                          <p:spTgt spid="6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8" grpId="0" animBg="1"/>
      <p:bldP spid="58" grpId="1" animBg="1"/>
      <p:bldP spid="62" grpId="0" animBg="1"/>
      <p:bldP spid="62" grpId="1" animBg="1"/>
      <p:bldP spid="63" grpId="0" animBg="1"/>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51" y="283689"/>
            <a:ext cx="5670848" cy="38847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Arial" panose="020B0604020202020204" pitchFamily="34" charset="0"/>
                <a:cs typeface="Arial" panose="020B0604020202020204" pitchFamily="34" charset="0"/>
              </a:rPr>
              <a:t>AND with Bias (Batch Regime)</a:t>
            </a:r>
            <a:endParaRPr lang="en-US" sz="280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40068819"/>
              </p:ext>
            </p:extLst>
          </p:nvPr>
        </p:nvGraphicFramePr>
        <p:xfrm>
          <a:off x="502951" y="1927863"/>
          <a:ext cx="6361240" cy="3718560"/>
        </p:xfrm>
        <a:graphic>
          <a:graphicData uri="http://schemas.openxmlformats.org/drawingml/2006/table">
            <a:tbl>
              <a:tblPr firstRow="1" bandRow="1">
                <a:tableStyleId>{5C22544A-7EE6-4342-B048-85BDC9FD1C3A}</a:tableStyleId>
              </a:tblPr>
              <a:tblGrid>
                <a:gridCol w="1635568">
                  <a:extLst>
                    <a:ext uri="{9D8B030D-6E8A-4147-A177-3AD203B41FA5}">
                      <a16:colId xmlns:a16="http://schemas.microsoft.com/office/drawing/2014/main" val="1310300667"/>
                    </a:ext>
                  </a:extLst>
                </a:gridCol>
                <a:gridCol w="1181418">
                  <a:extLst>
                    <a:ext uri="{9D8B030D-6E8A-4147-A177-3AD203B41FA5}">
                      <a16:colId xmlns:a16="http://schemas.microsoft.com/office/drawing/2014/main" val="984122444"/>
                    </a:ext>
                  </a:extLst>
                </a:gridCol>
                <a:gridCol w="1181418">
                  <a:extLst>
                    <a:ext uri="{9D8B030D-6E8A-4147-A177-3AD203B41FA5}">
                      <a16:colId xmlns:a16="http://schemas.microsoft.com/office/drawing/2014/main" val="1527485606"/>
                    </a:ext>
                  </a:extLst>
                </a:gridCol>
                <a:gridCol w="1181418">
                  <a:extLst>
                    <a:ext uri="{9D8B030D-6E8A-4147-A177-3AD203B41FA5}">
                      <a16:colId xmlns:a16="http://schemas.microsoft.com/office/drawing/2014/main" val="2762024321"/>
                    </a:ext>
                  </a:extLst>
                </a:gridCol>
                <a:gridCol w="1181418">
                  <a:extLst>
                    <a:ext uri="{9D8B030D-6E8A-4147-A177-3AD203B41FA5}">
                      <a16:colId xmlns:a16="http://schemas.microsoft.com/office/drawing/2014/main" val="3447881076"/>
                    </a:ext>
                  </a:extLst>
                </a:gridCol>
              </a:tblGrid>
              <a:tr h="505892">
                <a:tc>
                  <a:txBody>
                    <a:bodyPr/>
                    <a:lstStyle/>
                    <a:p>
                      <a:r>
                        <a:rPr lang="en-US" sz="1600" dirty="0"/>
                        <a:t>Weights</a:t>
                      </a:r>
                    </a:p>
                  </a:txBody>
                  <a:tcPr/>
                </a:tc>
                <a:tc>
                  <a:txBody>
                    <a:bodyPr/>
                    <a:lstStyle/>
                    <a:p>
                      <a:r>
                        <a:rPr lang="en-US" sz="1600" dirty="0"/>
                        <a:t>Ex-1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=0,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=1</a:t>
                      </a:r>
                      <a:endParaRPr lang="en-US" sz="1600" dirty="0">
                        <a:solidFill>
                          <a:schemeClr val="bg1"/>
                        </a:solidFill>
                      </a:endParaRPr>
                    </a:p>
                  </a:txBody>
                  <a:tcPr/>
                </a:tc>
                <a:tc>
                  <a:txBody>
                    <a:bodyPr/>
                    <a:lstStyle/>
                    <a:p>
                      <a:r>
                        <a:rPr lang="en-US" sz="1600" dirty="0"/>
                        <a:t>Ex-2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=1,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=0</a:t>
                      </a:r>
                      <a:endParaRPr lang="en-US" sz="1600" dirty="0">
                        <a:solidFill>
                          <a:schemeClr val="bg1"/>
                        </a:solidFill>
                      </a:endParaRPr>
                    </a:p>
                  </a:txBody>
                  <a:tcPr/>
                </a:tc>
                <a:tc>
                  <a:txBody>
                    <a:bodyPr/>
                    <a:lstStyle/>
                    <a:p>
                      <a:r>
                        <a:rPr lang="en-US" sz="1600" dirty="0"/>
                        <a:t>Ex-3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=1,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=1</a:t>
                      </a:r>
                      <a:endParaRPr lang="en-US" sz="1600" dirty="0">
                        <a:solidFill>
                          <a:schemeClr val="bg1"/>
                        </a:solidFill>
                      </a:endParaRPr>
                    </a:p>
                  </a:txBody>
                  <a:tcPr/>
                </a:tc>
                <a:tc>
                  <a:txBody>
                    <a:bodyPr/>
                    <a:lstStyle/>
                    <a:p>
                      <a:r>
                        <a:rPr lang="en-US" sz="1600" dirty="0"/>
                        <a:t>Ex-4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=0,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=0</a:t>
                      </a:r>
                      <a:endParaRPr lang="en-US" sz="1600" dirty="0">
                        <a:solidFill>
                          <a:schemeClr val="bg1"/>
                        </a:solidFill>
                      </a:endParaRPr>
                    </a:p>
                  </a:txBody>
                  <a:tcPr/>
                </a:tc>
                <a:extLst>
                  <a:ext uri="{0D108BD9-81ED-4DB2-BD59-A6C34878D82A}">
                    <a16:rowId xmlns:a16="http://schemas.microsoft.com/office/drawing/2014/main" val="4108788607"/>
                  </a:ext>
                </a:extLst>
              </a:tr>
              <a:tr h="297584">
                <a:tc>
                  <a:txBody>
                    <a:bodyPr/>
                    <a:lstStyle/>
                    <a:p>
                      <a:r>
                        <a:rPr lang="en-US" sz="1600" dirty="0"/>
                        <a:t>w0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-.5</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-.5</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-.5</a:t>
                      </a:r>
                    </a:p>
                  </a:txBody>
                  <a:tcPr/>
                </a:tc>
                <a:extLst>
                  <a:ext uri="{0D108BD9-81ED-4DB2-BD59-A6C34878D82A}">
                    <a16:rowId xmlns:a16="http://schemas.microsoft.com/office/drawing/2014/main" val="786524624"/>
                  </a:ext>
                </a:extLst>
              </a:tr>
              <a:tr h="297584">
                <a:tc>
                  <a:txBody>
                    <a:bodyPr/>
                    <a:lstStyle/>
                    <a:p>
                      <a:r>
                        <a:rPr lang="en-US" sz="1600" dirty="0"/>
                        <a:t>w1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702320125"/>
                  </a:ext>
                </a:extLst>
              </a:tr>
              <a:tr h="297584">
                <a:tc>
                  <a:txBody>
                    <a:bodyPr/>
                    <a:lstStyle/>
                    <a:p>
                      <a:r>
                        <a:rPr lang="en-US" sz="1600" dirty="0"/>
                        <a:t>w2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0.1</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0.1</a:t>
                      </a:r>
                    </a:p>
                  </a:txBody>
                  <a:tcPr/>
                </a:tc>
                <a:extLst>
                  <a:ext uri="{0D108BD9-81ED-4DB2-BD59-A6C34878D82A}">
                    <a16:rowId xmlns:a16="http://schemas.microsoft.com/office/drawing/2014/main" val="4261206254"/>
                  </a:ext>
                </a:extLst>
              </a:tr>
              <a:tr h="297584">
                <a:tc>
                  <a:txBody>
                    <a:bodyPr/>
                    <a:lstStyle/>
                    <a:p>
                      <a:r>
                        <a:rPr lang="en-US" sz="1600" dirty="0"/>
                        <a:t>Weighted Sum</a:t>
                      </a:r>
                    </a:p>
                  </a:txBody>
                  <a:tcPr/>
                </a:tc>
                <a:tc>
                  <a:txBody>
                    <a:bodyPr/>
                    <a:lstStyle/>
                    <a:p>
                      <a:r>
                        <a:rPr lang="en-US" sz="1600" dirty="0"/>
                        <a:t>-0.4</a:t>
                      </a:r>
                    </a:p>
                  </a:txBody>
                  <a:tcPr>
                    <a:lnB w="12700" cap="flat" cmpd="sng" algn="ctr">
                      <a:solidFill>
                        <a:schemeClr val="tx1"/>
                      </a:solidFill>
                      <a:prstDash val="solid"/>
                      <a:round/>
                      <a:headEnd type="none" w="med" len="med"/>
                      <a:tailEnd type="none" w="med" len="med"/>
                    </a:lnB>
                  </a:tcPr>
                </a:tc>
                <a:tc>
                  <a:txBody>
                    <a:bodyPr/>
                    <a:lstStyle/>
                    <a:p>
                      <a:r>
                        <a:rPr lang="en-US" sz="1600" dirty="0"/>
                        <a:t>-0.4</a:t>
                      </a:r>
                    </a:p>
                  </a:txBody>
                  <a:tcPr>
                    <a:lnB w="12700" cap="flat" cmpd="sng" algn="ctr">
                      <a:solidFill>
                        <a:schemeClr val="tx1"/>
                      </a:solidFill>
                      <a:prstDash val="solid"/>
                      <a:round/>
                      <a:headEnd type="none" w="med" len="med"/>
                      <a:tailEnd type="none" w="med" len="med"/>
                    </a:lnB>
                  </a:tcPr>
                </a:tc>
                <a:tc>
                  <a:txBody>
                    <a:bodyPr/>
                    <a:lstStyle/>
                    <a:p>
                      <a:r>
                        <a:rPr lang="en-US" sz="1600" dirty="0"/>
                        <a:t>-0.3</a:t>
                      </a:r>
                    </a:p>
                  </a:txBody>
                  <a:tcPr/>
                </a:tc>
                <a:tc>
                  <a:txBody>
                    <a:bodyPr/>
                    <a:lstStyle/>
                    <a:p>
                      <a:r>
                        <a:rPr lang="en-US" sz="1600" dirty="0"/>
                        <a:t>-0.3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000245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Observed Output</a:t>
                      </a:r>
                    </a:p>
                  </a:txBody>
                  <a:tcPr>
                    <a:lnR w="12700" cap="flat" cmpd="sng" algn="ctr">
                      <a:solidFill>
                        <a:schemeClr val="tx1"/>
                      </a:solidFill>
                      <a:prstDash val="solid"/>
                      <a:round/>
                      <a:headEnd type="none" w="med" len="med"/>
                      <a:tailEnd type="none" w="med" len="med"/>
                    </a:lnR>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600" b="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406888182"/>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Target Output</a:t>
                      </a:r>
                    </a:p>
                  </a:txBody>
                  <a:tcPr>
                    <a:lnR w="12700" cap="flat" cmpd="sng" algn="ctr">
                      <a:solidFill>
                        <a:schemeClr val="tx1"/>
                      </a:solidFill>
                      <a:prstDash val="solid"/>
                      <a:round/>
                      <a:headEnd type="none" w="med" len="med"/>
                      <a:tailEnd type="none" w="med" len="med"/>
                    </a:lnR>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1600" b="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360839778"/>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0</a:t>
                      </a:r>
                      <a:endParaRPr lang="en-US" sz="1600" dirty="0"/>
                    </a:p>
                  </a:txBody>
                  <a:tcPr/>
                </a:tc>
                <a:tc>
                  <a:txBody>
                    <a:bodyPr/>
                    <a:lstStyle/>
                    <a:p>
                      <a:r>
                        <a:rPr lang="en-US" sz="1600" dirty="0"/>
                        <a:t>0</a:t>
                      </a:r>
                    </a:p>
                  </a:txBody>
                  <a:tcPr>
                    <a:lnT w="12700" cap="flat" cmpd="sng" algn="ctr">
                      <a:solidFill>
                        <a:schemeClr val="tx1"/>
                      </a:solidFill>
                      <a:prstDash val="solid"/>
                      <a:round/>
                      <a:headEnd type="none" w="med" len="med"/>
                      <a:tailEnd type="none" w="med" len="med"/>
                    </a:lnT>
                  </a:tcPr>
                </a:tc>
                <a:tc>
                  <a:txBody>
                    <a:bodyPr/>
                    <a:lstStyle/>
                    <a:p>
                      <a:r>
                        <a:rPr lang="en-US" sz="1600" dirty="0"/>
                        <a:t>0</a:t>
                      </a:r>
                    </a:p>
                  </a:txBody>
                  <a:tcPr>
                    <a:lnT w="12700" cap="flat" cmpd="sng" algn="ctr">
                      <a:solidFill>
                        <a:schemeClr val="tx1"/>
                      </a:solidFill>
                      <a:prstDash val="solid"/>
                      <a:round/>
                      <a:headEnd type="none" w="med" len="med"/>
                      <a:tailEnd type="none" w="med" len="med"/>
                    </a:lnT>
                  </a:tcPr>
                </a:tc>
                <a:tc>
                  <a:txBody>
                    <a:bodyPr/>
                    <a:lstStyle/>
                    <a:p>
                      <a:r>
                        <a:rPr lang="en-US" sz="1600" dirty="0"/>
                        <a:t>0.2</a:t>
                      </a:r>
                    </a:p>
                  </a:txBody>
                  <a:tcPr/>
                </a:tc>
                <a:tc>
                  <a:txBody>
                    <a:bodyPr/>
                    <a:lstStyle/>
                    <a:p>
                      <a:r>
                        <a:rPr lang="en-US" sz="1600" dirty="0"/>
                        <a:t>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5946270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1</a:t>
                      </a:r>
                      <a:endParaRPr lang="en-US" sz="1600" dirty="0"/>
                    </a:p>
                  </a:txBody>
                  <a:tcPr/>
                </a:tc>
                <a:tc>
                  <a:txBody>
                    <a:bodyPr/>
                    <a:lstStyle/>
                    <a:p>
                      <a:r>
                        <a:rPr lang="en-US" sz="16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a:t>
                      </a:r>
                    </a:p>
                  </a:txBody>
                  <a:tcPr/>
                </a:tc>
                <a:tc>
                  <a:txBody>
                    <a:bodyPr/>
                    <a:lstStyle/>
                    <a:p>
                      <a:r>
                        <a:rPr lang="en-US" sz="1600" dirty="0"/>
                        <a:t>0.2</a:t>
                      </a:r>
                    </a:p>
                  </a:txBody>
                  <a:tcPr/>
                </a:tc>
                <a:tc>
                  <a:txBody>
                    <a:bodyPr/>
                    <a:lstStyle/>
                    <a:p>
                      <a:r>
                        <a:rPr lang="en-US" sz="1600" dirty="0"/>
                        <a:t>0</a:t>
                      </a:r>
                    </a:p>
                  </a:txBody>
                  <a:tcPr/>
                </a:tc>
                <a:extLst>
                  <a:ext uri="{0D108BD9-81ED-4DB2-BD59-A6C34878D82A}">
                    <a16:rowId xmlns:a16="http://schemas.microsoft.com/office/drawing/2014/main" val="181453112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2</a:t>
                      </a:r>
                      <a:endParaRPr lang="en-US" sz="1600" dirty="0"/>
                    </a:p>
                  </a:txBody>
                  <a:tcPr/>
                </a:tc>
                <a:tc>
                  <a:txBody>
                    <a:bodyPr/>
                    <a:lstStyle/>
                    <a:p>
                      <a:r>
                        <a:rPr lang="en-US" sz="1600" dirty="0"/>
                        <a:t>0</a:t>
                      </a:r>
                    </a:p>
                  </a:txBody>
                  <a:tcPr/>
                </a:tc>
                <a:tc>
                  <a:txBody>
                    <a:bodyPr/>
                    <a:lstStyle/>
                    <a:p>
                      <a:r>
                        <a:rPr lang="en-US" sz="1600" dirty="0"/>
                        <a:t>0</a:t>
                      </a:r>
                    </a:p>
                  </a:txBody>
                  <a:tcPr/>
                </a:tc>
                <a:tc>
                  <a:txBody>
                    <a:bodyPr/>
                    <a:lstStyle/>
                    <a:p>
                      <a:r>
                        <a:rPr lang="en-US" sz="1600" dirty="0"/>
                        <a:t>0.2</a:t>
                      </a:r>
                    </a:p>
                  </a:txBody>
                  <a:tcPr/>
                </a:tc>
                <a:tc>
                  <a:txBody>
                    <a:bodyPr/>
                    <a:lstStyle/>
                    <a:p>
                      <a:r>
                        <a:rPr lang="en-US" sz="1600" dirty="0"/>
                        <a:t>0</a:t>
                      </a:r>
                    </a:p>
                  </a:txBody>
                  <a:tcPr/>
                </a:tc>
                <a:extLst>
                  <a:ext uri="{0D108BD9-81ED-4DB2-BD59-A6C34878D82A}">
                    <a16:rowId xmlns:a16="http://schemas.microsoft.com/office/drawing/2014/main" val="1416077114"/>
                  </a:ext>
                </a:extLst>
              </a:tr>
            </a:tbl>
          </a:graphicData>
        </a:graphic>
      </p:graphicFrame>
      <p:sp>
        <p:nvSpPr>
          <p:cNvPr id="30" name="TextBox 29"/>
          <p:cNvSpPr txBox="1"/>
          <p:nvPr/>
        </p:nvSpPr>
        <p:spPr>
          <a:xfrm>
            <a:off x="575163" y="969747"/>
            <a:ext cx="1854144" cy="584775"/>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3200" b="1" dirty="0">
                <a:solidFill>
                  <a:srgbClr val="FF0000"/>
                </a:solidFill>
              </a:rPr>
              <a:t>Epoch:3</a:t>
            </a:r>
          </a:p>
        </p:txBody>
      </p:sp>
      <p:sp>
        <p:nvSpPr>
          <p:cNvPr id="3" name="TextBox 2"/>
          <p:cNvSpPr txBox="1"/>
          <p:nvPr/>
        </p:nvSpPr>
        <p:spPr>
          <a:xfrm>
            <a:off x="7052223" y="2611936"/>
            <a:ext cx="4181833" cy="2462213"/>
          </a:xfrm>
          <a:prstGeom prst="rect">
            <a:avLst/>
          </a:prstGeom>
          <a:noFill/>
        </p:spPr>
        <p:txBody>
          <a:bodyPr wrap="square" rtlCol="0">
            <a:spAutoFit/>
          </a:bodyPr>
          <a:lstStyle/>
          <a:p>
            <a:r>
              <a:rPr lang="en-US" sz="2200" dirty="0"/>
              <a:t>Total Error </a:t>
            </a:r>
            <a:r>
              <a:rPr lang="el-GR" sz="2200" b="1" dirty="0"/>
              <a:t>∆</a:t>
            </a:r>
            <a:r>
              <a:rPr lang="en-US" sz="2200" b="1" baseline="-25000" dirty="0"/>
              <a:t>0 </a:t>
            </a:r>
            <a:r>
              <a:rPr lang="en-US" sz="2200" b="1" dirty="0"/>
              <a:t>= </a:t>
            </a:r>
            <a:r>
              <a:rPr lang="en-US" sz="2200" dirty="0"/>
              <a:t>0+0+.2+0 </a:t>
            </a:r>
            <a:r>
              <a:rPr lang="en-US" sz="2200" b="1" dirty="0"/>
              <a:t>=  0.2</a:t>
            </a:r>
            <a:endParaRPr lang="en-US" sz="2200" dirty="0"/>
          </a:p>
          <a:p>
            <a:r>
              <a:rPr lang="en-US" sz="2200" dirty="0"/>
              <a:t>Total Error </a:t>
            </a:r>
            <a:r>
              <a:rPr lang="el-GR" sz="2200" b="1" dirty="0"/>
              <a:t>∆</a:t>
            </a:r>
            <a:r>
              <a:rPr lang="en-US" sz="2200" b="1" baseline="-25000" dirty="0"/>
              <a:t>1 </a:t>
            </a:r>
            <a:r>
              <a:rPr lang="en-US" sz="2200" b="1" dirty="0"/>
              <a:t>= </a:t>
            </a:r>
            <a:r>
              <a:rPr lang="en-US" sz="2200" dirty="0"/>
              <a:t>0+0+.2+0 </a:t>
            </a:r>
            <a:r>
              <a:rPr lang="en-US" sz="2200" b="1" dirty="0"/>
              <a:t>=  0.2</a:t>
            </a:r>
            <a:endParaRPr lang="en-US" sz="2200" dirty="0"/>
          </a:p>
          <a:p>
            <a:r>
              <a:rPr lang="en-US" sz="2200" dirty="0"/>
              <a:t>Total Error </a:t>
            </a:r>
            <a:r>
              <a:rPr lang="el-GR" sz="2200" b="1" dirty="0"/>
              <a:t>∆</a:t>
            </a:r>
            <a:r>
              <a:rPr lang="en-US" sz="2200" b="1" baseline="-25000" dirty="0"/>
              <a:t>2</a:t>
            </a:r>
            <a:r>
              <a:rPr lang="en-US" sz="2200" b="1" dirty="0"/>
              <a:t> =</a:t>
            </a:r>
            <a:r>
              <a:rPr lang="en-US" sz="2200" dirty="0"/>
              <a:t> 0+0+.2+0 </a:t>
            </a:r>
            <a:r>
              <a:rPr lang="en-US" sz="2200" b="1" dirty="0"/>
              <a:t>=  0.2</a:t>
            </a:r>
          </a:p>
          <a:p>
            <a:endParaRPr lang="en-US" sz="2200" b="1" dirty="0"/>
          </a:p>
          <a:p>
            <a:r>
              <a:rPr lang="en-US" sz="2200" dirty="0"/>
              <a:t>Updated</a:t>
            </a:r>
            <a:r>
              <a:rPr lang="en-US" sz="2200" b="1" dirty="0"/>
              <a:t> w0 </a:t>
            </a:r>
            <a:r>
              <a:rPr lang="en-US" sz="2200" dirty="0"/>
              <a:t>= -0.5+0.2 </a:t>
            </a:r>
            <a:r>
              <a:rPr lang="en-US" sz="2200" b="1" dirty="0"/>
              <a:t>= - 0.3</a:t>
            </a:r>
          </a:p>
          <a:p>
            <a:r>
              <a:rPr lang="en-US" sz="2200" dirty="0"/>
              <a:t>Updated</a:t>
            </a:r>
            <a:r>
              <a:rPr lang="en-US" sz="2200" b="1" dirty="0"/>
              <a:t> w1 </a:t>
            </a:r>
            <a:r>
              <a:rPr lang="en-US" sz="2200" dirty="0"/>
              <a:t>= 0.1+0.2 </a:t>
            </a:r>
            <a:r>
              <a:rPr lang="en-US" sz="2200" b="1" dirty="0"/>
              <a:t>=  0.3</a:t>
            </a:r>
          </a:p>
          <a:p>
            <a:r>
              <a:rPr lang="en-US" sz="2200" dirty="0"/>
              <a:t>Updated</a:t>
            </a:r>
            <a:r>
              <a:rPr lang="en-US" sz="2200" b="1" dirty="0"/>
              <a:t> w2 </a:t>
            </a:r>
            <a:r>
              <a:rPr lang="en-US" sz="2200" dirty="0"/>
              <a:t>= 0.1+0.2 </a:t>
            </a:r>
            <a:r>
              <a:rPr lang="en-US" sz="2200" b="1" dirty="0"/>
              <a:t>= 0.3</a:t>
            </a:r>
          </a:p>
        </p:txBody>
      </p:sp>
      <p:grpSp>
        <p:nvGrpSpPr>
          <p:cNvPr id="38" name="Group 37"/>
          <p:cNvGrpSpPr/>
          <p:nvPr/>
        </p:nvGrpSpPr>
        <p:grpSpPr>
          <a:xfrm>
            <a:off x="7563304" y="395968"/>
            <a:ext cx="3505040" cy="1419061"/>
            <a:chOff x="7284577" y="3545255"/>
            <a:chExt cx="4206842" cy="2290908"/>
          </a:xfrm>
        </p:grpSpPr>
        <p:sp>
          <p:nvSpPr>
            <p:cNvPr id="39" name="Oval 38"/>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361155" y="4351941"/>
              <a:ext cx="495170" cy="596243"/>
            </a:xfrm>
            <a:prstGeom prst="rect">
              <a:avLst/>
            </a:prstGeom>
            <a:noFill/>
          </p:spPr>
          <p:txBody>
            <a:bodyPr wrap="square" rtlCol="0">
              <a:spAutoFit/>
            </a:bodyPr>
            <a:lstStyle/>
            <a:p>
              <a:r>
                <a:rPr lang="en-US" b="1" dirty="0"/>
                <a:t>x</a:t>
              </a:r>
              <a:r>
                <a:rPr lang="en-US" b="1" baseline="-25000" dirty="0"/>
                <a:t>1 </a:t>
              </a:r>
            </a:p>
          </p:txBody>
        </p:sp>
        <p:sp>
          <p:nvSpPr>
            <p:cNvPr id="43" name="TextBox 42"/>
            <p:cNvSpPr txBox="1"/>
            <p:nvPr/>
          </p:nvSpPr>
          <p:spPr>
            <a:xfrm>
              <a:off x="7372740" y="5239920"/>
              <a:ext cx="483586" cy="596243"/>
            </a:xfrm>
            <a:prstGeom prst="rect">
              <a:avLst/>
            </a:prstGeom>
            <a:noFill/>
          </p:spPr>
          <p:txBody>
            <a:bodyPr wrap="square" rtlCol="0">
              <a:spAutoFit/>
            </a:bodyPr>
            <a:lstStyle/>
            <a:p>
              <a:r>
                <a:rPr lang="en-US" b="1" dirty="0"/>
                <a:t>x</a:t>
              </a:r>
              <a:r>
                <a:rPr lang="en-US" b="1" baseline="-25000" dirty="0"/>
                <a:t>2</a:t>
              </a:r>
            </a:p>
          </p:txBody>
        </p:sp>
        <p:sp>
          <p:nvSpPr>
            <p:cNvPr id="44" name="Oval 43"/>
            <p:cNvSpPr/>
            <p:nvPr/>
          </p:nvSpPr>
          <p:spPr>
            <a:xfrm>
              <a:off x="9418808" y="4335969"/>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45" name="Straight Arrow Connector 44"/>
            <p:cNvCxnSpPr>
              <a:stCxn id="39" idx="6"/>
              <a:endCxn id="44" idx="2"/>
            </p:cNvCxnSpPr>
            <p:nvPr/>
          </p:nvCxnSpPr>
          <p:spPr>
            <a:xfrm>
              <a:off x="7771398" y="4665324"/>
              <a:ext cx="1647409" cy="7681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1" idx="6"/>
              <a:endCxn id="44" idx="3"/>
            </p:cNvCxnSpPr>
            <p:nvPr/>
          </p:nvCxnSpPr>
          <p:spPr>
            <a:xfrm flipV="1">
              <a:off x="7803843" y="5029338"/>
              <a:ext cx="1751052" cy="4808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53" name="Straight Arrow Connector 52"/>
            <p:cNvCxnSpPr/>
            <p:nvPr/>
          </p:nvCxnSpPr>
          <p:spPr>
            <a:xfrm flipV="1">
              <a:off x="10340137" y="4269872"/>
              <a:ext cx="790106"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420893" y="3545255"/>
              <a:ext cx="660952" cy="596243"/>
            </a:xfrm>
            <a:prstGeom prst="rect">
              <a:avLst/>
            </a:prstGeom>
            <a:noFill/>
          </p:spPr>
          <p:txBody>
            <a:bodyPr wrap="square" rtlCol="0">
              <a:spAutoFit/>
            </a:bodyPr>
            <a:lstStyle/>
            <a:p>
              <a:r>
                <a:rPr lang="en-US" b="1" dirty="0"/>
                <a:t>-.5</a:t>
              </a:r>
              <a:endParaRPr lang="en-US" b="1" baseline="-25000" dirty="0"/>
            </a:p>
          </p:txBody>
        </p:sp>
        <p:sp>
          <p:nvSpPr>
            <p:cNvPr id="57" name="TextBox 56"/>
            <p:cNvSpPr txBox="1"/>
            <p:nvPr/>
          </p:nvSpPr>
          <p:spPr>
            <a:xfrm>
              <a:off x="8188324" y="4853911"/>
              <a:ext cx="805500" cy="596243"/>
            </a:xfrm>
            <a:prstGeom prst="rect">
              <a:avLst/>
            </a:prstGeom>
            <a:noFill/>
          </p:spPr>
          <p:txBody>
            <a:bodyPr wrap="square" rtlCol="0">
              <a:spAutoFit/>
            </a:bodyPr>
            <a:lstStyle/>
            <a:p>
              <a:r>
                <a:rPr lang="en-US" b="1" dirty="0"/>
                <a:t>0.1</a:t>
              </a:r>
              <a:endParaRPr lang="en-US" b="1" baseline="-25000" dirty="0"/>
            </a:p>
          </p:txBody>
        </p:sp>
        <p:cxnSp>
          <p:nvCxnSpPr>
            <p:cNvPr id="59" name="Straight Arrow Connector 58"/>
            <p:cNvCxnSpPr/>
            <p:nvPr/>
          </p:nvCxnSpPr>
          <p:spPr>
            <a:xfrm>
              <a:off x="10315113" y="4800110"/>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10958385" y="432532"/>
            <a:ext cx="916173" cy="307777"/>
          </a:xfrm>
          <a:prstGeom prst="rect">
            <a:avLst/>
          </a:prstGeom>
          <a:noFill/>
        </p:spPr>
        <p:txBody>
          <a:bodyPr wrap="square" rtlCol="0">
            <a:spAutoFit/>
          </a:bodyPr>
          <a:lstStyle/>
          <a:p>
            <a:r>
              <a:rPr lang="en-US" sz="1400" b="1" dirty="0"/>
              <a:t>+1    ON</a:t>
            </a:r>
            <a:endParaRPr lang="en-US" sz="1400" b="1" baseline="-25000" dirty="0"/>
          </a:p>
        </p:txBody>
      </p:sp>
      <p:sp>
        <p:nvSpPr>
          <p:cNvPr id="61" name="TextBox 60"/>
          <p:cNvSpPr txBox="1"/>
          <p:nvPr/>
        </p:nvSpPr>
        <p:spPr>
          <a:xfrm>
            <a:off x="11005009" y="1214210"/>
            <a:ext cx="904747" cy="307777"/>
          </a:xfrm>
          <a:prstGeom prst="rect">
            <a:avLst/>
          </a:prstGeom>
          <a:noFill/>
        </p:spPr>
        <p:txBody>
          <a:bodyPr wrap="square" rtlCol="0">
            <a:spAutoFit/>
          </a:bodyPr>
          <a:lstStyle/>
          <a:p>
            <a:r>
              <a:rPr lang="en-US" sz="1400" b="1" dirty="0"/>
              <a:t>-1  OFF</a:t>
            </a:r>
            <a:endParaRPr lang="en-US" sz="1400" b="1" baseline="-25000" dirty="0"/>
          </a:p>
        </p:txBody>
      </p:sp>
      <p:sp>
        <p:nvSpPr>
          <p:cNvPr id="64" name="TextBox 63"/>
          <p:cNvSpPr txBox="1"/>
          <p:nvPr/>
        </p:nvSpPr>
        <p:spPr>
          <a:xfrm>
            <a:off x="9778309" y="500884"/>
            <a:ext cx="793626" cy="338554"/>
          </a:xfrm>
          <a:prstGeom prst="rect">
            <a:avLst/>
          </a:prstGeom>
          <a:noFill/>
        </p:spPr>
        <p:txBody>
          <a:bodyPr wrap="square" rtlCol="0">
            <a:spAutoFit/>
          </a:bodyPr>
          <a:lstStyle/>
          <a:p>
            <a:r>
              <a:rPr lang="en-US" sz="1600" b="1" dirty="0"/>
              <a:t>If S &gt; 0</a:t>
            </a:r>
            <a:endParaRPr lang="en-US" sz="1600" b="1" baseline="-25000" dirty="0"/>
          </a:p>
        </p:txBody>
      </p:sp>
      <p:sp>
        <p:nvSpPr>
          <p:cNvPr id="65" name="TextBox 64"/>
          <p:cNvSpPr txBox="1"/>
          <p:nvPr/>
        </p:nvSpPr>
        <p:spPr>
          <a:xfrm>
            <a:off x="7260016" y="842951"/>
            <a:ext cx="360871" cy="369332"/>
          </a:xfrm>
          <a:prstGeom prst="rect">
            <a:avLst/>
          </a:prstGeom>
          <a:noFill/>
        </p:spPr>
        <p:txBody>
          <a:bodyPr wrap="square" rtlCol="0">
            <a:spAutoFit/>
          </a:bodyPr>
          <a:lstStyle/>
          <a:p>
            <a:r>
              <a:rPr lang="en-US" b="1" dirty="0"/>
              <a:t>0</a:t>
            </a:r>
            <a:r>
              <a:rPr lang="en-US" b="1" baseline="-25000" dirty="0"/>
              <a:t> </a:t>
            </a:r>
          </a:p>
        </p:txBody>
      </p:sp>
      <p:sp>
        <p:nvSpPr>
          <p:cNvPr id="66" name="TextBox 65"/>
          <p:cNvSpPr txBox="1"/>
          <p:nvPr/>
        </p:nvSpPr>
        <p:spPr>
          <a:xfrm>
            <a:off x="7289584" y="1407607"/>
            <a:ext cx="360871" cy="369332"/>
          </a:xfrm>
          <a:prstGeom prst="rect">
            <a:avLst/>
          </a:prstGeom>
          <a:noFill/>
        </p:spPr>
        <p:txBody>
          <a:bodyPr wrap="square" rtlCol="0">
            <a:spAutoFit/>
          </a:bodyPr>
          <a:lstStyle/>
          <a:p>
            <a:r>
              <a:rPr lang="en-US" b="1" dirty="0"/>
              <a:t>1</a:t>
            </a:r>
            <a:r>
              <a:rPr lang="en-US" b="1" baseline="-25000" dirty="0"/>
              <a:t> </a:t>
            </a:r>
          </a:p>
        </p:txBody>
      </p:sp>
      <p:sp>
        <p:nvSpPr>
          <p:cNvPr id="67" name="Oval 66"/>
          <p:cNvSpPr/>
          <p:nvPr/>
        </p:nvSpPr>
        <p:spPr>
          <a:xfrm>
            <a:off x="7304405" y="254950"/>
            <a:ext cx="559125" cy="29588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r>
              <a:rPr lang="en-US" baseline="-25000" dirty="0">
                <a:solidFill>
                  <a:schemeClr val="tx1"/>
                </a:solidFill>
              </a:rPr>
              <a:t>0</a:t>
            </a:r>
          </a:p>
        </p:txBody>
      </p:sp>
      <p:cxnSp>
        <p:nvCxnSpPr>
          <p:cNvPr id="68" name="Straight Arrow Connector 67"/>
          <p:cNvCxnSpPr/>
          <p:nvPr/>
        </p:nvCxnSpPr>
        <p:spPr>
          <a:xfrm>
            <a:off x="7889543" y="461762"/>
            <a:ext cx="1561168" cy="53501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786033" y="104823"/>
            <a:ext cx="520494" cy="338554"/>
          </a:xfrm>
          <a:prstGeom prst="rect">
            <a:avLst/>
          </a:prstGeom>
          <a:noFill/>
        </p:spPr>
        <p:txBody>
          <a:bodyPr wrap="square" rtlCol="0">
            <a:spAutoFit/>
          </a:bodyPr>
          <a:lstStyle/>
          <a:p>
            <a:r>
              <a:rPr lang="en-US" sz="1600" dirty="0"/>
              <a:t>Bias</a:t>
            </a:r>
          </a:p>
        </p:txBody>
      </p:sp>
      <p:sp>
        <p:nvSpPr>
          <p:cNvPr id="70" name="TextBox 69"/>
          <p:cNvSpPr txBox="1"/>
          <p:nvPr/>
        </p:nvSpPr>
        <p:spPr>
          <a:xfrm>
            <a:off x="8386796" y="799431"/>
            <a:ext cx="671123" cy="369332"/>
          </a:xfrm>
          <a:prstGeom prst="rect">
            <a:avLst/>
          </a:prstGeom>
          <a:noFill/>
        </p:spPr>
        <p:txBody>
          <a:bodyPr wrap="square" rtlCol="0">
            <a:spAutoFit/>
          </a:bodyPr>
          <a:lstStyle/>
          <a:p>
            <a:r>
              <a:rPr lang="en-US" b="1" dirty="0"/>
              <a:t>0.1</a:t>
            </a:r>
            <a:endParaRPr lang="en-US" b="1" baseline="-25000" dirty="0"/>
          </a:p>
        </p:txBody>
      </p:sp>
    </p:spTree>
    <p:extLst>
      <p:ext uri="{BB962C8B-B14F-4D97-AF65-F5344CB8AC3E}">
        <p14:creationId xmlns:p14="http://schemas.microsoft.com/office/powerpoint/2010/main" val="31362868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51" y="283689"/>
            <a:ext cx="5670848" cy="38847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Arial" panose="020B0604020202020204" pitchFamily="34" charset="0"/>
                <a:cs typeface="Arial" panose="020B0604020202020204" pitchFamily="34" charset="0"/>
              </a:rPr>
              <a:t>AND with Bias (Batch Regime)</a:t>
            </a:r>
            <a:endParaRPr lang="en-US" sz="280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681374330"/>
              </p:ext>
            </p:extLst>
          </p:nvPr>
        </p:nvGraphicFramePr>
        <p:xfrm>
          <a:off x="481223" y="1927862"/>
          <a:ext cx="6361240" cy="3718560"/>
        </p:xfrm>
        <a:graphic>
          <a:graphicData uri="http://schemas.openxmlformats.org/drawingml/2006/table">
            <a:tbl>
              <a:tblPr firstRow="1" bandRow="1">
                <a:tableStyleId>{5C22544A-7EE6-4342-B048-85BDC9FD1C3A}</a:tableStyleId>
              </a:tblPr>
              <a:tblGrid>
                <a:gridCol w="1635568">
                  <a:extLst>
                    <a:ext uri="{9D8B030D-6E8A-4147-A177-3AD203B41FA5}">
                      <a16:colId xmlns:a16="http://schemas.microsoft.com/office/drawing/2014/main" val="1310300667"/>
                    </a:ext>
                  </a:extLst>
                </a:gridCol>
                <a:gridCol w="1181418">
                  <a:extLst>
                    <a:ext uri="{9D8B030D-6E8A-4147-A177-3AD203B41FA5}">
                      <a16:colId xmlns:a16="http://schemas.microsoft.com/office/drawing/2014/main" val="984122444"/>
                    </a:ext>
                  </a:extLst>
                </a:gridCol>
                <a:gridCol w="1181418">
                  <a:extLst>
                    <a:ext uri="{9D8B030D-6E8A-4147-A177-3AD203B41FA5}">
                      <a16:colId xmlns:a16="http://schemas.microsoft.com/office/drawing/2014/main" val="1527485606"/>
                    </a:ext>
                  </a:extLst>
                </a:gridCol>
                <a:gridCol w="1181418">
                  <a:extLst>
                    <a:ext uri="{9D8B030D-6E8A-4147-A177-3AD203B41FA5}">
                      <a16:colId xmlns:a16="http://schemas.microsoft.com/office/drawing/2014/main" val="2762024321"/>
                    </a:ext>
                  </a:extLst>
                </a:gridCol>
                <a:gridCol w="1181418">
                  <a:extLst>
                    <a:ext uri="{9D8B030D-6E8A-4147-A177-3AD203B41FA5}">
                      <a16:colId xmlns:a16="http://schemas.microsoft.com/office/drawing/2014/main" val="3447881076"/>
                    </a:ext>
                  </a:extLst>
                </a:gridCol>
              </a:tblGrid>
              <a:tr h="505892">
                <a:tc>
                  <a:txBody>
                    <a:bodyPr/>
                    <a:lstStyle/>
                    <a:p>
                      <a:r>
                        <a:rPr lang="en-US" sz="1600" dirty="0"/>
                        <a:t>Weights</a:t>
                      </a:r>
                    </a:p>
                  </a:txBody>
                  <a:tcPr/>
                </a:tc>
                <a:tc>
                  <a:txBody>
                    <a:bodyPr/>
                    <a:lstStyle/>
                    <a:p>
                      <a:r>
                        <a:rPr lang="en-US" sz="1600" dirty="0"/>
                        <a:t>Ex-1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=0,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=1</a:t>
                      </a:r>
                      <a:endParaRPr lang="en-US" sz="1600" dirty="0">
                        <a:solidFill>
                          <a:schemeClr val="bg1"/>
                        </a:solidFill>
                      </a:endParaRPr>
                    </a:p>
                  </a:txBody>
                  <a:tcPr/>
                </a:tc>
                <a:tc>
                  <a:txBody>
                    <a:bodyPr/>
                    <a:lstStyle/>
                    <a:p>
                      <a:r>
                        <a:rPr lang="en-US" sz="1600" dirty="0"/>
                        <a:t>Ex-2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=1,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=0</a:t>
                      </a:r>
                      <a:endParaRPr lang="en-US" sz="1600" dirty="0">
                        <a:solidFill>
                          <a:schemeClr val="bg1"/>
                        </a:solidFill>
                      </a:endParaRPr>
                    </a:p>
                  </a:txBody>
                  <a:tcPr/>
                </a:tc>
                <a:tc>
                  <a:txBody>
                    <a:bodyPr/>
                    <a:lstStyle/>
                    <a:p>
                      <a:r>
                        <a:rPr lang="en-US" sz="1600" dirty="0"/>
                        <a:t>Ex-3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=1,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=1</a:t>
                      </a:r>
                      <a:endParaRPr lang="en-US" sz="1600" dirty="0">
                        <a:solidFill>
                          <a:schemeClr val="bg1"/>
                        </a:solidFill>
                      </a:endParaRPr>
                    </a:p>
                  </a:txBody>
                  <a:tcPr/>
                </a:tc>
                <a:tc>
                  <a:txBody>
                    <a:bodyPr/>
                    <a:lstStyle/>
                    <a:p>
                      <a:r>
                        <a:rPr lang="en-US" sz="1600" dirty="0"/>
                        <a:t>Ex-4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=0,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=0</a:t>
                      </a:r>
                      <a:endParaRPr lang="en-US" sz="1600" dirty="0">
                        <a:solidFill>
                          <a:schemeClr val="bg1"/>
                        </a:solidFill>
                      </a:endParaRPr>
                    </a:p>
                  </a:txBody>
                  <a:tcPr/>
                </a:tc>
                <a:extLst>
                  <a:ext uri="{0D108BD9-81ED-4DB2-BD59-A6C34878D82A}">
                    <a16:rowId xmlns:a16="http://schemas.microsoft.com/office/drawing/2014/main" val="4108788607"/>
                  </a:ext>
                </a:extLst>
              </a:tr>
              <a:tr h="297584">
                <a:tc>
                  <a:txBody>
                    <a:bodyPr/>
                    <a:lstStyle/>
                    <a:p>
                      <a:r>
                        <a:rPr lang="en-US" sz="1600" dirty="0"/>
                        <a:t>w0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-0.3</a:t>
                      </a:r>
                    </a:p>
                  </a:txBody>
                  <a:tcPr/>
                </a:tc>
                <a:extLst>
                  <a:ext uri="{0D108BD9-81ED-4DB2-BD59-A6C34878D82A}">
                    <a16:rowId xmlns:a16="http://schemas.microsoft.com/office/drawing/2014/main" val="786524624"/>
                  </a:ext>
                </a:extLst>
              </a:tr>
              <a:tr h="297584">
                <a:tc>
                  <a:txBody>
                    <a:bodyPr/>
                    <a:lstStyle/>
                    <a:p>
                      <a:r>
                        <a:rPr lang="en-US" sz="1600" dirty="0"/>
                        <a:t>w1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702320125"/>
                  </a:ext>
                </a:extLst>
              </a:tr>
              <a:tr h="297584">
                <a:tc>
                  <a:txBody>
                    <a:bodyPr/>
                    <a:lstStyle/>
                    <a:p>
                      <a:r>
                        <a:rPr lang="en-US" sz="1600" dirty="0"/>
                        <a:t>w2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0.3</a:t>
                      </a:r>
                    </a:p>
                  </a:txBody>
                  <a:tcPr/>
                </a:tc>
                <a:extLst>
                  <a:ext uri="{0D108BD9-81ED-4DB2-BD59-A6C34878D82A}">
                    <a16:rowId xmlns:a16="http://schemas.microsoft.com/office/drawing/2014/main" val="4261206254"/>
                  </a:ext>
                </a:extLst>
              </a:tr>
              <a:tr h="297584">
                <a:tc>
                  <a:txBody>
                    <a:bodyPr/>
                    <a:lstStyle/>
                    <a:p>
                      <a:r>
                        <a:rPr lang="en-US" sz="1600" dirty="0"/>
                        <a:t>Weighted Sum</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0.3</a:t>
                      </a:r>
                    </a:p>
                  </a:txBody>
                  <a:tcPr/>
                </a:tc>
                <a:tc>
                  <a:txBody>
                    <a:bodyPr/>
                    <a:lstStyle/>
                    <a:p>
                      <a:r>
                        <a:rPr lang="en-US" sz="1600" dirty="0"/>
                        <a:t>-0.3</a:t>
                      </a:r>
                    </a:p>
                  </a:txBody>
                  <a:tcPr/>
                </a:tc>
                <a:extLst>
                  <a:ext uri="{0D108BD9-81ED-4DB2-BD59-A6C34878D82A}">
                    <a16:rowId xmlns:a16="http://schemas.microsoft.com/office/drawing/2014/main" val="256000245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Observed Output</a:t>
                      </a:r>
                    </a:p>
                  </a:txBody>
                  <a:tcPr/>
                </a:tc>
                <a:tc>
                  <a:txBody>
                    <a:bodyPr/>
                    <a:lstStyle/>
                    <a:p>
                      <a:r>
                        <a:rPr lang="en-US" sz="2000" b="1" dirty="0"/>
                        <a:t>-1</a:t>
                      </a:r>
                    </a:p>
                  </a:txBody>
                  <a:tcPr/>
                </a:tc>
                <a:tc>
                  <a:txBody>
                    <a:bodyPr/>
                    <a:lstStyle/>
                    <a:p>
                      <a:r>
                        <a:rPr lang="en-US" sz="2000" b="1" dirty="0"/>
                        <a:t>-1</a:t>
                      </a:r>
                    </a:p>
                  </a:txBody>
                  <a:tcPr/>
                </a:tc>
                <a:tc>
                  <a:txBody>
                    <a:bodyPr/>
                    <a:lstStyle/>
                    <a:p>
                      <a:r>
                        <a:rPr lang="en-US" sz="2000" b="1" dirty="0"/>
                        <a:t>+1</a:t>
                      </a:r>
                    </a:p>
                  </a:txBody>
                  <a:tcPr/>
                </a:tc>
                <a:tc>
                  <a:txBody>
                    <a:bodyPr/>
                    <a:lstStyle/>
                    <a:p>
                      <a:r>
                        <a:rPr lang="en-US" sz="2000" b="1" dirty="0"/>
                        <a:t>-1</a:t>
                      </a:r>
                    </a:p>
                  </a:txBody>
                  <a:tcPr/>
                </a:tc>
                <a:extLst>
                  <a:ext uri="{0D108BD9-81ED-4DB2-BD59-A6C34878D82A}">
                    <a16:rowId xmlns:a16="http://schemas.microsoft.com/office/drawing/2014/main" val="1406888182"/>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Target Output</a:t>
                      </a:r>
                    </a:p>
                  </a:txBody>
                  <a:tcPr/>
                </a:tc>
                <a:tc>
                  <a:txBody>
                    <a:bodyPr/>
                    <a:lstStyle/>
                    <a:p>
                      <a:r>
                        <a:rPr lang="en-US" sz="2000" b="1" dirty="0"/>
                        <a:t>-1</a:t>
                      </a:r>
                    </a:p>
                  </a:txBody>
                  <a:tcPr/>
                </a:tc>
                <a:tc>
                  <a:txBody>
                    <a:bodyPr/>
                    <a:lstStyle/>
                    <a:p>
                      <a:r>
                        <a:rPr lang="en-US" sz="2000" b="1" dirty="0"/>
                        <a:t>-1</a:t>
                      </a:r>
                    </a:p>
                  </a:txBody>
                  <a:tcPr/>
                </a:tc>
                <a:tc>
                  <a:txBody>
                    <a:bodyPr/>
                    <a:lstStyle/>
                    <a:p>
                      <a:r>
                        <a:rPr lang="en-US" sz="2000" b="1" dirty="0"/>
                        <a:t>+1</a:t>
                      </a:r>
                    </a:p>
                  </a:txBody>
                  <a:tcPr/>
                </a:tc>
                <a:tc>
                  <a:txBody>
                    <a:bodyPr/>
                    <a:lstStyle/>
                    <a:p>
                      <a:r>
                        <a:rPr lang="en-US" sz="2000" b="1" dirty="0"/>
                        <a:t>-1</a:t>
                      </a:r>
                    </a:p>
                  </a:txBody>
                  <a:tcPr/>
                </a:tc>
                <a:extLst>
                  <a:ext uri="{0D108BD9-81ED-4DB2-BD59-A6C34878D82A}">
                    <a16:rowId xmlns:a16="http://schemas.microsoft.com/office/drawing/2014/main" val="3360839778"/>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0</a:t>
                      </a:r>
                      <a:endParaRPr lang="en-US" sz="1600" dirty="0"/>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295946270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1</a:t>
                      </a:r>
                      <a:endParaRPr lang="en-US" sz="1600" dirty="0"/>
                    </a:p>
                  </a:txBody>
                  <a:tcPr/>
                </a:tc>
                <a:tc>
                  <a:txBody>
                    <a:bodyPr/>
                    <a:lstStyle/>
                    <a:p>
                      <a:r>
                        <a:rPr lang="en-US" sz="16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181453112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2</a:t>
                      </a:r>
                      <a:endParaRPr lang="en-US" sz="1600" dirty="0"/>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1416077114"/>
                  </a:ext>
                </a:extLst>
              </a:tr>
            </a:tbl>
          </a:graphicData>
        </a:graphic>
      </p:graphicFrame>
      <p:sp>
        <p:nvSpPr>
          <p:cNvPr id="56" name="矩形 8"/>
          <p:cNvSpPr/>
          <p:nvPr/>
        </p:nvSpPr>
        <p:spPr>
          <a:xfrm>
            <a:off x="2142680" y="2512310"/>
            <a:ext cx="1146431" cy="31341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p>
        </p:txBody>
      </p:sp>
      <p:sp>
        <p:nvSpPr>
          <p:cNvPr id="58" name="矩形 8"/>
          <p:cNvSpPr/>
          <p:nvPr/>
        </p:nvSpPr>
        <p:spPr>
          <a:xfrm>
            <a:off x="3341580" y="2512309"/>
            <a:ext cx="1135191" cy="313411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p>
        </p:txBody>
      </p:sp>
      <p:sp>
        <p:nvSpPr>
          <p:cNvPr id="62" name="矩形 8"/>
          <p:cNvSpPr/>
          <p:nvPr/>
        </p:nvSpPr>
        <p:spPr>
          <a:xfrm>
            <a:off x="4524762" y="2512309"/>
            <a:ext cx="1098117" cy="31341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p>
        </p:txBody>
      </p:sp>
      <p:sp>
        <p:nvSpPr>
          <p:cNvPr id="63" name="矩形 8"/>
          <p:cNvSpPr/>
          <p:nvPr/>
        </p:nvSpPr>
        <p:spPr>
          <a:xfrm>
            <a:off x="5684054" y="2512309"/>
            <a:ext cx="1154859" cy="313411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p>
        </p:txBody>
      </p:sp>
      <p:sp>
        <p:nvSpPr>
          <p:cNvPr id="30" name="TextBox 29"/>
          <p:cNvSpPr txBox="1"/>
          <p:nvPr/>
        </p:nvSpPr>
        <p:spPr>
          <a:xfrm>
            <a:off x="575163" y="969747"/>
            <a:ext cx="1854144" cy="584775"/>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3200" b="1" dirty="0">
                <a:solidFill>
                  <a:srgbClr val="FF0000"/>
                </a:solidFill>
              </a:rPr>
              <a:t>Epoch:4</a:t>
            </a:r>
          </a:p>
        </p:txBody>
      </p:sp>
      <p:sp>
        <p:nvSpPr>
          <p:cNvPr id="3" name="TextBox 2"/>
          <p:cNvSpPr txBox="1"/>
          <p:nvPr/>
        </p:nvSpPr>
        <p:spPr>
          <a:xfrm>
            <a:off x="7154156" y="3055773"/>
            <a:ext cx="3304756" cy="1785104"/>
          </a:xfrm>
          <a:prstGeom prst="rect">
            <a:avLst/>
          </a:prstGeom>
          <a:noFill/>
        </p:spPr>
        <p:txBody>
          <a:bodyPr wrap="square" rtlCol="0">
            <a:spAutoFit/>
          </a:bodyPr>
          <a:lstStyle/>
          <a:p>
            <a:r>
              <a:rPr lang="en-US" sz="2200" dirty="0"/>
              <a:t>Fine Tune Weights:</a:t>
            </a:r>
          </a:p>
          <a:p>
            <a:endParaRPr lang="en-US" sz="2200" dirty="0"/>
          </a:p>
          <a:p>
            <a:r>
              <a:rPr lang="en-US" sz="2200" dirty="0"/>
              <a:t>Updated</a:t>
            </a:r>
            <a:r>
              <a:rPr lang="en-US" sz="2200" b="1" dirty="0"/>
              <a:t> w0 </a:t>
            </a:r>
            <a:r>
              <a:rPr lang="en-US" sz="2200" dirty="0"/>
              <a:t>= </a:t>
            </a:r>
            <a:r>
              <a:rPr lang="en-US" sz="2200" b="1" dirty="0"/>
              <a:t> - 0.3</a:t>
            </a:r>
          </a:p>
          <a:p>
            <a:r>
              <a:rPr lang="en-US" sz="2200" dirty="0"/>
              <a:t>Updated</a:t>
            </a:r>
            <a:r>
              <a:rPr lang="en-US" sz="2200" b="1" dirty="0"/>
              <a:t> w1 </a:t>
            </a:r>
            <a:r>
              <a:rPr lang="en-US" sz="2200" dirty="0"/>
              <a:t>= </a:t>
            </a:r>
            <a:r>
              <a:rPr lang="en-US" sz="2200" b="1" dirty="0"/>
              <a:t>  0.3</a:t>
            </a:r>
          </a:p>
          <a:p>
            <a:r>
              <a:rPr lang="en-US" sz="2200" dirty="0"/>
              <a:t>Updated</a:t>
            </a:r>
            <a:r>
              <a:rPr lang="en-US" sz="2200" b="1" dirty="0"/>
              <a:t> w2 </a:t>
            </a:r>
            <a:r>
              <a:rPr lang="en-US" sz="2200" dirty="0"/>
              <a:t>= </a:t>
            </a:r>
            <a:r>
              <a:rPr lang="en-US" sz="2200" b="1" dirty="0"/>
              <a:t> 0.3</a:t>
            </a:r>
          </a:p>
        </p:txBody>
      </p:sp>
      <p:grpSp>
        <p:nvGrpSpPr>
          <p:cNvPr id="38" name="Group 37"/>
          <p:cNvGrpSpPr/>
          <p:nvPr/>
        </p:nvGrpSpPr>
        <p:grpSpPr>
          <a:xfrm>
            <a:off x="7563304" y="395968"/>
            <a:ext cx="3505040" cy="1419061"/>
            <a:chOff x="7284577" y="3545255"/>
            <a:chExt cx="4206842" cy="2290908"/>
          </a:xfrm>
        </p:grpSpPr>
        <p:sp>
          <p:nvSpPr>
            <p:cNvPr id="39" name="Oval 38"/>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361155" y="4351941"/>
              <a:ext cx="495170" cy="596243"/>
            </a:xfrm>
            <a:prstGeom prst="rect">
              <a:avLst/>
            </a:prstGeom>
            <a:noFill/>
          </p:spPr>
          <p:txBody>
            <a:bodyPr wrap="square" rtlCol="0">
              <a:spAutoFit/>
            </a:bodyPr>
            <a:lstStyle/>
            <a:p>
              <a:r>
                <a:rPr lang="en-US" b="1" dirty="0"/>
                <a:t>x</a:t>
              </a:r>
              <a:r>
                <a:rPr lang="en-US" b="1" baseline="-25000" dirty="0"/>
                <a:t>1 </a:t>
              </a:r>
            </a:p>
          </p:txBody>
        </p:sp>
        <p:sp>
          <p:nvSpPr>
            <p:cNvPr id="43" name="TextBox 42"/>
            <p:cNvSpPr txBox="1"/>
            <p:nvPr/>
          </p:nvSpPr>
          <p:spPr>
            <a:xfrm>
              <a:off x="7372740" y="5239920"/>
              <a:ext cx="483586" cy="596243"/>
            </a:xfrm>
            <a:prstGeom prst="rect">
              <a:avLst/>
            </a:prstGeom>
            <a:noFill/>
          </p:spPr>
          <p:txBody>
            <a:bodyPr wrap="square" rtlCol="0">
              <a:spAutoFit/>
            </a:bodyPr>
            <a:lstStyle/>
            <a:p>
              <a:r>
                <a:rPr lang="en-US" b="1" dirty="0"/>
                <a:t>x</a:t>
              </a:r>
              <a:r>
                <a:rPr lang="en-US" b="1" baseline="-25000" dirty="0"/>
                <a:t>2</a:t>
              </a:r>
            </a:p>
          </p:txBody>
        </p:sp>
        <p:sp>
          <p:nvSpPr>
            <p:cNvPr id="44" name="Oval 43"/>
            <p:cNvSpPr/>
            <p:nvPr/>
          </p:nvSpPr>
          <p:spPr>
            <a:xfrm>
              <a:off x="9418808" y="4335969"/>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45" name="Straight Arrow Connector 44"/>
            <p:cNvCxnSpPr>
              <a:stCxn id="39" idx="6"/>
              <a:endCxn id="44" idx="2"/>
            </p:cNvCxnSpPr>
            <p:nvPr/>
          </p:nvCxnSpPr>
          <p:spPr>
            <a:xfrm>
              <a:off x="7771398" y="4665324"/>
              <a:ext cx="1647409" cy="7681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1" idx="6"/>
              <a:endCxn id="44" idx="3"/>
            </p:cNvCxnSpPr>
            <p:nvPr/>
          </p:nvCxnSpPr>
          <p:spPr>
            <a:xfrm flipV="1">
              <a:off x="7803843" y="5029338"/>
              <a:ext cx="1751052" cy="4808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53" name="Straight Arrow Connector 52"/>
            <p:cNvCxnSpPr/>
            <p:nvPr/>
          </p:nvCxnSpPr>
          <p:spPr>
            <a:xfrm flipV="1">
              <a:off x="10340137" y="4269872"/>
              <a:ext cx="790106"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420893" y="3545255"/>
              <a:ext cx="660952" cy="596243"/>
            </a:xfrm>
            <a:prstGeom prst="rect">
              <a:avLst/>
            </a:prstGeom>
            <a:noFill/>
          </p:spPr>
          <p:txBody>
            <a:bodyPr wrap="square" rtlCol="0">
              <a:spAutoFit/>
            </a:bodyPr>
            <a:lstStyle/>
            <a:p>
              <a:r>
                <a:rPr lang="en-US" b="1" dirty="0"/>
                <a:t>-.3</a:t>
              </a:r>
              <a:endParaRPr lang="en-US" b="1" baseline="-25000" dirty="0"/>
            </a:p>
          </p:txBody>
        </p:sp>
        <p:sp>
          <p:nvSpPr>
            <p:cNvPr id="57" name="TextBox 56"/>
            <p:cNvSpPr txBox="1"/>
            <p:nvPr/>
          </p:nvSpPr>
          <p:spPr>
            <a:xfrm>
              <a:off x="8188324" y="4853911"/>
              <a:ext cx="805500" cy="596243"/>
            </a:xfrm>
            <a:prstGeom prst="rect">
              <a:avLst/>
            </a:prstGeom>
            <a:noFill/>
          </p:spPr>
          <p:txBody>
            <a:bodyPr wrap="square" rtlCol="0">
              <a:spAutoFit/>
            </a:bodyPr>
            <a:lstStyle/>
            <a:p>
              <a:r>
                <a:rPr lang="en-US" b="1" dirty="0"/>
                <a:t>0.3</a:t>
              </a:r>
              <a:endParaRPr lang="en-US" b="1" baseline="-25000" dirty="0"/>
            </a:p>
          </p:txBody>
        </p:sp>
        <p:cxnSp>
          <p:nvCxnSpPr>
            <p:cNvPr id="59" name="Straight Arrow Connector 58"/>
            <p:cNvCxnSpPr/>
            <p:nvPr/>
          </p:nvCxnSpPr>
          <p:spPr>
            <a:xfrm>
              <a:off x="10315113" y="4800110"/>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10958385" y="432532"/>
            <a:ext cx="916173" cy="307777"/>
          </a:xfrm>
          <a:prstGeom prst="rect">
            <a:avLst/>
          </a:prstGeom>
          <a:noFill/>
        </p:spPr>
        <p:txBody>
          <a:bodyPr wrap="square" rtlCol="0">
            <a:spAutoFit/>
          </a:bodyPr>
          <a:lstStyle/>
          <a:p>
            <a:r>
              <a:rPr lang="en-US" sz="1400" b="1" dirty="0"/>
              <a:t>+1    ON</a:t>
            </a:r>
            <a:endParaRPr lang="en-US" sz="1400" b="1" baseline="-25000" dirty="0"/>
          </a:p>
        </p:txBody>
      </p:sp>
      <p:sp>
        <p:nvSpPr>
          <p:cNvPr id="61" name="TextBox 60"/>
          <p:cNvSpPr txBox="1"/>
          <p:nvPr/>
        </p:nvSpPr>
        <p:spPr>
          <a:xfrm>
            <a:off x="11005009" y="1214210"/>
            <a:ext cx="904747" cy="307777"/>
          </a:xfrm>
          <a:prstGeom prst="rect">
            <a:avLst/>
          </a:prstGeom>
          <a:noFill/>
        </p:spPr>
        <p:txBody>
          <a:bodyPr wrap="square" rtlCol="0">
            <a:spAutoFit/>
          </a:bodyPr>
          <a:lstStyle/>
          <a:p>
            <a:r>
              <a:rPr lang="en-US" sz="1400" b="1" dirty="0"/>
              <a:t>-1  OFF</a:t>
            </a:r>
            <a:endParaRPr lang="en-US" sz="1400" b="1" baseline="-25000" dirty="0"/>
          </a:p>
        </p:txBody>
      </p:sp>
      <p:sp>
        <p:nvSpPr>
          <p:cNvPr id="64" name="TextBox 63"/>
          <p:cNvSpPr txBox="1"/>
          <p:nvPr/>
        </p:nvSpPr>
        <p:spPr>
          <a:xfrm>
            <a:off x="9778309" y="500884"/>
            <a:ext cx="793626" cy="338554"/>
          </a:xfrm>
          <a:prstGeom prst="rect">
            <a:avLst/>
          </a:prstGeom>
          <a:noFill/>
        </p:spPr>
        <p:txBody>
          <a:bodyPr wrap="square" rtlCol="0">
            <a:spAutoFit/>
          </a:bodyPr>
          <a:lstStyle/>
          <a:p>
            <a:r>
              <a:rPr lang="en-US" sz="1600" b="1" dirty="0"/>
              <a:t>If S &gt; 0</a:t>
            </a:r>
            <a:endParaRPr lang="en-US" sz="1600" b="1" baseline="-25000" dirty="0"/>
          </a:p>
        </p:txBody>
      </p:sp>
      <p:sp>
        <p:nvSpPr>
          <p:cNvPr id="65" name="TextBox 64"/>
          <p:cNvSpPr txBox="1"/>
          <p:nvPr/>
        </p:nvSpPr>
        <p:spPr>
          <a:xfrm>
            <a:off x="7260016" y="842951"/>
            <a:ext cx="360871" cy="369332"/>
          </a:xfrm>
          <a:prstGeom prst="rect">
            <a:avLst/>
          </a:prstGeom>
          <a:noFill/>
        </p:spPr>
        <p:txBody>
          <a:bodyPr wrap="square" rtlCol="0">
            <a:spAutoFit/>
          </a:bodyPr>
          <a:lstStyle/>
          <a:p>
            <a:r>
              <a:rPr lang="en-US" b="1" dirty="0"/>
              <a:t>0</a:t>
            </a:r>
            <a:r>
              <a:rPr lang="en-US" b="1" baseline="-25000" dirty="0"/>
              <a:t> </a:t>
            </a:r>
          </a:p>
        </p:txBody>
      </p:sp>
      <p:sp>
        <p:nvSpPr>
          <p:cNvPr id="66" name="TextBox 65"/>
          <p:cNvSpPr txBox="1"/>
          <p:nvPr/>
        </p:nvSpPr>
        <p:spPr>
          <a:xfrm>
            <a:off x="7289584" y="1407607"/>
            <a:ext cx="360871" cy="369332"/>
          </a:xfrm>
          <a:prstGeom prst="rect">
            <a:avLst/>
          </a:prstGeom>
          <a:noFill/>
        </p:spPr>
        <p:txBody>
          <a:bodyPr wrap="square" rtlCol="0">
            <a:spAutoFit/>
          </a:bodyPr>
          <a:lstStyle/>
          <a:p>
            <a:r>
              <a:rPr lang="en-US" b="1" dirty="0"/>
              <a:t>1</a:t>
            </a:r>
            <a:r>
              <a:rPr lang="en-US" b="1" baseline="-25000" dirty="0"/>
              <a:t> </a:t>
            </a:r>
          </a:p>
        </p:txBody>
      </p:sp>
      <p:sp>
        <p:nvSpPr>
          <p:cNvPr id="67" name="Oval 66"/>
          <p:cNvSpPr/>
          <p:nvPr/>
        </p:nvSpPr>
        <p:spPr>
          <a:xfrm>
            <a:off x="7304405" y="254950"/>
            <a:ext cx="559125" cy="29588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r>
              <a:rPr lang="en-US" baseline="-25000" dirty="0">
                <a:solidFill>
                  <a:schemeClr val="tx1"/>
                </a:solidFill>
              </a:rPr>
              <a:t>0</a:t>
            </a:r>
          </a:p>
        </p:txBody>
      </p:sp>
      <p:cxnSp>
        <p:nvCxnSpPr>
          <p:cNvPr id="68" name="Straight Arrow Connector 67"/>
          <p:cNvCxnSpPr/>
          <p:nvPr/>
        </p:nvCxnSpPr>
        <p:spPr>
          <a:xfrm>
            <a:off x="7889543" y="461762"/>
            <a:ext cx="1561168" cy="53501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786033" y="104823"/>
            <a:ext cx="520494" cy="338554"/>
          </a:xfrm>
          <a:prstGeom prst="rect">
            <a:avLst/>
          </a:prstGeom>
          <a:noFill/>
        </p:spPr>
        <p:txBody>
          <a:bodyPr wrap="square" rtlCol="0">
            <a:spAutoFit/>
          </a:bodyPr>
          <a:lstStyle/>
          <a:p>
            <a:r>
              <a:rPr lang="en-US" sz="1600" dirty="0"/>
              <a:t>Bias</a:t>
            </a:r>
          </a:p>
        </p:txBody>
      </p:sp>
      <p:sp>
        <p:nvSpPr>
          <p:cNvPr id="70" name="TextBox 69"/>
          <p:cNvSpPr txBox="1"/>
          <p:nvPr/>
        </p:nvSpPr>
        <p:spPr>
          <a:xfrm>
            <a:off x="8386796" y="799431"/>
            <a:ext cx="671123" cy="369332"/>
          </a:xfrm>
          <a:prstGeom prst="rect">
            <a:avLst/>
          </a:prstGeom>
          <a:noFill/>
        </p:spPr>
        <p:txBody>
          <a:bodyPr wrap="square" rtlCol="0">
            <a:spAutoFit/>
          </a:bodyPr>
          <a:lstStyle/>
          <a:p>
            <a:r>
              <a:rPr lang="en-US" b="1" dirty="0"/>
              <a:t>0.3</a:t>
            </a:r>
            <a:endParaRPr lang="en-US" b="1" baseline="-25000" dirty="0"/>
          </a:p>
        </p:txBody>
      </p:sp>
    </p:spTree>
    <p:extLst>
      <p:ext uri="{BB962C8B-B14F-4D97-AF65-F5344CB8AC3E}">
        <p14:creationId xmlns:p14="http://schemas.microsoft.com/office/powerpoint/2010/main" val="325129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grpId="1" nodeType="afterEffect">
                                  <p:stCondLst>
                                    <p:cond delay="0"/>
                                  </p:stCondLst>
                                  <p:childTnLst>
                                    <p:set>
                                      <p:cBhvr>
                                        <p:cTn id="13" dur="1" fill="hold">
                                          <p:stCondLst>
                                            <p:cond delay="0"/>
                                          </p:stCondLst>
                                        </p:cTn>
                                        <p:tgtEl>
                                          <p:spTgt spid="5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2"/>
                                        </p:tgtEl>
                                        <p:attrNameLst>
                                          <p:attrName>style.visibility</p:attrName>
                                        </p:attrNameLst>
                                      </p:cBhvr>
                                      <p:to>
                                        <p:strVal val="visible"/>
                                      </p:to>
                                    </p:set>
                                  </p:childTnLst>
                                </p:cTn>
                              </p:par>
                            </p:childTnLst>
                          </p:cTn>
                        </p:par>
                        <p:par>
                          <p:cTn id="18" fill="hold">
                            <p:stCondLst>
                              <p:cond delay="0"/>
                            </p:stCondLst>
                            <p:childTnLst>
                              <p:par>
                                <p:cTn id="19" presetID="1" presetClass="exit" presetSubtype="0" fill="hold" grpId="1" nodeType="afterEffect">
                                  <p:stCondLst>
                                    <p:cond delay="0"/>
                                  </p:stCondLst>
                                  <p:childTnLst>
                                    <p:set>
                                      <p:cBhvr>
                                        <p:cTn id="20" dur="1" fill="hold">
                                          <p:stCondLst>
                                            <p:cond delay="0"/>
                                          </p:stCondLst>
                                        </p:cTn>
                                        <p:tgtEl>
                                          <p:spTgt spid="5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childTnLst>
                          </p:cTn>
                        </p:par>
                        <p:par>
                          <p:cTn id="25" fill="hold">
                            <p:stCondLst>
                              <p:cond delay="0"/>
                            </p:stCondLst>
                            <p:childTnLst>
                              <p:par>
                                <p:cTn id="26" presetID="1" presetClass="exit" presetSubtype="0" fill="hold" grpId="1" nodeType="afterEffect">
                                  <p:stCondLst>
                                    <p:cond delay="0"/>
                                  </p:stCondLst>
                                  <p:childTnLst>
                                    <p:set>
                                      <p:cBhvr>
                                        <p:cTn id="27" dur="1" fill="hold">
                                          <p:stCondLst>
                                            <p:cond delay="0"/>
                                          </p:stCondLst>
                                        </p:cTn>
                                        <p:tgtEl>
                                          <p:spTgt spid="6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8" grpId="0" animBg="1"/>
      <p:bldP spid="58" grpId="1" animBg="1"/>
      <p:bldP spid="62" grpId="0" animBg="1"/>
      <p:bldP spid="62" grpId="1" animBg="1"/>
      <p:bldP spid="63" grpId="0" animBg="1"/>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02951" y="283689"/>
            <a:ext cx="5670848" cy="38847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latin typeface="Arial" panose="020B0604020202020204" pitchFamily="34" charset="0"/>
                <a:cs typeface="Arial" panose="020B0604020202020204" pitchFamily="34" charset="0"/>
              </a:rPr>
              <a:t>AND with Bias (Batch Regime)</a:t>
            </a:r>
            <a:endParaRPr lang="en-US" sz="2800" dirty="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930229716"/>
              </p:ext>
            </p:extLst>
          </p:nvPr>
        </p:nvGraphicFramePr>
        <p:xfrm>
          <a:off x="481223" y="1927862"/>
          <a:ext cx="6361240" cy="3718560"/>
        </p:xfrm>
        <a:graphic>
          <a:graphicData uri="http://schemas.openxmlformats.org/drawingml/2006/table">
            <a:tbl>
              <a:tblPr firstRow="1" bandRow="1">
                <a:tableStyleId>{5C22544A-7EE6-4342-B048-85BDC9FD1C3A}</a:tableStyleId>
              </a:tblPr>
              <a:tblGrid>
                <a:gridCol w="1635568">
                  <a:extLst>
                    <a:ext uri="{9D8B030D-6E8A-4147-A177-3AD203B41FA5}">
                      <a16:colId xmlns:a16="http://schemas.microsoft.com/office/drawing/2014/main" val="1310300667"/>
                    </a:ext>
                  </a:extLst>
                </a:gridCol>
                <a:gridCol w="1181418">
                  <a:extLst>
                    <a:ext uri="{9D8B030D-6E8A-4147-A177-3AD203B41FA5}">
                      <a16:colId xmlns:a16="http://schemas.microsoft.com/office/drawing/2014/main" val="984122444"/>
                    </a:ext>
                  </a:extLst>
                </a:gridCol>
                <a:gridCol w="1181418">
                  <a:extLst>
                    <a:ext uri="{9D8B030D-6E8A-4147-A177-3AD203B41FA5}">
                      <a16:colId xmlns:a16="http://schemas.microsoft.com/office/drawing/2014/main" val="1527485606"/>
                    </a:ext>
                  </a:extLst>
                </a:gridCol>
                <a:gridCol w="1181418">
                  <a:extLst>
                    <a:ext uri="{9D8B030D-6E8A-4147-A177-3AD203B41FA5}">
                      <a16:colId xmlns:a16="http://schemas.microsoft.com/office/drawing/2014/main" val="2762024321"/>
                    </a:ext>
                  </a:extLst>
                </a:gridCol>
                <a:gridCol w="1181418">
                  <a:extLst>
                    <a:ext uri="{9D8B030D-6E8A-4147-A177-3AD203B41FA5}">
                      <a16:colId xmlns:a16="http://schemas.microsoft.com/office/drawing/2014/main" val="3447881076"/>
                    </a:ext>
                  </a:extLst>
                </a:gridCol>
              </a:tblGrid>
              <a:tr h="505892">
                <a:tc>
                  <a:txBody>
                    <a:bodyPr/>
                    <a:lstStyle/>
                    <a:p>
                      <a:r>
                        <a:rPr lang="en-US" sz="1600" dirty="0"/>
                        <a:t>Weights</a:t>
                      </a:r>
                    </a:p>
                  </a:txBody>
                  <a:tcPr/>
                </a:tc>
                <a:tc>
                  <a:txBody>
                    <a:bodyPr/>
                    <a:lstStyle/>
                    <a:p>
                      <a:r>
                        <a:rPr lang="en-US" sz="1600" dirty="0"/>
                        <a:t>Ex-1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=0,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=1</a:t>
                      </a:r>
                      <a:endParaRPr lang="en-US" sz="1600" dirty="0">
                        <a:solidFill>
                          <a:schemeClr val="bg1"/>
                        </a:solidFill>
                      </a:endParaRPr>
                    </a:p>
                  </a:txBody>
                  <a:tcPr/>
                </a:tc>
                <a:tc>
                  <a:txBody>
                    <a:bodyPr/>
                    <a:lstStyle/>
                    <a:p>
                      <a:r>
                        <a:rPr lang="en-US" sz="1600" dirty="0"/>
                        <a:t>Ex-2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=1,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=0</a:t>
                      </a:r>
                      <a:endParaRPr lang="en-US" sz="1600" dirty="0">
                        <a:solidFill>
                          <a:schemeClr val="bg1"/>
                        </a:solidFill>
                      </a:endParaRPr>
                    </a:p>
                  </a:txBody>
                  <a:tcPr/>
                </a:tc>
                <a:tc>
                  <a:txBody>
                    <a:bodyPr/>
                    <a:lstStyle/>
                    <a:p>
                      <a:r>
                        <a:rPr lang="en-US" sz="1600" dirty="0"/>
                        <a:t>Ex-3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=1,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=1</a:t>
                      </a:r>
                      <a:endParaRPr lang="en-US" sz="1600" dirty="0">
                        <a:solidFill>
                          <a:schemeClr val="bg1"/>
                        </a:solidFill>
                      </a:endParaRPr>
                    </a:p>
                  </a:txBody>
                  <a:tcPr/>
                </a:tc>
                <a:tc>
                  <a:txBody>
                    <a:bodyPr/>
                    <a:lstStyle/>
                    <a:p>
                      <a:r>
                        <a:rPr lang="en-US" sz="1600" dirty="0"/>
                        <a:t>Ex-4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rial" panose="020B0604020202020204" pitchFamily="34" charset="0"/>
                          <a:cs typeface="Arial" panose="020B0604020202020204" pitchFamily="34" charset="0"/>
                        </a:rPr>
                        <a:t>x</a:t>
                      </a:r>
                      <a:r>
                        <a:rPr lang="en-US" sz="1600" b="1" baseline="-25000" dirty="0">
                          <a:solidFill>
                            <a:schemeClr val="bg1"/>
                          </a:solidFill>
                          <a:latin typeface="Arial" panose="020B0604020202020204" pitchFamily="34" charset="0"/>
                          <a:cs typeface="Arial" panose="020B0604020202020204" pitchFamily="34" charset="0"/>
                        </a:rPr>
                        <a:t>1</a:t>
                      </a:r>
                      <a:r>
                        <a:rPr lang="en-US" sz="1600" b="1" baseline="0" dirty="0">
                          <a:solidFill>
                            <a:schemeClr val="bg1"/>
                          </a:solidFill>
                          <a:latin typeface="Arial" panose="020B0604020202020204" pitchFamily="34" charset="0"/>
                          <a:cs typeface="Arial" panose="020B0604020202020204" pitchFamily="34" charset="0"/>
                        </a:rPr>
                        <a:t>=0, x</a:t>
                      </a:r>
                      <a:r>
                        <a:rPr lang="en-US" sz="1600" b="1" baseline="-25000" dirty="0">
                          <a:solidFill>
                            <a:schemeClr val="bg1"/>
                          </a:solidFill>
                          <a:latin typeface="Arial" panose="020B0604020202020204" pitchFamily="34" charset="0"/>
                          <a:cs typeface="Arial" panose="020B0604020202020204" pitchFamily="34" charset="0"/>
                        </a:rPr>
                        <a:t>2</a:t>
                      </a:r>
                      <a:r>
                        <a:rPr lang="en-US" sz="1600" b="1" baseline="0" dirty="0">
                          <a:solidFill>
                            <a:schemeClr val="bg1"/>
                          </a:solidFill>
                          <a:latin typeface="Arial" panose="020B0604020202020204" pitchFamily="34" charset="0"/>
                          <a:cs typeface="Arial" panose="020B0604020202020204" pitchFamily="34" charset="0"/>
                        </a:rPr>
                        <a:t>=0</a:t>
                      </a:r>
                      <a:endParaRPr lang="en-US" sz="1600" dirty="0">
                        <a:solidFill>
                          <a:schemeClr val="bg1"/>
                        </a:solidFill>
                      </a:endParaRPr>
                    </a:p>
                  </a:txBody>
                  <a:tcPr/>
                </a:tc>
                <a:extLst>
                  <a:ext uri="{0D108BD9-81ED-4DB2-BD59-A6C34878D82A}">
                    <a16:rowId xmlns:a16="http://schemas.microsoft.com/office/drawing/2014/main" val="4108788607"/>
                  </a:ext>
                </a:extLst>
              </a:tr>
              <a:tr h="297584">
                <a:tc>
                  <a:txBody>
                    <a:bodyPr/>
                    <a:lstStyle/>
                    <a:p>
                      <a:r>
                        <a:rPr lang="en-US" sz="1600" dirty="0"/>
                        <a:t>w0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-0.3</a:t>
                      </a:r>
                    </a:p>
                  </a:txBody>
                  <a:tcPr/>
                </a:tc>
                <a:extLst>
                  <a:ext uri="{0D108BD9-81ED-4DB2-BD59-A6C34878D82A}">
                    <a16:rowId xmlns:a16="http://schemas.microsoft.com/office/drawing/2014/main" val="786524624"/>
                  </a:ext>
                </a:extLst>
              </a:tr>
              <a:tr h="297584">
                <a:tc>
                  <a:txBody>
                    <a:bodyPr/>
                    <a:lstStyle/>
                    <a:p>
                      <a:r>
                        <a:rPr lang="en-US" sz="1600" dirty="0"/>
                        <a:t>w1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702320125"/>
                  </a:ext>
                </a:extLst>
              </a:tr>
              <a:tr h="297584">
                <a:tc>
                  <a:txBody>
                    <a:bodyPr/>
                    <a:lstStyle/>
                    <a:p>
                      <a:r>
                        <a:rPr lang="en-US" sz="1600" dirty="0"/>
                        <a:t>w2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0.3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0.3</a:t>
                      </a:r>
                    </a:p>
                  </a:txBody>
                  <a:tcPr/>
                </a:tc>
                <a:extLst>
                  <a:ext uri="{0D108BD9-81ED-4DB2-BD59-A6C34878D82A}">
                    <a16:rowId xmlns:a16="http://schemas.microsoft.com/office/drawing/2014/main" val="4261206254"/>
                  </a:ext>
                </a:extLst>
              </a:tr>
              <a:tr h="297584">
                <a:tc>
                  <a:txBody>
                    <a:bodyPr/>
                    <a:lstStyle/>
                    <a:p>
                      <a:r>
                        <a:rPr lang="en-US" sz="1600" dirty="0"/>
                        <a:t>Weighted Sum</a:t>
                      </a:r>
                    </a:p>
                  </a:txBody>
                  <a:tcPr/>
                </a:tc>
                <a:tc>
                  <a:txBody>
                    <a:bodyPr/>
                    <a:lstStyle/>
                    <a:p>
                      <a:r>
                        <a:rPr lang="en-US" sz="1600" dirty="0"/>
                        <a:t>0</a:t>
                      </a:r>
                    </a:p>
                  </a:txBody>
                  <a:tcPr>
                    <a:lnB w="12700" cap="flat" cmpd="sng" algn="ctr">
                      <a:solidFill>
                        <a:schemeClr val="tx1"/>
                      </a:solidFill>
                      <a:prstDash val="solid"/>
                      <a:round/>
                      <a:headEnd type="none" w="med" len="med"/>
                      <a:tailEnd type="none" w="med" len="med"/>
                    </a:lnB>
                  </a:tcPr>
                </a:tc>
                <a:tc>
                  <a:txBody>
                    <a:bodyPr/>
                    <a:lstStyle/>
                    <a:p>
                      <a:r>
                        <a:rPr lang="en-US" sz="1600" dirty="0"/>
                        <a:t>0</a:t>
                      </a:r>
                    </a:p>
                  </a:txBody>
                  <a:tcPr>
                    <a:lnB w="12700" cap="flat" cmpd="sng" algn="ctr">
                      <a:solidFill>
                        <a:schemeClr val="tx1"/>
                      </a:solidFill>
                      <a:prstDash val="solid"/>
                      <a:round/>
                      <a:headEnd type="none" w="med" len="med"/>
                      <a:tailEnd type="none" w="med" len="med"/>
                    </a:lnB>
                  </a:tcPr>
                </a:tc>
                <a:tc>
                  <a:txBody>
                    <a:bodyPr/>
                    <a:lstStyle/>
                    <a:p>
                      <a:r>
                        <a:rPr lang="en-US" sz="1600" dirty="0"/>
                        <a:t>0.3</a:t>
                      </a:r>
                    </a:p>
                  </a:txBody>
                  <a:tcPr>
                    <a:lnB w="12700" cap="flat" cmpd="sng" algn="ctr">
                      <a:solidFill>
                        <a:schemeClr val="tx1"/>
                      </a:solidFill>
                      <a:prstDash val="solid"/>
                      <a:round/>
                      <a:headEnd type="none" w="med" len="med"/>
                      <a:tailEnd type="none" w="med" len="med"/>
                    </a:lnB>
                  </a:tcPr>
                </a:tc>
                <a:tc>
                  <a:txBody>
                    <a:bodyPr/>
                    <a:lstStyle/>
                    <a:p>
                      <a:r>
                        <a:rPr lang="en-US" sz="1600" dirty="0"/>
                        <a:t>-0.3</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000245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Observed Output</a:t>
                      </a:r>
                    </a:p>
                  </a:txBody>
                  <a:tcPr>
                    <a:lnR w="12700" cap="flat" cmpd="sng" algn="ctr">
                      <a:solidFill>
                        <a:schemeClr val="tx1"/>
                      </a:solidFill>
                      <a:prstDash val="solid"/>
                      <a:round/>
                      <a:headEnd type="none" w="med" len="med"/>
                      <a:tailEnd type="none" w="med" len="med"/>
                    </a:lnR>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406888182"/>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Target Output</a:t>
                      </a:r>
                    </a:p>
                  </a:txBody>
                  <a:tcPr>
                    <a:lnR w="12700" cap="flat" cmpd="sng" algn="ctr">
                      <a:solidFill>
                        <a:schemeClr val="tx1"/>
                      </a:solidFill>
                      <a:prstDash val="solid"/>
                      <a:round/>
                      <a:headEnd type="none" w="med" len="med"/>
                      <a:tailEnd type="none" w="med" len="med"/>
                    </a:lnR>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20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360839778"/>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0</a:t>
                      </a:r>
                      <a:endParaRPr lang="en-US" sz="1600" dirty="0"/>
                    </a:p>
                  </a:txBody>
                  <a:tcPr/>
                </a:tc>
                <a:tc>
                  <a:txBody>
                    <a:bodyPr/>
                    <a:lstStyle/>
                    <a:p>
                      <a:r>
                        <a:rPr lang="en-US" sz="1600" dirty="0"/>
                        <a:t>0</a:t>
                      </a:r>
                    </a:p>
                  </a:txBody>
                  <a:tcPr>
                    <a:lnT w="12700" cap="flat" cmpd="sng" algn="ctr">
                      <a:solidFill>
                        <a:schemeClr val="tx1"/>
                      </a:solidFill>
                      <a:prstDash val="solid"/>
                      <a:round/>
                      <a:headEnd type="none" w="med" len="med"/>
                      <a:tailEnd type="none" w="med" len="med"/>
                    </a:lnT>
                  </a:tcPr>
                </a:tc>
                <a:tc>
                  <a:txBody>
                    <a:bodyPr/>
                    <a:lstStyle/>
                    <a:p>
                      <a:r>
                        <a:rPr lang="en-US" sz="1600" dirty="0"/>
                        <a:t>0</a:t>
                      </a:r>
                    </a:p>
                  </a:txBody>
                  <a:tcPr>
                    <a:lnT w="12700" cap="flat" cmpd="sng" algn="ctr">
                      <a:solidFill>
                        <a:schemeClr val="tx1"/>
                      </a:solidFill>
                      <a:prstDash val="solid"/>
                      <a:round/>
                      <a:headEnd type="none" w="med" len="med"/>
                      <a:tailEnd type="none" w="med" len="med"/>
                    </a:lnT>
                  </a:tcPr>
                </a:tc>
                <a:tc>
                  <a:txBody>
                    <a:bodyPr/>
                    <a:lstStyle/>
                    <a:p>
                      <a:r>
                        <a:rPr lang="en-US" sz="1600" dirty="0"/>
                        <a:t>0</a:t>
                      </a:r>
                    </a:p>
                  </a:txBody>
                  <a:tcPr>
                    <a:lnT w="12700" cap="flat" cmpd="sng" algn="ctr">
                      <a:solidFill>
                        <a:schemeClr val="tx1"/>
                      </a:solidFill>
                      <a:prstDash val="solid"/>
                      <a:round/>
                      <a:headEnd type="none" w="med" len="med"/>
                      <a:tailEnd type="none" w="med" len="med"/>
                    </a:lnT>
                  </a:tcPr>
                </a:tc>
                <a:tc>
                  <a:txBody>
                    <a:bodyPr/>
                    <a:lstStyle/>
                    <a:p>
                      <a:r>
                        <a:rPr lang="en-US" sz="1600" dirty="0"/>
                        <a:t>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5946270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1</a:t>
                      </a:r>
                      <a:endParaRPr lang="en-US" sz="1600" dirty="0"/>
                    </a:p>
                  </a:txBody>
                  <a:tcPr/>
                </a:tc>
                <a:tc>
                  <a:txBody>
                    <a:bodyPr/>
                    <a:lstStyle/>
                    <a:p>
                      <a:r>
                        <a:rPr lang="en-US" sz="16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1814531126"/>
                  </a:ext>
                </a:extLst>
              </a:tr>
              <a:tr h="2975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600" b="1" dirty="0">
                          <a:solidFill>
                            <a:schemeClr val="tx1"/>
                          </a:solidFill>
                        </a:rPr>
                        <a:t>∆</a:t>
                      </a:r>
                      <a:r>
                        <a:rPr lang="en-US" sz="1600" b="1" baseline="-25000" dirty="0">
                          <a:solidFill>
                            <a:schemeClr val="tx1"/>
                          </a:solidFill>
                        </a:rPr>
                        <a:t>2</a:t>
                      </a:r>
                      <a:endParaRPr lang="en-US" sz="1600" dirty="0"/>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1416077114"/>
                  </a:ext>
                </a:extLst>
              </a:tr>
            </a:tbl>
          </a:graphicData>
        </a:graphic>
      </p:graphicFrame>
      <p:sp>
        <p:nvSpPr>
          <p:cNvPr id="30" name="TextBox 29"/>
          <p:cNvSpPr txBox="1"/>
          <p:nvPr/>
        </p:nvSpPr>
        <p:spPr>
          <a:xfrm>
            <a:off x="575163" y="969747"/>
            <a:ext cx="1854144" cy="584775"/>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sz="3200" b="1" dirty="0">
                <a:solidFill>
                  <a:srgbClr val="FF0000"/>
                </a:solidFill>
              </a:rPr>
              <a:t>Epoch:4</a:t>
            </a:r>
          </a:p>
        </p:txBody>
      </p:sp>
      <p:sp>
        <p:nvSpPr>
          <p:cNvPr id="3" name="TextBox 2"/>
          <p:cNvSpPr txBox="1"/>
          <p:nvPr/>
        </p:nvSpPr>
        <p:spPr>
          <a:xfrm>
            <a:off x="7154156" y="3055773"/>
            <a:ext cx="3304756" cy="1785104"/>
          </a:xfrm>
          <a:prstGeom prst="rect">
            <a:avLst/>
          </a:prstGeom>
          <a:noFill/>
        </p:spPr>
        <p:txBody>
          <a:bodyPr wrap="square" rtlCol="0">
            <a:spAutoFit/>
          </a:bodyPr>
          <a:lstStyle/>
          <a:p>
            <a:r>
              <a:rPr lang="en-US" sz="2200" dirty="0"/>
              <a:t>Fine Tune Weights:</a:t>
            </a:r>
          </a:p>
          <a:p>
            <a:endParaRPr lang="en-US" sz="2200" dirty="0"/>
          </a:p>
          <a:p>
            <a:r>
              <a:rPr lang="en-US" sz="2200" dirty="0"/>
              <a:t>Updated</a:t>
            </a:r>
            <a:r>
              <a:rPr lang="en-US" sz="2200" b="1" dirty="0"/>
              <a:t> w0 </a:t>
            </a:r>
            <a:r>
              <a:rPr lang="en-US" sz="2200" dirty="0"/>
              <a:t>= </a:t>
            </a:r>
            <a:r>
              <a:rPr lang="en-US" sz="2200" b="1" dirty="0"/>
              <a:t> - 0.3</a:t>
            </a:r>
          </a:p>
          <a:p>
            <a:r>
              <a:rPr lang="en-US" sz="2200" dirty="0"/>
              <a:t>Updated</a:t>
            </a:r>
            <a:r>
              <a:rPr lang="en-US" sz="2200" b="1" dirty="0"/>
              <a:t> w1 </a:t>
            </a:r>
            <a:r>
              <a:rPr lang="en-US" sz="2200" dirty="0"/>
              <a:t>= </a:t>
            </a:r>
            <a:r>
              <a:rPr lang="en-US" sz="2200" b="1" dirty="0"/>
              <a:t>  0.3</a:t>
            </a:r>
          </a:p>
          <a:p>
            <a:r>
              <a:rPr lang="en-US" sz="2200" dirty="0"/>
              <a:t>Updated</a:t>
            </a:r>
            <a:r>
              <a:rPr lang="en-US" sz="2200" b="1" dirty="0"/>
              <a:t> w2 </a:t>
            </a:r>
            <a:r>
              <a:rPr lang="en-US" sz="2200" dirty="0"/>
              <a:t>= </a:t>
            </a:r>
            <a:r>
              <a:rPr lang="en-US" sz="2200" b="1" dirty="0"/>
              <a:t> 0.3</a:t>
            </a:r>
          </a:p>
        </p:txBody>
      </p:sp>
      <p:grpSp>
        <p:nvGrpSpPr>
          <p:cNvPr id="38" name="Group 37"/>
          <p:cNvGrpSpPr/>
          <p:nvPr/>
        </p:nvGrpSpPr>
        <p:grpSpPr>
          <a:xfrm>
            <a:off x="7563304" y="395968"/>
            <a:ext cx="3505040" cy="1419061"/>
            <a:chOff x="7284577" y="3545255"/>
            <a:chExt cx="4206842" cy="2290908"/>
          </a:xfrm>
        </p:grpSpPr>
        <p:sp>
          <p:nvSpPr>
            <p:cNvPr id="39" name="Oval 38"/>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7317021" y="5316169"/>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7361155" y="4351941"/>
              <a:ext cx="495170" cy="596243"/>
            </a:xfrm>
            <a:prstGeom prst="rect">
              <a:avLst/>
            </a:prstGeom>
            <a:noFill/>
          </p:spPr>
          <p:txBody>
            <a:bodyPr wrap="square" rtlCol="0">
              <a:spAutoFit/>
            </a:bodyPr>
            <a:lstStyle/>
            <a:p>
              <a:r>
                <a:rPr lang="en-US" b="1" dirty="0"/>
                <a:t>x</a:t>
              </a:r>
              <a:r>
                <a:rPr lang="en-US" b="1" baseline="-25000" dirty="0"/>
                <a:t>1 </a:t>
              </a:r>
            </a:p>
          </p:txBody>
        </p:sp>
        <p:sp>
          <p:nvSpPr>
            <p:cNvPr id="43" name="TextBox 42"/>
            <p:cNvSpPr txBox="1"/>
            <p:nvPr/>
          </p:nvSpPr>
          <p:spPr>
            <a:xfrm>
              <a:off x="7372740" y="5239920"/>
              <a:ext cx="483586" cy="596243"/>
            </a:xfrm>
            <a:prstGeom prst="rect">
              <a:avLst/>
            </a:prstGeom>
            <a:noFill/>
          </p:spPr>
          <p:txBody>
            <a:bodyPr wrap="square" rtlCol="0">
              <a:spAutoFit/>
            </a:bodyPr>
            <a:lstStyle/>
            <a:p>
              <a:r>
                <a:rPr lang="en-US" b="1" dirty="0"/>
                <a:t>x</a:t>
              </a:r>
              <a:r>
                <a:rPr lang="en-US" b="1" baseline="-25000" dirty="0"/>
                <a:t>2</a:t>
              </a:r>
            </a:p>
          </p:txBody>
        </p:sp>
        <p:sp>
          <p:nvSpPr>
            <p:cNvPr id="44" name="Oval 43"/>
            <p:cNvSpPr/>
            <p:nvPr/>
          </p:nvSpPr>
          <p:spPr>
            <a:xfrm>
              <a:off x="9418808" y="4335969"/>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45" name="Straight Arrow Connector 44"/>
            <p:cNvCxnSpPr>
              <a:stCxn id="39" idx="6"/>
              <a:endCxn id="44" idx="2"/>
            </p:cNvCxnSpPr>
            <p:nvPr/>
          </p:nvCxnSpPr>
          <p:spPr>
            <a:xfrm>
              <a:off x="7771398" y="4665324"/>
              <a:ext cx="1647409" cy="76812"/>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1" idx="6"/>
              <a:endCxn id="44" idx="3"/>
            </p:cNvCxnSpPr>
            <p:nvPr/>
          </p:nvCxnSpPr>
          <p:spPr>
            <a:xfrm flipV="1">
              <a:off x="7803843" y="5029338"/>
              <a:ext cx="1751052" cy="4808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53" name="Straight Arrow Connector 52"/>
            <p:cNvCxnSpPr/>
            <p:nvPr/>
          </p:nvCxnSpPr>
          <p:spPr>
            <a:xfrm flipV="1">
              <a:off x="10340137" y="4269872"/>
              <a:ext cx="790106"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420893" y="3545255"/>
              <a:ext cx="660952" cy="596243"/>
            </a:xfrm>
            <a:prstGeom prst="rect">
              <a:avLst/>
            </a:prstGeom>
            <a:noFill/>
          </p:spPr>
          <p:txBody>
            <a:bodyPr wrap="square" rtlCol="0">
              <a:spAutoFit/>
            </a:bodyPr>
            <a:lstStyle/>
            <a:p>
              <a:r>
                <a:rPr lang="en-US" b="1" dirty="0"/>
                <a:t>-.3</a:t>
              </a:r>
              <a:endParaRPr lang="en-US" b="1" baseline="-25000" dirty="0"/>
            </a:p>
          </p:txBody>
        </p:sp>
        <p:sp>
          <p:nvSpPr>
            <p:cNvPr id="57" name="TextBox 56"/>
            <p:cNvSpPr txBox="1"/>
            <p:nvPr/>
          </p:nvSpPr>
          <p:spPr>
            <a:xfrm>
              <a:off x="8188324" y="4853911"/>
              <a:ext cx="805500" cy="596243"/>
            </a:xfrm>
            <a:prstGeom prst="rect">
              <a:avLst/>
            </a:prstGeom>
            <a:noFill/>
          </p:spPr>
          <p:txBody>
            <a:bodyPr wrap="square" rtlCol="0">
              <a:spAutoFit/>
            </a:bodyPr>
            <a:lstStyle/>
            <a:p>
              <a:r>
                <a:rPr lang="en-US" b="1" dirty="0"/>
                <a:t>0.3</a:t>
              </a:r>
              <a:endParaRPr lang="en-US" b="1" baseline="-25000" dirty="0"/>
            </a:p>
          </p:txBody>
        </p:sp>
        <p:cxnSp>
          <p:nvCxnSpPr>
            <p:cNvPr id="59" name="Straight Arrow Connector 58"/>
            <p:cNvCxnSpPr/>
            <p:nvPr/>
          </p:nvCxnSpPr>
          <p:spPr>
            <a:xfrm>
              <a:off x="10315113" y="4800110"/>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60" name="TextBox 59"/>
          <p:cNvSpPr txBox="1"/>
          <p:nvPr/>
        </p:nvSpPr>
        <p:spPr>
          <a:xfrm>
            <a:off x="10958385" y="432532"/>
            <a:ext cx="916173" cy="307777"/>
          </a:xfrm>
          <a:prstGeom prst="rect">
            <a:avLst/>
          </a:prstGeom>
          <a:noFill/>
        </p:spPr>
        <p:txBody>
          <a:bodyPr wrap="square" rtlCol="0">
            <a:spAutoFit/>
          </a:bodyPr>
          <a:lstStyle/>
          <a:p>
            <a:r>
              <a:rPr lang="en-US" sz="1400" b="1" dirty="0"/>
              <a:t>+1    ON</a:t>
            </a:r>
            <a:endParaRPr lang="en-US" sz="1400" b="1" baseline="-25000" dirty="0"/>
          </a:p>
        </p:txBody>
      </p:sp>
      <p:sp>
        <p:nvSpPr>
          <p:cNvPr id="61" name="TextBox 60"/>
          <p:cNvSpPr txBox="1"/>
          <p:nvPr/>
        </p:nvSpPr>
        <p:spPr>
          <a:xfrm>
            <a:off x="11005009" y="1214210"/>
            <a:ext cx="904747" cy="307777"/>
          </a:xfrm>
          <a:prstGeom prst="rect">
            <a:avLst/>
          </a:prstGeom>
          <a:noFill/>
        </p:spPr>
        <p:txBody>
          <a:bodyPr wrap="square" rtlCol="0">
            <a:spAutoFit/>
          </a:bodyPr>
          <a:lstStyle/>
          <a:p>
            <a:r>
              <a:rPr lang="en-US" sz="1400" b="1" dirty="0"/>
              <a:t>-1  OFF</a:t>
            </a:r>
            <a:endParaRPr lang="en-US" sz="1400" b="1" baseline="-25000" dirty="0"/>
          </a:p>
        </p:txBody>
      </p:sp>
      <p:sp>
        <p:nvSpPr>
          <p:cNvPr id="64" name="TextBox 63"/>
          <p:cNvSpPr txBox="1"/>
          <p:nvPr/>
        </p:nvSpPr>
        <p:spPr>
          <a:xfrm>
            <a:off x="9778309" y="500884"/>
            <a:ext cx="793626" cy="338554"/>
          </a:xfrm>
          <a:prstGeom prst="rect">
            <a:avLst/>
          </a:prstGeom>
          <a:noFill/>
        </p:spPr>
        <p:txBody>
          <a:bodyPr wrap="square" rtlCol="0">
            <a:spAutoFit/>
          </a:bodyPr>
          <a:lstStyle/>
          <a:p>
            <a:r>
              <a:rPr lang="en-US" sz="1600" b="1" dirty="0"/>
              <a:t>If S &gt; 0</a:t>
            </a:r>
            <a:endParaRPr lang="en-US" sz="1600" b="1" baseline="-25000" dirty="0"/>
          </a:p>
        </p:txBody>
      </p:sp>
      <p:sp>
        <p:nvSpPr>
          <p:cNvPr id="65" name="TextBox 64"/>
          <p:cNvSpPr txBox="1"/>
          <p:nvPr/>
        </p:nvSpPr>
        <p:spPr>
          <a:xfrm>
            <a:off x="7260016" y="842951"/>
            <a:ext cx="360871" cy="369332"/>
          </a:xfrm>
          <a:prstGeom prst="rect">
            <a:avLst/>
          </a:prstGeom>
          <a:noFill/>
        </p:spPr>
        <p:txBody>
          <a:bodyPr wrap="square" rtlCol="0">
            <a:spAutoFit/>
          </a:bodyPr>
          <a:lstStyle/>
          <a:p>
            <a:r>
              <a:rPr lang="en-US" b="1" dirty="0"/>
              <a:t>0</a:t>
            </a:r>
            <a:r>
              <a:rPr lang="en-US" b="1" baseline="-25000" dirty="0"/>
              <a:t> </a:t>
            </a:r>
          </a:p>
        </p:txBody>
      </p:sp>
      <p:sp>
        <p:nvSpPr>
          <p:cNvPr id="66" name="TextBox 65"/>
          <p:cNvSpPr txBox="1"/>
          <p:nvPr/>
        </p:nvSpPr>
        <p:spPr>
          <a:xfrm>
            <a:off x="7289584" y="1407607"/>
            <a:ext cx="360871" cy="369332"/>
          </a:xfrm>
          <a:prstGeom prst="rect">
            <a:avLst/>
          </a:prstGeom>
          <a:noFill/>
        </p:spPr>
        <p:txBody>
          <a:bodyPr wrap="square" rtlCol="0">
            <a:spAutoFit/>
          </a:bodyPr>
          <a:lstStyle/>
          <a:p>
            <a:r>
              <a:rPr lang="en-US" b="1" dirty="0"/>
              <a:t>1</a:t>
            </a:r>
            <a:r>
              <a:rPr lang="en-US" b="1" baseline="-25000" dirty="0"/>
              <a:t> </a:t>
            </a:r>
          </a:p>
        </p:txBody>
      </p:sp>
      <p:sp>
        <p:nvSpPr>
          <p:cNvPr id="67" name="Oval 66"/>
          <p:cNvSpPr/>
          <p:nvPr/>
        </p:nvSpPr>
        <p:spPr>
          <a:xfrm>
            <a:off x="7304405" y="254950"/>
            <a:ext cx="559125" cy="29588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r>
              <a:rPr lang="en-US" baseline="-25000" dirty="0">
                <a:solidFill>
                  <a:schemeClr val="tx1"/>
                </a:solidFill>
              </a:rPr>
              <a:t>0</a:t>
            </a:r>
          </a:p>
        </p:txBody>
      </p:sp>
      <p:cxnSp>
        <p:nvCxnSpPr>
          <p:cNvPr id="68" name="Straight Arrow Connector 67"/>
          <p:cNvCxnSpPr/>
          <p:nvPr/>
        </p:nvCxnSpPr>
        <p:spPr>
          <a:xfrm>
            <a:off x="7889543" y="461762"/>
            <a:ext cx="1561168" cy="53501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786033" y="104823"/>
            <a:ext cx="520494" cy="338554"/>
          </a:xfrm>
          <a:prstGeom prst="rect">
            <a:avLst/>
          </a:prstGeom>
          <a:noFill/>
        </p:spPr>
        <p:txBody>
          <a:bodyPr wrap="square" rtlCol="0">
            <a:spAutoFit/>
          </a:bodyPr>
          <a:lstStyle/>
          <a:p>
            <a:r>
              <a:rPr lang="en-US" sz="1600" dirty="0"/>
              <a:t>Bias</a:t>
            </a:r>
          </a:p>
        </p:txBody>
      </p:sp>
      <p:sp>
        <p:nvSpPr>
          <p:cNvPr id="70" name="TextBox 69"/>
          <p:cNvSpPr txBox="1"/>
          <p:nvPr/>
        </p:nvSpPr>
        <p:spPr>
          <a:xfrm>
            <a:off x="8386796" y="799431"/>
            <a:ext cx="671123" cy="369332"/>
          </a:xfrm>
          <a:prstGeom prst="rect">
            <a:avLst/>
          </a:prstGeom>
          <a:noFill/>
        </p:spPr>
        <p:txBody>
          <a:bodyPr wrap="square" rtlCol="0">
            <a:spAutoFit/>
          </a:bodyPr>
          <a:lstStyle/>
          <a:p>
            <a:r>
              <a:rPr lang="en-US" b="1" dirty="0"/>
              <a:t>0.3</a:t>
            </a:r>
            <a:endParaRPr lang="en-US" b="1" baseline="-25000" dirty="0"/>
          </a:p>
        </p:txBody>
      </p:sp>
      <p:sp>
        <p:nvSpPr>
          <p:cNvPr id="28" name="Oval Callout 27"/>
          <p:cNvSpPr/>
          <p:nvPr/>
        </p:nvSpPr>
        <p:spPr>
          <a:xfrm>
            <a:off x="5574387" y="2146080"/>
            <a:ext cx="2496457" cy="1492810"/>
          </a:xfrm>
          <a:prstGeom prst="wedgeEllipseCallou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After 4-Epoch, all examples are correctly classified</a:t>
            </a:r>
          </a:p>
        </p:txBody>
      </p:sp>
    </p:spTree>
    <p:extLst>
      <p:ext uri="{BB962C8B-B14F-4D97-AF65-F5344CB8AC3E}">
        <p14:creationId xmlns:p14="http://schemas.microsoft.com/office/powerpoint/2010/main" val="72290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0878" y="1825625"/>
            <a:ext cx="8079474" cy="3592536"/>
          </a:xfrm>
        </p:spPr>
        <p:txBody>
          <a:bodyPr>
            <a:normAutofit/>
          </a:bodyPr>
          <a:lstStyle/>
          <a:p>
            <a:endParaRPr lang="en-US" sz="2400" dirty="0"/>
          </a:p>
          <a:p>
            <a:pPr marL="0" lvl="1" indent="0">
              <a:buNone/>
            </a:pPr>
            <a:r>
              <a:rPr lang="en-US" sz="2800" dirty="0"/>
              <a:t> </a:t>
            </a:r>
          </a:p>
          <a:p>
            <a:pPr marL="228600" lvl="1"/>
            <a:endParaRPr lang="en-US" sz="2800" dirty="0"/>
          </a:p>
        </p:txBody>
      </p:sp>
      <p:sp>
        <p:nvSpPr>
          <p:cNvPr id="4" name="Rounded Rectangle 3"/>
          <p:cNvSpPr/>
          <p:nvPr/>
        </p:nvSpPr>
        <p:spPr>
          <a:xfrm>
            <a:off x="937291" y="497938"/>
            <a:ext cx="5956996" cy="95164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b="1" dirty="0">
                <a:solidFill>
                  <a:schemeClr val="tx1"/>
                </a:solidFill>
                <a:latin typeface="Arial" panose="020B0604020202020204" pitchFamily="34" charset="0"/>
                <a:cs typeface="Arial" panose="020B0604020202020204" pitchFamily="34" charset="0"/>
              </a:rPr>
              <a:t>Learning in Perceptron</a:t>
            </a:r>
            <a:endParaRPr lang="en-US" sz="3800" dirty="0">
              <a:solidFill>
                <a:schemeClr val="tx1"/>
              </a:solidFill>
            </a:endParaRPr>
          </a:p>
        </p:txBody>
      </p:sp>
      <p:sp>
        <p:nvSpPr>
          <p:cNvPr id="2" name="Rounded Rectangle 1"/>
          <p:cNvSpPr/>
          <p:nvPr/>
        </p:nvSpPr>
        <p:spPr>
          <a:xfrm>
            <a:off x="754742" y="1951847"/>
            <a:ext cx="10462850" cy="4585648"/>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3000" b="1" dirty="0">
                <a:solidFill>
                  <a:schemeClr val="bg1"/>
                </a:solidFill>
              </a:rPr>
              <a:t>Need To Learn</a:t>
            </a:r>
          </a:p>
          <a:p>
            <a:pPr marL="742950" lvl="1" indent="-285750">
              <a:buFont typeface="Arial" panose="020B0604020202020204" pitchFamily="34" charset="0"/>
              <a:buChar char="•"/>
            </a:pPr>
            <a:r>
              <a:rPr lang="en-US" sz="2800" dirty="0">
                <a:solidFill>
                  <a:schemeClr val="bg1"/>
                </a:solidFill>
              </a:rPr>
              <a:t>Both the </a:t>
            </a:r>
            <a:r>
              <a:rPr lang="en-US" sz="2800" b="1" dirty="0">
                <a:solidFill>
                  <a:schemeClr val="accent4"/>
                </a:solidFill>
              </a:rPr>
              <a:t>weights</a:t>
            </a:r>
            <a:r>
              <a:rPr lang="en-US" sz="2800" dirty="0">
                <a:solidFill>
                  <a:schemeClr val="bg1"/>
                </a:solidFill>
              </a:rPr>
              <a:t> between input and output units</a:t>
            </a:r>
          </a:p>
          <a:p>
            <a:pPr marL="742950" lvl="1" indent="-285750">
              <a:buFont typeface="Arial" panose="020B0604020202020204" pitchFamily="34" charset="0"/>
              <a:buChar char="•"/>
            </a:pPr>
            <a:r>
              <a:rPr lang="en-US" sz="2800" dirty="0">
                <a:solidFill>
                  <a:schemeClr val="bg1"/>
                </a:solidFill>
              </a:rPr>
              <a:t>And the value for the </a:t>
            </a:r>
            <a:r>
              <a:rPr lang="en-US" sz="2800" b="1" dirty="0">
                <a:solidFill>
                  <a:schemeClr val="accent4"/>
                </a:solidFill>
              </a:rPr>
              <a:t>threshold</a:t>
            </a:r>
          </a:p>
          <a:p>
            <a:pPr lvl="1"/>
            <a:endParaRPr lang="en-US" sz="2800" dirty="0">
              <a:solidFill>
                <a:schemeClr val="bg1"/>
              </a:solidFill>
            </a:endParaRPr>
          </a:p>
          <a:p>
            <a:pPr marL="285750" lvl="1" indent="-285750">
              <a:buFont typeface="Arial" panose="020B0604020202020204" pitchFamily="34" charset="0"/>
              <a:buChar char="•"/>
            </a:pPr>
            <a:r>
              <a:rPr lang="en-US" sz="3000" b="1" dirty="0">
                <a:solidFill>
                  <a:schemeClr val="bg1"/>
                </a:solidFill>
              </a:rPr>
              <a:t>Make Calculations easier by:</a:t>
            </a:r>
          </a:p>
          <a:p>
            <a:pPr marL="742950" lvl="2" indent="-285750">
              <a:buFont typeface="Arial" panose="020B0604020202020204" pitchFamily="34" charset="0"/>
              <a:buChar char="•"/>
            </a:pPr>
            <a:r>
              <a:rPr lang="en-US" sz="2800" dirty="0">
                <a:solidFill>
                  <a:schemeClr val="bg1"/>
                </a:solidFill>
              </a:rPr>
              <a:t>Thinking of the threshold as a weight from a special input unit where the output from the unit is always 1</a:t>
            </a:r>
          </a:p>
          <a:p>
            <a:pPr marL="457200" lvl="2"/>
            <a:endParaRPr lang="en-US" sz="2800" dirty="0">
              <a:solidFill>
                <a:schemeClr val="bg1"/>
              </a:solidFill>
            </a:endParaRPr>
          </a:p>
          <a:p>
            <a:pPr marL="285750" lvl="1" indent="-285750">
              <a:buFont typeface="Arial" panose="020B0604020202020204" pitchFamily="34" charset="0"/>
              <a:buChar char="•"/>
            </a:pPr>
            <a:r>
              <a:rPr lang="en-US" sz="3000" b="1" dirty="0">
                <a:solidFill>
                  <a:schemeClr val="bg1"/>
                </a:solidFill>
              </a:rPr>
              <a:t> Exactly the same result:</a:t>
            </a:r>
          </a:p>
          <a:p>
            <a:pPr marL="742950" lvl="2" indent="-285750">
              <a:buFont typeface="Arial" panose="020B0604020202020204" pitchFamily="34" charset="0"/>
              <a:buChar char="•"/>
            </a:pPr>
            <a:r>
              <a:rPr lang="en-US" sz="2800" dirty="0">
                <a:solidFill>
                  <a:schemeClr val="bg1"/>
                </a:solidFill>
              </a:rPr>
              <a:t>But we only have to worry about learning weights </a:t>
            </a:r>
          </a:p>
          <a:p>
            <a:endParaRPr lang="en-US" dirty="0"/>
          </a:p>
        </p:txBody>
      </p:sp>
      <p:sp>
        <p:nvSpPr>
          <p:cNvPr id="6" name="Cloud 5"/>
          <p:cNvSpPr/>
          <p:nvPr/>
        </p:nvSpPr>
        <p:spPr>
          <a:xfrm>
            <a:off x="314984" y="1666570"/>
            <a:ext cx="972457" cy="830489"/>
          </a:xfrm>
          <a:prstGeom prst="cloud">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627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pPr>
              <a:defRPr/>
            </a:pPr>
            <a:fld id="{562B3D8C-F241-EE40-9309-283B147F4C65}" type="slidenum">
              <a:rPr lang="en-US"/>
              <a:pPr>
                <a:defRPr/>
              </a:pPr>
              <a:t>5</a:t>
            </a:fld>
            <a:endParaRPr lang="en-US" dirty="0">
              <a:latin typeface="Times New Roman" charset="0"/>
            </a:endParaRPr>
          </a:p>
        </p:txBody>
      </p:sp>
      <p:sp>
        <p:nvSpPr>
          <p:cNvPr id="240643" name="Rectangle 3"/>
          <p:cNvSpPr>
            <a:spLocks noGrp="1" noChangeArrowheads="1"/>
          </p:cNvSpPr>
          <p:nvPr>
            <p:ph type="body" idx="1"/>
          </p:nvPr>
        </p:nvSpPr>
        <p:spPr>
          <a:xfrm>
            <a:off x="586854" y="1774208"/>
            <a:ext cx="10792346" cy="4582141"/>
          </a:xfrm>
        </p:spPr>
        <p:txBody>
          <a:bodyPr>
            <a:normAutofit lnSpcReduction="10000"/>
          </a:bodyPr>
          <a:lstStyle/>
          <a:p>
            <a:pPr algn="just" eaLnBrk="1" hangingPunct="1">
              <a:lnSpc>
                <a:spcPct val="120000"/>
              </a:lnSpc>
              <a:defRPr/>
            </a:pPr>
            <a:r>
              <a:rPr lang="en-US" sz="2600" dirty="0">
                <a:latin typeface="Arial" panose="020B0604020202020204" pitchFamily="34" charset="0"/>
                <a:cs typeface="Arial" panose="020B0604020202020204" pitchFamily="34" charset="0"/>
              </a:rPr>
              <a:t>Neurons have a </a:t>
            </a:r>
            <a:r>
              <a:rPr lang="ja-JP" altLang="en-US" sz="2600" dirty="0">
                <a:latin typeface="Arial" panose="020B0604020202020204" pitchFamily="34" charset="0"/>
                <a:cs typeface="Arial" panose="020B0604020202020204" pitchFamily="34" charset="0"/>
              </a:rPr>
              <a:t>“</a:t>
            </a:r>
            <a:r>
              <a:rPr lang="en-US" sz="2600" b="1" dirty="0">
                <a:solidFill>
                  <a:srgbClr val="0070C0"/>
                </a:solidFill>
                <a:latin typeface="Arial" panose="020B0604020202020204" pitchFamily="34" charset="0"/>
                <a:cs typeface="Arial" panose="020B0604020202020204" pitchFamily="34" charset="0"/>
              </a:rPr>
              <a:t>switching time</a:t>
            </a:r>
            <a:r>
              <a:rPr lang="ja-JP" altLang="en-US" sz="2600" dirty="0">
                <a:latin typeface="Arial" panose="020B0604020202020204" pitchFamily="34" charset="0"/>
                <a:cs typeface="Arial" panose="020B0604020202020204" pitchFamily="34" charset="0"/>
              </a:rPr>
              <a:t>”</a:t>
            </a:r>
            <a:r>
              <a:rPr lang="en-US" sz="2600" dirty="0">
                <a:latin typeface="Arial" panose="020B0604020202020204" pitchFamily="34" charset="0"/>
                <a:cs typeface="Arial" panose="020B0604020202020204" pitchFamily="34" charset="0"/>
              </a:rPr>
              <a:t> on the order of a few milliseconds, compared to </a:t>
            </a:r>
            <a:r>
              <a:rPr lang="en-US" sz="2600" dirty="0" err="1">
                <a:latin typeface="Arial" panose="020B0604020202020204" pitchFamily="34" charset="0"/>
                <a:cs typeface="Arial" panose="020B0604020202020204" pitchFamily="34" charset="0"/>
              </a:rPr>
              <a:t>nano</a:t>
            </a:r>
            <a:r>
              <a:rPr lang="en-US" sz="2600" dirty="0">
                <a:latin typeface="Arial" panose="020B0604020202020204" pitchFamily="34" charset="0"/>
                <a:cs typeface="Arial" panose="020B0604020202020204" pitchFamily="34" charset="0"/>
              </a:rPr>
              <a:t>/picoseconds for current computing hardware.</a:t>
            </a:r>
          </a:p>
          <a:p>
            <a:pPr algn="just" eaLnBrk="1" hangingPunct="1">
              <a:lnSpc>
                <a:spcPct val="120000"/>
              </a:lnSpc>
              <a:defRPr/>
            </a:pPr>
            <a:r>
              <a:rPr lang="en-US" sz="2600" dirty="0">
                <a:latin typeface="Arial" panose="020B0604020202020204" pitchFamily="34" charset="0"/>
                <a:cs typeface="Arial" panose="020B0604020202020204" pitchFamily="34" charset="0"/>
              </a:rPr>
              <a:t>However, neural systems can perform </a:t>
            </a:r>
            <a:r>
              <a:rPr lang="en-US" sz="2600" b="1" dirty="0">
                <a:solidFill>
                  <a:srgbClr val="0070C0"/>
                </a:solidFill>
                <a:latin typeface="Arial" panose="020B0604020202020204" pitchFamily="34" charset="0"/>
                <a:cs typeface="Arial" panose="020B0604020202020204" pitchFamily="34" charset="0"/>
              </a:rPr>
              <a:t>complex cognitive tasks </a:t>
            </a:r>
            <a:r>
              <a:rPr lang="en-US" sz="2600" dirty="0">
                <a:latin typeface="Arial" panose="020B0604020202020204" pitchFamily="34" charset="0"/>
                <a:cs typeface="Arial" panose="020B0604020202020204" pitchFamily="34" charset="0"/>
              </a:rPr>
              <a:t>(vision, speech understanding) in tenths of a second, computers can’t.</a:t>
            </a:r>
          </a:p>
          <a:p>
            <a:pPr algn="just">
              <a:lnSpc>
                <a:spcPct val="120000"/>
              </a:lnSpc>
              <a:defRPr/>
            </a:pPr>
            <a:r>
              <a:rPr lang="en-US" sz="2600" dirty="0">
                <a:latin typeface="Arial" panose="020B0604020202020204" pitchFamily="34" charset="0"/>
                <a:cs typeface="Arial" panose="020B0604020202020204" pitchFamily="34" charset="0"/>
              </a:rPr>
              <a:t>Neural computation in humans exploits</a:t>
            </a:r>
            <a:r>
              <a:rPr lang="ja-JP" altLang="en-US" sz="2600" dirty="0">
                <a:latin typeface="Arial" panose="020B0604020202020204" pitchFamily="34" charset="0"/>
                <a:cs typeface="Arial" panose="020B0604020202020204" pitchFamily="34" charset="0"/>
              </a:rPr>
              <a:t>“</a:t>
            </a:r>
            <a:r>
              <a:rPr lang="en-US" sz="2600" b="1" dirty="0">
                <a:solidFill>
                  <a:srgbClr val="0070C0"/>
                </a:solidFill>
                <a:latin typeface="Arial" panose="020B0604020202020204" pitchFamily="34" charset="0"/>
                <a:cs typeface="Arial" panose="020B0604020202020204" pitchFamily="34" charset="0"/>
              </a:rPr>
              <a:t>massive parallelism</a:t>
            </a:r>
            <a:r>
              <a:rPr lang="ja-JP" altLang="en-US" sz="2600" dirty="0">
                <a:latin typeface="Arial" panose="020B0604020202020204" pitchFamily="34" charset="0"/>
                <a:cs typeface="Arial" panose="020B0604020202020204" pitchFamily="34" charset="0"/>
              </a:rPr>
              <a:t>”</a:t>
            </a:r>
            <a:r>
              <a:rPr lang="en-US" altLang="ja-JP" sz="2600" dirty="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computers are modular and serial.</a:t>
            </a:r>
          </a:p>
          <a:p>
            <a:pPr algn="just">
              <a:lnSpc>
                <a:spcPct val="120000"/>
              </a:lnSpc>
              <a:defRPr/>
            </a:pPr>
            <a:r>
              <a:rPr lang="en-US" sz="2600" b="1" dirty="0">
                <a:solidFill>
                  <a:srgbClr val="0070C0"/>
                </a:solidFill>
                <a:latin typeface="Arial" panose="020B0604020202020204" pitchFamily="34" charset="0"/>
                <a:cs typeface="Arial" panose="020B0604020202020204" pitchFamily="34" charset="0"/>
              </a:rPr>
              <a:t>Processing speed </a:t>
            </a:r>
            <a:r>
              <a:rPr lang="en-US" sz="2600" dirty="0">
                <a:latin typeface="Arial" panose="020B0604020202020204" pitchFamily="34" charset="0"/>
                <a:cs typeface="Arial" panose="020B0604020202020204" pitchFamily="34" charset="0"/>
              </a:rPr>
              <a:t>is not fixed in the brain, there is no system clock.</a:t>
            </a:r>
          </a:p>
          <a:p>
            <a:pPr algn="just">
              <a:lnSpc>
                <a:spcPct val="120000"/>
              </a:lnSpc>
              <a:defRPr/>
            </a:pPr>
            <a:r>
              <a:rPr lang="en-US" sz="2600" dirty="0">
                <a:latin typeface="Arial" panose="020B0604020202020204" pitchFamily="34" charset="0"/>
                <a:cs typeface="Arial" panose="020B0604020202020204" pitchFamily="34" charset="0"/>
              </a:rPr>
              <a:t>Synapses are far more </a:t>
            </a:r>
            <a:r>
              <a:rPr lang="en-US" sz="2600" b="1" dirty="0">
                <a:solidFill>
                  <a:srgbClr val="0070C0"/>
                </a:solidFill>
                <a:latin typeface="Arial" panose="020B0604020202020204" pitchFamily="34" charset="0"/>
                <a:cs typeface="Arial" panose="020B0604020202020204" pitchFamily="34" charset="0"/>
              </a:rPr>
              <a:t>complex</a:t>
            </a:r>
            <a:r>
              <a:rPr lang="en-US" sz="2600" dirty="0">
                <a:latin typeface="Arial" panose="020B0604020202020204" pitchFamily="34" charset="0"/>
                <a:cs typeface="Arial" panose="020B0604020202020204" pitchFamily="34" charset="0"/>
              </a:rPr>
              <a:t> (electrochemical) than computer logic gates (electrical)</a:t>
            </a:r>
          </a:p>
          <a:p>
            <a:pPr eaLnBrk="1" hangingPunct="1">
              <a:lnSpc>
                <a:spcPct val="120000"/>
              </a:lnSpc>
              <a:defRPr/>
            </a:pPr>
            <a:endParaRPr lang="en-US" sz="2600" dirty="0">
              <a:latin typeface="Arial" panose="020B0604020202020204" pitchFamily="34" charset="0"/>
              <a:cs typeface="Arial" panose="020B0604020202020204" pitchFamily="34" charset="0"/>
            </a:endParaRPr>
          </a:p>
        </p:txBody>
      </p:sp>
      <p:sp>
        <p:nvSpPr>
          <p:cNvPr id="6" name="Rounded Rectangle 5"/>
          <p:cNvSpPr/>
          <p:nvPr/>
        </p:nvSpPr>
        <p:spPr>
          <a:xfrm>
            <a:off x="832514" y="377763"/>
            <a:ext cx="5022376" cy="86418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3800" b="1" dirty="0">
                <a:solidFill>
                  <a:schemeClr val="tx1"/>
                </a:solidFill>
                <a:latin typeface="Arial" panose="020B0604020202020204" pitchFamily="34" charset="0"/>
                <a:cs typeface="Arial" panose="020B0604020202020204" pitchFamily="34" charset="0"/>
              </a:rPr>
              <a:t>Brain vs computer</a:t>
            </a:r>
            <a:endParaRPr lang="en-US" sz="3800" dirty="0">
              <a:solidFill>
                <a:schemeClr val="tx1"/>
              </a:solidFill>
            </a:endParaRPr>
          </a:p>
        </p:txBody>
      </p:sp>
    </p:spTree>
    <p:extLst>
      <p:ext uri="{BB962C8B-B14F-4D97-AF65-F5344CB8AC3E}">
        <p14:creationId xmlns:p14="http://schemas.microsoft.com/office/powerpoint/2010/main" val="28936044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596094" y="484290"/>
            <a:ext cx="8053371" cy="648659"/>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a:solidFill>
                  <a:schemeClr val="tx1"/>
                </a:solidFill>
                <a:latin typeface="Arial" panose="020B0604020202020204" pitchFamily="34" charset="0"/>
                <a:cs typeface="Arial" panose="020B0604020202020204" pitchFamily="34" charset="0"/>
              </a:rPr>
              <a:t>New Representation for Perceptron</a:t>
            </a:r>
            <a:endParaRPr lang="en-US" sz="3500" dirty="0">
              <a:solidFill>
                <a:schemeClr val="tx1"/>
              </a:solidFill>
            </a:endParaRPr>
          </a:p>
        </p:txBody>
      </p:sp>
      <p:sp>
        <p:nvSpPr>
          <p:cNvPr id="5" name="Content Placeholder 2"/>
          <p:cNvSpPr txBox="1">
            <a:spLocks/>
          </p:cNvSpPr>
          <p:nvPr/>
        </p:nvSpPr>
        <p:spPr>
          <a:xfrm>
            <a:off x="692035" y="1978025"/>
            <a:ext cx="2898432" cy="6399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Special input, which is always 1</a:t>
            </a:r>
          </a:p>
        </p:txBody>
      </p:sp>
      <p:grpSp>
        <p:nvGrpSpPr>
          <p:cNvPr id="6" name="Group 5"/>
          <p:cNvGrpSpPr/>
          <p:nvPr/>
        </p:nvGrpSpPr>
        <p:grpSpPr>
          <a:xfrm>
            <a:off x="3770462" y="2205742"/>
            <a:ext cx="4606771" cy="3416805"/>
            <a:chOff x="6005015" y="2129051"/>
            <a:chExt cx="4606771" cy="3416805"/>
          </a:xfrm>
        </p:grpSpPr>
        <p:sp>
          <p:nvSpPr>
            <p:cNvPr id="7" name="Oval 6"/>
            <p:cNvSpPr/>
            <p:nvPr/>
          </p:nvSpPr>
          <p:spPr>
            <a:xfrm>
              <a:off x="6005015" y="2129051"/>
              <a:ext cx="532263" cy="477671"/>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12272" y="2862012"/>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77588" y="3580479"/>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070330" y="5068185"/>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095997" y="2904914"/>
              <a:ext cx="473556" cy="369332"/>
            </a:xfrm>
            <a:prstGeom prst="rect">
              <a:avLst/>
            </a:prstGeom>
            <a:noFill/>
          </p:spPr>
          <p:txBody>
            <a:bodyPr wrap="square" rtlCol="0">
              <a:spAutoFit/>
            </a:bodyPr>
            <a:lstStyle/>
            <a:p>
              <a:r>
                <a:rPr lang="en-US" b="1" dirty="0"/>
                <a:t>x</a:t>
              </a:r>
              <a:r>
                <a:rPr lang="en-US" b="1" baseline="-25000" dirty="0"/>
                <a:t>1</a:t>
              </a:r>
            </a:p>
          </p:txBody>
        </p:sp>
        <p:sp>
          <p:nvSpPr>
            <p:cNvPr id="12" name="TextBox 11"/>
            <p:cNvSpPr txBox="1"/>
            <p:nvPr/>
          </p:nvSpPr>
          <p:spPr>
            <a:xfrm>
              <a:off x="6168351" y="3595108"/>
              <a:ext cx="473556" cy="369332"/>
            </a:xfrm>
            <a:prstGeom prst="rect">
              <a:avLst/>
            </a:prstGeom>
            <a:noFill/>
          </p:spPr>
          <p:txBody>
            <a:bodyPr wrap="square" rtlCol="0">
              <a:spAutoFit/>
            </a:bodyPr>
            <a:lstStyle/>
            <a:p>
              <a:r>
                <a:rPr lang="en-US" b="1" dirty="0"/>
                <a:t>x</a:t>
              </a:r>
              <a:r>
                <a:rPr lang="en-US" b="1" baseline="-25000" dirty="0"/>
                <a:t>2</a:t>
              </a:r>
            </a:p>
          </p:txBody>
        </p:sp>
        <p:sp>
          <p:nvSpPr>
            <p:cNvPr id="14" name="TextBox 13"/>
            <p:cNvSpPr txBox="1"/>
            <p:nvPr/>
          </p:nvSpPr>
          <p:spPr>
            <a:xfrm>
              <a:off x="6182973" y="5107840"/>
              <a:ext cx="473556" cy="369332"/>
            </a:xfrm>
            <a:prstGeom prst="rect">
              <a:avLst/>
            </a:prstGeom>
            <a:noFill/>
          </p:spPr>
          <p:txBody>
            <a:bodyPr wrap="square" rtlCol="0">
              <a:spAutoFit/>
            </a:bodyPr>
            <a:lstStyle/>
            <a:p>
              <a:r>
                <a:rPr lang="en-US" b="1" dirty="0"/>
                <a:t>x</a:t>
              </a:r>
              <a:r>
                <a:rPr lang="en-US" b="1" baseline="-25000" dirty="0"/>
                <a:t>n</a:t>
              </a:r>
            </a:p>
          </p:txBody>
        </p:sp>
        <p:sp>
          <p:nvSpPr>
            <p:cNvPr id="15" name="Oval 14"/>
            <p:cNvSpPr/>
            <p:nvPr/>
          </p:nvSpPr>
          <p:spPr>
            <a:xfrm>
              <a:off x="8345715" y="3048001"/>
              <a:ext cx="1016000" cy="10000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17" name="Straight Arrow Connector 16"/>
            <p:cNvCxnSpPr/>
            <p:nvPr/>
          </p:nvCxnSpPr>
          <p:spPr>
            <a:xfrm>
              <a:off x="6515509" y="2475964"/>
              <a:ext cx="1873755" cy="86371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8" idx="6"/>
              <a:endCxn id="15" idx="2"/>
            </p:cNvCxnSpPr>
            <p:nvPr/>
          </p:nvCxnSpPr>
          <p:spPr>
            <a:xfrm>
              <a:off x="6544535" y="3100848"/>
              <a:ext cx="1801180" cy="44719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9" idx="6"/>
            </p:cNvCxnSpPr>
            <p:nvPr/>
          </p:nvCxnSpPr>
          <p:spPr>
            <a:xfrm flipV="1">
              <a:off x="6609851" y="3730171"/>
              <a:ext cx="1793927" cy="8914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6"/>
              <a:endCxn id="15" idx="3"/>
            </p:cNvCxnSpPr>
            <p:nvPr/>
          </p:nvCxnSpPr>
          <p:spPr>
            <a:xfrm flipV="1">
              <a:off x="6602593" y="3901623"/>
              <a:ext cx="1891912" cy="1405398"/>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0138230" y="3231482"/>
              <a:ext cx="473556" cy="369332"/>
            </a:xfrm>
            <a:prstGeom prst="rect">
              <a:avLst/>
            </a:prstGeom>
            <a:noFill/>
          </p:spPr>
          <p:txBody>
            <a:bodyPr wrap="square" rtlCol="0">
              <a:spAutoFit/>
            </a:bodyPr>
            <a:lstStyle/>
            <a:p>
              <a:r>
                <a:rPr lang="cy-GB" b="1" dirty="0"/>
                <a:t>ŷ</a:t>
              </a:r>
              <a:endParaRPr lang="en-US" b="1" baseline="-25000" dirty="0"/>
            </a:p>
          </p:txBody>
        </p:sp>
        <p:cxnSp>
          <p:nvCxnSpPr>
            <p:cNvPr id="22" name="Straight Arrow Connector 21"/>
            <p:cNvCxnSpPr/>
            <p:nvPr/>
          </p:nvCxnSpPr>
          <p:spPr>
            <a:xfrm flipV="1">
              <a:off x="9353041" y="3048001"/>
              <a:ext cx="863855" cy="46516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994338" y="2916168"/>
              <a:ext cx="496196" cy="369332"/>
            </a:xfrm>
            <a:prstGeom prst="rect">
              <a:avLst/>
            </a:prstGeom>
            <a:noFill/>
          </p:spPr>
          <p:txBody>
            <a:bodyPr wrap="square" rtlCol="0">
              <a:spAutoFit/>
            </a:bodyPr>
            <a:lstStyle/>
            <a:p>
              <a:r>
                <a:rPr lang="en-US" b="1" dirty="0"/>
                <a:t>w</a:t>
              </a:r>
              <a:r>
                <a:rPr lang="en-US" b="1" baseline="-25000" dirty="0"/>
                <a:t>1</a:t>
              </a:r>
            </a:p>
          </p:txBody>
        </p:sp>
        <p:sp>
          <p:nvSpPr>
            <p:cNvPr id="24" name="TextBox 23"/>
            <p:cNvSpPr txBox="1"/>
            <p:nvPr/>
          </p:nvSpPr>
          <p:spPr>
            <a:xfrm>
              <a:off x="7045140" y="3431425"/>
              <a:ext cx="496196" cy="369332"/>
            </a:xfrm>
            <a:prstGeom prst="rect">
              <a:avLst/>
            </a:prstGeom>
            <a:noFill/>
          </p:spPr>
          <p:txBody>
            <a:bodyPr wrap="square" rtlCol="0">
              <a:spAutoFit/>
            </a:bodyPr>
            <a:lstStyle/>
            <a:p>
              <a:r>
                <a:rPr lang="en-US" b="1" dirty="0"/>
                <a:t>w</a:t>
              </a:r>
              <a:r>
                <a:rPr lang="en-US" b="1" baseline="-25000" dirty="0"/>
                <a:t>2</a:t>
              </a:r>
            </a:p>
          </p:txBody>
        </p:sp>
        <p:sp>
          <p:nvSpPr>
            <p:cNvPr id="26" name="TextBox 25"/>
            <p:cNvSpPr txBox="1"/>
            <p:nvPr/>
          </p:nvSpPr>
          <p:spPr>
            <a:xfrm>
              <a:off x="7016112" y="4389361"/>
              <a:ext cx="496196" cy="369332"/>
            </a:xfrm>
            <a:prstGeom prst="rect">
              <a:avLst/>
            </a:prstGeom>
            <a:noFill/>
          </p:spPr>
          <p:txBody>
            <a:bodyPr wrap="square" rtlCol="0">
              <a:spAutoFit/>
            </a:bodyPr>
            <a:lstStyle/>
            <a:p>
              <a:r>
                <a:rPr lang="en-US" b="1" dirty="0"/>
                <a:t>w</a:t>
              </a:r>
              <a:r>
                <a:rPr lang="en-US" b="1" baseline="-25000" dirty="0"/>
                <a:t>n</a:t>
              </a:r>
            </a:p>
          </p:txBody>
        </p:sp>
      </p:grpSp>
      <p:sp>
        <p:nvSpPr>
          <p:cNvPr id="27" name="TextBox 26"/>
          <p:cNvSpPr txBox="1"/>
          <p:nvPr/>
        </p:nvSpPr>
        <p:spPr>
          <a:xfrm>
            <a:off x="3879072" y="2248637"/>
            <a:ext cx="473556" cy="369332"/>
          </a:xfrm>
          <a:prstGeom prst="rect">
            <a:avLst/>
          </a:prstGeom>
          <a:noFill/>
        </p:spPr>
        <p:txBody>
          <a:bodyPr wrap="square" rtlCol="0">
            <a:spAutoFit/>
          </a:bodyPr>
          <a:lstStyle/>
          <a:p>
            <a:r>
              <a:rPr lang="en-US" b="1" dirty="0"/>
              <a:t>1</a:t>
            </a:r>
            <a:endParaRPr lang="en-US" b="1" baseline="-25000" dirty="0"/>
          </a:p>
        </p:txBody>
      </p:sp>
      <p:sp>
        <p:nvSpPr>
          <p:cNvPr id="28" name="TextBox 27"/>
          <p:cNvSpPr txBox="1"/>
          <p:nvPr/>
        </p:nvSpPr>
        <p:spPr>
          <a:xfrm>
            <a:off x="4752531" y="2521147"/>
            <a:ext cx="496196" cy="369332"/>
          </a:xfrm>
          <a:prstGeom prst="rect">
            <a:avLst/>
          </a:prstGeom>
          <a:noFill/>
        </p:spPr>
        <p:txBody>
          <a:bodyPr wrap="square" rtlCol="0">
            <a:spAutoFit/>
          </a:bodyPr>
          <a:lstStyle/>
          <a:p>
            <a:r>
              <a:rPr lang="en-US" b="1" dirty="0"/>
              <a:t>w</a:t>
            </a:r>
            <a:r>
              <a:rPr lang="en-US" b="1" baseline="-25000" dirty="0"/>
              <a:t>0</a:t>
            </a:r>
          </a:p>
        </p:txBody>
      </p:sp>
      <p:cxnSp>
        <p:nvCxnSpPr>
          <p:cNvPr id="29" name="Straight Arrow Connector 28"/>
          <p:cNvCxnSpPr/>
          <p:nvPr/>
        </p:nvCxnSpPr>
        <p:spPr>
          <a:xfrm>
            <a:off x="7125745" y="3742255"/>
            <a:ext cx="935387" cy="29887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665206" y="2673329"/>
            <a:ext cx="1427522" cy="369332"/>
          </a:xfrm>
          <a:prstGeom prst="rect">
            <a:avLst/>
          </a:prstGeom>
          <a:noFill/>
        </p:spPr>
        <p:txBody>
          <a:bodyPr wrap="square" rtlCol="0">
            <a:spAutoFit/>
          </a:bodyPr>
          <a:lstStyle/>
          <a:p>
            <a:r>
              <a:rPr lang="en-US" b="1" dirty="0"/>
              <a:t>If S &gt; 0</a:t>
            </a:r>
            <a:endParaRPr lang="en-US" b="1" baseline="-25000" dirty="0"/>
          </a:p>
        </p:txBody>
      </p:sp>
      <p:sp>
        <p:nvSpPr>
          <p:cNvPr id="33" name="TextBox 32"/>
          <p:cNvSpPr txBox="1"/>
          <p:nvPr/>
        </p:nvSpPr>
        <p:spPr>
          <a:xfrm flipH="1">
            <a:off x="8047655" y="2861451"/>
            <a:ext cx="601810" cy="369332"/>
          </a:xfrm>
          <a:prstGeom prst="rect">
            <a:avLst/>
          </a:prstGeom>
          <a:noFill/>
        </p:spPr>
        <p:txBody>
          <a:bodyPr wrap="square" rtlCol="0">
            <a:spAutoFit/>
          </a:bodyPr>
          <a:lstStyle/>
          <a:p>
            <a:r>
              <a:rPr lang="en-US" b="1" dirty="0"/>
              <a:t>+1</a:t>
            </a:r>
            <a:endParaRPr lang="en-US" b="1" baseline="-25000" dirty="0"/>
          </a:p>
        </p:txBody>
      </p:sp>
      <p:sp>
        <p:nvSpPr>
          <p:cNvPr id="36" name="TextBox 35"/>
          <p:cNvSpPr txBox="1"/>
          <p:nvPr/>
        </p:nvSpPr>
        <p:spPr>
          <a:xfrm flipH="1">
            <a:off x="8092727" y="3865627"/>
            <a:ext cx="505789" cy="369332"/>
          </a:xfrm>
          <a:prstGeom prst="rect">
            <a:avLst/>
          </a:prstGeom>
          <a:noFill/>
        </p:spPr>
        <p:txBody>
          <a:bodyPr wrap="square" rtlCol="0">
            <a:spAutoFit/>
          </a:bodyPr>
          <a:lstStyle/>
          <a:p>
            <a:r>
              <a:rPr lang="en-US" b="1" dirty="0"/>
              <a:t>-1 </a:t>
            </a:r>
            <a:endParaRPr lang="en-US" b="1" baseline="-25000" dirty="0"/>
          </a:p>
        </p:txBody>
      </p:sp>
      <p:sp>
        <p:nvSpPr>
          <p:cNvPr id="37" name="TextBox 36"/>
          <p:cNvSpPr txBox="1"/>
          <p:nvPr/>
        </p:nvSpPr>
        <p:spPr>
          <a:xfrm>
            <a:off x="6872433" y="4201796"/>
            <a:ext cx="1104081" cy="338554"/>
          </a:xfrm>
          <a:prstGeom prst="rect">
            <a:avLst/>
          </a:prstGeom>
          <a:noFill/>
        </p:spPr>
        <p:txBody>
          <a:bodyPr wrap="square" rtlCol="0">
            <a:spAutoFit/>
          </a:bodyPr>
          <a:lstStyle/>
          <a:p>
            <a:r>
              <a:rPr lang="en-US" sz="1600" b="1" dirty="0"/>
              <a:t>Otherwise</a:t>
            </a:r>
            <a:endParaRPr lang="en-US" sz="1600" b="1" baseline="-25000" dirty="0"/>
          </a:p>
        </p:txBody>
      </p:sp>
      <p:sp>
        <p:nvSpPr>
          <p:cNvPr id="38" name="TextBox 37"/>
          <p:cNvSpPr txBox="1"/>
          <p:nvPr/>
        </p:nvSpPr>
        <p:spPr>
          <a:xfrm>
            <a:off x="5427574" y="1599813"/>
            <a:ext cx="2486805" cy="646331"/>
          </a:xfrm>
          <a:prstGeom prst="rect">
            <a:avLst/>
          </a:prstGeom>
          <a:noFill/>
        </p:spPr>
        <p:txBody>
          <a:bodyPr wrap="square" rtlCol="0">
            <a:spAutoFit/>
          </a:bodyPr>
          <a:lstStyle/>
          <a:p>
            <a:r>
              <a:rPr lang="en-US" b="1" dirty="0"/>
              <a:t>Threshold function has become this</a:t>
            </a:r>
          </a:p>
        </p:txBody>
      </p:sp>
      <p:cxnSp>
        <p:nvCxnSpPr>
          <p:cNvPr id="41" name="Straight Arrow Connector 40"/>
          <p:cNvCxnSpPr>
            <a:endCxn id="28" idx="0"/>
          </p:cNvCxnSpPr>
          <p:nvPr/>
        </p:nvCxnSpPr>
        <p:spPr>
          <a:xfrm flipH="1">
            <a:off x="5000629" y="2000542"/>
            <a:ext cx="426945" cy="52060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2784819" y="5821201"/>
            <a:ext cx="5592413" cy="57254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 w</a:t>
            </a:r>
            <a:r>
              <a:rPr lang="en-US" sz="2400" b="1" baseline="-25000" dirty="0">
                <a:solidFill>
                  <a:schemeClr val="tx1"/>
                </a:solidFill>
              </a:rPr>
              <a:t>0</a:t>
            </a:r>
            <a:r>
              <a:rPr lang="en-US" sz="2400" b="1" dirty="0">
                <a:solidFill>
                  <a:schemeClr val="tx1"/>
                </a:solidFill>
              </a:rPr>
              <a:t> + w</a:t>
            </a:r>
            <a:r>
              <a:rPr lang="en-US" sz="2400" b="1" baseline="-25000" dirty="0">
                <a:solidFill>
                  <a:schemeClr val="tx1"/>
                </a:solidFill>
              </a:rPr>
              <a:t>1</a:t>
            </a:r>
            <a:r>
              <a:rPr lang="en-US" sz="2400" b="1" dirty="0">
                <a:solidFill>
                  <a:schemeClr val="tx1"/>
                </a:solidFill>
              </a:rPr>
              <a:t>*x</a:t>
            </a:r>
            <a:r>
              <a:rPr lang="en-US" sz="2400" b="1" baseline="-25000" dirty="0">
                <a:solidFill>
                  <a:schemeClr val="tx1"/>
                </a:solidFill>
              </a:rPr>
              <a:t>1</a:t>
            </a:r>
            <a:r>
              <a:rPr lang="en-US" sz="2400" b="1" dirty="0">
                <a:solidFill>
                  <a:schemeClr val="tx1"/>
                </a:solidFill>
              </a:rPr>
              <a:t> + w</a:t>
            </a:r>
            <a:r>
              <a:rPr lang="en-US" sz="2400" b="1" baseline="-25000" dirty="0">
                <a:solidFill>
                  <a:schemeClr val="tx1"/>
                </a:solidFill>
              </a:rPr>
              <a:t>2</a:t>
            </a:r>
            <a:r>
              <a:rPr lang="en-US" sz="2400" b="1" dirty="0">
                <a:solidFill>
                  <a:schemeClr val="tx1"/>
                </a:solidFill>
              </a:rPr>
              <a:t>*x</a:t>
            </a:r>
            <a:r>
              <a:rPr lang="en-US" sz="2400" b="1" baseline="-25000" dirty="0">
                <a:solidFill>
                  <a:schemeClr val="tx1"/>
                </a:solidFill>
              </a:rPr>
              <a:t>2</a:t>
            </a:r>
            <a:r>
              <a:rPr lang="en-US" sz="2400" b="1" dirty="0">
                <a:solidFill>
                  <a:schemeClr val="tx1"/>
                </a:solidFill>
              </a:rPr>
              <a:t> . . . . . . .  w</a:t>
            </a:r>
            <a:r>
              <a:rPr lang="en-US" sz="2400" b="1" baseline="-25000" dirty="0">
                <a:solidFill>
                  <a:schemeClr val="tx1"/>
                </a:solidFill>
              </a:rPr>
              <a:t>n</a:t>
            </a:r>
            <a:r>
              <a:rPr lang="en-US" sz="2400" b="1" dirty="0">
                <a:solidFill>
                  <a:schemeClr val="tx1"/>
                </a:solidFill>
              </a:rPr>
              <a:t>*x</a:t>
            </a:r>
            <a:r>
              <a:rPr lang="en-US" sz="2400" b="1" baseline="-25000" dirty="0">
                <a:solidFill>
                  <a:schemeClr val="tx1"/>
                </a:solidFill>
              </a:rPr>
              <a:t>n</a:t>
            </a:r>
          </a:p>
        </p:txBody>
      </p:sp>
      <p:cxnSp>
        <p:nvCxnSpPr>
          <p:cNvPr id="46" name="Straight Arrow Connector 45"/>
          <p:cNvCxnSpPr/>
          <p:nvPr/>
        </p:nvCxnSpPr>
        <p:spPr>
          <a:xfrm>
            <a:off x="3212668" y="2260844"/>
            <a:ext cx="528810" cy="18446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16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par>
                          <p:cTn id="8" fill="hold">
                            <p:stCondLst>
                              <p:cond delay="2000"/>
                            </p:stCondLst>
                            <p:childTnLst>
                              <p:par>
                                <p:cTn id="9" presetID="28" presetClass="emph" presetSubtype="0" repeatCount="5000" fill="hold" grpId="0" nodeType="afterEffect">
                                  <p:stCondLst>
                                    <p:cond delay="0"/>
                                  </p:stCondLst>
                                  <p:iterate type="lt">
                                    <p:tmPct val="10000"/>
                                  </p:iterate>
                                  <p:childTnLst>
                                    <p:animClr clrSpc="rgb" dir="cw">
                                      <p:cBhvr override="childStyle">
                                        <p:cTn id="10" dur="2000" fill="hold"/>
                                        <p:tgtEl>
                                          <p:spTgt spid="32"/>
                                        </p:tgtEl>
                                        <p:attrNameLst>
                                          <p:attrName>style.color</p:attrName>
                                        </p:attrNameLst>
                                      </p:cBhvr>
                                      <p:to>
                                        <a:srgbClr val="F94825"/>
                                      </p:to>
                                    </p:animClr>
                                    <p:animClr clrSpc="rgb" dir="cw">
                                      <p:cBhvr>
                                        <p:cTn id="11" dur="2000" fill="hold"/>
                                        <p:tgtEl>
                                          <p:spTgt spid="32"/>
                                        </p:tgtEl>
                                        <p:attrNameLst>
                                          <p:attrName>fillcolor</p:attrName>
                                        </p:attrNameLst>
                                      </p:cBhvr>
                                      <p:to>
                                        <a:srgbClr val="F94825"/>
                                      </p:to>
                                    </p:animClr>
                                    <p:set>
                                      <p:cBhvr>
                                        <p:cTn id="12" dur="2000" fill="hold"/>
                                        <p:tgtEl>
                                          <p:spTgt spid="32"/>
                                        </p:tgtEl>
                                        <p:attrNameLst>
                                          <p:attrName>fill.type</p:attrName>
                                        </p:attrNameLst>
                                      </p:cBhvr>
                                      <p:to>
                                        <p:strVal val="solid"/>
                                      </p:to>
                                    </p:set>
                                    <p:anim to="1.5" calcmode="lin" valueType="num">
                                      <p:cBhvr override="childStyle">
                                        <p:cTn id="13" dur="2000" fill="hold"/>
                                        <p:tgtEl>
                                          <p:spTgt spid="32"/>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0878" y="1825625"/>
            <a:ext cx="8079474" cy="3592536"/>
          </a:xfrm>
        </p:spPr>
        <p:txBody>
          <a:bodyPr>
            <a:normAutofit/>
          </a:bodyPr>
          <a:lstStyle/>
          <a:p>
            <a:endParaRPr lang="en-US" sz="2400" dirty="0"/>
          </a:p>
          <a:p>
            <a:pPr marL="0" lvl="1" indent="0">
              <a:buNone/>
            </a:pPr>
            <a:r>
              <a:rPr lang="en-US" sz="2800" dirty="0"/>
              <a:t> </a:t>
            </a:r>
          </a:p>
          <a:p>
            <a:pPr marL="228600" lvl="1"/>
            <a:endParaRPr lang="en-US" sz="2800" dirty="0"/>
          </a:p>
        </p:txBody>
      </p:sp>
      <p:sp>
        <p:nvSpPr>
          <p:cNvPr id="4" name="Rounded Rectangle 3"/>
          <p:cNvSpPr/>
          <p:nvPr/>
        </p:nvSpPr>
        <p:spPr>
          <a:xfrm>
            <a:off x="937291" y="497938"/>
            <a:ext cx="5804704" cy="88048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b="1" dirty="0">
                <a:solidFill>
                  <a:schemeClr val="tx1"/>
                </a:solidFill>
                <a:latin typeface="Arial" panose="020B0604020202020204" pitchFamily="34" charset="0"/>
                <a:cs typeface="Arial" panose="020B0604020202020204" pitchFamily="34" charset="0"/>
              </a:rPr>
              <a:t>Learning Algorithm</a:t>
            </a:r>
            <a:endParaRPr lang="en-US" sz="3800" dirty="0">
              <a:solidFill>
                <a:schemeClr val="tx1"/>
              </a:solidFill>
            </a:endParaRPr>
          </a:p>
        </p:txBody>
      </p:sp>
      <p:sp>
        <p:nvSpPr>
          <p:cNvPr id="5" name="Content Placeholder 2"/>
          <p:cNvSpPr txBox="1">
            <a:spLocks/>
          </p:cNvSpPr>
          <p:nvPr/>
        </p:nvSpPr>
        <p:spPr>
          <a:xfrm>
            <a:off x="1203277" y="1978025"/>
            <a:ext cx="10083421" cy="43502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t>Weights are randomly initialized.</a:t>
            </a:r>
          </a:p>
          <a:p>
            <a:r>
              <a:rPr lang="en-US" sz="3200" b="1" dirty="0"/>
              <a:t>For each training example E</a:t>
            </a:r>
          </a:p>
          <a:p>
            <a:pPr lvl="2"/>
            <a:r>
              <a:rPr lang="en-US" sz="2400" b="1" dirty="0">
                <a:solidFill>
                  <a:srgbClr val="0070C0"/>
                </a:solidFill>
              </a:rPr>
              <a:t>Calculate the observed output from Perceptron, o(E)</a:t>
            </a:r>
          </a:p>
          <a:p>
            <a:pPr lvl="2"/>
            <a:r>
              <a:rPr lang="en-US" sz="2400" b="1" dirty="0">
                <a:solidFill>
                  <a:srgbClr val="0070C0"/>
                </a:solidFill>
              </a:rPr>
              <a:t>If the target output t(E)  is different to o(E) </a:t>
            </a:r>
          </a:p>
          <a:p>
            <a:pPr lvl="3"/>
            <a:r>
              <a:rPr lang="en-US" sz="2000" b="1" dirty="0"/>
              <a:t>Then update all the weights so that o(E) becomes closer to t(E)</a:t>
            </a:r>
          </a:p>
          <a:p>
            <a:r>
              <a:rPr lang="en-US" sz="3200" b="1" dirty="0"/>
              <a:t>This process is done for every example</a:t>
            </a:r>
          </a:p>
          <a:p>
            <a:r>
              <a:rPr lang="en-US" sz="3200" b="1" dirty="0"/>
              <a:t>It is not necessary to stop when all examples are used.</a:t>
            </a:r>
          </a:p>
          <a:p>
            <a:pPr lvl="2"/>
            <a:r>
              <a:rPr lang="en-US" sz="2400" b="1" dirty="0">
                <a:solidFill>
                  <a:srgbClr val="0070C0"/>
                </a:solidFill>
              </a:rPr>
              <a:t>Repeat the cycle again (an epoch) until network produces the correct output</a:t>
            </a:r>
          </a:p>
          <a:p>
            <a:endParaRPr lang="en-US" sz="3200" b="1" dirty="0"/>
          </a:p>
        </p:txBody>
      </p:sp>
    </p:spTree>
    <p:extLst>
      <p:ext uri="{BB962C8B-B14F-4D97-AF65-F5344CB8AC3E}">
        <p14:creationId xmlns:p14="http://schemas.microsoft.com/office/powerpoint/2010/main" val="1410645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0878" y="1825625"/>
            <a:ext cx="10630582" cy="1573166"/>
          </a:xfrm>
        </p:spPr>
        <p:txBody>
          <a:bodyPr>
            <a:normAutofit/>
          </a:bodyPr>
          <a:lstStyle/>
          <a:p>
            <a:endParaRPr lang="en-US" sz="2400" dirty="0"/>
          </a:p>
          <a:p>
            <a:pPr marL="0" lvl="1" indent="0">
              <a:buNone/>
            </a:pPr>
            <a:r>
              <a:rPr lang="en-US" sz="2800" dirty="0"/>
              <a:t> </a:t>
            </a:r>
          </a:p>
          <a:p>
            <a:pPr marL="228600" lvl="1"/>
            <a:endParaRPr lang="en-US" sz="2800" dirty="0"/>
          </a:p>
        </p:txBody>
      </p:sp>
      <p:sp>
        <p:nvSpPr>
          <p:cNvPr id="4" name="Rounded Rectangle 3"/>
          <p:cNvSpPr/>
          <p:nvPr/>
        </p:nvSpPr>
        <p:spPr>
          <a:xfrm>
            <a:off x="502950" y="497938"/>
            <a:ext cx="10934853" cy="64835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500" b="1" dirty="0">
                <a:solidFill>
                  <a:schemeClr val="tx1"/>
                </a:solidFill>
                <a:latin typeface="Arial" panose="020B0604020202020204" pitchFamily="34" charset="0"/>
                <a:cs typeface="Arial" panose="020B0604020202020204" pitchFamily="34" charset="0"/>
              </a:rPr>
              <a:t>Perceptron Training Rule (How to update weights)</a:t>
            </a:r>
            <a:endParaRPr lang="en-US" sz="3500" dirty="0">
              <a:solidFill>
                <a:schemeClr val="tx1"/>
              </a:solidFill>
            </a:endParaRPr>
          </a:p>
        </p:txBody>
      </p:sp>
      <p:sp>
        <p:nvSpPr>
          <p:cNvPr id="5" name="Content Placeholder 2"/>
          <p:cNvSpPr txBox="1">
            <a:spLocks/>
          </p:cNvSpPr>
          <p:nvPr/>
        </p:nvSpPr>
        <p:spPr>
          <a:xfrm>
            <a:off x="271018" y="1582887"/>
            <a:ext cx="10920142" cy="19252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t>When t(E) is different from o(E)</a:t>
            </a:r>
          </a:p>
          <a:p>
            <a:pPr lvl="2"/>
            <a:r>
              <a:rPr lang="en-US" sz="2400" b="1" dirty="0"/>
              <a:t>Add </a:t>
            </a:r>
            <a:r>
              <a:rPr lang="el-GR" sz="2400" b="1" dirty="0"/>
              <a:t>∆</a:t>
            </a:r>
            <a:r>
              <a:rPr lang="en-US" sz="2400" b="1" baseline="-25000" dirty="0" err="1"/>
              <a:t>i</a:t>
            </a:r>
            <a:r>
              <a:rPr lang="en-US" sz="2400" b="1" dirty="0"/>
              <a:t> to weight </a:t>
            </a:r>
            <a:r>
              <a:rPr lang="en-US" sz="2400" b="1" dirty="0" err="1"/>
              <a:t>w</a:t>
            </a:r>
            <a:r>
              <a:rPr lang="en-US" sz="2400" b="1" baseline="-25000" dirty="0" err="1"/>
              <a:t>i</a:t>
            </a:r>
            <a:endParaRPr lang="en-US" sz="2400" b="1" baseline="-25000" dirty="0"/>
          </a:p>
          <a:p>
            <a:pPr lvl="2"/>
            <a:r>
              <a:rPr lang="en-US" sz="2400" b="1" dirty="0"/>
              <a:t>Where    = ɳ(t(E) – o(E) ) x</a:t>
            </a:r>
            <a:r>
              <a:rPr lang="en-US" sz="2400" b="1" baseline="-25000" dirty="0"/>
              <a:t>i</a:t>
            </a:r>
            <a:r>
              <a:rPr lang="en-US" sz="2400" b="1" dirty="0"/>
              <a:t>   </a:t>
            </a:r>
            <a:r>
              <a:rPr lang="en-US" sz="2400" b="1" dirty="0">
                <a:sym typeface="Wingdings" panose="05000000000000000000" pitchFamily="2" charset="2"/>
              </a:rPr>
              <a:t> </a:t>
            </a:r>
            <a:r>
              <a:rPr lang="en-US" sz="2400" b="1" dirty="0"/>
              <a:t>ɳ</a:t>
            </a:r>
            <a:r>
              <a:rPr lang="en-US" sz="2400" b="1" dirty="0">
                <a:sym typeface="Wingdings" panose="05000000000000000000" pitchFamily="2" charset="2"/>
              </a:rPr>
              <a:t> is learning rate (Usually very small value)</a:t>
            </a:r>
            <a:endParaRPr lang="en-US" sz="2400" b="1" dirty="0"/>
          </a:p>
          <a:p>
            <a:pPr lvl="2"/>
            <a:r>
              <a:rPr lang="en-US" sz="2400" b="1" dirty="0"/>
              <a:t>Do this for every weight in the network</a:t>
            </a:r>
          </a:p>
        </p:txBody>
      </p:sp>
      <p:grpSp>
        <p:nvGrpSpPr>
          <p:cNvPr id="40" name="Group 39"/>
          <p:cNvGrpSpPr/>
          <p:nvPr/>
        </p:nvGrpSpPr>
        <p:grpSpPr>
          <a:xfrm>
            <a:off x="7537252" y="3875965"/>
            <a:ext cx="4213479" cy="2775360"/>
            <a:chOff x="7277940" y="3875965"/>
            <a:chExt cx="4213479" cy="2775360"/>
          </a:xfrm>
        </p:grpSpPr>
        <p:sp>
          <p:nvSpPr>
            <p:cNvPr id="7" name="Oval 6"/>
            <p:cNvSpPr/>
            <p:nvPr/>
          </p:nvSpPr>
          <p:spPr>
            <a:xfrm>
              <a:off x="7277940" y="387596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8" name="Oval 7"/>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7021" y="5054913"/>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337679" y="6263328"/>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361155" y="4506173"/>
              <a:ext cx="433127" cy="369332"/>
            </a:xfrm>
            <a:prstGeom prst="rect">
              <a:avLst/>
            </a:prstGeom>
            <a:noFill/>
          </p:spPr>
          <p:txBody>
            <a:bodyPr wrap="square" rtlCol="0">
              <a:spAutoFit/>
            </a:bodyPr>
            <a:lstStyle/>
            <a:p>
              <a:r>
                <a:rPr lang="en-US" b="1" dirty="0"/>
                <a:t>x</a:t>
              </a:r>
              <a:r>
                <a:rPr lang="en-US" b="1" baseline="-25000" dirty="0"/>
                <a:t>1 </a:t>
              </a:r>
            </a:p>
          </p:txBody>
        </p:sp>
        <p:sp>
          <p:nvSpPr>
            <p:cNvPr id="12" name="TextBox 11"/>
            <p:cNvSpPr txBox="1"/>
            <p:nvPr/>
          </p:nvSpPr>
          <p:spPr>
            <a:xfrm>
              <a:off x="7372740" y="5066796"/>
              <a:ext cx="433127" cy="299996"/>
            </a:xfrm>
            <a:prstGeom prst="rect">
              <a:avLst/>
            </a:prstGeom>
            <a:noFill/>
          </p:spPr>
          <p:txBody>
            <a:bodyPr wrap="square" rtlCol="0">
              <a:spAutoFit/>
            </a:bodyPr>
            <a:lstStyle/>
            <a:p>
              <a:r>
                <a:rPr lang="en-US" b="1" dirty="0"/>
                <a:t>x</a:t>
              </a:r>
              <a:r>
                <a:rPr lang="en-US" b="1" baseline="-25000" dirty="0"/>
                <a:t>2</a:t>
              </a:r>
            </a:p>
          </p:txBody>
        </p:sp>
        <p:sp>
          <p:nvSpPr>
            <p:cNvPr id="13" name="TextBox 12"/>
            <p:cNvSpPr txBox="1"/>
            <p:nvPr/>
          </p:nvSpPr>
          <p:spPr>
            <a:xfrm>
              <a:off x="7427331" y="6252406"/>
              <a:ext cx="433127" cy="369332"/>
            </a:xfrm>
            <a:prstGeom prst="rect">
              <a:avLst/>
            </a:prstGeom>
            <a:noFill/>
          </p:spPr>
          <p:txBody>
            <a:bodyPr wrap="square" rtlCol="0">
              <a:spAutoFit/>
            </a:bodyPr>
            <a:lstStyle/>
            <a:p>
              <a:r>
                <a:rPr lang="en-US" b="1" dirty="0"/>
                <a:t>x</a:t>
              </a:r>
              <a:r>
                <a:rPr lang="en-US" b="1" baseline="-25000" dirty="0"/>
                <a:t>4</a:t>
              </a:r>
            </a:p>
          </p:txBody>
        </p:sp>
        <p:sp>
          <p:nvSpPr>
            <p:cNvPr id="14" name="Oval 13"/>
            <p:cNvSpPr/>
            <p:nvPr/>
          </p:nvSpPr>
          <p:spPr>
            <a:xfrm>
              <a:off x="9418808" y="4622398"/>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15" name="Straight Arrow Connector 14"/>
            <p:cNvCxnSpPr/>
            <p:nvPr/>
          </p:nvCxnSpPr>
          <p:spPr>
            <a:xfrm>
              <a:off x="7744852" y="4157751"/>
              <a:ext cx="1713788" cy="701571"/>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6"/>
              <a:endCxn id="14" idx="2"/>
            </p:cNvCxnSpPr>
            <p:nvPr/>
          </p:nvCxnSpPr>
          <p:spPr>
            <a:xfrm>
              <a:off x="7771400" y="4665324"/>
              <a:ext cx="1647409" cy="3632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6"/>
            </p:cNvCxnSpPr>
            <p:nvPr/>
          </p:nvCxnSpPr>
          <p:spPr>
            <a:xfrm flipV="1">
              <a:off x="7803844" y="5176503"/>
              <a:ext cx="1640775" cy="7240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6"/>
              <a:endCxn id="14" idx="3"/>
            </p:cNvCxnSpPr>
            <p:nvPr/>
          </p:nvCxnSpPr>
          <p:spPr>
            <a:xfrm flipV="1">
              <a:off x="7824501" y="5315768"/>
              <a:ext cx="1730395" cy="114155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20" name="Straight Arrow Connector 19"/>
            <p:cNvCxnSpPr/>
            <p:nvPr/>
          </p:nvCxnSpPr>
          <p:spPr>
            <a:xfrm flipV="1">
              <a:off x="10340136" y="4622398"/>
              <a:ext cx="790105"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82801" y="4515315"/>
              <a:ext cx="660951" cy="369332"/>
            </a:xfrm>
            <a:prstGeom prst="rect">
              <a:avLst/>
            </a:prstGeom>
            <a:noFill/>
          </p:spPr>
          <p:txBody>
            <a:bodyPr wrap="square" rtlCol="0">
              <a:spAutoFit/>
            </a:bodyPr>
            <a:lstStyle/>
            <a:p>
              <a:r>
                <a:rPr lang="en-US" b="1" dirty="0"/>
                <a:t>0.7</a:t>
              </a:r>
              <a:endParaRPr lang="en-US" b="1" baseline="-25000" dirty="0"/>
            </a:p>
          </p:txBody>
        </p:sp>
        <p:sp>
          <p:nvSpPr>
            <p:cNvPr id="22" name="TextBox 21"/>
            <p:cNvSpPr txBox="1"/>
            <p:nvPr/>
          </p:nvSpPr>
          <p:spPr>
            <a:xfrm>
              <a:off x="8188323" y="4906545"/>
              <a:ext cx="805500" cy="369332"/>
            </a:xfrm>
            <a:prstGeom prst="rect">
              <a:avLst/>
            </a:prstGeom>
            <a:noFill/>
          </p:spPr>
          <p:txBody>
            <a:bodyPr wrap="square" rtlCol="0">
              <a:spAutoFit/>
            </a:bodyPr>
            <a:lstStyle/>
            <a:p>
              <a:r>
                <a:rPr lang="en-US" b="1" dirty="0"/>
                <a:t>-0.2</a:t>
              </a:r>
              <a:endParaRPr lang="en-US" b="1" baseline="-25000" dirty="0"/>
            </a:p>
          </p:txBody>
        </p:sp>
        <p:sp>
          <p:nvSpPr>
            <p:cNvPr id="23" name="TextBox 22"/>
            <p:cNvSpPr txBox="1"/>
            <p:nvPr/>
          </p:nvSpPr>
          <p:spPr>
            <a:xfrm>
              <a:off x="8202716" y="5684646"/>
              <a:ext cx="641035" cy="369332"/>
            </a:xfrm>
            <a:prstGeom prst="rect">
              <a:avLst/>
            </a:prstGeom>
            <a:noFill/>
          </p:spPr>
          <p:txBody>
            <a:bodyPr wrap="square" rtlCol="0">
              <a:spAutoFit/>
            </a:bodyPr>
            <a:lstStyle/>
            <a:p>
              <a:r>
                <a:rPr lang="en-US" b="1" dirty="0"/>
                <a:t>0.9</a:t>
              </a:r>
              <a:endParaRPr lang="en-US" b="1" baseline="-25000" dirty="0"/>
            </a:p>
          </p:txBody>
        </p:sp>
        <p:cxnSp>
          <p:nvCxnSpPr>
            <p:cNvPr id="24" name="Straight Arrow Connector 23"/>
            <p:cNvCxnSpPr/>
            <p:nvPr/>
          </p:nvCxnSpPr>
          <p:spPr>
            <a:xfrm>
              <a:off x="10315113" y="5152636"/>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7744107" y="5261177"/>
              <a:ext cx="1756200" cy="5418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7299012" y="5637802"/>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404191" y="5642372"/>
              <a:ext cx="433127" cy="369332"/>
            </a:xfrm>
            <a:prstGeom prst="rect">
              <a:avLst/>
            </a:prstGeom>
            <a:noFill/>
          </p:spPr>
          <p:txBody>
            <a:bodyPr wrap="square" rtlCol="0">
              <a:spAutoFit/>
            </a:bodyPr>
            <a:lstStyle/>
            <a:p>
              <a:r>
                <a:rPr lang="en-US" b="1" dirty="0"/>
                <a:t>x</a:t>
              </a:r>
              <a:r>
                <a:rPr lang="en-US" b="1" baseline="-25000" dirty="0"/>
                <a:t>3</a:t>
              </a:r>
            </a:p>
          </p:txBody>
        </p:sp>
        <p:sp>
          <p:nvSpPr>
            <p:cNvPr id="35" name="TextBox 34"/>
            <p:cNvSpPr txBox="1"/>
            <p:nvPr/>
          </p:nvSpPr>
          <p:spPr>
            <a:xfrm>
              <a:off x="8103188" y="4094505"/>
              <a:ext cx="822938" cy="369332"/>
            </a:xfrm>
            <a:prstGeom prst="rect">
              <a:avLst/>
            </a:prstGeom>
            <a:noFill/>
          </p:spPr>
          <p:txBody>
            <a:bodyPr wrap="square" rtlCol="0">
              <a:spAutoFit/>
            </a:bodyPr>
            <a:lstStyle/>
            <a:p>
              <a:r>
                <a:rPr lang="en-US" b="1" dirty="0"/>
                <a:t>-0.5</a:t>
              </a:r>
              <a:endParaRPr lang="en-US" b="1" baseline="-25000" dirty="0"/>
            </a:p>
          </p:txBody>
        </p:sp>
        <p:sp>
          <p:nvSpPr>
            <p:cNvPr id="36" name="TextBox 35"/>
            <p:cNvSpPr txBox="1"/>
            <p:nvPr/>
          </p:nvSpPr>
          <p:spPr>
            <a:xfrm>
              <a:off x="8245934" y="5236537"/>
              <a:ext cx="641035" cy="369332"/>
            </a:xfrm>
            <a:prstGeom prst="rect">
              <a:avLst/>
            </a:prstGeom>
            <a:noFill/>
          </p:spPr>
          <p:txBody>
            <a:bodyPr wrap="square" rtlCol="0">
              <a:spAutoFit/>
            </a:bodyPr>
            <a:lstStyle/>
            <a:p>
              <a:r>
                <a:rPr lang="en-US" b="1" dirty="0"/>
                <a:t>0.1</a:t>
              </a:r>
              <a:endParaRPr lang="en-US" b="1" baseline="-25000" dirty="0"/>
            </a:p>
          </p:txBody>
        </p:sp>
      </p:grpSp>
      <p:sp>
        <p:nvSpPr>
          <p:cNvPr id="39" name="Content Placeholder 2"/>
          <p:cNvSpPr txBox="1">
            <a:spLocks/>
          </p:cNvSpPr>
          <p:nvPr/>
        </p:nvSpPr>
        <p:spPr>
          <a:xfrm>
            <a:off x="272395" y="3993604"/>
            <a:ext cx="6874894" cy="25234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Calculation:</a:t>
            </a:r>
          </a:p>
          <a:p>
            <a:pPr lvl="1"/>
            <a:r>
              <a:rPr lang="en-US" sz="1800" b="1" dirty="0">
                <a:solidFill>
                  <a:schemeClr val="accent1">
                    <a:lumMod val="75000"/>
                  </a:schemeClr>
                </a:solidFill>
                <a:latin typeface="Arial" panose="020B0604020202020204" pitchFamily="34" charset="0"/>
                <a:cs typeface="Arial" panose="020B0604020202020204" pitchFamily="34" charset="0"/>
              </a:rPr>
              <a:t>X</a:t>
            </a:r>
            <a:r>
              <a:rPr lang="en-US" sz="1800" b="1" baseline="-25000" dirty="0">
                <a:solidFill>
                  <a:schemeClr val="accent1">
                    <a:lumMod val="75000"/>
                  </a:schemeClr>
                </a:solidFill>
                <a:latin typeface="Arial" panose="020B0604020202020204" pitchFamily="34" charset="0"/>
                <a:cs typeface="Arial" panose="020B0604020202020204" pitchFamily="34" charset="0"/>
              </a:rPr>
              <a:t>1 </a:t>
            </a:r>
            <a:r>
              <a:rPr lang="en-US" sz="1800" b="1" dirty="0">
                <a:solidFill>
                  <a:schemeClr val="accent1">
                    <a:lumMod val="75000"/>
                  </a:schemeClr>
                </a:solidFill>
                <a:latin typeface="Arial" panose="020B0604020202020204" pitchFamily="34" charset="0"/>
                <a:cs typeface="Arial" panose="020B0604020202020204" pitchFamily="34" charset="0"/>
              </a:rPr>
              <a:t> = -1,   X</a:t>
            </a:r>
            <a:r>
              <a:rPr lang="en-US" sz="1800" b="1" baseline="-25000" dirty="0">
                <a:solidFill>
                  <a:schemeClr val="accent1">
                    <a:lumMod val="75000"/>
                  </a:schemeClr>
                </a:solidFill>
                <a:latin typeface="Arial" panose="020B0604020202020204" pitchFamily="34" charset="0"/>
                <a:cs typeface="Arial" panose="020B0604020202020204" pitchFamily="34" charset="0"/>
              </a:rPr>
              <a:t>2 </a:t>
            </a:r>
            <a:r>
              <a:rPr lang="en-US" sz="1800" b="1" dirty="0">
                <a:solidFill>
                  <a:schemeClr val="accent1">
                    <a:lumMod val="75000"/>
                  </a:schemeClr>
                </a:solidFill>
                <a:latin typeface="Arial" panose="020B0604020202020204" pitchFamily="34" charset="0"/>
                <a:cs typeface="Arial" panose="020B0604020202020204" pitchFamily="34" charset="0"/>
              </a:rPr>
              <a:t> = 1,  X</a:t>
            </a:r>
            <a:r>
              <a:rPr lang="en-US" sz="1800" b="1" baseline="-25000" dirty="0">
                <a:solidFill>
                  <a:schemeClr val="accent1">
                    <a:lumMod val="75000"/>
                  </a:schemeClr>
                </a:solidFill>
                <a:latin typeface="Arial" panose="020B0604020202020204" pitchFamily="34" charset="0"/>
                <a:cs typeface="Arial" panose="020B0604020202020204" pitchFamily="34" charset="0"/>
              </a:rPr>
              <a:t>3 </a:t>
            </a:r>
            <a:r>
              <a:rPr lang="en-US" sz="1800" b="1" dirty="0">
                <a:solidFill>
                  <a:schemeClr val="accent1">
                    <a:lumMod val="75000"/>
                  </a:schemeClr>
                </a:solidFill>
                <a:latin typeface="Arial" panose="020B0604020202020204" pitchFamily="34" charset="0"/>
                <a:cs typeface="Arial" panose="020B0604020202020204" pitchFamily="34" charset="0"/>
              </a:rPr>
              <a:t> = 1,   X</a:t>
            </a:r>
            <a:r>
              <a:rPr lang="en-US" sz="1800" b="1" baseline="-25000" dirty="0">
                <a:solidFill>
                  <a:schemeClr val="accent1">
                    <a:lumMod val="75000"/>
                  </a:schemeClr>
                </a:solidFill>
                <a:latin typeface="Arial" panose="020B0604020202020204" pitchFamily="34" charset="0"/>
                <a:cs typeface="Arial" panose="020B0604020202020204" pitchFamily="34" charset="0"/>
              </a:rPr>
              <a:t>4 </a:t>
            </a:r>
            <a:r>
              <a:rPr lang="en-US" sz="1800" b="1" dirty="0">
                <a:solidFill>
                  <a:schemeClr val="accent1">
                    <a:lumMod val="75000"/>
                  </a:schemeClr>
                </a:solidFill>
                <a:latin typeface="Arial" panose="020B0604020202020204" pitchFamily="34" charset="0"/>
                <a:cs typeface="Arial" panose="020B0604020202020204" pitchFamily="34" charset="0"/>
              </a:rPr>
              <a:t> = -1</a:t>
            </a:r>
          </a:p>
          <a:p>
            <a:pPr lvl="1"/>
            <a:r>
              <a:rPr lang="en-US" sz="1800" b="1" dirty="0">
                <a:solidFill>
                  <a:srgbClr val="0070C0"/>
                </a:solidFill>
                <a:latin typeface="Arial" panose="020B0604020202020204" pitchFamily="34" charset="0"/>
                <a:cs typeface="Arial" panose="020B0604020202020204" pitchFamily="34" charset="0"/>
              </a:rPr>
              <a:t>S= -0.5 + 0.7*(-1) + (-0.2)* (1) + 0.1*(1) + 0.9* (-1) = -2.2</a:t>
            </a:r>
          </a:p>
          <a:p>
            <a:pPr marL="457200" lvl="1" indent="0">
              <a:buFont typeface="Arial" panose="020B0604020202020204" pitchFamily="34" charset="0"/>
              <a:buNone/>
            </a:pPr>
            <a:endParaRPr lang="en-US" baseline="-25000" dirty="0"/>
          </a:p>
          <a:p>
            <a:pPr marL="228600" lvl="1">
              <a:spcBef>
                <a:spcPts val="0"/>
              </a:spcBef>
            </a:pPr>
            <a:r>
              <a:rPr lang="en-US" sz="2800" dirty="0"/>
              <a:t>The output of network o(E) = -1</a:t>
            </a:r>
          </a:p>
          <a:p>
            <a:pPr marL="228600" lvl="1">
              <a:spcBef>
                <a:spcPts val="0"/>
              </a:spcBef>
            </a:pPr>
            <a:r>
              <a:rPr lang="en-US" sz="2800" dirty="0"/>
              <a:t>But this should have been bright </a:t>
            </a:r>
            <a:r>
              <a:rPr lang="en-US" sz="2800" dirty="0" err="1"/>
              <a:t>i</a:t>
            </a:r>
            <a:r>
              <a:rPr lang="en-US" sz="2800" dirty="0"/>
              <a:t>-e t(E) = +1</a:t>
            </a:r>
          </a:p>
          <a:p>
            <a:pPr marL="228600" lvl="1"/>
            <a:endParaRPr lang="en-US" sz="2800" dirty="0"/>
          </a:p>
        </p:txBody>
      </p:sp>
      <p:grpSp>
        <p:nvGrpSpPr>
          <p:cNvPr id="41" name="Group 40"/>
          <p:cNvGrpSpPr/>
          <p:nvPr/>
        </p:nvGrpSpPr>
        <p:grpSpPr>
          <a:xfrm>
            <a:off x="9501349" y="3109443"/>
            <a:ext cx="1010110" cy="1033166"/>
            <a:chOff x="6305266" y="2565779"/>
            <a:chExt cx="1821542" cy="1850572"/>
          </a:xfrm>
        </p:grpSpPr>
        <p:sp>
          <p:nvSpPr>
            <p:cNvPr id="42" name="Rectangle 41"/>
            <p:cNvSpPr/>
            <p:nvPr/>
          </p:nvSpPr>
          <p:spPr>
            <a:xfrm>
              <a:off x="6305266" y="2565779"/>
              <a:ext cx="914400" cy="914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212408" y="3501951"/>
              <a:ext cx="914400" cy="914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7212406" y="2573039"/>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6305266" y="3494695"/>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TextBox 45"/>
          <p:cNvSpPr txBox="1"/>
          <p:nvPr/>
        </p:nvSpPr>
        <p:spPr>
          <a:xfrm>
            <a:off x="11339991" y="4301497"/>
            <a:ext cx="560863" cy="369332"/>
          </a:xfrm>
          <a:prstGeom prst="rect">
            <a:avLst/>
          </a:prstGeom>
          <a:noFill/>
        </p:spPr>
        <p:txBody>
          <a:bodyPr wrap="square" rtlCol="0">
            <a:spAutoFit/>
          </a:bodyPr>
          <a:lstStyle/>
          <a:p>
            <a:r>
              <a:rPr lang="en-US" b="1" dirty="0"/>
              <a:t>+1</a:t>
            </a:r>
            <a:endParaRPr lang="en-US" b="1" baseline="-25000" dirty="0"/>
          </a:p>
        </p:txBody>
      </p:sp>
      <p:sp>
        <p:nvSpPr>
          <p:cNvPr id="47" name="TextBox 46"/>
          <p:cNvSpPr txBox="1"/>
          <p:nvPr/>
        </p:nvSpPr>
        <p:spPr>
          <a:xfrm>
            <a:off x="11437803" y="5218177"/>
            <a:ext cx="560863" cy="369332"/>
          </a:xfrm>
          <a:prstGeom prst="rect">
            <a:avLst/>
          </a:prstGeom>
          <a:noFill/>
        </p:spPr>
        <p:txBody>
          <a:bodyPr wrap="square" rtlCol="0">
            <a:spAutoFit/>
          </a:bodyPr>
          <a:lstStyle/>
          <a:p>
            <a:r>
              <a:rPr lang="en-US" b="1" dirty="0"/>
              <a:t>-1</a:t>
            </a:r>
            <a:endParaRPr lang="en-US" b="1" baseline="-25000" dirty="0"/>
          </a:p>
        </p:txBody>
      </p:sp>
      <p:sp>
        <p:nvSpPr>
          <p:cNvPr id="49" name="TextBox 48"/>
          <p:cNvSpPr txBox="1"/>
          <p:nvPr/>
        </p:nvSpPr>
        <p:spPr>
          <a:xfrm>
            <a:off x="9758893" y="4248265"/>
            <a:ext cx="952531" cy="338554"/>
          </a:xfrm>
          <a:prstGeom prst="rect">
            <a:avLst/>
          </a:prstGeom>
          <a:noFill/>
        </p:spPr>
        <p:txBody>
          <a:bodyPr wrap="square" rtlCol="0">
            <a:spAutoFit/>
          </a:bodyPr>
          <a:lstStyle/>
          <a:p>
            <a:r>
              <a:rPr lang="en-US" sz="1600" b="1" dirty="0"/>
              <a:t>If S &gt; 0</a:t>
            </a:r>
            <a:endParaRPr lang="en-US" sz="1600" b="1" baseline="-25000" dirty="0"/>
          </a:p>
        </p:txBody>
      </p:sp>
      <p:sp>
        <p:nvSpPr>
          <p:cNvPr id="50" name="TextBox 49"/>
          <p:cNvSpPr txBox="1"/>
          <p:nvPr/>
        </p:nvSpPr>
        <p:spPr>
          <a:xfrm>
            <a:off x="7240601" y="4494798"/>
            <a:ext cx="433127" cy="369332"/>
          </a:xfrm>
          <a:prstGeom prst="rect">
            <a:avLst/>
          </a:prstGeom>
          <a:noFill/>
        </p:spPr>
        <p:txBody>
          <a:bodyPr wrap="square" rtlCol="0">
            <a:spAutoFit/>
          </a:bodyPr>
          <a:lstStyle/>
          <a:p>
            <a:r>
              <a:rPr lang="en-US" b="1" dirty="0"/>
              <a:t>-1</a:t>
            </a:r>
            <a:r>
              <a:rPr lang="en-US" b="1" baseline="-25000" dirty="0"/>
              <a:t> </a:t>
            </a:r>
          </a:p>
        </p:txBody>
      </p:sp>
      <p:sp>
        <p:nvSpPr>
          <p:cNvPr id="51" name="TextBox 50"/>
          <p:cNvSpPr txBox="1"/>
          <p:nvPr/>
        </p:nvSpPr>
        <p:spPr>
          <a:xfrm>
            <a:off x="7283817" y="5070285"/>
            <a:ext cx="433127" cy="369332"/>
          </a:xfrm>
          <a:prstGeom prst="rect">
            <a:avLst/>
          </a:prstGeom>
          <a:noFill/>
        </p:spPr>
        <p:txBody>
          <a:bodyPr wrap="square" rtlCol="0">
            <a:spAutoFit/>
          </a:bodyPr>
          <a:lstStyle/>
          <a:p>
            <a:r>
              <a:rPr lang="en-US" b="1" dirty="0"/>
              <a:t>1</a:t>
            </a:r>
            <a:r>
              <a:rPr lang="en-US" b="1" baseline="-25000" dirty="0"/>
              <a:t> </a:t>
            </a:r>
          </a:p>
        </p:txBody>
      </p:sp>
      <p:sp>
        <p:nvSpPr>
          <p:cNvPr id="52" name="TextBox 51"/>
          <p:cNvSpPr txBox="1"/>
          <p:nvPr/>
        </p:nvSpPr>
        <p:spPr>
          <a:xfrm>
            <a:off x="7297465" y="5670788"/>
            <a:ext cx="433127" cy="369332"/>
          </a:xfrm>
          <a:prstGeom prst="rect">
            <a:avLst/>
          </a:prstGeom>
          <a:noFill/>
        </p:spPr>
        <p:txBody>
          <a:bodyPr wrap="square" rtlCol="0">
            <a:spAutoFit/>
          </a:bodyPr>
          <a:lstStyle/>
          <a:p>
            <a:r>
              <a:rPr lang="en-US" b="1" dirty="0"/>
              <a:t>1</a:t>
            </a:r>
            <a:r>
              <a:rPr lang="en-US" b="1" baseline="-25000" dirty="0"/>
              <a:t> </a:t>
            </a:r>
          </a:p>
        </p:txBody>
      </p:sp>
      <p:sp>
        <p:nvSpPr>
          <p:cNvPr id="53" name="TextBox 52"/>
          <p:cNvSpPr txBox="1"/>
          <p:nvPr/>
        </p:nvSpPr>
        <p:spPr>
          <a:xfrm>
            <a:off x="7283818" y="6298581"/>
            <a:ext cx="433127" cy="369332"/>
          </a:xfrm>
          <a:prstGeom prst="rect">
            <a:avLst/>
          </a:prstGeom>
          <a:noFill/>
        </p:spPr>
        <p:txBody>
          <a:bodyPr wrap="square" rtlCol="0">
            <a:spAutoFit/>
          </a:bodyPr>
          <a:lstStyle/>
          <a:p>
            <a:r>
              <a:rPr lang="en-US" b="1" dirty="0"/>
              <a:t>-1</a:t>
            </a:r>
            <a:r>
              <a:rPr lang="en-US" b="1" baseline="-25000" dirty="0"/>
              <a:t> </a:t>
            </a:r>
          </a:p>
        </p:txBody>
      </p:sp>
    </p:spTree>
    <p:extLst>
      <p:ext uri="{BB962C8B-B14F-4D97-AF65-F5344CB8AC3E}">
        <p14:creationId xmlns:p14="http://schemas.microsoft.com/office/powerpoint/2010/main" val="1974903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237541" y="1222932"/>
            <a:ext cx="4753825" cy="45329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Arial" panose="020B0604020202020204" pitchFamily="34" charset="0"/>
                <a:cs typeface="Arial" panose="020B0604020202020204" pitchFamily="34" charset="0"/>
              </a:rPr>
              <a:t>Calculating the error values</a:t>
            </a:r>
            <a:endParaRPr lang="en-US" sz="2400" dirty="0">
              <a:solidFill>
                <a:schemeClr val="tx1"/>
              </a:solidFill>
            </a:endParaRPr>
          </a:p>
        </p:txBody>
      </p:sp>
      <p:pic>
        <p:nvPicPr>
          <p:cNvPr id="2" name="Picture 1"/>
          <p:cNvPicPr>
            <a:picLocks noChangeAspect="1"/>
          </p:cNvPicPr>
          <p:nvPr/>
        </p:nvPicPr>
        <p:blipFill>
          <a:blip r:embed="rId2"/>
          <a:stretch>
            <a:fillRect/>
          </a:stretch>
        </p:blipFill>
        <p:spPr>
          <a:xfrm>
            <a:off x="1128359" y="2179660"/>
            <a:ext cx="5252540" cy="3959883"/>
          </a:xfrm>
          <a:prstGeom prst="rect">
            <a:avLst/>
          </a:prstGeom>
        </p:spPr>
      </p:pic>
      <p:pic>
        <p:nvPicPr>
          <p:cNvPr id="6" name="Picture 5"/>
          <p:cNvPicPr>
            <a:picLocks noChangeAspect="1"/>
          </p:cNvPicPr>
          <p:nvPr/>
        </p:nvPicPr>
        <p:blipFill>
          <a:blip r:embed="rId3"/>
          <a:stretch>
            <a:fillRect/>
          </a:stretch>
        </p:blipFill>
        <p:spPr>
          <a:xfrm>
            <a:off x="6966326" y="2179660"/>
            <a:ext cx="4858237" cy="3959883"/>
          </a:xfrm>
          <a:prstGeom prst="rect">
            <a:avLst/>
          </a:prstGeom>
        </p:spPr>
      </p:pic>
      <p:sp>
        <p:nvSpPr>
          <p:cNvPr id="8" name="Rounded Rectangle 7"/>
          <p:cNvSpPr/>
          <p:nvPr/>
        </p:nvSpPr>
        <p:spPr>
          <a:xfrm>
            <a:off x="6849057" y="1238852"/>
            <a:ext cx="4753825" cy="45329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chemeClr val="tx1"/>
                </a:solidFill>
                <a:latin typeface="Arial" panose="020B0604020202020204" pitchFamily="34" charset="0"/>
                <a:cs typeface="Arial" panose="020B0604020202020204" pitchFamily="34" charset="0"/>
              </a:rPr>
              <a:t>Calculating the New Weights</a:t>
            </a:r>
            <a:endParaRPr lang="en-US" sz="2400" dirty="0">
              <a:solidFill>
                <a:schemeClr val="tx1"/>
              </a:solidFill>
            </a:endParaRPr>
          </a:p>
        </p:txBody>
      </p:sp>
      <p:sp>
        <p:nvSpPr>
          <p:cNvPr id="9" name="TextBox 8"/>
          <p:cNvSpPr txBox="1"/>
          <p:nvPr/>
        </p:nvSpPr>
        <p:spPr>
          <a:xfrm>
            <a:off x="2456597" y="1787855"/>
            <a:ext cx="1064525" cy="369332"/>
          </a:xfrm>
          <a:prstGeom prst="rect">
            <a:avLst/>
          </a:prstGeom>
          <a:noFill/>
        </p:spPr>
        <p:txBody>
          <a:bodyPr wrap="square" rtlCol="0">
            <a:spAutoFit/>
          </a:bodyPr>
          <a:lstStyle/>
          <a:p>
            <a:r>
              <a:rPr lang="en-US" b="1" dirty="0"/>
              <a:t>ɳ </a:t>
            </a:r>
            <a:r>
              <a:rPr lang="en-US" dirty="0"/>
              <a:t>= 0.1</a:t>
            </a:r>
          </a:p>
        </p:txBody>
      </p:sp>
    </p:spTree>
    <p:extLst>
      <p:ext uri="{BB962C8B-B14F-4D97-AF65-F5344CB8AC3E}">
        <p14:creationId xmlns:p14="http://schemas.microsoft.com/office/powerpoint/2010/main" val="23581149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0878" y="1825625"/>
            <a:ext cx="8079474" cy="3592536"/>
          </a:xfrm>
        </p:spPr>
        <p:txBody>
          <a:bodyPr>
            <a:normAutofit/>
          </a:bodyPr>
          <a:lstStyle/>
          <a:p>
            <a:endParaRPr lang="en-US" sz="2400" dirty="0"/>
          </a:p>
          <a:p>
            <a:pPr marL="0" lvl="1" indent="0">
              <a:buNone/>
            </a:pPr>
            <a:r>
              <a:rPr lang="en-US" sz="2800" dirty="0"/>
              <a:t> </a:t>
            </a:r>
          </a:p>
          <a:p>
            <a:pPr marL="228600" lvl="1"/>
            <a:endParaRPr lang="en-US" sz="2800" dirty="0"/>
          </a:p>
        </p:txBody>
      </p:sp>
      <p:sp>
        <p:nvSpPr>
          <p:cNvPr id="4" name="Rounded Rectangle 3"/>
          <p:cNvSpPr/>
          <p:nvPr/>
        </p:nvSpPr>
        <p:spPr>
          <a:xfrm>
            <a:off x="896346" y="497938"/>
            <a:ext cx="7223475" cy="77102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tx1"/>
                </a:solidFill>
                <a:latin typeface="Arial" panose="020B0604020202020204" pitchFamily="34" charset="0"/>
                <a:cs typeface="Arial" panose="020B0604020202020204" pitchFamily="34" charset="0"/>
              </a:rPr>
              <a:t>Updated look of Perceptron</a:t>
            </a:r>
            <a:endParaRPr lang="en-US" sz="3600" dirty="0">
              <a:solidFill>
                <a:schemeClr val="tx1"/>
              </a:solidFill>
            </a:endParaRPr>
          </a:p>
        </p:txBody>
      </p:sp>
      <p:grpSp>
        <p:nvGrpSpPr>
          <p:cNvPr id="6" name="Group 5"/>
          <p:cNvGrpSpPr/>
          <p:nvPr/>
        </p:nvGrpSpPr>
        <p:grpSpPr>
          <a:xfrm>
            <a:off x="7192772" y="2642801"/>
            <a:ext cx="4213479" cy="2775360"/>
            <a:chOff x="7277940" y="3875965"/>
            <a:chExt cx="4213479" cy="2775360"/>
          </a:xfrm>
        </p:grpSpPr>
        <p:sp>
          <p:nvSpPr>
            <p:cNvPr id="7" name="Oval 6"/>
            <p:cNvSpPr/>
            <p:nvPr/>
          </p:nvSpPr>
          <p:spPr>
            <a:xfrm>
              <a:off x="7277940" y="387596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8" name="Oval 7"/>
            <p:cNvSpPr/>
            <p:nvPr/>
          </p:nvSpPr>
          <p:spPr>
            <a:xfrm>
              <a:off x="7284577" y="4471325"/>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317021" y="5054913"/>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337679" y="6263328"/>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361155" y="4506173"/>
              <a:ext cx="433127" cy="299996"/>
            </a:xfrm>
            <a:prstGeom prst="rect">
              <a:avLst/>
            </a:prstGeom>
            <a:noFill/>
          </p:spPr>
          <p:txBody>
            <a:bodyPr wrap="square" rtlCol="0">
              <a:spAutoFit/>
            </a:bodyPr>
            <a:lstStyle/>
            <a:p>
              <a:r>
                <a:rPr lang="en-US" b="1" dirty="0"/>
                <a:t>x</a:t>
              </a:r>
              <a:r>
                <a:rPr lang="en-US" b="1" baseline="-25000" dirty="0"/>
                <a:t>1</a:t>
              </a:r>
            </a:p>
          </p:txBody>
        </p:sp>
        <p:sp>
          <p:nvSpPr>
            <p:cNvPr id="12" name="TextBox 11"/>
            <p:cNvSpPr txBox="1"/>
            <p:nvPr/>
          </p:nvSpPr>
          <p:spPr>
            <a:xfrm>
              <a:off x="7372740" y="5066796"/>
              <a:ext cx="433127" cy="299996"/>
            </a:xfrm>
            <a:prstGeom prst="rect">
              <a:avLst/>
            </a:prstGeom>
            <a:noFill/>
          </p:spPr>
          <p:txBody>
            <a:bodyPr wrap="square" rtlCol="0">
              <a:spAutoFit/>
            </a:bodyPr>
            <a:lstStyle/>
            <a:p>
              <a:r>
                <a:rPr lang="en-US" b="1" dirty="0"/>
                <a:t>x</a:t>
              </a:r>
              <a:r>
                <a:rPr lang="en-US" b="1" baseline="-25000" dirty="0"/>
                <a:t>2</a:t>
              </a:r>
            </a:p>
          </p:txBody>
        </p:sp>
        <p:sp>
          <p:nvSpPr>
            <p:cNvPr id="13" name="TextBox 12"/>
            <p:cNvSpPr txBox="1"/>
            <p:nvPr/>
          </p:nvSpPr>
          <p:spPr>
            <a:xfrm>
              <a:off x="7427331" y="6252406"/>
              <a:ext cx="433127" cy="369332"/>
            </a:xfrm>
            <a:prstGeom prst="rect">
              <a:avLst/>
            </a:prstGeom>
            <a:noFill/>
          </p:spPr>
          <p:txBody>
            <a:bodyPr wrap="square" rtlCol="0">
              <a:spAutoFit/>
            </a:bodyPr>
            <a:lstStyle/>
            <a:p>
              <a:r>
                <a:rPr lang="en-US" b="1" dirty="0"/>
                <a:t>x</a:t>
              </a:r>
              <a:r>
                <a:rPr lang="en-US" b="1" baseline="-25000" dirty="0"/>
                <a:t>4</a:t>
              </a:r>
            </a:p>
          </p:txBody>
        </p:sp>
        <p:sp>
          <p:nvSpPr>
            <p:cNvPr id="14" name="Oval 13"/>
            <p:cNvSpPr/>
            <p:nvPr/>
          </p:nvSpPr>
          <p:spPr>
            <a:xfrm>
              <a:off x="9418808" y="4622398"/>
              <a:ext cx="929261" cy="812333"/>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a:t>
              </a:r>
            </a:p>
          </p:txBody>
        </p:sp>
        <p:cxnSp>
          <p:nvCxnSpPr>
            <p:cNvPr id="15" name="Straight Arrow Connector 14"/>
            <p:cNvCxnSpPr/>
            <p:nvPr/>
          </p:nvCxnSpPr>
          <p:spPr>
            <a:xfrm>
              <a:off x="7744852" y="4157751"/>
              <a:ext cx="1713788" cy="701571"/>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6"/>
              <a:endCxn id="14" idx="2"/>
            </p:cNvCxnSpPr>
            <p:nvPr/>
          </p:nvCxnSpPr>
          <p:spPr>
            <a:xfrm>
              <a:off x="7771400" y="4665324"/>
              <a:ext cx="1647409" cy="3632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6"/>
            </p:cNvCxnSpPr>
            <p:nvPr/>
          </p:nvCxnSpPr>
          <p:spPr>
            <a:xfrm flipV="1">
              <a:off x="7803844" y="5176503"/>
              <a:ext cx="1640775" cy="7240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6"/>
              <a:endCxn id="14" idx="3"/>
            </p:cNvCxnSpPr>
            <p:nvPr/>
          </p:nvCxnSpPr>
          <p:spPr>
            <a:xfrm flipV="1">
              <a:off x="7824501" y="5315768"/>
              <a:ext cx="1730395" cy="114155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058292" y="4771434"/>
              <a:ext cx="433127" cy="299996"/>
            </a:xfrm>
            <a:prstGeom prst="rect">
              <a:avLst/>
            </a:prstGeom>
            <a:noFill/>
          </p:spPr>
          <p:txBody>
            <a:bodyPr wrap="square" rtlCol="0">
              <a:spAutoFit/>
            </a:bodyPr>
            <a:lstStyle/>
            <a:p>
              <a:r>
                <a:rPr lang="cy-GB" b="1" dirty="0"/>
                <a:t>ŷ</a:t>
              </a:r>
              <a:endParaRPr lang="en-US" b="1" baseline="-25000" dirty="0"/>
            </a:p>
          </p:txBody>
        </p:sp>
        <p:cxnSp>
          <p:nvCxnSpPr>
            <p:cNvPr id="20" name="Straight Arrow Connector 19"/>
            <p:cNvCxnSpPr/>
            <p:nvPr/>
          </p:nvCxnSpPr>
          <p:spPr>
            <a:xfrm flipV="1">
              <a:off x="10340136" y="4622398"/>
              <a:ext cx="790105" cy="377837"/>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182801" y="4501667"/>
              <a:ext cx="660951" cy="369332"/>
            </a:xfrm>
            <a:prstGeom prst="rect">
              <a:avLst/>
            </a:prstGeom>
            <a:noFill/>
          </p:spPr>
          <p:txBody>
            <a:bodyPr wrap="square" rtlCol="0">
              <a:spAutoFit/>
            </a:bodyPr>
            <a:lstStyle/>
            <a:p>
              <a:r>
                <a:rPr lang="en-US" b="1" dirty="0"/>
                <a:t>0.5</a:t>
              </a:r>
              <a:endParaRPr lang="en-US" b="1" baseline="-25000" dirty="0"/>
            </a:p>
          </p:txBody>
        </p:sp>
        <p:sp>
          <p:nvSpPr>
            <p:cNvPr id="22" name="TextBox 21"/>
            <p:cNvSpPr txBox="1"/>
            <p:nvPr/>
          </p:nvSpPr>
          <p:spPr>
            <a:xfrm>
              <a:off x="8188323" y="4906545"/>
              <a:ext cx="805500" cy="369332"/>
            </a:xfrm>
            <a:prstGeom prst="rect">
              <a:avLst/>
            </a:prstGeom>
            <a:noFill/>
          </p:spPr>
          <p:txBody>
            <a:bodyPr wrap="square" rtlCol="0">
              <a:spAutoFit/>
            </a:bodyPr>
            <a:lstStyle/>
            <a:p>
              <a:r>
                <a:rPr lang="en-US" b="1" dirty="0"/>
                <a:t>0</a:t>
              </a:r>
              <a:endParaRPr lang="en-US" b="1" baseline="-25000" dirty="0"/>
            </a:p>
          </p:txBody>
        </p:sp>
        <p:sp>
          <p:nvSpPr>
            <p:cNvPr id="23" name="TextBox 22"/>
            <p:cNvSpPr txBox="1"/>
            <p:nvPr/>
          </p:nvSpPr>
          <p:spPr>
            <a:xfrm>
              <a:off x="8202716" y="5684646"/>
              <a:ext cx="641035" cy="369332"/>
            </a:xfrm>
            <a:prstGeom prst="rect">
              <a:avLst/>
            </a:prstGeom>
            <a:noFill/>
          </p:spPr>
          <p:txBody>
            <a:bodyPr wrap="square" rtlCol="0">
              <a:spAutoFit/>
            </a:bodyPr>
            <a:lstStyle/>
            <a:p>
              <a:r>
                <a:rPr lang="en-US" b="1" dirty="0"/>
                <a:t>0.7</a:t>
              </a:r>
              <a:endParaRPr lang="en-US" b="1" baseline="-25000" dirty="0"/>
            </a:p>
          </p:txBody>
        </p:sp>
        <p:cxnSp>
          <p:nvCxnSpPr>
            <p:cNvPr id="24" name="Straight Arrow Connector 23"/>
            <p:cNvCxnSpPr/>
            <p:nvPr/>
          </p:nvCxnSpPr>
          <p:spPr>
            <a:xfrm>
              <a:off x="10315113" y="5152636"/>
              <a:ext cx="889700" cy="2902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7744107" y="5261177"/>
              <a:ext cx="1756200" cy="5418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7326308" y="5637802"/>
              <a:ext cx="486822" cy="38799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388388" y="5642717"/>
              <a:ext cx="433127" cy="369332"/>
            </a:xfrm>
            <a:prstGeom prst="rect">
              <a:avLst/>
            </a:prstGeom>
            <a:noFill/>
          </p:spPr>
          <p:txBody>
            <a:bodyPr wrap="square" rtlCol="0">
              <a:spAutoFit/>
            </a:bodyPr>
            <a:lstStyle/>
            <a:p>
              <a:r>
                <a:rPr lang="en-US" b="1" dirty="0"/>
                <a:t>x</a:t>
              </a:r>
              <a:r>
                <a:rPr lang="en-US" b="1" baseline="-25000" dirty="0"/>
                <a:t>3</a:t>
              </a:r>
            </a:p>
          </p:txBody>
        </p:sp>
        <p:sp>
          <p:nvSpPr>
            <p:cNvPr id="28" name="TextBox 27"/>
            <p:cNvSpPr txBox="1"/>
            <p:nvPr/>
          </p:nvSpPr>
          <p:spPr>
            <a:xfrm>
              <a:off x="8103188" y="4094505"/>
              <a:ext cx="822938" cy="369332"/>
            </a:xfrm>
            <a:prstGeom prst="rect">
              <a:avLst/>
            </a:prstGeom>
            <a:noFill/>
          </p:spPr>
          <p:txBody>
            <a:bodyPr wrap="square" rtlCol="0">
              <a:spAutoFit/>
            </a:bodyPr>
            <a:lstStyle/>
            <a:p>
              <a:r>
                <a:rPr lang="en-US" b="1" dirty="0"/>
                <a:t>-0.3</a:t>
              </a:r>
              <a:endParaRPr lang="en-US" b="1" baseline="-25000" dirty="0"/>
            </a:p>
          </p:txBody>
        </p:sp>
        <p:sp>
          <p:nvSpPr>
            <p:cNvPr id="29" name="TextBox 28"/>
            <p:cNvSpPr txBox="1"/>
            <p:nvPr/>
          </p:nvSpPr>
          <p:spPr>
            <a:xfrm>
              <a:off x="8245934" y="5236537"/>
              <a:ext cx="641035" cy="369332"/>
            </a:xfrm>
            <a:prstGeom prst="rect">
              <a:avLst/>
            </a:prstGeom>
            <a:noFill/>
          </p:spPr>
          <p:txBody>
            <a:bodyPr wrap="square" rtlCol="0">
              <a:spAutoFit/>
            </a:bodyPr>
            <a:lstStyle/>
            <a:p>
              <a:r>
                <a:rPr lang="en-US" b="1" dirty="0"/>
                <a:t>0.3</a:t>
              </a:r>
              <a:endParaRPr lang="en-US" b="1" baseline="-25000" dirty="0"/>
            </a:p>
          </p:txBody>
        </p:sp>
      </p:grpSp>
      <p:grpSp>
        <p:nvGrpSpPr>
          <p:cNvPr id="30" name="Group 29"/>
          <p:cNvGrpSpPr/>
          <p:nvPr/>
        </p:nvGrpSpPr>
        <p:grpSpPr>
          <a:xfrm>
            <a:off x="9237972" y="1939215"/>
            <a:ext cx="1010110" cy="1033166"/>
            <a:chOff x="6305266" y="2565779"/>
            <a:chExt cx="1821542" cy="1850572"/>
          </a:xfrm>
        </p:grpSpPr>
        <p:sp>
          <p:nvSpPr>
            <p:cNvPr id="31" name="Rectangle 30"/>
            <p:cNvSpPr/>
            <p:nvPr/>
          </p:nvSpPr>
          <p:spPr>
            <a:xfrm>
              <a:off x="6305266" y="2565779"/>
              <a:ext cx="914400" cy="914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7212408" y="3501951"/>
              <a:ext cx="914400" cy="9144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212406" y="2573039"/>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305266" y="3494695"/>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11065381" y="3136328"/>
            <a:ext cx="560863" cy="369332"/>
          </a:xfrm>
          <a:prstGeom prst="rect">
            <a:avLst/>
          </a:prstGeom>
          <a:noFill/>
        </p:spPr>
        <p:txBody>
          <a:bodyPr wrap="square" rtlCol="0">
            <a:spAutoFit/>
          </a:bodyPr>
          <a:lstStyle/>
          <a:p>
            <a:r>
              <a:rPr lang="en-US" b="1" dirty="0"/>
              <a:t>+1</a:t>
            </a:r>
            <a:endParaRPr lang="en-US" b="1" baseline="-25000" dirty="0"/>
          </a:p>
        </p:txBody>
      </p:sp>
      <p:sp>
        <p:nvSpPr>
          <p:cNvPr id="36" name="TextBox 35"/>
          <p:cNvSpPr txBox="1"/>
          <p:nvPr/>
        </p:nvSpPr>
        <p:spPr>
          <a:xfrm>
            <a:off x="11135274" y="4001244"/>
            <a:ext cx="560863" cy="369332"/>
          </a:xfrm>
          <a:prstGeom prst="rect">
            <a:avLst/>
          </a:prstGeom>
          <a:noFill/>
        </p:spPr>
        <p:txBody>
          <a:bodyPr wrap="square" rtlCol="0">
            <a:spAutoFit/>
          </a:bodyPr>
          <a:lstStyle/>
          <a:p>
            <a:r>
              <a:rPr lang="en-US" b="1" dirty="0"/>
              <a:t>-1</a:t>
            </a:r>
            <a:endParaRPr lang="en-US" b="1" baseline="-25000" dirty="0"/>
          </a:p>
        </p:txBody>
      </p:sp>
      <p:sp>
        <p:nvSpPr>
          <p:cNvPr id="37" name="TextBox 36"/>
          <p:cNvSpPr txBox="1"/>
          <p:nvPr/>
        </p:nvSpPr>
        <p:spPr>
          <a:xfrm>
            <a:off x="9417524" y="3059639"/>
            <a:ext cx="952531" cy="338554"/>
          </a:xfrm>
          <a:prstGeom prst="rect">
            <a:avLst/>
          </a:prstGeom>
          <a:noFill/>
        </p:spPr>
        <p:txBody>
          <a:bodyPr wrap="square" rtlCol="0">
            <a:spAutoFit/>
          </a:bodyPr>
          <a:lstStyle/>
          <a:p>
            <a:r>
              <a:rPr lang="en-US" sz="1600" b="1" dirty="0"/>
              <a:t>If S &gt; 0</a:t>
            </a:r>
            <a:endParaRPr lang="en-US" sz="1600" b="1" baseline="-25000" dirty="0"/>
          </a:p>
        </p:txBody>
      </p:sp>
      <p:sp>
        <p:nvSpPr>
          <p:cNvPr id="38" name="Content Placeholder 2"/>
          <p:cNvSpPr txBox="1">
            <a:spLocks/>
          </p:cNvSpPr>
          <p:nvPr/>
        </p:nvSpPr>
        <p:spPr>
          <a:xfrm>
            <a:off x="297407" y="2313499"/>
            <a:ext cx="6398959" cy="3404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Calculation with updated weights:</a:t>
            </a:r>
          </a:p>
          <a:p>
            <a:pPr lvl="1"/>
            <a:r>
              <a:rPr lang="en-US" sz="1800" b="1" dirty="0">
                <a:solidFill>
                  <a:schemeClr val="accent1">
                    <a:lumMod val="75000"/>
                  </a:schemeClr>
                </a:solidFill>
                <a:latin typeface="Arial" panose="020B0604020202020204" pitchFamily="34" charset="0"/>
                <a:cs typeface="Arial" panose="020B0604020202020204" pitchFamily="34" charset="0"/>
              </a:rPr>
              <a:t>X</a:t>
            </a:r>
            <a:r>
              <a:rPr lang="en-US" sz="1800" b="1" baseline="-25000" dirty="0">
                <a:solidFill>
                  <a:schemeClr val="accent1">
                    <a:lumMod val="75000"/>
                  </a:schemeClr>
                </a:solidFill>
                <a:latin typeface="Arial" panose="020B0604020202020204" pitchFamily="34" charset="0"/>
                <a:cs typeface="Arial" panose="020B0604020202020204" pitchFamily="34" charset="0"/>
              </a:rPr>
              <a:t>1 </a:t>
            </a:r>
            <a:r>
              <a:rPr lang="en-US" sz="1800" b="1" dirty="0">
                <a:solidFill>
                  <a:schemeClr val="accent1">
                    <a:lumMod val="75000"/>
                  </a:schemeClr>
                </a:solidFill>
                <a:latin typeface="Arial" panose="020B0604020202020204" pitchFamily="34" charset="0"/>
                <a:cs typeface="Arial" panose="020B0604020202020204" pitchFamily="34" charset="0"/>
              </a:rPr>
              <a:t> = -1,   X</a:t>
            </a:r>
            <a:r>
              <a:rPr lang="en-US" sz="1800" b="1" baseline="-25000" dirty="0">
                <a:solidFill>
                  <a:schemeClr val="accent1">
                    <a:lumMod val="75000"/>
                  </a:schemeClr>
                </a:solidFill>
                <a:latin typeface="Arial" panose="020B0604020202020204" pitchFamily="34" charset="0"/>
                <a:cs typeface="Arial" panose="020B0604020202020204" pitchFamily="34" charset="0"/>
              </a:rPr>
              <a:t>2 </a:t>
            </a:r>
            <a:r>
              <a:rPr lang="en-US" sz="1800" b="1" dirty="0">
                <a:solidFill>
                  <a:schemeClr val="accent1">
                    <a:lumMod val="75000"/>
                  </a:schemeClr>
                </a:solidFill>
                <a:latin typeface="Arial" panose="020B0604020202020204" pitchFamily="34" charset="0"/>
                <a:cs typeface="Arial" panose="020B0604020202020204" pitchFamily="34" charset="0"/>
              </a:rPr>
              <a:t> = 1,  X</a:t>
            </a:r>
            <a:r>
              <a:rPr lang="en-US" sz="1800" b="1" baseline="-25000" dirty="0">
                <a:solidFill>
                  <a:schemeClr val="accent1">
                    <a:lumMod val="75000"/>
                  </a:schemeClr>
                </a:solidFill>
                <a:latin typeface="Arial" panose="020B0604020202020204" pitchFamily="34" charset="0"/>
                <a:cs typeface="Arial" panose="020B0604020202020204" pitchFamily="34" charset="0"/>
              </a:rPr>
              <a:t>3 </a:t>
            </a:r>
            <a:r>
              <a:rPr lang="en-US" sz="1800" b="1" dirty="0">
                <a:solidFill>
                  <a:schemeClr val="accent1">
                    <a:lumMod val="75000"/>
                  </a:schemeClr>
                </a:solidFill>
                <a:latin typeface="Arial" panose="020B0604020202020204" pitchFamily="34" charset="0"/>
                <a:cs typeface="Arial" panose="020B0604020202020204" pitchFamily="34" charset="0"/>
              </a:rPr>
              <a:t> = 1,   X</a:t>
            </a:r>
            <a:r>
              <a:rPr lang="en-US" sz="1800" b="1" baseline="-25000" dirty="0">
                <a:solidFill>
                  <a:schemeClr val="accent1">
                    <a:lumMod val="75000"/>
                  </a:schemeClr>
                </a:solidFill>
                <a:latin typeface="Arial" panose="020B0604020202020204" pitchFamily="34" charset="0"/>
                <a:cs typeface="Arial" panose="020B0604020202020204" pitchFamily="34" charset="0"/>
              </a:rPr>
              <a:t>4 </a:t>
            </a:r>
            <a:r>
              <a:rPr lang="en-US" sz="1800" b="1" dirty="0">
                <a:solidFill>
                  <a:schemeClr val="accent1">
                    <a:lumMod val="75000"/>
                  </a:schemeClr>
                </a:solidFill>
                <a:latin typeface="Arial" panose="020B0604020202020204" pitchFamily="34" charset="0"/>
                <a:cs typeface="Arial" panose="020B0604020202020204" pitchFamily="34" charset="0"/>
              </a:rPr>
              <a:t> = -1</a:t>
            </a:r>
          </a:p>
          <a:p>
            <a:pPr lvl="1"/>
            <a:r>
              <a:rPr lang="en-US" sz="1800" b="1" dirty="0">
                <a:solidFill>
                  <a:srgbClr val="0070C0"/>
                </a:solidFill>
                <a:latin typeface="Arial" panose="020B0604020202020204" pitchFamily="34" charset="0"/>
                <a:cs typeface="Arial" panose="020B0604020202020204" pitchFamily="34" charset="0"/>
              </a:rPr>
              <a:t>S= -0.3 + 0.5*(-1) + (0)* (1) + 0.3*(1) + 0.7* (-1) = -1.2</a:t>
            </a:r>
          </a:p>
          <a:p>
            <a:pPr marL="457200" lvl="1" indent="0">
              <a:buFont typeface="Arial" panose="020B0604020202020204" pitchFamily="34" charset="0"/>
              <a:buNone/>
            </a:pPr>
            <a:endParaRPr lang="en-US" baseline="-25000" dirty="0"/>
          </a:p>
          <a:p>
            <a:pPr marL="228600" lvl="1">
              <a:spcBef>
                <a:spcPts val="0"/>
              </a:spcBef>
            </a:pPr>
            <a:r>
              <a:rPr lang="en-US" sz="2800" dirty="0"/>
              <a:t>Still the answer is wrong but going closer to 0 ( from -2.2 to -1.2)</a:t>
            </a:r>
          </a:p>
          <a:p>
            <a:pPr marL="228600" lvl="1">
              <a:spcBef>
                <a:spcPts val="0"/>
              </a:spcBef>
            </a:pPr>
            <a:r>
              <a:rPr lang="en-US" sz="2800" dirty="0"/>
              <a:t>In few epochs this example will be correctly categorized</a:t>
            </a:r>
          </a:p>
          <a:p>
            <a:pPr marL="228600" lvl="1"/>
            <a:endParaRPr lang="en-US" sz="2800" dirty="0"/>
          </a:p>
        </p:txBody>
      </p:sp>
      <p:sp>
        <p:nvSpPr>
          <p:cNvPr id="39" name="TextBox 38"/>
          <p:cNvSpPr txBox="1"/>
          <p:nvPr/>
        </p:nvSpPr>
        <p:spPr>
          <a:xfrm>
            <a:off x="6899402" y="3266503"/>
            <a:ext cx="433127" cy="369332"/>
          </a:xfrm>
          <a:prstGeom prst="rect">
            <a:avLst/>
          </a:prstGeom>
          <a:noFill/>
        </p:spPr>
        <p:txBody>
          <a:bodyPr wrap="square" rtlCol="0">
            <a:spAutoFit/>
          </a:bodyPr>
          <a:lstStyle/>
          <a:p>
            <a:r>
              <a:rPr lang="en-US" b="1" dirty="0"/>
              <a:t>-1</a:t>
            </a:r>
            <a:r>
              <a:rPr lang="en-US" b="1" baseline="-25000" dirty="0"/>
              <a:t> </a:t>
            </a:r>
          </a:p>
        </p:txBody>
      </p:sp>
      <p:sp>
        <p:nvSpPr>
          <p:cNvPr id="40" name="TextBox 39"/>
          <p:cNvSpPr txBox="1"/>
          <p:nvPr/>
        </p:nvSpPr>
        <p:spPr>
          <a:xfrm>
            <a:off x="6942618" y="3841990"/>
            <a:ext cx="433127" cy="369332"/>
          </a:xfrm>
          <a:prstGeom prst="rect">
            <a:avLst/>
          </a:prstGeom>
          <a:noFill/>
        </p:spPr>
        <p:txBody>
          <a:bodyPr wrap="square" rtlCol="0">
            <a:spAutoFit/>
          </a:bodyPr>
          <a:lstStyle/>
          <a:p>
            <a:r>
              <a:rPr lang="en-US" b="1" dirty="0"/>
              <a:t>1</a:t>
            </a:r>
            <a:r>
              <a:rPr lang="en-US" b="1" baseline="-25000" dirty="0"/>
              <a:t> </a:t>
            </a:r>
          </a:p>
        </p:txBody>
      </p:sp>
      <p:sp>
        <p:nvSpPr>
          <p:cNvPr id="41" name="TextBox 40"/>
          <p:cNvSpPr txBox="1"/>
          <p:nvPr/>
        </p:nvSpPr>
        <p:spPr>
          <a:xfrm>
            <a:off x="6956266" y="4442493"/>
            <a:ext cx="433127" cy="369332"/>
          </a:xfrm>
          <a:prstGeom prst="rect">
            <a:avLst/>
          </a:prstGeom>
          <a:noFill/>
        </p:spPr>
        <p:txBody>
          <a:bodyPr wrap="square" rtlCol="0">
            <a:spAutoFit/>
          </a:bodyPr>
          <a:lstStyle/>
          <a:p>
            <a:r>
              <a:rPr lang="en-US" b="1" dirty="0"/>
              <a:t>1</a:t>
            </a:r>
            <a:r>
              <a:rPr lang="en-US" b="1" baseline="-25000" dirty="0"/>
              <a:t> </a:t>
            </a:r>
          </a:p>
        </p:txBody>
      </p:sp>
      <p:sp>
        <p:nvSpPr>
          <p:cNvPr id="42" name="TextBox 41"/>
          <p:cNvSpPr txBox="1"/>
          <p:nvPr/>
        </p:nvSpPr>
        <p:spPr>
          <a:xfrm>
            <a:off x="6942619" y="5070286"/>
            <a:ext cx="433127" cy="369332"/>
          </a:xfrm>
          <a:prstGeom prst="rect">
            <a:avLst/>
          </a:prstGeom>
          <a:noFill/>
        </p:spPr>
        <p:txBody>
          <a:bodyPr wrap="square" rtlCol="0">
            <a:spAutoFit/>
          </a:bodyPr>
          <a:lstStyle/>
          <a:p>
            <a:r>
              <a:rPr lang="en-US" b="1" dirty="0"/>
              <a:t>-1</a:t>
            </a:r>
            <a:r>
              <a:rPr lang="en-US" b="1" baseline="-25000" dirty="0"/>
              <a:t> </a:t>
            </a:r>
          </a:p>
        </p:txBody>
      </p:sp>
    </p:spTree>
    <p:extLst>
      <p:ext uri="{BB962C8B-B14F-4D97-AF65-F5344CB8AC3E}">
        <p14:creationId xmlns:p14="http://schemas.microsoft.com/office/powerpoint/2010/main" val="27705495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0878" y="1825625"/>
            <a:ext cx="8079474" cy="3592536"/>
          </a:xfrm>
        </p:spPr>
        <p:txBody>
          <a:bodyPr>
            <a:normAutofit/>
          </a:bodyPr>
          <a:lstStyle/>
          <a:p>
            <a:endParaRPr lang="en-US" sz="2400" dirty="0"/>
          </a:p>
          <a:p>
            <a:pPr marL="0" lvl="1" indent="0">
              <a:buNone/>
            </a:pPr>
            <a:r>
              <a:rPr lang="en-US" sz="2800" dirty="0"/>
              <a:t> </a:t>
            </a:r>
          </a:p>
          <a:p>
            <a:pPr marL="228600" lvl="1"/>
            <a:endParaRPr lang="en-US" sz="2800" dirty="0"/>
          </a:p>
        </p:txBody>
      </p:sp>
      <p:sp>
        <p:nvSpPr>
          <p:cNvPr id="4" name="Rounded Rectangle 3"/>
          <p:cNvSpPr/>
          <p:nvPr/>
        </p:nvSpPr>
        <p:spPr>
          <a:xfrm>
            <a:off x="937291" y="497938"/>
            <a:ext cx="6077658" cy="74400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tx1"/>
                </a:solidFill>
                <a:latin typeface="Arial" panose="020B0604020202020204" pitchFamily="34" charset="0"/>
                <a:cs typeface="Arial" panose="020B0604020202020204" pitchFamily="34" charset="0"/>
              </a:rPr>
              <a:t>Limitations of Perceptron</a:t>
            </a:r>
            <a:endParaRPr lang="en-US" sz="3600" dirty="0">
              <a:solidFill>
                <a:schemeClr val="tx1"/>
              </a:solidFill>
            </a:endParaRPr>
          </a:p>
        </p:txBody>
      </p:sp>
      <p:sp>
        <p:nvSpPr>
          <p:cNvPr id="5" name="Content Placeholder 2"/>
          <p:cNvSpPr txBox="1">
            <a:spLocks/>
          </p:cNvSpPr>
          <p:nvPr/>
        </p:nvSpPr>
        <p:spPr>
          <a:xfrm>
            <a:off x="916669" y="1582236"/>
            <a:ext cx="10069777" cy="1120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Cannot learn some simple Boolean functions for example XOR</a:t>
            </a:r>
          </a:p>
          <a:p>
            <a:r>
              <a:rPr lang="en-US" b="1" dirty="0"/>
              <a:t>Can only learn linearly separable Boolean functions</a:t>
            </a:r>
          </a:p>
        </p:txBody>
      </p:sp>
      <p:pic>
        <p:nvPicPr>
          <p:cNvPr id="2" name="Picture 1"/>
          <p:cNvPicPr>
            <a:picLocks noChangeAspect="1"/>
          </p:cNvPicPr>
          <p:nvPr/>
        </p:nvPicPr>
        <p:blipFill>
          <a:blip r:embed="rId2"/>
          <a:stretch>
            <a:fillRect/>
          </a:stretch>
        </p:blipFill>
        <p:spPr>
          <a:xfrm>
            <a:off x="1785551" y="3982485"/>
            <a:ext cx="8850400" cy="2437066"/>
          </a:xfrm>
          <a:prstGeom prst="rect">
            <a:avLst/>
          </a:prstGeom>
        </p:spPr>
      </p:pic>
      <p:pic>
        <p:nvPicPr>
          <p:cNvPr id="6" name="Picture 5"/>
          <p:cNvPicPr>
            <a:picLocks noChangeAspect="1"/>
          </p:cNvPicPr>
          <p:nvPr/>
        </p:nvPicPr>
        <p:blipFill>
          <a:blip r:embed="rId3"/>
          <a:stretch>
            <a:fillRect/>
          </a:stretch>
        </p:blipFill>
        <p:spPr>
          <a:xfrm>
            <a:off x="3464228" y="2721563"/>
            <a:ext cx="4082983" cy="1260921"/>
          </a:xfrm>
          <a:prstGeom prst="rect">
            <a:avLst/>
          </a:prstGeom>
        </p:spPr>
      </p:pic>
    </p:spTree>
    <p:extLst>
      <p:ext uri="{BB962C8B-B14F-4D97-AF65-F5344CB8AC3E}">
        <p14:creationId xmlns:p14="http://schemas.microsoft.com/office/powerpoint/2010/main" val="6129992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AU" dirty="0"/>
              <a:t>How can the neurons be clustered/connected together?</a:t>
            </a:r>
          </a:p>
          <a:p>
            <a:pPr lvl="1"/>
            <a:r>
              <a:rPr lang="en-AU" dirty="0"/>
              <a:t>The structure used in these networks is a layering approach, hence the term – </a:t>
            </a:r>
            <a:r>
              <a:rPr lang="en-AU" b="1" dirty="0"/>
              <a:t>Multi-layered Neural Networks</a:t>
            </a:r>
          </a:p>
          <a:p>
            <a:pPr lvl="1"/>
            <a:r>
              <a:rPr lang="en-AU" dirty="0"/>
              <a:t>These layers are connected to each other in a linear fashion.</a:t>
            </a:r>
          </a:p>
          <a:p>
            <a:pPr lvl="1"/>
            <a:r>
              <a:rPr lang="en-AU" dirty="0"/>
              <a:t>We can make the system represent more complex functions by adding more layers.</a:t>
            </a:r>
          </a:p>
          <a:p>
            <a:pPr lvl="1"/>
            <a:endParaRPr lang="en-AU" dirty="0"/>
          </a:p>
        </p:txBody>
      </p:sp>
      <p:sp>
        <p:nvSpPr>
          <p:cNvPr id="3" name="Slide Number Placeholder 2"/>
          <p:cNvSpPr>
            <a:spLocks noGrp="1"/>
          </p:cNvSpPr>
          <p:nvPr>
            <p:ph type="sldNum" sz="quarter" idx="12"/>
          </p:nvPr>
        </p:nvSpPr>
        <p:spPr/>
        <p:txBody>
          <a:bodyPr/>
          <a:lstStyle/>
          <a:p>
            <a:fld id="{B65968A2-3110-49B2-A1EC-7A41B848DA98}" type="slidenum">
              <a:rPr lang="en-AU" smtClean="0"/>
              <a:t>56</a:t>
            </a:fld>
            <a:endParaRPr lang="en-AU" dirty="0"/>
          </a:p>
        </p:txBody>
      </p:sp>
      <p:sp>
        <p:nvSpPr>
          <p:cNvPr id="4" name="Title 3"/>
          <p:cNvSpPr>
            <a:spLocks noGrp="1"/>
          </p:cNvSpPr>
          <p:nvPr>
            <p:ph type="title"/>
          </p:nvPr>
        </p:nvSpPr>
        <p:spPr/>
        <p:txBody>
          <a:bodyPr/>
          <a:lstStyle/>
          <a:p>
            <a:r>
              <a:rPr lang="en-AU" dirty="0"/>
              <a:t>Neural Networks</a:t>
            </a:r>
          </a:p>
        </p:txBody>
      </p:sp>
    </p:spTree>
    <p:extLst>
      <p:ext uri="{BB962C8B-B14F-4D97-AF65-F5344CB8AC3E}">
        <p14:creationId xmlns:p14="http://schemas.microsoft.com/office/powerpoint/2010/main" val="15150054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65968A2-3110-49B2-A1EC-7A41B848DA98}" type="slidenum">
              <a:rPr lang="en-AU" smtClean="0"/>
              <a:t>57</a:t>
            </a:fld>
            <a:endParaRPr lang="en-AU" dirty="0"/>
          </a:p>
        </p:txBody>
      </p:sp>
      <p:sp>
        <p:nvSpPr>
          <p:cNvPr id="4" name="Title 3"/>
          <p:cNvSpPr>
            <a:spLocks noGrp="1"/>
          </p:cNvSpPr>
          <p:nvPr>
            <p:ph type="title"/>
          </p:nvPr>
        </p:nvSpPr>
        <p:spPr/>
        <p:txBody>
          <a:bodyPr>
            <a:normAutofit/>
          </a:bodyPr>
          <a:lstStyle/>
          <a:p>
            <a:r>
              <a:rPr lang="en-AU" dirty="0"/>
              <a:t>An example of a multi-layered NN</a:t>
            </a:r>
          </a:p>
        </p:txBody>
      </p:sp>
      <p:pic>
        <p:nvPicPr>
          <p:cNvPr id="3074" name="Picture 2" descr="C:\Users\Andrew.ANDREWMAC\Downloads\NN\Artificial_neural_networ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7812" y="1340768"/>
            <a:ext cx="5334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6935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First Neural Network: XOR</a:t>
            </a:r>
          </a:p>
        </p:txBody>
      </p:sp>
      <p:sp>
        <p:nvSpPr>
          <p:cNvPr id="3" name="Content Placeholder 2"/>
          <p:cNvSpPr>
            <a:spLocks noGrp="1"/>
          </p:cNvSpPr>
          <p:nvPr>
            <p:ph idx="1"/>
          </p:nvPr>
        </p:nvSpPr>
        <p:spPr>
          <a:xfrm>
            <a:off x="1676400" y="1447800"/>
            <a:ext cx="8763000" cy="4876800"/>
          </a:xfrm>
        </p:spPr>
        <p:txBody>
          <a:bodyPr/>
          <a:lstStyle/>
          <a:p>
            <a:r>
              <a:rPr lang="en-US" sz="2400" dirty="0"/>
              <a:t>A neural network is built using perceptrons as building blocks.</a:t>
            </a:r>
          </a:p>
          <a:p>
            <a:r>
              <a:rPr lang="en-US" sz="2400" dirty="0"/>
              <a:t>The inputs to some perceptrons are outputs of other perceptrons.</a:t>
            </a:r>
          </a:p>
          <a:p>
            <a:r>
              <a:rPr lang="en-US" sz="2400" dirty="0"/>
              <a:t>Here is an example neural network computing the XOR function.</a:t>
            </a:r>
          </a:p>
        </p:txBody>
      </p:sp>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58</a:t>
            </a:fld>
            <a:endParaRPr lang="en-US" dirty="0">
              <a:solidFill>
                <a:prstClr val="black">
                  <a:tint val="75000"/>
                </a:prstClr>
              </a:solidFill>
              <a:latin typeface="Calibri"/>
            </a:endParaRPr>
          </a:p>
        </p:txBody>
      </p:sp>
      <p:grpSp>
        <p:nvGrpSpPr>
          <p:cNvPr id="148" name="Group 147"/>
          <p:cNvGrpSpPr/>
          <p:nvPr/>
        </p:nvGrpSpPr>
        <p:grpSpPr>
          <a:xfrm>
            <a:off x="1676400" y="3153152"/>
            <a:ext cx="8534400" cy="3552449"/>
            <a:chOff x="152400" y="3153151"/>
            <a:chExt cx="8534400" cy="3552449"/>
          </a:xfrm>
        </p:grpSpPr>
        <p:grpSp>
          <p:nvGrpSpPr>
            <p:cNvPr id="149" name="Group 148"/>
            <p:cNvGrpSpPr/>
            <p:nvPr/>
          </p:nvGrpSpPr>
          <p:grpSpPr>
            <a:xfrm>
              <a:off x="742713" y="3153151"/>
              <a:ext cx="7944087" cy="3552449"/>
              <a:chOff x="742713" y="3153151"/>
              <a:chExt cx="7944087" cy="3552449"/>
            </a:xfrm>
          </p:grpSpPr>
          <p:grpSp>
            <p:nvGrpSpPr>
              <p:cNvPr id="152" name="Group 151"/>
              <p:cNvGrpSpPr/>
              <p:nvPr/>
            </p:nvGrpSpPr>
            <p:grpSpPr>
              <a:xfrm>
                <a:off x="742713" y="3153151"/>
                <a:ext cx="7944087" cy="3552449"/>
                <a:chOff x="742713" y="3095628"/>
                <a:chExt cx="7944087" cy="3552449"/>
              </a:xfrm>
            </p:grpSpPr>
            <p:grpSp>
              <p:nvGrpSpPr>
                <p:cNvPr id="154" name="Group 153"/>
                <p:cNvGrpSpPr/>
                <p:nvPr/>
              </p:nvGrpSpPr>
              <p:grpSpPr>
                <a:xfrm>
                  <a:off x="742713" y="4842217"/>
                  <a:ext cx="3703511" cy="1805860"/>
                  <a:chOff x="2028330" y="812860"/>
                  <a:chExt cx="3703511" cy="1805860"/>
                </a:xfrm>
              </p:grpSpPr>
              <p:sp>
                <p:nvSpPr>
                  <p:cNvPr id="172" name="Oval 171"/>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4</a:t>
                    </a:r>
                  </a:p>
                </p:txBody>
              </p:sp>
              <p:cxnSp>
                <p:nvCxnSpPr>
                  <p:cNvPr id="173" name="Straight Arrow Connector 172"/>
                  <p:cNvCxnSpPr>
                    <a:endCxn id="172" idx="1"/>
                  </p:cNvCxnSpPr>
                  <p:nvPr/>
                </p:nvCxnSpPr>
                <p:spPr>
                  <a:xfrm>
                    <a:off x="3800217" y="999843"/>
                    <a:ext cx="1090632" cy="6963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151" idx="6"/>
                    <a:endCxn id="172" idx="3"/>
                  </p:cNvCxnSpPr>
                  <p:nvPr/>
                </p:nvCxnSpPr>
                <p:spPr>
                  <a:xfrm>
                    <a:off x="2028330" y="1528981"/>
                    <a:ext cx="2862519" cy="9314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5" name="Straight Arrow Connector 174"/>
                  <p:cNvCxnSpPr>
                    <a:stCxn id="150" idx="6"/>
                    <a:endCxn id="172" idx="2"/>
                  </p:cNvCxnSpPr>
                  <p:nvPr/>
                </p:nvCxnSpPr>
                <p:spPr>
                  <a:xfrm>
                    <a:off x="2028330" y="812860"/>
                    <a:ext cx="2718228" cy="126544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6" name="TextBox 175"/>
                      <p:cNvSpPr txBox="1"/>
                      <p:nvPr/>
                    </p:nvSpPr>
                    <p:spPr>
                      <a:xfrm rot="1994189">
                        <a:off x="3637296" y="932992"/>
                        <a:ext cx="1547796"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4,0</m:t>
                                  </m:r>
                                </m:sub>
                              </m:sSub>
                              <m:r>
                                <a:rPr lang="en-US" sz="2000" i="1">
                                  <a:solidFill>
                                    <a:prstClr val="black"/>
                                  </a:solidFill>
                                  <a:latin typeface="Cambria Math"/>
                                </a:rPr>
                                <m:t>=−1.5</m:t>
                              </m:r>
                            </m:oMath>
                          </m:oMathPara>
                        </a14:m>
                        <a:endParaRPr lang="en-US" sz="2000" dirty="0">
                          <a:solidFill>
                            <a:prstClr val="black"/>
                          </a:solidFill>
                          <a:latin typeface="Calibri"/>
                        </a:endParaRPr>
                      </a:p>
                    </p:txBody>
                  </p:sp>
                </mc:Choice>
                <mc:Fallback xmlns="">
                  <p:sp>
                    <p:nvSpPr>
                      <p:cNvPr id="176" name="TextBox 175"/>
                      <p:cNvSpPr txBox="1">
                        <a:spLocks noRot="1" noChangeAspect="1" noMove="1" noResize="1" noEditPoints="1" noAdjustHandles="1" noChangeArrowheads="1" noChangeShapeType="1" noTextEdit="1"/>
                      </p:cNvSpPr>
                      <p:nvPr/>
                    </p:nvSpPr>
                    <p:spPr>
                      <a:xfrm rot="1994189">
                        <a:off x="3637296" y="932992"/>
                        <a:ext cx="1547796" cy="413511"/>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TextBox 176"/>
                      <p:cNvSpPr txBox="1"/>
                      <p:nvPr/>
                    </p:nvSpPr>
                    <p:spPr>
                      <a:xfrm rot="1440646">
                        <a:off x="3444599" y="1294133"/>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77" name="TextBox 176"/>
                      <p:cNvSpPr txBox="1">
                        <a:spLocks noRot="1" noChangeAspect="1" noMove="1" noResize="1" noEditPoints="1" noAdjustHandles="1" noChangeArrowheads="1" noChangeShapeType="1" noTextEdit="1"/>
                      </p:cNvSpPr>
                      <p:nvPr/>
                    </p:nvSpPr>
                    <p:spPr>
                      <a:xfrm rot="1440646">
                        <a:off x="3444599" y="1294133"/>
                        <a:ext cx="1159869" cy="413511"/>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8" name="TextBox 177"/>
                      <p:cNvSpPr txBox="1"/>
                      <p:nvPr/>
                    </p:nvSpPr>
                    <p:spPr>
                      <a:xfrm rot="1027740">
                        <a:off x="3297866" y="1720098"/>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78" name="TextBox 177"/>
                      <p:cNvSpPr txBox="1">
                        <a:spLocks noRot="1" noChangeAspect="1" noMove="1" noResize="1" noEditPoints="1" noAdjustHandles="1" noChangeArrowheads="1" noChangeShapeType="1" noTextEdit="1"/>
                      </p:cNvSpPr>
                      <p:nvPr/>
                    </p:nvSpPr>
                    <p:spPr>
                      <a:xfrm rot="1027740">
                        <a:off x="3297866" y="1720098"/>
                        <a:ext cx="1159869" cy="413511"/>
                      </a:xfrm>
                      <a:prstGeom prst="rect">
                        <a:avLst/>
                      </a:prstGeom>
                      <a:blipFill rotWithShape="1">
                        <a:blip r:embed="rId5"/>
                        <a:stretch>
                          <a:fillRect/>
                        </a:stretch>
                      </a:blipFill>
                    </p:spPr>
                    <p:txBody>
                      <a:bodyPr/>
                      <a:lstStyle/>
                      <a:p>
                        <a:r>
                          <a:rPr lang="en-US">
                            <a:noFill/>
                          </a:rPr>
                          <a:t> </a:t>
                        </a:r>
                      </a:p>
                    </p:txBody>
                  </p:sp>
                </mc:Fallback>
              </mc:AlternateContent>
            </p:grpSp>
            <p:grpSp>
              <p:nvGrpSpPr>
                <p:cNvPr id="155" name="Group 154"/>
                <p:cNvGrpSpPr/>
                <p:nvPr/>
              </p:nvGrpSpPr>
              <p:grpSpPr>
                <a:xfrm>
                  <a:off x="742713" y="3095628"/>
                  <a:ext cx="3703511" cy="2462710"/>
                  <a:chOff x="2028330" y="1256186"/>
                  <a:chExt cx="3703511" cy="2462710"/>
                </a:xfrm>
              </p:grpSpPr>
              <p:sp>
                <p:nvSpPr>
                  <p:cNvPr id="165" name="Oval 164"/>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3</a:t>
                    </a:r>
                  </a:p>
                </p:txBody>
              </p:sp>
              <p:cxnSp>
                <p:nvCxnSpPr>
                  <p:cNvPr id="166" name="Straight Arrow Connector 165"/>
                  <p:cNvCxnSpPr>
                    <a:endCxn id="165" idx="1"/>
                  </p:cNvCxnSpPr>
                  <p:nvPr/>
                </p:nvCxnSpPr>
                <p:spPr>
                  <a:xfrm>
                    <a:off x="2991457" y="1642143"/>
                    <a:ext cx="1899392" cy="540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a:stCxn id="151" idx="6"/>
                    <a:endCxn id="165" idx="3"/>
                  </p:cNvCxnSpPr>
                  <p:nvPr/>
                </p:nvCxnSpPr>
                <p:spPr>
                  <a:xfrm flipV="1">
                    <a:off x="2028330" y="2460437"/>
                    <a:ext cx="2862519" cy="12584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50" idx="6"/>
                    <a:endCxn id="165" idx="2"/>
                  </p:cNvCxnSpPr>
                  <p:nvPr/>
                </p:nvCxnSpPr>
                <p:spPr>
                  <a:xfrm flipV="1">
                    <a:off x="2028330" y="2078307"/>
                    <a:ext cx="2718228" cy="9244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9" name="TextBox 168"/>
                      <p:cNvSpPr txBox="1"/>
                      <p:nvPr/>
                    </p:nvSpPr>
                    <p:spPr>
                      <a:xfrm rot="212389">
                        <a:off x="3201899" y="1256186"/>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169" name="TextBox 168"/>
                      <p:cNvSpPr txBox="1">
                        <a:spLocks noRot="1" noChangeAspect="1" noMove="1" noResize="1" noEditPoints="1" noAdjustHandles="1" noChangeArrowheads="1" noChangeShapeType="1" noTextEdit="1"/>
                      </p:cNvSpPr>
                      <p:nvPr/>
                    </p:nvSpPr>
                    <p:spPr>
                      <a:xfrm rot="212389">
                        <a:off x="3201899" y="1256186"/>
                        <a:ext cx="1555554" cy="413511"/>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0" name="TextBox 169"/>
                      <p:cNvSpPr txBox="1"/>
                      <p:nvPr/>
                    </p:nvSpPr>
                    <p:spPr>
                      <a:xfrm rot="20849601">
                        <a:off x="3363669" y="1863479"/>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70" name="TextBox 169"/>
                      <p:cNvSpPr txBox="1">
                        <a:spLocks noRot="1" noChangeAspect="1" noMove="1" noResize="1" noEditPoints="1" noAdjustHandles="1" noChangeArrowheads="1" noChangeShapeType="1" noTextEdit="1"/>
                      </p:cNvSpPr>
                      <p:nvPr/>
                    </p:nvSpPr>
                    <p:spPr>
                      <a:xfrm rot="20849601">
                        <a:off x="3363669" y="1863479"/>
                        <a:ext cx="1167627" cy="413511"/>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1" name="TextBox 170"/>
                      <p:cNvSpPr txBox="1"/>
                      <p:nvPr/>
                    </p:nvSpPr>
                    <p:spPr>
                      <a:xfrm rot="20251611">
                        <a:off x="3512293" y="2330420"/>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71" name="TextBox 170"/>
                      <p:cNvSpPr txBox="1">
                        <a:spLocks noRot="1" noChangeAspect="1" noMove="1" noResize="1" noEditPoints="1" noAdjustHandles="1" noChangeArrowheads="1" noChangeShapeType="1" noTextEdit="1"/>
                      </p:cNvSpPr>
                      <p:nvPr/>
                    </p:nvSpPr>
                    <p:spPr>
                      <a:xfrm rot="20251611">
                        <a:off x="3512293" y="2330420"/>
                        <a:ext cx="1167627" cy="413511"/>
                      </a:xfrm>
                      <a:prstGeom prst="rect">
                        <a:avLst/>
                      </a:prstGeom>
                      <a:blipFill rotWithShape="1">
                        <a:blip r:embed="rId8"/>
                        <a:stretch>
                          <a:fillRect/>
                        </a:stretch>
                      </a:blipFill>
                    </p:spPr>
                    <p:txBody>
                      <a:bodyPr/>
                      <a:lstStyle/>
                      <a:p>
                        <a:r>
                          <a:rPr lang="en-US">
                            <a:noFill/>
                          </a:rPr>
                          <a:t> </a:t>
                        </a:r>
                      </a:p>
                    </p:txBody>
                  </p:sp>
                </mc:Fallback>
              </mc:AlternateContent>
            </p:grpSp>
            <p:grpSp>
              <p:nvGrpSpPr>
                <p:cNvPr id="156" name="Group 155"/>
                <p:cNvGrpSpPr/>
                <p:nvPr/>
              </p:nvGrpSpPr>
              <p:grpSpPr>
                <a:xfrm>
                  <a:off x="4446224" y="3500912"/>
                  <a:ext cx="4240576" cy="2606752"/>
                  <a:chOff x="2836241" y="633665"/>
                  <a:chExt cx="4240576" cy="2606752"/>
                </a:xfrm>
              </p:grpSpPr>
              <p:sp>
                <p:nvSpPr>
                  <p:cNvPr id="157" name="Oval 156"/>
                  <p:cNvSpPr/>
                  <p:nvPr/>
                </p:nvSpPr>
                <p:spPr>
                  <a:xfrm>
                    <a:off x="4746558" y="1537894"/>
                    <a:ext cx="958659"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5</a:t>
                    </a:r>
                  </a:p>
                </p:txBody>
              </p:sp>
              <p:cxnSp>
                <p:nvCxnSpPr>
                  <p:cNvPr id="158" name="Straight Arrow Connector 157"/>
                  <p:cNvCxnSpPr>
                    <a:endCxn id="157" idx="1"/>
                  </p:cNvCxnSpPr>
                  <p:nvPr/>
                </p:nvCxnSpPr>
                <p:spPr>
                  <a:xfrm>
                    <a:off x="3419217" y="633665"/>
                    <a:ext cx="1467733" cy="10625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72" idx="6"/>
                    <a:endCxn id="157" idx="3"/>
                  </p:cNvCxnSpPr>
                  <p:nvPr/>
                </p:nvCxnSpPr>
                <p:spPr>
                  <a:xfrm flipV="1">
                    <a:off x="2836241" y="2460437"/>
                    <a:ext cx="2050709" cy="7799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a:stCxn id="165" idx="6"/>
                    <a:endCxn id="157" idx="2"/>
                  </p:cNvCxnSpPr>
                  <p:nvPr/>
                </p:nvCxnSpPr>
                <p:spPr>
                  <a:xfrm>
                    <a:off x="2836241" y="1050502"/>
                    <a:ext cx="1910317" cy="102780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1" name="TextBox 160"/>
                      <p:cNvSpPr txBox="1"/>
                      <p:nvPr/>
                    </p:nvSpPr>
                    <p:spPr>
                      <a:xfrm rot="2245031">
                        <a:off x="3422076" y="708797"/>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161" name="TextBox 160"/>
                      <p:cNvSpPr txBox="1">
                        <a:spLocks noRot="1" noChangeAspect="1" noMove="1" noResize="1" noEditPoints="1" noAdjustHandles="1" noChangeArrowheads="1" noChangeShapeType="1" noTextEdit="1"/>
                      </p:cNvSpPr>
                      <p:nvPr/>
                    </p:nvSpPr>
                    <p:spPr>
                      <a:xfrm rot="2245031">
                        <a:off x="3422076" y="708797"/>
                        <a:ext cx="1555554" cy="41351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2" name="TextBox 161"/>
                      <p:cNvSpPr txBox="1"/>
                      <p:nvPr/>
                    </p:nvSpPr>
                    <p:spPr>
                      <a:xfrm rot="1584226">
                        <a:off x="3134949" y="1104604"/>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5,3</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62" name="TextBox 161"/>
                      <p:cNvSpPr txBox="1">
                        <a:spLocks noRot="1" noChangeAspect="1" noMove="1" noResize="1" noEditPoints="1" noAdjustHandles="1" noChangeArrowheads="1" noChangeShapeType="1" noTextEdit="1"/>
                      </p:cNvSpPr>
                      <p:nvPr/>
                    </p:nvSpPr>
                    <p:spPr>
                      <a:xfrm rot="1584226">
                        <a:off x="3134949" y="1104604"/>
                        <a:ext cx="1167627" cy="413511"/>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3" name="TextBox 162"/>
                      <p:cNvSpPr txBox="1"/>
                      <p:nvPr/>
                    </p:nvSpPr>
                    <p:spPr>
                      <a:xfrm rot="20515973">
                        <a:off x="2866835" y="2462149"/>
                        <a:ext cx="1359988"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5,4</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63" name="TextBox 162"/>
                      <p:cNvSpPr txBox="1">
                        <a:spLocks noRot="1" noChangeAspect="1" noMove="1" noResize="1" noEditPoints="1" noAdjustHandles="1" noChangeArrowheads="1" noChangeShapeType="1" noTextEdit="1"/>
                      </p:cNvSpPr>
                      <p:nvPr/>
                    </p:nvSpPr>
                    <p:spPr>
                      <a:xfrm rot="20515973">
                        <a:off x="2866835" y="2462149"/>
                        <a:ext cx="1359988" cy="413511"/>
                      </a:xfrm>
                      <a:prstGeom prst="rect">
                        <a:avLst/>
                      </a:prstGeom>
                      <a:blipFill rotWithShape="1">
                        <a:blip r:embed="rId11"/>
                        <a:stretch>
                          <a:fillRect/>
                        </a:stretch>
                      </a:blipFill>
                    </p:spPr>
                    <p:txBody>
                      <a:bodyPr/>
                      <a:lstStyle/>
                      <a:p>
                        <a:r>
                          <a:rPr lang="en-US">
                            <a:noFill/>
                          </a:rPr>
                          <a:t> </a:t>
                        </a:r>
                      </a:p>
                    </p:txBody>
                  </p:sp>
                </mc:Fallback>
              </mc:AlternateContent>
              <p:cxnSp>
                <p:nvCxnSpPr>
                  <p:cNvPr id="164" name="Straight Arrow Connector 163"/>
                  <p:cNvCxnSpPr>
                    <a:stCxn id="157" idx="6"/>
                  </p:cNvCxnSpPr>
                  <p:nvPr/>
                </p:nvCxnSpPr>
                <p:spPr>
                  <a:xfrm flipV="1">
                    <a:off x="5705217" y="2044521"/>
                    <a:ext cx="1371600" cy="337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sp>
            <p:nvSpPr>
              <p:cNvPr id="153" name="TextBox 152"/>
              <p:cNvSpPr txBox="1"/>
              <p:nvPr/>
            </p:nvSpPr>
            <p:spPr>
              <a:xfrm>
                <a:off x="7229005" y="4572000"/>
                <a:ext cx="1000595" cy="400110"/>
              </a:xfrm>
              <a:prstGeom prst="rect">
                <a:avLst/>
              </a:prstGeom>
              <a:noFill/>
            </p:spPr>
            <p:txBody>
              <a:bodyPr wrap="none" rtlCol="0">
                <a:spAutoFit/>
              </a:bodyPr>
              <a:lstStyle/>
              <a:p>
                <a:pPr>
                  <a:defRPr/>
                </a:pPr>
                <a:r>
                  <a:rPr lang="en-US" sz="2000" dirty="0">
                    <a:solidFill>
                      <a:prstClr val="black"/>
                    </a:solidFill>
                    <a:latin typeface="Calibri"/>
                  </a:rPr>
                  <a:t>Output:</a:t>
                </a:r>
              </a:p>
            </p:txBody>
          </p:sp>
        </p:grpSp>
        <mc:AlternateContent xmlns:mc="http://schemas.openxmlformats.org/markup-compatibility/2006" xmlns:a14="http://schemas.microsoft.com/office/drawing/2010/main">
          <mc:Choice Requires="a14">
            <p:sp>
              <p:nvSpPr>
                <p:cNvPr id="150" name="Oval 149"/>
                <p:cNvSpPr/>
                <p:nvPr/>
              </p:nvSpPr>
              <p:spPr>
                <a:xfrm>
                  <a:off x="152400" y="4617879"/>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1</m:t>
                            </m:r>
                          </m:sub>
                        </m:sSub>
                      </m:oMath>
                    </m:oMathPara>
                  </a14:m>
                  <a:endParaRPr lang="en-US" sz="2800" dirty="0">
                    <a:solidFill>
                      <a:prstClr val="white"/>
                    </a:solidFill>
                    <a:latin typeface="Calibri"/>
                  </a:endParaRPr>
                </a:p>
              </p:txBody>
            </p:sp>
          </mc:Choice>
          <mc:Fallback xmlns="">
            <p:sp>
              <p:nvSpPr>
                <p:cNvPr id="150" name="Oval 149"/>
                <p:cNvSpPr>
                  <a:spLocks noRot="1" noChangeAspect="1" noMove="1" noResize="1" noEditPoints="1" noAdjustHandles="1" noChangeArrowheads="1" noChangeShapeType="1" noTextEdit="1"/>
                </p:cNvSpPr>
                <p:nvPr/>
              </p:nvSpPr>
              <p:spPr>
                <a:xfrm>
                  <a:off x="152400" y="4617879"/>
                  <a:ext cx="590313" cy="563721"/>
                </a:xfrm>
                <a:prstGeom prst="ellipse">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1" name="Oval 150"/>
                <p:cNvSpPr/>
                <p:nvPr/>
              </p:nvSpPr>
              <p:spPr>
                <a:xfrm>
                  <a:off x="152400" y="5334000"/>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2</m:t>
                            </m:r>
                          </m:sub>
                        </m:sSub>
                      </m:oMath>
                    </m:oMathPara>
                  </a14:m>
                  <a:endParaRPr lang="en-US" sz="2800" dirty="0">
                    <a:solidFill>
                      <a:prstClr val="white"/>
                    </a:solidFill>
                    <a:latin typeface="Calibri"/>
                  </a:endParaRPr>
                </a:p>
              </p:txBody>
            </p:sp>
          </mc:Choice>
          <mc:Fallback xmlns="">
            <p:sp>
              <p:nvSpPr>
                <p:cNvPr id="151" name="Oval 150"/>
                <p:cNvSpPr>
                  <a:spLocks noRot="1" noChangeAspect="1" noMove="1" noResize="1" noEditPoints="1" noAdjustHandles="1" noChangeArrowheads="1" noChangeShapeType="1" noTextEdit="1"/>
                </p:cNvSpPr>
                <p:nvPr/>
              </p:nvSpPr>
              <p:spPr>
                <a:xfrm>
                  <a:off x="152400" y="5334000"/>
                  <a:ext cx="590313" cy="563721"/>
                </a:xfrm>
                <a:prstGeom prst="ellipse">
                  <a:avLst/>
                </a:prstGeom>
                <a:blipFill rotWithShape="1">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7327654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458200" cy="990600"/>
          </a:xfrm>
        </p:spPr>
        <p:txBody>
          <a:bodyPr/>
          <a:lstStyle/>
          <a:p>
            <a:r>
              <a:rPr lang="en-US" dirty="0"/>
              <a:t>Our First Neural Network: XOR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76400" y="1447800"/>
                <a:ext cx="8763000" cy="4876800"/>
              </a:xfrm>
            </p:spPr>
            <p:txBody>
              <a:bodyPr/>
              <a:lstStyle/>
              <a:p>
                <a:r>
                  <a:rPr lang="en-US" sz="2400" dirty="0"/>
                  <a:t>To simplify the picture, we do not show the bias input anymore.</a:t>
                </a:r>
              </a:p>
              <a:p>
                <a:pPr lvl="1"/>
                <a:r>
                  <a:rPr lang="en-US" sz="2000" dirty="0"/>
                  <a:t>We just show the bias weights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𝑤</m:t>
                        </m:r>
                      </m:e>
                      <m:sub>
                        <m:r>
                          <a:rPr lang="en-US" sz="2000" i="1">
                            <a:latin typeface="Cambria Math"/>
                          </a:rPr>
                          <m:t>𝑗</m:t>
                        </m:r>
                        <m:r>
                          <a:rPr lang="en-US" sz="2000" i="1">
                            <a:latin typeface="Cambria Math"/>
                          </a:rPr>
                          <m:t>,0</m:t>
                        </m:r>
                      </m:sub>
                    </m:sSub>
                  </m:oMath>
                </a14:m>
                <a:r>
                  <a:rPr lang="en-US" sz="2000" dirty="0"/>
                  <a:t>.</a:t>
                </a:r>
              </a:p>
              <a:p>
                <a:r>
                  <a:rPr lang="en-US" sz="2400" dirty="0"/>
                  <a:t>Besides the bias input, there are two inputs: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1</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2</m:t>
                        </m:r>
                      </m:sub>
                    </m:sSub>
                  </m:oMath>
                </a14:m>
                <a:r>
                  <a:rPr lang="en-US" sz="24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76400" y="1447800"/>
                <a:ext cx="8763000" cy="4876800"/>
              </a:xfrm>
              <a:blipFill>
                <a:blip r:embed="rId3"/>
                <a:stretch>
                  <a:fillRect l="-904" t="-17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59</a:t>
            </a:fld>
            <a:endParaRPr lang="en-US" dirty="0">
              <a:solidFill>
                <a:prstClr val="black">
                  <a:tint val="75000"/>
                </a:prstClr>
              </a:solidFill>
              <a:latin typeface="Calibri"/>
            </a:endParaRPr>
          </a:p>
        </p:txBody>
      </p:sp>
      <p:grpSp>
        <p:nvGrpSpPr>
          <p:cNvPr id="95" name="Group 94"/>
          <p:cNvGrpSpPr/>
          <p:nvPr/>
        </p:nvGrpSpPr>
        <p:grpSpPr>
          <a:xfrm>
            <a:off x="1676400" y="3153152"/>
            <a:ext cx="8534400" cy="3552449"/>
            <a:chOff x="152400" y="3153151"/>
            <a:chExt cx="8534400" cy="3552449"/>
          </a:xfrm>
        </p:grpSpPr>
        <p:grpSp>
          <p:nvGrpSpPr>
            <p:cNvPr id="96" name="Group 95"/>
            <p:cNvGrpSpPr/>
            <p:nvPr/>
          </p:nvGrpSpPr>
          <p:grpSpPr>
            <a:xfrm>
              <a:off x="742713" y="3153151"/>
              <a:ext cx="7944087" cy="3552449"/>
              <a:chOff x="742713" y="3153151"/>
              <a:chExt cx="7944087" cy="3552449"/>
            </a:xfrm>
          </p:grpSpPr>
          <p:grpSp>
            <p:nvGrpSpPr>
              <p:cNvPr id="99" name="Group 98"/>
              <p:cNvGrpSpPr/>
              <p:nvPr/>
            </p:nvGrpSpPr>
            <p:grpSpPr>
              <a:xfrm>
                <a:off x="742713" y="3153151"/>
                <a:ext cx="7944087" cy="3552449"/>
                <a:chOff x="742713" y="3095628"/>
                <a:chExt cx="7944087" cy="3552449"/>
              </a:xfrm>
            </p:grpSpPr>
            <p:grpSp>
              <p:nvGrpSpPr>
                <p:cNvPr id="101" name="Group 100"/>
                <p:cNvGrpSpPr/>
                <p:nvPr/>
              </p:nvGrpSpPr>
              <p:grpSpPr>
                <a:xfrm>
                  <a:off x="742713" y="4842217"/>
                  <a:ext cx="3703511" cy="1805860"/>
                  <a:chOff x="2028330" y="812860"/>
                  <a:chExt cx="3703511" cy="1805860"/>
                </a:xfrm>
              </p:grpSpPr>
              <p:sp>
                <p:nvSpPr>
                  <p:cNvPr id="119" name="Oval 118"/>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4</a:t>
                    </a:r>
                  </a:p>
                </p:txBody>
              </p:sp>
              <p:cxnSp>
                <p:nvCxnSpPr>
                  <p:cNvPr id="120" name="Straight Arrow Connector 119"/>
                  <p:cNvCxnSpPr>
                    <a:endCxn id="119" idx="1"/>
                  </p:cNvCxnSpPr>
                  <p:nvPr/>
                </p:nvCxnSpPr>
                <p:spPr>
                  <a:xfrm>
                    <a:off x="3800217" y="999843"/>
                    <a:ext cx="1090632" cy="6963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98" idx="6"/>
                    <a:endCxn id="119" idx="3"/>
                  </p:cNvCxnSpPr>
                  <p:nvPr/>
                </p:nvCxnSpPr>
                <p:spPr>
                  <a:xfrm>
                    <a:off x="2028330" y="1528981"/>
                    <a:ext cx="2862519" cy="9314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97" idx="6"/>
                    <a:endCxn id="119" idx="2"/>
                  </p:cNvCxnSpPr>
                  <p:nvPr/>
                </p:nvCxnSpPr>
                <p:spPr>
                  <a:xfrm>
                    <a:off x="2028330" y="812860"/>
                    <a:ext cx="2718228" cy="126544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TextBox 122"/>
                      <p:cNvSpPr txBox="1"/>
                      <p:nvPr/>
                    </p:nvSpPr>
                    <p:spPr>
                      <a:xfrm rot="1994189">
                        <a:off x="3637296" y="932992"/>
                        <a:ext cx="1547796"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4,0</m:t>
                                  </m:r>
                                </m:sub>
                              </m:sSub>
                              <m:r>
                                <a:rPr lang="en-US" sz="2000" i="1">
                                  <a:solidFill>
                                    <a:prstClr val="black"/>
                                  </a:solidFill>
                                  <a:latin typeface="Cambria Math"/>
                                </a:rPr>
                                <m:t>=−1.5</m:t>
                              </m:r>
                            </m:oMath>
                          </m:oMathPara>
                        </a14:m>
                        <a:endParaRPr lang="en-US" sz="2000" dirty="0">
                          <a:solidFill>
                            <a:prstClr val="black"/>
                          </a:solidFill>
                          <a:latin typeface="Calibri"/>
                        </a:endParaRPr>
                      </a:p>
                    </p:txBody>
                  </p:sp>
                </mc:Choice>
                <mc:Fallback xmlns="">
                  <p:sp>
                    <p:nvSpPr>
                      <p:cNvPr id="123" name="TextBox 122"/>
                      <p:cNvSpPr txBox="1">
                        <a:spLocks noRot="1" noChangeAspect="1" noMove="1" noResize="1" noEditPoints="1" noAdjustHandles="1" noChangeArrowheads="1" noChangeShapeType="1" noTextEdit="1"/>
                      </p:cNvSpPr>
                      <p:nvPr/>
                    </p:nvSpPr>
                    <p:spPr>
                      <a:xfrm rot="1994189">
                        <a:off x="3637296" y="932992"/>
                        <a:ext cx="1547796" cy="413511"/>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p:cNvSpPr txBox="1"/>
                      <p:nvPr/>
                    </p:nvSpPr>
                    <p:spPr>
                      <a:xfrm rot="1440646">
                        <a:off x="3444599" y="1294133"/>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24" name="TextBox 123"/>
                      <p:cNvSpPr txBox="1">
                        <a:spLocks noRot="1" noChangeAspect="1" noMove="1" noResize="1" noEditPoints="1" noAdjustHandles="1" noChangeArrowheads="1" noChangeShapeType="1" noTextEdit="1"/>
                      </p:cNvSpPr>
                      <p:nvPr/>
                    </p:nvSpPr>
                    <p:spPr>
                      <a:xfrm rot="1440646">
                        <a:off x="3444599" y="1294133"/>
                        <a:ext cx="1159869" cy="413511"/>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p:cNvSpPr txBox="1"/>
                      <p:nvPr/>
                    </p:nvSpPr>
                    <p:spPr>
                      <a:xfrm rot="1027740">
                        <a:off x="3297866" y="1720098"/>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25" name="TextBox 124"/>
                      <p:cNvSpPr txBox="1">
                        <a:spLocks noRot="1" noChangeAspect="1" noMove="1" noResize="1" noEditPoints="1" noAdjustHandles="1" noChangeArrowheads="1" noChangeShapeType="1" noTextEdit="1"/>
                      </p:cNvSpPr>
                      <p:nvPr/>
                    </p:nvSpPr>
                    <p:spPr>
                      <a:xfrm rot="1027740">
                        <a:off x="3297866" y="1720098"/>
                        <a:ext cx="1159869" cy="413511"/>
                      </a:xfrm>
                      <a:prstGeom prst="rect">
                        <a:avLst/>
                      </a:prstGeom>
                      <a:blipFill rotWithShape="1">
                        <a:blip r:embed="rId6"/>
                        <a:stretch>
                          <a:fillRect/>
                        </a:stretch>
                      </a:blipFill>
                    </p:spPr>
                    <p:txBody>
                      <a:bodyPr/>
                      <a:lstStyle/>
                      <a:p>
                        <a:r>
                          <a:rPr lang="en-US">
                            <a:noFill/>
                          </a:rPr>
                          <a:t> </a:t>
                        </a:r>
                      </a:p>
                    </p:txBody>
                  </p:sp>
                </mc:Fallback>
              </mc:AlternateContent>
            </p:grpSp>
            <p:grpSp>
              <p:nvGrpSpPr>
                <p:cNvPr id="102" name="Group 101"/>
                <p:cNvGrpSpPr/>
                <p:nvPr/>
              </p:nvGrpSpPr>
              <p:grpSpPr>
                <a:xfrm>
                  <a:off x="742713" y="3095628"/>
                  <a:ext cx="3703511" cy="2462710"/>
                  <a:chOff x="2028330" y="1256186"/>
                  <a:chExt cx="3703511" cy="2462710"/>
                </a:xfrm>
              </p:grpSpPr>
              <p:sp>
                <p:nvSpPr>
                  <p:cNvPr id="112" name="Oval 111"/>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3</a:t>
                    </a:r>
                  </a:p>
                </p:txBody>
              </p:sp>
              <p:cxnSp>
                <p:nvCxnSpPr>
                  <p:cNvPr id="113" name="Straight Arrow Connector 112"/>
                  <p:cNvCxnSpPr>
                    <a:endCxn id="112" idx="1"/>
                  </p:cNvCxnSpPr>
                  <p:nvPr/>
                </p:nvCxnSpPr>
                <p:spPr>
                  <a:xfrm>
                    <a:off x="2991457" y="1642143"/>
                    <a:ext cx="1899392" cy="540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8" idx="6"/>
                    <a:endCxn id="112" idx="3"/>
                  </p:cNvCxnSpPr>
                  <p:nvPr/>
                </p:nvCxnSpPr>
                <p:spPr>
                  <a:xfrm flipV="1">
                    <a:off x="2028330" y="2460437"/>
                    <a:ext cx="2862519" cy="12584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97" idx="6"/>
                    <a:endCxn id="112" idx="2"/>
                  </p:cNvCxnSpPr>
                  <p:nvPr/>
                </p:nvCxnSpPr>
                <p:spPr>
                  <a:xfrm flipV="1">
                    <a:off x="2028330" y="2078307"/>
                    <a:ext cx="2718228" cy="9244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TextBox 115"/>
                      <p:cNvSpPr txBox="1"/>
                      <p:nvPr/>
                    </p:nvSpPr>
                    <p:spPr>
                      <a:xfrm rot="212389">
                        <a:off x="3201899" y="1256186"/>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116" name="TextBox 115"/>
                      <p:cNvSpPr txBox="1">
                        <a:spLocks noRot="1" noChangeAspect="1" noMove="1" noResize="1" noEditPoints="1" noAdjustHandles="1" noChangeArrowheads="1" noChangeShapeType="1" noTextEdit="1"/>
                      </p:cNvSpPr>
                      <p:nvPr/>
                    </p:nvSpPr>
                    <p:spPr>
                      <a:xfrm rot="212389">
                        <a:off x="3201899" y="1256186"/>
                        <a:ext cx="1555554" cy="413511"/>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p:cNvSpPr txBox="1"/>
                      <p:nvPr/>
                    </p:nvSpPr>
                    <p:spPr>
                      <a:xfrm rot="20849601">
                        <a:off x="3363669" y="1863479"/>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17" name="TextBox 116"/>
                      <p:cNvSpPr txBox="1">
                        <a:spLocks noRot="1" noChangeAspect="1" noMove="1" noResize="1" noEditPoints="1" noAdjustHandles="1" noChangeArrowheads="1" noChangeShapeType="1" noTextEdit="1"/>
                      </p:cNvSpPr>
                      <p:nvPr/>
                    </p:nvSpPr>
                    <p:spPr>
                      <a:xfrm rot="20849601">
                        <a:off x="3363669" y="1863479"/>
                        <a:ext cx="1167627" cy="413511"/>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p:cNvSpPr txBox="1"/>
                      <p:nvPr/>
                    </p:nvSpPr>
                    <p:spPr>
                      <a:xfrm rot="20251611">
                        <a:off x="3512293" y="2330420"/>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18" name="TextBox 117"/>
                      <p:cNvSpPr txBox="1">
                        <a:spLocks noRot="1" noChangeAspect="1" noMove="1" noResize="1" noEditPoints="1" noAdjustHandles="1" noChangeArrowheads="1" noChangeShapeType="1" noTextEdit="1"/>
                      </p:cNvSpPr>
                      <p:nvPr/>
                    </p:nvSpPr>
                    <p:spPr>
                      <a:xfrm rot="20251611">
                        <a:off x="3512293" y="2330420"/>
                        <a:ext cx="1167627" cy="413511"/>
                      </a:xfrm>
                      <a:prstGeom prst="rect">
                        <a:avLst/>
                      </a:prstGeom>
                      <a:blipFill rotWithShape="1">
                        <a:blip r:embed="rId9"/>
                        <a:stretch>
                          <a:fillRect/>
                        </a:stretch>
                      </a:blipFill>
                    </p:spPr>
                    <p:txBody>
                      <a:bodyPr/>
                      <a:lstStyle/>
                      <a:p>
                        <a:r>
                          <a:rPr lang="en-US">
                            <a:noFill/>
                          </a:rPr>
                          <a:t> </a:t>
                        </a:r>
                      </a:p>
                    </p:txBody>
                  </p:sp>
                </mc:Fallback>
              </mc:AlternateContent>
            </p:grpSp>
            <p:grpSp>
              <p:nvGrpSpPr>
                <p:cNvPr id="103" name="Group 102"/>
                <p:cNvGrpSpPr/>
                <p:nvPr/>
              </p:nvGrpSpPr>
              <p:grpSpPr>
                <a:xfrm>
                  <a:off x="4446224" y="3500912"/>
                  <a:ext cx="4240576" cy="2606752"/>
                  <a:chOff x="2836241" y="633665"/>
                  <a:chExt cx="4240576" cy="2606752"/>
                </a:xfrm>
              </p:grpSpPr>
              <p:sp>
                <p:nvSpPr>
                  <p:cNvPr id="104" name="Oval 103"/>
                  <p:cNvSpPr/>
                  <p:nvPr/>
                </p:nvSpPr>
                <p:spPr>
                  <a:xfrm>
                    <a:off x="4746558" y="1537894"/>
                    <a:ext cx="958659"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5</a:t>
                    </a:r>
                  </a:p>
                </p:txBody>
              </p:sp>
              <p:cxnSp>
                <p:nvCxnSpPr>
                  <p:cNvPr id="105" name="Straight Arrow Connector 104"/>
                  <p:cNvCxnSpPr>
                    <a:endCxn id="104" idx="1"/>
                  </p:cNvCxnSpPr>
                  <p:nvPr/>
                </p:nvCxnSpPr>
                <p:spPr>
                  <a:xfrm>
                    <a:off x="3419217" y="633665"/>
                    <a:ext cx="1467733" cy="10625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119" idx="6"/>
                    <a:endCxn id="104" idx="3"/>
                  </p:cNvCxnSpPr>
                  <p:nvPr/>
                </p:nvCxnSpPr>
                <p:spPr>
                  <a:xfrm flipV="1">
                    <a:off x="2836241" y="2460437"/>
                    <a:ext cx="2050709" cy="7799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12" idx="6"/>
                    <a:endCxn id="104" idx="2"/>
                  </p:cNvCxnSpPr>
                  <p:nvPr/>
                </p:nvCxnSpPr>
                <p:spPr>
                  <a:xfrm>
                    <a:off x="2836241" y="1050502"/>
                    <a:ext cx="1910317" cy="102780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TextBox 107"/>
                      <p:cNvSpPr txBox="1"/>
                      <p:nvPr/>
                    </p:nvSpPr>
                    <p:spPr>
                      <a:xfrm rot="2245031">
                        <a:off x="3422076" y="708797"/>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108" name="TextBox 107"/>
                      <p:cNvSpPr txBox="1">
                        <a:spLocks noRot="1" noChangeAspect="1" noMove="1" noResize="1" noEditPoints="1" noAdjustHandles="1" noChangeArrowheads="1" noChangeShapeType="1" noTextEdit="1"/>
                      </p:cNvSpPr>
                      <p:nvPr/>
                    </p:nvSpPr>
                    <p:spPr>
                      <a:xfrm rot="2245031">
                        <a:off x="3422076" y="708797"/>
                        <a:ext cx="1555554" cy="41351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rot="1584226">
                        <a:off x="3134949" y="1104604"/>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5,3</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09" name="TextBox 108"/>
                      <p:cNvSpPr txBox="1">
                        <a:spLocks noRot="1" noChangeAspect="1" noMove="1" noResize="1" noEditPoints="1" noAdjustHandles="1" noChangeArrowheads="1" noChangeShapeType="1" noTextEdit="1"/>
                      </p:cNvSpPr>
                      <p:nvPr/>
                    </p:nvSpPr>
                    <p:spPr>
                      <a:xfrm rot="1584226">
                        <a:off x="3134949" y="1104604"/>
                        <a:ext cx="1167627" cy="413511"/>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rot="20515973">
                        <a:off x="2866835" y="2462149"/>
                        <a:ext cx="1359988"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5,4</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10" name="TextBox 109"/>
                      <p:cNvSpPr txBox="1">
                        <a:spLocks noRot="1" noChangeAspect="1" noMove="1" noResize="1" noEditPoints="1" noAdjustHandles="1" noChangeArrowheads="1" noChangeShapeType="1" noTextEdit="1"/>
                      </p:cNvSpPr>
                      <p:nvPr/>
                    </p:nvSpPr>
                    <p:spPr>
                      <a:xfrm rot="20515973">
                        <a:off x="2866835" y="2462149"/>
                        <a:ext cx="1359988" cy="413511"/>
                      </a:xfrm>
                      <a:prstGeom prst="rect">
                        <a:avLst/>
                      </a:prstGeom>
                      <a:blipFill rotWithShape="1">
                        <a:blip r:embed="rId12"/>
                        <a:stretch>
                          <a:fillRect/>
                        </a:stretch>
                      </a:blipFill>
                    </p:spPr>
                    <p:txBody>
                      <a:bodyPr/>
                      <a:lstStyle/>
                      <a:p>
                        <a:r>
                          <a:rPr lang="en-US">
                            <a:noFill/>
                          </a:rPr>
                          <a:t> </a:t>
                        </a:r>
                      </a:p>
                    </p:txBody>
                  </p:sp>
                </mc:Fallback>
              </mc:AlternateContent>
              <p:cxnSp>
                <p:nvCxnSpPr>
                  <p:cNvPr id="111" name="Straight Arrow Connector 110"/>
                  <p:cNvCxnSpPr>
                    <a:stCxn id="104" idx="6"/>
                  </p:cNvCxnSpPr>
                  <p:nvPr/>
                </p:nvCxnSpPr>
                <p:spPr>
                  <a:xfrm flipV="1">
                    <a:off x="5705217" y="2044521"/>
                    <a:ext cx="1371600" cy="337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sp>
            <p:nvSpPr>
              <p:cNvPr id="100" name="TextBox 99"/>
              <p:cNvSpPr txBox="1"/>
              <p:nvPr/>
            </p:nvSpPr>
            <p:spPr>
              <a:xfrm>
                <a:off x="7229005" y="4572000"/>
                <a:ext cx="1000595" cy="400110"/>
              </a:xfrm>
              <a:prstGeom prst="rect">
                <a:avLst/>
              </a:prstGeom>
              <a:noFill/>
            </p:spPr>
            <p:txBody>
              <a:bodyPr wrap="none" rtlCol="0">
                <a:spAutoFit/>
              </a:bodyPr>
              <a:lstStyle/>
              <a:p>
                <a:pPr>
                  <a:defRPr/>
                </a:pPr>
                <a:r>
                  <a:rPr lang="en-US" sz="2000" dirty="0">
                    <a:solidFill>
                      <a:prstClr val="black"/>
                    </a:solidFill>
                    <a:latin typeface="Calibri"/>
                  </a:rPr>
                  <a:t>Output:</a:t>
                </a:r>
              </a:p>
            </p:txBody>
          </p:sp>
        </p:grpSp>
        <mc:AlternateContent xmlns:mc="http://schemas.openxmlformats.org/markup-compatibility/2006" xmlns:a14="http://schemas.microsoft.com/office/drawing/2010/main">
          <mc:Choice Requires="a14">
            <p:sp>
              <p:nvSpPr>
                <p:cNvPr id="97" name="Oval 96"/>
                <p:cNvSpPr/>
                <p:nvPr/>
              </p:nvSpPr>
              <p:spPr>
                <a:xfrm>
                  <a:off x="152400" y="4617879"/>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1</m:t>
                            </m:r>
                          </m:sub>
                        </m:sSub>
                      </m:oMath>
                    </m:oMathPara>
                  </a14:m>
                  <a:endParaRPr lang="en-US" sz="2800" dirty="0">
                    <a:solidFill>
                      <a:prstClr val="white"/>
                    </a:solidFill>
                    <a:latin typeface="Calibri"/>
                  </a:endParaRPr>
                </a:p>
              </p:txBody>
            </p:sp>
          </mc:Choice>
          <mc:Fallback xmlns="">
            <p:sp>
              <p:nvSpPr>
                <p:cNvPr id="97" name="Oval 96"/>
                <p:cNvSpPr>
                  <a:spLocks noRot="1" noChangeAspect="1" noMove="1" noResize="1" noEditPoints="1" noAdjustHandles="1" noChangeArrowheads="1" noChangeShapeType="1" noTextEdit="1"/>
                </p:cNvSpPr>
                <p:nvPr/>
              </p:nvSpPr>
              <p:spPr>
                <a:xfrm>
                  <a:off x="152400" y="4617879"/>
                  <a:ext cx="590313" cy="563721"/>
                </a:xfrm>
                <a:prstGeom prst="ellipse">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Oval 97"/>
                <p:cNvSpPr/>
                <p:nvPr/>
              </p:nvSpPr>
              <p:spPr>
                <a:xfrm>
                  <a:off x="152400" y="5334000"/>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2</m:t>
                            </m:r>
                          </m:sub>
                        </m:sSub>
                      </m:oMath>
                    </m:oMathPara>
                  </a14:m>
                  <a:endParaRPr lang="en-US" sz="2800" dirty="0">
                    <a:solidFill>
                      <a:prstClr val="white"/>
                    </a:solidFill>
                    <a:latin typeface="Calibri"/>
                  </a:endParaRPr>
                </a:p>
              </p:txBody>
            </p:sp>
          </mc:Choice>
          <mc:Fallback xmlns="">
            <p:sp>
              <p:nvSpPr>
                <p:cNvPr id="98" name="Oval 97"/>
                <p:cNvSpPr>
                  <a:spLocks noRot="1" noChangeAspect="1" noMove="1" noResize="1" noEditPoints="1" noAdjustHandles="1" noChangeArrowheads="1" noChangeShapeType="1" noTextEdit="1"/>
                </p:cNvSpPr>
                <p:nvPr/>
              </p:nvSpPr>
              <p:spPr>
                <a:xfrm>
                  <a:off x="152400" y="5334000"/>
                  <a:ext cx="590313" cy="563721"/>
                </a:xfrm>
                <a:prstGeom prst="ellipse">
                  <a:avLst/>
                </a:prstGeom>
                <a:blipFill rotWithShape="1">
                  <a:blip r:embed="rId1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734803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4"/>
          <p:cNvSpPr>
            <a:spLocks noGrp="1"/>
          </p:cNvSpPr>
          <p:nvPr>
            <p:ph type="sldNum" sz="quarter" idx="11"/>
          </p:nvPr>
        </p:nvSpPr>
        <p:spPr/>
        <p:txBody>
          <a:bodyPr/>
          <a:lstStyle/>
          <a:p>
            <a:pPr>
              <a:defRPr/>
            </a:pPr>
            <a:fld id="{EAF8C0A3-6348-6041-986E-A7D66C35F736}" type="slidenum">
              <a:rPr lang="en-US"/>
              <a:pPr>
                <a:defRPr/>
              </a:pPr>
              <a:t>6</a:t>
            </a:fld>
            <a:endParaRPr lang="en-US">
              <a:latin typeface="Times New Roman" charset="0"/>
            </a:endParaRPr>
          </a:p>
        </p:txBody>
      </p:sp>
      <p:sp>
        <p:nvSpPr>
          <p:cNvPr id="229379" name="Rectangle 3"/>
          <p:cNvSpPr>
            <a:spLocks noGrp="1" noChangeArrowheads="1"/>
          </p:cNvSpPr>
          <p:nvPr>
            <p:ph type="body" idx="1"/>
          </p:nvPr>
        </p:nvSpPr>
        <p:spPr>
          <a:xfrm>
            <a:off x="567590" y="1897039"/>
            <a:ext cx="11058354" cy="4459313"/>
          </a:xfrm>
        </p:spPr>
        <p:txBody>
          <a:bodyPr>
            <a:normAutofit/>
          </a:bodyPr>
          <a:lstStyle/>
          <a:p>
            <a:pPr>
              <a:defRPr/>
            </a:pPr>
            <a:r>
              <a:rPr lang="en-US" dirty="0">
                <a:latin typeface="Arial" panose="020B0604020202020204" pitchFamily="34" charset="0"/>
                <a:cs typeface="Arial" panose="020B0604020202020204" pitchFamily="34" charset="0"/>
              </a:rPr>
              <a:t>Learning approach of NN algorithm based on modeling while learning in biological neural systems is based on </a:t>
            </a:r>
            <a:r>
              <a:rPr lang="en-US" b="1" dirty="0">
                <a:solidFill>
                  <a:srgbClr val="FF0000"/>
                </a:solidFill>
                <a:latin typeface="Arial" panose="020B0604020202020204" pitchFamily="34" charset="0"/>
                <a:cs typeface="Arial" panose="020B0604020202020204" pitchFamily="34" charset="0"/>
              </a:rPr>
              <a:t>adaptation.</a:t>
            </a:r>
            <a:r>
              <a:rPr lang="en-US" dirty="0">
                <a:latin typeface="Arial" panose="020B0604020202020204" pitchFamily="34" charset="0"/>
                <a:cs typeface="Arial" panose="020B0604020202020204" pitchFamily="34" charset="0"/>
              </a:rPr>
              <a:t> </a:t>
            </a:r>
          </a:p>
          <a:p>
            <a:pPr eaLnBrk="1" hangingPunct="1">
              <a:defRPr/>
            </a:pPr>
            <a:endParaRPr lang="en-US" dirty="0">
              <a:latin typeface="Arial" panose="020B0604020202020204" pitchFamily="34" charset="0"/>
              <a:cs typeface="Arial" panose="020B0604020202020204" pitchFamily="34" charset="0"/>
            </a:endParaRPr>
          </a:p>
          <a:p>
            <a:pPr eaLnBrk="1" hangingPunct="1">
              <a:defRPr/>
            </a:pPr>
            <a:r>
              <a:rPr lang="en-US" dirty="0">
                <a:latin typeface="Arial" panose="020B0604020202020204" pitchFamily="34" charset="0"/>
                <a:cs typeface="Arial" panose="020B0604020202020204" pitchFamily="34" charset="0"/>
              </a:rPr>
              <a:t>Two main algorithms:</a:t>
            </a:r>
          </a:p>
          <a:p>
            <a:pPr lvl="1" eaLnBrk="1" hangingPunct="1">
              <a:defRPr/>
            </a:pPr>
            <a:r>
              <a:rPr lang="en-US" sz="2800" dirty="0">
                <a:solidFill>
                  <a:srgbClr val="FF0000"/>
                </a:solidFill>
                <a:latin typeface="Arial" panose="020B0604020202020204" pitchFamily="34" charset="0"/>
                <a:cs typeface="Arial" panose="020B0604020202020204" pitchFamily="34" charset="0"/>
              </a:rPr>
              <a:t>Perceptron</a:t>
            </a:r>
            <a:r>
              <a:rPr lang="en-US" sz="2800" dirty="0">
                <a:latin typeface="Arial" panose="020B0604020202020204" pitchFamily="34" charset="0"/>
                <a:cs typeface="Arial" panose="020B0604020202020204" pitchFamily="34" charset="0"/>
              </a:rPr>
              <a:t>: Initial algorithm for learning simple neural networks (with no hidden layer) developed in the 1950</a:t>
            </a:r>
            <a:r>
              <a:rPr lang="ja-JP" altLang="en-US" sz="28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s.</a:t>
            </a:r>
          </a:p>
          <a:p>
            <a:pPr lvl="1" eaLnBrk="1" hangingPunct="1">
              <a:defRPr/>
            </a:pPr>
            <a:r>
              <a:rPr lang="en-US" sz="2800" dirty="0">
                <a:solidFill>
                  <a:srgbClr val="FF0000"/>
                </a:solidFill>
                <a:latin typeface="Arial" panose="020B0604020202020204" pitchFamily="34" charset="0"/>
                <a:cs typeface="Arial" panose="020B0604020202020204" pitchFamily="34" charset="0"/>
              </a:rPr>
              <a:t>Backpropagation</a:t>
            </a:r>
            <a:r>
              <a:rPr lang="en-US" sz="2800" dirty="0">
                <a:latin typeface="Arial" panose="020B0604020202020204" pitchFamily="34" charset="0"/>
                <a:cs typeface="Arial" panose="020B0604020202020204" pitchFamily="34" charset="0"/>
              </a:rPr>
              <a:t>: More complex algorithm for learning multi-layer neural networks developed in the 1980</a:t>
            </a:r>
            <a:r>
              <a:rPr lang="ja-JP" altLang="en-US" sz="2800"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s.</a:t>
            </a:r>
          </a:p>
          <a:p>
            <a:pPr lvl="1" eaLnBrk="1" hangingPunct="1">
              <a:defRPr/>
            </a:pPr>
            <a:endParaRPr lang="en-US" sz="2800" dirty="0">
              <a:latin typeface="Arial" panose="020B0604020202020204" pitchFamily="34" charset="0"/>
              <a:cs typeface="Arial" panose="020B0604020202020204" pitchFamily="34" charset="0"/>
            </a:endParaRPr>
          </a:p>
        </p:txBody>
      </p:sp>
      <p:sp>
        <p:nvSpPr>
          <p:cNvPr id="6" name="Rounded Rectangle 5"/>
          <p:cNvSpPr/>
          <p:nvPr/>
        </p:nvSpPr>
        <p:spPr>
          <a:xfrm>
            <a:off x="623392" y="461137"/>
            <a:ext cx="6555330" cy="87634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solidFill>
                <a:latin typeface="Arial" panose="020B0604020202020204" pitchFamily="34" charset="0"/>
                <a:cs typeface="Arial" panose="020B0604020202020204" pitchFamily="34" charset="0"/>
              </a:rPr>
              <a:t>Neural Network Learning</a:t>
            </a:r>
            <a:endParaRPr lang="en-US" sz="3800" dirty="0">
              <a:solidFill>
                <a:schemeClr val="tx1"/>
              </a:solidFill>
            </a:endParaRPr>
          </a:p>
        </p:txBody>
      </p:sp>
    </p:spTree>
    <p:extLst>
      <p:ext uri="{BB962C8B-B14F-4D97-AF65-F5344CB8AC3E}">
        <p14:creationId xmlns:p14="http://schemas.microsoft.com/office/powerpoint/2010/main" val="12357743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458200" cy="990600"/>
          </a:xfrm>
        </p:spPr>
        <p:txBody>
          <a:bodyPr/>
          <a:lstStyle/>
          <a:p>
            <a:r>
              <a:rPr lang="en-US" dirty="0"/>
              <a:t>Our First Neural Network: XOR</a:t>
            </a:r>
          </a:p>
        </p:txBody>
      </p:sp>
      <p:sp>
        <p:nvSpPr>
          <p:cNvPr id="3" name="Content Placeholder 2"/>
          <p:cNvSpPr>
            <a:spLocks noGrp="1"/>
          </p:cNvSpPr>
          <p:nvPr>
            <p:ph idx="1"/>
          </p:nvPr>
        </p:nvSpPr>
        <p:spPr>
          <a:xfrm>
            <a:off x="1676400" y="1447800"/>
            <a:ext cx="8763000" cy="4876800"/>
          </a:xfrm>
        </p:spPr>
        <p:txBody>
          <a:bodyPr/>
          <a:lstStyle/>
          <a:p>
            <a:r>
              <a:rPr lang="en-US" sz="2400" dirty="0"/>
              <a:t>The XOR network shows how individual </a:t>
            </a:r>
            <a:r>
              <a:rPr lang="en-US" sz="2400" dirty="0" err="1"/>
              <a:t>perceptrons</a:t>
            </a:r>
            <a:r>
              <a:rPr lang="en-US" sz="2400" dirty="0"/>
              <a:t> can be combined to perform more complicated functions.</a:t>
            </a:r>
          </a:p>
        </p:txBody>
      </p:sp>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60</a:t>
            </a:fld>
            <a:endParaRPr lang="en-US" dirty="0">
              <a:solidFill>
                <a:prstClr val="black">
                  <a:tint val="75000"/>
                </a:prstClr>
              </a:solidFill>
              <a:latin typeface="Calibri"/>
            </a:endParaRPr>
          </a:p>
        </p:txBody>
      </p:sp>
      <p:grpSp>
        <p:nvGrpSpPr>
          <p:cNvPr id="95" name="Group 94"/>
          <p:cNvGrpSpPr/>
          <p:nvPr/>
        </p:nvGrpSpPr>
        <p:grpSpPr>
          <a:xfrm>
            <a:off x="1676400" y="3153152"/>
            <a:ext cx="8610600" cy="3552449"/>
            <a:chOff x="152400" y="3153151"/>
            <a:chExt cx="8610600" cy="3552449"/>
          </a:xfrm>
        </p:grpSpPr>
        <p:grpSp>
          <p:nvGrpSpPr>
            <p:cNvPr id="96" name="Group 95"/>
            <p:cNvGrpSpPr/>
            <p:nvPr/>
          </p:nvGrpSpPr>
          <p:grpSpPr>
            <a:xfrm>
              <a:off x="742713" y="3153151"/>
              <a:ext cx="8020287" cy="3552449"/>
              <a:chOff x="742713" y="3153151"/>
              <a:chExt cx="8020287" cy="3552449"/>
            </a:xfrm>
          </p:grpSpPr>
          <p:grpSp>
            <p:nvGrpSpPr>
              <p:cNvPr id="99" name="Group 98"/>
              <p:cNvGrpSpPr/>
              <p:nvPr/>
            </p:nvGrpSpPr>
            <p:grpSpPr>
              <a:xfrm>
                <a:off x="742713" y="3153151"/>
                <a:ext cx="7944087" cy="3552449"/>
                <a:chOff x="742713" y="3095628"/>
                <a:chExt cx="7944087" cy="3552449"/>
              </a:xfrm>
            </p:grpSpPr>
            <p:grpSp>
              <p:nvGrpSpPr>
                <p:cNvPr id="101" name="Group 100"/>
                <p:cNvGrpSpPr/>
                <p:nvPr/>
              </p:nvGrpSpPr>
              <p:grpSpPr>
                <a:xfrm>
                  <a:off x="742713" y="4842217"/>
                  <a:ext cx="3703511" cy="1805860"/>
                  <a:chOff x="2028330" y="812860"/>
                  <a:chExt cx="3703511" cy="1805860"/>
                </a:xfrm>
              </p:grpSpPr>
              <p:sp>
                <p:nvSpPr>
                  <p:cNvPr id="119" name="Oval 118"/>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AND unit</a:t>
                    </a:r>
                  </a:p>
                </p:txBody>
              </p:sp>
              <p:cxnSp>
                <p:nvCxnSpPr>
                  <p:cNvPr id="120" name="Straight Arrow Connector 119"/>
                  <p:cNvCxnSpPr>
                    <a:endCxn id="119" idx="1"/>
                  </p:cNvCxnSpPr>
                  <p:nvPr/>
                </p:nvCxnSpPr>
                <p:spPr>
                  <a:xfrm>
                    <a:off x="3800217" y="999843"/>
                    <a:ext cx="1090632" cy="6963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98" idx="6"/>
                    <a:endCxn id="119" idx="3"/>
                  </p:cNvCxnSpPr>
                  <p:nvPr/>
                </p:nvCxnSpPr>
                <p:spPr>
                  <a:xfrm>
                    <a:off x="2028330" y="1528981"/>
                    <a:ext cx="2862519" cy="9314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97" idx="6"/>
                    <a:endCxn id="119" idx="2"/>
                  </p:cNvCxnSpPr>
                  <p:nvPr/>
                </p:nvCxnSpPr>
                <p:spPr>
                  <a:xfrm>
                    <a:off x="2028330" y="812860"/>
                    <a:ext cx="2718228" cy="126544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TextBox 122"/>
                      <p:cNvSpPr txBox="1"/>
                      <p:nvPr/>
                    </p:nvSpPr>
                    <p:spPr>
                      <a:xfrm rot="1994189">
                        <a:off x="3637296" y="932992"/>
                        <a:ext cx="1547796"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4,0</m:t>
                                  </m:r>
                                </m:sub>
                              </m:sSub>
                              <m:r>
                                <a:rPr lang="en-US" sz="2000" i="1">
                                  <a:solidFill>
                                    <a:prstClr val="black"/>
                                  </a:solidFill>
                                  <a:latin typeface="Cambria Math"/>
                                </a:rPr>
                                <m:t>=−1.5</m:t>
                              </m:r>
                            </m:oMath>
                          </m:oMathPara>
                        </a14:m>
                        <a:endParaRPr lang="en-US" sz="2000" dirty="0">
                          <a:solidFill>
                            <a:prstClr val="black"/>
                          </a:solidFill>
                          <a:latin typeface="Calibri"/>
                        </a:endParaRPr>
                      </a:p>
                    </p:txBody>
                  </p:sp>
                </mc:Choice>
                <mc:Fallback xmlns="">
                  <p:sp>
                    <p:nvSpPr>
                      <p:cNvPr id="123" name="TextBox 122"/>
                      <p:cNvSpPr txBox="1">
                        <a:spLocks noRot="1" noChangeAspect="1" noMove="1" noResize="1" noEditPoints="1" noAdjustHandles="1" noChangeArrowheads="1" noChangeShapeType="1" noTextEdit="1"/>
                      </p:cNvSpPr>
                      <p:nvPr/>
                    </p:nvSpPr>
                    <p:spPr>
                      <a:xfrm rot="1994189">
                        <a:off x="3637296" y="932992"/>
                        <a:ext cx="1547796" cy="413511"/>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p:cNvSpPr txBox="1"/>
                      <p:nvPr/>
                    </p:nvSpPr>
                    <p:spPr>
                      <a:xfrm rot="1440646">
                        <a:off x="3444599" y="1294133"/>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24" name="TextBox 123"/>
                      <p:cNvSpPr txBox="1">
                        <a:spLocks noRot="1" noChangeAspect="1" noMove="1" noResize="1" noEditPoints="1" noAdjustHandles="1" noChangeArrowheads="1" noChangeShapeType="1" noTextEdit="1"/>
                      </p:cNvSpPr>
                      <p:nvPr/>
                    </p:nvSpPr>
                    <p:spPr>
                      <a:xfrm rot="1440646">
                        <a:off x="3444599" y="1294133"/>
                        <a:ext cx="1159869" cy="413511"/>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p:cNvSpPr txBox="1"/>
                      <p:nvPr/>
                    </p:nvSpPr>
                    <p:spPr>
                      <a:xfrm rot="1027740">
                        <a:off x="3297866" y="1720098"/>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25" name="TextBox 124"/>
                      <p:cNvSpPr txBox="1">
                        <a:spLocks noRot="1" noChangeAspect="1" noMove="1" noResize="1" noEditPoints="1" noAdjustHandles="1" noChangeArrowheads="1" noChangeShapeType="1" noTextEdit="1"/>
                      </p:cNvSpPr>
                      <p:nvPr/>
                    </p:nvSpPr>
                    <p:spPr>
                      <a:xfrm rot="1027740">
                        <a:off x="3297866" y="1720098"/>
                        <a:ext cx="1159869" cy="413511"/>
                      </a:xfrm>
                      <a:prstGeom prst="rect">
                        <a:avLst/>
                      </a:prstGeom>
                      <a:blipFill rotWithShape="1">
                        <a:blip r:embed="rId6"/>
                        <a:stretch>
                          <a:fillRect/>
                        </a:stretch>
                      </a:blipFill>
                    </p:spPr>
                    <p:txBody>
                      <a:bodyPr/>
                      <a:lstStyle/>
                      <a:p>
                        <a:r>
                          <a:rPr lang="en-US">
                            <a:noFill/>
                          </a:rPr>
                          <a:t> </a:t>
                        </a:r>
                      </a:p>
                    </p:txBody>
                  </p:sp>
                </mc:Fallback>
              </mc:AlternateContent>
            </p:grpSp>
            <p:grpSp>
              <p:nvGrpSpPr>
                <p:cNvPr id="102" name="Group 101"/>
                <p:cNvGrpSpPr/>
                <p:nvPr/>
              </p:nvGrpSpPr>
              <p:grpSpPr>
                <a:xfrm>
                  <a:off x="742713" y="3095628"/>
                  <a:ext cx="3703511" cy="2462710"/>
                  <a:chOff x="2028330" y="1256186"/>
                  <a:chExt cx="3703511" cy="2462710"/>
                </a:xfrm>
              </p:grpSpPr>
              <p:sp>
                <p:nvSpPr>
                  <p:cNvPr id="112" name="Oval 111"/>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OR unit</a:t>
                    </a:r>
                  </a:p>
                </p:txBody>
              </p:sp>
              <p:cxnSp>
                <p:nvCxnSpPr>
                  <p:cNvPr id="113" name="Straight Arrow Connector 112"/>
                  <p:cNvCxnSpPr>
                    <a:endCxn id="112" idx="1"/>
                  </p:cNvCxnSpPr>
                  <p:nvPr/>
                </p:nvCxnSpPr>
                <p:spPr>
                  <a:xfrm>
                    <a:off x="2991457" y="1642143"/>
                    <a:ext cx="1899392" cy="540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8" idx="6"/>
                    <a:endCxn id="112" idx="3"/>
                  </p:cNvCxnSpPr>
                  <p:nvPr/>
                </p:nvCxnSpPr>
                <p:spPr>
                  <a:xfrm flipV="1">
                    <a:off x="2028330" y="2460437"/>
                    <a:ext cx="2862519" cy="12584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97" idx="6"/>
                    <a:endCxn id="112" idx="2"/>
                  </p:cNvCxnSpPr>
                  <p:nvPr/>
                </p:nvCxnSpPr>
                <p:spPr>
                  <a:xfrm flipV="1">
                    <a:off x="2028330" y="2078307"/>
                    <a:ext cx="2718228" cy="9244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TextBox 115"/>
                      <p:cNvSpPr txBox="1"/>
                      <p:nvPr/>
                    </p:nvSpPr>
                    <p:spPr>
                      <a:xfrm rot="212389">
                        <a:off x="3201899" y="1256186"/>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116" name="TextBox 115"/>
                      <p:cNvSpPr txBox="1">
                        <a:spLocks noRot="1" noChangeAspect="1" noMove="1" noResize="1" noEditPoints="1" noAdjustHandles="1" noChangeArrowheads="1" noChangeShapeType="1" noTextEdit="1"/>
                      </p:cNvSpPr>
                      <p:nvPr/>
                    </p:nvSpPr>
                    <p:spPr>
                      <a:xfrm rot="212389">
                        <a:off x="3201899" y="1256186"/>
                        <a:ext cx="1555554" cy="413511"/>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p:cNvSpPr txBox="1"/>
                      <p:nvPr/>
                    </p:nvSpPr>
                    <p:spPr>
                      <a:xfrm rot="20849601">
                        <a:off x="3363669" y="1863479"/>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17" name="TextBox 116"/>
                      <p:cNvSpPr txBox="1">
                        <a:spLocks noRot="1" noChangeAspect="1" noMove="1" noResize="1" noEditPoints="1" noAdjustHandles="1" noChangeArrowheads="1" noChangeShapeType="1" noTextEdit="1"/>
                      </p:cNvSpPr>
                      <p:nvPr/>
                    </p:nvSpPr>
                    <p:spPr>
                      <a:xfrm rot="20849601">
                        <a:off x="3363669" y="1863479"/>
                        <a:ext cx="1167627" cy="413511"/>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p:cNvSpPr txBox="1"/>
                      <p:nvPr/>
                    </p:nvSpPr>
                    <p:spPr>
                      <a:xfrm rot="20251611">
                        <a:off x="3512293" y="2330420"/>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18" name="TextBox 117"/>
                      <p:cNvSpPr txBox="1">
                        <a:spLocks noRot="1" noChangeAspect="1" noMove="1" noResize="1" noEditPoints="1" noAdjustHandles="1" noChangeArrowheads="1" noChangeShapeType="1" noTextEdit="1"/>
                      </p:cNvSpPr>
                      <p:nvPr/>
                    </p:nvSpPr>
                    <p:spPr>
                      <a:xfrm rot="20251611">
                        <a:off x="3512293" y="2330420"/>
                        <a:ext cx="1167627" cy="413511"/>
                      </a:xfrm>
                      <a:prstGeom prst="rect">
                        <a:avLst/>
                      </a:prstGeom>
                      <a:blipFill rotWithShape="1">
                        <a:blip r:embed="rId9"/>
                        <a:stretch>
                          <a:fillRect/>
                        </a:stretch>
                      </a:blipFill>
                    </p:spPr>
                    <p:txBody>
                      <a:bodyPr/>
                      <a:lstStyle/>
                      <a:p>
                        <a:r>
                          <a:rPr lang="en-US">
                            <a:noFill/>
                          </a:rPr>
                          <a:t> </a:t>
                        </a:r>
                      </a:p>
                    </p:txBody>
                  </p:sp>
                </mc:Fallback>
              </mc:AlternateContent>
            </p:grpSp>
            <p:grpSp>
              <p:nvGrpSpPr>
                <p:cNvPr id="103" name="Group 102"/>
                <p:cNvGrpSpPr/>
                <p:nvPr/>
              </p:nvGrpSpPr>
              <p:grpSpPr>
                <a:xfrm>
                  <a:off x="4446224" y="3500912"/>
                  <a:ext cx="4240576" cy="2606752"/>
                  <a:chOff x="2836241" y="633665"/>
                  <a:chExt cx="4240576" cy="2606752"/>
                </a:xfrm>
              </p:grpSpPr>
              <p:sp>
                <p:nvSpPr>
                  <p:cNvPr id="104" name="Oval 103"/>
                  <p:cNvSpPr/>
                  <p:nvPr/>
                </p:nvSpPr>
                <p:spPr>
                  <a:xfrm>
                    <a:off x="4746558" y="1537894"/>
                    <a:ext cx="1432488"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A AND (NOT B)</a:t>
                    </a:r>
                  </a:p>
                </p:txBody>
              </p:sp>
              <p:cxnSp>
                <p:nvCxnSpPr>
                  <p:cNvPr id="105" name="Straight Arrow Connector 104"/>
                  <p:cNvCxnSpPr>
                    <a:endCxn id="104" idx="1"/>
                  </p:cNvCxnSpPr>
                  <p:nvPr/>
                </p:nvCxnSpPr>
                <p:spPr>
                  <a:xfrm>
                    <a:off x="3419217" y="633665"/>
                    <a:ext cx="1537124" cy="10625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119" idx="6"/>
                    <a:endCxn id="104" idx="3"/>
                  </p:cNvCxnSpPr>
                  <p:nvPr/>
                </p:nvCxnSpPr>
                <p:spPr>
                  <a:xfrm flipV="1">
                    <a:off x="2836241" y="2460437"/>
                    <a:ext cx="2120100" cy="7799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12" idx="6"/>
                    <a:endCxn id="104" idx="2"/>
                  </p:cNvCxnSpPr>
                  <p:nvPr/>
                </p:nvCxnSpPr>
                <p:spPr>
                  <a:xfrm>
                    <a:off x="2836241" y="1050502"/>
                    <a:ext cx="1910317" cy="102780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TextBox 107"/>
                      <p:cNvSpPr txBox="1"/>
                      <p:nvPr/>
                    </p:nvSpPr>
                    <p:spPr>
                      <a:xfrm rot="2245031">
                        <a:off x="3422076" y="708797"/>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108" name="TextBox 107"/>
                      <p:cNvSpPr txBox="1">
                        <a:spLocks noRot="1" noChangeAspect="1" noMove="1" noResize="1" noEditPoints="1" noAdjustHandles="1" noChangeArrowheads="1" noChangeShapeType="1" noTextEdit="1"/>
                      </p:cNvSpPr>
                      <p:nvPr/>
                    </p:nvSpPr>
                    <p:spPr>
                      <a:xfrm rot="2245031">
                        <a:off x="3422076" y="708797"/>
                        <a:ext cx="1555554" cy="41351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rot="1584226">
                        <a:off x="3134949" y="1104604"/>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5,3</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09" name="TextBox 108"/>
                      <p:cNvSpPr txBox="1">
                        <a:spLocks noRot="1" noChangeAspect="1" noMove="1" noResize="1" noEditPoints="1" noAdjustHandles="1" noChangeArrowheads="1" noChangeShapeType="1" noTextEdit="1"/>
                      </p:cNvSpPr>
                      <p:nvPr/>
                    </p:nvSpPr>
                    <p:spPr>
                      <a:xfrm rot="1584226">
                        <a:off x="3134949" y="1104604"/>
                        <a:ext cx="1167627" cy="413511"/>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rot="20515973">
                        <a:off x="2866835" y="2462149"/>
                        <a:ext cx="1359988"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5,4</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10" name="TextBox 109"/>
                      <p:cNvSpPr txBox="1">
                        <a:spLocks noRot="1" noChangeAspect="1" noMove="1" noResize="1" noEditPoints="1" noAdjustHandles="1" noChangeArrowheads="1" noChangeShapeType="1" noTextEdit="1"/>
                      </p:cNvSpPr>
                      <p:nvPr/>
                    </p:nvSpPr>
                    <p:spPr>
                      <a:xfrm rot="20515973">
                        <a:off x="2866835" y="2462149"/>
                        <a:ext cx="1359988" cy="413511"/>
                      </a:xfrm>
                      <a:prstGeom prst="rect">
                        <a:avLst/>
                      </a:prstGeom>
                      <a:blipFill rotWithShape="1">
                        <a:blip r:embed="rId12"/>
                        <a:stretch>
                          <a:fillRect/>
                        </a:stretch>
                      </a:blipFill>
                    </p:spPr>
                    <p:txBody>
                      <a:bodyPr/>
                      <a:lstStyle/>
                      <a:p>
                        <a:r>
                          <a:rPr lang="en-US">
                            <a:noFill/>
                          </a:rPr>
                          <a:t> </a:t>
                        </a:r>
                      </a:p>
                    </p:txBody>
                  </p:sp>
                </mc:Fallback>
              </mc:AlternateContent>
              <p:cxnSp>
                <p:nvCxnSpPr>
                  <p:cNvPr id="111" name="Straight Arrow Connector 110"/>
                  <p:cNvCxnSpPr>
                    <a:stCxn id="104" idx="6"/>
                  </p:cNvCxnSpPr>
                  <p:nvPr/>
                </p:nvCxnSpPr>
                <p:spPr>
                  <a:xfrm flipV="1">
                    <a:off x="6179046" y="2044521"/>
                    <a:ext cx="897771" cy="337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sp>
            <p:nvSpPr>
              <p:cNvPr id="100" name="TextBox 99"/>
              <p:cNvSpPr txBox="1"/>
              <p:nvPr/>
            </p:nvSpPr>
            <p:spPr>
              <a:xfrm>
                <a:off x="7762405" y="4572000"/>
                <a:ext cx="1000595" cy="400110"/>
              </a:xfrm>
              <a:prstGeom prst="rect">
                <a:avLst/>
              </a:prstGeom>
              <a:noFill/>
            </p:spPr>
            <p:txBody>
              <a:bodyPr wrap="none" rtlCol="0">
                <a:spAutoFit/>
              </a:bodyPr>
              <a:lstStyle/>
              <a:p>
                <a:pPr>
                  <a:defRPr/>
                </a:pPr>
                <a:r>
                  <a:rPr lang="en-US" sz="2000" dirty="0">
                    <a:solidFill>
                      <a:prstClr val="black"/>
                    </a:solidFill>
                    <a:latin typeface="Calibri"/>
                  </a:rPr>
                  <a:t>Output:</a:t>
                </a:r>
              </a:p>
            </p:txBody>
          </p:sp>
        </p:grpSp>
        <mc:AlternateContent xmlns:mc="http://schemas.openxmlformats.org/markup-compatibility/2006" xmlns:a14="http://schemas.microsoft.com/office/drawing/2010/main">
          <mc:Choice Requires="a14">
            <p:sp>
              <p:nvSpPr>
                <p:cNvPr id="97" name="Oval 96"/>
                <p:cNvSpPr/>
                <p:nvPr/>
              </p:nvSpPr>
              <p:spPr>
                <a:xfrm>
                  <a:off x="152400" y="4617879"/>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1</m:t>
                            </m:r>
                          </m:sub>
                        </m:sSub>
                      </m:oMath>
                    </m:oMathPara>
                  </a14:m>
                  <a:endParaRPr lang="en-US" sz="2800" dirty="0">
                    <a:solidFill>
                      <a:prstClr val="white"/>
                    </a:solidFill>
                    <a:latin typeface="Calibri"/>
                  </a:endParaRPr>
                </a:p>
              </p:txBody>
            </p:sp>
          </mc:Choice>
          <mc:Fallback xmlns="">
            <p:sp>
              <p:nvSpPr>
                <p:cNvPr id="97" name="Oval 96"/>
                <p:cNvSpPr>
                  <a:spLocks noRot="1" noChangeAspect="1" noMove="1" noResize="1" noEditPoints="1" noAdjustHandles="1" noChangeArrowheads="1" noChangeShapeType="1" noTextEdit="1"/>
                </p:cNvSpPr>
                <p:nvPr/>
              </p:nvSpPr>
              <p:spPr>
                <a:xfrm>
                  <a:off x="152400" y="4617879"/>
                  <a:ext cx="590313" cy="563721"/>
                </a:xfrm>
                <a:prstGeom prst="ellipse">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Oval 97"/>
                <p:cNvSpPr/>
                <p:nvPr/>
              </p:nvSpPr>
              <p:spPr>
                <a:xfrm>
                  <a:off x="152400" y="5334000"/>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2</m:t>
                            </m:r>
                          </m:sub>
                        </m:sSub>
                      </m:oMath>
                    </m:oMathPara>
                  </a14:m>
                  <a:endParaRPr lang="en-US" sz="2800" dirty="0">
                    <a:solidFill>
                      <a:prstClr val="white"/>
                    </a:solidFill>
                    <a:latin typeface="Calibri"/>
                  </a:endParaRPr>
                </a:p>
              </p:txBody>
            </p:sp>
          </mc:Choice>
          <mc:Fallback xmlns="">
            <p:sp>
              <p:nvSpPr>
                <p:cNvPr id="98" name="Oval 97"/>
                <p:cNvSpPr>
                  <a:spLocks noRot="1" noChangeAspect="1" noMove="1" noResize="1" noEditPoints="1" noAdjustHandles="1" noChangeArrowheads="1" noChangeShapeType="1" noTextEdit="1"/>
                </p:cNvSpPr>
                <p:nvPr/>
              </p:nvSpPr>
              <p:spPr>
                <a:xfrm>
                  <a:off x="152400" y="5334000"/>
                  <a:ext cx="590313" cy="563721"/>
                </a:xfrm>
                <a:prstGeom prst="ellipse">
                  <a:avLst/>
                </a:prstGeom>
                <a:blipFill rotWithShape="1">
                  <a:blip r:embed="rId1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5329727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458200" cy="990600"/>
          </a:xfrm>
        </p:spPr>
        <p:txBody>
          <a:bodyPr/>
          <a:lstStyle/>
          <a:p>
            <a:r>
              <a:rPr lang="en-US" dirty="0"/>
              <a:t>Computing the Output: An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76400" y="1447800"/>
                <a:ext cx="8839200" cy="4876800"/>
              </a:xfrm>
            </p:spPr>
            <p:txBody>
              <a:bodyPr/>
              <a:lstStyle/>
              <a:p>
                <a:r>
                  <a:rPr lang="en-US" sz="2400" dirty="0"/>
                  <a:t>Suppose that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1</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panose="02040503050406030204" pitchFamily="18" charset="0"/>
                          </a:rPr>
                          <m:t>2</m:t>
                        </m:r>
                      </m:sub>
                    </m:sSub>
                    <m:r>
                      <a:rPr lang="en-US" sz="2400" i="1">
                        <a:latin typeface="Cambria Math" panose="02040503050406030204" pitchFamily="18" charset="0"/>
                      </a:rPr>
                      <m:t>=1</m:t>
                    </m:r>
                  </m:oMath>
                </a14:m>
                <a:r>
                  <a:rPr lang="en-US" sz="2400" dirty="0"/>
                  <a:t> (corresponding to </a:t>
                </a:r>
                <a:r>
                  <a:rPr lang="en-US" sz="2400" b="1" dirty="0"/>
                  <a:t>false</a:t>
                </a:r>
                <a:r>
                  <a:rPr lang="en-US" sz="2400" dirty="0"/>
                  <a:t> XOR </a:t>
                </a:r>
                <a:r>
                  <a:rPr lang="en-US" sz="2400" b="1" dirty="0"/>
                  <a:t>true</a:t>
                </a:r>
                <a:r>
                  <a:rPr lang="en-US" sz="2400" dirty="0"/>
                  <a:t>).</a:t>
                </a:r>
              </a:p>
              <a:p>
                <a:r>
                  <a:rPr lang="en-US" sz="2400" dirty="0"/>
                  <a:t>For the OR unit:</a:t>
                </a:r>
              </a:p>
              <a:p>
                <a:pPr lvl="1"/>
                <a:r>
                  <a:rPr lang="en-US" sz="2000" dirty="0"/>
                  <a:t>The dot product is: </a:t>
                </a:r>
                <a14:m>
                  <m:oMath xmlns:m="http://schemas.openxmlformats.org/officeDocument/2006/math">
                    <m:r>
                      <a:rPr lang="en-US" sz="2000">
                        <a:latin typeface="Cambria Math" panose="02040503050406030204" pitchFamily="18" charset="0"/>
                      </a:rPr>
                      <m:t>1∗(</m:t>
                    </m:r>
                    <m:r>
                      <a:rPr lang="en-US" sz="2000" i="1">
                        <a:latin typeface="Cambria Math" panose="02040503050406030204" pitchFamily="18" charset="0"/>
                      </a:rPr>
                      <m:t>−0.5)+0∗1+1∗1=0.5</m:t>
                    </m:r>
                  </m:oMath>
                </a14:m>
                <a:r>
                  <a:rPr lang="en-US" sz="2000" dirty="0"/>
                  <a:t>. </a:t>
                </a:r>
              </a:p>
              <a:p>
                <a:pPr lvl="1"/>
                <a:r>
                  <a:rPr lang="en-US" sz="2000" dirty="0"/>
                  <a:t>The activation function (assuming a step function) outputs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76400" y="1447800"/>
                <a:ext cx="8839200" cy="4876800"/>
              </a:xfrm>
              <a:blipFill>
                <a:blip r:embed="rId3"/>
                <a:stretch>
                  <a:fillRect l="-897" t="-17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61</a:t>
            </a:fld>
            <a:endParaRPr lang="en-US" dirty="0">
              <a:solidFill>
                <a:prstClr val="black">
                  <a:tint val="75000"/>
                </a:prstClr>
              </a:solidFill>
              <a:latin typeface="Calibri"/>
            </a:endParaRPr>
          </a:p>
        </p:txBody>
      </p:sp>
      <p:grpSp>
        <p:nvGrpSpPr>
          <p:cNvPr id="95" name="Group 94"/>
          <p:cNvGrpSpPr/>
          <p:nvPr/>
        </p:nvGrpSpPr>
        <p:grpSpPr>
          <a:xfrm>
            <a:off x="1676400" y="3434860"/>
            <a:ext cx="8610600" cy="3270741"/>
            <a:chOff x="152400" y="3434859"/>
            <a:chExt cx="8610600" cy="3270741"/>
          </a:xfrm>
        </p:grpSpPr>
        <p:grpSp>
          <p:nvGrpSpPr>
            <p:cNvPr id="96" name="Group 95"/>
            <p:cNvGrpSpPr/>
            <p:nvPr/>
          </p:nvGrpSpPr>
          <p:grpSpPr>
            <a:xfrm>
              <a:off x="742713" y="3434859"/>
              <a:ext cx="8020287" cy="3270741"/>
              <a:chOff x="742713" y="3434859"/>
              <a:chExt cx="8020287" cy="3270741"/>
            </a:xfrm>
          </p:grpSpPr>
          <p:grpSp>
            <p:nvGrpSpPr>
              <p:cNvPr id="99" name="Group 98"/>
              <p:cNvGrpSpPr/>
              <p:nvPr/>
            </p:nvGrpSpPr>
            <p:grpSpPr>
              <a:xfrm>
                <a:off x="742713" y="3434859"/>
                <a:ext cx="7944087" cy="3270741"/>
                <a:chOff x="742713" y="3377336"/>
                <a:chExt cx="7944087" cy="3270741"/>
              </a:xfrm>
            </p:grpSpPr>
            <p:grpSp>
              <p:nvGrpSpPr>
                <p:cNvPr id="101" name="Group 100"/>
                <p:cNvGrpSpPr/>
                <p:nvPr/>
              </p:nvGrpSpPr>
              <p:grpSpPr>
                <a:xfrm>
                  <a:off x="742713" y="4842217"/>
                  <a:ext cx="3703511" cy="1805860"/>
                  <a:chOff x="2028330" y="812860"/>
                  <a:chExt cx="3703511" cy="1805860"/>
                </a:xfrm>
              </p:grpSpPr>
              <p:sp>
                <p:nvSpPr>
                  <p:cNvPr id="119" name="Oval 118"/>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AND unit</a:t>
                    </a:r>
                  </a:p>
                </p:txBody>
              </p:sp>
              <p:cxnSp>
                <p:nvCxnSpPr>
                  <p:cNvPr id="120" name="Straight Arrow Connector 119"/>
                  <p:cNvCxnSpPr>
                    <a:endCxn id="119" idx="1"/>
                  </p:cNvCxnSpPr>
                  <p:nvPr/>
                </p:nvCxnSpPr>
                <p:spPr>
                  <a:xfrm>
                    <a:off x="3800217" y="999843"/>
                    <a:ext cx="1090632" cy="6963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98" idx="6"/>
                    <a:endCxn id="119" idx="3"/>
                  </p:cNvCxnSpPr>
                  <p:nvPr/>
                </p:nvCxnSpPr>
                <p:spPr>
                  <a:xfrm>
                    <a:off x="2028330" y="1528981"/>
                    <a:ext cx="2862519" cy="9314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97" idx="6"/>
                    <a:endCxn id="119" idx="2"/>
                  </p:cNvCxnSpPr>
                  <p:nvPr/>
                </p:nvCxnSpPr>
                <p:spPr>
                  <a:xfrm>
                    <a:off x="2028330" y="812860"/>
                    <a:ext cx="2718228" cy="126544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TextBox 122"/>
                      <p:cNvSpPr txBox="1"/>
                      <p:nvPr/>
                    </p:nvSpPr>
                    <p:spPr>
                      <a:xfrm rot="1994189">
                        <a:off x="3637296" y="932992"/>
                        <a:ext cx="1547796"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4,0</m:t>
                                  </m:r>
                                </m:sub>
                              </m:sSub>
                              <m:r>
                                <a:rPr lang="en-US" sz="2000" i="1">
                                  <a:solidFill>
                                    <a:prstClr val="black"/>
                                  </a:solidFill>
                                  <a:latin typeface="Cambria Math"/>
                                </a:rPr>
                                <m:t>=−1.5</m:t>
                              </m:r>
                            </m:oMath>
                          </m:oMathPara>
                        </a14:m>
                        <a:endParaRPr lang="en-US" sz="2000" dirty="0">
                          <a:solidFill>
                            <a:prstClr val="black"/>
                          </a:solidFill>
                          <a:latin typeface="Calibri"/>
                        </a:endParaRPr>
                      </a:p>
                    </p:txBody>
                  </p:sp>
                </mc:Choice>
                <mc:Fallback xmlns="">
                  <p:sp>
                    <p:nvSpPr>
                      <p:cNvPr id="123" name="TextBox 122"/>
                      <p:cNvSpPr txBox="1">
                        <a:spLocks noRot="1" noChangeAspect="1" noMove="1" noResize="1" noEditPoints="1" noAdjustHandles="1" noChangeArrowheads="1" noChangeShapeType="1" noTextEdit="1"/>
                      </p:cNvSpPr>
                      <p:nvPr/>
                    </p:nvSpPr>
                    <p:spPr>
                      <a:xfrm rot="1994189">
                        <a:off x="3637296" y="932992"/>
                        <a:ext cx="1547796" cy="413511"/>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p:cNvSpPr txBox="1"/>
                      <p:nvPr/>
                    </p:nvSpPr>
                    <p:spPr>
                      <a:xfrm rot="1440646">
                        <a:off x="3444599" y="1294133"/>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24" name="TextBox 123"/>
                      <p:cNvSpPr txBox="1">
                        <a:spLocks noRot="1" noChangeAspect="1" noMove="1" noResize="1" noEditPoints="1" noAdjustHandles="1" noChangeArrowheads="1" noChangeShapeType="1" noTextEdit="1"/>
                      </p:cNvSpPr>
                      <p:nvPr/>
                    </p:nvSpPr>
                    <p:spPr>
                      <a:xfrm rot="1440646">
                        <a:off x="3444599" y="1294133"/>
                        <a:ext cx="1159869" cy="413511"/>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p:cNvSpPr txBox="1"/>
                      <p:nvPr/>
                    </p:nvSpPr>
                    <p:spPr>
                      <a:xfrm rot="1027740">
                        <a:off x="3297866" y="1720098"/>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25" name="TextBox 124"/>
                      <p:cNvSpPr txBox="1">
                        <a:spLocks noRot="1" noChangeAspect="1" noMove="1" noResize="1" noEditPoints="1" noAdjustHandles="1" noChangeArrowheads="1" noChangeShapeType="1" noTextEdit="1"/>
                      </p:cNvSpPr>
                      <p:nvPr/>
                    </p:nvSpPr>
                    <p:spPr>
                      <a:xfrm rot="1027740">
                        <a:off x="3297866" y="1720098"/>
                        <a:ext cx="1159869" cy="413511"/>
                      </a:xfrm>
                      <a:prstGeom prst="rect">
                        <a:avLst/>
                      </a:prstGeom>
                      <a:blipFill rotWithShape="1">
                        <a:blip r:embed="rId6"/>
                        <a:stretch>
                          <a:fillRect/>
                        </a:stretch>
                      </a:blipFill>
                    </p:spPr>
                    <p:txBody>
                      <a:bodyPr/>
                      <a:lstStyle/>
                      <a:p>
                        <a:r>
                          <a:rPr lang="en-US">
                            <a:noFill/>
                          </a:rPr>
                          <a:t> </a:t>
                        </a:r>
                      </a:p>
                    </p:txBody>
                  </p:sp>
                </mc:Fallback>
              </mc:AlternateContent>
            </p:grpSp>
            <p:grpSp>
              <p:nvGrpSpPr>
                <p:cNvPr id="102" name="Group 101"/>
                <p:cNvGrpSpPr/>
                <p:nvPr/>
              </p:nvGrpSpPr>
              <p:grpSpPr>
                <a:xfrm>
                  <a:off x="742713" y="3377336"/>
                  <a:ext cx="3703511" cy="2181002"/>
                  <a:chOff x="2028330" y="1537894"/>
                  <a:chExt cx="3703511" cy="2181002"/>
                </a:xfrm>
              </p:grpSpPr>
              <p:sp>
                <p:nvSpPr>
                  <p:cNvPr id="112" name="Oval 111"/>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OR unit</a:t>
                    </a:r>
                  </a:p>
                </p:txBody>
              </p:sp>
              <p:cxnSp>
                <p:nvCxnSpPr>
                  <p:cNvPr id="113" name="Straight Arrow Connector 112"/>
                  <p:cNvCxnSpPr>
                    <a:endCxn id="112" idx="1"/>
                  </p:cNvCxnSpPr>
                  <p:nvPr/>
                </p:nvCxnSpPr>
                <p:spPr>
                  <a:xfrm>
                    <a:off x="2991457" y="1642143"/>
                    <a:ext cx="1899392" cy="540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8" idx="6"/>
                    <a:endCxn id="112" idx="3"/>
                  </p:cNvCxnSpPr>
                  <p:nvPr/>
                </p:nvCxnSpPr>
                <p:spPr>
                  <a:xfrm flipV="1">
                    <a:off x="2028330" y="2460437"/>
                    <a:ext cx="2862519" cy="12584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97" idx="6"/>
                    <a:endCxn id="112" idx="2"/>
                  </p:cNvCxnSpPr>
                  <p:nvPr/>
                </p:nvCxnSpPr>
                <p:spPr>
                  <a:xfrm flipV="1">
                    <a:off x="2028330" y="2078307"/>
                    <a:ext cx="2718228" cy="9244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103" name="Group 102"/>
                <p:cNvGrpSpPr/>
                <p:nvPr/>
              </p:nvGrpSpPr>
              <p:grpSpPr>
                <a:xfrm>
                  <a:off x="4446224" y="3500912"/>
                  <a:ext cx="4240576" cy="2606752"/>
                  <a:chOff x="2836241" y="633665"/>
                  <a:chExt cx="4240576" cy="2606752"/>
                </a:xfrm>
              </p:grpSpPr>
              <p:sp>
                <p:nvSpPr>
                  <p:cNvPr id="104" name="Oval 103"/>
                  <p:cNvSpPr/>
                  <p:nvPr/>
                </p:nvSpPr>
                <p:spPr>
                  <a:xfrm>
                    <a:off x="4746558" y="1537894"/>
                    <a:ext cx="1432488"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A AND (NOT B)</a:t>
                    </a:r>
                  </a:p>
                </p:txBody>
              </p:sp>
              <p:cxnSp>
                <p:nvCxnSpPr>
                  <p:cNvPr id="105" name="Straight Arrow Connector 104"/>
                  <p:cNvCxnSpPr>
                    <a:endCxn id="104" idx="1"/>
                  </p:cNvCxnSpPr>
                  <p:nvPr/>
                </p:nvCxnSpPr>
                <p:spPr>
                  <a:xfrm>
                    <a:off x="3419217" y="633665"/>
                    <a:ext cx="1537124" cy="10625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119" idx="6"/>
                    <a:endCxn id="104" idx="3"/>
                  </p:cNvCxnSpPr>
                  <p:nvPr/>
                </p:nvCxnSpPr>
                <p:spPr>
                  <a:xfrm flipV="1">
                    <a:off x="2836241" y="2460437"/>
                    <a:ext cx="2120100" cy="7799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12" idx="6"/>
                    <a:endCxn id="104" idx="2"/>
                  </p:cNvCxnSpPr>
                  <p:nvPr/>
                </p:nvCxnSpPr>
                <p:spPr>
                  <a:xfrm>
                    <a:off x="2836241" y="1050502"/>
                    <a:ext cx="1910317" cy="102780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TextBox 107"/>
                      <p:cNvSpPr txBox="1"/>
                      <p:nvPr/>
                    </p:nvSpPr>
                    <p:spPr>
                      <a:xfrm rot="2245031">
                        <a:off x="3422076" y="708797"/>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108" name="TextBox 107"/>
                      <p:cNvSpPr txBox="1">
                        <a:spLocks noRot="1" noChangeAspect="1" noMove="1" noResize="1" noEditPoints="1" noAdjustHandles="1" noChangeArrowheads="1" noChangeShapeType="1" noTextEdit="1"/>
                      </p:cNvSpPr>
                      <p:nvPr/>
                    </p:nvSpPr>
                    <p:spPr>
                      <a:xfrm rot="2245031">
                        <a:off x="3422076" y="708797"/>
                        <a:ext cx="1555554" cy="41351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rot="1584226">
                        <a:off x="3134949" y="1104604"/>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5,3</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09" name="TextBox 108"/>
                      <p:cNvSpPr txBox="1">
                        <a:spLocks noRot="1" noChangeAspect="1" noMove="1" noResize="1" noEditPoints="1" noAdjustHandles="1" noChangeArrowheads="1" noChangeShapeType="1" noTextEdit="1"/>
                      </p:cNvSpPr>
                      <p:nvPr/>
                    </p:nvSpPr>
                    <p:spPr>
                      <a:xfrm rot="1584226">
                        <a:off x="3134949" y="1104604"/>
                        <a:ext cx="1167627" cy="413511"/>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rot="20515973">
                        <a:off x="2866835" y="2462149"/>
                        <a:ext cx="1359988"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5,4</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10" name="TextBox 109"/>
                      <p:cNvSpPr txBox="1">
                        <a:spLocks noRot="1" noChangeAspect="1" noMove="1" noResize="1" noEditPoints="1" noAdjustHandles="1" noChangeArrowheads="1" noChangeShapeType="1" noTextEdit="1"/>
                      </p:cNvSpPr>
                      <p:nvPr/>
                    </p:nvSpPr>
                    <p:spPr>
                      <a:xfrm rot="20515973">
                        <a:off x="2866835" y="2462149"/>
                        <a:ext cx="1359988" cy="413511"/>
                      </a:xfrm>
                      <a:prstGeom prst="rect">
                        <a:avLst/>
                      </a:prstGeom>
                      <a:blipFill rotWithShape="1">
                        <a:blip r:embed="rId12"/>
                        <a:stretch>
                          <a:fillRect/>
                        </a:stretch>
                      </a:blipFill>
                    </p:spPr>
                    <p:txBody>
                      <a:bodyPr/>
                      <a:lstStyle/>
                      <a:p>
                        <a:r>
                          <a:rPr lang="en-US">
                            <a:noFill/>
                          </a:rPr>
                          <a:t> </a:t>
                        </a:r>
                      </a:p>
                    </p:txBody>
                  </p:sp>
                </mc:Fallback>
              </mc:AlternateContent>
              <p:cxnSp>
                <p:nvCxnSpPr>
                  <p:cNvPr id="111" name="Straight Arrow Connector 110"/>
                  <p:cNvCxnSpPr>
                    <a:stCxn id="104" idx="6"/>
                  </p:cNvCxnSpPr>
                  <p:nvPr/>
                </p:nvCxnSpPr>
                <p:spPr>
                  <a:xfrm flipV="1">
                    <a:off x="6179046" y="2044521"/>
                    <a:ext cx="897771" cy="337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sp>
            <p:nvSpPr>
              <p:cNvPr id="100" name="TextBox 99"/>
              <p:cNvSpPr txBox="1"/>
              <p:nvPr/>
            </p:nvSpPr>
            <p:spPr>
              <a:xfrm>
                <a:off x="7762405" y="4572000"/>
                <a:ext cx="1000595" cy="400110"/>
              </a:xfrm>
              <a:prstGeom prst="rect">
                <a:avLst/>
              </a:prstGeom>
              <a:noFill/>
            </p:spPr>
            <p:txBody>
              <a:bodyPr wrap="none" rtlCol="0">
                <a:spAutoFit/>
              </a:bodyPr>
              <a:lstStyle/>
              <a:p>
                <a:pPr>
                  <a:defRPr/>
                </a:pPr>
                <a:r>
                  <a:rPr lang="en-US" sz="2000" dirty="0">
                    <a:solidFill>
                      <a:prstClr val="black"/>
                    </a:solidFill>
                    <a:latin typeface="Calibri"/>
                  </a:rPr>
                  <a:t>Output:</a:t>
                </a:r>
              </a:p>
            </p:txBody>
          </p:sp>
        </p:grpSp>
        <mc:AlternateContent xmlns:mc="http://schemas.openxmlformats.org/markup-compatibility/2006" xmlns:a14="http://schemas.microsoft.com/office/drawing/2010/main">
          <mc:Choice Requires="a14">
            <p:sp>
              <p:nvSpPr>
                <p:cNvPr id="97" name="Oval 96"/>
                <p:cNvSpPr/>
                <p:nvPr/>
              </p:nvSpPr>
              <p:spPr>
                <a:xfrm>
                  <a:off x="152400" y="4617879"/>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1</m:t>
                            </m:r>
                          </m:sub>
                        </m:sSub>
                      </m:oMath>
                    </m:oMathPara>
                  </a14:m>
                  <a:endParaRPr lang="en-US" sz="2800" dirty="0">
                    <a:solidFill>
                      <a:prstClr val="white"/>
                    </a:solidFill>
                    <a:latin typeface="Calibri"/>
                  </a:endParaRPr>
                </a:p>
              </p:txBody>
            </p:sp>
          </mc:Choice>
          <mc:Fallback xmlns="">
            <p:sp>
              <p:nvSpPr>
                <p:cNvPr id="97" name="Oval 96"/>
                <p:cNvSpPr>
                  <a:spLocks noRot="1" noChangeAspect="1" noMove="1" noResize="1" noEditPoints="1" noAdjustHandles="1" noChangeArrowheads="1" noChangeShapeType="1" noTextEdit="1"/>
                </p:cNvSpPr>
                <p:nvPr/>
              </p:nvSpPr>
              <p:spPr>
                <a:xfrm>
                  <a:off x="152400" y="4617879"/>
                  <a:ext cx="590313" cy="563721"/>
                </a:xfrm>
                <a:prstGeom prst="ellipse">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Oval 97"/>
                <p:cNvSpPr/>
                <p:nvPr/>
              </p:nvSpPr>
              <p:spPr>
                <a:xfrm>
                  <a:off x="152400" y="5334000"/>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2</m:t>
                            </m:r>
                          </m:sub>
                        </m:sSub>
                      </m:oMath>
                    </m:oMathPara>
                  </a14:m>
                  <a:endParaRPr lang="en-US" sz="2800" dirty="0">
                    <a:solidFill>
                      <a:prstClr val="white"/>
                    </a:solidFill>
                    <a:latin typeface="Calibri"/>
                  </a:endParaRPr>
                </a:p>
              </p:txBody>
            </p:sp>
          </mc:Choice>
          <mc:Fallback xmlns="">
            <p:sp>
              <p:nvSpPr>
                <p:cNvPr id="98" name="Oval 97"/>
                <p:cNvSpPr>
                  <a:spLocks noRot="1" noChangeAspect="1" noMove="1" noResize="1" noEditPoints="1" noAdjustHandles="1" noChangeArrowheads="1" noChangeShapeType="1" noTextEdit="1"/>
                </p:cNvSpPr>
                <p:nvPr/>
              </p:nvSpPr>
              <p:spPr>
                <a:xfrm>
                  <a:off x="152400" y="5334000"/>
                  <a:ext cx="590313" cy="563721"/>
                </a:xfrm>
                <a:prstGeom prst="ellipse">
                  <a:avLst/>
                </a:prstGeom>
                <a:blipFill rotWithShape="1">
                  <a:blip r:embed="rId1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6" name="TextBox 35"/>
              <p:cNvSpPr txBox="1"/>
              <p:nvPr/>
            </p:nvSpPr>
            <p:spPr>
              <a:xfrm rot="20564758">
                <a:off x="2893097" y="4199989"/>
                <a:ext cx="585417" cy="400110"/>
              </a:xfrm>
              <a:prstGeom prst="rect">
                <a:avLst/>
              </a:prstGeom>
              <a:noFill/>
            </p:spPr>
            <p:txBody>
              <a:bodyPr wrap="none" rtlCol="0">
                <a:spAutoFit/>
              </a:bodyPr>
              <a:lstStyle/>
              <a:p>
                <a:pPr>
                  <a:defRPr/>
                </a:pPr>
                <a14:m>
                  <m:oMath xmlns:m="http://schemas.openxmlformats.org/officeDocument/2006/math">
                    <m:r>
                      <a:rPr lang="en-US" sz="2000" i="1">
                        <a:solidFill>
                          <a:srgbClr val="FF0000"/>
                        </a:solidFill>
                        <a:latin typeface="Cambria Math" panose="02040503050406030204" pitchFamily="18" charset="0"/>
                      </a:rPr>
                      <m:t>0</m:t>
                    </m:r>
                  </m:oMath>
                </a14:m>
                <a:r>
                  <a:rPr lang="en-US" sz="2000" dirty="0">
                    <a:solidFill>
                      <a:srgbClr val="FF0000"/>
                    </a:solidFill>
                    <a:latin typeface="Calibri"/>
                  </a:rPr>
                  <a:t>*1</a:t>
                </a:r>
              </a:p>
            </p:txBody>
          </p:sp>
        </mc:Choice>
        <mc:Fallback xmlns="">
          <p:sp>
            <p:nvSpPr>
              <p:cNvPr id="36" name="TextBox 35"/>
              <p:cNvSpPr txBox="1">
                <a:spLocks noRot="1" noChangeAspect="1" noMove="1" noResize="1" noEditPoints="1" noAdjustHandles="1" noChangeArrowheads="1" noChangeShapeType="1" noTextEdit="1"/>
              </p:cNvSpPr>
              <p:nvPr/>
            </p:nvSpPr>
            <p:spPr>
              <a:xfrm rot="20564758">
                <a:off x="2893097" y="4199989"/>
                <a:ext cx="585417" cy="400110"/>
              </a:xfrm>
              <a:prstGeom prst="rect">
                <a:avLst/>
              </a:prstGeom>
              <a:blipFill>
                <a:blip r:embed="rId15"/>
                <a:stretch>
                  <a:fillRect t="-8696" r="-1160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rot="20198068">
                <a:off x="3053417" y="4746440"/>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1∗1</m:t>
                      </m:r>
                    </m:oMath>
                  </m:oMathPara>
                </a14:m>
                <a:endParaRPr lang="en-US" sz="2000" dirty="0">
                  <a:solidFill>
                    <a:srgbClr val="FF0000"/>
                  </a:solidFill>
                  <a:latin typeface="Calibri"/>
                </a:endParaRPr>
              </a:p>
            </p:txBody>
          </p:sp>
        </mc:Choice>
        <mc:Fallback xmlns="">
          <p:sp>
            <p:nvSpPr>
              <p:cNvPr id="37" name="TextBox 36"/>
              <p:cNvSpPr txBox="1">
                <a:spLocks noRot="1" noChangeAspect="1" noMove="1" noResize="1" noEditPoints="1" noAdjustHandles="1" noChangeArrowheads="1" noChangeShapeType="1" noTextEdit="1"/>
              </p:cNvSpPr>
              <p:nvPr/>
            </p:nvSpPr>
            <p:spPr>
              <a:xfrm rot="20198068">
                <a:off x="3053417" y="4746440"/>
                <a:ext cx="765146" cy="40011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rot="161249">
                <a:off x="3301359" y="3172301"/>
                <a:ext cx="1364669"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1∗(−0.5)</m:t>
                      </m:r>
                    </m:oMath>
                  </m:oMathPara>
                </a14:m>
                <a:endParaRPr lang="en-US" sz="2000" dirty="0">
                  <a:solidFill>
                    <a:srgbClr val="FF0000"/>
                  </a:solidFill>
                  <a:latin typeface="Calibri"/>
                </a:endParaRPr>
              </a:p>
            </p:txBody>
          </p:sp>
        </mc:Choice>
        <mc:Fallback xmlns="">
          <p:sp>
            <p:nvSpPr>
              <p:cNvPr id="38" name="TextBox 37"/>
              <p:cNvSpPr txBox="1">
                <a:spLocks noRot="1" noChangeAspect="1" noMove="1" noResize="1" noEditPoints="1" noAdjustHandles="1" noChangeArrowheads="1" noChangeShapeType="1" noTextEdit="1"/>
              </p:cNvSpPr>
              <p:nvPr/>
            </p:nvSpPr>
            <p:spPr>
              <a:xfrm rot="161249">
                <a:off x="3301359" y="3172301"/>
                <a:ext cx="1364669" cy="400110"/>
              </a:xfrm>
              <a:prstGeom prst="rect">
                <a:avLst/>
              </a:prstGeom>
              <a:blipFill>
                <a:blip r:embed="rId17"/>
                <a:stretch>
                  <a:fillRect b="-11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rot="1878126">
                <a:off x="5943317" y="3652305"/>
                <a:ext cx="385041"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m:t>
                      </m:r>
                    </m:oMath>
                  </m:oMathPara>
                </a14:m>
                <a:endParaRPr lang="en-US" sz="2000" dirty="0">
                  <a:solidFill>
                    <a:srgbClr val="FF0000"/>
                  </a:solidFill>
                  <a:latin typeface="Calibri"/>
                </a:endParaRPr>
              </a:p>
            </p:txBody>
          </p:sp>
        </mc:Choice>
        <mc:Fallback xmlns="">
          <p:sp>
            <p:nvSpPr>
              <p:cNvPr id="39" name="TextBox 38"/>
              <p:cNvSpPr txBox="1">
                <a:spLocks noRot="1" noChangeAspect="1" noMove="1" noResize="1" noEditPoints="1" noAdjustHandles="1" noChangeArrowheads="1" noChangeShapeType="1" noTextEdit="1"/>
              </p:cNvSpPr>
              <p:nvPr/>
            </p:nvSpPr>
            <p:spPr>
              <a:xfrm rot="1878126">
                <a:off x="5943317" y="3652305"/>
                <a:ext cx="385041" cy="400110"/>
              </a:xfrm>
              <a:prstGeom prst="rect">
                <a:avLst/>
              </a:prstGeom>
              <a:blipFill>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661360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458200" cy="990600"/>
          </a:xfrm>
        </p:spPr>
        <p:txBody>
          <a:bodyPr/>
          <a:lstStyle/>
          <a:p>
            <a:r>
              <a:rPr lang="en-US" dirty="0"/>
              <a:t>Computing the Output: An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76400" y="1447800"/>
                <a:ext cx="8839200" cy="4876800"/>
              </a:xfrm>
            </p:spPr>
            <p:txBody>
              <a:bodyPr/>
              <a:lstStyle/>
              <a:p>
                <a:r>
                  <a:rPr lang="en-US" sz="2400" dirty="0"/>
                  <a:t>Suppose that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1</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panose="02040503050406030204" pitchFamily="18" charset="0"/>
                          </a:rPr>
                          <m:t>2</m:t>
                        </m:r>
                      </m:sub>
                    </m:sSub>
                    <m:r>
                      <a:rPr lang="en-US" sz="2400" i="1">
                        <a:latin typeface="Cambria Math" panose="02040503050406030204" pitchFamily="18" charset="0"/>
                      </a:rPr>
                      <m:t>=1</m:t>
                    </m:r>
                  </m:oMath>
                </a14:m>
                <a:r>
                  <a:rPr lang="en-US" sz="2400" dirty="0"/>
                  <a:t> (corresponding to </a:t>
                </a:r>
                <a:r>
                  <a:rPr lang="en-US" sz="2400" b="1" dirty="0"/>
                  <a:t>false</a:t>
                </a:r>
                <a:r>
                  <a:rPr lang="en-US" sz="2400" dirty="0"/>
                  <a:t> XOR </a:t>
                </a:r>
                <a:r>
                  <a:rPr lang="en-US" sz="2400" b="1" dirty="0"/>
                  <a:t>true</a:t>
                </a:r>
                <a:r>
                  <a:rPr lang="en-US" sz="2400" dirty="0"/>
                  <a:t>).</a:t>
                </a:r>
              </a:p>
              <a:p>
                <a:r>
                  <a:rPr lang="en-US" sz="2400" dirty="0"/>
                  <a:t>For the AND unit:</a:t>
                </a:r>
              </a:p>
              <a:p>
                <a:pPr lvl="1"/>
                <a:r>
                  <a:rPr lang="en-US" sz="2000" dirty="0"/>
                  <a:t>The dot product is: </a:t>
                </a:r>
                <a14:m>
                  <m:oMath xmlns:m="http://schemas.openxmlformats.org/officeDocument/2006/math">
                    <m:r>
                      <a:rPr lang="en-US" sz="2000">
                        <a:latin typeface="Cambria Math" panose="02040503050406030204" pitchFamily="18" charset="0"/>
                      </a:rPr>
                      <m:t>1∗</m:t>
                    </m:r>
                    <m:d>
                      <m:dPr>
                        <m:ctrlPr>
                          <a:rPr lang="en-US" sz="2000" i="1">
                            <a:latin typeface="Cambria Math" panose="02040503050406030204" pitchFamily="18" charset="0"/>
                          </a:rPr>
                        </m:ctrlPr>
                      </m:dPr>
                      <m:e>
                        <m:r>
                          <a:rPr lang="en-US" sz="2000" i="1">
                            <a:latin typeface="Cambria Math" panose="02040503050406030204" pitchFamily="18" charset="0"/>
                          </a:rPr>
                          <m:t>−1.5</m:t>
                        </m:r>
                      </m:e>
                    </m:d>
                    <m:r>
                      <a:rPr lang="en-US" sz="2000" i="1">
                        <a:latin typeface="Cambria Math" panose="02040503050406030204" pitchFamily="18" charset="0"/>
                      </a:rPr>
                      <m:t>+0∗1+1∗1=−0.5</m:t>
                    </m:r>
                  </m:oMath>
                </a14:m>
                <a:r>
                  <a:rPr lang="en-US" sz="2000" dirty="0"/>
                  <a:t>. </a:t>
                </a:r>
              </a:p>
              <a:p>
                <a:pPr lvl="1"/>
                <a:r>
                  <a:rPr lang="en-US" sz="2000" dirty="0"/>
                  <a:t>The activation function (assuming a step function) outputs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76400" y="1447800"/>
                <a:ext cx="8839200" cy="4876800"/>
              </a:xfrm>
              <a:blipFill>
                <a:blip r:embed="rId3"/>
                <a:stretch>
                  <a:fillRect l="-897" t="-17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62</a:t>
            </a:fld>
            <a:endParaRPr lang="en-US" dirty="0">
              <a:solidFill>
                <a:prstClr val="black">
                  <a:tint val="75000"/>
                </a:prstClr>
              </a:solidFill>
              <a:latin typeface="Calibri"/>
            </a:endParaRPr>
          </a:p>
        </p:txBody>
      </p:sp>
      <p:grpSp>
        <p:nvGrpSpPr>
          <p:cNvPr id="95" name="Group 94"/>
          <p:cNvGrpSpPr/>
          <p:nvPr/>
        </p:nvGrpSpPr>
        <p:grpSpPr>
          <a:xfrm>
            <a:off x="1676400" y="3434860"/>
            <a:ext cx="8610600" cy="3270741"/>
            <a:chOff x="152400" y="3434859"/>
            <a:chExt cx="8610600" cy="3270741"/>
          </a:xfrm>
        </p:grpSpPr>
        <p:grpSp>
          <p:nvGrpSpPr>
            <p:cNvPr id="96" name="Group 95"/>
            <p:cNvGrpSpPr/>
            <p:nvPr/>
          </p:nvGrpSpPr>
          <p:grpSpPr>
            <a:xfrm>
              <a:off x="742713" y="3434859"/>
              <a:ext cx="8020287" cy="3270741"/>
              <a:chOff x="742713" y="3434859"/>
              <a:chExt cx="8020287" cy="3270741"/>
            </a:xfrm>
          </p:grpSpPr>
          <p:grpSp>
            <p:nvGrpSpPr>
              <p:cNvPr id="99" name="Group 98"/>
              <p:cNvGrpSpPr/>
              <p:nvPr/>
            </p:nvGrpSpPr>
            <p:grpSpPr>
              <a:xfrm>
                <a:off x="742713" y="3434859"/>
                <a:ext cx="7944087" cy="3270741"/>
                <a:chOff x="742713" y="3377336"/>
                <a:chExt cx="7944087" cy="3270741"/>
              </a:xfrm>
            </p:grpSpPr>
            <p:grpSp>
              <p:nvGrpSpPr>
                <p:cNvPr id="101" name="Group 100"/>
                <p:cNvGrpSpPr/>
                <p:nvPr/>
              </p:nvGrpSpPr>
              <p:grpSpPr>
                <a:xfrm>
                  <a:off x="742713" y="4842217"/>
                  <a:ext cx="3703511" cy="1805860"/>
                  <a:chOff x="2028330" y="812860"/>
                  <a:chExt cx="3703511" cy="1805860"/>
                </a:xfrm>
              </p:grpSpPr>
              <p:sp>
                <p:nvSpPr>
                  <p:cNvPr id="119" name="Oval 118"/>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AND unit</a:t>
                    </a:r>
                  </a:p>
                </p:txBody>
              </p:sp>
              <p:cxnSp>
                <p:nvCxnSpPr>
                  <p:cNvPr id="120" name="Straight Arrow Connector 119"/>
                  <p:cNvCxnSpPr>
                    <a:endCxn id="119" idx="1"/>
                  </p:cNvCxnSpPr>
                  <p:nvPr/>
                </p:nvCxnSpPr>
                <p:spPr>
                  <a:xfrm>
                    <a:off x="3800217" y="999843"/>
                    <a:ext cx="1090632" cy="6963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98" idx="6"/>
                    <a:endCxn id="119" idx="3"/>
                  </p:cNvCxnSpPr>
                  <p:nvPr/>
                </p:nvCxnSpPr>
                <p:spPr>
                  <a:xfrm>
                    <a:off x="2028330" y="1528981"/>
                    <a:ext cx="2862519" cy="9314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97" idx="6"/>
                    <a:endCxn id="119" idx="2"/>
                  </p:cNvCxnSpPr>
                  <p:nvPr/>
                </p:nvCxnSpPr>
                <p:spPr>
                  <a:xfrm>
                    <a:off x="2028330" y="812860"/>
                    <a:ext cx="2718228" cy="126544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TextBox 122"/>
                      <p:cNvSpPr txBox="1"/>
                      <p:nvPr/>
                    </p:nvSpPr>
                    <p:spPr>
                      <a:xfrm rot="1994189">
                        <a:off x="3728859" y="939692"/>
                        <a:ext cx="1364669"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m:t>
                              </m:r>
                              <m:r>
                                <a:rPr lang="en-US" sz="2000" i="1">
                                  <a:solidFill>
                                    <a:srgbClr val="FF0000"/>
                                  </a:solidFill>
                                  <a:latin typeface="Cambria Math"/>
                                </a:rPr>
                                <m:t>−1.5</m:t>
                              </m:r>
                              <m:r>
                                <a:rPr lang="en-US" sz="2000" i="1">
                                  <a:solidFill>
                                    <a:srgbClr val="FF0000"/>
                                  </a:solidFill>
                                  <a:latin typeface="Cambria Math" panose="02040503050406030204" pitchFamily="18" charset="0"/>
                                </a:rPr>
                                <m:t>)</m:t>
                              </m:r>
                            </m:oMath>
                          </m:oMathPara>
                        </a14:m>
                        <a:endParaRPr lang="en-US" sz="2000" dirty="0">
                          <a:solidFill>
                            <a:srgbClr val="FF0000"/>
                          </a:solidFill>
                          <a:latin typeface="Calibri"/>
                        </a:endParaRPr>
                      </a:p>
                    </p:txBody>
                  </p:sp>
                </mc:Choice>
                <mc:Fallback xmlns="">
                  <p:sp>
                    <p:nvSpPr>
                      <p:cNvPr id="123" name="TextBox 122"/>
                      <p:cNvSpPr txBox="1">
                        <a:spLocks noRot="1" noChangeAspect="1" noMove="1" noResize="1" noEditPoints="1" noAdjustHandles="1" noChangeArrowheads="1" noChangeShapeType="1" noTextEdit="1"/>
                      </p:cNvSpPr>
                      <p:nvPr/>
                    </p:nvSpPr>
                    <p:spPr>
                      <a:xfrm rot="1994189">
                        <a:off x="3728859" y="939692"/>
                        <a:ext cx="1364669" cy="400110"/>
                      </a:xfrm>
                      <a:prstGeom prst="rect">
                        <a:avLst/>
                      </a:prstGeom>
                      <a:blipFill>
                        <a:blip r:embed="rId4"/>
                        <a:stretch>
                          <a:fillRect b="-39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p:cNvSpPr txBox="1"/>
                      <p:nvPr/>
                    </p:nvSpPr>
                    <p:spPr>
                      <a:xfrm rot="1440646">
                        <a:off x="3641961" y="1300833"/>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0∗1</m:t>
                              </m:r>
                            </m:oMath>
                          </m:oMathPara>
                        </a14:m>
                        <a:endParaRPr lang="en-US" sz="2000" dirty="0">
                          <a:solidFill>
                            <a:srgbClr val="FF0000"/>
                          </a:solidFill>
                          <a:latin typeface="Calibri"/>
                        </a:endParaRPr>
                      </a:p>
                    </p:txBody>
                  </p:sp>
                </mc:Choice>
                <mc:Fallback xmlns="">
                  <p:sp>
                    <p:nvSpPr>
                      <p:cNvPr id="124" name="TextBox 123"/>
                      <p:cNvSpPr txBox="1">
                        <a:spLocks noRot="1" noChangeAspect="1" noMove="1" noResize="1" noEditPoints="1" noAdjustHandles="1" noChangeArrowheads="1" noChangeShapeType="1" noTextEdit="1"/>
                      </p:cNvSpPr>
                      <p:nvPr/>
                    </p:nvSpPr>
                    <p:spPr>
                      <a:xfrm rot="1440646">
                        <a:off x="3641961" y="1300833"/>
                        <a:ext cx="765146"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5" name="TextBox 124"/>
                      <p:cNvSpPr txBox="1"/>
                      <p:nvPr/>
                    </p:nvSpPr>
                    <p:spPr>
                      <a:xfrm rot="1027740">
                        <a:off x="3495228" y="1726798"/>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1∗1</m:t>
                              </m:r>
                            </m:oMath>
                          </m:oMathPara>
                        </a14:m>
                        <a:endParaRPr lang="en-US" sz="2000" dirty="0">
                          <a:solidFill>
                            <a:srgbClr val="FF0000"/>
                          </a:solidFill>
                          <a:latin typeface="Calibri"/>
                        </a:endParaRPr>
                      </a:p>
                    </p:txBody>
                  </p:sp>
                </mc:Choice>
                <mc:Fallback xmlns="">
                  <p:sp>
                    <p:nvSpPr>
                      <p:cNvPr id="125" name="TextBox 124"/>
                      <p:cNvSpPr txBox="1">
                        <a:spLocks noRot="1" noChangeAspect="1" noMove="1" noResize="1" noEditPoints="1" noAdjustHandles="1" noChangeArrowheads="1" noChangeShapeType="1" noTextEdit="1"/>
                      </p:cNvSpPr>
                      <p:nvPr/>
                    </p:nvSpPr>
                    <p:spPr>
                      <a:xfrm rot="1027740">
                        <a:off x="3495228" y="1726798"/>
                        <a:ext cx="765146" cy="400110"/>
                      </a:xfrm>
                      <a:prstGeom prst="rect">
                        <a:avLst/>
                      </a:prstGeom>
                      <a:blipFill>
                        <a:blip r:embed="rId6"/>
                        <a:stretch>
                          <a:fillRect/>
                        </a:stretch>
                      </a:blipFill>
                    </p:spPr>
                    <p:txBody>
                      <a:bodyPr/>
                      <a:lstStyle/>
                      <a:p>
                        <a:r>
                          <a:rPr lang="en-US">
                            <a:noFill/>
                          </a:rPr>
                          <a:t> </a:t>
                        </a:r>
                      </a:p>
                    </p:txBody>
                  </p:sp>
                </mc:Fallback>
              </mc:AlternateContent>
            </p:grpSp>
            <p:grpSp>
              <p:nvGrpSpPr>
                <p:cNvPr id="102" name="Group 101"/>
                <p:cNvGrpSpPr/>
                <p:nvPr/>
              </p:nvGrpSpPr>
              <p:grpSpPr>
                <a:xfrm>
                  <a:off x="742713" y="3377336"/>
                  <a:ext cx="3703511" cy="2181002"/>
                  <a:chOff x="2028330" y="1537894"/>
                  <a:chExt cx="3703511" cy="2181002"/>
                </a:xfrm>
              </p:grpSpPr>
              <p:sp>
                <p:nvSpPr>
                  <p:cNvPr id="112" name="Oval 111"/>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OR unit</a:t>
                    </a:r>
                  </a:p>
                </p:txBody>
              </p:sp>
              <p:cxnSp>
                <p:nvCxnSpPr>
                  <p:cNvPr id="113" name="Straight Arrow Connector 112"/>
                  <p:cNvCxnSpPr>
                    <a:endCxn id="112" idx="1"/>
                  </p:cNvCxnSpPr>
                  <p:nvPr/>
                </p:nvCxnSpPr>
                <p:spPr>
                  <a:xfrm>
                    <a:off x="2991457" y="1642143"/>
                    <a:ext cx="1899392" cy="540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8" idx="6"/>
                    <a:endCxn id="112" idx="3"/>
                  </p:cNvCxnSpPr>
                  <p:nvPr/>
                </p:nvCxnSpPr>
                <p:spPr>
                  <a:xfrm flipV="1">
                    <a:off x="2028330" y="2460437"/>
                    <a:ext cx="2862519" cy="12584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97" idx="6"/>
                    <a:endCxn id="112" idx="2"/>
                  </p:cNvCxnSpPr>
                  <p:nvPr/>
                </p:nvCxnSpPr>
                <p:spPr>
                  <a:xfrm flipV="1">
                    <a:off x="2028330" y="2078307"/>
                    <a:ext cx="2718228" cy="9244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103" name="Group 102"/>
                <p:cNvGrpSpPr/>
                <p:nvPr/>
              </p:nvGrpSpPr>
              <p:grpSpPr>
                <a:xfrm>
                  <a:off x="4446224" y="3500912"/>
                  <a:ext cx="4240576" cy="2606752"/>
                  <a:chOff x="2836241" y="633665"/>
                  <a:chExt cx="4240576" cy="2606752"/>
                </a:xfrm>
              </p:grpSpPr>
              <p:sp>
                <p:nvSpPr>
                  <p:cNvPr id="104" name="Oval 103"/>
                  <p:cNvSpPr/>
                  <p:nvPr/>
                </p:nvSpPr>
                <p:spPr>
                  <a:xfrm>
                    <a:off x="4746558" y="1537894"/>
                    <a:ext cx="1432488"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A AND (NOT B)</a:t>
                    </a:r>
                  </a:p>
                </p:txBody>
              </p:sp>
              <p:cxnSp>
                <p:nvCxnSpPr>
                  <p:cNvPr id="105" name="Straight Arrow Connector 104"/>
                  <p:cNvCxnSpPr>
                    <a:endCxn id="104" idx="1"/>
                  </p:cNvCxnSpPr>
                  <p:nvPr/>
                </p:nvCxnSpPr>
                <p:spPr>
                  <a:xfrm>
                    <a:off x="3419217" y="633665"/>
                    <a:ext cx="1537124" cy="10625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119" idx="6"/>
                    <a:endCxn id="104" idx="3"/>
                  </p:cNvCxnSpPr>
                  <p:nvPr/>
                </p:nvCxnSpPr>
                <p:spPr>
                  <a:xfrm flipV="1">
                    <a:off x="2836241" y="2460437"/>
                    <a:ext cx="2120100" cy="7799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12" idx="6"/>
                    <a:endCxn id="104" idx="2"/>
                  </p:cNvCxnSpPr>
                  <p:nvPr/>
                </p:nvCxnSpPr>
                <p:spPr>
                  <a:xfrm>
                    <a:off x="2836241" y="1050502"/>
                    <a:ext cx="1910317" cy="102780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TextBox 107"/>
                      <p:cNvSpPr txBox="1"/>
                      <p:nvPr/>
                    </p:nvSpPr>
                    <p:spPr>
                      <a:xfrm rot="2245031">
                        <a:off x="3422076" y="708797"/>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108" name="TextBox 107"/>
                      <p:cNvSpPr txBox="1">
                        <a:spLocks noRot="1" noChangeAspect="1" noMove="1" noResize="1" noEditPoints="1" noAdjustHandles="1" noChangeArrowheads="1" noChangeShapeType="1" noTextEdit="1"/>
                      </p:cNvSpPr>
                      <p:nvPr/>
                    </p:nvSpPr>
                    <p:spPr>
                      <a:xfrm rot="2245031">
                        <a:off x="3422076" y="708797"/>
                        <a:ext cx="1555554" cy="41351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rot="1584226">
                        <a:off x="3134949" y="1104604"/>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5,3</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09" name="TextBox 108"/>
                      <p:cNvSpPr txBox="1">
                        <a:spLocks noRot="1" noChangeAspect="1" noMove="1" noResize="1" noEditPoints="1" noAdjustHandles="1" noChangeArrowheads="1" noChangeShapeType="1" noTextEdit="1"/>
                      </p:cNvSpPr>
                      <p:nvPr/>
                    </p:nvSpPr>
                    <p:spPr>
                      <a:xfrm rot="1584226">
                        <a:off x="3134949" y="1104604"/>
                        <a:ext cx="1167627" cy="413511"/>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rot="20515973">
                        <a:off x="2866835" y="2462149"/>
                        <a:ext cx="1359988"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5,4</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10" name="TextBox 109"/>
                      <p:cNvSpPr txBox="1">
                        <a:spLocks noRot="1" noChangeAspect="1" noMove="1" noResize="1" noEditPoints="1" noAdjustHandles="1" noChangeArrowheads="1" noChangeShapeType="1" noTextEdit="1"/>
                      </p:cNvSpPr>
                      <p:nvPr/>
                    </p:nvSpPr>
                    <p:spPr>
                      <a:xfrm rot="20515973">
                        <a:off x="2866835" y="2462149"/>
                        <a:ext cx="1359988" cy="413511"/>
                      </a:xfrm>
                      <a:prstGeom prst="rect">
                        <a:avLst/>
                      </a:prstGeom>
                      <a:blipFill rotWithShape="1">
                        <a:blip r:embed="rId12"/>
                        <a:stretch>
                          <a:fillRect/>
                        </a:stretch>
                      </a:blipFill>
                    </p:spPr>
                    <p:txBody>
                      <a:bodyPr/>
                      <a:lstStyle/>
                      <a:p>
                        <a:r>
                          <a:rPr lang="en-US">
                            <a:noFill/>
                          </a:rPr>
                          <a:t> </a:t>
                        </a:r>
                      </a:p>
                    </p:txBody>
                  </p:sp>
                </mc:Fallback>
              </mc:AlternateContent>
              <p:cxnSp>
                <p:nvCxnSpPr>
                  <p:cNvPr id="111" name="Straight Arrow Connector 110"/>
                  <p:cNvCxnSpPr>
                    <a:stCxn id="104" idx="6"/>
                  </p:cNvCxnSpPr>
                  <p:nvPr/>
                </p:nvCxnSpPr>
                <p:spPr>
                  <a:xfrm flipV="1">
                    <a:off x="6179046" y="2044521"/>
                    <a:ext cx="897771" cy="337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sp>
            <p:nvSpPr>
              <p:cNvPr id="100" name="TextBox 99"/>
              <p:cNvSpPr txBox="1"/>
              <p:nvPr/>
            </p:nvSpPr>
            <p:spPr>
              <a:xfrm>
                <a:off x="7762405" y="4572000"/>
                <a:ext cx="1000595" cy="400110"/>
              </a:xfrm>
              <a:prstGeom prst="rect">
                <a:avLst/>
              </a:prstGeom>
              <a:noFill/>
            </p:spPr>
            <p:txBody>
              <a:bodyPr wrap="none" rtlCol="0">
                <a:spAutoFit/>
              </a:bodyPr>
              <a:lstStyle/>
              <a:p>
                <a:pPr>
                  <a:defRPr/>
                </a:pPr>
                <a:r>
                  <a:rPr lang="en-US" sz="2000" dirty="0">
                    <a:solidFill>
                      <a:prstClr val="black"/>
                    </a:solidFill>
                    <a:latin typeface="Calibri"/>
                  </a:rPr>
                  <a:t>Output:</a:t>
                </a:r>
              </a:p>
            </p:txBody>
          </p:sp>
        </p:grpSp>
        <mc:AlternateContent xmlns:mc="http://schemas.openxmlformats.org/markup-compatibility/2006" xmlns:a14="http://schemas.microsoft.com/office/drawing/2010/main">
          <mc:Choice Requires="a14">
            <p:sp>
              <p:nvSpPr>
                <p:cNvPr id="97" name="Oval 96"/>
                <p:cNvSpPr/>
                <p:nvPr/>
              </p:nvSpPr>
              <p:spPr>
                <a:xfrm>
                  <a:off x="152400" y="4617879"/>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1</m:t>
                            </m:r>
                          </m:sub>
                        </m:sSub>
                      </m:oMath>
                    </m:oMathPara>
                  </a14:m>
                  <a:endParaRPr lang="en-US" sz="2800" dirty="0">
                    <a:solidFill>
                      <a:prstClr val="white"/>
                    </a:solidFill>
                    <a:latin typeface="Calibri"/>
                  </a:endParaRPr>
                </a:p>
              </p:txBody>
            </p:sp>
          </mc:Choice>
          <mc:Fallback xmlns="">
            <p:sp>
              <p:nvSpPr>
                <p:cNvPr id="97" name="Oval 96"/>
                <p:cNvSpPr>
                  <a:spLocks noRot="1" noChangeAspect="1" noMove="1" noResize="1" noEditPoints="1" noAdjustHandles="1" noChangeArrowheads="1" noChangeShapeType="1" noTextEdit="1"/>
                </p:cNvSpPr>
                <p:nvPr/>
              </p:nvSpPr>
              <p:spPr>
                <a:xfrm>
                  <a:off x="152400" y="4617879"/>
                  <a:ext cx="590313" cy="563721"/>
                </a:xfrm>
                <a:prstGeom prst="ellipse">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Oval 97"/>
                <p:cNvSpPr/>
                <p:nvPr/>
              </p:nvSpPr>
              <p:spPr>
                <a:xfrm>
                  <a:off x="152400" y="5334000"/>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2</m:t>
                            </m:r>
                          </m:sub>
                        </m:sSub>
                      </m:oMath>
                    </m:oMathPara>
                  </a14:m>
                  <a:endParaRPr lang="en-US" sz="2800" dirty="0">
                    <a:solidFill>
                      <a:prstClr val="white"/>
                    </a:solidFill>
                    <a:latin typeface="Calibri"/>
                  </a:endParaRPr>
                </a:p>
              </p:txBody>
            </p:sp>
          </mc:Choice>
          <mc:Fallback xmlns="">
            <p:sp>
              <p:nvSpPr>
                <p:cNvPr id="98" name="Oval 97"/>
                <p:cNvSpPr>
                  <a:spLocks noRot="1" noChangeAspect="1" noMove="1" noResize="1" noEditPoints="1" noAdjustHandles="1" noChangeArrowheads="1" noChangeShapeType="1" noTextEdit="1"/>
                </p:cNvSpPr>
                <p:nvPr/>
              </p:nvSpPr>
              <p:spPr>
                <a:xfrm>
                  <a:off x="152400" y="5334000"/>
                  <a:ext cx="590313" cy="563721"/>
                </a:xfrm>
                <a:prstGeom prst="ellipse">
                  <a:avLst/>
                </a:prstGeom>
                <a:blipFill rotWithShape="1">
                  <a:blip r:embed="rId1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6" name="TextBox 35"/>
              <p:cNvSpPr txBox="1"/>
              <p:nvPr/>
            </p:nvSpPr>
            <p:spPr>
              <a:xfrm rot="20564758">
                <a:off x="2893097" y="4199989"/>
                <a:ext cx="585417" cy="400110"/>
              </a:xfrm>
              <a:prstGeom prst="rect">
                <a:avLst/>
              </a:prstGeom>
              <a:noFill/>
            </p:spPr>
            <p:txBody>
              <a:bodyPr wrap="none" rtlCol="0">
                <a:spAutoFit/>
              </a:bodyPr>
              <a:lstStyle/>
              <a:p>
                <a:pPr>
                  <a:defRPr/>
                </a:pPr>
                <a14:m>
                  <m:oMath xmlns:m="http://schemas.openxmlformats.org/officeDocument/2006/math">
                    <m:r>
                      <a:rPr lang="en-US" sz="2000" i="1">
                        <a:solidFill>
                          <a:srgbClr val="FF0000"/>
                        </a:solidFill>
                        <a:latin typeface="Cambria Math" panose="02040503050406030204" pitchFamily="18" charset="0"/>
                      </a:rPr>
                      <m:t>0</m:t>
                    </m:r>
                  </m:oMath>
                </a14:m>
                <a:r>
                  <a:rPr lang="en-US" sz="2000" dirty="0">
                    <a:solidFill>
                      <a:srgbClr val="FF0000"/>
                    </a:solidFill>
                    <a:latin typeface="Calibri"/>
                  </a:rPr>
                  <a:t>*1</a:t>
                </a:r>
              </a:p>
            </p:txBody>
          </p:sp>
        </mc:Choice>
        <mc:Fallback xmlns="">
          <p:sp>
            <p:nvSpPr>
              <p:cNvPr id="36" name="TextBox 35"/>
              <p:cNvSpPr txBox="1">
                <a:spLocks noRot="1" noChangeAspect="1" noMove="1" noResize="1" noEditPoints="1" noAdjustHandles="1" noChangeArrowheads="1" noChangeShapeType="1" noTextEdit="1"/>
              </p:cNvSpPr>
              <p:nvPr/>
            </p:nvSpPr>
            <p:spPr>
              <a:xfrm rot="20564758">
                <a:off x="2893097" y="4199989"/>
                <a:ext cx="585417" cy="400110"/>
              </a:xfrm>
              <a:prstGeom prst="rect">
                <a:avLst/>
              </a:prstGeom>
              <a:blipFill>
                <a:blip r:embed="rId15"/>
                <a:stretch>
                  <a:fillRect t="-8696" r="-1160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rot="20198068">
                <a:off x="3053417" y="4746440"/>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1∗1</m:t>
                      </m:r>
                    </m:oMath>
                  </m:oMathPara>
                </a14:m>
                <a:endParaRPr lang="en-US" sz="2000" dirty="0">
                  <a:solidFill>
                    <a:srgbClr val="FF0000"/>
                  </a:solidFill>
                  <a:latin typeface="Calibri"/>
                </a:endParaRPr>
              </a:p>
            </p:txBody>
          </p:sp>
        </mc:Choice>
        <mc:Fallback xmlns="">
          <p:sp>
            <p:nvSpPr>
              <p:cNvPr id="37" name="TextBox 36"/>
              <p:cNvSpPr txBox="1">
                <a:spLocks noRot="1" noChangeAspect="1" noMove="1" noResize="1" noEditPoints="1" noAdjustHandles="1" noChangeArrowheads="1" noChangeShapeType="1" noTextEdit="1"/>
              </p:cNvSpPr>
              <p:nvPr/>
            </p:nvSpPr>
            <p:spPr>
              <a:xfrm rot="20198068">
                <a:off x="3053417" y="4746440"/>
                <a:ext cx="765146" cy="40011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rot="161249">
                <a:off x="3301359" y="3172301"/>
                <a:ext cx="1364669"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1∗(−0.5)</m:t>
                      </m:r>
                    </m:oMath>
                  </m:oMathPara>
                </a14:m>
                <a:endParaRPr lang="en-US" sz="2000" dirty="0">
                  <a:solidFill>
                    <a:srgbClr val="FF0000"/>
                  </a:solidFill>
                  <a:latin typeface="Calibri"/>
                </a:endParaRPr>
              </a:p>
            </p:txBody>
          </p:sp>
        </mc:Choice>
        <mc:Fallback xmlns="">
          <p:sp>
            <p:nvSpPr>
              <p:cNvPr id="38" name="TextBox 37"/>
              <p:cNvSpPr txBox="1">
                <a:spLocks noRot="1" noChangeAspect="1" noMove="1" noResize="1" noEditPoints="1" noAdjustHandles="1" noChangeArrowheads="1" noChangeShapeType="1" noTextEdit="1"/>
              </p:cNvSpPr>
              <p:nvPr/>
            </p:nvSpPr>
            <p:spPr>
              <a:xfrm rot="161249">
                <a:off x="3301359" y="3172301"/>
                <a:ext cx="1364669" cy="400110"/>
              </a:xfrm>
              <a:prstGeom prst="rect">
                <a:avLst/>
              </a:prstGeom>
              <a:blipFill>
                <a:blip r:embed="rId17"/>
                <a:stretch>
                  <a:fillRect b="-11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rot="1878126">
                <a:off x="5943317" y="3652305"/>
                <a:ext cx="385041"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m:t>
                      </m:r>
                    </m:oMath>
                  </m:oMathPara>
                </a14:m>
                <a:endParaRPr lang="en-US" sz="2000" dirty="0">
                  <a:solidFill>
                    <a:srgbClr val="FF0000"/>
                  </a:solidFill>
                  <a:latin typeface="Calibri"/>
                </a:endParaRPr>
              </a:p>
            </p:txBody>
          </p:sp>
        </mc:Choice>
        <mc:Fallback xmlns="">
          <p:sp>
            <p:nvSpPr>
              <p:cNvPr id="39" name="TextBox 38"/>
              <p:cNvSpPr txBox="1">
                <a:spLocks noRot="1" noChangeAspect="1" noMove="1" noResize="1" noEditPoints="1" noAdjustHandles="1" noChangeArrowheads="1" noChangeShapeType="1" noTextEdit="1"/>
              </p:cNvSpPr>
              <p:nvPr/>
            </p:nvSpPr>
            <p:spPr>
              <a:xfrm rot="1878126">
                <a:off x="5943317" y="3652305"/>
                <a:ext cx="385041" cy="40011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rot="20293046">
                <a:off x="5879068" y="5772158"/>
                <a:ext cx="385041"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0</m:t>
                      </m:r>
                    </m:oMath>
                  </m:oMathPara>
                </a14:m>
                <a:endParaRPr lang="en-US" sz="2000" dirty="0">
                  <a:solidFill>
                    <a:srgbClr val="FF0000"/>
                  </a:solidFill>
                  <a:latin typeface="Calibri"/>
                </a:endParaRPr>
              </a:p>
            </p:txBody>
          </p:sp>
        </mc:Choice>
        <mc:Fallback xmlns="">
          <p:sp>
            <p:nvSpPr>
              <p:cNvPr id="40" name="TextBox 39"/>
              <p:cNvSpPr txBox="1">
                <a:spLocks noRot="1" noChangeAspect="1" noMove="1" noResize="1" noEditPoints="1" noAdjustHandles="1" noChangeArrowheads="1" noChangeShapeType="1" noTextEdit="1"/>
              </p:cNvSpPr>
              <p:nvPr/>
            </p:nvSpPr>
            <p:spPr>
              <a:xfrm rot="20293046">
                <a:off x="5879068" y="5772158"/>
                <a:ext cx="385041" cy="400110"/>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031576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458200" cy="990600"/>
          </a:xfrm>
        </p:spPr>
        <p:txBody>
          <a:bodyPr/>
          <a:lstStyle/>
          <a:p>
            <a:r>
              <a:rPr lang="en-US" dirty="0"/>
              <a:t>Computing the Output: An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76400" y="1447800"/>
                <a:ext cx="8839200" cy="4876800"/>
              </a:xfrm>
            </p:spPr>
            <p:txBody>
              <a:bodyPr/>
              <a:lstStyle/>
              <a:p>
                <a:r>
                  <a:rPr lang="en-US" sz="2400" dirty="0"/>
                  <a:t>Suppose that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1</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panose="02040503050406030204" pitchFamily="18" charset="0"/>
                          </a:rPr>
                          <m:t>2</m:t>
                        </m:r>
                      </m:sub>
                    </m:sSub>
                    <m:r>
                      <a:rPr lang="en-US" sz="2400" i="1">
                        <a:latin typeface="Cambria Math" panose="02040503050406030204" pitchFamily="18" charset="0"/>
                      </a:rPr>
                      <m:t>=</m:t>
                    </m:r>
                  </m:oMath>
                </a14:m>
                <a:r>
                  <a:rPr lang="en-US" sz="2400" dirty="0"/>
                  <a:t>1 (corresponding to </a:t>
                </a:r>
                <a:r>
                  <a:rPr lang="en-US" sz="2400" b="1" dirty="0"/>
                  <a:t>false</a:t>
                </a:r>
                <a:r>
                  <a:rPr lang="en-US" sz="2400" dirty="0"/>
                  <a:t> XOR </a:t>
                </a:r>
                <a:r>
                  <a:rPr lang="en-US" sz="2400" b="1" dirty="0"/>
                  <a:t>true</a:t>
                </a:r>
                <a:r>
                  <a:rPr lang="en-US" sz="2400" dirty="0"/>
                  <a:t>).</a:t>
                </a:r>
              </a:p>
              <a:p>
                <a:r>
                  <a:rPr lang="en-US" sz="2400" dirty="0"/>
                  <a:t>For the output unit (computing the A AND (NOT B) function):</a:t>
                </a:r>
              </a:p>
              <a:p>
                <a:pPr lvl="1"/>
                <a:r>
                  <a:rPr lang="en-US" sz="2000" dirty="0"/>
                  <a:t>One input is the output of the OR unit, which is 1.</a:t>
                </a:r>
              </a:p>
              <a:p>
                <a:pPr lvl="1"/>
                <a:r>
                  <a:rPr lang="en-US" sz="2000" dirty="0"/>
                  <a:t>The other input is the output of the AND unit, which equals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76400" y="1447800"/>
                <a:ext cx="8839200" cy="4876800"/>
              </a:xfrm>
              <a:blipFill>
                <a:blip r:embed="rId3"/>
                <a:stretch>
                  <a:fillRect l="-897" t="-17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63</a:t>
            </a:fld>
            <a:endParaRPr lang="en-US" dirty="0">
              <a:solidFill>
                <a:prstClr val="black">
                  <a:tint val="75000"/>
                </a:prstClr>
              </a:solidFill>
              <a:latin typeface="Calibri"/>
            </a:endParaRPr>
          </a:p>
        </p:txBody>
      </p:sp>
      <p:grpSp>
        <p:nvGrpSpPr>
          <p:cNvPr id="95" name="Group 94"/>
          <p:cNvGrpSpPr/>
          <p:nvPr/>
        </p:nvGrpSpPr>
        <p:grpSpPr>
          <a:xfrm>
            <a:off x="1676400" y="3434860"/>
            <a:ext cx="8610600" cy="3270741"/>
            <a:chOff x="152400" y="3434859"/>
            <a:chExt cx="8610600" cy="3270741"/>
          </a:xfrm>
        </p:grpSpPr>
        <p:grpSp>
          <p:nvGrpSpPr>
            <p:cNvPr id="96" name="Group 95"/>
            <p:cNvGrpSpPr/>
            <p:nvPr/>
          </p:nvGrpSpPr>
          <p:grpSpPr>
            <a:xfrm>
              <a:off x="742713" y="3434859"/>
              <a:ext cx="8020287" cy="3270741"/>
              <a:chOff x="742713" y="3434859"/>
              <a:chExt cx="8020287" cy="3270741"/>
            </a:xfrm>
          </p:grpSpPr>
          <p:grpSp>
            <p:nvGrpSpPr>
              <p:cNvPr id="99" name="Group 98"/>
              <p:cNvGrpSpPr/>
              <p:nvPr/>
            </p:nvGrpSpPr>
            <p:grpSpPr>
              <a:xfrm>
                <a:off x="742713" y="3434859"/>
                <a:ext cx="7944087" cy="3270741"/>
                <a:chOff x="742713" y="3377336"/>
                <a:chExt cx="7944087" cy="3270741"/>
              </a:xfrm>
            </p:grpSpPr>
            <p:grpSp>
              <p:nvGrpSpPr>
                <p:cNvPr id="101" name="Group 100"/>
                <p:cNvGrpSpPr/>
                <p:nvPr/>
              </p:nvGrpSpPr>
              <p:grpSpPr>
                <a:xfrm>
                  <a:off x="742713" y="4842217"/>
                  <a:ext cx="3703511" cy="1805860"/>
                  <a:chOff x="2028330" y="812860"/>
                  <a:chExt cx="3703511" cy="1805860"/>
                </a:xfrm>
              </p:grpSpPr>
              <p:sp>
                <p:nvSpPr>
                  <p:cNvPr id="119" name="Oval 118"/>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AND unit</a:t>
                    </a:r>
                  </a:p>
                </p:txBody>
              </p:sp>
              <p:cxnSp>
                <p:nvCxnSpPr>
                  <p:cNvPr id="120" name="Straight Arrow Connector 119"/>
                  <p:cNvCxnSpPr>
                    <a:endCxn id="119" idx="1"/>
                  </p:cNvCxnSpPr>
                  <p:nvPr/>
                </p:nvCxnSpPr>
                <p:spPr>
                  <a:xfrm>
                    <a:off x="3800217" y="999843"/>
                    <a:ext cx="1090632" cy="6963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98" idx="6"/>
                    <a:endCxn id="119" idx="3"/>
                  </p:cNvCxnSpPr>
                  <p:nvPr/>
                </p:nvCxnSpPr>
                <p:spPr>
                  <a:xfrm>
                    <a:off x="2028330" y="1528981"/>
                    <a:ext cx="2862519" cy="9314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97" idx="6"/>
                    <a:endCxn id="119" idx="2"/>
                  </p:cNvCxnSpPr>
                  <p:nvPr/>
                </p:nvCxnSpPr>
                <p:spPr>
                  <a:xfrm>
                    <a:off x="2028330" y="812860"/>
                    <a:ext cx="2718228" cy="126544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742713" y="3377336"/>
                  <a:ext cx="3703511" cy="2181002"/>
                  <a:chOff x="2028330" y="1537894"/>
                  <a:chExt cx="3703511" cy="2181002"/>
                </a:xfrm>
              </p:grpSpPr>
              <p:sp>
                <p:nvSpPr>
                  <p:cNvPr id="112" name="Oval 111"/>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OR unit</a:t>
                    </a:r>
                  </a:p>
                </p:txBody>
              </p:sp>
              <p:cxnSp>
                <p:nvCxnSpPr>
                  <p:cNvPr id="113" name="Straight Arrow Connector 112"/>
                  <p:cNvCxnSpPr>
                    <a:endCxn id="112" idx="1"/>
                  </p:cNvCxnSpPr>
                  <p:nvPr/>
                </p:nvCxnSpPr>
                <p:spPr>
                  <a:xfrm>
                    <a:off x="2991457" y="1642143"/>
                    <a:ext cx="1899392" cy="540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8" idx="6"/>
                    <a:endCxn id="112" idx="3"/>
                  </p:cNvCxnSpPr>
                  <p:nvPr/>
                </p:nvCxnSpPr>
                <p:spPr>
                  <a:xfrm flipV="1">
                    <a:off x="2028330" y="2460437"/>
                    <a:ext cx="2862519" cy="12584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97" idx="6"/>
                    <a:endCxn id="112" idx="2"/>
                  </p:cNvCxnSpPr>
                  <p:nvPr/>
                </p:nvCxnSpPr>
                <p:spPr>
                  <a:xfrm flipV="1">
                    <a:off x="2028330" y="2078307"/>
                    <a:ext cx="2718228" cy="9244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103" name="Group 102"/>
                <p:cNvGrpSpPr/>
                <p:nvPr/>
              </p:nvGrpSpPr>
              <p:grpSpPr>
                <a:xfrm>
                  <a:off x="4446224" y="3500912"/>
                  <a:ext cx="4240576" cy="2606752"/>
                  <a:chOff x="2836241" y="633665"/>
                  <a:chExt cx="4240576" cy="2606752"/>
                </a:xfrm>
              </p:grpSpPr>
              <p:sp>
                <p:nvSpPr>
                  <p:cNvPr id="104" name="Oval 103"/>
                  <p:cNvSpPr/>
                  <p:nvPr/>
                </p:nvSpPr>
                <p:spPr>
                  <a:xfrm>
                    <a:off x="4746558" y="1537894"/>
                    <a:ext cx="1432488"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A AND (NOT B)</a:t>
                    </a:r>
                  </a:p>
                </p:txBody>
              </p:sp>
              <p:cxnSp>
                <p:nvCxnSpPr>
                  <p:cNvPr id="105" name="Straight Arrow Connector 104"/>
                  <p:cNvCxnSpPr>
                    <a:endCxn id="104" idx="1"/>
                  </p:cNvCxnSpPr>
                  <p:nvPr/>
                </p:nvCxnSpPr>
                <p:spPr>
                  <a:xfrm>
                    <a:off x="3419217" y="633665"/>
                    <a:ext cx="1537124" cy="10625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119" idx="6"/>
                    <a:endCxn id="104" idx="3"/>
                  </p:cNvCxnSpPr>
                  <p:nvPr/>
                </p:nvCxnSpPr>
                <p:spPr>
                  <a:xfrm flipV="1">
                    <a:off x="2836241" y="2460437"/>
                    <a:ext cx="2120100" cy="7799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12" idx="6"/>
                    <a:endCxn id="104" idx="2"/>
                  </p:cNvCxnSpPr>
                  <p:nvPr/>
                </p:nvCxnSpPr>
                <p:spPr>
                  <a:xfrm>
                    <a:off x="2836241" y="1050502"/>
                    <a:ext cx="1910317" cy="102780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4" idx="6"/>
                  </p:cNvCxnSpPr>
                  <p:nvPr/>
                </p:nvCxnSpPr>
                <p:spPr>
                  <a:xfrm flipV="1">
                    <a:off x="6179046" y="2044521"/>
                    <a:ext cx="897771" cy="337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sp>
            <p:nvSpPr>
              <p:cNvPr id="100" name="TextBox 99"/>
              <p:cNvSpPr txBox="1"/>
              <p:nvPr/>
            </p:nvSpPr>
            <p:spPr>
              <a:xfrm>
                <a:off x="7762405" y="4572000"/>
                <a:ext cx="1000595" cy="400110"/>
              </a:xfrm>
              <a:prstGeom prst="rect">
                <a:avLst/>
              </a:prstGeom>
              <a:noFill/>
            </p:spPr>
            <p:txBody>
              <a:bodyPr wrap="none" rtlCol="0">
                <a:spAutoFit/>
              </a:bodyPr>
              <a:lstStyle/>
              <a:p>
                <a:pPr>
                  <a:defRPr/>
                </a:pPr>
                <a:r>
                  <a:rPr lang="en-US" sz="2000" dirty="0">
                    <a:solidFill>
                      <a:prstClr val="black"/>
                    </a:solidFill>
                    <a:latin typeface="Calibri"/>
                  </a:rPr>
                  <a:t>Output:</a:t>
                </a:r>
              </a:p>
            </p:txBody>
          </p:sp>
        </p:grpSp>
        <mc:AlternateContent xmlns:mc="http://schemas.openxmlformats.org/markup-compatibility/2006" xmlns:a14="http://schemas.microsoft.com/office/drawing/2010/main">
          <mc:Choice Requires="a14">
            <p:sp>
              <p:nvSpPr>
                <p:cNvPr id="97" name="Oval 96"/>
                <p:cNvSpPr/>
                <p:nvPr/>
              </p:nvSpPr>
              <p:spPr>
                <a:xfrm>
                  <a:off x="152400" y="4617879"/>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1</m:t>
                            </m:r>
                          </m:sub>
                        </m:sSub>
                      </m:oMath>
                    </m:oMathPara>
                  </a14:m>
                  <a:endParaRPr lang="en-US" sz="2800" dirty="0">
                    <a:solidFill>
                      <a:prstClr val="white"/>
                    </a:solidFill>
                    <a:latin typeface="Calibri"/>
                  </a:endParaRPr>
                </a:p>
              </p:txBody>
            </p:sp>
          </mc:Choice>
          <mc:Fallback xmlns="">
            <p:sp>
              <p:nvSpPr>
                <p:cNvPr id="97" name="Oval 96"/>
                <p:cNvSpPr>
                  <a:spLocks noRot="1" noChangeAspect="1" noMove="1" noResize="1" noEditPoints="1" noAdjustHandles="1" noChangeArrowheads="1" noChangeShapeType="1" noTextEdit="1"/>
                </p:cNvSpPr>
                <p:nvPr/>
              </p:nvSpPr>
              <p:spPr>
                <a:xfrm>
                  <a:off x="152400" y="4617879"/>
                  <a:ext cx="590313" cy="563721"/>
                </a:xfrm>
                <a:prstGeom prst="ellipse">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Oval 97"/>
                <p:cNvSpPr/>
                <p:nvPr/>
              </p:nvSpPr>
              <p:spPr>
                <a:xfrm>
                  <a:off x="152400" y="5334000"/>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2</m:t>
                            </m:r>
                          </m:sub>
                        </m:sSub>
                      </m:oMath>
                    </m:oMathPara>
                  </a14:m>
                  <a:endParaRPr lang="en-US" sz="2800" dirty="0">
                    <a:solidFill>
                      <a:prstClr val="white"/>
                    </a:solidFill>
                    <a:latin typeface="Calibri"/>
                  </a:endParaRPr>
                </a:p>
              </p:txBody>
            </p:sp>
          </mc:Choice>
          <mc:Fallback xmlns="">
            <p:sp>
              <p:nvSpPr>
                <p:cNvPr id="98" name="Oval 97"/>
                <p:cNvSpPr>
                  <a:spLocks noRot="1" noChangeAspect="1" noMove="1" noResize="1" noEditPoints="1" noAdjustHandles="1" noChangeArrowheads="1" noChangeShapeType="1" noTextEdit="1"/>
                </p:cNvSpPr>
                <p:nvPr/>
              </p:nvSpPr>
              <p:spPr>
                <a:xfrm>
                  <a:off x="152400" y="5334000"/>
                  <a:ext cx="590313" cy="563721"/>
                </a:xfrm>
                <a:prstGeom prst="ellipse">
                  <a:avLst/>
                </a:prstGeom>
                <a:blipFill rotWithShape="1">
                  <a:blip r:embed="rId1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6" name="TextBox 35"/>
              <p:cNvSpPr txBox="1"/>
              <p:nvPr/>
            </p:nvSpPr>
            <p:spPr>
              <a:xfrm rot="20564758">
                <a:off x="2893097" y="4199989"/>
                <a:ext cx="585417" cy="400110"/>
              </a:xfrm>
              <a:prstGeom prst="rect">
                <a:avLst/>
              </a:prstGeom>
              <a:noFill/>
            </p:spPr>
            <p:txBody>
              <a:bodyPr wrap="none" rtlCol="0">
                <a:spAutoFit/>
              </a:bodyPr>
              <a:lstStyle/>
              <a:p>
                <a:pPr>
                  <a:defRPr/>
                </a:pPr>
                <a14:m>
                  <m:oMath xmlns:m="http://schemas.openxmlformats.org/officeDocument/2006/math">
                    <m:r>
                      <a:rPr lang="en-US" sz="2000" i="1">
                        <a:solidFill>
                          <a:srgbClr val="FF0000"/>
                        </a:solidFill>
                        <a:latin typeface="Cambria Math" panose="02040503050406030204" pitchFamily="18" charset="0"/>
                      </a:rPr>
                      <m:t>0</m:t>
                    </m:r>
                  </m:oMath>
                </a14:m>
                <a:r>
                  <a:rPr lang="en-US" sz="2000" dirty="0">
                    <a:solidFill>
                      <a:srgbClr val="FF0000"/>
                    </a:solidFill>
                    <a:latin typeface="Calibri"/>
                  </a:rPr>
                  <a:t>*1</a:t>
                </a:r>
              </a:p>
            </p:txBody>
          </p:sp>
        </mc:Choice>
        <mc:Fallback xmlns="">
          <p:sp>
            <p:nvSpPr>
              <p:cNvPr id="36" name="TextBox 35"/>
              <p:cNvSpPr txBox="1">
                <a:spLocks noRot="1" noChangeAspect="1" noMove="1" noResize="1" noEditPoints="1" noAdjustHandles="1" noChangeArrowheads="1" noChangeShapeType="1" noTextEdit="1"/>
              </p:cNvSpPr>
              <p:nvPr/>
            </p:nvSpPr>
            <p:spPr>
              <a:xfrm rot="20564758">
                <a:off x="2893097" y="4199989"/>
                <a:ext cx="585417" cy="400110"/>
              </a:xfrm>
              <a:prstGeom prst="rect">
                <a:avLst/>
              </a:prstGeom>
              <a:blipFill>
                <a:blip r:embed="rId15"/>
                <a:stretch>
                  <a:fillRect t="-8696" r="-1160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rot="20198068">
                <a:off x="3053417" y="4746440"/>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1∗1</m:t>
                      </m:r>
                    </m:oMath>
                  </m:oMathPara>
                </a14:m>
                <a:endParaRPr lang="en-US" sz="2000" dirty="0">
                  <a:solidFill>
                    <a:srgbClr val="FF0000"/>
                  </a:solidFill>
                  <a:latin typeface="Calibri"/>
                </a:endParaRPr>
              </a:p>
            </p:txBody>
          </p:sp>
        </mc:Choice>
        <mc:Fallback xmlns="">
          <p:sp>
            <p:nvSpPr>
              <p:cNvPr id="37" name="TextBox 36"/>
              <p:cNvSpPr txBox="1">
                <a:spLocks noRot="1" noChangeAspect="1" noMove="1" noResize="1" noEditPoints="1" noAdjustHandles="1" noChangeArrowheads="1" noChangeShapeType="1" noTextEdit="1"/>
              </p:cNvSpPr>
              <p:nvPr/>
            </p:nvSpPr>
            <p:spPr>
              <a:xfrm rot="20198068">
                <a:off x="3053417" y="4746440"/>
                <a:ext cx="765146" cy="40011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rot="161249">
                <a:off x="3301359" y="3172301"/>
                <a:ext cx="1364669"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1∗(−0.5)</m:t>
                      </m:r>
                    </m:oMath>
                  </m:oMathPara>
                </a14:m>
                <a:endParaRPr lang="en-US" sz="2000" dirty="0">
                  <a:solidFill>
                    <a:srgbClr val="FF0000"/>
                  </a:solidFill>
                  <a:latin typeface="Calibri"/>
                </a:endParaRPr>
              </a:p>
            </p:txBody>
          </p:sp>
        </mc:Choice>
        <mc:Fallback xmlns="">
          <p:sp>
            <p:nvSpPr>
              <p:cNvPr id="38" name="TextBox 37"/>
              <p:cNvSpPr txBox="1">
                <a:spLocks noRot="1" noChangeAspect="1" noMove="1" noResize="1" noEditPoints="1" noAdjustHandles="1" noChangeArrowheads="1" noChangeShapeType="1" noTextEdit="1"/>
              </p:cNvSpPr>
              <p:nvPr/>
            </p:nvSpPr>
            <p:spPr>
              <a:xfrm rot="161249">
                <a:off x="3301359" y="3172301"/>
                <a:ext cx="1364669" cy="400110"/>
              </a:xfrm>
              <a:prstGeom prst="rect">
                <a:avLst/>
              </a:prstGeom>
              <a:blipFill>
                <a:blip r:embed="rId17"/>
                <a:stretch>
                  <a:fillRect b="-11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rot="1994189">
                <a:off x="3967243" y="5026572"/>
                <a:ext cx="1364669"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m:t>
                      </m:r>
                      <m:r>
                        <a:rPr lang="en-US" sz="2000" i="1">
                          <a:solidFill>
                            <a:srgbClr val="FF0000"/>
                          </a:solidFill>
                          <a:latin typeface="Cambria Math"/>
                        </a:rPr>
                        <m:t>−1.5</m:t>
                      </m:r>
                      <m:r>
                        <a:rPr lang="en-US" sz="2000" i="1">
                          <a:solidFill>
                            <a:srgbClr val="FF0000"/>
                          </a:solidFill>
                          <a:latin typeface="Cambria Math" panose="02040503050406030204" pitchFamily="18" charset="0"/>
                        </a:rPr>
                        <m:t>)</m:t>
                      </m:r>
                    </m:oMath>
                  </m:oMathPara>
                </a14:m>
                <a:endParaRPr lang="en-US" sz="2000" dirty="0">
                  <a:solidFill>
                    <a:srgbClr val="FF0000"/>
                  </a:solidFill>
                  <a:latin typeface="Calibri"/>
                </a:endParaRPr>
              </a:p>
            </p:txBody>
          </p:sp>
        </mc:Choice>
        <mc:Fallback xmlns="">
          <p:sp>
            <p:nvSpPr>
              <p:cNvPr id="41" name="TextBox 40"/>
              <p:cNvSpPr txBox="1">
                <a:spLocks noRot="1" noChangeAspect="1" noMove="1" noResize="1" noEditPoints="1" noAdjustHandles="1" noChangeArrowheads="1" noChangeShapeType="1" noTextEdit="1"/>
              </p:cNvSpPr>
              <p:nvPr/>
            </p:nvSpPr>
            <p:spPr>
              <a:xfrm rot="1994189">
                <a:off x="3967243" y="5026572"/>
                <a:ext cx="1364669" cy="400110"/>
              </a:xfrm>
              <a:prstGeom prst="rect">
                <a:avLst/>
              </a:prstGeom>
              <a:blipFill>
                <a:blip r:embed="rId18"/>
                <a:stretch>
                  <a:fillRect b="-39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rot="1440646">
                <a:off x="3880344" y="5387713"/>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0∗1</m:t>
                      </m:r>
                    </m:oMath>
                  </m:oMathPara>
                </a14:m>
                <a:endParaRPr lang="en-US" sz="2000" dirty="0">
                  <a:solidFill>
                    <a:srgbClr val="FF0000"/>
                  </a:solidFill>
                  <a:latin typeface="Calibri"/>
                </a:endParaRPr>
              </a:p>
            </p:txBody>
          </p:sp>
        </mc:Choice>
        <mc:Fallback xmlns="">
          <p:sp>
            <p:nvSpPr>
              <p:cNvPr id="42" name="TextBox 41"/>
              <p:cNvSpPr txBox="1">
                <a:spLocks noRot="1" noChangeAspect="1" noMove="1" noResize="1" noEditPoints="1" noAdjustHandles="1" noChangeArrowheads="1" noChangeShapeType="1" noTextEdit="1"/>
              </p:cNvSpPr>
              <p:nvPr/>
            </p:nvSpPr>
            <p:spPr>
              <a:xfrm rot="1440646">
                <a:off x="3880344" y="5387713"/>
                <a:ext cx="765146" cy="400110"/>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rot="1027740">
                <a:off x="3733611" y="5813678"/>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1∗1</m:t>
                      </m:r>
                    </m:oMath>
                  </m:oMathPara>
                </a14:m>
                <a:endParaRPr lang="en-US" sz="2000" dirty="0">
                  <a:solidFill>
                    <a:srgbClr val="FF0000"/>
                  </a:solidFill>
                  <a:latin typeface="Calibri"/>
                </a:endParaRPr>
              </a:p>
            </p:txBody>
          </p:sp>
        </mc:Choice>
        <mc:Fallback xmlns="">
          <p:sp>
            <p:nvSpPr>
              <p:cNvPr id="43" name="TextBox 42"/>
              <p:cNvSpPr txBox="1">
                <a:spLocks noRot="1" noChangeAspect="1" noMove="1" noResize="1" noEditPoints="1" noAdjustHandles="1" noChangeArrowheads="1" noChangeShapeType="1" noTextEdit="1"/>
              </p:cNvSpPr>
              <p:nvPr/>
            </p:nvSpPr>
            <p:spPr>
              <a:xfrm rot="1027740">
                <a:off x="3733611" y="5813678"/>
                <a:ext cx="765146" cy="400110"/>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rot="2245031">
                <a:off x="6556059" y="3633568"/>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44" name="TextBox 43"/>
              <p:cNvSpPr txBox="1">
                <a:spLocks noRot="1" noChangeAspect="1" noMove="1" noResize="1" noEditPoints="1" noAdjustHandles="1" noChangeArrowheads="1" noChangeShapeType="1" noTextEdit="1"/>
              </p:cNvSpPr>
              <p:nvPr/>
            </p:nvSpPr>
            <p:spPr>
              <a:xfrm rot="2245031">
                <a:off x="6556059" y="3633568"/>
                <a:ext cx="1555554" cy="413511"/>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rot="1584226">
                <a:off x="6268933" y="4029375"/>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5,3</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45" name="TextBox 44"/>
              <p:cNvSpPr txBox="1">
                <a:spLocks noRot="1" noChangeAspect="1" noMove="1" noResize="1" noEditPoints="1" noAdjustHandles="1" noChangeArrowheads="1" noChangeShapeType="1" noTextEdit="1"/>
              </p:cNvSpPr>
              <p:nvPr/>
            </p:nvSpPr>
            <p:spPr>
              <a:xfrm rot="1584226">
                <a:off x="6268933" y="4029375"/>
                <a:ext cx="1167627" cy="413511"/>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rot="20515973">
                <a:off x="6000818" y="5386920"/>
                <a:ext cx="1359988"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5,4</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46" name="TextBox 45"/>
              <p:cNvSpPr txBox="1">
                <a:spLocks noRot="1" noChangeAspect="1" noMove="1" noResize="1" noEditPoints="1" noAdjustHandles="1" noChangeArrowheads="1" noChangeShapeType="1" noTextEdit="1"/>
              </p:cNvSpPr>
              <p:nvPr/>
            </p:nvSpPr>
            <p:spPr>
              <a:xfrm rot="20515973">
                <a:off x="6000818" y="5386920"/>
                <a:ext cx="1359988" cy="413511"/>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rot="1878126">
                <a:off x="5943317" y="3652305"/>
                <a:ext cx="385041"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m:t>
                      </m:r>
                    </m:oMath>
                  </m:oMathPara>
                </a14:m>
                <a:endParaRPr lang="en-US" sz="2000" dirty="0">
                  <a:solidFill>
                    <a:srgbClr val="FF0000"/>
                  </a:solidFill>
                  <a:latin typeface="Calibri"/>
                </a:endParaRPr>
              </a:p>
            </p:txBody>
          </p:sp>
        </mc:Choice>
        <mc:Fallback xmlns="">
          <p:sp>
            <p:nvSpPr>
              <p:cNvPr id="47" name="TextBox 46"/>
              <p:cNvSpPr txBox="1">
                <a:spLocks noRot="1" noChangeAspect="1" noMove="1" noResize="1" noEditPoints="1" noAdjustHandles="1" noChangeArrowheads="1" noChangeShapeType="1" noTextEdit="1"/>
              </p:cNvSpPr>
              <p:nvPr/>
            </p:nvSpPr>
            <p:spPr>
              <a:xfrm rot="1878126">
                <a:off x="5943317" y="3652305"/>
                <a:ext cx="385041" cy="400110"/>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rot="20293046">
                <a:off x="5879068" y="5772158"/>
                <a:ext cx="385041"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0</m:t>
                      </m:r>
                    </m:oMath>
                  </m:oMathPara>
                </a14:m>
                <a:endParaRPr lang="en-US" sz="2000" dirty="0">
                  <a:solidFill>
                    <a:srgbClr val="FF0000"/>
                  </a:solidFill>
                  <a:latin typeface="Calibri"/>
                </a:endParaRPr>
              </a:p>
            </p:txBody>
          </p:sp>
        </mc:Choice>
        <mc:Fallback xmlns="">
          <p:sp>
            <p:nvSpPr>
              <p:cNvPr id="48" name="TextBox 47"/>
              <p:cNvSpPr txBox="1">
                <a:spLocks noRot="1" noChangeAspect="1" noMove="1" noResize="1" noEditPoints="1" noAdjustHandles="1" noChangeArrowheads="1" noChangeShapeType="1" noTextEdit="1"/>
              </p:cNvSpPr>
              <p:nvPr/>
            </p:nvSpPr>
            <p:spPr>
              <a:xfrm rot="20293046">
                <a:off x="5879068" y="5772158"/>
                <a:ext cx="385041" cy="400110"/>
              </a:xfrm>
              <a:prstGeom prst="rect">
                <a:avLst/>
              </a:prstGeom>
              <a:blipFill>
                <a:blip r:embed="rId2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976218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458200" cy="990600"/>
          </a:xfrm>
        </p:spPr>
        <p:txBody>
          <a:bodyPr/>
          <a:lstStyle/>
          <a:p>
            <a:r>
              <a:rPr lang="en-US" dirty="0"/>
              <a:t>Computing the Output: An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76400" y="1447800"/>
                <a:ext cx="8839200" cy="4876800"/>
              </a:xfrm>
            </p:spPr>
            <p:txBody>
              <a:bodyPr/>
              <a:lstStyle/>
              <a:p>
                <a:r>
                  <a:rPr lang="en-US" sz="2400" dirty="0"/>
                  <a:t>Suppose that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a:rPr>
                          <m:t>1</m:t>
                        </m:r>
                      </m:sub>
                    </m:sSub>
                    <m:r>
                      <a:rPr lang="en-US" sz="2400" i="1">
                        <a:latin typeface="Cambria Math" panose="02040503050406030204" pitchFamily="18" charset="0"/>
                      </a:rPr>
                      <m:t>=0,</m:t>
                    </m:r>
                    <m:sSub>
                      <m:sSubPr>
                        <m:ctrlPr>
                          <a:rPr lang="en-US" sz="2400" i="1">
                            <a:latin typeface="Cambria Math" panose="02040503050406030204" pitchFamily="18" charset="0"/>
                          </a:rPr>
                        </m:ctrlPr>
                      </m:sSubPr>
                      <m:e>
                        <m:r>
                          <a:rPr lang="en-US" sz="2400" i="1">
                            <a:latin typeface="Cambria Math"/>
                          </a:rPr>
                          <m:t>𝑥</m:t>
                        </m:r>
                      </m:e>
                      <m:sub>
                        <m:r>
                          <a:rPr lang="en-US" sz="2400" i="1">
                            <a:latin typeface="Cambria Math" panose="02040503050406030204" pitchFamily="18" charset="0"/>
                          </a:rPr>
                          <m:t>2</m:t>
                        </m:r>
                      </m:sub>
                    </m:sSub>
                    <m:r>
                      <a:rPr lang="en-US" sz="2400" i="1">
                        <a:latin typeface="Cambria Math" panose="02040503050406030204" pitchFamily="18" charset="0"/>
                      </a:rPr>
                      <m:t>=</m:t>
                    </m:r>
                  </m:oMath>
                </a14:m>
                <a:r>
                  <a:rPr lang="en-US" sz="2400" dirty="0"/>
                  <a:t>1 (corresponding to </a:t>
                </a:r>
                <a:r>
                  <a:rPr lang="en-US" sz="2400" b="1" dirty="0"/>
                  <a:t>false</a:t>
                </a:r>
                <a:r>
                  <a:rPr lang="en-US" sz="2400" dirty="0"/>
                  <a:t> XOR </a:t>
                </a:r>
                <a:r>
                  <a:rPr lang="en-US" sz="2400" b="1" dirty="0"/>
                  <a:t>true</a:t>
                </a:r>
                <a:r>
                  <a:rPr lang="en-US" sz="2400" dirty="0"/>
                  <a:t>).</a:t>
                </a:r>
              </a:p>
              <a:p>
                <a:r>
                  <a:rPr lang="en-US" sz="2400" dirty="0"/>
                  <a:t>For the output unit (computing the A AND (NOT B) function):</a:t>
                </a:r>
              </a:p>
              <a:p>
                <a:pPr lvl="1"/>
                <a:r>
                  <a:rPr lang="en-US" sz="2000" dirty="0"/>
                  <a:t>The dot product is: </a:t>
                </a:r>
                <a14:m>
                  <m:oMath xmlns:m="http://schemas.openxmlformats.org/officeDocument/2006/math">
                    <m:r>
                      <a:rPr lang="en-US" sz="2000">
                        <a:latin typeface="Cambria Math" panose="02040503050406030204" pitchFamily="18" charset="0"/>
                      </a:rPr>
                      <m:t>1∗</m:t>
                    </m:r>
                    <m:r>
                      <a:rPr lang="en-US" sz="2000" i="1">
                        <a:latin typeface="Cambria Math" panose="02040503050406030204" pitchFamily="18" charset="0"/>
                      </a:rPr>
                      <m:t>(−0.5)∗1+1∗1+1∗0=0.5</m:t>
                    </m:r>
                  </m:oMath>
                </a14:m>
                <a:r>
                  <a:rPr lang="en-US" sz="2000" dirty="0"/>
                  <a:t>. </a:t>
                </a:r>
              </a:p>
              <a:p>
                <a:pPr lvl="1"/>
                <a:r>
                  <a:rPr lang="en-US" sz="2000" dirty="0"/>
                  <a:t>The activation function (assuming a step function) outputs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76400" y="1447800"/>
                <a:ext cx="8839200" cy="4876800"/>
              </a:xfrm>
              <a:blipFill>
                <a:blip r:embed="rId3"/>
                <a:stretch>
                  <a:fillRect l="-897" t="-17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64</a:t>
            </a:fld>
            <a:endParaRPr lang="en-US" dirty="0">
              <a:solidFill>
                <a:prstClr val="black">
                  <a:tint val="75000"/>
                </a:prstClr>
              </a:solidFill>
              <a:latin typeface="Calibri"/>
            </a:endParaRPr>
          </a:p>
        </p:txBody>
      </p:sp>
      <p:grpSp>
        <p:nvGrpSpPr>
          <p:cNvPr id="95" name="Group 94"/>
          <p:cNvGrpSpPr/>
          <p:nvPr/>
        </p:nvGrpSpPr>
        <p:grpSpPr>
          <a:xfrm>
            <a:off x="1676400" y="3434860"/>
            <a:ext cx="8610600" cy="3270741"/>
            <a:chOff x="152400" y="3434859"/>
            <a:chExt cx="8610600" cy="3270741"/>
          </a:xfrm>
        </p:grpSpPr>
        <p:grpSp>
          <p:nvGrpSpPr>
            <p:cNvPr id="96" name="Group 95"/>
            <p:cNvGrpSpPr/>
            <p:nvPr/>
          </p:nvGrpSpPr>
          <p:grpSpPr>
            <a:xfrm>
              <a:off x="742713" y="3434859"/>
              <a:ext cx="8020287" cy="3270741"/>
              <a:chOff x="742713" y="3434859"/>
              <a:chExt cx="8020287" cy="3270741"/>
            </a:xfrm>
          </p:grpSpPr>
          <p:grpSp>
            <p:nvGrpSpPr>
              <p:cNvPr id="99" name="Group 98"/>
              <p:cNvGrpSpPr/>
              <p:nvPr/>
            </p:nvGrpSpPr>
            <p:grpSpPr>
              <a:xfrm>
                <a:off x="742713" y="3434859"/>
                <a:ext cx="7944087" cy="3270741"/>
                <a:chOff x="742713" y="3377336"/>
                <a:chExt cx="7944087" cy="3270741"/>
              </a:xfrm>
            </p:grpSpPr>
            <p:grpSp>
              <p:nvGrpSpPr>
                <p:cNvPr id="101" name="Group 100"/>
                <p:cNvGrpSpPr/>
                <p:nvPr/>
              </p:nvGrpSpPr>
              <p:grpSpPr>
                <a:xfrm>
                  <a:off x="742713" y="4842217"/>
                  <a:ext cx="3703511" cy="1805860"/>
                  <a:chOff x="2028330" y="812860"/>
                  <a:chExt cx="3703511" cy="1805860"/>
                </a:xfrm>
              </p:grpSpPr>
              <p:sp>
                <p:nvSpPr>
                  <p:cNvPr id="119" name="Oval 118"/>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AND unit</a:t>
                    </a:r>
                  </a:p>
                </p:txBody>
              </p:sp>
              <p:cxnSp>
                <p:nvCxnSpPr>
                  <p:cNvPr id="120" name="Straight Arrow Connector 119"/>
                  <p:cNvCxnSpPr>
                    <a:endCxn id="119" idx="1"/>
                  </p:cNvCxnSpPr>
                  <p:nvPr/>
                </p:nvCxnSpPr>
                <p:spPr>
                  <a:xfrm>
                    <a:off x="3800217" y="999843"/>
                    <a:ext cx="1090632" cy="6963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98" idx="6"/>
                    <a:endCxn id="119" idx="3"/>
                  </p:cNvCxnSpPr>
                  <p:nvPr/>
                </p:nvCxnSpPr>
                <p:spPr>
                  <a:xfrm>
                    <a:off x="2028330" y="1528981"/>
                    <a:ext cx="2862519" cy="9314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97" idx="6"/>
                    <a:endCxn id="119" idx="2"/>
                  </p:cNvCxnSpPr>
                  <p:nvPr/>
                </p:nvCxnSpPr>
                <p:spPr>
                  <a:xfrm>
                    <a:off x="2028330" y="812860"/>
                    <a:ext cx="2718228" cy="126544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742713" y="3377336"/>
                  <a:ext cx="3703511" cy="2181002"/>
                  <a:chOff x="2028330" y="1537894"/>
                  <a:chExt cx="3703511" cy="2181002"/>
                </a:xfrm>
              </p:grpSpPr>
              <p:sp>
                <p:nvSpPr>
                  <p:cNvPr id="112" name="Oval 111"/>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OR unit</a:t>
                    </a:r>
                  </a:p>
                </p:txBody>
              </p:sp>
              <p:cxnSp>
                <p:nvCxnSpPr>
                  <p:cNvPr id="113" name="Straight Arrow Connector 112"/>
                  <p:cNvCxnSpPr>
                    <a:endCxn id="112" idx="1"/>
                  </p:cNvCxnSpPr>
                  <p:nvPr/>
                </p:nvCxnSpPr>
                <p:spPr>
                  <a:xfrm>
                    <a:off x="2991457" y="1642143"/>
                    <a:ext cx="1899392" cy="540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8" idx="6"/>
                    <a:endCxn id="112" idx="3"/>
                  </p:cNvCxnSpPr>
                  <p:nvPr/>
                </p:nvCxnSpPr>
                <p:spPr>
                  <a:xfrm flipV="1">
                    <a:off x="2028330" y="2460437"/>
                    <a:ext cx="2862519" cy="12584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97" idx="6"/>
                    <a:endCxn id="112" idx="2"/>
                  </p:cNvCxnSpPr>
                  <p:nvPr/>
                </p:nvCxnSpPr>
                <p:spPr>
                  <a:xfrm flipV="1">
                    <a:off x="2028330" y="2078307"/>
                    <a:ext cx="2718228" cy="9244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103" name="Group 102"/>
                <p:cNvGrpSpPr/>
                <p:nvPr/>
              </p:nvGrpSpPr>
              <p:grpSpPr>
                <a:xfrm>
                  <a:off x="4446224" y="3500912"/>
                  <a:ext cx="4240576" cy="2606752"/>
                  <a:chOff x="2836241" y="633665"/>
                  <a:chExt cx="4240576" cy="2606752"/>
                </a:xfrm>
              </p:grpSpPr>
              <p:sp>
                <p:nvSpPr>
                  <p:cNvPr id="104" name="Oval 103"/>
                  <p:cNvSpPr/>
                  <p:nvPr/>
                </p:nvSpPr>
                <p:spPr>
                  <a:xfrm>
                    <a:off x="4746558" y="1537894"/>
                    <a:ext cx="1432488"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A AND (NOT B)</a:t>
                    </a:r>
                  </a:p>
                </p:txBody>
              </p:sp>
              <p:cxnSp>
                <p:nvCxnSpPr>
                  <p:cNvPr id="105" name="Straight Arrow Connector 104"/>
                  <p:cNvCxnSpPr>
                    <a:endCxn id="104" idx="1"/>
                  </p:cNvCxnSpPr>
                  <p:nvPr/>
                </p:nvCxnSpPr>
                <p:spPr>
                  <a:xfrm>
                    <a:off x="3419217" y="633665"/>
                    <a:ext cx="1537124" cy="10625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119" idx="6"/>
                    <a:endCxn id="104" idx="3"/>
                  </p:cNvCxnSpPr>
                  <p:nvPr/>
                </p:nvCxnSpPr>
                <p:spPr>
                  <a:xfrm flipV="1">
                    <a:off x="2836241" y="2460437"/>
                    <a:ext cx="2120100" cy="7799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12" idx="6"/>
                    <a:endCxn id="104" idx="2"/>
                  </p:cNvCxnSpPr>
                  <p:nvPr/>
                </p:nvCxnSpPr>
                <p:spPr>
                  <a:xfrm>
                    <a:off x="2836241" y="1050502"/>
                    <a:ext cx="1910317" cy="102780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4" idx="6"/>
                  </p:cNvCxnSpPr>
                  <p:nvPr/>
                </p:nvCxnSpPr>
                <p:spPr>
                  <a:xfrm flipV="1">
                    <a:off x="6179046" y="2044521"/>
                    <a:ext cx="897771" cy="337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sp>
            <p:nvSpPr>
              <p:cNvPr id="100" name="TextBox 99"/>
              <p:cNvSpPr txBox="1"/>
              <p:nvPr/>
            </p:nvSpPr>
            <p:spPr>
              <a:xfrm>
                <a:off x="7762405" y="4572000"/>
                <a:ext cx="1000595" cy="400110"/>
              </a:xfrm>
              <a:prstGeom prst="rect">
                <a:avLst/>
              </a:prstGeom>
              <a:noFill/>
            </p:spPr>
            <p:txBody>
              <a:bodyPr wrap="none" rtlCol="0">
                <a:spAutoFit/>
              </a:bodyPr>
              <a:lstStyle/>
              <a:p>
                <a:pPr>
                  <a:defRPr/>
                </a:pPr>
                <a:r>
                  <a:rPr lang="en-US" sz="2000" dirty="0">
                    <a:solidFill>
                      <a:prstClr val="black"/>
                    </a:solidFill>
                    <a:latin typeface="Calibri"/>
                  </a:rPr>
                  <a:t>Output:</a:t>
                </a:r>
              </a:p>
            </p:txBody>
          </p:sp>
        </p:grpSp>
        <mc:AlternateContent xmlns:mc="http://schemas.openxmlformats.org/markup-compatibility/2006" xmlns:a14="http://schemas.microsoft.com/office/drawing/2010/main">
          <mc:Choice Requires="a14">
            <p:sp>
              <p:nvSpPr>
                <p:cNvPr id="97" name="Oval 96"/>
                <p:cNvSpPr/>
                <p:nvPr/>
              </p:nvSpPr>
              <p:spPr>
                <a:xfrm>
                  <a:off x="152400" y="4617879"/>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1</m:t>
                            </m:r>
                          </m:sub>
                        </m:sSub>
                      </m:oMath>
                    </m:oMathPara>
                  </a14:m>
                  <a:endParaRPr lang="en-US" sz="2800" dirty="0">
                    <a:solidFill>
                      <a:prstClr val="white"/>
                    </a:solidFill>
                    <a:latin typeface="Calibri"/>
                  </a:endParaRPr>
                </a:p>
              </p:txBody>
            </p:sp>
          </mc:Choice>
          <mc:Fallback xmlns="">
            <p:sp>
              <p:nvSpPr>
                <p:cNvPr id="97" name="Oval 96"/>
                <p:cNvSpPr>
                  <a:spLocks noRot="1" noChangeAspect="1" noMove="1" noResize="1" noEditPoints="1" noAdjustHandles="1" noChangeArrowheads="1" noChangeShapeType="1" noTextEdit="1"/>
                </p:cNvSpPr>
                <p:nvPr/>
              </p:nvSpPr>
              <p:spPr>
                <a:xfrm>
                  <a:off x="152400" y="4617879"/>
                  <a:ext cx="590313" cy="563721"/>
                </a:xfrm>
                <a:prstGeom prst="ellipse">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Oval 97"/>
                <p:cNvSpPr/>
                <p:nvPr/>
              </p:nvSpPr>
              <p:spPr>
                <a:xfrm>
                  <a:off x="152400" y="5334000"/>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2</m:t>
                            </m:r>
                          </m:sub>
                        </m:sSub>
                      </m:oMath>
                    </m:oMathPara>
                  </a14:m>
                  <a:endParaRPr lang="en-US" sz="2800" dirty="0">
                    <a:solidFill>
                      <a:prstClr val="white"/>
                    </a:solidFill>
                    <a:latin typeface="Calibri"/>
                  </a:endParaRPr>
                </a:p>
              </p:txBody>
            </p:sp>
          </mc:Choice>
          <mc:Fallback xmlns="">
            <p:sp>
              <p:nvSpPr>
                <p:cNvPr id="98" name="Oval 97"/>
                <p:cNvSpPr>
                  <a:spLocks noRot="1" noChangeAspect="1" noMove="1" noResize="1" noEditPoints="1" noAdjustHandles="1" noChangeArrowheads="1" noChangeShapeType="1" noTextEdit="1"/>
                </p:cNvSpPr>
                <p:nvPr/>
              </p:nvSpPr>
              <p:spPr>
                <a:xfrm>
                  <a:off x="152400" y="5334000"/>
                  <a:ext cx="590313" cy="563721"/>
                </a:xfrm>
                <a:prstGeom prst="ellipse">
                  <a:avLst/>
                </a:prstGeom>
                <a:blipFill rotWithShape="1">
                  <a:blip r:embed="rId1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6" name="TextBox 35"/>
              <p:cNvSpPr txBox="1"/>
              <p:nvPr/>
            </p:nvSpPr>
            <p:spPr>
              <a:xfrm rot="2245031">
                <a:off x="6651502" y="3640267"/>
                <a:ext cx="1364669"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m:t>
                      </m:r>
                      <m:r>
                        <a:rPr lang="en-US" sz="2000" i="1">
                          <a:solidFill>
                            <a:srgbClr val="FF0000"/>
                          </a:solidFill>
                          <a:latin typeface="Cambria Math"/>
                        </a:rPr>
                        <m:t>−0.5</m:t>
                      </m:r>
                      <m:r>
                        <a:rPr lang="en-US" sz="2000" i="1">
                          <a:solidFill>
                            <a:srgbClr val="FF0000"/>
                          </a:solidFill>
                          <a:latin typeface="Cambria Math" panose="02040503050406030204" pitchFamily="18" charset="0"/>
                        </a:rPr>
                        <m:t>)</m:t>
                      </m:r>
                    </m:oMath>
                  </m:oMathPara>
                </a14:m>
                <a:endParaRPr lang="en-US" sz="2000" dirty="0">
                  <a:solidFill>
                    <a:srgbClr val="FF0000"/>
                  </a:solidFill>
                  <a:latin typeface="Calibri"/>
                </a:endParaRPr>
              </a:p>
            </p:txBody>
          </p:sp>
        </mc:Choice>
        <mc:Fallback xmlns="">
          <p:sp>
            <p:nvSpPr>
              <p:cNvPr id="36" name="TextBox 35"/>
              <p:cNvSpPr txBox="1">
                <a:spLocks noRot="1" noChangeAspect="1" noMove="1" noResize="1" noEditPoints="1" noAdjustHandles="1" noChangeArrowheads="1" noChangeShapeType="1" noTextEdit="1"/>
              </p:cNvSpPr>
              <p:nvPr/>
            </p:nvSpPr>
            <p:spPr>
              <a:xfrm rot="2245031">
                <a:off x="6651502" y="3640267"/>
                <a:ext cx="1364669" cy="400110"/>
              </a:xfrm>
              <a:prstGeom prst="rect">
                <a:avLst/>
              </a:prstGeom>
              <a:blipFill>
                <a:blip r:embed="rId15"/>
                <a:stretch>
                  <a:fillRect b="-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rot="1584226">
                <a:off x="6470173" y="4036074"/>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m:t>
                      </m:r>
                      <m:r>
                        <a:rPr lang="en-US" sz="2000" i="1">
                          <a:solidFill>
                            <a:srgbClr val="FF0000"/>
                          </a:solidFill>
                          <a:latin typeface="Cambria Math"/>
                        </a:rPr>
                        <m:t>1</m:t>
                      </m:r>
                    </m:oMath>
                  </m:oMathPara>
                </a14:m>
                <a:endParaRPr lang="en-US" sz="2000" dirty="0">
                  <a:solidFill>
                    <a:srgbClr val="FF0000"/>
                  </a:solidFill>
                  <a:latin typeface="Calibri"/>
                </a:endParaRPr>
              </a:p>
            </p:txBody>
          </p:sp>
        </mc:Choice>
        <mc:Fallback xmlns="">
          <p:sp>
            <p:nvSpPr>
              <p:cNvPr id="37" name="TextBox 36"/>
              <p:cNvSpPr txBox="1">
                <a:spLocks noRot="1" noChangeAspect="1" noMove="1" noResize="1" noEditPoints="1" noAdjustHandles="1" noChangeArrowheads="1" noChangeShapeType="1" noTextEdit="1"/>
              </p:cNvSpPr>
              <p:nvPr/>
            </p:nvSpPr>
            <p:spPr>
              <a:xfrm rot="1584226">
                <a:off x="6470173" y="4036074"/>
                <a:ext cx="765146" cy="40011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rot="20515973">
                <a:off x="6189076" y="5429224"/>
                <a:ext cx="1169103"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0∗(</m:t>
                      </m:r>
                      <m:r>
                        <a:rPr lang="en-US" sz="2000" i="1">
                          <a:solidFill>
                            <a:srgbClr val="FF0000"/>
                          </a:solidFill>
                          <a:latin typeface="Cambria Math"/>
                        </a:rPr>
                        <m:t>−1</m:t>
                      </m:r>
                      <m:r>
                        <a:rPr lang="en-US" sz="2000" i="1">
                          <a:solidFill>
                            <a:srgbClr val="FF0000"/>
                          </a:solidFill>
                          <a:latin typeface="Cambria Math" panose="02040503050406030204" pitchFamily="18" charset="0"/>
                        </a:rPr>
                        <m:t>)</m:t>
                      </m:r>
                    </m:oMath>
                  </m:oMathPara>
                </a14:m>
                <a:endParaRPr lang="en-US" sz="2000" dirty="0">
                  <a:solidFill>
                    <a:srgbClr val="FF0000"/>
                  </a:solidFill>
                  <a:latin typeface="Calibri"/>
                </a:endParaRPr>
              </a:p>
            </p:txBody>
          </p:sp>
        </mc:Choice>
        <mc:Fallback xmlns="">
          <p:sp>
            <p:nvSpPr>
              <p:cNvPr id="38" name="TextBox 37"/>
              <p:cNvSpPr txBox="1">
                <a:spLocks noRot="1" noChangeAspect="1" noMove="1" noResize="1" noEditPoints="1" noAdjustHandles="1" noChangeArrowheads="1" noChangeShapeType="1" noTextEdit="1"/>
              </p:cNvSpPr>
              <p:nvPr/>
            </p:nvSpPr>
            <p:spPr>
              <a:xfrm rot="20515973">
                <a:off x="6189076" y="5429224"/>
                <a:ext cx="1169103" cy="400110"/>
              </a:xfrm>
              <a:prstGeom prst="rect">
                <a:avLst/>
              </a:prstGeom>
              <a:blipFill>
                <a:blip r:embed="rId17"/>
                <a:stretch>
                  <a:fillRect r="-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0183686" y="4766126"/>
                <a:ext cx="385042"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a:rPr>
                        <m:t>1</m:t>
                      </m:r>
                    </m:oMath>
                  </m:oMathPara>
                </a14:m>
                <a:endParaRPr lang="en-US" sz="2000" dirty="0">
                  <a:solidFill>
                    <a:srgbClr val="FF0000"/>
                  </a:solidFill>
                  <a:latin typeface="Calibri"/>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10183686" y="4766126"/>
                <a:ext cx="385042" cy="40011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rot="20564758">
                <a:off x="2893097" y="4199989"/>
                <a:ext cx="585417" cy="400110"/>
              </a:xfrm>
              <a:prstGeom prst="rect">
                <a:avLst/>
              </a:prstGeom>
              <a:noFill/>
            </p:spPr>
            <p:txBody>
              <a:bodyPr wrap="none" rtlCol="0">
                <a:spAutoFit/>
              </a:bodyPr>
              <a:lstStyle/>
              <a:p>
                <a:pPr>
                  <a:defRPr/>
                </a:pPr>
                <a14:m>
                  <m:oMath xmlns:m="http://schemas.openxmlformats.org/officeDocument/2006/math">
                    <m:r>
                      <a:rPr lang="en-US" sz="2000" i="1">
                        <a:solidFill>
                          <a:srgbClr val="FF0000"/>
                        </a:solidFill>
                        <a:latin typeface="Cambria Math" panose="02040503050406030204" pitchFamily="18" charset="0"/>
                      </a:rPr>
                      <m:t>0</m:t>
                    </m:r>
                  </m:oMath>
                </a14:m>
                <a:r>
                  <a:rPr lang="en-US" sz="2000" dirty="0">
                    <a:solidFill>
                      <a:srgbClr val="FF0000"/>
                    </a:solidFill>
                    <a:latin typeface="Calibri"/>
                  </a:rPr>
                  <a:t>*1</a:t>
                </a:r>
              </a:p>
            </p:txBody>
          </p:sp>
        </mc:Choice>
        <mc:Fallback xmlns="">
          <p:sp>
            <p:nvSpPr>
              <p:cNvPr id="40" name="TextBox 39"/>
              <p:cNvSpPr txBox="1">
                <a:spLocks noRot="1" noChangeAspect="1" noMove="1" noResize="1" noEditPoints="1" noAdjustHandles="1" noChangeArrowheads="1" noChangeShapeType="1" noTextEdit="1"/>
              </p:cNvSpPr>
              <p:nvPr/>
            </p:nvSpPr>
            <p:spPr>
              <a:xfrm rot="20564758">
                <a:off x="2893097" y="4199989"/>
                <a:ext cx="585417" cy="400110"/>
              </a:xfrm>
              <a:prstGeom prst="rect">
                <a:avLst/>
              </a:prstGeom>
              <a:blipFill>
                <a:blip r:embed="rId19"/>
                <a:stretch>
                  <a:fillRect t="-8696" r="-1160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rot="20198068">
                <a:off x="3053417" y="4746440"/>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1∗1</m:t>
                      </m:r>
                    </m:oMath>
                  </m:oMathPara>
                </a14:m>
                <a:endParaRPr lang="en-US" sz="2000" dirty="0">
                  <a:solidFill>
                    <a:srgbClr val="FF0000"/>
                  </a:solidFill>
                  <a:latin typeface="Calibri"/>
                </a:endParaRPr>
              </a:p>
            </p:txBody>
          </p:sp>
        </mc:Choice>
        <mc:Fallback xmlns="">
          <p:sp>
            <p:nvSpPr>
              <p:cNvPr id="41" name="TextBox 40"/>
              <p:cNvSpPr txBox="1">
                <a:spLocks noRot="1" noChangeAspect="1" noMove="1" noResize="1" noEditPoints="1" noAdjustHandles="1" noChangeArrowheads="1" noChangeShapeType="1" noTextEdit="1"/>
              </p:cNvSpPr>
              <p:nvPr/>
            </p:nvSpPr>
            <p:spPr>
              <a:xfrm rot="20198068">
                <a:off x="3053417" y="4746440"/>
                <a:ext cx="765146" cy="400110"/>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rot="161249">
                <a:off x="3301359" y="3172301"/>
                <a:ext cx="1364669"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1∗(−0.5)</m:t>
                      </m:r>
                    </m:oMath>
                  </m:oMathPara>
                </a14:m>
                <a:endParaRPr lang="en-US" sz="2000" dirty="0">
                  <a:solidFill>
                    <a:srgbClr val="FF0000"/>
                  </a:solidFill>
                  <a:latin typeface="Calibri"/>
                </a:endParaRPr>
              </a:p>
            </p:txBody>
          </p:sp>
        </mc:Choice>
        <mc:Fallback xmlns="">
          <p:sp>
            <p:nvSpPr>
              <p:cNvPr id="42" name="TextBox 41"/>
              <p:cNvSpPr txBox="1">
                <a:spLocks noRot="1" noChangeAspect="1" noMove="1" noResize="1" noEditPoints="1" noAdjustHandles="1" noChangeArrowheads="1" noChangeShapeType="1" noTextEdit="1"/>
              </p:cNvSpPr>
              <p:nvPr/>
            </p:nvSpPr>
            <p:spPr>
              <a:xfrm rot="161249">
                <a:off x="3301359" y="3172301"/>
                <a:ext cx="1364669" cy="400110"/>
              </a:xfrm>
              <a:prstGeom prst="rect">
                <a:avLst/>
              </a:prstGeom>
              <a:blipFill>
                <a:blip r:embed="rId21"/>
                <a:stretch>
                  <a:fillRect b="-11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rot="1994189">
                <a:off x="3967243" y="5026572"/>
                <a:ext cx="1364669"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m:t>
                      </m:r>
                      <m:r>
                        <a:rPr lang="en-US" sz="2000" i="1">
                          <a:solidFill>
                            <a:srgbClr val="FF0000"/>
                          </a:solidFill>
                          <a:latin typeface="Cambria Math"/>
                        </a:rPr>
                        <m:t>−1.5</m:t>
                      </m:r>
                      <m:r>
                        <a:rPr lang="en-US" sz="2000" i="1">
                          <a:solidFill>
                            <a:srgbClr val="FF0000"/>
                          </a:solidFill>
                          <a:latin typeface="Cambria Math" panose="02040503050406030204" pitchFamily="18" charset="0"/>
                        </a:rPr>
                        <m:t>)</m:t>
                      </m:r>
                    </m:oMath>
                  </m:oMathPara>
                </a14:m>
                <a:endParaRPr lang="en-US" sz="2000" dirty="0">
                  <a:solidFill>
                    <a:srgbClr val="FF0000"/>
                  </a:solidFill>
                  <a:latin typeface="Calibri"/>
                </a:endParaRPr>
              </a:p>
            </p:txBody>
          </p:sp>
        </mc:Choice>
        <mc:Fallback xmlns="">
          <p:sp>
            <p:nvSpPr>
              <p:cNvPr id="43" name="TextBox 42"/>
              <p:cNvSpPr txBox="1">
                <a:spLocks noRot="1" noChangeAspect="1" noMove="1" noResize="1" noEditPoints="1" noAdjustHandles="1" noChangeArrowheads="1" noChangeShapeType="1" noTextEdit="1"/>
              </p:cNvSpPr>
              <p:nvPr/>
            </p:nvSpPr>
            <p:spPr>
              <a:xfrm rot="1994189">
                <a:off x="3967243" y="5026572"/>
                <a:ext cx="1364669" cy="400110"/>
              </a:xfrm>
              <a:prstGeom prst="rect">
                <a:avLst/>
              </a:prstGeom>
              <a:blipFill>
                <a:blip r:embed="rId22"/>
                <a:stretch>
                  <a:fillRect b="-39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rot="1440646">
                <a:off x="3880344" y="5387713"/>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0∗1</m:t>
                      </m:r>
                    </m:oMath>
                  </m:oMathPara>
                </a14:m>
                <a:endParaRPr lang="en-US" sz="2000" dirty="0">
                  <a:solidFill>
                    <a:srgbClr val="FF0000"/>
                  </a:solidFill>
                  <a:latin typeface="Calibri"/>
                </a:endParaRPr>
              </a:p>
            </p:txBody>
          </p:sp>
        </mc:Choice>
        <mc:Fallback xmlns="">
          <p:sp>
            <p:nvSpPr>
              <p:cNvPr id="44" name="TextBox 43"/>
              <p:cNvSpPr txBox="1">
                <a:spLocks noRot="1" noChangeAspect="1" noMove="1" noResize="1" noEditPoints="1" noAdjustHandles="1" noChangeArrowheads="1" noChangeShapeType="1" noTextEdit="1"/>
              </p:cNvSpPr>
              <p:nvPr/>
            </p:nvSpPr>
            <p:spPr>
              <a:xfrm rot="1440646">
                <a:off x="3880344" y="5387713"/>
                <a:ext cx="765146" cy="400110"/>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rot="1027740">
                <a:off x="3733611" y="5813678"/>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1∗1</m:t>
                      </m:r>
                    </m:oMath>
                  </m:oMathPara>
                </a14:m>
                <a:endParaRPr lang="en-US" sz="2000" dirty="0">
                  <a:solidFill>
                    <a:srgbClr val="FF0000"/>
                  </a:solidFill>
                  <a:latin typeface="Calibri"/>
                </a:endParaRPr>
              </a:p>
            </p:txBody>
          </p:sp>
        </mc:Choice>
        <mc:Fallback xmlns="">
          <p:sp>
            <p:nvSpPr>
              <p:cNvPr id="45" name="TextBox 44"/>
              <p:cNvSpPr txBox="1">
                <a:spLocks noRot="1" noChangeAspect="1" noMove="1" noResize="1" noEditPoints="1" noAdjustHandles="1" noChangeArrowheads="1" noChangeShapeType="1" noTextEdit="1"/>
              </p:cNvSpPr>
              <p:nvPr/>
            </p:nvSpPr>
            <p:spPr>
              <a:xfrm rot="1027740">
                <a:off x="3733611" y="5813678"/>
                <a:ext cx="765146" cy="400110"/>
              </a:xfrm>
              <a:prstGeom prst="rect">
                <a:avLst/>
              </a:prstGeom>
              <a:blipFill>
                <a:blip r:embed="rId2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297366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458200" cy="990600"/>
          </a:xfrm>
        </p:spPr>
        <p:txBody>
          <a:bodyPr/>
          <a:lstStyle/>
          <a:p>
            <a:r>
              <a:rPr lang="en-US" dirty="0"/>
              <a:t>Verifying the XOR Network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76400" y="1447800"/>
                <a:ext cx="8839200" cy="4876800"/>
              </a:xfrm>
            </p:spPr>
            <p:txBody>
              <a:bodyPr/>
              <a:lstStyle/>
              <a:p>
                <a:r>
                  <a:rPr lang="en-US" sz="2400" dirty="0"/>
                  <a:t>We can follow the same process to compute the output of this network for the other three cases.</a:t>
                </a:r>
              </a:p>
              <a:p>
                <a:pPr lvl="1"/>
                <a:r>
                  <a:rPr lang="en-US" sz="1800" dirty="0"/>
                  <a:t>Here we consider the case where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𝑥</m:t>
                        </m:r>
                      </m:e>
                      <m:sub>
                        <m:r>
                          <a:rPr lang="en-US" sz="1800" i="1">
                            <a:latin typeface="Cambria Math"/>
                          </a:rPr>
                          <m:t>1</m:t>
                        </m:r>
                      </m:sub>
                    </m:sSub>
                    <m:r>
                      <a:rPr lang="en-US" sz="1800" i="1">
                        <a:latin typeface="Cambria Math" panose="02040503050406030204" pitchFamily="18" charset="0"/>
                      </a:rPr>
                      <m:t>=0,</m:t>
                    </m:r>
                    <m:sSub>
                      <m:sSubPr>
                        <m:ctrlPr>
                          <a:rPr lang="en-US" sz="1800" i="1">
                            <a:latin typeface="Cambria Math" panose="02040503050406030204" pitchFamily="18" charset="0"/>
                          </a:rPr>
                        </m:ctrlPr>
                      </m:sSubPr>
                      <m:e>
                        <m:r>
                          <a:rPr lang="en-US" sz="1800" i="1">
                            <a:latin typeface="Cambria Math"/>
                          </a:rPr>
                          <m:t>𝑥</m:t>
                        </m:r>
                      </m:e>
                      <m:sub>
                        <m:r>
                          <a:rPr lang="en-US" sz="1800" i="1">
                            <a:latin typeface="Cambria Math" panose="02040503050406030204" pitchFamily="18" charset="0"/>
                          </a:rPr>
                          <m:t>2</m:t>
                        </m:r>
                      </m:sub>
                    </m:sSub>
                    <m:r>
                      <a:rPr lang="en-US" sz="1800" i="1">
                        <a:latin typeface="Cambria Math" panose="02040503050406030204" pitchFamily="18" charset="0"/>
                      </a:rPr>
                      <m:t>=0</m:t>
                    </m:r>
                  </m:oMath>
                </a14:m>
                <a:r>
                  <a:rPr lang="en-US" sz="1800" dirty="0"/>
                  <a:t> (corresponding to </a:t>
                </a:r>
                <a:r>
                  <a:rPr lang="en-US" sz="1800" b="1" dirty="0"/>
                  <a:t>false </a:t>
                </a:r>
                <a:r>
                  <a:rPr lang="en-US" sz="1800" dirty="0"/>
                  <a:t>XOR </a:t>
                </a:r>
                <a:r>
                  <a:rPr lang="en-US" sz="1800" b="1" dirty="0"/>
                  <a:t>false</a:t>
                </a:r>
                <a:r>
                  <a:rPr lang="en-US" sz="1800" dirty="0"/>
                  <a:t>).</a:t>
                </a:r>
              </a:p>
              <a:p>
                <a:pPr lvl="1"/>
                <a:r>
                  <a:rPr lang="en-US" sz="1800" dirty="0"/>
                  <a:t>The output is 0, as it should be.</a:t>
                </a:r>
              </a:p>
              <a:p>
                <a:pPr lvl="1"/>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76400" y="1447800"/>
                <a:ext cx="8839200" cy="4876800"/>
              </a:xfrm>
              <a:blipFill>
                <a:blip r:embed="rId3"/>
                <a:stretch>
                  <a:fillRect l="-897" t="-17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65</a:t>
            </a:fld>
            <a:endParaRPr lang="en-US" dirty="0">
              <a:solidFill>
                <a:prstClr val="black">
                  <a:tint val="75000"/>
                </a:prstClr>
              </a:solidFill>
              <a:latin typeface="Calibri"/>
            </a:endParaRPr>
          </a:p>
        </p:txBody>
      </p:sp>
      <p:grpSp>
        <p:nvGrpSpPr>
          <p:cNvPr id="95" name="Group 94"/>
          <p:cNvGrpSpPr/>
          <p:nvPr/>
        </p:nvGrpSpPr>
        <p:grpSpPr>
          <a:xfrm>
            <a:off x="1676400" y="3434860"/>
            <a:ext cx="8610600" cy="3270741"/>
            <a:chOff x="152400" y="3434859"/>
            <a:chExt cx="8610600" cy="3270741"/>
          </a:xfrm>
        </p:grpSpPr>
        <p:grpSp>
          <p:nvGrpSpPr>
            <p:cNvPr id="96" name="Group 95"/>
            <p:cNvGrpSpPr/>
            <p:nvPr/>
          </p:nvGrpSpPr>
          <p:grpSpPr>
            <a:xfrm>
              <a:off x="742713" y="3434859"/>
              <a:ext cx="8020287" cy="3270741"/>
              <a:chOff x="742713" y="3434859"/>
              <a:chExt cx="8020287" cy="3270741"/>
            </a:xfrm>
          </p:grpSpPr>
          <p:grpSp>
            <p:nvGrpSpPr>
              <p:cNvPr id="99" name="Group 98"/>
              <p:cNvGrpSpPr/>
              <p:nvPr/>
            </p:nvGrpSpPr>
            <p:grpSpPr>
              <a:xfrm>
                <a:off x="742713" y="3434859"/>
                <a:ext cx="7944087" cy="3270741"/>
                <a:chOff x="742713" y="3377336"/>
                <a:chExt cx="7944087" cy="3270741"/>
              </a:xfrm>
            </p:grpSpPr>
            <p:grpSp>
              <p:nvGrpSpPr>
                <p:cNvPr id="101" name="Group 100"/>
                <p:cNvGrpSpPr/>
                <p:nvPr/>
              </p:nvGrpSpPr>
              <p:grpSpPr>
                <a:xfrm>
                  <a:off x="742713" y="4842217"/>
                  <a:ext cx="3703511" cy="1805860"/>
                  <a:chOff x="2028330" y="812860"/>
                  <a:chExt cx="3703511" cy="1805860"/>
                </a:xfrm>
              </p:grpSpPr>
              <p:sp>
                <p:nvSpPr>
                  <p:cNvPr id="119" name="Oval 118"/>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AND unit</a:t>
                    </a:r>
                  </a:p>
                </p:txBody>
              </p:sp>
              <p:cxnSp>
                <p:nvCxnSpPr>
                  <p:cNvPr id="120" name="Straight Arrow Connector 119"/>
                  <p:cNvCxnSpPr>
                    <a:endCxn id="119" idx="1"/>
                  </p:cNvCxnSpPr>
                  <p:nvPr/>
                </p:nvCxnSpPr>
                <p:spPr>
                  <a:xfrm>
                    <a:off x="3800217" y="999843"/>
                    <a:ext cx="1090632" cy="6963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98" idx="6"/>
                    <a:endCxn id="119" idx="3"/>
                  </p:cNvCxnSpPr>
                  <p:nvPr/>
                </p:nvCxnSpPr>
                <p:spPr>
                  <a:xfrm>
                    <a:off x="2028330" y="1528981"/>
                    <a:ext cx="2862519" cy="9314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97" idx="6"/>
                    <a:endCxn id="119" idx="2"/>
                  </p:cNvCxnSpPr>
                  <p:nvPr/>
                </p:nvCxnSpPr>
                <p:spPr>
                  <a:xfrm>
                    <a:off x="2028330" y="812860"/>
                    <a:ext cx="2718228" cy="126544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742713" y="3377336"/>
                  <a:ext cx="3703511" cy="2181002"/>
                  <a:chOff x="2028330" y="1537894"/>
                  <a:chExt cx="3703511" cy="2181002"/>
                </a:xfrm>
              </p:grpSpPr>
              <p:sp>
                <p:nvSpPr>
                  <p:cNvPr id="112" name="Oval 111"/>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OR unit</a:t>
                    </a:r>
                  </a:p>
                </p:txBody>
              </p:sp>
              <p:cxnSp>
                <p:nvCxnSpPr>
                  <p:cNvPr id="113" name="Straight Arrow Connector 112"/>
                  <p:cNvCxnSpPr>
                    <a:endCxn id="112" idx="1"/>
                  </p:cNvCxnSpPr>
                  <p:nvPr/>
                </p:nvCxnSpPr>
                <p:spPr>
                  <a:xfrm>
                    <a:off x="2991457" y="1642143"/>
                    <a:ext cx="1899392" cy="540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8" idx="6"/>
                    <a:endCxn id="112" idx="3"/>
                  </p:cNvCxnSpPr>
                  <p:nvPr/>
                </p:nvCxnSpPr>
                <p:spPr>
                  <a:xfrm flipV="1">
                    <a:off x="2028330" y="2460437"/>
                    <a:ext cx="2862519" cy="12584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97" idx="6"/>
                    <a:endCxn id="112" idx="2"/>
                  </p:cNvCxnSpPr>
                  <p:nvPr/>
                </p:nvCxnSpPr>
                <p:spPr>
                  <a:xfrm flipV="1">
                    <a:off x="2028330" y="2078307"/>
                    <a:ext cx="2718228" cy="9244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103" name="Group 102"/>
                <p:cNvGrpSpPr/>
                <p:nvPr/>
              </p:nvGrpSpPr>
              <p:grpSpPr>
                <a:xfrm>
                  <a:off x="4446224" y="3500912"/>
                  <a:ext cx="4240576" cy="2606752"/>
                  <a:chOff x="2836241" y="633665"/>
                  <a:chExt cx="4240576" cy="2606752"/>
                </a:xfrm>
              </p:grpSpPr>
              <p:sp>
                <p:nvSpPr>
                  <p:cNvPr id="104" name="Oval 103"/>
                  <p:cNvSpPr/>
                  <p:nvPr/>
                </p:nvSpPr>
                <p:spPr>
                  <a:xfrm>
                    <a:off x="4746558" y="1537894"/>
                    <a:ext cx="1432488"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A AND (NOT B)</a:t>
                    </a:r>
                  </a:p>
                </p:txBody>
              </p:sp>
              <p:cxnSp>
                <p:nvCxnSpPr>
                  <p:cNvPr id="105" name="Straight Arrow Connector 104"/>
                  <p:cNvCxnSpPr>
                    <a:endCxn id="104" idx="1"/>
                  </p:cNvCxnSpPr>
                  <p:nvPr/>
                </p:nvCxnSpPr>
                <p:spPr>
                  <a:xfrm>
                    <a:off x="3419217" y="633665"/>
                    <a:ext cx="1537124" cy="10625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119" idx="6"/>
                    <a:endCxn id="104" idx="3"/>
                  </p:cNvCxnSpPr>
                  <p:nvPr/>
                </p:nvCxnSpPr>
                <p:spPr>
                  <a:xfrm flipV="1">
                    <a:off x="2836241" y="2460437"/>
                    <a:ext cx="2120100" cy="7799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12" idx="6"/>
                    <a:endCxn id="104" idx="2"/>
                  </p:cNvCxnSpPr>
                  <p:nvPr/>
                </p:nvCxnSpPr>
                <p:spPr>
                  <a:xfrm>
                    <a:off x="2836241" y="1050502"/>
                    <a:ext cx="1910317" cy="102780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4" idx="6"/>
                  </p:cNvCxnSpPr>
                  <p:nvPr/>
                </p:nvCxnSpPr>
                <p:spPr>
                  <a:xfrm flipV="1">
                    <a:off x="6179046" y="2044521"/>
                    <a:ext cx="897771" cy="337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sp>
            <p:nvSpPr>
              <p:cNvPr id="100" name="TextBox 99"/>
              <p:cNvSpPr txBox="1"/>
              <p:nvPr/>
            </p:nvSpPr>
            <p:spPr>
              <a:xfrm>
                <a:off x="7762405" y="4572000"/>
                <a:ext cx="1000595" cy="400110"/>
              </a:xfrm>
              <a:prstGeom prst="rect">
                <a:avLst/>
              </a:prstGeom>
              <a:noFill/>
            </p:spPr>
            <p:txBody>
              <a:bodyPr wrap="none" rtlCol="0">
                <a:spAutoFit/>
              </a:bodyPr>
              <a:lstStyle/>
              <a:p>
                <a:pPr>
                  <a:defRPr/>
                </a:pPr>
                <a:r>
                  <a:rPr lang="en-US" sz="2000" dirty="0">
                    <a:solidFill>
                      <a:prstClr val="black"/>
                    </a:solidFill>
                    <a:latin typeface="Calibri"/>
                  </a:rPr>
                  <a:t>Output:</a:t>
                </a:r>
              </a:p>
            </p:txBody>
          </p:sp>
        </p:grpSp>
        <mc:AlternateContent xmlns:mc="http://schemas.openxmlformats.org/markup-compatibility/2006" xmlns:a14="http://schemas.microsoft.com/office/drawing/2010/main">
          <mc:Choice Requires="a14">
            <p:sp>
              <p:nvSpPr>
                <p:cNvPr id="97" name="Oval 96"/>
                <p:cNvSpPr/>
                <p:nvPr/>
              </p:nvSpPr>
              <p:spPr>
                <a:xfrm>
                  <a:off x="152400" y="4617879"/>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1</m:t>
                            </m:r>
                          </m:sub>
                        </m:sSub>
                      </m:oMath>
                    </m:oMathPara>
                  </a14:m>
                  <a:endParaRPr lang="en-US" sz="2800" dirty="0">
                    <a:solidFill>
                      <a:prstClr val="white"/>
                    </a:solidFill>
                    <a:latin typeface="Calibri"/>
                  </a:endParaRPr>
                </a:p>
              </p:txBody>
            </p:sp>
          </mc:Choice>
          <mc:Fallback xmlns="">
            <p:sp>
              <p:nvSpPr>
                <p:cNvPr id="97" name="Oval 96"/>
                <p:cNvSpPr>
                  <a:spLocks noRot="1" noChangeAspect="1" noMove="1" noResize="1" noEditPoints="1" noAdjustHandles="1" noChangeArrowheads="1" noChangeShapeType="1" noTextEdit="1"/>
                </p:cNvSpPr>
                <p:nvPr/>
              </p:nvSpPr>
              <p:spPr>
                <a:xfrm>
                  <a:off x="152400" y="4617879"/>
                  <a:ext cx="590313" cy="563721"/>
                </a:xfrm>
                <a:prstGeom prst="ellipse">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Oval 97"/>
                <p:cNvSpPr/>
                <p:nvPr/>
              </p:nvSpPr>
              <p:spPr>
                <a:xfrm>
                  <a:off x="152400" y="5334000"/>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2</m:t>
                            </m:r>
                          </m:sub>
                        </m:sSub>
                      </m:oMath>
                    </m:oMathPara>
                  </a14:m>
                  <a:endParaRPr lang="en-US" sz="2800" dirty="0">
                    <a:solidFill>
                      <a:prstClr val="white"/>
                    </a:solidFill>
                    <a:latin typeface="Calibri"/>
                  </a:endParaRPr>
                </a:p>
              </p:txBody>
            </p:sp>
          </mc:Choice>
          <mc:Fallback xmlns="">
            <p:sp>
              <p:nvSpPr>
                <p:cNvPr id="98" name="Oval 97"/>
                <p:cNvSpPr>
                  <a:spLocks noRot="1" noChangeAspect="1" noMove="1" noResize="1" noEditPoints="1" noAdjustHandles="1" noChangeArrowheads="1" noChangeShapeType="1" noTextEdit="1"/>
                </p:cNvSpPr>
                <p:nvPr/>
              </p:nvSpPr>
              <p:spPr>
                <a:xfrm>
                  <a:off x="152400" y="5334000"/>
                  <a:ext cx="590313" cy="563721"/>
                </a:xfrm>
                <a:prstGeom prst="ellipse">
                  <a:avLst/>
                </a:prstGeom>
                <a:blipFill rotWithShape="1">
                  <a:blip r:embed="rId1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6" name="TextBox 35"/>
              <p:cNvSpPr txBox="1"/>
              <p:nvPr/>
            </p:nvSpPr>
            <p:spPr>
              <a:xfrm rot="2245031">
                <a:off x="6651502" y="3640267"/>
                <a:ext cx="1364669"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m:t>
                      </m:r>
                      <m:r>
                        <a:rPr lang="en-US" sz="2000" i="1">
                          <a:solidFill>
                            <a:srgbClr val="FF0000"/>
                          </a:solidFill>
                          <a:latin typeface="Cambria Math"/>
                        </a:rPr>
                        <m:t>−0.5</m:t>
                      </m:r>
                      <m:r>
                        <a:rPr lang="en-US" sz="2000" i="1">
                          <a:solidFill>
                            <a:srgbClr val="FF0000"/>
                          </a:solidFill>
                          <a:latin typeface="Cambria Math" panose="02040503050406030204" pitchFamily="18" charset="0"/>
                        </a:rPr>
                        <m:t>)</m:t>
                      </m:r>
                    </m:oMath>
                  </m:oMathPara>
                </a14:m>
                <a:endParaRPr lang="en-US" sz="2000" dirty="0">
                  <a:solidFill>
                    <a:srgbClr val="FF0000"/>
                  </a:solidFill>
                  <a:latin typeface="Calibri"/>
                </a:endParaRPr>
              </a:p>
            </p:txBody>
          </p:sp>
        </mc:Choice>
        <mc:Fallback xmlns="">
          <p:sp>
            <p:nvSpPr>
              <p:cNvPr id="36" name="TextBox 35"/>
              <p:cNvSpPr txBox="1">
                <a:spLocks noRot="1" noChangeAspect="1" noMove="1" noResize="1" noEditPoints="1" noAdjustHandles="1" noChangeArrowheads="1" noChangeShapeType="1" noTextEdit="1"/>
              </p:cNvSpPr>
              <p:nvPr/>
            </p:nvSpPr>
            <p:spPr>
              <a:xfrm rot="2245031">
                <a:off x="6651502" y="3640267"/>
                <a:ext cx="1364669" cy="400110"/>
              </a:xfrm>
              <a:prstGeom prst="rect">
                <a:avLst/>
              </a:prstGeom>
              <a:blipFill>
                <a:blip r:embed="rId15"/>
                <a:stretch>
                  <a:fillRect b="-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rot="1584226">
                <a:off x="6470173" y="4036074"/>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0∗</m:t>
                      </m:r>
                      <m:r>
                        <a:rPr lang="en-US" sz="2000" i="1">
                          <a:solidFill>
                            <a:srgbClr val="FF0000"/>
                          </a:solidFill>
                          <a:latin typeface="Cambria Math"/>
                        </a:rPr>
                        <m:t>1</m:t>
                      </m:r>
                    </m:oMath>
                  </m:oMathPara>
                </a14:m>
                <a:endParaRPr lang="en-US" sz="2000" dirty="0">
                  <a:solidFill>
                    <a:srgbClr val="FF0000"/>
                  </a:solidFill>
                  <a:latin typeface="Calibri"/>
                </a:endParaRPr>
              </a:p>
            </p:txBody>
          </p:sp>
        </mc:Choice>
        <mc:Fallback xmlns="">
          <p:sp>
            <p:nvSpPr>
              <p:cNvPr id="37" name="TextBox 36"/>
              <p:cNvSpPr txBox="1">
                <a:spLocks noRot="1" noChangeAspect="1" noMove="1" noResize="1" noEditPoints="1" noAdjustHandles="1" noChangeArrowheads="1" noChangeShapeType="1" noTextEdit="1"/>
              </p:cNvSpPr>
              <p:nvPr/>
            </p:nvSpPr>
            <p:spPr>
              <a:xfrm rot="1584226">
                <a:off x="6470173" y="4036074"/>
                <a:ext cx="765146" cy="40011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rot="20515973">
                <a:off x="6189076" y="5429224"/>
                <a:ext cx="1169103"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0∗(</m:t>
                      </m:r>
                      <m:r>
                        <a:rPr lang="en-US" sz="2000" i="1">
                          <a:solidFill>
                            <a:srgbClr val="FF0000"/>
                          </a:solidFill>
                          <a:latin typeface="Cambria Math"/>
                        </a:rPr>
                        <m:t>−1</m:t>
                      </m:r>
                      <m:r>
                        <a:rPr lang="en-US" sz="2000" i="1">
                          <a:solidFill>
                            <a:srgbClr val="FF0000"/>
                          </a:solidFill>
                          <a:latin typeface="Cambria Math" panose="02040503050406030204" pitchFamily="18" charset="0"/>
                        </a:rPr>
                        <m:t>)</m:t>
                      </m:r>
                    </m:oMath>
                  </m:oMathPara>
                </a14:m>
                <a:endParaRPr lang="en-US" sz="2000" dirty="0">
                  <a:solidFill>
                    <a:srgbClr val="FF0000"/>
                  </a:solidFill>
                  <a:latin typeface="Calibri"/>
                </a:endParaRPr>
              </a:p>
            </p:txBody>
          </p:sp>
        </mc:Choice>
        <mc:Fallback xmlns="">
          <p:sp>
            <p:nvSpPr>
              <p:cNvPr id="38" name="TextBox 37"/>
              <p:cNvSpPr txBox="1">
                <a:spLocks noRot="1" noChangeAspect="1" noMove="1" noResize="1" noEditPoints="1" noAdjustHandles="1" noChangeArrowheads="1" noChangeShapeType="1" noTextEdit="1"/>
              </p:cNvSpPr>
              <p:nvPr/>
            </p:nvSpPr>
            <p:spPr>
              <a:xfrm rot="20515973">
                <a:off x="6189076" y="5429224"/>
                <a:ext cx="1169103" cy="400110"/>
              </a:xfrm>
              <a:prstGeom prst="rect">
                <a:avLst/>
              </a:prstGeom>
              <a:blipFill>
                <a:blip r:embed="rId17"/>
                <a:stretch>
                  <a:fillRect r="-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0183686" y="4766126"/>
                <a:ext cx="385042"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0</m:t>
                      </m:r>
                    </m:oMath>
                  </m:oMathPara>
                </a14:m>
                <a:endParaRPr lang="en-US" sz="2000" dirty="0">
                  <a:solidFill>
                    <a:srgbClr val="FF0000"/>
                  </a:solidFill>
                  <a:latin typeface="Calibri"/>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10183686" y="4766126"/>
                <a:ext cx="385042" cy="40011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rot="20564758">
                <a:off x="2893097" y="4199989"/>
                <a:ext cx="585417" cy="400110"/>
              </a:xfrm>
              <a:prstGeom prst="rect">
                <a:avLst/>
              </a:prstGeom>
              <a:noFill/>
            </p:spPr>
            <p:txBody>
              <a:bodyPr wrap="none" rtlCol="0">
                <a:spAutoFit/>
              </a:bodyPr>
              <a:lstStyle/>
              <a:p>
                <a:pPr>
                  <a:defRPr/>
                </a:pPr>
                <a14:m>
                  <m:oMath xmlns:m="http://schemas.openxmlformats.org/officeDocument/2006/math">
                    <m:r>
                      <a:rPr lang="en-US" sz="2000" i="1">
                        <a:solidFill>
                          <a:srgbClr val="FF0000"/>
                        </a:solidFill>
                        <a:latin typeface="Cambria Math" panose="02040503050406030204" pitchFamily="18" charset="0"/>
                      </a:rPr>
                      <m:t>0</m:t>
                    </m:r>
                  </m:oMath>
                </a14:m>
                <a:r>
                  <a:rPr lang="en-US" sz="2000" dirty="0">
                    <a:solidFill>
                      <a:srgbClr val="FF0000"/>
                    </a:solidFill>
                    <a:latin typeface="Calibri"/>
                  </a:rPr>
                  <a:t>*1</a:t>
                </a:r>
              </a:p>
            </p:txBody>
          </p:sp>
        </mc:Choice>
        <mc:Fallback xmlns="">
          <p:sp>
            <p:nvSpPr>
              <p:cNvPr id="40" name="TextBox 39"/>
              <p:cNvSpPr txBox="1">
                <a:spLocks noRot="1" noChangeAspect="1" noMove="1" noResize="1" noEditPoints="1" noAdjustHandles="1" noChangeArrowheads="1" noChangeShapeType="1" noTextEdit="1"/>
              </p:cNvSpPr>
              <p:nvPr/>
            </p:nvSpPr>
            <p:spPr>
              <a:xfrm rot="20564758">
                <a:off x="2893097" y="4199989"/>
                <a:ext cx="585417" cy="400110"/>
              </a:xfrm>
              <a:prstGeom prst="rect">
                <a:avLst/>
              </a:prstGeom>
              <a:blipFill>
                <a:blip r:embed="rId19"/>
                <a:stretch>
                  <a:fillRect t="-8696" r="-1160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rot="20198068">
                <a:off x="3053417" y="4746440"/>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0∗1</m:t>
                      </m:r>
                    </m:oMath>
                  </m:oMathPara>
                </a14:m>
                <a:endParaRPr lang="en-US" sz="2000" dirty="0">
                  <a:solidFill>
                    <a:srgbClr val="FF0000"/>
                  </a:solidFill>
                  <a:latin typeface="Calibri"/>
                </a:endParaRPr>
              </a:p>
            </p:txBody>
          </p:sp>
        </mc:Choice>
        <mc:Fallback xmlns="">
          <p:sp>
            <p:nvSpPr>
              <p:cNvPr id="41" name="TextBox 40"/>
              <p:cNvSpPr txBox="1">
                <a:spLocks noRot="1" noChangeAspect="1" noMove="1" noResize="1" noEditPoints="1" noAdjustHandles="1" noChangeArrowheads="1" noChangeShapeType="1" noTextEdit="1"/>
              </p:cNvSpPr>
              <p:nvPr/>
            </p:nvSpPr>
            <p:spPr>
              <a:xfrm rot="20198068">
                <a:off x="3053417" y="4746440"/>
                <a:ext cx="765146" cy="400110"/>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rot="161249">
                <a:off x="3301359" y="3172301"/>
                <a:ext cx="1364669"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1∗(−0.5)</m:t>
                      </m:r>
                    </m:oMath>
                  </m:oMathPara>
                </a14:m>
                <a:endParaRPr lang="en-US" sz="2000" dirty="0">
                  <a:solidFill>
                    <a:srgbClr val="FF0000"/>
                  </a:solidFill>
                  <a:latin typeface="Calibri"/>
                </a:endParaRPr>
              </a:p>
            </p:txBody>
          </p:sp>
        </mc:Choice>
        <mc:Fallback xmlns="">
          <p:sp>
            <p:nvSpPr>
              <p:cNvPr id="42" name="TextBox 41"/>
              <p:cNvSpPr txBox="1">
                <a:spLocks noRot="1" noChangeAspect="1" noMove="1" noResize="1" noEditPoints="1" noAdjustHandles="1" noChangeArrowheads="1" noChangeShapeType="1" noTextEdit="1"/>
              </p:cNvSpPr>
              <p:nvPr/>
            </p:nvSpPr>
            <p:spPr>
              <a:xfrm rot="161249">
                <a:off x="3301359" y="3172301"/>
                <a:ext cx="1364669" cy="400110"/>
              </a:xfrm>
              <a:prstGeom prst="rect">
                <a:avLst/>
              </a:prstGeom>
              <a:blipFill>
                <a:blip r:embed="rId21"/>
                <a:stretch>
                  <a:fillRect b="-11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rot="1994189">
                <a:off x="3967243" y="5026572"/>
                <a:ext cx="1364669"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m:t>
                      </m:r>
                      <m:r>
                        <a:rPr lang="en-US" sz="2000" i="1">
                          <a:solidFill>
                            <a:srgbClr val="FF0000"/>
                          </a:solidFill>
                          <a:latin typeface="Cambria Math"/>
                        </a:rPr>
                        <m:t>−1.5</m:t>
                      </m:r>
                      <m:r>
                        <a:rPr lang="en-US" sz="2000" i="1">
                          <a:solidFill>
                            <a:srgbClr val="FF0000"/>
                          </a:solidFill>
                          <a:latin typeface="Cambria Math" panose="02040503050406030204" pitchFamily="18" charset="0"/>
                        </a:rPr>
                        <m:t>)</m:t>
                      </m:r>
                    </m:oMath>
                  </m:oMathPara>
                </a14:m>
                <a:endParaRPr lang="en-US" sz="2000" dirty="0">
                  <a:solidFill>
                    <a:srgbClr val="FF0000"/>
                  </a:solidFill>
                  <a:latin typeface="Calibri"/>
                </a:endParaRPr>
              </a:p>
            </p:txBody>
          </p:sp>
        </mc:Choice>
        <mc:Fallback xmlns="">
          <p:sp>
            <p:nvSpPr>
              <p:cNvPr id="43" name="TextBox 42"/>
              <p:cNvSpPr txBox="1">
                <a:spLocks noRot="1" noChangeAspect="1" noMove="1" noResize="1" noEditPoints="1" noAdjustHandles="1" noChangeArrowheads="1" noChangeShapeType="1" noTextEdit="1"/>
              </p:cNvSpPr>
              <p:nvPr/>
            </p:nvSpPr>
            <p:spPr>
              <a:xfrm rot="1994189">
                <a:off x="3967243" y="5026572"/>
                <a:ext cx="1364669" cy="400110"/>
              </a:xfrm>
              <a:prstGeom prst="rect">
                <a:avLst/>
              </a:prstGeom>
              <a:blipFill>
                <a:blip r:embed="rId22"/>
                <a:stretch>
                  <a:fillRect b="-39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rot="1440646">
                <a:off x="3880344" y="5387713"/>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0∗1</m:t>
                      </m:r>
                    </m:oMath>
                  </m:oMathPara>
                </a14:m>
                <a:endParaRPr lang="en-US" sz="2000" dirty="0">
                  <a:solidFill>
                    <a:srgbClr val="FF0000"/>
                  </a:solidFill>
                  <a:latin typeface="Calibri"/>
                </a:endParaRPr>
              </a:p>
            </p:txBody>
          </p:sp>
        </mc:Choice>
        <mc:Fallback xmlns="">
          <p:sp>
            <p:nvSpPr>
              <p:cNvPr id="44" name="TextBox 43"/>
              <p:cNvSpPr txBox="1">
                <a:spLocks noRot="1" noChangeAspect="1" noMove="1" noResize="1" noEditPoints="1" noAdjustHandles="1" noChangeArrowheads="1" noChangeShapeType="1" noTextEdit="1"/>
              </p:cNvSpPr>
              <p:nvPr/>
            </p:nvSpPr>
            <p:spPr>
              <a:xfrm rot="1440646">
                <a:off x="3880344" y="5387713"/>
                <a:ext cx="765146" cy="400110"/>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rot="1027740">
                <a:off x="3733611" y="5813678"/>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0∗1</m:t>
                      </m:r>
                    </m:oMath>
                  </m:oMathPara>
                </a14:m>
                <a:endParaRPr lang="en-US" sz="2000" dirty="0">
                  <a:solidFill>
                    <a:srgbClr val="FF0000"/>
                  </a:solidFill>
                  <a:latin typeface="Calibri"/>
                </a:endParaRPr>
              </a:p>
            </p:txBody>
          </p:sp>
        </mc:Choice>
        <mc:Fallback xmlns="">
          <p:sp>
            <p:nvSpPr>
              <p:cNvPr id="45" name="TextBox 44"/>
              <p:cNvSpPr txBox="1">
                <a:spLocks noRot="1" noChangeAspect="1" noMove="1" noResize="1" noEditPoints="1" noAdjustHandles="1" noChangeArrowheads="1" noChangeShapeType="1" noTextEdit="1"/>
              </p:cNvSpPr>
              <p:nvPr/>
            </p:nvSpPr>
            <p:spPr>
              <a:xfrm rot="1027740">
                <a:off x="3733611" y="5813678"/>
                <a:ext cx="765146" cy="400110"/>
              </a:xfrm>
              <a:prstGeom prst="rect">
                <a:avLst/>
              </a:prstGeom>
              <a:blipFill>
                <a:blip r:embed="rId2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59930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458200" cy="990600"/>
          </a:xfrm>
        </p:spPr>
        <p:txBody>
          <a:bodyPr/>
          <a:lstStyle/>
          <a:p>
            <a:r>
              <a:rPr lang="en-US" dirty="0"/>
              <a:t>Verifying the XOR Network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76400" y="1447800"/>
                <a:ext cx="8839200" cy="4876800"/>
              </a:xfrm>
            </p:spPr>
            <p:txBody>
              <a:bodyPr/>
              <a:lstStyle/>
              <a:p>
                <a:r>
                  <a:rPr lang="en-US" sz="2400" dirty="0"/>
                  <a:t>We can follow the same process to compute the output of this network for the other three cases.</a:t>
                </a:r>
              </a:p>
              <a:p>
                <a:pPr lvl="1"/>
                <a:r>
                  <a:rPr lang="en-US" sz="1800" dirty="0"/>
                  <a:t>Here we consider the case where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𝑥</m:t>
                        </m:r>
                      </m:e>
                      <m:sub>
                        <m:r>
                          <a:rPr lang="en-US" sz="1800" i="1">
                            <a:latin typeface="Cambria Math"/>
                          </a:rPr>
                          <m:t>1</m:t>
                        </m:r>
                      </m:sub>
                    </m:sSub>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a:rPr>
                          <m:t>𝑥</m:t>
                        </m:r>
                      </m:e>
                      <m:sub>
                        <m:r>
                          <a:rPr lang="en-US" sz="1800" i="1">
                            <a:latin typeface="Cambria Math" panose="02040503050406030204" pitchFamily="18" charset="0"/>
                          </a:rPr>
                          <m:t>2</m:t>
                        </m:r>
                      </m:sub>
                    </m:sSub>
                    <m:r>
                      <a:rPr lang="en-US" sz="1800" i="1">
                        <a:latin typeface="Cambria Math" panose="02040503050406030204" pitchFamily="18" charset="0"/>
                      </a:rPr>
                      <m:t>=</m:t>
                    </m:r>
                    <m:r>
                      <a:rPr lang="en-US" sz="1800">
                        <a:latin typeface="Cambria Math" panose="02040503050406030204" pitchFamily="18" charset="0"/>
                      </a:rPr>
                      <m:t>0</m:t>
                    </m:r>
                  </m:oMath>
                </a14:m>
                <a:r>
                  <a:rPr lang="en-US" sz="1800" dirty="0"/>
                  <a:t> (corresponding to </a:t>
                </a:r>
                <a:r>
                  <a:rPr lang="en-US" sz="1800" b="1" dirty="0"/>
                  <a:t>true</a:t>
                </a:r>
                <a:r>
                  <a:rPr lang="en-US" sz="1800" dirty="0"/>
                  <a:t> XOR </a:t>
                </a:r>
                <a:r>
                  <a:rPr lang="en-US" sz="1800" b="1" dirty="0"/>
                  <a:t>false</a:t>
                </a:r>
                <a:r>
                  <a:rPr lang="en-US" sz="1800" dirty="0"/>
                  <a:t>).</a:t>
                </a:r>
              </a:p>
              <a:p>
                <a:pPr lvl="1"/>
                <a:r>
                  <a:rPr lang="en-US" sz="1800" dirty="0"/>
                  <a:t>The output is 1, as it should be.</a:t>
                </a:r>
              </a:p>
              <a:p>
                <a:pPr lvl="1"/>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76400" y="1447800"/>
                <a:ext cx="8839200" cy="4876800"/>
              </a:xfrm>
              <a:blipFill>
                <a:blip r:embed="rId3"/>
                <a:stretch>
                  <a:fillRect l="-897" t="-17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66</a:t>
            </a:fld>
            <a:endParaRPr lang="en-US" dirty="0">
              <a:solidFill>
                <a:prstClr val="black">
                  <a:tint val="75000"/>
                </a:prstClr>
              </a:solidFill>
              <a:latin typeface="Calibri"/>
            </a:endParaRPr>
          </a:p>
        </p:txBody>
      </p:sp>
      <p:grpSp>
        <p:nvGrpSpPr>
          <p:cNvPr id="95" name="Group 94"/>
          <p:cNvGrpSpPr/>
          <p:nvPr/>
        </p:nvGrpSpPr>
        <p:grpSpPr>
          <a:xfrm>
            <a:off x="1676400" y="3434860"/>
            <a:ext cx="8610600" cy="3270741"/>
            <a:chOff x="152400" y="3434859"/>
            <a:chExt cx="8610600" cy="3270741"/>
          </a:xfrm>
        </p:grpSpPr>
        <p:grpSp>
          <p:nvGrpSpPr>
            <p:cNvPr id="96" name="Group 95"/>
            <p:cNvGrpSpPr/>
            <p:nvPr/>
          </p:nvGrpSpPr>
          <p:grpSpPr>
            <a:xfrm>
              <a:off x="742713" y="3434859"/>
              <a:ext cx="8020287" cy="3270741"/>
              <a:chOff x="742713" y="3434859"/>
              <a:chExt cx="8020287" cy="3270741"/>
            </a:xfrm>
          </p:grpSpPr>
          <p:grpSp>
            <p:nvGrpSpPr>
              <p:cNvPr id="99" name="Group 98"/>
              <p:cNvGrpSpPr/>
              <p:nvPr/>
            </p:nvGrpSpPr>
            <p:grpSpPr>
              <a:xfrm>
                <a:off x="742713" y="3434859"/>
                <a:ext cx="7944087" cy="3270741"/>
                <a:chOff x="742713" y="3377336"/>
                <a:chExt cx="7944087" cy="3270741"/>
              </a:xfrm>
            </p:grpSpPr>
            <p:grpSp>
              <p:nvGrpSpPr>
                <p:cNvPr id="101" name="Group 100"/>
                <p:cNvGrpSpPr/>
                <p:nvPr/>
              </p:nvGrpSpPr>
              <p:grpSpPr>
                <a:xfrm>
                  <a:off x="742713" y="4842217"/>
                  <a:ext cx="3703511" cy="1805860"/>
                  <a:chOff x="2028330" y="812860"/>
                  <a:chExt cx="3703511" cy="1805860"/>
                </a:xfrm>
              </p:grpSpPr>
              <p:sp>
                <p:nvSpPr>
                  <p:cNvPr id="119" name="Oval 118"/>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AND unit</a:t>
                    </a:r>
                  </a:p>
                </p:txBody>
              </p:sp>
              <p:cxnSp>
                <p:nvCxnSpPr>
                  <p:cNvPr id="120" name="Straight Arrow Connector 119"/>
                  <p:cNvCxnSpPr>
                    <a:endCxn id="119" idx="1"/>
                  </p:cNvCxnSpPr>
                  <p:nvPr/>
                </p:nvCxnSpPr>
                <p:spPr>
                  <a:xfrm>
                    <a:off x="3800217" y="999843"/>
                    <a:ext cx="1090632" cy="6963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98" idx="6"/>
                    <a:endCxn id="119" idx="3"/>
                  </p:cNvCxnSpPr>
                  <p:nvPr/>
                </p:nvCxnSpPr>
                <p:spPr>
                  <a:xfrm>
                    <a:off x="2028330" y="1528981"/>
                    <a:ext cx="2862519" cy="9314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97" idx="6"/>
                    <a:endCxn id="119" idx="2"/>
                  </p:cNvCxnSpPr>
                  <p:nvPr/>
                </p:nvCxnSpPr>
                <p:spPr>
                  <a:xfrm>
                    <a:off x="2028330" y="812860"/>
                    <a:ext cx="2718228" cy="126544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742713" y="3377336"/>
                  <a:ext cx="3703511" cy="2181002"/>
                  <a:chOff x="2028330" y="1537894"/>
                  <a:chExt cx="3703511" cy="2181002"/>
                </a:xfrm>
              </p:grpSpPr>
              <p:sp>
                <p:nvSpPr>
                  <p:cNvPr id="112" name="Oval 111"/>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OR unit</a:t>
                    </a:r>
                  </a:p>
                </p:txBody>
              </p:sp>
              <p:cxnSp>
                <p:nvCxnSpPr>
                  <p:cNvPr id="113" name="Straight Arrow Connector 112"/>
                  <p:cNvCxnSpPr>
                    <a:endCxn id="112" idx="1"/>
                  </p:cNvCxnSpPr>
                  <p:nvPr/>
                </p:nvCxnSpPr>
                <p:spPr>
                  <a:xfrm>
                    <a:off x="2991457" y="1642143"/>
                    <a:ext cx="1899392" cy="540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8" idx="6"/>
                    <a:endCxn id="112" idx="3"/>
                  </p:cNvCxnSpPr>
                  <p:nvPr/>
                </p:nvCxnSpPr>
                <p:spPr>
                  <a:xfrm flipV="1">
                    <a:off x="2028330" y="2460437"/>
                    <a:ext cx="2862519" cy="12584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97" idx="6"/>
                    <a:endCxn id="112" idx="2"/>
                  </p:cNvCxnSpPr>
                  <p:nvPr/>
                </p:nvCxnSpPr>
                <p:spPr>
                  <a:xfrm flipV="1">
                    <a:off x="2028330" y="2078307"/>
                    <a:ext cx="2718228" cy="9244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103" name="Group 102"/>
                <p:cNvGrpSpPr/>
                <p:nvPr/>
              </p:nvGrpSpPr>
              <p:grpSpPr>
                <a:xfrm>
                  <a:off x="4446224" y="3500912"/>
                  <a:ext cx="4240576" cy="2606752"/>
                  <a:chOff x="2836241" y="633665"/>
                  <a:chExt cx="4240576" cy="2606752"/>
                </a:xfrm>
              </p:grpSpPr>
              <p:sp>
                <p:nvSpPr>
                  <p:cNvPr id="104" name="Oval 103"/>
                  <p:cNvSpPr/>
                  <p:nvPr/>
                </p:nvSpPr>
                <p:spPr>
                  <a:xfrm>
                    <a:off x="4746558" y="1537894"/>
                    <a:ext cx="1432488"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A AND (NOT B)</a:t>
                    </a:r>
                  </a:p>
                </p:txBody>
              </p:sp>
              <p:cxnSp>
                <p:nvCxnSpPr>
                  <p:cNvPr id="105" name="Straight Arrow Connector 104"/>
                  <p:cNvCxnSpPr>
                    <a:endCxn id="104" idx="1"/>
                  </p:cNvCxnSpPr>
                  <p:nvPr/>
                </p:nvCxnSpPr>
                <p:spPr>
                  <a:xfrm>
                    <a:off x="3419217" y="633665"/>
                    <a:ext cx="1537124" cy="10625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119" idx="6"/>
                    <a:endCxn id="104" idx="3"/>
                  </p:cNvCxnSpPr>
                  <p:nvPr/>
                </p:nvCxnSpPr>
                <p:spPr>
                  <a:xfrm flipV="1">
                    <a:off x="2836241" y="2460437"/>
                    <a:ext cx="2120100" cy="7799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12" idx="6"/>
                    <a:endCxn id="104" idx="2"/>
                  </p:cNvCxnSpPr>
                  <p:nvPr/>
                </p:nvCxnSpPr>
                <p:spPr>
                  <a:xfrm>
                    <a:off x="2836241" y="1050502"/>
                    <a:ext cx="1910317" cy="102780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4" idx="6"/>
                  </p:cNvCxnSpPr>
                  <p:nvPr/>
                </p:nvCxnSpPr>
                <p:spPr>
                  <a:xfrm flipV="1">
                    <a:off x="6179046" y="2044521"/>
                    <a:ext cx="897771" cy="337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sp>
            <p:nvSpPr>
              <p:cNvPr id="100" name="TextBox 99"/>
              <p:cNvSpPr txBox="1"/>
              <p:nvPr/>
            </p:nvSpPr>
            <p:spPr>
              <a:xfrm>
                <a:off x="7762405" y="4572000"/>
                <a:ext cx="1000595" cy="400110"/>
              </a:xfrm>
              <a:prstGeom prst="rect">
                <a:avLst/>
              </a:prstGeom>
              <a:noFill/>
            </p:spPr>
            <p:txBody>
              <a:bodyPr wrap="none" rtlCol="0">
                <a:spAutoFit/>
              </a:bodyPr>
              <a:lstStyle/>
              <a:p>
                <a:pPr>
                  <a:defRPr/>
                </a:pPr>
                <a:r>
                  <a:rPr lang="en-US" sz="2000" dirty="0">
                    <a:solidFill>
                      <a:prstClr val="black"/>
                    </a:solidFill>
                    <a:latin typeface="Calibri"/>
                  </a:rPr>
                  <a:t>Output:</a:t>
                </a:r>
              </a:p>
            </p:txBody>
          </p:sp>
        </p:grpSp>
        <mc:AlternateContent xmlns:mc="http://schemas.openxmlformats.org/markup-compatibility/2006" xmlns:a14="http://schemas.microsoft.com/office/drawing/2010/main">
          <mc:Choice Requires="a14">
            <p:sp>
              <p:nvSpPr>
                <p:cNvPr id="97" name="Oval 96"/>
                <p:cNvSpPr/>
                <p:nvPr/>
              </p:nvSpPr>
              <p:spPr>
                <a:xfrm>
                  <a:off x="152400" y="4617879"/>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1</m:t>
                            </m:r>
                          </m:sub>
                        </m:sSub>
                      </m:oMath>
                    </m:oMathPara>
                  </a14:m>
                  <a:endParaRPr lang="en-US" sz="2800" dirty="0">
                    <a:solidFill>
                      <a:prstClr val="white"/>
                    </a:solidFill>
                    <a:latin typeface="Calibri"/>
                  </a:endParaRPr>
                </a:p>
              </p:txBody>
            </p:sp>
          </mc:Choice>
          <mc:Fallback xmlns="">
            <p:sp>
              <p:nvSpPr>
                <p:cNvPr id="97" name="Oval 96"/>
                <p:cNvSpPr>
                  <a:spLocks noRot="1" noChangeAspect="1" noMove="1" noResize="1" noEditPoints="1" noAdjustHandles="1" noChangeArrowheads="1" noChangeShapeType="1" noTextEdit="1"/>
                </p:cNvSpPr>
                <p:nvPr/>
              </p:nvSpPr>
              <p:spPr>
                <a:xfrm>
                  <a:off x="152400" y="4617879"/>
                  <a:ext cx="590313" cy="563721"/>
                </a:xfrm>
                <a:prstGeom prst="ellipse">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Oval 97"/>
                <p:cNvSpPr/>
                <p:nvPr/>
              </p:nvSpPr>
              <p:spPr>
                <a:xfrm>
                  <a:off x="152400" y="5334000"/>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2</m:t>
                            </m:r>
                          </m:sub>
                        </m:sSub>
                      </m:oMath>
                    </m:oMathPara>
                  </a14:m>
                  <a:endParaRPr lang="en-US" sz="2800" dirty="0">
                    <a:solidFill>
                      <a:prstClr val="white"/>
                    </a:solidFill>
                    <a:latin typeface="Calibri"/>
                  </a:endParaRPr>
                </a:p>
              </p:txBody>
            </p:sp>
          </mc:Choice>
          <mc:Fallback xmlns="">
            <p:sp>
              <p:nvSpPr>
                <p:cNvPr id="98" name="Oval 97"/>
                <p:cNvSpPr>
                  <a:spLocks noRot="1" noChangeAspect="1" noMove="1" noResize="1" noEditPoints="1" noAdjustHandles="1" noChangeArrowheads="1" noChangeShapeType="1" noTextEdit="1"/>
                </p:cNvSpPr>
                <p:nvPr/>
              </p:nvSpPr>
              <p:spPr>
                <a:xfrm>
                  <a:off x="152400" y="5334000"/>
                  <a:ext cx="590313" cy="563721"/>
                </a:xfrm>
                <a:prstGeom prst="ellipse">
                  <a:avLst/>
                </a:prstGeom>
                <a:blipFill rotWithShape="1">
                  <a:blip r:embed="rId1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6" name="TextBox 35"/>
              <p:cNvSpPr txBox="1"/>
              <p:nvPr/>
            </p:nvSpPr>
            <p:spPr>
              <a:xfrm rot="2245031">
                <a:off x="6651502" y="3640267"/>
                <a:ext cx="1364669"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m:t>
                      </m:r>
                      <m:r>
                        <a:rPr lang="en-US" sz="2000" i="1">
                          <a:solidFill>
                            <a:srgbClr val="FF0000"/>
                          </a:solidFill>
                          <a:latin typeface="Cambria Math"/>
                        </a:rPr>
                        <m:t>−0.5</m:t>
                      </m:r>
                      <m:r>
                        <a:rPr lang="en-US" sz="2000" i="1">
                          <a:solidFill>
                            <a:srgbClr val="FF0000"/>
                          </a:solidFill>
                          <a:latin typeface="Cambria Math" panose="02040503050406030204" pitchFamily="18" charset="0"/>
                        </a:rPr>
                        <m:t>)</m:t>
                      </m:r>
                    </m:oMath>
                  </m:oMathPara>
                </a14:m>
                <a:endParaRPr lang="en-US" sz="2000" dirty="0">
                  <a:solidFill>
                    <a:srgbClr val="FF0000"/>
                  </a:solidFill>
                  <a:latin typeface="Calibri"/>
                </a:endParaRPr>
              </a:p>
            </p:txBody>
          </p:sp>
        </mc:Choice>
        <mc:Fallback xmlns="">
          <p:sp>
            <p:nvSpPr>
              <p:cNvPr id="36" name="TextBox 35"/>
              <p:cNvSpPr txBox="1">
                <a:spLocks noRot="1" noChangeAspect="1" noMove="1" noResize="1" noEditPoints="1" noAdjustHandles="1" noChangeArrowheads="1" noChangeShapeType="1" noTextEdit="1"/>
              </p:cNvSpPr>
              <p:nvPr/>
            </p:nvSpPr>
            <p:spPr>
              <a:xfrm rot="2245031">
                <a:off x="6651502" y="3640267"/>
                <a:ext cx="1364669" cy="400110"/>
              </a:xfrm>
              <a:prstGeom prst="rect">
                <a:avLst/>
              </a:prstGeom>
              <a:blipFill>
                <a:blip r:embed="rId15"/>
                <a:stretch>
                  <a:fillRect b="-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rot="1584226">
                <a:off x="6470173" y="4036074"/>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m:t>
                      </m:r>
                      <m:r>
                        <a:rPr lang="en-US" sz="2000" i="1">
                          <a:solidFill>
                            <a:srgbClr val="FF0000"/>
                          </a:solidFill>
                          <a:latin typeface="Cambria Math"/>
                        </a:rPr>
                        <m:t>1</m:t>
                      </m:r>
                    </m:oMath>
                  </m:oMathPara>
                </a14:m>
                <a:endParaRPr lang="en-US" sz="2000" dirty="0">
                  <a:solidFill>
                    <a:srgbClr val="FF0000"/>
                  </a:solidFill>
                  <a:latin typeface="Calibri"/>
                </a:endParaRPr>
              </a:p>
            </p:txBody>
          </p:sp>
        </mc:Choice>
        <mc:Fallback xmlns="">
          <p:sp>
            <p:nvSpPr>
              <p:cNvPr id="37" name="TextBox 36"/>
              <p:cNvSpPr txBox="1">
                <a:spLocks noRot="1" noChangeAspect="1" noMove="1" noResize="1" noEditPoints="1" noAdjustHandles="1" noChangeArrowheads="1" noChangeShapeType="1" noTextEdit="1"/>
              </p:cNvSpPr>
              <p:nvPr/>
            </p:nvSpPr>
            <p:spPr>
              <a:xfrm rot="1584226">
                <a:off x="6470173" y="4036074"/>
                <a:ext cx="765146" cy="40011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rot="20515973">
                <a:off x="6189076" y="5429224"/>
                <a:ext cx="1169103"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0∗(</m:t>
                      </m:r>
                      <m:r>
                        <a:rPr lang="en-US" sz="2000" i="1">
                          <a:solidFill>
                            <a:srgbClr val="FF0000"/>
                          </a:solidFill>
                          <a:latin typeface="Cambria Math"/>
                        </a:rPr>
                        <m:t>−1</m:t>
                      </m:r>
                      <m:r>
                        <a:rPr lang="en-US" sz="2000" i="1">
                          <a:solidFill>
                            <a:srgbClr val="FF0000"/>
                          </a:solidFill>
                          <a:latin typeface="Cambria Math" panose="02040503050406030204" pitchFamily="18" charset="0"/>
                        </a:rPr>
                        <m:t>)</m:t>
                      </m:r>
                    </m:oMath>
                  </m:oMathPara>
                </a14:m>
                <a:endParaRPr lang="en-US" sz="2000" dirty="0">
                  <a:solidFill>
                    <a:srgbClr val="FF0000"/>
                  </a:solidFill>
                  <a:latin typeface="Calibri"/>
                </a:endParaRPr>
              </a:p>
            </p:txBody>
          </p:sp>
        </mc:Choice>
        <mc:Fallback xmlns="">
          <p:sp>
            <p:nvSpPr>
              <p:cNvPr id="38" name="TextBox 37"/>
              <p:cNvSpPr txBox="1">
                <a:spLocks noRot="1" noChangeAspect="1" noMove="1" noResize="1" noEditPoints="1" noAdjustHandles="1" noChangeArrowheads="1" noChangeShapeType="1" noTextEdit="1"/>
              </p:cNvSpPr>
              <p:nvPr/>
            </p:nvSpPr>
            <p:spPr>
              <a:xfrm rot="20515973">
                <a:off x="6189076" y="5429224"/>
                <a:ext cx="1169103" cy="400110"/>
              </a:xfrm>
              <a:prstGeom prst="rect">
                <a:avLst/>
              </a:prstGeom>
              <a:blipFill>
                <a:blip r:embed="rId17"/>
                <a:stretch>
                  <a:fillRect r="-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0183686" y="4766126"/>
                <a:ext cx="385042"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m:t>
                      </m:r>
                    </m:oMath>
                  </m:oMathPara>
                </a14:m>
                <a:endParaRPr lang="en-US" sz="2000" dirty="0">
                  <a:solidFill>
                    <a:srgbClr val="FF0000"/>
                  </a:solidFill>
                  <a:latin typeface="Calibri"/>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10183686" y="4766126"/>
                <a:ext cx="385042" cy="40011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rot="20564758">
                <a:off x="2893097" y="4199989"/>
                <a:ext cx="585417" cy="400110"/>
              </a:xfrm>
              <a:prstGeom prst="rect">
                <a:avLst/>
              </a:prstGeom>
              <a:noFill/>
            </p:spPr>
            <p:txBody>
              <a:bodyPr wrap="none" rtlCol="0">
                <a:spAutoFit/>
              </a:bodyPr>
              <a:lstStyle/>
              <a:p>
                <a:pPr>
                  <a:defRPr/>
                </a:pPr>
                <a14:m>
                  <m:oMath xmlns:m="http://schemas.openxmlformats.org/officeDocument/2006/math">
                    <m:r>
                      <a:rPr lang="en-US" sz="2000" i="1">
                        <a:solidFill>
                          <a:srgbClr val="FF0000"/>
                        </a:solidFill>
                        <a:latin typeface="Cambria Math" panose="02040503050406030204" pitchFamily="18" charset="0"/>
                      </a:rPr>
                      <m:t>1</m:t>
                    </m:r>
                  </m:oMath>
                </a14:m>
                <a:r>
                  <a:rPr lang="en-US" sz="2000" dirty="0">
                    <a:solidFill>
                      <a:srgbClr val="FF0000"/>
                    </a:solidFill>
                    <a:latin typeface="Calibri"/>
                  </a:rPr>
                  <a:t>*1</a:t>
                </a:r>
              </a:p>
            </p:txBody>
          </p:sp>
        </mc:Choice>
        <mc:Fallback xmlns="">
          <p:sp>
            <p:nvSpPr>
              <p:cNvPr id="40" name="TextBox 39"/>
              <p:cNvSpPr txBox="1">
                <a:spLocks noRot="1" noChangeAspect="1" noMove="1" noResize="1" noEditPoints="1" noAdjustHandles="1" noChangeArrowheads="1" noChangeShapeType="1" noTextEdit="1"/>
              </p:cNvSpPr>
              <p:nvPr/>
            </p:nvSpPr>
            <p:spPr>
              <a:xfrm rot="20564758">
                <a:off x="2893097" y="4199989"/>
                <a:ext cx="585417" cy="400110"/>
              </a:xfrm>
              <a:prstGeom prst="rect">
                <a:avLst/>
              </a:prstGeom>
              <a:blipFill>
                <a:blip r:embed="rId19"/>
                <a:stretch>
                  <a:fillRect t="-8696" r="-1160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rot="20198068">
                <a:off x="3053417" y="4746440"/>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0∗1</m:t>
                      </m:r>
                    </m:oMath>
                  </m:oMathPara>
                </a14:m>
                <a:endParaRPr lang="en-US" sz="2000" dirty="0">
                  <a:solidFill>
                    <a:srgbClr val="FF0000"/>
                  </a:solidFill>
                  <a:latin typeface="Calibri"/>
                </a:endParaRPr>
              </a:p>
            </p:txBody>
          </p:sp>
        </mc:Choice>
        <mc:Fallback xmlns="">
          <p:sp>
            <p:nvSpPr>
              <p:cNvPr id="41" name="TextBox 40"/>
              <p:cNvSpPr txBox="1">
                <a:spLocks noRot="1" noChangeAspect="1" noMove="1" noResize="1" noEditPoints="1" noAdjustHandles="1" noChangeArrowheads="1" noChangeShapeType="1" noTextEdit="1"/>
              </p:cNvSpPr>
              <p:nvPr/>
            </p:nvSpPr>
            <p:spPr>
              <a:xfrm rot="20198068">
                <a:off x="3053417" y="4746440"/>
                <a:ext cx="765146" cy="400110"/>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rot="161249">
                <a:off x="3301359" y="3172301"/>
                <a:ext cx="1364669"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1∗(−0.5)</m:t>
                      </m:r>
                    </m:oMath>
                  </m:oMathPara>
                </a14:m>
                <a:endParaRPr lang="en-US" sz="2000" dirty="0">
                  <a:solidFill>
                    <a:srgbClr val="FF0000"/>
                  </a:solidFill>
                  <a:latin typeface="Calibri"/>
                </a:endParaRPr>
              </a:p>
            </p:txBody>
          </p:sp>
        </mc:Choice>
        <mc:Fallback xmlns="">
          <p:sp>
            <p:nvSpPr>
              <p:cNvPr id="42" name="TextBox 41"/>
              <p:cNvSpPr txBox="1">
                <a:spLocks noRot="1" noChangeAspect="1" noMove="1" noResize="1" noEditPoints="1" noAdjustHandles="1" noChangeArrowheads="1" noChangeShapeType="1" noTextEdit="1"/>
              </p:cNvSpPr>
              <p:nvPr/>
            </p:nvSpPr>
            <p:spPr>
              <a:xfrm rot="161249">
                <a:off x="3301359" y="3172301"/>
                <a:ext cx="1364669" cy="400110"/>
              </a:xfrm>
              <a:prstGeom prst="rect">
                <a:avLst/>
              </a:prstGeom>
              <a:blipFill>
                <a:blip r:embed="rId21"/>
                <a:stretch>
                  <a:fillRect b="-11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rot="1994189">
                <a:off x="3967243" y="5026572"/>
                <a:ext cx="1364669"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m:t>
                      </m:r>
                      <m:r>
                        <a:rPr lang="en-US" sz="2000" i="1">
                          <a:solidFill>
                            <a:srgbClr val="FF0000"/>
                          </a:solidFill>
                          <a:latin typeface="Cambria Math"/>
                        </a:rPr>
                        <m:t>−1.5</m:t>
                      </m:r>
                      <m:r>
                        <a:rPr lang="en-US" sz="2000" i="1">
                          <a:solidFill>
                            <a:srgbClr val="FF0000"/>
                          </a:solidFill>
                          <a:latin typeface="Cambria Math" panose="02040503050406030204" pitchFamily="18" charset="0"/>
                        </a:rPr>
                        <m:t>)</m:t>
                      </m:r>
                    </m:oMath>
                  </m:oMathPara>
                </a14:m>
                <a:endParaRPr lang="en-US" sz="2000" dirty="0">
                  <a:solidFill>
                    <a:srgbClr val="FF0000"/>
                  </a:solidFill>
                  <a:latin typeface="Calibri"/>
                </a:endParaRPr>
              </a:p>
            </p:txBody>
          </p:sp>
        </mc:Choice>
        <mc:Fallback xmlns="">
          <p:sp>
            <p:nvSpPr>
              <p:cNvPr id="43" name="TextBox 42"/>
              <p:cNvSpPr txBox="1">
                <a:spLocks noRot="1" noChangeAspect="1" noMove="1" noResize="1" noEditPoints="1" noAdjustHandles="1" noChangeArrowheads="1" noChangeShapeType="1" noTextEdit="1"/>
              </p:cNvSpPr>
              <p:nvPr/>
            </p:nvSpPr>
            <p:spPr>
              <a:xfrm rot="1994189">
                <a:off x="3967243" y="5026572"/>
                <a:ext cx="1364669" cy="400110"/>
              </a:xfrm>
              <a:prstGeom prst="rect">
                <a:avLst/>
              </a:prstGeom>
              <a:blipFill>
                <a:blip r:embed="rId22"/>
                <a:stretch>
                  <a:fillRect b="-39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rot="1440646">
                <a:off x="3880344" y="5387713"/>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1∗1</m:t>
                      </m:r>
                    </m:oMath>
                  </m:oMathPara>
                </a14:m>
                <a:endParaRPr lang="en-US" sz="2000" dirty="0">
                  <a:solidFill>
                    <a:srgbClr val="FF0000"/>
                  </a:solidFill>
                  <a:latin typeface="Calibri"/>
                </a:endParaRPr>
              </a:p>
            </p:txBody>
          </p:sp>
        </mc:Choice>
        <mc:Fallback xmlns="">
          <p:sp>
            <p:nvSpPr>
              <p:cNvPr id="44" name="TextBox 43"/>
              <p:cNvSpPr txBox="1">
                <a:spLocks noRot="1" noChangeAspect="1" noMove="1" noResize="1" noEditPoints="1" noAdjustHandles="1" noChangeArrowheads="1" noChangeShapeType="1" noTextEdit="1"/>
              </p:cNvSpPr>
              <p:nvPr/>
            </p:nvSpPr>
            <p:spPr>
              <a:xfrm rot="1440646">
                <a:off x="3880344" y="5387713"/>
                <a:ext cx="765146" cy="400110"/>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rot="1027740">
                <a:off x="3733611" y="5813678"/>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0∗1</m:t>
                      </m:r>
                    </m:oMath>
                  </m:oMathPara>
                </a14:m>
                <a:endParaRPr lang="en-US" sz="2000" dirty="0">
                  <a:solidFill>
                    <a:srgbClr val="FF0000"/>
                  </a:solidFill>
                  <a:latin typeface="Calibri"/>
                </a:endParaRPr>
              </a:p>
            </p:txBody>
          </p:sp>
        </mc:Choice>
        <mc:Fallback xmlns="">
          <p:sp>
            <p:nvSpPr>
              <p:cNvPr id="45" name="TextBox 44"/>
              <p:cNvSpPr txBox="1">
                <a:spLocks noRot="1" noChangeAspect="1" noMove="1" noResize="1" noEditPoints="1" noAdjustHandles="1" noChangeArrowheads="1" noChangeShapeType="1" noTextEdit="1"/>
              </p:cNvSpPr>
              <p:nvPr/>
            </p:nvSpPr>
            <p:spPr>
              <a:xfrm rot="1027740">
                <a:off x="3733611" y="5813678"/>
                <a:ext cx="765146" cy="400110"/>
              </a:xfrm>
              <a:prstGeom prst="rect">
                <a:avLst/>
              </a:prstGeom>
              <a:blipFill>
                <a:blip r:embed="rId2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797684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458200" cy="990600"/>
          </a:xfrm>
        </p:spPr>
        <p:txBody>
          <a:bodyPr/>
          <a:lstStyle/>
          <a:p>
            <a:r>
              <a:rPr lang="en-US" dirty="0"/>
              <a:t>Verifying the XOR Network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76400" y="1447800"/>
                <a:ext cx="8839200" cy="4876800"/>
              </a:xfrm>
            </p:spPr>
            <p:txBody>
              <a:bodyPr/>
              <a:lstStyle/>
              <a:p>
                <a:r>
                  <a:rPr lang="en-US" sz="2400" dirty="0"/>
                  <a:t>We can follow the same process to compute the output of this network for the other three cases.</a:t>
                </a:r>
              </a:p>
              <a:p>
                <a:pPr lvl="1"/>
                <a:r>
                  <a:rPr lang="en-US" sz="1800" dirty="0"/>
                  <a:t>Here we consider the case where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𝑥</m:t>
                        </m:r>
                      </m:e>
                      <m:sub>
                        <m:r>
                          <a:rPr lang="en-US" sz="1800" i="1">
                            <a:latin typeface="Cambria Math"/>
                          </a:rPr>
                          <m:t>1</m:t>
                        </m:r>
                      </m:sub>
                    </m:sSub>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a:rPr>
                          <m:t>𝑥</m:t>
                        </m:r>
                      </m:e>
                      <m:sub>
                        <m:r>
                          <a:rPr lang="en-US" sz="1800" i="1">
                            <a:latin typeface="Cambria Math" panose="02040503050406030204" pitchFamily="18" charset="0"/>
                          </a:rPr>
                          <m:t>2</m:t>
                        </m:r>
                      </m:sub>
                    </m:sSub>
                    <m:r>
                      <a:rPr lang="en-US" sz="1800" i="1">
                        <a:latin typeface="Cambria Math" panose="02040503050406030204" pitchFamily="18" charset="0"/>
                      </a:rPr>
                      <m:t>=</m:t>
                    </m:r>
                    <m:r>
                      <a:rPr lang="en-US" sz="1800">
                        <a:latin typeface="Cambria Math" panose="02040503050406030204" pitchFamily="18" charset="0"/>
                      </a:rPr>
                      <m:t>1</m:t>
                    </m:r>
                  </m:oMath>
                </a14:m>
                <a:r>
                  <a:rPr lang="en-US" sz="1800" dirty="0"/>
                  <a:t> (corresponding to </a:t>
                </a:r>
                <a:r>
                  <a:rPr lang="en-US" sz="1800" b="1" dirty="0"/>
                  <a:t>true</a:t>
                </a:r>
                <a:r>
                  <a:rPr lang="en-US" sz="1800" dirty="0"/>
                  <a:t> XOR </a:t>
                </a:r>
                <a:r>
                  <a:rPr lang="en-US" sz="1800" b="1" dirty="0"/>
                  <a:t>true</a:t>
                </a:r>
                <a:r>
                  <a:rPr lang="en-US" sz="1800" dirty="0"/>
                  <a:t>).</a:t>
                </a:r>
              </a:p>
              <a:p>
                <a:pPr lvl="1"/>
                <a:r>
                  <a:rPr lang="en-US" sz="1800" dirty="0"/>
                  <a:t>The output is 0, as it should be.</a:t>
                </a:r>
              </a:p>
              <a:p>
                <a:pPr lvl="1"/>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76400" y="1447800"/>
                <a:ext cx="8839200" cy="4876800"/>
              </a:xfrm>
              <a:blipFill>
                <a:blip r:embed="rId3"/>
                <a:stretch>
                  <a:fillRect l="-897" t="-17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67</a:t>
            </a:fld>
            <a:endParaRPr lang="en-US" dirty="0">
              <a:solidFill>
                <a:prstClr val="black">
                  <a:tint val="75000"/>
                </a:prstClr>
              </a:solidFill>
              <a:latin typeface="Calibri"/>
            </a:endParaRPr>
          </a:p>
        </p:txBody>
      </p:sp>
      <p:grpSp>
        <p:nvGrpSpPr>
          <p:cNvPr id="95" name="Group 94"/>
          <p:cNvGrpSpPr/>
          <p:nvPr/>
        </p:nvGrpSpPr>
        <p:grpSpPr>
          <a:xfrm>
            <a:off x="1676400" y="3434860"/>
            <a:ext cx="8610600" cy="3270741"/>
            <a:chOff x="152400" y="3434859"/>
            <a:chExt cx="8610600" cy="3270741"/>
          </a:xfrm>
        </p:grpSpPr>
        <p:grpSp>
          <p:nvGrpSpPr>
            <p:cNvPr id="96" name="Group 95"/>
            <p:cNvGrpSpPr/>
            <p:nvPr/>
          </p:nvGrpSpPr>
          <p:grpSpPr>
            <a:xfrm>
              <a:off x="742713" y="3434859"/>
              <a:ext cx="8020287" cy="3270741"/>
              <a:chOff x="742713" y="3434859"/>
              <a:chExt cx="8020287" cy="3270741"/>
            </a:xfrm>
          </p:grpSpPr>
          <p:grpSp>
            <p:nvGrpSpPr>
              <p:cNvPr id="99" name="Group 98"/>
              <p:cNvGrpSpPr/>
              <p:nvPr/>
            </p:nvGrpSpPr>
            <p:grpSpPr>
              <a:xfrm>
                <a:off x="742713" y="3434859"/>
                <a:ext cx="7944087" cy="3270741"/>
                <a:chOff x="742713" y="3377336"/>
                <a:chExt cx="7944087" cy="3270741"/>
              </a:xfrm>
            </p:grpSpPr>
            <p:grpSp>
              <p:nvGrpSpPr>
                <p:cNvPr id="101" name="Group 100"/>
                <p:cNvGrpSpPr/>
                <p:nvPr/>
              </p:nvGrpSpPr>
              <p:grpSpPr>
                <a:xfrm>
                  <a:off x="742713" y="4842217"/>
                  <a:ext cx="3703511" cy="1805860"/>
                  <a:chOff x="2028330" y="812860"/>
                  <a:chExt cx="3703511" cy="1805860"/>
                </a:xfrm>
              </p:grpSpPr>
              <p:sp>
                <p:nvSpPr>
                  <p:cNvPr id="119" name="Oval 118"/>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AND unit</a:t>
                    </a:r>
                  </a:p>
                </p:txBody>
              </p:sp>
              <p:cxnSp>
                <p:nvCxnSpPr>
                  <p:cNvPr id="120" name="Straight Arrow Connector 119"/>
                  <p:cNvCxnSpPr>
                    <a:endCxn id="119" idx="1"/>
                  </p:cNvCxnSpPr>
                  <p:nvPr/>
                </p:nvCxnSpPr>
                <p:spPr>
                  <a:xfrm>
                    <a:off x="3800217" y="999843"/>
                    <a:ext cx="1090632" cy="6963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98" idx="6"/>
                    <a:endCxn id="119" idx="3"/>
                  </p:cNvCxnSpPr>
                  <p:nvPr/>
                </p:nvCxnSpPr>
                <p:spPr>
                  <a:xfrm>
                    <a:off x="2028330" y="1528981"/>
                    <a:ext cx="2862519" cy="9314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97" idx="6"/>
                    <a:endCxn id="119" idx="2"/>
                  </p:cNvCxnSpPr>
                  <p:nvPr/>
                </p:nvCxnSpPr>
                <p:spPr>
                  <a:xfrm>
                    <a:off x="2028330" y="812860"/>
                    <a:ext cx="2718228" cy="126544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102" name="Group 101"/>
                <p:cNvGrpSpPr/>
                <p:nvPr/>
              </p:nvGrpSpPr>
              <p:grpSpPr>
                <a:xfrm>
                  <a:off x="742713" y="3377336"/>
                  <a:ext cx="3703511" cy="2181002"/>
                  <a:chOff x="2028330" y="1537894"/>
                  <a:chExt cx="3703511" cy="2181002"/>
                </a:xfrm>
              </p:grpSpPr>
              <p:sp>
                <p:nvSpPr>
                  <p:cNvPr id="112" name="Oval 111"/>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OR unit</a:t>
                    </a:r>
                  </a:p>
                </p:txBody>
              </p:sp>
              <p:cxnSp>
                <p:nvCxnSpPr>
                  <p:cNvPr id="113" name="Straight Arrow Connector 112"/>
                  <p:cNvCxnSpPr>
                    <a:endCxn id="112" idx="1"/>
                  </p:cNvCxnSpPr>
                  <p:nvPr/>
                </p:nvCxnSpPr>
                <p:spPr>
                  <a:xfrm>
                    <a:off x="2991457" y="1642143"/>
                    <a:ext cx="1899392" cy="540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8" idx="6"/>
                    <a:endCxn id="112" idx="3"/>
                  </p:cNvCxnSpPr>
                  <p:nvPr/>
                </p:nvCxnSpPr>
                <p:spPr>
                  <a:xfrm flipV="1">
                    <a:off x="2028330" y="2460437"/>
                    <a:ext cx="2862519" cy="12584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97" idx="6"/>
                    <a:endCxn id="112" idx="2"/>
                  </p:cNvCxnSpPr>
                  <p:nvPr/>
                </p:nvCxnSpPr>
                <p:spPr>
                  <a:xfrm flipV="1">
                    <a:off x="2028330" y="2078307"/>
                    <a:ext cx="2718228" cy="9244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103" name="Group 102"/>
                <p:cNvGrpSpPr/>
                <p:nvPr/>
              </p:nvGrpSpPr>
              <p:grpSpPr>
                <a:xfrm>
                  <a:off x="4446224" y="3500912"/>
                  <a:ext cx="4240576" cy="2606752"/>
                  <a:chOff x="2836241" y="633665"/>
                  <a:chExt cx="4240576" cy="2606752"/>
                </a:xfrm>
              </p:grpSpPr>
              <p:sp>
                <p:nvSpPr>
                  <p:cNvPr id="104" name="Oval 103"/>
                  <p:cNvSpPr/>
                  <p:nvPr/>
                </p:nvSpPr>
                <p:spPr>
                  <a:xfrm>
                    <a:off x="4746558" y="1537894"/>
                    <a:ext cx="1432488"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A AND (NOT B)</a:t>
                    </a:r>
                  </a:p>
                </p:txBody>
              </p:sp>
              <p:cxnSp>
                <p:nvCxnSpPr>
                  <p:cNvPr id="105" name="Straight Arrow Connector 104"/>
                  <p:cNvCxnSpPr>
                    <a:endCxn id="104" idx="1"/>
                  </p:cNvCxnSpPr>
                  <p:nvPr/>
                </p:nvCxnSpPr>
                <p:spPr>
                  <a:xfrm>
                    <a:off x="3419217" y="633665"/>
                    <a:ext cx="1537124" cy="10625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119" idx="6"/>
                    <a:endCxn id="104" idx="3"/>
                  </p:cNvCxnSpPr>
                  <p:nvPr/>
                </p:nvCxnSpPr>
                <p:spPr>
                  <a:xfrm flipV="1">
                    <a:off x="2836241" y="2460437"/>
                    <a:ext cx="2120100" cy="7799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12" idx="6"/>
                    <a:endCxn id="104" idx="2"/>
                  </p:cNvCxnSpPr>
                  <p:nvPr/>
                </p:nvCxnSpPr>
                <p:spPr>
                  <a:xfrm>
                    <a:off x="2836241" y="1050502"/>
                    <a:ext cx="1910317" cy="102780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104" idx="6"/>
                  </p:cNvCxnSpPr>
                  <p:nvPr/>
                </p:nvCxnSpPr>
                <p:spPr>
                  <a:xfrm flipV="1">
                    <a:off x="6179046" y="2044521"/>
                    <a:ext cx="897771" cy="337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sp>
            <p:nvSpPr>
              <p:cNvPr id="100" name="TextBox 99"/>
              <p:cNvSpPr txBox="1"/>
              <p:nvPr/>
            </p:nvSpPr>
            <p:spPr>
              <a:xfrm>
                <a:off x="7762405" y="4572000"/>
                <a:ext cx="1000595" cy="400110"/>
              </a:xfrm>
              <a:prstGeom prst="rect">
                <a:avLst/>
              </a:prstGeom>
              <a:noFill/>
            </p:spPr>
            <p:txBody>
              <a:bodyPr wrap="none" rtlCol="0">
                <a:spAutoFit/>
              </a:bodyPr>
              <a:lstStyle/>
              <a:p>
                <a:pPr>
                  <a:defRPr/>
                </a:pPr>
                <a:r>
                  <a:rPr lang="en-US" sz="2000" dirty="0">
                    <a:solidFill>
                      <a:prstClr val="black"/>
                    </a:solidFill>
                    <a:latin typeface="Calibri"/>
                  </a:rPr>
                  <a:t>Output:</a:t>
                </a:r>
              </a:p>
            </p:txBody>
          </p:sp>
        </p:grpSp>
        <mc:AlternateContent xmlns:mc="http://schemas.openxmlformats.org/markup-compatibility/2006" xmlns:a14="http://schemas.microsoft.com/office/drawing/2010/main">
          <mc:Choice Requires="a14">
            <p:sp>
              <p:nvSpPr>
                <p:cNvPr id="97" name="Oval 96"/>
                <p:cNvSpPr/>
                <p:nvPr/>
              </p:nvSpPr>
              <p:spPr>
                <a:xfrm>
                  <a:off x="152400" y="4617879"/>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1</m:t>
                            </m:r>
                          </m:sub>
                        </m:sSub>
                      </m:oMath>
                    </m:oMathPara>
                  </a14:m>
                  <a:endParaRPr lang="en-US" sz="2800" dirty="0">
                    <a:solidFill>
                      <a:prstClr val="white"/>
                    </a:solidFill>
                    <a:latin typeface="Calibri"/>
                  </a:endParaRPr>
                </a:p>
              </p:txBody>
            </p:sp>
          </mc:Choice>
          <mc:Fallback xmlns="">
            <p:sp>
              <p:nvSpPr>
                <p:cNvPr id="97" name="Oval 96"/>
                <p:cNvSpPr>
                  <a:spLocks noRot="1" noChangeAspect="1" noMove="1" noResize="1" noEditPoints="1" noAdjustHandles="1" noChangeArrowheads="1" noChangeShapeType="1" noTextEdit="1"/>
                </p:cNvSpPr>
                <p:nvPr/>
              </p:nvSpPr>
              <p:spPr>
                <a:xfrm>
                  <a:off x="152400" y="4617879"/>
                  <a:ext cx="590313" cy="563721"/>
                </a:xfrm>
                <a:prstGeom prst="ellipse">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Oval 97"/>
                <p:cNvSpPr/>
                <p:nvPr/>
              </p:nvSpPr>
              <p:spPr>
                <a:xfrm>
                  <a:off x="152400" y="5334000"/>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2</m:t>
                            </m:r>
                          </m:sub>
                        </m:sSub>
                      </m:oMath>
                    </m:oMathPara>
                  </a14:m>
                  <a:endParaRPr lang="en-US" sz="2800" dirty="0">
                    <a:solidFill>
                      <a:prstClr val="white"/>
                    </a:solidFill>
                    <a:latin typeface="Calibri"/>
                  </a:endParaRPr>
                </a:p>
              </p:txBody>
            </p:sp>
          </mc:Choice>
          <mc:Fallback xmlns="">
            <p:sp>
              <p:nvSpPr>
                <p:cNvPr id="98" name="Oval 97"/>
                <p:cNvSpPr>
                  <a:spLocks noRot="1" noChangeAspect="1" noMove="1" noResize="1" noEditPoints="1" noAdjustHandles="1" noChangeArrowheads="1" noChangeShapeType="1" noTextEdit="1"/>
                </p:cNvSpPr>
                <p:nvPr/>
              </p:nvSpPr>
              <p:spPr>
                <a:xfrm>
                  <a:off x="152400" y="5334000"/>
                  <a:ext cx="590313" cy="563721"/>
                </a:xfrm>
                <a:prstGeom prst="ellipse">
                  <a:avLst/>
                </a:prstGeom>
                <a:blipFill rotWithShape="1">
                  <a:blip r:embed="rId1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6" name="TextBox 35"/>
              <p:cNvSpPr txBox="1"/>
              <p:nvPr/>
            </p:nvSpPr>
            <p:spPr>
              <a:xfrm rot="2245031">
                <a:off x="6651502" y="3640267"/>
                <a:ext cx="1364669"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m:t>
                      </m:r>
                      <m:r>
                        <a:rPr lang="en-US" sz="2000" i="1">
                          <a:solidFill>
                            <a:srgbClr val="FF0000"/>
                          </a:solidFill>
                          <a:latin typeface="Cambria Math"/>
                        </a:rPr>
                        <m:t>−0.5</m:t>
                      </m:r>
                      <m:r>
                        <a:rPr lang="en-US" sz="2000" i="1">
                          <a:solidFill>
                            <a:srgbClr val="FF0000"/>
                          </a:solidFill>
                          <a:latin typeface="Cambria Math" panose="02040503050406030204" pitchFamily="18" charset="0"/>
                        </a:rPr>
                        <m:t>)</m:t>
                      </m:r>
                    </m:oMath>
                  </m:oMathPara>
                </a14:m>
                <a:endParaRPr lang="en-US" sz="2000" dirty="0">
                  <a:solidFill>
                    <a:srgbClr val="FF0000"/>
                  </a:solidFill>
                  <a:latin typeface="Calibri"/>
                </a:endParaRPr>
              </a:p>
            </p:txBody>
          </p:sp>
        </mc:Choice>
        <mc:Fallback xmlns="">
          <p:sp>
            <p:nvSpPr>
              <p:cNvPr id="36" name="TextBox 35"/>
              <p:cNvSpPr txBox="1">
                <a:spLocks noRot="1" noChangeAspect="1" noMove="1" noResize="1" noEditPoints="1" noAdjustHandles="1" noChangeArrowheads="1" noChangeShapeType="1" noTextEdit="1"/>
              </p:cNvSpPr>
              <p:nvPr/>
            </p:nvSpPr>
            <p:spPr>
              <a:xfrm rot="2245031">
                <a:off x="6651502" y="3640267"/>
                <a:ext cx="1364669" cy="400110"/>
              </a:xfrm>
              <a:prstGeom prst="rect">
                <a:avLst/>
              </a:prstGeom>
              <a:blipFill>
                <a:blip r:embed="rId15"/>
                <a:stretch>
                  <a:fillRect b="-31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rot="1584226">
                <a:off x="6470173" y="4036074"/>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m:t>
                      </m:r>
                      <m:r>
                        <a:rPr lang="en-US" sz="2000" i="1">
                          <a:solidFill>
                            <a:srgbClr val="FF0000"/>
                          </a:solidFill>
                          <a:latin typeface="Cambria Math"/>
                        </a:rPr>
                        <m:t>1</m:t>
                      </m:r>
                    </m:oMath>
                  </m:oMathPara>
                </a14:m>
                <a:endParaRPr lang="en-US" sz="2000" dirty="0">
                  <a:solidFill>
                    <a:srgbClr val="FF0000"/>
                  </a:solidFill>
                  <a:latin typeface="Calibri"/>
                </a:endParaRPr>
              </a:p>
            </p:txBody>
          </p:sp>
        </mc:Choice>
        <mc:Fallback xmlns="">
          <p:sp>
            <p:nvSpPr>
              <p:cNvPr id="37" name="TextBox 36"/>
              <p:cNvSpPr txBox="1">
                <a:spLocks noRot="1" noChangeAspect="1" noMove="1" noResize="1" noEditPoints="1" noAdjustHandles="1" noChangeArrowheads="1" noChangeShapeType="1" noTextEdit="1"/>
              </p:cNvSpPr>
              <p:nvPr/>
            </p:nvSpPr>
            <p:spPr>
              <a:xfrm rot="1584226">
                <a:off x="6470173" y="4036074"/>
                <a:ext cx="765146" cy="40011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rot="20515973">
                <a:off x="6189076" y="5429224"/>
                <a:ext cx="1169103"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m:t>
                      </m:r>
                      <m:r>
                        <a:rPr lang="en-US" sz="2000" i="1">
                          <a:solidFill>
                            <a:srgbClr val="FF0000"/>
                          </a:solidFill>
                          <a:latin typeface="Cambria Math"/>
                        </a:rPr>
                        <m:t>−1</m:t>
                      </m:r>
                      <m:r>
                        <a:rPr lang="en-US" sz="2000" i="1">
                          <a:solidFill>
                            <a:srgbClr val="FF0000"/>
                          </a:solidFill>
                          <a:latin typeface="Cambria Math" panose="02040503050406030204" pitchFamily="18" charset="0"/>
                        </a:rPr>
                        <m:t>)</m:t>
                      </m:r>
                    </m:oMath>
                  </m:oMathPara>
                </a14:m>
                <a:endParaRPr lang="en-US" sz="2000" dirty="0">
                  <a:solidFill>
                    <a:srgbClr val="FF0000"/>
                  </a:solidFill>
                  <a:latin typeface="Calibri"/>
                </a:endParaRPr>
              </a:p>
            </p:txBody>
          </p:sp>
        </mc:Choice>
        <mc:Fallback xmlns="">
          <p:sp>
            <p:nvSpPr>
              <p:cNvPr id="38" name="TextBox 37"/>
              <p:cNvSpPr txBox="1">
                <a:spLocks noRot="1" noChangeAspect="1" noMove="1" noResize="1" noEditPoints="1" noAdjustHandles="1" noChangeArrowheads="1" noChangeShapeType="1" noTextEdit="1"/>
              </p:cNvSpPr>
              <p:nvPr/>
            </p:nvSpPr>
            <p:spPr>
              <a:xfrm rot="20515973">
                <a:off x="6189076" y="5429224"/>
                <a:ext cx="1169103" cy="400110"/>
              </a:xfrm>
              <a:prstGeom prst="rect">
                <a:avLst/>
              </a:prstGeom>
              <a:blipFill>
                <a:blip r:embed="rId17"/>
                <a:stretch>
                  <a:fillRect r="-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0183686" y="4766126"/>
                <a:ext cx="385042"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0</m:t>
                      </m:r>
                    </m:oMath>
                  </m:oMathPara>
                </a14:m>
                <a:endParaRPr lang="en-US" sz="2000" dirty="0">
                  <a:solidFill>
                    <a:srgbClr val="FF0000"/>
                  </a:solidFill>
                  <a:latin typeface="Calibri"/>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10183686" y="4766126"/>
                <a:ext cx="385042" cy="40011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rot="20564758">
                <a:off x="2893097" y="4199989"/>
                <a:ext cx="585417" cy="400110"/>
              </a:xfrm>
              <a:prstGeom prst="rect">
                <a:avLst/>
              </a:prstGeom>
              <a:noFill/>
            </p:spPr>
            <p:txBody>
              <a:bodyPr wrap="none" rtlCol="0">
                <a:spAutoFit/>
              </a:bodyPr>
              <a:lstStyle/>
              <a:p>
                <a:pPr>
                  <a:defRPr/>
                </a:pPr>
                <a14:m>
                  <m:oMath xmlns:m="http://schemas.openxmlformats.org/officeDocument/2006/math">
                    <m:r>
                      <a:rPr lang="en-US" sz="2000" i="1">
                        <a:solidFill>
                          <a:srgbClr val="FF0000"/>
                        </a:solidFill>
                        <a:latin typeface="Cambria Math" panose="02040503050406030204" pitchFamily="18" charset="0"/>
                      </a:rPr>
                      <m:t>1</m:t>
                    </m:r>
                  </m:oMath>
                </a14:m>
                <a:r>
                  <a:rPr lang="en-US" sz="2000" dirty="0">
                    <a:solidFill>
                      <a:srgbClr val="FF0000"/>
                    </a:solidFill>
                    <a:latin typeface="Calibri"/>
                  </a:rPr>
                  <a:t>*1</a:t>
                </a:r>
              </a:p>
            </p:txBody>
          </p:sp>
        </mc:Choice>
        <mc:Fallback xmlns="">
          <p:sp>
            <p:nvSpPr>
              <p:cNvPr id="40" name="TextBox 39"/>
              <p:cNvSpPr txBox="1">
                <a:spLocks noRot="1" noChangeAspect="1" noMove="1" noResize="1" noEditPoints="1" noAdjustHandles="1" noChangeArrowheads="1" noChangeShapeType="1" noTextEdit="1"/>
              </p:cNvSpPr>
              <p:nvPr/>
            </p:nvSpPr>
            <p:spPr>
              <a:xfrm rot="20564758">
                <a:off x="2893097" y="4199989"/>
                <a:ext cx="585417" cy="400110"/>
              </a:xfrm>
              <a:prstGeom prst="rect">
                <a:avLst/>
              </a:prstGeom>
              <a:blipFill>
                <a:blip r:embed="rId19"/>
                <a:stretch>
                  <a:fillRect t="-8696" r="-1160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rot="20198068">
                <a:off x="3053418" y="4746440"/>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1∗1</m:t>
                      </m:r>
                    </m:oMath>
                  </m:oMathPara>
                </a14:m>
                <a:endParaRPr lang="en-US" sz="2000" dirty="0">
                  <a:solidFill>
                    <a:srgbClr val="FF0000"/>
                  </a:solidFill>
                  <a:latin typeface="Calibri"/>
                </a:endParaRPr>
              </a:p>
            </p:txBody>
          </p:sp>
        </mc:Choice>
        <mc:Fallback xmlns="">
          <p:sp>
            <p:nvSpPr>
              <p:cNvPr id="41" name="TextBox 40"/>
              <p:cNvSpPr txBox="1">
                <a:spLocks noRot="1" noChangeAspect="1" noMove="1" noResize="1" noEditPoints="1" noAdjustHandles="1" noChangeArrowheads="1" noChangeShapeType="1" noTextEdit="1"/>
              </p:cNvSpPr>
              <p:nvPr/>
            </p:nvSpPr>
            <p:spPr>
              <a:xfrm rot="20198068">
                <a:off x="3053418" y="4746440"/>
                <a:ext cx="765146" cy="400110"/>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rot="161249">
                <a:off x="3301359" y="3172301"/>
                <a:ext cx="1364669"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1∗(−0.5)</m:t>
                      </m:r>
                    </m:oMath>
                  </m:oMathPara>
                </a14:m>
                <a:endParaRPr lang="en-US" sz="2000" dirty="0">
                  <a:solidFill>
                    <a:srgbClr val="FF0000"/>
                  </a:solidFill>
                  <a:latin typeface="Calibri"/>
                </a:endParaRPr>
              </a:p>
            </p:txBody>
          </p:sp>
        </mc:Choice>
        <mc:Fallback xmlns="">
          <p:sp>
            <p:nvSpPr>
              <p:cNvPr id="42" name="TextBox 41"/>
              <p:cNvSpPr txBox="1">
                <a:spLocks noRot="1" noChangeAspect="1" noMove="1" noResize="1" noEditPoints="1" noAdjustHandles="1" noChangeArrowheads="1" noChangeShapeType="1" noTextEdit="1"/>
              </p:cNvSpPr>
              <p:nvPr/>
            </p:nvSpPr>
            <p:spPr>
              <a:xfrm rot="161249">
                <a:off x="3301359" y="3172301"/>
                <a:ext cx="1364669" cy="400110"/>
              </a:xfrm>
              <a:prstGeom prst="rect">
                <a:avLst/>
              </a:prstGeom>
              <a:blipFill>
                <a:blip r:embed="rId21"/>
                <a:stretch>
                  <a:fillRect b="-116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rot="1994189">
                <a:off x="3967243" y="5026572"/>
                <a:ext cx="1364669"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m:t>
                      </m:r>
                      <m:r>
                        <a:rPr lang="en-US" sz="2000" i="1">
                          <a:solidFill>
                            <a:srgbClr val="FF0000"/>
                          </a:solidFill>
                          <a:latin typeface="Cambria Math"/>
                        </a:rPr>
                        <m:t>−1.5</m:t>
                      </m:r>
                      <m:r>
                        <a:rPr lang="en-US" sz="2000" i="1">
                          <a:solidFill>
                            <a:srgbClr val="FF0000"/>
                          </a:solidFill>
                          <a:latin typeface="Cambria Math" panose="02040503050406030204" pitchFamily="18" charset="0"/>
                        </a:rPr>
                        <m:t>)</m:t>
                      </m:r>
                    </m:oMath>
                  </m:oMathPara>
                </a14:m>
                <a:endParaRPr lang="en-US" sz="2000" dirty="0">
                  <a:solidFill>
                    <a:srgbClr val="FF0000"/>
                  </a:solidFill>
                  <a:latin typeface="Calibri"/>
                </a:endParaRPr>
              </a:p>
            </p:txBody>
          </p:sp>
        </mc:Choice>
        <mc:Fallback xmlns="">
          <p:sp>
            <p:nvSpPr>
              <p:cNvPr id="43" name="TextBox 42"/>
              <p:cNvSpPr txBox="1">
                <a:spLocks noRot="1" noChangeAspect="1" noMove="1" noResize="1" noEditPoints="1" noAdjustHandles="1" noChangeArrowheads="1" noChangeShapeType="1" noTextEdit="1"/>
              </p:cNvSpPr>
              <p:nvPr/>
            </p:nvSpPr>
            <p:spPr>
              <a:xfrm rot="1994189">
                <a:off x="3967243" y="5026572"/>
                <a:ext cx="1364669" cy="400110"/>
              </a:xfrm>
              <a:prstGeom prst="rect">
                <a:avLst/>
              </a:prstGeom>
              <a:blipFill>
                <a:blip r:embed="rId22"/>
                <a:stretch>
                  <a:fillRect b="-39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rot="1440646">
                <a:off x="3880344" y="5387713"/>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1∗1</m:t>
                      </m:r>
                    </m:oMath>
                  </m:oMathPara>
                </a14:m>
                <a:endParaRPr lang="en-US" sz="2000" dirty="0">
                  <a:solidFill>
                    <a:srgbClr val="FF0000"/>
                  </a:solidFill>
                  <a:latin typeface="Calibri"/>
                </a:endParaRPr>
              </a:p>
            </p:txBody>
          </p:sp>
        </mc:Choice>
        <mc:Fallback xmlns="">
          <p:sp>
            <p:nvSpPr>
              <p:cNvPr id="44" name="TextBox 43"/>
              <p:cNvSpPr txBox="1">
                <a:spLocks noRot="1" noChangeAspect="1" noMove="1" noResize="1" noEditPoints="1" noAdjustHandles="1" noChangeArrowheads="1" noChangeShapeType="1" noTextEdit="1"/>
              </p:cNvSpPr>
              <p:nvPr/>
            </p:nvSpPr>
            <p:spPr>
              <a:xfrm rot="1440646">
                <a:off x="3880344" y="5387713"/>
                <a:ext cx="765146" cy="400110"/>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rot="1027740">
                <a:off x="3733611" y="5813678"/>
                <a:ext cx="765146" cy="400110"/>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r>
                        <a:rPr lang="en-US" sz="2000" i="1">
                          <a:solidFill>
                            <a:srgbClr val="FF0000"/>
                          </a:solidFill>
                          <a:latin typeface="Cambria Math" panose="02040503050406030204" pitchFamily="18" charset="0"/>
                        </a:rPr>
                        <m:t>1∗1</m:t>
                      </m:r>
                    </m:oMath>
                  </m:oMathPara>
                </a14:m>
                <a:endParaRPr lang="en-US" sz="2000" dirty="0">
                  <a:solidFill>
                    <a:srgbClr val="FF0000"/>
                  </a:solidFill>
                  <a:latin typeface="Calibri"/>
                </a:endParaRPr>
              </a:p>
            </p:txBody>
          </p:sp>
        </mc:Choice>
        <mc:Fallback xmlns="">
          <p:sp>
            <p:nvSpPr>
              <p:cNvPr id="45" name="TextBox 44"/>
              <p:cNvSpPr txBox="1">
                <a:spLocks noRot="1" noChangeAspect="1" noMove="1" noResize="1" noEditPoints="1" noAdjustHandles="1" noChangeArrowheads="1" noChangeShapeType="1" noTextEdit="1"/>
              </p:cNvSpPr>
              <p:nvPr/>
            </p:nvSpPr>
            <p:spPr>
              <a:xfrm rot="1027740">
                <a:off x="3733611" y="5813678"/>
                <a:ext cx="765146" cy="400110"/>
              </a:xfrm>
              <a:prstGeom prst="rect">
                <a:avLst/>
              </a:prstGeom>
              <a:blipFill>
                <a:blip r:embed="rId2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799769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458200" cy="990600"/>
          </a:xfrm>
        </p:spPr>
        <p:txBody>
          <a:bodyPr/>
          <a:lstStyle/>
          <a:p>
            <a:r>
              <a:rPr lang="en-US" dirty="0"/>
              <a:t>Neural Networks</a:t>
            </a:r>
          </a:p>
        </p:txBody>
      </p:sp>
      <p:sp>
        <p:nvSpPr>
          <p:cNvPr id="3" name="Content Placeholder 2"/>
          <p:cNvSpPr>
            <a:spLocks noGrp="1"/>
          </p:cNvSpPr>
          <p:nvPr>
            <p:ph idx="1"/>
          </p:nvPr>
        </p:nvSpPr>
        <p:spPr>
          <a:xfrm>
            <a:off x="1676400" y="1447800"/>
            <a:ext cx="8763000" cy="4876800"/>
          </a:xfrm>
        </p:spPr>
        <p:txBody>
          <a:bodyPr/>
          <a:lstStyle/>
          <a:p>
            <a:r>
              <a:rPr lang="en-US" sz="2400" dirty="0"/>
              <a:t>This neural network example consists of six units:</a:t>
            </a:r>
          </a:p>
          <a:p>
            <a:pPr lvl="1"/>
            <a:r>
              <a:rPr lang="en-US" sz="2000" dirty="0"/>
              <a:t>Three input units (including the not-shown bias input).</a:t>
            </a:r>
          </a:p>
          <a:p>
            <a:pPr lvl="1"/>
            <a:r>
              <a:rPr lang="en-US" sz="2000" dirty="0"/>
              <a:t>Three perceptrons.</a:t>
            </a:r>
          </a:p>
          <a:p>
            <a:r>
              <a:rPr lang="en-US" sz="2400" dirty="0"/>
              <a:t>Yes, in the notation we will be using, inputs count as units.</a:t>
            </a:r>
          </a:p>
        </p:txBody>
      </p:sp>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68</a:t>
            </a:fld>
            <a:endParaRPr lang="en-US" dirty="0">
              <a:solidFill>
                <a:prstClr val="black">
                  <a:tint val="75000"/>
                </a:prstClr>
              </a:solidFill>
              <a:latin typeface="Calibri"/>
            </a:endParaRPr>
          </a:p>
        </p:txBody>
      </p:sp>
      <p:grpSp>
        <p:nvGrpSpPr>
          <p:cNvPr id="89" name="Group 88"/>
          <p:cNvGrpSpPr/>
          <p:nvPr/>
        </p:nvGrpSpPr>
        <p:grpSpPr>
          <a:xfrm>
            <a:off x="1676400" y="3153152"/>
            <a:ext cx="8534400" cy="3552449"/>
            <a:chOff x="152400" y="3153151"/>
            <a:chExt cx="8534400" cy="3552449"/>
          </a:xfrm>
        </p:grpSpPr>
        <p:grpSp>
          <p:nvGrpSpPr>
            <p:cNvPr id="90" name="Group 89"/>
            <p:cNvGrpSpPr/>
            <p:nvPr/>
          </p:nvGrpSpPr>
          <p:grpSpPr>
            <a:xfrm>
              <a:off x="742713" y="3153151"/>
              <a:ext cx="7944087" cy="3552449"/>
              <a:chOff x="742713" y="3153151"/>
              <a:chExt cx="7944087" cy="3552449"/>
            </a:xfrm>
          </p:grpSpPr>
          <p:grpSp>
            <p:nvGrpSpPr>
              <p:cNvPr id="93" name="Group 92"/>
              <p:cNvGrpSpPr/>
              <p:nvPr/>
            </p:nvGrpSpPr>
            <p:grpSpPr>
              <a:xfrm>
                <a:off x="742713" y="3153151"/>
                <a:ext cx="7944087" cy="3552449"/>
                <a:chOff x="742713" y="3095628"/>
                <a:chExt cx="7944087" cy="3552449"/>
              </a:xfrm>
            </p:grpSpPr>
            <p:grpSp>
              <p:nvGrpSpPr>
                <p:cNvPr id="95" name="Group 94"/>
                <p:cNvGrpSpPr/>
                <p:nvPr/>
              </p:nvGrpSpPr>
              <p:grpSpPr>
                <a:xfrm>
                  <a:off x="742713" y="4842217"/>
                  <a:ext cx="3703511" cy="1805860"/>
                  <a:chOff x="2028330" y="812860"/>
                  <a:chExt cx="3703511" cy="1805860"/>
                </a:xfrm>
              </p:grpSpPr>
              <p:sp>
                <p:nvSpPr>
                  <p:cNvPr id="113" name="Oval 112"/>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4</a:t>
                    </a:r>
                  </a:p>
                </p:txBody>
              </p:sp>
              <p:cxnSp>
                <p:nvCxnSpPr>
                  <p:cNvPr id="114" name="Straight Arrow Connector 113"/>
                  <p:cNvCxnSpPr>
                    <a:endCxn id="113" idx="1"/>
                  </p:cNvCxnSpPr>
                  <p:nvPr/>
                </p:nvCxnSpPr>
                <p:spPr>
                  <a:xfrm>
                    <a:off x="3800217" y="999843"/>
                    <a:ext cx="1090632" cy="6963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92" idx="6"/>
                    <a:endCxn id="113" idx="3"/>
                  </p:cNvCxnSpPr>
                  <p:nvPr/>
                </p:nvCxnSpPr>
                <p:spPr>
                  <a:xfrm>
                    <a:off x="2028330" y="1528981"/>
                    <a:ext cx="2862519" cy="9314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1" idx="6"/>
                    <a:endCxn id="113" idx="2"/>
                  </p:cNvCxnSpPr>
                  <p:nvPr/>
                </p:nvCxnSpPr>
                <p:spPr>
                  <a:xfrm>
                    <a:off x="2028330" y="812860"/>
                    <a:ext cx="2718228" cy="126544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7" name="TextBox 116"/>
                      <p:cNvSpPr txBox="1"/>
                      <p:nvPr/>
                    </p:nvSpPr>
                    <p:spPr>
                      <a:xfrm rot="1994189">
                        <a:off x="3637296" y="932992"/>
                        <a:ext cx="1547796"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4,0</m:t>
                                  </m:r>
                                </m:sub>
                              </m:sSub>
                              <m:r>
                                <a:rPr lang="en-US" sz="2000" i="1">
                                  <a:solidFill>
                                    <a:prstClr val="black"/>
                                  </a:solidFill>
                                  <a:latin typeface="Cambria Math"/>
                                </a:rPr>
                                <m:t>=−1.5</m:t>
                              </m:r>
                            </m:oMath>
                          </m:oMathPara>
                        </a14:m>
                        <a:endParaRPr lang="en-US" sz="2000" dirty="0">
                          <a:solidFill>
                            <a:prstClr val="black"/>
                          </a:solidFill>
                          <a:latin typeface="Calibri"/>
                        </a:endParaRPr>
                      </a:p>
                    </p:txBody>
                  </p:sp>
                </mc:Choice>
                <mc:Fallback xmlns="">
                  <p:sp>
                    <p:nvSpPr>
                      <p:cNvPr id="117" name="TextBox 116"/>
                      <p:cNvSpPr txBox="1">
                        <a:spLocks noRot="1" noChangeAspect="1" noMove="1" noResize="1" noEditPoints="1" noAdjustHandles="1" noChangeArrowheads="1" noChangeShapeType="1" noTextEdit="1"/>
                      </p:cNvSpPr>
                      <p:nvPr/>
                    </p:nvSpPr>
                    <p:spPr>
                      <a:xfrm rot="1994189">
                        <a:off x="3637296" y="932992"/>
                        <a:ext cx="1547796" cy="413511"/>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TextBox 117"/>
                      <p:cNvSpPr txBox="1"/>
                      <p:nvPr/>
                    </p:nvSpPr>
                    <p:spPr>
                      <a:xfrm rot="1440646">
                        <a:off x="3444599" y="1294133"/>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18" name="TextBox 117"/>
                      <p:cNvSpPr txBox="1">
                        <a:spLocks noRot="1" noChangeAspect="1" noMove="1" noResize="1" noEditPoints="1" noAdjustHandles="1" noChangeArrowheads="1" noChangeShapeType="1" noTextEdit="1"/>
                      </p:cNvSpPr>
                      <p:nvPr/>
                    </p:nvSpPr>
                    <p:spPr>
                      <a:xfrm rot="1440646">
                        <a:off x="3444599" y="1294133"/>
                        <a:ext cx="1159869" cy="413511"/>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p:cNvSpPr txBox="1"/>
                      <p:nvPr/>
                    </p:nvSpPr>
                    <p:spPr>
                      <a:xfrm rot="1027740">
                        <a:off x="3297866" y="1720098"/>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19" name="TextBox 118"/>
                      <p:cNvSpPr txBox="1">
                        <a:spLocks noRot="1" noChangeAspect="1" noMove="1" noResize="1" noEditPoints="1" noAdjustHandles="1" noChangeArrowheads="1" noChangeShapeType="1" noTextEdit="1"/>
                      </p:cNvSpPr>
                      <p:nvPr/>
                    </p:nvSpPr>
                    <p:spPr>
                      <a:xfrm rot="1027740">
                        <a:off x="3297866" y="1720098"/>
                        <a:ext cx="1159869" cy="413511"/>
                      </a:xfrm>
                      <a:prstGeom prst="rect">
                        <a:avLst/>
                      </a:prstGeom>
                      <a:blipFill rotWithShape="1">
                        <a:blip r:embed="rId5"/>
                        <a:stretch>
                          <a:fillRect/>
                        </a:stretch>
                      </a:blipFill>
                    </p:spPr>
                    <p:txBody>
                      <a:bodyPr/>
                      <a:lstStyle/>
                      <a:p>
                        <a:r>
                          <a:rPr lang="en-US">
                            <a:noFill/>
                          </a:rPr>
                          <a:t> </a:t>
                        </a:r>
                      </a:p>
                    </p:txBody>
                  </p:sp>
                </mc:Fallback>
              </mc:AlternateContent>
            </p:grpSp>
            <p:grpSp>
              <p:nvGrpSpPr>
                <p:cNvPr id="96" name="Group 95"/>
                <p:cNvGrpSpPr/>
                <p:nvPr/>
              </p:nvGrpSpPr>
              <p:grpSpPr>
                <a:xfrm>
                  <a:off x="742713" y="3095628"/>
                  <a:ext cx="3703511" cy="2462710"/>
                  <a:chOff x="2028330" y="1256186"/>
                  <a:chExt cx="3703511" cy="2462710"/>
                </a:xfrm>
              </p:grpSpPr>
              <p:sp>
                <p:nvSpPr>
                  <p:cNvPr id="106" name="Oval 105"/>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3</a:t>
                    </a:r>
                  </a:p>
                </p:txBody>
              </p:sp>
              <p:cxnSp>
                <p:nvCxnSpPr>
                  <p:cNvPr id="107" name="Straight Arrow Connector 106"/>
                  <p:cNvCxnSpPr>
                    <a:endCxn id="106" idx="1"/>
                  </p:cNvCxnSpPr>
                  <p:nvPr/>
                </p:nvCxnSpPr>
                <p:spPr>
                  <a:xfrm>
                    <a:off x="2991457" y="1642143"/>
                    <a:ext cx="1899392" cy="540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92" idx="6"/>
                    <a:endCxn id="106" idx="3"/>
                  </p:cNvCxnSpPr>
                  <p:nvPr/>
                </p:nvCxnSpPr>
                <p:spPr>
                  <a:xfrm flipV="1">
                    <a:off x="2028330" y="2460437"/>
                    <a:ext cx="2862519" cy="12584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91" idx="6"/>
                    <a:endCxn id="106" idx="2"/>
                  </p:cNvCxnSpPr>
                  <p:nvPr/>
                </p:nvCxnSpPr>
                <p:spPr>
                  <a:xfrm flipV="1">
                    <a:off x="2028330" y="2078307"/>
                    <a:ext cx="2718228" cy="9244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0" name="TextBox 109"/>
                      <p:cNvSpPr txBox="1"/>
                      <p:nvPr/>
                    </p:nvSpPr>
                    <p:spPr>
                      <a:xfrm rot="212389">
                        <a:off x="3201899" y="1256186"/>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110" name="TextBox 109"/>
                      <p:cNvSpPr txBox="1">
                        <a:spLocks noRot="1" noChangeAspect="1" noMove="1" noResize="1" noEditPoints="1" noAdjustHandles="1" noChangeArrowheads="1" noChangeShapeType="1" noTextEdit="1"/>
                      </p:cNvSpPr>
                      <p:nvPr/>
                    </p:nvSpPr>
                    <p:spPr>
                      <a:xfrm rot="212389">
                        <a:off x="3201899" y="1256186"/>
                        <a:ext cx="1555554" cy="413511"/>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rot="20849601">
                        <a:off x="3363669" y="1863479"/>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11" name="TextBox 110"/>
                      <p:cNvSpPr txBox="1">
                        <a:spLocks noRot="1" noChangeAspect="1" noMove="1" noResize="1" noEditPoints="1" noAdjustHandles="1" noChangeArrowheads="1" noChangeShapeType="1" noTextEdit="1"/>
                      </p:cNvSpPr>
                      <p:nvPr/>
                    </p:nvSpPr>
                    <p:spPr>
                      <a:xfrm rot="20849601">
                        <a:off x="3363669" y="1863479"/>
                        <a:ext cx="1167627" cy="413511"/>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p:cNvSpPr txBox="1"/>
                      <p:nvPr/>
                    </p:nvSpPr>
                    <p:spPr>
                      <a:xfrm rot="20251611">
                        <a:off x="3512293" y="2330420"/>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12" name="TextBox 111"/>
                      <p:cNvSpPr txBox="1">
                        <a:spLocks noRot="1" noChangeAspect="1" noMove="1" noResize="1" noEditPoints="1" noAdjustHandles="1" noChangeArrowheads="1" noChangeShapeType="1" noTextEdit="1"/>
                      </p:cNvSpPr>
                      <p:nvPr/>
                    </p:nvSpPr>
                    <p:spPr>
                      <a:xfrm rot="20251611">
                        <a:off x="3512293" y="2330420"/>
                        <a:ext cx="1167627" cy="413511"/>
                      </a:xfrm>
                      <a:prstGeom prst="rect">
                        <a:avLst/>
                      </a:prstGeom>
                      <a:blipFill rotWithShape="1">
                        <a:blip r:embed="rId8"/>
                        <a:stretch>
                          <a:fillRect/>
                        </a:stretch>
                      </a:blipFill>
                    </p:spPr>
                    <p:txBody>
                      <a:bodyPr/>
                      <a:lstStyle/>
                      <a:p>
                        <a:r>
                          <a:rPr lang="en-US">
                            <a:noFill/>
                          </a:rPr>
                          <a:t> </a:t>
                        </a:r>
                      </a:p>
                    </p:txBody>
                  </p:sp>
                </mc:Fallback>
              </mc:AlternateContent>
            </p:grpSp>
            <p:grpSp>
              <p:nvGrpSpPr>
                <p:cNvPr id="97" name="Group 96"/>
                <p:cNvGrpSpPr/>
                <p:nvPr/>
              </p:nvGrpSpPr>
              <p:grpSpPr>
                <a:xfrm>
                  <a:off x="4446224" y="3500912"/>
                  <a:ext cx="4240576" cy="2606752"/>
                  <a:chOff x="2836241" y="633665"/>
                  <a:chExt cx="4240576" cy="2606752"/>
                </a:xfrm>
              </p:grpSpPr>
              <p:sp>
                <p:nvSpPr>
                  <p:cNvPr id="98" name="Oval 97"/>
                  <p:cNvSpPr/>
                  <p:nvPr/>
                </p:nvSpPr>
                <p:spPr>
                  <a:xfrm>
                    <a:off x="4746558" y="1537894"/>
                    <a:ext cx="958659"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5</a:t>
                    </a:r>
                  </a:p>
                </p:txBody>
              </p:sp>
              <p:cxnSp>
                <p:nvCxnSpPr>
                  <p:cNvPr id="99" name="Straight Arrow Connector 98"/>
                  <p:cNvCxnSpPr>
                    <a:endCxn id="98" idx="1"/>
                  </p:cNvCxnSpPr>
                  <p:nvPr/>
                </p:nvCxnSpPr>
                <p:spPr>
                  <a:xfrm>
                    <a:off x="3419217" y="633665"/>
                    <a:ext cx="1467733" cy="10625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113" idx="6"/>
                    <a:endCxn id="98" idx="3"/>
                  </p:cNvCxnSpPr>
                  <p:nvPr/>
                </p:nvCxnSpPr>
                <p:spPr>
                  <a:xfrm flipV="1">
                    <a:off x="2836241" y="2460437"/>
                    <a:ext cx="2050709" cy="7799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106" idx="6"/>
                    <a:endCxn id="98" idx="2"/>
                  </p:cNvCxnSpPr>
                  <p:nvPr/>
                </p:nvCxnSpPr>
                <p:spPr>
                  <a:xfrm>
                    <a:off x="2836241" y="1050502"/>
                    <a:ext cx="1910317" cy="102780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TextBox 101"/>
                      <p:cNvSpPr txBox="1"/>
                      <p:nvPr/>
                    </p:nvSpPr>
                    <p:spPr>
                      <a:xfrm rot="2245031">
                        <a:off x="3422076" y="708797"/>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102" name="TextBox 101"/>
                      <p:cNvSpPr txBox="1">
                        <a:spLocks noRot="1" noChangeAspect="1" noMove="1" noResize="1" noEditPoints="1" noAdjustHandles="1" noChangeArrowheads="1" noChangeShapeType="1" noTextEdit="1"/>
                      </p:cNvSpPr>
                      <p:nvPr/>
                    </p:nvSpPr>
                    <p:spPr>
                      <a:xfrm rot="2245031">
                        <a:off x="3422076" y="708797"/>
                        <a:ext cx="1555554" cy="41351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rot="1584226">
                        <a:off x="3134949" y="1104604"/>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5,3</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03" name="TextBox 102"/>
                      <p:cNvSpPr txBox="1">
                        <a:spLocks noRot="1" noChangeAspect="1" noMove="1" noResize="1" noEditPoints="1" noAdjustHandles="1" noChangeArrowheads="1" noChangeShapeType="1" noTextEdit="1"/>
                      </p:cNvSpPr>
                      <p:nvPr/>
                    </p:nvSpPr>
                    <p:spPr>
                      <a:xfrm rot="1584226">
                        <a:off x="3134949" y="1104604"/>
                        <a:ext cx="1167627" cy="413511"/>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p:cNvSpPr txBox="1"/>
                      <p:nvPr/>
                    </p:nvSpPr>
                    <p:spPr>
                      <a:xfrm rot="20515973">
                        <a:off x="2866835" y="2462149"/>
                        <a:ext cx="1359988"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5,4</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04" name="TextBox 103"/>
                      <p:cNvSpPr txBox="1">
                        <a:spLocks noRot="1" noChangeAspect="1" noMove="1" noResize="1" noEditPoints="1" noAdjustHandles="1" noChangeArrowheads="1" noChangeShapeType="1" noTextEdit="1"/>
                      </p:cNvSpPr>
                      <p:nvPr/>
                    </p:nvSpPr>
                    <p:spPr>
                      <a:xfrm rot="20515973">
                        <a:off x="2866835" y="2462149"/>
                        <a:ext cx="1359988" cy="413511"/>
                      </a:xfrm>
                      <a:prstGeom prst="rect">
                        <a:avLst/>
                      </a:prstGeom>
                      <a:blipFill rotWithShape="1">
                        <a:blip r:embed="rId11"/>
                        <a:stretch>
                          <a:fillRect/>
                        </a:stretch>
                      </a:blipFill>
                    </p:spPr>
                    <p:txBody>
                      <a:bodyPr/>
                      <a:lstStyle/>
                      <a:p>
                        <a:r>
                          <a:rPr lang="en-US">
                            <a:noFill/>
                          </a:rPr>
                          <a:t> </a:t>
                        </a:r>
                      </a:p>
                    </p:txBody>
                  </p:sp>
                </mc:Fallback>
              </mc:AlternateContent>
              <p:cxnSp>
                <p:nvCxnSpPr>
                  <p:cNvPr id="105" name="Straight Arrow Connector 104"/>
                  <p:cNvCxnSpPr>
                    <a:stCxn id="98" idx="6"/>
                  </p:cNvCxnSpPr>
                  <p:nvPr/>
                </p:nvCxnSpPr>
                <p:spPr>
                  <a:xfrm flipV="1">
                    <a:off x="5705217" y="2044521"/>
                    <a:ext cx="1371600" cy="337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sp>
            <p:nvSpPr>
              <p:cNvPr id="94" name="TextBox 93"/>
              <p:cNvSpPr txBox="1"/>
              <p:nvPr/>
            </p:nvSpPr>
            <p:spPr>
              <a:xfrm>
                <a:off x="7229005" y="4572000"/>
                <a:ext cx="1000595" cy="400110"/>
              </a:xfrm>
              <a:prstGeom prst="rect">
                <a:avLst/>
              </a:prstGeom>
              <a:noFill/>
            </p:spPr>
            <p:txBody>
              <a:bodyPr wrap="none" rtlCol="0">
                <a:spAutoFit/>
              </a:bodyPr>
              <a:lstStyle/>
              <a:p>
                <a:pPr>
                  <a:defRPr/>
                </a:pPr>
                <a:r>
                  <a:rPr lang="en-US" sz="2000" dirty="0">
                    <a:solidFill>
                      <a:prstClr val="black"/>
                    </a:solidFill>
                    <a:latin typeface="Calibri"/>
                  </a:rPr>
                  <a:t>Output:</a:t>
                </a:r>
              </a:p>
            </p:txBody>
          </p:sp>
        </p:grpSp>
        <mc:AlternateContent xmlns:mc="http://schemas.openxmlformats.org/markup-compatibility/2006" xmlns:a14="http://schemas.microsoft.com/office/drawing/2010/main">
          <mc:Choice Requires="a14">
            <p:sp>
              <p:nvSpPr>
                <p:cNvPr id="91" name="Oval 90"/>
                <p:cNvSpPr/>
                <p:nvPr/>
              </p:nvSpPr>
              <p:spPr>
                <a:xfrm>
                  <a:off x="152400" y="4617879"/>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1</m:t>
                            </m:r>
                          </m:sub>
                        </m:sSub>
                      </m:oMath>
                    </m:oMathPara>
                  </a14:m>
                  <a:endParaRPr lang="en-US" sz="2800" dirty="0">
                    <a:solidFill>
                      <a:prstClr val="white"/>
                    </a:solidFill>
                    <a:latin typeface="Calibri"/>
                  </a:endParaRPr>
                </a:p>
              </p:txBody>
            </p:sp>
          </mc:Choice>
          <mc:Fallback xmlns="">
            <p:sp>
              <p:nvSpPr>
                <p:cNvPr id="91" name="Oval 90"/>
                <p:cNvSpPr>
                  <a:spLocks noRot="1" noChangeAspect="1" noMove="1" noResize="1" noEditPoints="1" noAdjustHandles="1" noChangeArrowheads="1" noChangeShapeType="1" noTextEdit="1"/>
                </p:cNvSpPr>
                <p:nvPr/>
              </p:nvSpPr>
              <p:spPr>
                <a:xfrm>
                  <a:off x="152400" y="4617879"/>
                  <a:ext cx="590313" cy="563721"/>
                </a:xfrm>
                <a:prstGeom prst="ellipse">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Oval 91"/>
                <p:cNvSpPr/>
                <p:nvPr/>
              </p:nvSpPr>
              <p:spPr>
                <a:xfrm>
                  <a:off x="152400" y="5334000"/>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2</m:t>
                            </m:r>
                          </m:sub>
                        </m:sSub>
                      </m:oMath>
                    </m:oMathPara>
                  </a14:m>
                  <a:endParaRPr lang="en-US" sz="2800" dirty="0">
                    <a:solidFill>
                      <a:prstClr val="white"/>
                    </a:solidFill>
                    <a:latin typeface="Calibri"/>
                  </a:endParaRPr>
                </a:p>
              </p:txBody>
            </p:sp>
          </mc:Choice>
          <mc:Fallback xmlns="">
            <p:sp>
              <p:nvSpPr>
                <p:cNvPr id="92" name="Oval 91"/>
                <p:cNvSpPr>
                  <a:spLocks noRot="1" noChangeAspect="1" noMove="1" noResize="1" noEditPoints="1" noAdjustHandles="1" noChangeArrowheads="1" noChangeShapeType="1" noTextEdit="1"/>
                </p:cNvSpPr>
                <p:nvPr/>
              </p:nvSpPr>
              <p:spPr>
                <a:xfrm>
                  <a:off x="152400" y="5334000"/>
                  <a:ext cx="590313" cy="563721"/>
                </a:xfrm>
                <a:prstGeom prst="ellipse">
                  <a:avLst/>
                </a:prstGeom>
                <a:blipFill rotWithShape="1">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5282067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458200" cy="990600"/>
          </a:xfrm>
        </p:spPr>
        <p:txBody>
          <a:bodyPr/>
          <a:lstStyle/>
          <a:p>
            <a:r>
              <a:rPr lang="en-US" dirty="0"/>
              <a:t>Neural Networks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76400" y="1447800"/>
                <a:ext cx="8763000" cy="4876800"/>
              </a:xfrm>
            </p:spPr>
            <p:txBody>
              <a:bodyPr/>
              <a:lstStyle/>
              <a:p>
                <a:r>
                  <a:rPr lang="en-US" sz="2400" dirty="0"/>
                  <a:t>Weights are denoted as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𝑤</m:t>
                        </m:r>
                      </m:e>
                      <m:sub>
                        <m:r>
                          <a:rPr lang="en-US" sz="2400" i="1">
                            <a:latin typeface="Cambria Math"/>
                          </a:rPr>
                          <m:t>𝑗𝑖</m:t>
                        </m:r>
                      </m:sub>
                    </m:sSub>
                  </m:oMath>
                </a14:m>
                <a:r>
                  <a:rPr lang="en-US" sz="2400" dirty="0"/>
                  <a:t>.</a:t>
                </a:r>
              </a:p>
              <a:p>
                <a:pPr lvl="1"/>
                <a:r>
                  <a:rPr lang="en-US" sz="2000" dirty="0"/>
                  <a:t>Weight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𝑤</m:t>
                        </m:r>
                      </m:e>
                      <m:sub>
                        <m:r>
                          <a:rPr lang="en-US" sz="2000" i="1">
                            <a:latin typeface="Cambria Math"/>
                          </a:rPr>
                          <m:t>𝑗𝑖</m:t>
                        </m:r>
                      </m:sub>
                    </m:sSub>
                  </m:oMath>
                </a14:m>
                <a:r>
                  <a:rPr lang="en-US" sz="2000" dirty="0"/>
                  <a:t> belongs to the edge that connects the </a:t>
                </a:r>
                <a:r>
                  <a:rPr lang="en-US" sz="2000" b="1" dirty="0"/>
                  <a:t>output </a:t>
                </a:r>
                <a:r>
                  <a:rPr lang="en-US" sz="2000" dirty="0"/>
                  <a:t>of unit </a:t>
                </a:r>
                <a14:m>
                  <m:oMath xmlns:m="http://schemas.openxmlformats.org/officeDocument/2006/math">
                    <m:r>
                      <a:rPr lang="en-US" sz="2000" i="1">
                        <a:latin typeface="Cambria Math"/>
                      </a:rPr>
                      <m:t>𝑖</m:t>
                    </m:r>
                  </m:oMath>
                </a14:m>
                <a:r>
                  <a:rPr lang="en-US" sz="2000" dirty="0"/>
                  <a:t> with an </a:t>
                </a:r>
                <a:r>
                  <a:rPr lang="en-US" sz="2000" b="1" dirty="0"/>
                  <a:t>input </a:t>
                </a:r>
                <a:r>
                  <a:rPr lang="en-US" sz="2000" dirty="0"/>
                  <a:t>of unit </a:t>
                </a:r>
                <a14:m>
                  <m:oMath xmlns:m="http://schemas.openxmlformats.org/officeDocument/2006/math">
                    <m:r>
                      <a:rPr lang="en-US" sz="2000" i="1">
                        <a:latin typeface="Cambria Math"/>
                      </a:rPr>
                      <m:t>𝑗</m:t>
                    </m:r>
                  </m:oMath>
                </a14:m>
                <a:r>
                  <a:rPr lang="en-US" sz="2000" dirty="0"/>
                  <a:t>.</a:t>
                </a:r>
              </a:p>
              <a:p>
                <a:r>
                  <a:rPr lang="en-US" sz="2400" dirty="0"/>
                  <a:t>Units </a:t>
                </a:r>
                <a14:m>
                  <m:oMath xmlns:m="http://schemas.openxmlformats.org/officeDocument/2006/math">
                    <m:r>
                      <a:rPr lang="en-US" sz="2400" i="1" dirty="0">
                        <a:latin typeface="Cambria Math"/>
                      </a:rPr>
                      <m:t>0, 1, …,</m:t>
                    </m:r>
                    <m:r>
                      <a:rPr lang="en-US" sz="2400" i="1" dirty="0">
                        <a:latin typeface="Cambria Math"/>
                      </a:rPr>
                      <m:t>𝐷</m:t>
                    </m:r>
                  </m:oMath>
                </a14:m>
                <a:r>
                  <a:rPr lang="en-US" sz="2400" dirty="0"/>
                  <a:t> are the </a:t>
                </a:r>
                <a:r>
                  <a:rPr lang="en-US" sz="2400" b="1" dirty="0"/>
                  <a:t>input units</a:t>
                </a:r>
                <a:r>
                  <a:rPr lang="en-US" sz="2400" dirty="0"/>
                  <a:t> (units 0, 1, 2 in this example).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76400" y="1447800"/>
                <a:ext cx="8763000" cy="4876800"/>
              </a:xfrm>
              <a:blipFill>
                <a:blip r:embed="rId3"/>
                <a:stretch>
                  <a:fillRect l="-904" t="-15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69</a:t>
            </a:fld>
            <a:endParaRPr lang="en-US" dirty="0">
              <a:solidFill>
                <a:prstClr val="black">
                  <a:tint val="75000"/>
                </a:prstClr>
              </a:solidFill>
              <a:latin typeface="Calibri"/>
            </a:endParaRPr>
          </a:p>
        </p:txBody>
      </p:sp>
      <p:grpSp>
        <p:nvGrpSpPr>
          <p:cNvPr id="20" name="Group 19"/>
          <p:cNvGrpSpPr/>
          <p:nvPr/>
        </p:nvGrpSpPr>
        <p:grpSpPr>
          <a:xfrm>
            <a:off x="1676400" y="3153152"/>
            <a:ext cx="8534400" cy="3552449"/>
            <a:chOff x="152400" y="3153151"/>
            <a:chExt cx="8534400" cy="3552449"/>
          </a:xfrm>
        </p:grpSpPr>
        <p:grpSp>
          <p:nvGrpSpPr>
            <p:cNvPr id="85" name="Group 84"/>
            <p:cNvGrpSpPr/>
            <p:nvPr/>
          </p:nvGrpSpPr>
          <p:grpSpPr>
            <a:xfrm>
              <a:off x="742713" y="3153151"/>
              <a:ext cx="7944087" cy="3552449"/>
              <a:chOff x="742713" y="3153151"/>
              <a:chExt cx="7944087" cy="3552449"/>
            </a:xfrm>
          </p:grpSpPr>
          <p:grpSp>
            <p:nvGrpSpPr>
              <p:cNvPr id="84" name="Group 83"/>
              <p:cNvGrpSpPr/>
              <p:nvPr/>
            </p:nvGrpSpPr>
            <p:grpSpPr>
              <a:xfrm>
                <a:off x="742713" y="3153151"/>
                <a:ext cx="7944087" cy="3552449"/>
                <a:chOff x="742713" y="3095628"/>
                <a:chExt cx="7944087" cy="3552449"/>
              </a:xfrm>
            </p:grpSpPr>
            <p:grpSp>
              <p:nvGrpSpPr>
                <p:cNvPr id="6" name="Group 5"/>
                <p:cNvGrpSpPr/>
                <p:nvPr/>
              </p:nvGrpSpPr>
              <p:grpSpPr>
                <a:xfrm>
                  <a:off x="742713" y="4842217"/>
                  <a:ext cx="3703511" cy="1805860"/>
                  <a:chOff x="2028330" y="812860"/>
                  <a:chExt cx="3703511" cy="1805860"/>
                </a:xfrm>
              </p:grpSpPr>
              <p:sp>
                <p:nvSpPr>
                  <p:cNvPr id="8" name="Oval 7"/>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4</a:t>
                    </a:r>
                  </a:p>
                </p:txBody>
              </p:sp>
              <p:cxnSp>
                <p:nvCxnSpPr>
                  <p:cNvPr id="9" name="Straight Arrow Connector 8"/>
                  <p:cNvCxnSpPr>
                    <a:endCxn id="8" idx="1"/>
                  </p:cNvCxnSpPr>
                  <p:nvPr/>
                </p:nvCxnSpPr>
                <p:spPr>
                  <a:xfrm>
                    <a:off x="3800217" y="999843"/>
                    <a:ext cx="1090632" cy="6963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7" idx="6"/>
                    <a:endCxn id="8" idx="3"/>
                  </p:cNvCxnSpPr>
                  <p:nvPr/>
                </p:nvCxnSpPr>
                <p:spPr>
                  <a:xfrm>
                    <a:off x="2028330" y="1528981"/>
                    <a:ext cx="2862519" cy="9314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5" idx="6"/>
                    <a:endCxn id="8" idx="2"/>
                  </p:cNvCxnSpPr>
                  <p:nvPr/>
                </p:nvCxnSpPr>
                <p:spPr>
                  <a:xfrm>
                    <a:off x="2028330" y="812860"/>
                    <a:ext cx="2718228" cy="126544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rot="1994189">
                        <a:off x="3637296" y="932992"/>
                        <a:ext cx="1547796"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4,0</m:t>
                                  </m:r>
                                </m:sub>
                              </m:sSub>
                              <m:r>
                                <a:rPr lang="en-US" sz="2000" i="1">
                                  <a:solidFill>
                                    <a:prstClr val="black"/>
                                  </a:solidFill>
                                  <a:latin typeface="Cambria Math"/>
                                </a:rPr>
                                <m:t>=−1.5</m:t>
                              </m:r>
                            </m:oMath>
                          </m:oMathPara>
                        </a14:m>
                        <a:endParaRPr lang="en-US" sz="2000" dirty="0">
                          <a:solidFill>
                            <a:prstClr val="black"/>
                          </a:solidFill>
                          <a:latin typeface="Calibri"/>
                        </a:endParaRPr>
                      </a:p>
                    </p:txBody>
                  </p:sp>
                </mc:Choice>
                <mc:Fallback xmlns="">
                  <p:sp>
                    <p:nvSpPr>
                      <p:cNvPr id="15" name="TextBox 14"/>
                      <p:cNvSpPr txBox="1">
                        <a:spLocks noRot="1" noChangeAspect="1" noMove="1" noResize="1" noEditPoints="1" noAdjustHandles="1" noChangeArrowheads="1" noChangeShapeType="1" noTextEdit="1"/>
                      </p:cNvSpPr>
                      <p:nvPr/>
                    </p:nvSpPr>
                    <p:spPr>
                      <a:xfrm rot="1994189">
                        <a:off x="3637296" y="932992"/>
                        <a:ext cx="1547796" cy="413511"/>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rot="1440646">
                        <a:off x="3444599" y="1294133"/>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6" name="TextBox 15"/>
                      <p:cNvSpPr txBox="1">
                        <a:spLocks noRot="1" noChangeAspect="1" noMove="1" noResize="1" noEditPoints="1" noAdjustHandles="1" noChangeArrowheads="1" noChangeShapeType="1" noTextEdit="1"/>
                      </p:cNvSpPr>
                      <p:nvPr/>
                    </p:nvSpPr>
                    <p:spPr>
                      <a:xfrm rot="1440646">
                        <a:off x="3444599" y="1294133"/>
                        <a:ext cx="1159869" cy="413511"/>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rot="1027740">
                        <a:off x="3297866" y="1720098"/>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7" name="TextBox 16"/>
                      <p:cNvSpPr txBox="1">
                        <a:spLocks noRot="1" noChangeAspect="1" noMove="1" noResize="1" noEditPoints="1" noAdjustHandles="1" noChangeArrowheads="1" noChangeShapeType="1" noTextEdit="1"/>
                      </p:cNvSpPr>
                      <p:nvPr/>
                    </p:nvSpPr>
                    <p:spPr>
                      <a:xfrm rot="1027740">
                        <a:off x="3297866" y="1720098"/>
                        <a:ext cx="1159869" cy="413511"/>
                      </a:xfrm>
                      <a:prstGeom prst="rect">
                        <a:avLst/>
                      </a:prstGeom>
                      <a:blipFill rotWithShape="1">
                        <a:blip r:embed="rId6"/>
                        <a:stretch>
                          <a:fillRect/>
                        </a:stretch>
                      </a:blipFill>
                    </p:spPr>
                    <p:txBody>
                      <a:bodyPr/>
                      <a:lstStyle/>
                      <a:p>
                        <a:r>
                          <a:rPr lang="en-US">
                            <a:noFill/>
                          </a:rPr>
                          <a:t> </a:t>
                        </a:r>
                      </a:p>
                    </p:txBody>
                  </p:sp>
                </mc:Fallback>
              </mc:AlternateContent>
            </p:grpSp>
            <p:grpSp>
              <p:nvGrpSpPr>
                <p:cNvPr id="41" name="Group 40"/>
                <p:cNvGrpSpPr/>
                <p:nvPr/>
              </p:nvGrpSpPr>
              <p:grpSpPr>
                <a:xfrm>
                  <a:off x="742713" y="3095628"/>
                  <a:ext cx="3703511" cy="2462710"/>
                  <a:chOff x="2028330" y="1256186"/>
                  <a:chExt cx="3703511" cy="2462710"/>
                </a:xfrm>
              </p:grpSpPr>
              <p:sp>
                <p:nvSpPr>
                  <p:cNvPr id="42" name="Oval 41"/>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3</a:t>
                    </a:r>
                  </a:p>
                </p:txBody>
              </p:sp>
              <p:cxnSp>
                <p:nvCxnSpPr>
                  <p:cNvPr id="43" name="Straight Arrow Connector 42"/>
                  <p:cNvCxnSpPr>
                    <a:endCxn id="42" idx="1"/>
                  </p:cNvCxnSpPr>
                  <p:nvPr/>
                </p:nvCxnSpPr>
                <p:spPr>
                  <a:xfrm>
                    <a:off x="2991457" y="1642143"/>
                    <a:ext cx="1899392" cy="540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7" idx="6"/>
                    <a:endCxn id="42" idx="3"/>
                  </p:cNvCxnSpPr>
                  <p:nvPr/>
                </p:nvCxnSpPr>
                <p:spPr>
                  <a:xfrm flipV="1">
                    <a:off x="2028330" y="2460437"/>
                    <a:ext cx="2862519" cy="12584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5" idx="6"/>
                    <a:endCxn id="42" idx="2"/>
                  </p:cNvCxnSpPr>
                  <p:nvPr/>
                </p:nvCxnSpPr>
                <p:spPr>
                  <a:xfrm flipV="1">
                    <a:off x="2028330" y="2078307"/>
                    <a:ext cx="2718228" cy="9244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p:cNvSpPr txBox="1"/>
                      <p:nvPr/>
                    </p:nvSpPr>
                    <p:spPr>
                      <a:xfrm rot="212389">
                        <a:off x="3201899" y="1256186"/>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49" name="TextBox 48"/>
                      <p:cNvSpPr txBox="1">
                        <a:spLocks noRot="1" noChangeAspect="1" noMove="1" noResize="1" noEditPoints="1" noAdjustHandles="1" noChangeArrowheads="1" noChangeShapeType="1" noTextEdit="1"/>
                      </p:cNvSpPr>
                      <p:nvPr/>
                    </p:nvSpPr>
                    <p:spPr>
                      <a:xfrm rot="212389">
                        <a:off x="3201899" y="1256186"/>
                        <a:ext cx="1555554" cy="413511"/>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rot="20849601">
                        <a:off x="3363669" y="1863479"/>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50" name="TextBox 49"/>
                      <p:cNvSpPr txBox="1">
                        <a:spLocks noRot="1" noChangeAspect="1" noMove="1" noResize="1" noEditPoints="1" noAdjustHandles="1" noChangeArrowheads="1" noChangeShapeType="1" noTextEdit="1"/>
                      </p:cNvSpPr>
                      <p:nvPr/>
                    </p:nvSpPr>
                    <p:spPr>
                      <a:xfrm rot="20849601">
                        <a:off x="3363669" y="1863479"/>
                        <a:ext cx="1167627" cy="413511"/>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rot="20251611">
                        <a:off x="3512293" y="2330420"/>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51" name="TextBox 50"/>
                      <p:cNvSpPr txBox="1">
                        <a:spLocks noRot="1" noChangeAspect="1" noMove="1" noResize="1" noEditPoints="1" noAdjustHandles="1" noChangeArrowheads="1" noChangeShapeType="1" noTextEdit="1"/>
                      </p:cNvSpPr>
                      <p:nvPr/>
                    </p:nvSpPr>
                    <p:spPr>
                      <a:xfrm rot="20251611">
                        <a:off x="3512293" y="2330420"/>
                        <a:ext cx="1167627" cy="413511"/>
                      </a:xfrm>
                      <a:prstGeom prst="rect">
                        <a:avLst/>
                      </a:prstGeom>
                      <a:blipFill rotWithShape="1">
                        <a:blip r:embed="rId9"/>
                        <a:stretch>
                          <a:fillRect/>
                        </a:stretch>
                      </a:blipFill>
                    </p:spPr>
                    <p:txBody>
                      <a:bodyPr/>
                      <a:lstStyle/>
                      <a:p>
                        <a:r>
                          <a:rPr lang="en-US">
                            <a:noFill/>
                          </a:rPr>
                          <a:t> </a:t>
                        </a:r>
                      </a:p>
                    </p:txBody>
                  </p:sp>
                </mc:Fallback>
              </mc:AlternateContent>
            </p:grpSp>
            <p:grpSp>
              <p:nvGrpSpPr>
                <p:cNvPr id="54" name="Group 53"/>
                <p:cNvGrpSpPr/>
                <p:nvPr/>
              </p:nvGrpSpPr>
              <p:grpSpPr>
                <a:xfrm>
                  <a:off x="4446224" y="3500912"/>
                  <a:ext cx="4240576" cy="2606752"/>
                  <a:chOff x="2836241" y="633665"/>
                  <a:chExt cx="4240576" cy="2606752"/>
                </a:xfrm>
              </p:grpSpPr>
              <p:sp>
                <p:nvSpPr>
                  <p:cNvPr id="55" name="Oval 54"/>
                  <p:cNvSpPr/>
                  <p:nvPr/>
                </p:nvSpPr>
                <p:spPr>
                  <a:xfrm>
                    <a:off x="4746558" y="1537894"/>
                    <a:ext cx="958659"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5</a:t>
                    </a:r>
                  </a:p>
                </p:txBody>
              </p:sp>
              <p:cxnSp>
                <p:nvCxnSpPr>
                  <p:cNvPr id="56" name="Straight Arrow Connector 55"/>
                  <p:cNvCxnSpPr>
                    <a:endCxn id="55" idx="1"/>
                  </p:cNvCxnSpPr>
                  <p:nvPr/>
                </p:nvCxnSpPr>
                <p:spPr>
                  <a:xfrm>
                    <a:off x="3419217" y="633665"/>
                    <a:ext cx="1467733" cy="10625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6"/>
                    <a:endCxn id="55" idx="3"/>
                  </p:cNvCxnSpPr>
                  <p:nvPr/>
                </p:nvCxnSpPr>
                <p:spPr>
                  <a:xfrm flipV="1">
                    <a:off x="2836241" y="2460437"/>
                    <a:ext cx="2050709" cy="7799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2" idx="6"/>
                    <a:endCxn id="55" idx="2"/>
                  </p:cNvCxnSpPr>
                  <p:nvPr/>
                </p:nvCxnSpPr>
                <p:spPr>
                  <a:xfrm>
                    <a:off x="2836241" y="1050502"/>
                    <a:ext cx="1910317" cy="102780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rot="2245031">
                        <a:off x="3422076" y="708797"/>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62" name="TextBox 61"/>
                      <p:cNvSpPr txBox="1">
                        <a:spLocks noRot="1" noChangeAspect="1" noMove="1" noResize="1" noEditPoints="1" noAdjustHandles="1" noChangeArrowheads="1" noChangeShapeType="1" noTextEdit="1"/>
                      </p:cNvSpPr>
                      <p:nvPr/>
                    </p:nvSpPr>
                    <p:spPr>
                      <a:xfrm rot="2245031">
                        <a:off x="3422076" y="708797"/>
                        <a:ext cx="1555554" cy="41351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rot="1584226">
                        <a:off x="3134949" y="1104604"/>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5,3</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63" name="TextBox 62"/>
                      <p:cNvSpPr txBox="1">
                        <a:spLocks noRot="1" noChangeAspect="1" noMove="1" noResize="1" noEditPoints="1" noAdjustHandles="1" noChangeArrowheads="1" noChangeShapeType="1" noTextEdit="1"/>
                      </p:cNvSpPr>
                      <p:nvPr/>
                    </p:nvSpPr>
                    <p:spPr>
                      <a:xfrm rot="1584226">
                        <a:off x="3134949" y="1104604"/>
                        <a:ext cx="1167627" cy="413511"/>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rot="20515973">
                        <a:off x="2866835" y="2462149"/>
                        <a:ext cx="1359988"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5,4</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64" name="TextBox 63"/>
                      <p:cNvSpPr txBox="1">
                        <a:spLocks noRot="1" noChangeAspect="1" noMove="1" noResize="1" noEditPoints="1" noAdjustHandles="1" noChangeArrowheads="1" noChangeShapeType="1" noTextEdit="1"/>
                      </p:cNvSpPr>
                      <p:nvPr/>
                    </p:nvSpPr>
                    <p:spPr>
                      <a:xfrm rot="20515973">
                        <a:off x="2866835" y="2462149"/>
                        <a:ext cx="1359988" cy="413511"/>
                      </a:xfrm>
                      <a:prstGeom prst="rect">
                        <a:avLst/>
                      </a:prstGeom>
                      <a:blipFill rotWithShape="1">
                        <a:blip r:embed="rId12"/>
                        <a:stretch>
                          <a:fillRect/>
                        </a:stretch>
                      </a:blipFill>
                    </p:spPr>
                    <p:txBody>
                      <a:bodyPr/>
                      <a:lstStyle/>
                      <a:p>
                        <a:r>
                          <a:rPr lang="en-US">
                            <a:noFill/>
                          </a:rPr>
                          <a:t> </a:t>
                        </a:r>
                      </a:p>
                    </p:txBody>
                  </p:sp>
                </mc:Fallback>
              </mc:AlternateContent>
              <p:cxnSp>
                <p:nvCxnSpPr>
                  <p:cNvPr id="65" name="Straight Arrow Connector 64"/>
                  <p:cNvCxnSpPr>
                    <a:stCxn id="55" idx="6"/>
                  </p:cNvCxnSpPr>
                  <p:nvPr/>
                </p:nvCxnSpPr>
                <p:spPr>
                  <a:xfrm flipV="1">
                    <a:off x="5705217" y="2044521"/>
                    <a:ext cx="1371600" cy="337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sp>
            <p:nvSpPr>
              <p:cNvPr id="70" name="TextBox 69"/>
              <p:cNvSpPr txBox="1"/>
              <p:nvPr/>
            </p:nvSpPr>
            <p:spPr>
              <a:xfrm>
                <a:off x="7229005" y="4572000"/>
                <a:ext cx="1000595" cy="400110"/>
              </a:xfrm>
              <a:prstGeom prst="rect">
                <a:avLst/>
              </a:prstGeom>
              <a:noFill/>
            </p:spPr>
            <p:txBody>
              <a:bodyPr wrap="none" rtlCol="0">
                <a:spAutoFit/>
              </a:bodyPr>
              <a:lstStyle/>
              <a:p>
                <a:pPr>
                  <a:defRPr/>
                </a:pPr>
                <a:r>
                  <a:rPr lang="en-US" sz="2000" dirty="0">
                    <a:solidFill>
                      <a:prstClr val="black"/>
                    </a:solidFill>
                    <a:latin typeface="Calibri"/>
                  </a:rPr>
                  <a:t>Output:</a:t>
                </a:r>
              </a:p>
            </p:txBody>
          </p:sp>
        </p:grpSp>
        <mc:AlternateContent xmlns:mc="http://schemas.openxmlformats.org/markup-compatibility/2006" xmlns:a14="http://schemas.microsoft.com/office/drawing/2010/main">
          <mc:Choice Requires="a14">
            <p:sp>
              <p:nvSpPr>
                <p:cNvPr id="35" name="Oval 34"/>
                <p:cNvSpPr/>
                <p:nvPr/>
              </p:nvSpPr>
              <p:spPr>
                <a:xfrm>
                  <a:off x="152400" y="4617879"/>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1</m:t>
                            </m:r>
                          </m:sub>
                        </m:sSub>
                      </m:oMath>
                    </m:oMathPara>
                  </a14:m>
                  <a:endParaRPr lang="en-US" sz="2800" dirty="0">
                    <a:solidFill>
                      <a:prstClr val="white"/>
                    </a:solidFill>
                    <a:latin typeface="Calibri"/>
                  </a:endParaRPr>
                </a:p>
              </p:txBody>
            </p:sp>
          </mc:Choice>
          <mc:Fallback xmlns="">
            <p:sp>
              <p:nvSpPr>
                <p:cNvPr id="35" name="Oval 34"/>
                <p:cNvSpPr>
                  <a:spLocks noRot="1" noChangeAspect="1" noMove="1" noResize="1" noEditPoints="1" noAdjustHandles="1" noChangeArrowheads="1" noChangeShapeType="1" noTextEdit="1"/>
                </p:cNvSpPr>
                <p:nvPr/>
              </p:nvSpPr>
              <p:spPr>
                <a:xfrm>
                  <a:off x="152400" y="4617879"/>
                  <a:ext cx="590313" cy="563721"/>
                </a:xfrm>
                <a:prstGeom prst="ellipse">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p:cNvSpPr/>
                <p:nvPr/>
              </p:nvSpPr>
              <p:spPr>
                <a:xfrm>
                  <a:off x="152400" y="5334000"/>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2</m:t>
                            </m:r>
                          </m:sub>
                        </m:sSub>
                      </m:oMath>
                    </m:oMathPara>
                  </a14:m>
                  <a:endParaRPr lang="en-US" sz="2800" dirty="0">
                    <a:solidFill>
                      <a:prstClr val="white"/>
                    </a:solidFill>
                    <a:latin typeface="Calibri"/>
                  </a:endParaRPr>
                </a:p>
              </p:txBody>
            </p:sp>
          </mc:Choice>
          <mc:Fallback xmlns="">
            <p:sp>
              <p:nvSpPr>
                <p:cNvPr id="47" name="Oval 46"/>
                <p:cNvSpPr>
                  <a:spLocks noRot="1" noChangeAspect="1" noMove="1" noResize="1" noEditPoints="1" noAdjustHandles="1" noChangeArrowheads="1" noChangeShapeType="1" noTextEdit="1"/>
                </p:cNvSpPr>
                <p:nvPr/>
              </p:nvSpPr>
              <p:spPr>
                <a:xfrm>
                  <a:off x="152400" y="5334000"/>
                  <a:ext cx="590313" cy="563721"/>
                </a:xfrm>
                <a:prstGeom prst="ellipse">
                  <a:avLst/>
                </a:prstGeom>
                <a:blipFill rotWithShape="1">
                  <a:blip r:embed="rId1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65949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985815"/>
          </a:xfrm>
        </p:spPr>
        <p:txBody>
          <a:bodyPr/>
          <a:lstStyle/>
          <a:p>
            <a:r>
              <a:rPr lang="en-US" dirty="0"/>
              <a:t>ANN can be categorized based on number of hidden layers contained in ANN architecture</a:t>
            </a:r>
          </a:p>
        </p:txBody>
      </p:sp>
      <p:sp>
        <p:nvSpPr>
          <p:cNvPr id="4" name="Rectangle 3"/>
          <p:cNvSpPr/>
          <p:nvPr/>
        </p:nvSpPr>
        <p:spPr>
          <a:xfrm>
            <a:off x="2806888" y="2811440"/>
            <a:ext cx="6578224" cy="1112292"/>
          </a:xfrm>
          <a:prstGeom prst="rect">
            <a:avLst/>
          </a:prstGeom>
          <a:solidFill>
            <a:schemeClr val="tx2">
              <a:lumMod val="75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indent="-285750"/>
            <a:r>
              <a:rPr lang="en-US" sz="2400" dirty="0"/>
              <a:t>Two Layer Neural Network (Perceptron)</a:t>
            </a:r>
          </a:p>
          <a:p>
            <a:pPr marL="914400" indent="-285750">
              <a:buFont typeface="Arial" panose="020B0604020202020204" pitchFamily="34" charset="0"/>
              <a:buChar char="•"/>
            </a:pPr>
            <a:r>
              <a:rPr lang="en-US" sz="2400" dirty="0"/>
              <a:t>Contains 0 hidden layers</a:t>
            </a:r>
          </a:p>
        </p:txBody>
      </p:sp>
      <p:sp>
        <p:nvSpPr>
          <p:cNvPr id="5" name="Oval 4"/>
          <p:cNvSpPr/>
          <p:nvPr/>
        </p:nvSpPr>
        <p:spPr>
          <a:xfrm>
            <a:off x="1653647" y="2702258"/>
            <a:ext cx="1473959" cy="1337482"/>
          </a:xfrm>
          <a:prstGeom prst="ellipse">
            <a:avLst/>
          </a:prstGeom>
          <a:solidFill>
            <a:srgbClr val="7030A0"/>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01</a:t>
            </a:r>
          </a:p>
        </p:txBody>
      </p:sp>
      <p:sp>
        <p:nvSpPr>
          <p:cNvPr id="6" name="Rectangle 5"/>
          <p:cNvSpPr/>
          <p:nvPr/>
        </p:nvSpPr>
        <p:spPr>
          <a:xfrm>
            <a:off x="2786417" y="4408965"/>
            <a:ext cx="6578224" cy="2101017"/>
          </a:xfrm>
          <a:prstGeom prst="rect">
            <a:avLst/>
          </a:prstGeom>
          <a:solidFill>
            <a:schemeClr val="tx2">
              <a:lumMod val="75000"/>
            </a:schemeClr>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0" indent="-285750"/>
            <a:r>
              <a:rPr lang="en-US" sz="2400" dirty="0"/>
              <a:t>Multi Layer Neural Network</a:t>
            </a:r>
          </a:p>
          <a:p>
            <a:pPr marL="914400" indent="-285750">
              <a:buFont typeface="Arial" panose="020B0604020202020204" pitchFamily="34" charset="0"/>
              <a:buChar char="•"/>
            </a:pPr>
            <a:r>
              <a:rPr lang="en-US" sz="2400" dirty="0"/>
              <a:t>Regular Neural Network</a:t>
            </a:r>
          </a:p>
          <a:p>
            <a:pPr marL="1828800" lvl="2" indent="-285750">
              <a:buFont typeface="Arial" panose="020B0604020202020204" pitchFamily="34" charset="0"/>
              <a:buChar char="•"/>
            </a:pPr>
            <a:r>
              <a:rPr lang="en-US" sz="2400" dirty="0"/>
              <a:t>Contains 1 hidden layer </a:t>
            </a:r>
          </a:p>
          <a:p>
            <a:pPr marL="914400" indent="-285750">
              <a:buFont typeface="Arial" panose="020B0604020202020204" pitchFamily="34" charset="0"/>
              <a:buChar char="•"/>
            </a:pPr>
            <a:r>
              <a:rPr lang="en-US" sz="2400" dirty="0"/>
              <a:t>Deep Neural Network</a:t>
            </a:r>
          </a:p>
          <a:p>
            <a:pPr marL="1828800" lvl="2" indent="-285750">
              <a:buFont typeface="Arial" panose="020B0604020202020204" pitchFamily="34" charset="0"/>
              <a:buChar char="•"/>
            </a:pPr>
            <a:r>
              <a:rPr lang="en-US" sz="2400" dirty="0"/>
              <a:t>Contains &gt;1  hidden layers</a:t>
            </a:r>
          </a:p>
        </p:txBody>
      </p:sp>
      <p:sp>
        <p:nvSpPr>
          <p:cNvPr id="7" name="Oval 6"/>
          <p:cNvSpPr/>
          <p:nvPr/>
        </p:nvSpPr>
        <p:spPr>
          <a:xfrm>
            <a:off x="1687209" y="4719467"/>
            <a:ext cx="1479078" cy="1480011"/>
          </a:xfrm>
          <a:prstGeom prst="ellipse">
            <a:avLst/>
          </a:prstGeom>
          <a:solidFill>
            <a:srgbClr val="7030A0"/>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t>02</a:t>
            </a:r>
          </a:p>
        </p:txBody>
      </p:sp>
      <p:sp>
        <p:nvSpPr>
          <p:cNvPr id="10" name="Rounded Rectangle 9"/>
          <p:cNvSpPr/>
          <p:nvPr/>
        </p:nvSpPr>
        <p:spPr>
          <a:xfrm>
            <a:off x="937291" y="497938"/>
            <a:ext cx="8447822" cy="84245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800" b="1" dirty="0">
                <a:solidFill>
                  <a:schemeClr val="tx1"/>
                </a:solidFill>
                <a:latin typeface="Arial" panose="020B0604020202020204" pitchFamily="34" charset="0"/>
                <a:cs typeface="Arial" panose="020B0604020202020204" pitchFamily="34" charset="0"/>
              </a:rPr>
              <a:t>Types of Artificial Neural Networks</a:t>
            </a:r>
            <a:endParaRPr lang="en-US" sz="3800" dirty="0">
              <a:solidFill>
                <a:schemeClr val="tx1"/>
              </a:solidFill>
            </a:endParaRPr>
          </a:p>
        </p:txBody>
      </p:sp>
    </p:spTree>
    <p:extLst>
      <p:ext uri="{BB962C8B-B14F-4D97-AF65-F5344CB8AC3E}">
        <p14:creationId xmlns:p14="http://schemas.microsoft.com/office/powerpoint/2010/main" val="14847500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458200" cy="914400"/>
          </a:xfrm>
        </p:spPr>
        <p:txBody>
          <a:bodyPr/>
          <a:lstStyle/>
          <a:p>
            <a:r>
              <a:rPr lang="en-US" dirty="0"/>
              <a:t>Neural Network Layers</a:t>
            </a:r>
          </a:p>
        </p:txBody>
      </p:sp>
      <p:sp>
        <p:nvSpPr>
          <p:cNvPr id="3" name="Content Placeholder 2"/>
          <p:cNvSpPr>
            <a:spLocks noGrp="1"/>
          </p:cNvSpPr>
          <p:nvPr>
            <p:ph idx="1"/>
          </p:nvPr>
        </p:nvSpPr>
        <p:spPr>
          <a:xfrm>
            <a:off x="1676400" y="1447800"/>
            <a:ext cx="8763000" cy="4876800"/>
          </a:xfrm>
        </p:spPr>
        <p:txBody>
          <a:bodyPr/>
          <a:lstStyle/>
          <a:p>
            <a:r>
              <a:rPr lang="en-US" sz="2000" dirty="0"/>
              <a:t>Oftentimes, Neural networks are organized into layers.</a:t>
            </a:r>
          </a:p>
          <a:p>
            <a:r>
              <a:rPr lang="en-US" sz="2000" dirty="0"/>
              <a:t>The </a:t>
            </a:r>
            <a:r>
              <a:rPr lang="en-US" sz="2000" b="1" dirty="0"/>
              <a:t>input layer</a:t>
            </a:r>
            <a:r>
              <a:rPr lang="en-US" sz="2000" dirty="0"/>
              <a:t> is the initial layer of input units (units 0, 1, 2 in our example).</a:t>
            </a:r>
          </a:p>
          <a:p>
            <a:r>
              <a:rPr lang="en-US" sz="2000" dirty="0"/>
              <a:t>The output layer is at the end (unit 5 in our example).</a:t>
            </a:r>
          </a:p>
          <a:p>
            <a:r>
              <a:rPr lang="en-US" sz="2000" dirty="0"/>
              <a:t>Zero, one or more hidden layers can be between the input and output layers.</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70</a:t>
            </a:fld>
            <a:endParaRPr lang="en-US" dirty="0">
              <a:solidFill>
                <a:prstClr val="black">
                  <a:tint val="75000"/>
                </a:prstClr>
              </a:solidFill>
              <a:latin typeface="Calibri"/>
            </a:endParaRPr>
          </a:p>
        </p:txBody>
      </p:sp>
      <p:grpSp>
        <p:nvGrpSpPr>
          <p:cNvPr id="20" name="Group 19"/>
          <p:cNvGrpSpPr/>
          <p:nvPr/>
        </p:nvGrpSpPr>
        <p:grpSpPr>
          <a:xfrm>
            <a:off x="1676400" y="3153152"/>
            <a:ext cx="8534400" cy="3552449"/>
            <a:chOff x="152400" y="3153151"/>
            <a:chExt cx="8534400" cy="3552449"/>
          </a:xfrm>
        </p:grpSpPr>
        <p:grpSp>
          <p:nvGrpSpPr>
            <p:cNvPr id="85" name="Group 84"/>
            <p:cNvGrpSpPr/>
            <p:nvPr/>
          </p:nvGrpSpPr>
          <p:grpSpPr>
            <a:xfrm>
              <a:off x="742713" y="3153151"/>
              <a:ext cx="7944087" cy="3552449"/>
              <a:chOff x="742713" y="3153151"/>
              <a:chExt cx="7944087" cy="3552449"/>
            </a:xfrm>
          </p:grpSpPr>
          <p:grpSp>
            <p:nvGrpSpPr>
              <p:cNvPr id="84" name="Group 83"/>
              <p:cNvGrpSpPr/>
              <p:nvPr/>
            </p:nvGrpSpPr>
            <p:grpSpPr>
              <a:xfrm>
                <a:off x="742713" y="3153151"/>
                <a:ext cx="7944087" cy="3552449"/>
                <a:chOff x="742713" y="3095628"/>
                <a:chExt cx="7944087" cy="3552449"/>
              </a:xfrm>
            </p:grpSpPr>
            <p:grpSp>
              <p:nvGrpSpPr>
                <p:cNvPr id="6" name="Group 5"/>
                <p:cNvGrpSpPr/>
                <p:nvPr/>
              </p:nvGrpSpPr>
              <p:grpSpPr>
                <a:xfrm>
                  <a:off x="742713" y="4842217"/>
                  <a:ext cx="3703511" cy="1805860"/>
                  <a:chOff x="2028330" y="812860"/>
                  <a:chExt cx="3703511" cy="1805860"/>
                </a:xfrm>
              </p:grpSpPr>
              <p:sp>
                <p:nvSpPr>
                  <p:cNvPr id="8" name="Oval 7"/>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4</a:t>
                    </a:r>
                  </a:p>
                </p:txBody>
              </p:sp>
              <p:cxnSp>
                <p:nvCxnSpPr>
                  <p:cNvPr id="9" name="Straight Arrow Connector 8"/>
                  <p:cNvCxnSpPr>
                    <a:endCxn id="8" idx="1"/>
                  </p:cNvCxnSpPr>
                  <p:nvPr/>
                </p:nvCxnSpPr>
                <p:spPr>
                  <a:xfrm>
                    <a:off x="3800217" y="999843"/>
                    <a:ext cx="1090632" cy="6963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7" idx="6"/>
                    <a:endCxn id="8" idx="3"/>
                  </p:cNvCxnSpPr>
                  <p:nvPr/>
                </p:nvCxnSpPr>
                <p:spPr>
                  <a:xfrm>
                    <a:off x="2028330" y="1528981"/>
                    <a:ext cx="2862519" cy="9314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5" idx="6"/>
                    <a:endCxn id="8" idx="2"/>
                  </p:cNvCxnSpPr>
                  <p:nvPr/>
                </p:nvCxnSpPr>
                <p:spPr>
                  <a:xfrm>
                    <a:off x="2028330" y="812860"/>
                    <a:ext cx="2718228" cy="126544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rot="1994189">
                        <a:off x="3637296" y="932992"/>
                        <a:ext cx="1547796"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4,0</m:t>
                                  </m:r>
                                </m:sub>
                              </m:sSub>
                              <m:r>
                                <a:rPr lang="en-US" sz="2000" i="1">
                                  <a:solidFill>
                                    <a:prstClr val="black"/>
                                  </a:solidFill>
                                  <a:latin typeface="Cambria Math"/>
                                </a:rPr>
                                <m:t>=−1.5</m:t>
                              </m:r>
                            </m:oMath>
                          </m:oMathPara>
                        </a14:m>
                        <a:endParaRPr lang="en-US" sz="2000" dirty="0">
                          <a:solidFill>
                            <a:prstClr val="black"/>
                          </a:solidFill>
                          <a:latin typeface="Calibri"/>
                        </a:endParaRPr>
                      </a:p>
                    </p:txBody>
                  </p:sp>
                </mc:Choice>
                <mc:Fallback xmlns="">
                  <p:sp>
                    <p:nvSpPr>
                      <p:cNvPr id="15" name="TextBox 14"/>
                      <p:cNvSpPr txBox="1">
                        <a:spLocks noRot="1" noChangeAspect="1" noMove="1" noResize="1" noEditPoints="1" noAdjustHandles="1" noChangeArrowheads="1" noChangeShapeType="1" noTextEdit="1"/>
                      </p:cNvSpPr>
                      <p:nvPr/>
                    </p:nvSpPr>
                    <p:spPr>
                      <a:xfrm rot="1994189">
                        <a:off x="3637296" y="932992"/>
                        <a:ext cx="1547796" cy="413511"/>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rot="1440646">
                        <a:off x="3444599" y="1294133"/>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6" name="TextBox 15"/>
                      <p:cNvSpPr txBox="1">
                        <a:spLocks noRot="1" noChangeAspect="1" noMove="1" noResize="1" noEditPoints="1" noAdjustHandles="1" noChangeArrowheads="1" noChangeShapeType="1" noTextEdit="1"/>
                      </p:cNvSpPr>
                      <p:nvPr/>
                    </p:nvSpPr>
                    <p:spPr>
                      <a:xfrm rot="1440646">
                        <a:off x="3444599" y="1294133"/>
                        <a:ext cx="1159869" cy="413511"/>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rot="1027740">
                        <a:off x="3297866" y="1720098"/>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7" name="TextBox 16"/>
                      <p:cNvSpPr txBox="1">
                        <a:spLocks noRot="1" noChangeAspect="1" noMove="1" noResize="1" noEditPoints="1" noAdjustHandles="1" noChangeArrowheads="1" noChangeShapeType="1" noTextEdit="1"/>
                      </p:cNvSpPr>
                      <p:nvPr/>
                    </p:nvSpPr>
                    <p:spPr>
                      <a:xfrm rot="1027740">
                        <a:off x="3297866" y="1720098"/>
                        <a:ext cx="1159869" cy="413511"/>
                      </a:xfrm>
                      <a:prstGeom prst="rect">
                        <a:avLst/>
                      </a:prstGeom>
                      <a:blipFill rotWithShape="1">
                        <a:blip r:embed="rId5"/>
                        <a:stretch>
                          <a:fillRect/>
                        </a:stretch>
                      </a:blipFill>
                    </p:spPr>
                    <p:txBody>
                      <a:bodyPr/>
                      <a:lstStyle/>
                      <a:p>
                        <a:r>
                          <a:rPr lang="en-US">
                            <a:noFill/>
                          </a:rPr>
                          <a:t> </a:t>
                        </a:r>
                      </a:p>
                    </p:txBody>
                  </p:sp>
                </mc:Fallback>
              </mc:AlternateContent>
            </p:grpSp>
            <p:grpSp>
              <p:nvGrpSpPr>
                <p:cNvPr id="41" name="Group 40"/>
                <p:cNvGrpSpPr/>
                <p:nvPr/>
              </p:nvGrpSpPr>
              <p:grpSpPr>
                <a:xfrm>
                  <a:off x="742713" y="3095628"/>
                  <a:ext cx="3703511" cy="2462710"/>
                  <a:chOff x="2028330" y="1256186"/>
                  <a:chExt cx="3703511" cy="2462710"/>
                </a:xfrm>
              </p:grpSpPr>
              <p:sp>
                <p:nvSpPr>
                  <p:cNvPr id="42" name="Oval 41"/>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3</a:t>
                    </a:r>
                  </a:p>
                </p:txBody>
              </p:sp>
              <p:cxnSp>
                <p:nvCxnSpPr>
                  <p:cNvPr id="43" name="Straight Arrow Connector 42"/>
                  <p:cNvCxnSpPr>
                    <a:endCxn id="42" idx="1"/>
                  </p:cNvCxnSpPr>
                  <p:nvPr/>
                </p:nvCxnSpPr>
                <p:spPr>
                  <a:xfrm>
                    <a:off x="2991457" y="1642143"/>
                    <a:ext cx="1899392" cy="540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7" idx="6"/>
                    <a:endCxn id="42" idx="3"/>
                  </p:cNvCxnSpPr>
                  <p:nvPr/>
                </p:nvCxnSpPr>
                <p:spPr>
                  <a:xfrm flipV="1">
                    <a:off x="2028330" y="2460437"/>
                    <a:ext cx="2862519" cy="12584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5" idx="6"/>
                    <a:endCxn id="42" idx="2"/>
                  </p:cNvCxnSpPr>
                  <p:nvPr/>
                </p:nvCxnSpPr>
                <p:spPr>
                  <a:xfrm flipV="1">
                    <a:off x="2028330" y="2078307"/>
                    <a:ext cx="2718228" cy="9244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p:cNvSpPr txBox="1"/>
                      <p:nvPr/>
                    </p:nvSpPr>
                    <p:spPr>
                      <a:xfrm rot="212389">
                        <a:off x="3201899" y="1256186"/>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49" name="TextBox 48"/>
                      <p:cNvSpPr txBox="1">
                        <a:spLocks noRot="1" noChangeAspect="1" noMove="1" noResize="1" noEditPoints="1" noAdjustHandles="1" noChangeArrowheads="1" noChangeShapeType="1" noTextEdit="1"/>
                      </p:cNvSpPr>
                      <p:nvPr/>
                    </p:nvSpPr>
                    <p:spPr>
                      <a:xfrm rot="212389">
                        <a:off x="3201899" y="1256186"/>
                        <a:ext cx="1555554" cy="413511"/>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rot="20849601">
                        <a:off x="3363669" y="1863479"/>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50" name="TextBox 49"/>
                      <p:cNvSpPr txBox="1">
                        <a:spLocks noRot="1" noChangeAspect="1" noMove="1" noResize="1" noEditPoints="1" noAdjustHandles="1" noChangeArrowheads="1" noChangeShapeType="1" noTextEdit="1"/>
                      </p:cNvSpPr>
                      <p:nvPr/>
                    </p:nvSpPr>
                    <p:spPr>
                      <a:xfrm rot="20849601">
                        <a:off x="3363669" y="1863479"/>
                        <a:ext cx="1167627" cy="413511"/>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rot="20251611">
                        <a:off x="3512293" y="2330420"/>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51" name="TextBox 50"/>
                      <p:cNvSpPr txBox="1">
                        <a:spLocks noRot="1" noChangeAspect="1" noMove="1" noResize="1" noEditPoints="1" noAdjustHandles="1" noChangeArrowheads="1" noChangeShapeType="1" noTextEdit="1"/>
                      </p:cNvSpPr>
                      <p:nvPr/>
                    </p:nvSpPr>
                    <p:spPr>
                      <a:xfrm rot="20251611">
                        <a:off x="3512293" y="2330420"/>
                        <a:ext cx="1167627" cy="413511"/>
                      </a:xfrm>
                      <a:prstGeom prst="rect">
                        <a:avLst/>
                      </a:prstGeom>
                      <a:blipFill rotWithShape="1">
                        <a:blip r:embed="rId8"/>
                        <a:stretch>
                          <a:fillRect/>
                        </a:stretch>
                      </a:blipFill>
                    </p:spPr>
                    <p:txBody>
                      <a:bodyPr/>
                      <a:lstStyle/>
                      <a:p>
                        <a:r>
                          <a:rPr lang="en-US">
                            <a:noFill/>
                          </a:rPr>
                          <a:t> </a:t>
                        </a:r>
                      </a:p>
                    </p:txBody>
                  </p:sp>
                </mc:Fallback>
              </mc:AlternateContent>
            </p:grpSp>
            <p:grpSp>
              <p:nvGrpSpPr>
                <p:cNvPr id="54" name="Group 53"/>
                <p:cNvGrpSpPr/>
                <p:nvPr/>
              </p:nvGrpSpPr>
              <p:grpSpPr>
                <a:xfrm>
                  <a:off x="4446224" y="3500912"/>
                  <a:ext cx="4240576" cy="2606752"/>
                  <a:chOff x="2836241" y="633665"/>
                  <a:chExt cx="4240576" cy="2606752"/>
                </a:xfrm>
              </p:grpSpPr>
              <p:sp>
                <p:nvSpPr>
                  <p:cNvPr id="55" name="Oval 54"/>
                  <p:cNvSpPr/>
                  <p:nvPr/>
                </p:nvSpPr>
                <p:spPr>
                  <a:xfrm>
                    <a:off x="4746558" y="1537894"/>
                    <a:ext cx="958659"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5</a:t>
                    </a:r>
                  </a:p>
                </p:txBody>
              </p:sp>
              <p:cxnSp>
                <p:nvCxnSpPr>
                  <p:cNvPr id="56" name="Straight Arrow Connector 55"/>
                  <p:cNvCxnSpPr>
                    <a:endCxn id="55" idx="1"/>
                  </p:cNvCxnSpPr>
                  <p:nvPr/>
                </p:nvCxnSpPr>
                <p:spPr>
                  <a:xfrm>
                    <a:off x="3419217" y="633665"/>
                    <a:ext cx="1467733" cy="10625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6"/>
                    <a:endCxn id="55" idx="3"/>
                  </p:cNvCxnSpPr>
                  <p:nvPr/>
                </p:nvCxnSpPr>
                <p:spPr>
                  <a:xfrm flipV="1">
                    <a:off x="2836241" y="2460437"/>
                    <a:ext cx="2050709" cy="7799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2" idx="6"/>
                    <a:endCxn id="55" idx="2"/>
                  </p:cNvCxnSpPr>
                  <p:nvPr/>
                </p:nvCxnSpPr>
                <p:spPr>
                  <a:xfrm>
                    <a:off x="2836241" y="1050502"/>
                    <a:ext cx="1910317" cy="102780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rot="2245031">
                        <a:off x="3422076" y="708797"/>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62" name="TextBox 61"/>
                      <p:cNvSpPr txBox="1">
                        <a:spLocks noRot="1" noChangeAspect="1" noMove="1" noResize="1" noEditPoints="1" noAdjustHandles="1" noChangeArrowheads="1" noChangeShapeType="1" noTextEdit="1"/>
                      </p:cNvSpPr>
                      <p:nvPr/>
                    </p:nvSpPr>
                    <p:spPr>
                      <a:xfrm rot="2245031">
                        <a:off x="3422076" y="708797"/>
                        <a:ext cx="1555554" cy="41351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rot="1584226">
                        <a:off x="3134949" y="1104604"/>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5,3</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63" name="TextBox 62"/>
                      <p:cNvSpPr txBox="1">
                        <a:spLocks noRot="1" noChangeAspect="1" noMove="1" noResize="1" noEditPoints="1" noAdjustHandles="1" noChangeArrowheads="1" noChangeShapeType="1" noTextEdit="1"/>
                      </p:cNvSpPr>
                      <p:nvPr/>
                    </p:nvSpPr>
                    <p:spPr>
                      <a:xfrm rot="1584226">
                        <a:off x="3134949" y="1104604"/>
                        <a:ext cx="1167627" cy="413511"/>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rot="20515973">
                        <a:off x="2866835" y="2462149"/>
                        <a:ext cx="1359988"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5,4</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64" name="TextBox 63"/>
                      <p:cNvSpPr txBox="1">
                        <a:spLocks noRot="1" noChangeAspect="1" noMove="1" noResize="1" noEditPoints="1" noAdjustHandles="1" noChangeArrowheads="1" noChangeShapeType="1" noTextEdit="1"/>
                      </p:cNvSpPr>
                      <p:nvPr/>
                    </p:nvSpPr>
                    <p:spPr>
                      <a:xfrm rot="20515973">
                        <a:off x="2866835" y="2462149"/>
                        <a:ext cx="1359988" cy="413511"/>
                      </a:xfrm>
                      <a:prstGeom prst="rect">
                        <a:avLst/>
                      </a:prstGeom>
                      <a:blipFill rotWithShape="1">
                        <a:blip r:embed="rId11"/>
                        <a:stretch>
                          <a:fillRect/>
                        </a:stretch>
                      </a:blipFill>
                    </p:spPr>
                    <p:txBody>
                      <a:bodyPr/>
                      <a:lstStyle/>
                      <a:p>
                        <a:r>
                          <a:rPr lang="en-US">
                            <a:noFill/>
                          </a:rPr>
                          <a:t> </a:t>
                        </a:r>
                      </a:p>
                    </p:txBody>
                  </p:sp>
                </mc:Fallback>
              </mc:AlternateContent>
              <p:cxnSp>
                <p:nvCxnSpPr>
                  <p:cNvPr id="65" name="Straight Arrow Connector 64"/>
                  <p:cNvCxnSpPr>
                    <a:stCxn id="55" idx="6"/>
                  </p:cNvCxnSpPr>
                  <p:nvPr/>
                </p:nvCxnSpPr>
                <p:spPr>
                  <a:xfrm flipV="1">
                    <a:off x="5705217" y="2044521"/>
                    <a:ext cx="1371600" cy="337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sp>
            <p:nvSpPr>
              <p:cNvPr id="70" name="TextBox 69"/>
              <p:cNvSpPr txBox="1"/>
              <p:nvPr/>
            </p:nvSpPr>
            <p:spPr>
              <a:xfrm>
                <a:off x="7229005" y="4572000"/>
                <a:ext cx="1000595" cy="400110"/>
              </a:xfrm>
              <a:prstGeom prst="rect">
                <a:avLst/>
              </a:prstGeom>
              <a:noFill/>
            </p:spPr>
            <p:txBody>
              <a:bodyPr wrap="none" rtlCol="0">
                <a:spAutoFit/>
              </a:bodyPr>
              <a:lstStyle/>
              <a:p>
                <a:pPr>
                  <a:defRPr/>
                </a:pPr>
                <a:r>
                  <a:rPr lang="en-US" sz="2000" dirty="0">
                    <a:solidFill>
                      <a:prstClr val="black"/>
                    </a:solidFill>
                    <a:latin typeface="Calibri"/>
                  </a:rPr>
                  <a:t>Output:</a:t>
                </a:r>
              </a:p>
            </p:txBody>
          </p:sp>
        </p:grpSp>
        <mc:AlternateContent xmlns:mc="http://schemas.openxmlformats.org/markup-compatibility/2006" xmlns:a14="http://schemas.microsoft.com/office/drawing/2010/main">
          <mc:Choice Requires="a14">
            <p:sp>
              <p:nvSpPr>
                <p:cNvPr id="35" name="Oval 34"/>
                <p:cNvSpPr/>
                <p:nvPr/>
              </p:nvSpPr>
              <p:spPr>
                <a:xfrm>
                  <a:off x="152400" y="4617879"/>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1</m:t>
                            </m:r>
                          </m:sub>
                        </m:sSub>
                      </m:oMath>
                    </m:oMathPara>
                  </a14:m>
                  <a:endParaRPr lang="en-US" sz="2800" dirty="0">
                    <a:solidFill>
                      <a:prstClr val="white"/>
                    </a:solidFill>
                    <a:latin typeface="Calibri"/>
                  </a:endParaRPr>
                </a:p>
              </p:txBody>
            </p:sp>
          </mc:Choice>
          <mc:Fallback xmlns="">
            <p:sp>
              <p:nvSpPr>
                <p:cNvPr id="35" name="Oval 34"/>
                <p:cNvSpPr>
                  <a:spLocks noRot="1" noChangeAspect="1" noMove="1" noResize="1" noEditPoints="1" noAdjustHandles="1" noChangeArrowheads="1" noChangeShapeType="1" noTextEdit="1"/>
                </p:cNvSpPr>
                <p:nvPr/>
              </p:nvSpPr>
              <p:spPr>
                <a:xfrm>
                  <a:off x="152400" y="4617879"/>
                  <a:ext cx="590313" cy="563721"/>
                </a:xfrm>
                <a:prstGeom prst="ellipse">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p:cNvSpPr/>
                <p:nvPr/>
              </p:nvSpPr>
              <p:spPr>
                <a:xfrm>
                  <a:off x="152400" y="5334000"/>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2</m:t>
                            </m:r>
                          </m:sub>
                        </m:sSub>
                      </m:oMath>
                    </m:oMathPara>
                  </a14:m>
                  <a:endParaRPr lang="en-US" sz="2800" dirty="0">
                    <a:solidFill>
                      <a:prstClr val="white"/>
                    </a:solidFill>
                    <a:latin typeface="Calibri"/>
                  </a:endParaRPr>
                </a:p>
              </p:txBody>
            </p:sp>
          </mc:Choice>
          <mc:Fallback xmlns="">
            <p:sp>
              <p:nvSpPr>
                <p:cNvPr id="47" name="Oval 46"/>
                <p:cNvSpPr>
                  <a:spLocks noRot="1" noChangeAspect="1" noMove="1" noResize="1" noEditPoints="1" noAdjustHandles="1" noChangeArrowheads="1" noChangeShapeType="1" noTextEdit="1"/>
                </p:cNvSpPr>
                <p:nvPr/>
              </p:nvSpPr>
              <p:spPr>
                <a:xfrm>
                  <a:off x="152400" y="5334000"/>
                  <a:ext cx="590313" cy="563721"/>
                </a:xfrm>
                <a:prstGeom prst="ellipse">
                  <a:avLst/>
                </a:prstGeom>
                <a:blipFill rotWithShape="1">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06549892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458200" cy="914400"/>
          </a:xfrm>
        </p:spPr>
        <p:txBody>
          <a:bodyPr/>
          <a:lstStyle/>
          <a:p>
            <a:r>
              <a:rPr lang="en-US" dirty="0"/>
              <a:t>Neural Network Layers</a:t>
            </a:r>
          </a:p>
        </p:txBody>
      </p:sp>
      <p:sp>
        <p:nvSpPr>
          <p:cNvPr id="3" name="Content Placeholder 2"/>
          <p:cNvSpPr>
            <a:spLocks noGrp="1"/>
          </p:cNvSpPr>
          <p:nvPr>
            <p:ph idx="1"/>
          </p:nvPr>
        </p:nvSpPr>
        <p:spPr>
          <a:xfrm>
            <a:off x="1676400" y="1219200"/>
            <a:ext cx="8763000" cy="4876800"/>
          </a:xfrm>
        </p:spPr>
        <p:txBody>
          <a:bodyPr/>
          <a:lstStyle/>
          <a:p>
            <a:r>
              <a:rPr lang="en-US" sz="2000" dirty="0"/>
              <a:t>There is only one hidden layer in our example, containing units 3 and 4.</a:t>
            </a:r>
          </a:p>
          <a:p>
            <a:r>
              <a:rPr lang="en-US" sz="2000" dirty="0"/>
              <a:t>Each hidden layer's inputs (</a:t>
            </a:r>
            <a:r>
              <a:rPr lang="en-US" sz="2000" b="1" u="sng" dirty="0"/>
              <a:t>except bias inputs</a:t>
            </a:r>
            <a:r>
              <a:rPr lang="en-US" sz="2000" dirty="0"/>
              <a:t>) are outputs from previous layer.</a:t>
            </a:r>
          </a:p>
          <a:p>
            <a:r>
              <a:rPr lang="en-US" sz="2000" dirty="0"/>
              <a:t>Each hidden layer's outputs are inputs to the next layer.</a:t>
            </a:r>
          </a:p>
          <a:p>
            <a:r>
              <a:rPr lang="en-US" sz="2000" dirty="0"/>
              <a:t>The first hidden layer's inputs come from the input layer.</a:t>
            </a:r>
          </a:p>
          <a:p>
            <a:r>
              <a:rPr lang="en-US" sz="2000" dirty="0"/>
              <a:t>The last hidden layer's outputs are inputs to the output layer.</a:t>
            </a:r>
          </a:p>
        </p:txBody>
      </p:sp>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71</a:t>
            </a:fld>
            <a:endParaRPr lang="en-US" dirty="0">
              <a:solidFill>
                <a:prstClr val="black">
                  <a:tint val="75000"/>
                </a:prstClr>
              </a:solidFill>
              <a:latin typeface="Calibri"/>
            </a:endParaRPr>
          </a:p>
        </p:txBody>
      </p:sp>
      <p:grpSp>
        <p:nvGrpSpPr>
          <p:cNvPr id="20" name="Group 19"/>
          <p:cNvGrpSpPr/>
          <p:nvPr/>
        </p:nvGrpSpPr>
        <p:grpSpPr>
          <a:xfrm>
            <a:off x="1676400" y="3153152"/>
            <a:ext cx="8534400" cy="3552449"/>
            <a:chOff x="152400" y="3153151"/>
            <a:chExt cx="8534400" cy="3552449"/>
          </a:xfrm>
        </p:grpSpPr>
        <p:grpSp>
          <p:nvGrpSpPr>
            <p:cNvPr id="85" name="Group 84"/>
            <p:cNvGrpSpPr/>
            <p:nvPr/>
          </p:nvGrpSpPr>
          <p:grpSpPr>
            <a:xfrm>
              <a:off x="742713" y="3153151"/>
              <a:ext cx="7944087" cy="3552449"/>
              <a:chOff x="742713" y="3153151"/>
              <a:chExt cx="7944087" cy="3552449"/>
            </a:xfrm>
          </p:grpSpPr>
          <p:grpSp>
            <p:nvGrpSpPr>
              <p:cNvPr id="84" name="Group 83"/>
              <p:cNvGrpSpPr/>
              <p:nvPr/>
            </p:nvGrpSpPr>
            <p:grpSpPr>
              <a:xfrm>
                <a:off x="742713" y="3153151"/>
                <a:ext cx="7944087" cy="3552449"/>
                <a:chOff x="742713" y="3095628"/>
                <a:chExt cx="7944087" cy="3552449"/>
              </a:xfrm>
            </p:grpSpPr>
            <p:grpSp>
              <p:nvGrpSpPr>
                <p:cNvPr id="6" name="Group 5"/>
                <p:cNvGrpSpPr/>
                <p:nvPr/>
              </p:nvGrpSpPr>
              <p:grpSpPr>
                <a:xfrm>
                  <a:off x="742713" y="4842217"/>
                  <a:ext cx="3703511" cy="1805860"/>
                  <a:chOff x="2028330" y="812860"/>
                  <a:chExt cx="3703511" cy="1805860"/>
                </a:xfrm>
              </p:grpSpPr>
              <p:sp>
                <p:nvSpPr>
                  <p:cNvPr id="8" name="Oval 7"/>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4</a:t>
                    </a:r>
                  </a:p>
                </p:txBody>
              </p:sp>
              <p:cxnSp>
                <p:nvCxnSpPr>
                  <p:cNvPr id="9" name="Straight Arrow Connector 8"/>
                  <p:cNvCxnSpPr>
                    <a:endCxn id="8" idx="1"/>
                  </p:cNvCxnSpPr>
                  <p:nvPr/>
                </p:nvCxnSpPr>
                <p:spPr>
                  <a:xfrm>
                    <a:off x="3800217" y="999843"/>
                    <a:ext cx="1090632" cy="6963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7" idx="6"/>
                    <a:endCxn id="8" idx="3"/>
                  </p:cNvCxnSpPr>
                  <p:nvPr/>
                </p:nvCxnSpPr>
                <p:spPr>
                  <a:xfrm>
                    <a:off x="2028330" y="1528981"/>
                    <a:ext cx="2862519" cy="9314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5" idx="6"/>
                    <a:endCxn id="8" idx="2"/>
                  </p:cNvCxnSpPr>
                  <p:nvPr/>
                </p:nvCxnSpPr>
                <p:spPr>
                  <a:xfrm>
                    <a:off x="2028330" y="812860"/>
                    <a:ext cx="2718228" cy="126544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rot="1994189">
                        <a:off x="3637296" y="932992"/>
                        <a:ext cx="1547796"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4,0</m:t>
                                  </m:r>
                                </m:sub>
                              </m:sSub>
                              <m:r>
                                <a:rPr lang="en-US" sz="2000" i="1">
                                  <a:solidFill>
                                    <a:prstClr val="black"/>
                                  </a:solidFill>
                                  <a:latin typeface="Cambria Math"/>
                                </a:rPr>
                                <m:t>=−1.5</m:t>
                              </m:r>
                            </m:oMath>
                          </m:oMathPara>
                        </a14:m>
                        <a:endParaRPr lang="en-US" sz="2000" dirty="0">
                          <a:solidFill>
                            <a:prstClr val="black"/>
                          </a:solidFill>
                          <a:latin typeface="Calibri"/>
                        </a:endParaRPr>
                      </a:p>
                    </p:txBody>
                  </p:sp>
                </mc:Choice>
                <mc:Fallback xmlns="">
                  <p:sp>
                    <p:nvSpPr>
                      <p:cNvPr id="15" name="TextBox 14"/>
                      <p:cNvSpPr txBox="1">
                        <a:spLocks noRot="1" noChangeAspect="1" noMove="1" noResize="1" noEditPoints="1" noAdjustHandles="1" noChangeArrowheads="1" noChangeShapeType="1" noTextEdit="1"/>
                      </p:cNvSpPr>
                      <p:nvPr/>
                    </p:nvSpPr>
                    <p:spPr>
                      <a:xfrm rot="1994189">
                        <a:off x="3637296" y="932992"/>
                        <a:ext cx="1547796" cy="413511"/>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rot="1440646">
                        <a:off x="3444599" y="1294133"/>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6" name="TextBox 15"/>
                      <p:cNvSpPr txBox="1">
                        <a:spLocks noRot="1" noChangeAspect="1" noMove="1" noResize="1" noEditPoints="1" noAdjustHandles="1" noChangeArrowheads="1" noChangeShapeType="1" noTextEdit="1"/>
                      </p:cNvSpPr>
                      <p:nvPr/>
                    </p:nvSpPr>
                    <p:spPr>
                      <a:xfrm rot="1440646">
                        <a:off x="3444599" y="1294133"/>
                        <a:ext cx="1159869" cy="413511"/>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rot="1027740">
                        <a:off x="3297866" y="1720098"/>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7" name="TextBox 16"/>
                      <p:cNvSpPr txBox="1">
                        <a:spLocks noRot="1" noChangeAspect="1" noMove="1" noResize="1" noEditPoints="1" noAdjustHandles="1" noChangeArrowheads="1" noChangeShapeType="1" noTextEdit="1"/>
                      </p:cNvSpPr>
                      <p:nvPr/>
                    </p:nvSpPr>
                    <p:spPr>
                      <a:xfrm rot="1027740">
                        <a:off x="3297866" y="1720098"/>
                        <a:ext cx="1159869" cy="413511"/>
                      </a:xfrm>
                      <a:prstGeom prst="rect">
                        <a:avLst/>
                      </a:prstGeom>
                      <a:blipFill rotWithShape="1">
                        <a:blip r:embed="rId5"/>
                        <a:stretch>
                          <a:fillRect/>
                        </a:stretch>
                      </a:blipFill>
                    </p:spPr>
                    <p:txBody>
                      <a:bodyPr/>
                      <a:lstStyle/>
                      <a:p>
                        <a:r>
                          <a:rPr lang="en-US">
                            <a:noFill/>
                          </a:rPr>
                          <a:t> </a:t>
                        </a:r>
                      </a:p>
                    </p:txBody>
                  </p:sp>
                </mc:Fallback>
              </mc:AlternateContent>
            </p:grpSp>
            <p:grpSp>
              <p:nvGrpSpPr>
                <p:cNvPr id="41" name="Group 40"/>
                <p:cNvGrpSpPr/>
                <p:nvPr/>
              </p:nvGrpSpPr>
              <p:grpSpPr>
                <a:xfrm>
                  <a:off x="742713" y="3095628"/>
                  <a:ext cx="3703511" cy="2462710"/>
                  <a:chOff x="2028330" y="1256186"/>
                  <a:chExt cx="3703511" cy="2462710"/>
                </a:xfrm>
              </p:grpSpPr>
              <p:sp>
                <p:nvSpPr>
                  <p:cNvPr id="42" name="Oval 41"/>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3</a:t>
                    </a:r>
                  </a:p>
                </p:txBody>
              </p:sp>
              <p:cxnSp>
                <p:nvCxnSpPr>
                  <p:cNvPr id="43" name="Straight Arrow Connector 42"/>
                  <p:cNvCxnSpPr>
                    <a:endCxn id="42" idx="1"/>
                  </p:cNvCxnSpPr>
                  <p:nvPr/>
                </p:nvCxnSpPr>
                <p:spPr>
                  <a:xfrm>
                    <a:off x="2991457" y="1642143"/>
                    <a:ext cx="1899392" cy="540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7" idx="6"/>
                    <a:endCxn id="42" idx="3"/>
                  </p:cNvCxnSpPr>
                  <p:nvPr/>
                </p:nvCxnSpPr>
                <p:spPr>
                  <a:xfrm flipV="1">
                    <a:off x="2028330" y="2460437"/>
                    <a:ext cx="2862519" cy="12584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5" idx="6"/>
                    <a:endCxn id="42" idx="2"/>
                  </p:cNvCxnSpPr>
                  <p:nvPr/>
                </p:nvCxnSpPr>
                <p:spPr>
                  <a:xfrm flipV="1">
                    <a:off x="2028330" y="2078307"/>
                    <a:ext cx="2718228" cy="9244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p:cNvSpPr txBox="1"/>
                      <p:nvPr/>
                    </p:nvSpPr>
                    <p:spPr>
                      <a:xfrm rot="212389">
                        <a:off x="3201899" y="1256186"/>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49" name="TextBox 48"/>
                      <p:cNvSpPr txBox="1">
                        <a:spLocks noRot="1" noChangeAspect="1" noMove="1" noResize="1" noEditPoints="1" noAdjustHandles="1" noChangeArrowheads="1" noChangeShapeType="1" noTextEdit="1"/>
                      </p:cNvSpPr>
                      <p:nvPr/>
                    </p:nvSpPr>
                    <p:spPr>
                      <a:xfrm rot="212389">
                        <a:off x="3201899" y="1256186"/>
                        <a:ext cx="1555554" cy="413511"/>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rot="20849601">
                        <a:off x="3363669" y="1863479"/>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50" name="TextBox 49"/>
                      <p:cNvSpPr txBox="1">
                        <a:spLocks noRot="1" noChangeAspect="1" noMove="1" noResize="1" noEditPoints="1" noAdjustHandles="1" noChangeArrowheads="1" noChangeShapeType="1" noTextEdit="1"/>
                      </p:cNvSpPr>
                      <p:nvPr/>
                    </p:nvSpPr>
                    <p:spPr>
                      <a:xfrm rot="20849601">
                        <a:off x="3363669" y="1863479"/>
                        <a:ext cx="1167627" cy="413511"/>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rot="20251611">
                        <a:off x="3512293" y="2330420"/>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51" name="TextBox 50"/>
                      <p:cNvSpPr txBox="1">
                        <a:spLocks noRot="1" noChangeAspect="1" noMove="1" noResize="1" noEditPoints="1" noAdjustHandles="1" noChangeArrowheads="1" noChangeShapeType="1" noTextEdit="1"/>
                      </p:cNvSpPr>
                      <p:nvPr/>
                    </p:nvSpPr>
                    <p:spPr>
                      <a:xfrm rot="20251611">
                        <a:off x="3512293" y="2330420"/>
                        <a:ext cx="1167627" cy="413511"/>
                      </a:xfrm>
                      <a:prstGeom prst="rect">
                        <a:avLst/>
                      </a:prstGeom>
                      <a:blipFill rotWithShape="1">
                        <a:blip r:embed="rId8"/>
                        <a:stretch>
                          <a:fillRect/>
                        </a:stretch>
                      </a:blipFill>
                    </p:spPr>
                    <p:txBody>
                      <a:bodyPr/>
                      <a:lstStyle/>
                      <a:p>
                        <a:r>
                          <a:rPr lang="en-US">
                            <a:noFill/>
                          </a:rPr>
                          <a:t> </a:t>
                        </a:r>
                      </a:p>
                    </p:txBody>
                  </p:sp>
                </mc:Fallback>
              </mc:AlternateContent>
            </p:grpSp>
            <p:grpSp>
              <p:nvGrpSpPr>
                <p:cNvPr id="54" name="Group 53"/>
                <p:cNvGrpSpPr/>
                <p:nvPr/>
              </p:nvGrpSpPr>
              <p:grpSpPr>
                <a:xfrm>
                  <a:off x="4446224" y="3500912"/>
                  <a:ext cx="4240576" cy="2606752"/>
                  <a:chOff x="2836241" y="633665"/>
                  <a:chExt cx="4240576" cy="2606752"/>
                </a:xfrm>
              </p:grpSpPr>
              <p:sp>
                <p:nvSpPr>
                  <p:cNvPr id="55" name="Oval 54"/>
                  <p:cNvSpPr/>
                  <p:nvPr/>
                </p:nvSpPr>
                <p:spPr>
                  <a:xfrm>
                    <a:off x="4746558" y="1537894"/>
                    <a:ext cx="958659"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5</a:t>
                    </a:r>
                  </a:p>
                </p:txBody>
              </p:sp>
              <p:cxnSp>
                <p:nvCxnSpPr>
                  <p:cNvPr id="56" name="Straight Arrow Connector 55"/>
                  <p:cNvCxnSpPr>
                    <a:endCxn id="55" idx="1"/>
                  </p:cNvCxnSpPr>
                  <p:nvPr/>
                </p:nvCxnSpPr>
                <p:spPr>
                  <a:xfrm>
                    <a:off x="3419217" y="633665"/>
                    <a:ext cx="1467733" cy="10625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6"/>
                    <a:endCxn id="55" idx="3"/>
                  </p:cNvCxnSpPr>
                  <p:nvPr/>
                </p:nvCxnSpPr>
                <p:spPr>
                  <a:xfrm flipV="1">
                    <a:off x="2836241" y="2460437"/>
                    <a:ext cx="2050709" cy="7799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2" idx="6"/>
                    <a:endCxn id="55" idx="2"/>
                  </p:cNvCxnSpPr>
                  <p:nvPr/>
                </p:nvCxnSpPr>
                <p:spPr>
                  <a:xfrm>
                    <a:off x="2836241" y="1050502"/>
                    <a:ext cx="1910317" cy="102780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rot="2245031">
                        <a:off x="3422076" y="708797"/>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62" name="TextBox 61"/>
                      <p:cNvSpPr txBox="1">
                        <a:spLocks noRot="1" noChangeAspect="1" noMove="1" noResize="1" noEditPoints="1" noAdjustHandles="1" noChangeArrowheads="1" noChangeShapeType="1" noTextEdit="1"/>
                      </p:cNvSpPr>
                      <p:nvPr/>
                    </p:nvSpPr>
                    <p:spPr>
                      <a:xfrm rot="2245031">
                        <a:off x="3422076" y="708797"/>
                        <a:ext cx="1555554" cy="41351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rot="1584226">
                        <a:off x="3134949" y="1104604"/>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5,3</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63" name="TextBox 62"/>
                      <p:cNvSpPr txBox="1">
                        <a:spLocks noRot="1" noChangeAspect="1" noMove="1" noResize="1" noEditPoints="1" noAdjustHandles="1" noChangeArrowheads="1" noChangeShapeType="1" noTextEdit="1"/>
                      </p:cNvSpPr>
                      <p:nvPr/>
                    </p:nvSpPr>
                    <p:spPr>
                      <a:xfrm rot="1584226">
                        <a:off x="3134949" y="1104604"/>
                        <a:ext cx="1167627" cy="413511"/>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rot="20515973">
                        <a:off x="2866835" y="2462149"/>
                        <a:ext cx="1359988"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5,4</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64" name="TextBox 63"/>
                      <p:cNvSpPr txBox="1">
                        <a:spLocks noRot="1" noChangeAspect="1" noMove="1" noResize="1" noEditPoints="1" noAdjustHandles="1" noChangeArrowheads="1" noChangeShapeType="1" noTextEdit="1"/>
                      </p:cNvSpPr>
                      <p:nvPr/>
                    </p:nvSpPr>
                    <p:spPr>
                      <a:xfrm rot="20515973">
                        <a:off x="2866835" y="2462149"/>
                        <a:ext cx="1359988" cy="413511"/>
                      </a:xfrm>
                      <a:prstGeom prst="rect">
                        <a:avLst/>
                      </a:prstGeom>
                      <a:blipFill rotWithShape="1">
                        <a:blip r:embed="rId11"/>
                        <a:stretch>
                          <a:fillRect/>
                        </a:stretch>
                      </a:blipFill>
                    </p:spPr>
                    <p:txBody>
                      <a:bodyPr/>
                      <a:lstStyle/>
                      <a:p>
                        <a:r>
                          <a:rPr lang="en-US">
                            <a:noFill/>
                          </a:rPr>
                          <a:t> </a:t>
                        </a:r>
                      </a:p>
                    </p:txBody>
                  </p:sp>
                </mc:Fallback>
              </mc:AlternateContent>
              <p:cxnSp>
                <p:nvCxnSpPr>
                  <p:cNvPr id="65" name="Straight Arrow Connector 64"/>
                  <p:cNvCxnSpPr>
                    <a:stCxn id="55" idx="6"/>
                  </p:cNvCxnSpPr>
                  <p:nvPr/>
                </p:nvCxnSpPr>
                <p:spPr>
                  <a:xfrm flipV="1">
                    <a:off x="5705217" y="2044521"/>
                    <a:ext cx="1371600" cy="337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sp>
            <p:nvSpPr>
              <p:cNvPr id="70" name="TextBox 69"/>
              <p:cNvSpPr txBox="1"/>
              <p:nvPr/>
            </p:nvSpPr>
            <p:spPr>
              <a:xfrm>
                <a:off x="7229005" y="4572000"/>
                <a:ext cx="1000595" cy="400110"/>
              </a:xfrm>
              <a:prstGeom prst="rect">
                <a:avLst/>
              </a:prstGeom>
              <a:noFill/>
            </p:spPr>
            <p:txBody>
              <a:bodyPr wrap="none" rtlCol="0">
                <a:spAutoFit/>
              </a:bodyPr>
              <a:lstStyle/>
              <a:p>
                <a:pPr>
                  <a:defRPr/>
                </a:pPr>
                <a:r>
                  <a:rPr lang="en-US" sz="2000" dirty="0">
                    <a:solidFill>
                      <a:prstClr val="black"/>
                    </a:solidFill>
                    <a:latin typeface="Calibri"/>
                  </a:rPr>
                  <a:t>Output:</a:t>
                </a:r>
              </a:p>
            </p:txBody>
          </p:sp>
        </p:grpSp>
        <mc:AlternateContent xmlns:mc="http://schemas.openxmlformats.org/markup-compatibility/2006" xmlns:a14="http://schemas.microsoft.com/office/drawing/2010/main">
          <mc:Choice Requires="a14">
            <p:sp>
              <p:nvSpPr>
                <p:cNvPr id="35" name="Oval 34"/>
                <p:cNvSpPr/>
                <p:nvPr/>
              </p:nvSpPr>
              <p:spPr>
                <a:xfrm>
                  <a:off x="152400" y="4617879"/>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1</m:t>
                            </m:r>
                          </m:sub>
                        </m:sSub>
                      </m:oMath>
                    </m:oMathPara>
                  </a14:m>
                  <a:endParaRPr lang="en-US" sz="2800" dirty="0">
                    <a:solidFill>
                      <a:prstClr val="white"/>
                    </a:solidFill>
                    <a:latin typeface="Calibri"/>
                  </a:endParaRPr>
                </a:p>
              </p:txBody>
            </p:sp>
          </mc:Choice>
          <mc:Fallback xmlns="">
            <p:sp>
              <p:nvSpPr>
                <p:cNvPr id="35" name="Oval 34"/>
                <p:cNvSpPr>
                  <a:spLocks noRot="1" noChangeAspect="1" noMove="1" noResize="1" noEditPoints="1" noAdjustHandles="1" noChangeArrowheads="1" noChangeShapeType="1" noTextEdit="1"/>
                </p:cNvSpPr>
                <p:nvPr/>
              </p:nvSpPr>
              <p:spPr>
                <a:xfrm>
                  <a:off x="152400" y="4617879"/>
                  <a:ext cx="590313" cy="563721"/>
                </a:xfrm>
                <a:prstGeom prst="ellipse">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p:cNvSpPr/>
                <p:nvPr/>
              </p:nvSpPr>
              <p:spPr>
                <a:xfrm>
                  <a:off x="152400" y="5334000"/>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2</m:t>
                            </m:r>
                          </m:sub>
                        </m:sSub>
                      </m:oMath>
                    </m:oMathPara>
                  </a14:m>
                  <a:endParaRPr lang="en-US" sz="2800" dirty="0">
                    <a:solidFill>
                      <a:prstClr val="white"/>
                    </a:solidFill>
                    <a:latin typeface="Calibri"/>
                  </a:endParaRPr>
                </a:p>
              </p:txBody>
            </p:sp>
          </mc:Choice>
          <mc:Fallback xmlns="">
            <p:sp>
              <p:nvSpPr>
                <p:cNvPr id="47" name="Oval 46"/>
                <p:cNvSpPr>
                  <a:spLocks noRot="1" noChangeAspect="1" noMove="1" noResize="1" noEditPoints="1" noAdjustHandles="1" noChangeArrowheads="1" noChangeShapeType="1" noTextEdit="1"/>
                </p:cNvSpPr>
                <p:nvPr/>
              </p:nvSpPr>
              <p:spPr>
                <a:xfrm>
                  <a:off x="152400" y="5334000"/>
                  <a:ext cx="590313" cy="563721"/>
                </a:xfrm>
                <a:prstGeom prst="ellipse">
                  <a:avLst/>
                </a:prstGeom>
                <a:blipFill rotWithShape="1">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3157997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458200" cy="914400"/>
          </a:xfrm>
        </p:spPr>
        <p:txBody>
          <a:bodyPr/>
          <a:lstStyle/>
          <a:p>
            <a:r>
              <a:rPr lang="en-US" dirty="0"/>
              <a:t>Feedforward Networks</a:t>
            </a:r>
          </a:p>
        </p:txBody>
      </p:sp>
      <p:sp>
        <p:nvSpPr>
          <p:cNvPr id="3" name="Content Placeholder 2"/>
          <p:cNvSpPr>
            <a:spLocks noGrp="1"/>
          </p:cNvSpPr>
          <p:nvPr>
            <p:ph idx="1"/>
          </p:nvPr>
        </p:nvSpPr>
        <p:spPr>
          <a:xfrm>
            <a:off x="1676400" y="1219200"/>
            <a:ext cx="8763000" cy="4876800"/>
          </a:xfrm>
        </p:spPr>
        <p:txBody>
          <a:bodyPr/>
          <a:lstStyle/>
          <a:p>
            <a:r>
              <a:rPr lang="en-US" sz="2000" dirty="0"/>
              <a:t>Feedforward networks are networks where there are no directed loops.</a:t>
            </a:r>
          </a:p>
          <a:p>
            <a:r>
              <a:rPr lang="en-US" sz="2000" dirty="0"/>
              <a:t>While there are varieties of neural networks that are not feedforward or layered, our main focus will be layered feedforward networks.</a:t>
            </a:r>
          </a:p>
        </p:txBody>
      </p:sp>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72</a:t>
            </a:fld>
            <a:endParaRPr lang="en-US" dirty="0">
              <a:solidFill>
                <a:prstClr val="black">
                  <a:tint val="75000"/>
                </a:prstClr>
              </a:solidFill>
              <a:latin typeface="Calibri"/>
            </a:endParaRPr>
          </a:p>
        </p:txBody>
      </p:sp>
      <p:grpSp>
        <p:nvGrpSpPr>
          <p:cNvPr id="20" name="Group 19"/>
          <p:cNvGrpSpPr/>
          <p:nvPr/>
        </p:nvGrpSpPr>
        <p:grpSpPr>
          <a:xfrm>
            <a:off x="1676400" y="3153152"/>
            <a:ext cx="8534400" cy="3552449"/>
            <a:chOff x="152400" y="3153151"/>
            <a:chExt cx="8534400" cy="3552449"/>
          </a:xfrm>
        </p:grpSpPr>
        <p:grpSp>
          <p:nvGrpSpPr>
            <p:cNvPr id="85" name="Group 84"/>
            <p:cNvGrpSpPr/>
            <p:nvPr/>
          </p:nvGrpSpPr>
          <p:grpSpPr>
            <a:xfrm>
              <a:off x="742713" y="3153151"/>
              <a:ext cx="7944087" cy="3552449"/>
              <a:chOff x="742713" y="3153151"/>
              <a:chExt cx="7944087" cy="3552449"/>
            </a:xfrm>
          </p:grpSpPr>
          <p:grpSp>
            <p:nvGrpSpPr>
              <p:cNvPr id="84" name="Group 83"/>
              <p:cNvGrpSpPr/>
              <p:nvPr/>
            </p:nvGrpSpPr>
            <p:grpSpPr>
              <a:xfrm>
                <a:off x="742713" y="3153151"/>
                <a:ext cx="7944087" cy="3552449"/>
                <a:chOff x="742713" y="3095628"/>
                <a:chExt cx="7944087" cy="3552449"/>
              </a:xfrm>
            </p:grpSpPr>
            <p:grpSp>
              <p:nvGrpSpPr>
                <p:cNvPr id="6" name="Group 5"/>
                <p:cNvGrpSpPr/>
                <p:nvPr/>
              </p:nvGrpSpPr>
              <p:grpSpPr>
                <a:xfrm>
                  <a:off x="742713" y="4842217"/>
                  <a:ext cx="3703511" cy="1805860"/>
                  <a:chOff x="2028330" y="812860"/>
                  <a:chExt cx="3703511" cy="1805860"/>
                </a:xfrm>
              </p:grpSpPr>
              <p:sp>
                <p:nvSpPr>
                  <p:cNvPr id="8" name="Oval 7"/>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4</a:t>
                    </a:r>
                  </a:p>
                </p:txBody>
              </p:sp>
              <p:cxnSp>
                <p:nvCxnSpPr>
                  <p:cNvPr id="9" name="Straight Arrow Connector 8"/>
                  <p:cNvCxnSpPr>
                    <a:endCxn id="8" idx="1"/>
                  </p:cNvCxnSpPr>
                  <p:nvPr/>
                </p:nvCxnSpPr>
                <p:spPr>
                  <a:xfrm>
                    <a:off x="3800217" y="999843"/>
                    <a:ext cx="1090632" cy="6963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7" idx="6"/>
                    <a:endCxn id="8" idx="3"/>
                  </p:cNvCxnSpPr>
                  <p:nvPr/>
                </p:nvCxnSpPr>
                <p:spPr>
                  <a:xfrm>
                    <a:off x="2028330" y="1528981"/>
                    <a:ext cx="2862519" cy="9314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5" idx="6"/>
                    <a:endCxn id="8" idx="2"/>
                  </p:cNvCxnSpPr>
                  <p:nvPr/>
                </p:nvCxnSpPr>
                <p:spPr>
                  <a:xfrm>
                    <a:off x="2028330" y="812860"/>
                    <a:ext cx="2718228" cy="126544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rot="1994189">
                        <a:off x="3637296" y="932992"/>
                        <a:ext cx="1547796"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4,0</m:t>
                                  </m:r>
                                </m:sub>
                              </m:sSub>
                              <m:r>
                                <a:rPr lang="en-US" sz="2000" i="1">
                                  <a:solidFill>
                                    <a:prstClr val="black"/>
                                  </a:solidFill>
                                  <a:latin typeface="Cambria Math"/>
                                </a:rPr>
                                <m:t>=−1.5</m:t>
                              </m:r>
                            </m:oMath>
                          </m:oMathPara>
                        </a14:m>
                        <a:endParaRPr lang="en-US" sz="2000" dirty="0">
                          <a:solidFill>
                            <a:prstClr val="black"/>
                          </a:solidFill>
                          <a:latin typeface="Calibri"/>
                        </a:endParaRPr>
                      </a:p>
                    </p:txBody>
                  </p:sp>
                </mc:Choice>
                <mc:Fallback xmlns="">
                  <p:sp>
                    <p:nvSpPr>
                      <p:cNvPr id="15" name="TextBox 14"/>
                      <p:cNvSpPr txBox="1">
                        <a:spLocks noRot="1" noChangeAspect="1" noMove="1" noResize="1" noEditPoints="1" noAdjustHandles="1" noChangeArrowheads="1" noChangeShapeType="1" noTextEdit="1"/>
                      </p:cNvSpPr>
                      <p:nvPr/>
                    </p:nvSpPr>
                    <p:spPr>
                      <a:xfrm rot="1994189">
                        <a:off x="3637296" y="932992"/>
                        <a:ext cx="1547796" cy="413511"/>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rot="1440646">
                        <a:off x="3444599" y="1294133"/>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6" name="TextBox 15"/>
                      <p:cNvSpPr txBox="1">
                        <a:spLocks noRot="1" noChangeAspect="1" noMove="1" noResize="1" noEditPoints="1" noAdjustHandles="1" noChangeArrowheads="1" noChangeShapeType="1" noTextEdit="1"/>
                      </p:cNvSpPr>
                      <p:nvPr/>
                    </p:nvSpPr>
                    <p:spPr>
                      <a:xfrm rot="1440646">
                        <a:off x="3444599" y="1294133"/>
                        <a:ext cx="1159869" cy="413511"/>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rot="1027740">
                        <a:off x="3297866" y="1720098"/>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7" name="TextBox 16"/>
                      <p:cNvSpPr txBox="1">
                        <a:spLocks noRot="1" noChangeAspect="1" noMove="1" noResize="1" noEditPoints="1" noAdjustHandles="1" noChangeArrowheads="1" noChangeShapeType="1" noTextEdit="1"/>
                      </p:cNvSpPr>
                      <p:nvPr/>
                    </p:nvSpPr>
                    <p:spPr>
                      <a:xfrm rot="1027740">
                        <a:off x="3297866" y="1720098"/>
                        <a:ext cx="1159869" cy="413511"/>
                      </a:xfrm>
                      <a:prstGeom prst="rect">
                        <a:avLst/>
                      </a:prstGeom>
                      <a:blipFill rotWithShape="1">
                        <a:blip r:embed="rId5"/>
                        <a:stretch>
                          <a:fillRect/>
                        </a:stretch>
                      </a:blipFill>
                    </p:spPr>
                    <p:txBody>
                      <a:bodyPr/>
                      <a:lstStyle/>
                      <a:p>
                        <a:r>
                          <a:rPr lang="en-US">
                            <a:noFill/>
                          </a:rPr>
                          <a:t> </a:t>
                        </a:r>
                      </a:p>
                    </p:txBody>
                  </p:sp>
                </mc:Fallback>
              </mc:AlternateContent>
            </p:grpSp>
            <p:grpSp>
              <p:nvGrpSpPr>
                <p:cNvPr id="41" name="Group 40"/>
                <p:cNvGrpSpPr/>
                <p:nvPr/>
              </p:nvGrpSpPr>
              <p:grpSpPr>
                <a:xfrm>
                  <a:off x="742713" y="3095628"/>
                  <a:ext cx="3703511" cy="2462710"/>
                  <a:chOff x="2028330" y="1256186"/>
                  <a:chExt cx="3703511" cy="2462710"/>
                </a:xfrm>
              </p:grpSpPr>
              <p:sp>
                <p:nvSpPr>
                  <p:cNvPr id="42" name="Oval 41"/>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3</a:t>
                    </a:r>
                  </a:p>
                </p:txBody>
              </p:sp>
              <p:cxnSp>
                <p:nvCxnSpPr>
                  <p:cNvPr id="43" name="Straight Arrow Connector 42"/>
                  <p:cNvCxnSpPr>
                    <a:endCxn id="42" idx="1"/>
                  </p:cNvCxnSpPr>
                  <p:nvPr/>
                </p:nvCxnSpPr>
                <p:spPr>
                  <a:xfrm>
                    <a:off x="2991457" y="1642143"/>
                    <a:ext cx="1899392" cy="540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7" idx="6"/>
                    <a:endCxn id="42" idx="3"/>
                  </p:cNvCxnSpPr>
                  <p:nvPr/>
                </p:nvCxnSpPr>
                <p:spPr>
                  <a:xfrm flipV="1">
                    <a:off x="2028330" y="2460437"/>
                    <a:ext cx="2862519" cy="12584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5" idx="6"/>
                    <a:endCxn id="42" idx="2"/>
                  </p:cNvCxnSpPr>
                  <p:nvPr/>
                </p:nvCxnSpPr>
                <p:spPr>
                  <a:xfrm flipV="1">
                    <a:off x="2028330" y="2078307"/>
                    <a:ext cx="2718228" cy="9244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p:cNvSpPr txBox="1"/>
                      <p:nvPr/>
                    </p:nvSpPr>
                    <p:spPr>
                      <a:xfrm rot="212389">
                        <a:off x="3201899" y="1256186"/>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49" name="TextBox 48"/>
                      <p:cNvSpPr txBox="1">
                        <a:spLocks noRot="1" noChangeAspect="1" noMove="1" noResize="1" noEditPoints="1" noAdjustHandles="1" noChangeArrowheads="1" noChangeShapeType="1" noTextEdit="1"/>
                      </p:cNvSpPr>
                      <p:nvPr/>
                    </p:nvSpPr>
                    <p:spPr>
                      <a:xfrm rot="212389">
                        <a:off x="3201899" y="1256186"/>
                        <a:ext cx="1555554" cy="413511"/>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rot="20849601">
                        <a:off x="3363669" y="1863479"/>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50" name="TextBox 49"/>
                      <p:cNvSpPr txBox="1">
                        <a:spLocks noRot="1" noChangeAspect="1" noMove="1" noResize="1" noEditPoints="1" noAdjustHandles="1" noChangeArrowheads="1" noChangeShapeType="1" noTextEdit="1"/>
                      </p:cNvSpPr>
                      <p:nvPr/>
                    </p:nvSpPr>
                    <p:spPr>
                      <a:xfrm rot="20849601">
                        <a:off x="3363669" y="1863479"/>
                        <a:ext cx="1167627" cy="413511"/>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rot="20251611">
                        <a:off x="3512293" y="2330420"/>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51" name="TextBox 50"/>
                      <p:cNvSpPr txBox="1">
                        <a:spLocks noRot="1" noChangeAspect="1" noMove="1" noResize="1" noEditPoints="1" noAdjustHandles="1" noChangeArrowheads="1" noChangeShapeType="1" noTextEdit="1"/>
                      </p:cNvSpPr>
                      <p:nvPr/>
                    </p:nvSpPr>
                    <p:spPr>
                      <a:xfrm rot="20251611">
                        <a:off x="3512293" y="2330420"/>
                        <a:ext cx="1167627" cy="413511"/>
                      </a:xfrm>
                      <a:prstGeom prst="rect">
                        <a:avLst/>
                      </a:prstGeom>
                      <a:blipFill rotWithShape="1">
                        <a:blip r:embed="rId8"/>
                        <a:stretch>
                          <a:fillRect/>
                        </a:stretch>
                      </a:blipFill>
                    </p:spPr>
                    <p:txBody>
                      <a:bodyPr/>
                      <a:lstStyle/>
                      <a:p>
                        <a:r>
                          <a:rPr lang="en-US">
                            <a:noFill/>
                          </a:rPr>
                          <a:t> </a:t>
                        </a:r>
                      </a:p>
                    </p:txBody>
                  </p:sp>
                </mc:Fallback>
              </mc:AlternateContent>
            </p:grpSp>
            <p:grpSp>
              <p:nvGrpSpPr>
                <p:cNvPr id="54" name="Group 53"/>
                <p:cNvGrpSpPr/>
                <p:nvPr/>
              </p:nvGrpSpPr>
              <p:grpSpPr>
                <a:xfrm>
                  <a:off x="4446224" y="3500912"/>
                  <a:ext cx="4240576" cy="2606752"/>
                  <a:chOff x="2836241" y="633665"/>
                  <a:chExt cx="4240576" cy="2606752"/>
                </a:xfrm>
              </p:grpSpPr>
              <p:sp>
                <p:nvSpPr>
                  <p:cNvPr id="55" name="Oval 54"/>
                  <p:cNvSpPr/>
                  <p:nvPr/>
                </p:nvSpPr>
                <p:spPr>
                  <a:xfrm>
                    <a:off x="4746558" y="1537894"/>
                    <a:ext cx="958659"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5</a:t>
                    </a:r>
                  </a:p>
                </p:txBody>
              </p:sp>
              <p:cxnSp>
                <p:nvCxnSpPr>
                  <p:cNvPr id="56" name="Straight Arrow Connector 55"/>
                  <p:cNvCxnSpPr>
                    <a:endCxn id="55" idx="1"/>
                  </p:cNvCxnSpPr>
                  <p:nvPr/>
                </p:nvCxnSpPr>
                <p:spPr>
                  <a:xfrm>
                    <a:off x="3419217" y="633665"/>
                    <a:ext cx="1467733" cy="10625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6"/>
                    <a:endCxn id="55" idx="3"/>
                  </p:cNvCxnSpPr>
                  <p:nvPr/>
                </p:nvCxnSpPr>
                <p:spPr>
                  <a:xfrm flipV="1">
                    <a:off x="2836241" y="2460437"/>
                    <a:ext cx="2050709" cy="7799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2" idx="6"/>
                    <a:endCxn id="55" idx="2"/>
                  </p:cNvCxnSpPr>
                  <p:nvPr/>
                </p:nvCxnSpPr>
                <p:spPr>
                  <a:xfrm>
                    <a:off x="2836241" y="1050502"/>
                    <a:ext cx="1910317" cy="102780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rot="2245031">
                        <a:off x="3422076" y="708797"/>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62" name="TextBox 61"/>
                      <p:cNvSpPr txBox="1">
                        <a:spLocks noRot="1" noChangeAspect="1" noMove="1" noResize="1" noEditPoints="1" noAdjustHandles="1" noChangeArrowheads="1" noChangeShapeType="1" noTextEdit="1"/>
                      </p:cNvSpPr>
                      <p:nvPr/>
                    </p:nvSpPr>
                    <p:spPr>
                      <a:xfrm rot="2245031">
                        <a:off x="3422076" y="708797"/>
                        <a:ext cx="1555554" cy="41351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rot="1584226">
                        <a:off x="3134949" y="1104604"/>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5,3</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63" name="TextBox 62"/>
                      <p:cNvSpPr txBox="1">
                        <a:spLocks noRot="1" noChangeAspect="1" noMove="1" noResize="1" noEditPoints="1" noAdjustHandles="1" noChangeArrowheads="1" noChangeShapeType="1" noTextEdit="1"/>
                      </p:cNvSpPr>
                      <p:nvPr/>
                    </p:nvSpPr>
                    <p:spPr>
                      <a:xfrm rot="1584226">
                        <a:off x="3134949" y="1104604"/>
                        <a:ext cx="1167627" cy="413511"/>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rot="20515973">
                        <a:off x="2866835" y="2462149"/>
                        <a:ext cx="1359988"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5,4</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64" name="TextBox 63"/>
                      <p:cNvSpPr txBox="1">
                        <a:spLocks noRot="1" noChangeAspect="1" noMove="1" noResize="1" noEditPoints="1" noAdjustHandles="1" noChangeArrowheads="1" noChangeShapeType="1" noTextEdit="1"/>
                      </p:cNvSpPr>
                      <p:nvPr/>
                    </p:nvSpPr>
                    <p:spPr>
                      <a:xfrm rot="20515973">
                        <a:off x="2866835" y="2462149"/>
                        <a:ext cx="1359988" cy="413511"/>
                      </a:xfrm>
                      <a:prstGeom prst="rect">
                        <a:avLst/>
                      </a:prstGeom>
                      <a:blipFill rotWithShape="1">
                        <a:blip r:embed="rId11"/>
                        <a:stretch>
                          <a:fillRect/>
                        </a:stretch>
                      </a:blipFill>
                    </p:spPr>
                    <p:txBody>
                      <a:bodyPr/>
                      <a:lstStyle/>
                      <a:p>
                        <a:r>
                          <a:rPr lang="en-US">
                            <a:noFill/>
                          </a:rPr>
                          <a:t> </a:t>
                        </a:r>
                      </a:p>
                    </p:txBody>
                  </p:sp>
                </mc:Fallback>
              </mc:AlternateContent>
              <p:cxnSp>
                <p:nvCxnSpPr>
                  <p:cNvPr id="65" name="Straight Arrow Connector 64"/>
                  <p:cNvCxnSpPr>
                    <a:stCxn id="55" idx="6"/>
                  </p:cNvCxnSpPr>
                  <p:nvPr/>
                </p:nvCxnSpPr>
                <p:spPr>
                  <a:xfrm flipV="1">
                    <a:off x="5705217" y="2044521"/>
                    <a:ext cx="1371600" cy="337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sp>
            <p:nvSpPr>
              <p:cNvPr id="70" name="TextBox 69"/>
              <p:cNvSpPr txBox="1"/>
              <p:nvPr/>
            </p:nvSpPr>
            <p:spPr>
              <a:xfrm>
                <a:off x="7229005" y="4572000"/>
                <a:ext cx="1000595" cy="400110"/>
              </a:xfrm>
              <a:prstGeom prst="rect">
                <a:avLst/>
              </a:prstGeom>
              <a:noFill/>
            </p:spPr>
            <p:txBody>
              <a:bodyPr wrap="none" rtlCol="0">
                <a:spAutoFit/>
              </a:bodyPr>
              <a:lstStyle/>
              <a:p>
                <a:pPr>
                  <a:defRPr/>
                </a:pPr>
                <a:r>
                  <a:rPr lang="en-US" sz="2000" dirty="0">
                    <a:solidFill>
                      <a:prstClr val="black"/>
                    </a:solidFill>
                    <a:latin typeface="Calibri"/>
                  </a:rPr>
                  <a:t>Output:</a:t>
                </a:r>
              </a:p>
            </p:txBody>
          </p:sp>
        </p:grpSp>
        <mc:AlternateContent xmlns:mc="http://schemas.openxmlformats.org/markup-compatibility/2006" xmlns:a14="http://schemas.microsoft.com/office/drawing/2010/main">
          <mc:Choice Requires="a14">
            <p:sp>
              <p:nvSpPr>
                <p:cNvPr id="35" name="Oval 34"/>
                <p:cNvSpPr/>
                <p:nvPr/>
              </p:nvSpPr>
              <p:spPr>
                <a:xfrm>
                  <a:off x="152400" y="4617879"/>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1</m:t>
                            </m:r>
                          </m:sub>
                        </m:sSub>
                      </m:oMath>
                    </m:oMathPara>
                  </a14:m>
                  <a:endParaRPr lang="en-US" sz="2800" dirty="0">
                    <a:solidFill>
                      <a:prstClr val="white"/>
                    </a:solidFill>
                    <a:latin typeface="Calibri"/>
                  </a:endParaRPr>
                </a:p>
              </p:txBody>
            </p:sp>
          </mc:Choice>
          <mc:Fallback xmlns="">
            <p:sp>
              <p:nvSpPr>
                <p:cNvPr id="35" name="Oval 34"/>
                <p:cNvSpPr>
                  <a:spLocks noRot="1" noChangeAspect="1" noMove="1" noResize="1" noEditPoints="1" noAdjustHandles="1" noChangeArrowheads="1" noChangeShapeType="1" noTextEdit="1"/>
                </p:cNvSpPr>
                <p:nvPr/>
              </p:nvSpPr>
              <p:spPr>
                <a:xfrm>
                  <a:off x="152400" y="4617879"/>
                  <a:ext cx="590313" cy="563721"/>
                </a:xfrm>
                <a:prstGeom prst="ellipse">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p:cNvSpPr/>
                <p:nvPr/>
              </p:nvSpPr>
              <p:spPr>
                <a:xfrm>
                  <a:off x="152400" y="5334000"/>
                  <a:ext cx="590313" cy="56372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2</m:t>
                            </m:r>
                          </m:sub>
                        </m:sSub>
                      </m:oMath>
                    </m:oMathPara>
                  </a14:m>
                  <a:endParaRPr lang="en-US" sz="2800" dirty="0">
                    <a:solidFill>
                      <a:prstClr val="white"/>
                    </a:solidFill>
                    <a:latin typeface="Calibri"/>
                  </a:endParaRPr>
                </a:p>
              </p:txBody>
            </p:sp>
          </mc:Choice>
          <mc:Fallback xmlns="">
            <p:sp>
              <p:nvSpPr>
                <p:cNvPr id="47" name="Oval 46"/>
                <p:cNvSpPr>
                  <a:spLocks noRot="1" noChangeAspect="1" noMove="1" noResize="1" noEditPoints="1" noAdjustHandles="1" noChangeArrowheads="1" noChangeShapeType="1" noTextEdit="1"/>
                </p:cNvSpPr>
                <p:nvPr/>
              </p:nvSpPr>
              <p:spPr>
                <a:xfrm>
                  <a:off x="152400" y="5334000"/>
                  <a:ext cx="590313" cy="563721"/>
                </a:xfrm>
                <a:prstGeom prst="ellipse">
                  <a:avLst/>
                </a:prstGeom>
                <a:blipFill rotWithShape="1">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03883088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610600" cy="914400"/>
          </a:xfrm>
        </p:spPr>
        <p:txBody>
          <a:bodyPr/>
          <a:lstStyle/>
          <a:p>
            <a:r>
              <a:rPr lang="en-US" dirty="0"/>
              <a:t>What Neural Networks Can Compute</a:t>
            </a:r>
          </a:p>
        </p:txBody>
      </p:sp>
      <p:sp>
        <p:nvSpPr>
          <p:cNvPr id="3" name="Content Placeholder 2"/>
          <p:cNvSpPr>
            <a:spLocks noGrp="1"/>
          </p:cNvSpPr>
          <p:nvPr>
            <p:ph idx="1"/>
          </p:nvPr>
        </p:nvSpPr>
        <p:spPr>
          <a:xfrm>
            <a:off x="1676400" y="1371600"/>
            <a:ext cx="8915400" cy="4724400"/>
          </a:xfrm>
        </p:spPr>
        <p:txBody>
          <a:bodyPr>
            <a:normAutofit/>
          </a:bodyPr>
          <a:lstStyle/>
          <a:p>
            <a:r>
              <a:rPr lang="en-US" sz="3200" dirty="0"/>
              <a:t>An individual perceptron is a linear classifier.</a:t>
            </a:r>
          </a:p>
          <a:p>
            <a:pPr lvl="1"/>
            <a:r>
              <a:rPr lang="en-US" sz="2800" dirty="0"/>
              <a:t>The weights of the perceptron define a linear boundary between two classes.</a:t>
            </a:r>
          </a:p>
          <a:p>
            <a:r>
              <a:rPr lang="en-US" sz="3200" dirty="0"/>
              <a:t>Layered feedforward neural networks with multiple hidden layers can compute any (linear/non-linear) mathematical function.</a:t>
            </a:r>
          </a:p>
          <a:p>
            <a:pPr marL="742950" lvl="2" indent="-342900"/>
            <a:r>
              <a:rPr lang="en-US" sz="3200" dirty="0"/>
              <a:t>Another example of multi-class classification is shown on the next slide.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dirty="0"/>
          </a:p>
        </p:txBody>
      </p:sp>
    </p:spTree>
    <p:extLst>
      <p:ext uri="{BB962C8B-B14F-4D97-AF65-F5344CB8AC3E}">
        <p14:creationId xmlns:p14="http://schemas.microsoft.com/office/powerpoint/2010/main" val="199789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Multiclass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52600" y="1447800"/>
                <a:ext cx="8229600" cy="4876800"/>
              </a:xfrm>
            </p:spPr>
            <p:txBody>
              <a:bodyPr/>
              <a:lstStyle/>
              <a:p>
                <a:r>
                  <a:rPr lang="en-US" dirty="0"/>
                  <a:t>Suppose we have this training set:</a:t>
                </a:r>
              </a:p>
              <a:p>
                <a:pPr lvl="1"/>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b="0" i="1" smtClean="0">
                            <a:latin typeface="Cambria Math" panose="02040503050406030204" pitchFamily="18" charset="0"/>
                          </a:rPr>
                          <m:t>𝑇</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r>
                      <a:rPr lang="en-US" b="0" i="1" smtClean="0">
                        <a:latin typeface="Cambria Math" panose="02040503050406030204" pitchFamily="18" charset="0"/>
                      </a:rPr>
                      <m:t>=3</m:t>
                    </m:r>
                  </m:oMath>
                </a14:m>
                <a:endParaRPr lang="en-US" b="0"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2</m:t>
                        </m:r>
                      </m:sub>
                    </m:sSub>
                    <m:r>
                      <a:rPr lang="en-US" i="1">
                        <a:latin typeface="Cambria Math" panose="02040503050406030204" pitchFamily="18" charset="0"/>
                      </a:rPr>
                      <m:t>=3</m:t>
                    </m:r>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3</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2</m:t>
                    </m:r>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4</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4</m:t>
                        </m:r>
                      </m:sub>
                    </m:sSub>
                    <m:r>
                      <a:rPr lang="en-US" i="1">
                        <a:latin typeface="Cambria Math" panose="02040503050406030204" pitchFamily="18" charset="0"/>
                      </a:rPr>
                      <m:t>=</m:t>
                    </m:r>
                    <m:r>
                      <a:rPr lang="en-US" b="0" i="1" smtClean="0">
                        <a:latin typeface="Cambria Math" panose="02040503050406030204" pitchFamily="18" charset="0"/>
                      </a:rPr>
                      <m:t>1</m:t>
                    </m:r>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5</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5</m:t>
                        </m:r>
                      </m:sub>
                    </m:sSub>
                    <m:r>
                      <a:rPr lang="en-US" i="1">
                        <a:latin typeface="Cambria Math" panose="02040503050406030204" pitchFamily="18" charset="0"/>
                      </a:rPr>
                      <m:t>=</m:t>
                    </m:r>
                    <m:r>
                      <a:rPr lang="en-US" b="0" i="1" smtClean="0">
                        <a:latin typeface="Cambria Math" panose="02040503050406030204" pitchFamily="18" charset="0"/>
                      </a:rPr>
                      <m:t>2</m:t>
                    </m:r>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6</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6</m:t>
                        </m:r>
                      </m:sub>
                    </m:sSub>
                    <m:r>
                      <a:rPr lang="en-US" i="1">
                        <a:latin typeface="Cambria Math" panose="02040503050406030204" pitchFamily="18" charset="0"/>
                      </a:rPr>
                      <m:t>=</m:t>
                    </m:r>
                    <m:r>
                      <a:rPr lang="en-US" b="0" i="1" smtClean="0">
                        <a:latin typeface="Cambria Math" panose="02040503050406030204" pitchFamily="18" charset="0"/>
                      </a:rPr>
                      <m:t>1</m:t>
                    </m:r>
                  </m:oMath>
                </a14:m>
                <a:endParaRPr lang="en-US" b="0" dirty="0"/>
              </a:p>
              <a:p>
                <a:r>
                  <a:rPr lang="en-US" dirty="0"/>
                  <a:t>In this training set:</a:t>
                </a:r>
              </a:p>
              <a:p>
                <a:pPr lvl="1"/>
                <a:r>
                  <a:rPr lang="en-US" dirty="0"/>
                  <a:t>We have three classes.</a:t>
                </a:r>
              </a:p>
              <a:p>
                <a:pPr lvl="1"/>
                <a:r>
                  <a:rPr lang="en-US" dirty="0"/>
                  <a:t>Each training input is a five-dimensional vector.</a:t>
                </a:r>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52600" y="1447800"/>
                <a:ext cx="8229600" cy="4876800"/>
              </a:xfrm>
              <a:blipFill>
                <a:blip r:embed="rId3"/>
                <a:stretch>
                  <a:fillRect l="-1333" t="-21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dirty="0"/>
          </a:p>
        </p:txBody>
      </p:sp>
    </p:spTree>
    <p:extLst>
      <p:ext uri="{BB962C8B-B14F-4D97-AF65-F5344CB8AC3E}">
        <p14:creationId xmlns:p14="http://schemas.microsoft.com/office/powerpoint/2010/main" val="22874628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Multiclass 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52600" y="1447800"/>
                <a:ext cx="8305800" cy="4876800"/>
              </a:xfrm>
            </p:spPr>
            <p:txBody>
              <a:bodyPr/>
              <a:lstStyle/>
              <a:p>
                <a:r>
                  <a:rPr lang="en-US" dirty="0"/>
                  <a:t>Suppose we have this training set:</a:t>
                </a:r>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1</m:t>
                        </m:r>
                      </m:sub>
                    </m:sSub>
                    <m:r>
                      <a:rPr lang="en-US" i="1">
                        <a:latin typeface="Cambria Math" panose="02040503050406030204" pitchFamily="18" charset="0"/>
                      </a:rPr>
                      <m:t>=3</m:t>
                    </m:r>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2</m:t>
                        </m:r>
                      </m:sub>
                    </m:sSub>
                    <m:r>
                      <a:rPr lang="en-US" i="1">
                        <a:latin typeface="Cambria Math" panose="02040503050406030204" pitchFamily="18" charset="0"/>
                      </a:rPr>
                      <m:t>=3</m:t>
                    </m:r>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3</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3</m:t>
                        </m:r>
                      </m:sub>
                    </m:sSub>
                    <m:r>
                      <a:rPr lang="en-US" i="1">
                        <a:latin typeface="Cambria Math" panose="02040503050406030204" pitchFamily="18" charset="0"/>
                      </a:rPr>
                      <m:t>=2</m:t>
                    </m:r>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4</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4</m:t>
                        </m:r>
                      </m:sub>
                    </m:sSub>
                    <m:r>
                      <a:rPr lang="en-US" i="1">
                        <a:latin typeface="Cambria Math" panose="02040503050406030204" pitchFamily="18" charset="0"/>
                      </a:rPr>
                      <m:t>=1</m:t>
                    </m:r>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5</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5</m:t>
                        </m:r>
                      </m:sub>
                    </m:sSub>
                    <m:r>
                      <a:rPr lang="en-US" i="1">
                        <a:latin typeface="Cambria Math" panose="02040503050406030204" pitchFamily="18" charset="0"/>
                      </a:rPr>
                      <m:t>=2</m:t>
                    </m:r>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6</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6</m:t>
                        </m:r>
                      </m:sub>
                    </m:sSub>
                    <m:r>
                      <a:rPr lang="en-US" i="1">
                        <a:latin typeface="Cambria Math" panose="02040503050406030204" pitchFamily="18" charset="0"/>
                      </a:rPr>
                      <m:t>=1</m:t>
                    </m:r>
                  </m:oMath>
                </a14:m>
                <a:endParaRPr lang="en-US" dirty="0"/>
              </a:p>
              <a:p>
                <a:r>
                  <a:rPr lang="en-US" dirty="0"/>
                  <a:t>In this training set:</a:t>
                </a:r>
              </a:p>
              <a:p>
                <a:pPr lvl="1"/>
                <a:r>
                  <a:rPr lang="en-US" dirty="0"/>
                  <a:t>Classes are numbered sequentially starting from 1. Thus, in our example, the class labels are 1, 2, 3.</a:t>
                </a:r>
              </a:p>
              <a:p>
                <a:pPr lvl="2"/>
                <a:r>
                  <a:rPr lang="en-US" dirty="0"/>
                  <a:t>If your dataset uses different labels (like “red”, “green”, “blue”), you should systematically change the labels to follow this convention.</a:t>
                </a:r>
              </a:p>
              <a:p>
                <a:pPr marL="457200" lvl="1"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52600" y="1447800"/>
                <a:ext cx="8305800" cy="4876800"/>
              </a:xfrm>
              <a:blipFill>
                <a:blip r:embed="rId3"/>
                <a:stretch>
                  <a:fillRect l="-1322" t="-2125" r="-11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dirty="0"/>
          </a:p>
        </p:txBody>
      </p:sp>
    </p:spTree>
    <p:extLst>
      <p:ext uri="{BB962C8B-B14F-4D97-AF65-F5344CB8AC3E}">
        <p14:creationId xmlns:p14="http://schemas.microsoft.com/office/powerpoint/2010/main" val="24778298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to One-Versus-All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52599" y="1447800"/>
                <a:ext cx="8940283" cy="4876800"/>
              </a:xfrm>
            </p:spPr>
            <p:txBody>
              <a:bodyPr/>
              <a:lstStyle/>
              <a:p>
                <a:r>
                  <a:rPr lang="en-US" dirty="0"/>
                  <a:t>Suppose we have this training set:</a:t>
                </a:r>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1</m:t>
                        </m:r>
                      </m:sub>
                    </m:sSub>
                    <m:r>
                      <a:rPr lang="en-US" i="1">
                        <a:latin typeface="Cambria Math" panose="02040503050406030204" pitchFamily="18" charset="0"/>
                      </a:rPr>
                      <m:t>=3</m:t>
                    </m:r>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2</m:t>
                        </m:r>
                      </m:sub>
                    </m:sSub>
                    <m:r>
                      <a:rPr lang="en-US" i="1">
                        <a:latin typeface="Cambria Math" panose="02040503050406030204" pitchFamily="18" charset="0"/>
                      </a:rPr>
                      <m:t>=3</m:t>
                    </m:r>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3</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3</m:t>
                        </m:r>
                      </m:sub>
                    </m:sSub>
                    <m:r>
                      <a:rPr lang="en-US" i="1">
                        <a:latin typeface="Cambria Math" panose="02040503050406030204" pitchFamily="18" charset="0"/>
                      </a:rPr>
                      <m:t>=2</m:t>
                    </m:r>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4</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4</m:t>
                        </m:r>
                      </m:sub>
                    </m:sSub>
                    <m:r>
                      <a:rPr lang="en-US" i="1">
                        <a:latin typeface="Cambria Math" panose="02040503050406030204" pitchFamily="18" charset="0"/>
                      </a:rPr>
                      <m:t>=1</m:t>
                    </m:r>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5</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5</m:t>
                        </m:r>
                      </m:sub>
                    </m:sSub>
                    <m:r>
                      <a:rPr lang="en-US" i="1">
                        <a:latin typeface="Cambria Math" panose="02040503050406030204" pitchFamily="18" charset="0"/>
                      </a:rPr>
                      <m:t>=2</m:t>
                    </m:r>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6</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6</m:t>
                        </m:r>
                      </m:sub>
                    </m:sSub>
                    <m:r>
                      <a:rPr lang="en-US" i="1">
                        <a:latin typeface="Cambria Math" panose="02040503050406030204" pitchFamily="18" charset="0"/>
                      </a:rPr>
                      <m:t>=1</m:t>
                    </m:r>
                  </m:oMath>
                </a14:m>
                <a:endParaRPr lang="en-US" dirty="0"/>
              </a:p>
              <a:p>
                <a:r>
                  <a:rPr lang="en-US" dirty="0"/>
                  <a:t>Step 1: Convert each target output to a binary vector, having as many dimensions as the number of classes.</a:t>
                </a:r>
              </a:p>
              <a:p>
                <a:pPr lvl="1"/>
                <a:r>
                  <a:rPr lang="en-US" dirty="0"/>
                  <a:t>In our example we have three classes, so each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𝑛</m:t>
                        </m:r>
                      </m:sub>
                    </m:sSub>
                  </m:oMath>
                </a14:m>
                <a:r>
                  <a:rPr lang="en-US" dirty="0"/>
                  <a:t> will become a three-dimensional binary vector.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52599" y="1447800"/>
                <a:ext cx="8940283" cy="4876800"/>
              </a:xfrm>
              <a:blipFill>
                <a:blip r:embed="rId3"/>
                <a:stretch>
                  <a:fillRect l="-1159" t="-21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dirty="0"/>
          </a:p>
        </p:txBody>
      </p:sp>
    </p:spTree>
    <p:extLst>
      <p:ext uri="{BB962C8B-B14F-4D97-AF65-F5344CB8AC3E}">
        <p14:creationId xmlns:p14="http://schemas.microsoft.com/office/powerpoint/2010/main" val="18480602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to One-Versus-All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52600" y="1447800"/>
                <a:ext cx="8763000" cy="4876800"/>
              </a:xfrm>
            </p:spPr>
            <p:txBody>
              <a:bodyPr/>
              <a:lstStyle/>
              <a:p>
                <a:r>
                  <a:rPr lang="en-US" dirty="0"/>
                  <a:t>Suppose we have this training set:</a:t>
                </a:r>
              </a:p>
              <a:p>
                <a:pPr lvl="1"/>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b="0" i="1" smtClean="0">
                            <a:latin typeface="Cambria Math" panose="02040503050406030204" pitchFamily="18" charset="0"/>
                          </a:rPr>
                          <m:t>𝑇</m:t>
                        </m:r>
                      </m:sup>
                    </m:sSup>
                    <m:r>
                      <a:rPr lang="en-US" b="0" i="1" smtClean="0">
                        <a:latin typeface="Cambria Math" panose="02040503050406030204" pitchFamily="18" charset="0"/>
                      </a:rPr>
                      <m:t>,    </m:t>
                    </m:r>
                    <m:sSub>
                      <m:sSubPr>
                        <m:ctrlPr>
                          <a:rPr lang="en-US" b="0" i="1" strike="sngStrike" smtClean="0">
                            <a:latin typeface="Cambria Math" panose="02040503050406030204" pitchFamily="18" charset="0"/>
                          </a:rPr>
                        </m:ctrlPr>
                      </m:sSubPr>
                      <m:e>
                        <m:r>
                          <a:rPr lang="en-US" b="0" i="1" strike="sngStrike" smtClean="0">
                            <a:latin typeface="Cambria Math" panose="02040503050406030204" pitchFamily="18" charset="0"/>
                          </a:rPr>
                          <m:t>𝑡</m:t>
                        </m:r>
                      </m:e>
                      <m:sub>
                        <m:r>
                          <a:rPr lang="en-US" b="0" i="1" strike="sngStrike" smtClean="0">
                            <a:latin typeface="Cambria Math" panose="02040503050406030204" pitchFamily="18" charset="0"/>
                          </a:rPr>
                          <m:t>1</m:t>
                        </m:r>
                      </m:sub>
                    </m:sSub>
                    <m:r>
                      <a:rPr lang="en-US" b="0" i="1" strike="sngStrike" smtClean="0">
                        <a:latin typeface="Cambria Math" panose="02040503050406030204" pitchFamily="18" charset="0"/>
                      </a:rPr>
                      <m:t>=</m:t>
                    </m:r>
                    <m:r>
                      <a:rPr lang="en-US" i="1" strike="sngStrike">
                        <a:latin typeface="Cambria Math" panose="02040503050406030204" pitchFamily="18" charset="0"/>
                      </a:rPr>
                      <m:t>3</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𝒕</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b="0" i="1" smtClean="0">
                                <a:latin typeface="Cambria Math" panose="02040503050406030204" pitchFamily="18" charset="0"/>
                              </a:rPr>
                              <m:t>?, ?, ?</m:t>
                            </m:r>
                          </m:e>
                        </m:d>
                      </m:e>
                      <m:sup>
                        <m:r>
                          <a:rPr lang="en-US" i="1">
                            <a:latin typeface="Cambria Math" panose="02040503050406030204" pitchFamily="18" charset="0"/>
                          </a:rPr>
                          <m:t>𝑇</m:t>
                        </m:r>
                      </m:sup>
                    </m:sSup>
                  </m:oMath>
                </a14:m>
                <a:endParaRPr lang="en-US" b="0"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strike="sngStrike">
                            <a:latin typeface="Cambria Math" panose="02040503050406030204" pitchFamily="18" charset="0"/>
                          </a:rPr>
                        </m:ctrlPr>
                      </m:sSubPr>
                      <m:e>
                        <m:r>
                          <a:rPr lang="en-US" i="1" strike="sngStrike">
                            <a:latin typeface="Cambria Math" panose="02040503050406030204" pitchFamily="18" charset="0"/>
                          </a:rPr>
                          <m:t>𝑡</m:t>
                        </m:r>
                      </m:e>
                      <m:sub>
                        <m:r>
                          <a:rPr lang="en-US" b="0" i="1" strike="sngStrike" smtClean="0">
                            <a:latin typeface="Cambria Math" panose="02040503050406030204" pitchFamily="18" charset="0"/>
                          </a:rPr>
                          <m:t>2</m:t>
                        </m:r>
                      </m:sub>
                    </m:sSub>
                    <m:r>
                      <a:rPr lang="en-US" i="1" strike="sngStrike">
                        <a:latin typeface="Cambria Math" panose="02040503050406030204" pitchFamily="18" charset="0"/>
                      </a:rPr>
                      <m:t>=</m:t>
                    </m:r>
                    <m:r>
                      <a:rPr lang="en-US" b="0" i="1" strike="sngStrike" smtClean="0">
                        <a:latin typeface="Cambria Math" panose="02040503050406030204" pitchFamily="18" charset="0"/>
                      </a:rPr>
                      <m:t>3</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𝒕</m:t>
                        </m:r>
                      </m:e>
                      <m:sub>
                        <m:r>
                          <a:rPr lang="en-US" b="0" i="1" smtClean="0">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 ?, ?</m:t>
                            </m:r>
                          </m:e>
                        </m:d>
                      </m:e>
                      <m:sup>
                        <m:r>
                          <a:rPr lang="en-US" i="1">
                            <a:latin typeface="Cambria Math" panose="02040503050406030204" pitchFamily="18" charset="0"/>
                          </a:rPr>
                          <m:t>𝑇</m:t>
                        </m:r>
                      </m:sup>
                    </m:sSup>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3</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strike="sngStrike">
                            <a:latin typeface="Cambria Math" panose="02040503050406030204" pitchFamily="18" charset="0"/>
                          </a:rPr>
                        </m:ctrlPr>
                      </m:sSubPr>
                      <m:e>
                        <m:r>
                          <a:rPr lang="en-US" i="1" strike="sngStrike">
                            <a:latin typeface="Cambria Math" panose="02040503050406030204" pitchFamily="18" charset="0"/>
                          </a:rPr>
                          <m:t>𝑡</m:t>
                        </m:r>
                      </m:e>
                      <m:sub>
                        <m:r>
                          <a:rPr lang="en-US" b="0" i="1" strike="sngStrike" smtClean="0">
                            <a:latin typeface="Cambria Math" panose="02040503050406030204" pitchFamily="18" charset="0"/>
                          </a:rPr>
                          <m:t>3</m:t>
                        </m:r>
                      </m:sub>
                    </m:sSub>
                    <m:r>
                      <a:rPr lang="en-US" i="1" strike="sngStrike">
                        <a:latin typeface="Cambria Math" panose="02040503050406030204" pitchFamily="18" charset="0"/>
                      </a:rPr>
                      <m:t>=</m:t>
                    </m:r>
                    <m:r>
                      <a:rPr lang="en-US" b="0" i="1" strike="sngStrike" smtClean="0">
                        <a:latin typeface="Cambria Math" panose="02040503050406030204" pitchFamily="18" charset="0"/>
                      </a:rPr>
                      <m:t>2</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𝒕</m:t>
                        </m:r>
                      </m:e>
                      <m:sub>
                        <m:r>
                          <a:rPr lang="en-US" b="0" i="1" smtClean="0">
                            <a:latin typeface="Cambria Math" panose="02040503050406030204" pitchFamily="18" charset="0"/>
                          </a:rPr>
                          <m:t>3</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 ?, ?</m:t>
                            </m:r>
                          </m:e>
                        </m:d>
                      </m:e>
                      <m:sup>
                        <m:r>
                          <a:rPr lang="en-US" i="1">
                            <a:latin typeface="Cambria Math" panose="02040503050406030204" pitchFamily="18" charset="0"/>
                          </a:rPr>
                          <m:t>𝑇</m:t>
                        </m:r>
                      </m:sup>
                    </m:sSup>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4</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strike="sngStrike">
                            <a:latin typeface="Cambria Math" panose="02040503050406030204" pitchFamily="18" charset="0"/>
                          </a:rPr>
                        </m:ctrlPr>
                      </m:sSubPr>
                      <m:e>
                        <m:r>
                          <a:rPr lang="en-US" i="1" strike="sngStrike">
                            <a:latin typeface="Cambria Math" panose="02040503050406030204" pitchFamily="18" charset="0"/>
                          </a:rPr>
                          <m:t>𝑡</m:t>
                        </m:r>
                      </m:e>
                      <m:sub>
                        <m:r>
                          <a:rPr lang="en-US" b="0" i="1" strike="sngStrike" smtClean="0">
                            <a:latin typeface="Cambria Math" panose="02040503050406030204" pitchFamily="18" charset="0"/>
                          </a:rPr>
                          <m:t>4</m:t>
                        </m:r>
                      </m:sub>
                    </m:sSub>
                    <m:r>
                      <a:rPr lang="en-US" i="1" strike="sngStrike">
                        <a:latin typeface="Cambria Math" panose="02040503050406030204" pitchFamily="18" charset="0"/>
                      </a:rPr>
                      <m:t>=</m:t>
                    </m:r>
                    <m:r>
                      <a:rPr lang="en-US" b="0" i="1" strike="sngStrike" smtClean="0">
                        <a:latin typeface="Cambria Math" panose="02040503050406030204" pitchFamily="18" charset="0"/>
                      </a:rPr>
                      <m:t>1</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𝒕</m:t>
                        </m:r>
                      </m:e>
                      <m:sub>
                        <m:r>
                          <a:rPr lang="en-US" b="0" i="1" smtClean="0">
                            <a:latin typeface="Cambria Math" panose="02040503050406030204" pitchFamily="18" charset="0"/>
                          </a:rPr>
                          <m:t>4</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 ?, ?</m:t>
                            </m:r>
                          </m:e>
                        </m:d>
                      </m:e>
                      <m:sup>
                        <m:r>
                          <a:rPr lang="en-US" i="1">
                            <a:latin typeface="Cambria Math" panose="02040503050406030204" pitchFamily="18" charset="0"/>
                          </a:rPr>
                          <m:t>𝑇</m:t>
                        </m:r>
                      </m:sup>
                    </m:sSup>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5</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strike="sngStrike">
                            <a:latin typeface="Cambria Math" panose="02040503050406030204" pitchFamily="18" charset="0"/>
                          </a:rPr>
                        </m:ctrlPr>
                      </m:sSubPr>
                      <m:e>
                        <m:r>
                          <a:rPr lang="en-US" i="1" strike="sngStrike">
                            <a:latin typeface="Cambria Math" panose="02040503050406030204" pitchFamily="18" charset="0"/>
                          </a:rPr>
                          <m:t>𝑡</m:t>
                        </m:r>
                      </m:e>
                      <m:sub>
                        <m:r>
                          <a:rPr lang="en-US" b="0" i="1" strike="sngStrike" smtClean="0">
                            <a:latin typeface="Cambria Math" panose="02040503050406030204" pitchFamily="18" charset="0"/>
                          </a:rPr>
                          <m:t>5</m:t>
                        </m:r>
                      </m:sub>
                    </m:sSub>
                    <m:r>
                      <a:rPr lang="en-US" i="1" strike="sngStrike">
                        <a:latin typeface="Cambria Math" panose="02040503050406030204" pitchFamily="18" charset="0"/>
                      </a:rPr>
                      <m:t>=</m:t>
                    </m:r>
                    <m:r>
                      <a:rPr lang="en-US" b="0" i="1" strike="sngStrike" smtClean="0">
                        <a:latin typeface="Cambria Math" panose="02040503050406030204" pitchFamily="18" charset="0"/>
                      </a:rPr>
                      <m:t>2</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𝒕</m:t>
                        </m:r>
                      </m:e>
                      <m:sub>
                        <m:r>
                          <a:rPr lang="en-US" b="0" i="1" smtClean="0">
                            <a:latin typeface="Cambria Math" panose="02040503050406030204" pitchFamily="18" charset="0"/>
                          </a:rPr>
                          <m:t>5</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 ?, ?</m:t>
                            </m:r>
                          </m:e>
                        </m:d>
                      </m:e>
                      <m:sup>
                        <m:r>
                          <a:rPr lang="en-US" i="1">
                            <a:latin typeface="Cambria Math" panose="02040503050406030204" pitchFamily="18" charset="0"/>
                          </a:rPr>
                          <m:t>𝑇</m:t>
                        </m:r>
                      </m:sup>
                    </m:sSup>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0" i="1" smtClean="0">
                            <a:latin typeface="Cambria Math" panose="02040503050406030204" pitchFamily="18" charset="0"/>
                          </a:rPr>
                          <m:t>6</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strike="sngStrike">
                            <a:latin typeface="Cambria Math" panose="02040503050406030204" pitchFamily="18" charset="0"/>
                          </a:rPr>
                        </m:ctrlPr>
                      </m:sSubPr>
                      <m:e>
                        <m:r>
                          <a:rPr lang="en-US" i="1" strike="sngStrike">
                            <a:latin typeface="Cambria Math" panose="02040503050406030204" pitchFamily="18" charset="0"/>
                          </a:rPr>
                          <m:t>𝑡</m:t>
                        </m:r>
                      </m:e>
                      <m:sub>
                        <m:r>
                          <a:rPr lang="en-US" b="0" i="1" strike="sngStrike" smtClean="0">
                            <a:latin typeface="Cambria Math" panose="02040503050406030204" pitchFamily="18" charset="0"/>
                          </a:rPr>
                          <m:t>6</m:t>
                        </m:r>
                      </m:sub>
                    </m:sSub>
                    <m:r>
                      <a:rPr lang="en-US" i="1" strike="sngStrike">
                        <a:latin typeface="Cambria Math" panose="02040503050406030204" pitchFamily="18" charset="0"/>
                      </a:rPr>
                      <m:t>=</m:t>
                    </m:r>
                    <m:r>
                      <a:rPr lang="en-US" b="0" i="1" strike="sngStrike" smtClean="0">
                        <a:latin typeface="Cambria Math" panose="02040503050406030204" pitchFamily="18" charset="0"/>
                      </a:rPr>
                      <m:t>1</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𝒕</m:t>
                        </m:r>
                      </m:e>
                      <m:sub>
                        <m:r>
                          <a:rPr lang="en-US" b="0" i="1" smtClean="0">
                            <a:latin typeface="Cambria Math" panose="02040503050406030204" pitchFamily="18" charset="0"/>
                          </a:rPr>
                          <m:t>6</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 ?, ?</m:t>
                            </m:r>
                          </m:e>
                        </m:d>
                      </m:e>
                      <m:sup>
                        <m:r>
                          <a:rPr lang="en-US" i="1">
                            <a:latin typeface="Cambria Math" panose="02040503050406030204" pitchFamily="18" charset="0"/>
                          </a:rPr>
                          <m:t>𝑇</m:t>
                        </m:r>
                      </m:sup>
                    </m:sSup>
                  </m:oMath>
                </a14:m>
                <a:endParaRPr lang="en-US" b="0" dirty="0"/>
              </a:p>
              <a:p>
                <a:r>
                  <a:rPr lang="en-US" dirty="0"/>
                  <a:t>Step 1: Convert each target output to a binary vector, having as many dimensions as the number of classes.</a:t>
                </a:r>
              </a:p>
              <a:p>
                <a:pPr lvl="1"/>
                <a:r>
                  <a:rPr lang="en-US" dirty="0"/>
                  <a:t>In our example we have three classes, so each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𝑛</m:t>
                        </m:r>
                      </m:sub>
                    </m:sSub>
                  </m:oMath>
                </a14:m>
                <a:r>
                  <a:rPr lang="en-US" dirty="0"/>
                  <a:t> will become a three-dimensional binary vector.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52600" y="1447800"/>
                <a:ext cx="8763000" cy="4876800"/>
              </a:xfrm>
              <a:blipFill>
                <a:blip r:embed="rId3"/>
                <a:stretch>
                  <a:fillRect l="-1253" t="-2125" r="-69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dirty="0"/>
          </a:p>
        </p:txBody>
      </p:sp>
    </p:spTree>
    <p:extLst>
      <p:ext uri="{BB962C8B-B14F-4D97-AF65-F5344CB8AC3E}">
        <p14:creationId xmlns:p14="http://schemas.microsoft.com/office/powerpoint/2010/main" val="5562586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to One-Versus-All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4500" y="1479550"/>
                <a:ext cx="8763000" cy="4876800"/>
              </a:xfrm>
            </p:spPr>
            <p:txBody>
              <a:bodyPr>
                <a:normAutofit fontScale="92500"/>
              </a:bodyPr>
              <a:lstStyle/>
              <a:p>
                <a:r>
                  <a:rPr lang="en-US" dirty="0"/>
                  <a:t>Suppose we have this training set:</a:t>
                </a:r>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strike="sngStrike">
                            <a:latin typeface="Cambria Math" panose="02040503050406030204" pitchFamily="18" charset="0"/>
                          </a:rPr>
                        </m:ctrlPr>
                      </m:sSubPr>
                      <m:e>
                        <m:r>
                          <a:rPr lang="en-US" i="1" strike="sngStrike">
                            <a:latin typeface="Cambria Math" panose="02040503050406030204" pitchFamily="18" charset="0"/>
                          </a:rPr>
                          <m:t>𝑡</m:t>
                        </m:r>
                      </m:e>
                      <m:sub>
                        <m:r>
                          <a:rPr lang="en-US" i="1" strike="sngStrike">
                            <a:latin typeface="Cambria Math" panose="02040503050406030204" pitchFamily="18" charset="0"/>
                          </a:rPr>
                          <m:t>1</m:t>
                        </m:r>
                      </m:sub>
                    </m:sSub>
                    <m:r>
                      <a:rPr lang="en-US" i="1" strike="sngStrike">
                        <a:latin typeface="Cambria Math" panose="02040503050406030204" pitchFamily="18" charset="0"/>
                      </a:rPr>
                      <m:t>=3</m:t>
                    </m:r>
                    <m:r>
                      <a:rPr lang="en-US" i="1">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𝒕</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 ?, ?</m:t>
                            </m:r>
                          </m:e>
                        </m:d>
                      </m:e>
                      <m:sup>
                        <m:r>
                          <a:rPr lang="en-US" i="1">
                            <a:latin typeface="Cambria Math" panose="02040503050406030204" pitchFamily="18" charset="0"/>
                          </a:rPr>
                          <m:t>𝑇</m:t>
                        </m:r>
                      </m:sup>
                    </m:sSup>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strike="sngStrike">
                            <a:latin typeface="Cambria Math" panose="02040503050406030204" pitchFamily="18" charset="0"/>
                          </a:rPr>
                        </m:ctrlPr>
                      </m:sSubPr>
                      <m:e>
                        <m:r>
                          <a:rPr lang="en-US" i="1" strike="sngStrike">
                            <a:latin typeface="Cambria Math" panose="02040503050406030204" pitchFamily="18" charset="0"/>
                          </a:rPr>
                          <m:t>𝑡</m:t>
                        </m:r>
                      </m:e>
                      <m:sub>
                        <m:r>
                          <a:rPr lang="en-US" i="1" strike="sngStrike">
                            <a:latin typeface="Cambria Math" panose="02040503050406030204" pitchFamily="18" charset="0"/>
                          </a:rPr>
                          <m:t>2</m:t>
                        </m:r>
                      </m:sub>
                    </m:sSub>
                    <m:r>
                      <a:rPr lang="en-US" i="1" strike="sngStrike">
                        <a:latin typeface="Cambria Math" panose="02040503050406030204" pitchFamily="18" charset="0"/>
                      </a:rPr>
                      <m:t>=3</m:t>
                    </m:r>
                    <m:r>
                      <a:rPr lang="en-US" i="1">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𝒕</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 ?, ?</m:t>
                            </m:r>
                          </m:e>
                        </m:d>
                      </m:e>
                      <m:sup>
                        <m:r>
                          <a:rPr lang="en-US" i="1">
                            <a:latin typeface="Cambria Math" panose="02040503050406030204" pitchFamily="18" charset="0"/>
                          </a:rPr>
                          <m:t>𝑇</m:t>
                        </m:r>
                      </m:sup>
                    </m:sSup>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3</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strike="sngStrike">
                            <a:latin typeface="Cambria Math" panose="02040503050406030204" pitchFamily="18" charset="0"/>
                          </a:rPr>
                        </m:ctrlPr>
                      </m:sSubPr>
                      <m:e>
                        <m:r>
                          <a:rPr lang="en-US" i="1" strike="sngStrike">
                            <a:latin typeface="Cambria Math" panose="02040503050406030204" pitchFamily="18" charset="0"/>
                          </a:rPr>
                          <m:t>𝑡</m:t>
                        </m:r>
                      </m:e>
                      <m:sub>
                        <m:r>
                          <a:rPr lang="en-US" i="1" strike="sngStrike">
                            <a:latin typeface="Cambria Math" panose="02040503050406030204" pitchFamily="18" charset="0"/>
                          </a:rPr>
                          <m:t>3</m:t>
                        </m:r>
                      </m:sub>
                    </m:sSub>
                    <m:r>
                      <a:rPr lang="en-US" i="1" strike="sngStrike">
                        <a:latin typeface="Cambria Math" panose="02040503050406030204" pitchFamily="18" charset="0"/>
                      </a:rPr>
                      <m:t>=2</m:t>
                    </m:r>
                    <m:r>
                      <a:rPr lang="en-US" i="1">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𝒕</m:t>
                        </m:r>
                      </m:e>
                      <m:sub>
                        <m:r>
                          <a:rPr lang="en-US" i="1">
                            <a:latin typeface="Cambria Math" panose="02040503050406030204" pitchFamily="18" charset="0"/>
                          </a:rPr>
                          <m:t>3</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 ?, ?</m:t>
                            </m:r>
                          </m:e>
                        </m:d>
                      </m:e>
                      <m:sup>
                        <m:r>
                          <a:rPr lang="en-US" i="1">
                            <a:latin typeface="Cambria Math" panose="02040503050406030204" pitchFamily="18" charset="0"/>
                          </a:rPr>
                          <m:t>𝑇</m:t>
                        </m:r>
                      </m:sup>
                    </m:sSup>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4</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strike="sngStrike">
                            <a:latin typeface="Cambria Math" panose="02040503050406030204" pitchFamily="18" charset="0"/>
                          </a:rPr>
                        </m:ctrlPr>
                      </m:sSubPr>
                      <m:e>
                        <m:r>
                          <a:rPr lang="en-US" i="1" strike="sngStrike">
                            <a:latin typeface="Cambria Math" panose="02040503050406030204" pitchFamily="18" charset="0"/>
                          </a:rPr>
                          <m:t>𝑡</m:t>
                        </m:r>
                      </m:e>
                      <m:sub>
                        <m:r>
                          <a:rPr lang="en-US" i="1" strike="sngStrike">
                            <a:latin typeface="Cambria Math" panose="02040503050406030204" pitchFamily="18" charset="0"/>
                          </a:rPr>
                          <m:t>4</m:t>
                        </m:r>
                      </m:sub>
                    </m:sSub>
                    <m:r>
                      <a:rPr lang="en-US" i="1" strike="sngStrike">
                        <a:latin typeface="Cambria Math" panose="02040503050406030204" pitchFamily="18" charset="0"/>
                      </a:rPr>
                      <m:t>=1</m:t>
                    </m:r>
                    <m:r>
                      <a:rPr lang="en-US" i="1">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𝒕</m:t>
                        </m:r>
                      </m:e>
                      <m:sub>
                        <m:r>
                          <a:rPr lang="en-US" i="1">
                            <a:latin typeface="Cambria Math" panose="02040503050406030204" pitchFamily="18" charset="0"/>
                          </a:rPr>
                          <m:t>4</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 ?, ?</m:t>
                            </m:r>
                          </m:e>
                        </m:d>
                      </m:e>
                      <m:sup>
                        <m:r>
                          <a:rPr lang="en-US" i="1">
                            <a:latin typeface="Cambria Math" panose="02040503050406030204" pitchFamily="18" charset="0"/>
                          </a:rPr>
                          <m:t>𝑇</m:t>
                        </m:r>
                      </m:sup>
                    </m:sSup>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5</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strike="sngStrike">
                            <a:latin typeface="Cambria Math" panose="02040503050406030204" pitchFamily="18" charset="0"/>
                          </a:rPr>
                        </m:ctrlPr>
                      </m:sSubPr>
                      <m:e>
                        <m:r>
                          <a:rPr lang="en-US" i="1" strike="sngStrike">
                            <a:latin typeface="Cambria Math" panose="02040503050406030204" pitchFamily="18" charset="0"/>
                          </a:rPr>
                          <m:t>𝑡</m:t>
                        </m:r>
                      </m:e>
                      <m:sub>
                        <m:r>
                          <a:rPr lang="en-US" i="1" strike="sngStrike">
                            <a:latin typeface="Cambria Math" panose="02040503050406030204" pitchFamily="18" charset="0"/>
                          </a:rPr>
                          <m:t>5</m:t>
                        </m:r>
                      </m:sub>
                    </m:sSub>
                    <m:r>
                      <a:rPr lang="en-US" i="1" strike="sngStrike">
                        <a:latin typeface="Cambria Math" panose="02040503050406030204" pitchFamily="18" charset="0"/>
                      </a:rPr>
                      <m:t>=2</m:t>
                    </m:r>
                    <m:r>
                      <a:rPr lang="en-US" i="1">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𝒕</m:t>
                        </m:r>
                      </m:e>
                      <m:sub>
                        <m:r>
                          <a:rPr lang="en-US" i="1">
                            <a:latin typeface="Cambria Math" panose="02040503050406030204" pitchFamily="18" charset="0"/>
                          </a:rPr>
                          <m:t>5</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 ?, ?</m:t>
                            </m:r>
                          </m:e>
                        </m:d>
                      </m:e>
                      <m:sup>
                        <m:r>
                          <a:rPr lang="en-US" i="1">
                            <a:latin typeface="Cambria Math" panose="02040503050406030204" pitchFamily="18" charset="0"/>
                          </a:rPr>
                          <m:t>𝑇</m:t>
                        </m:r>
                      </m:sup>
                    </m:sSup>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6</m:t>
                        </m:r>
                      </m:sub>
                    </m:sSub>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0.52, 0.46, 0.34, 0.20, 0.50</m:t>
                            </m:r>
                          </m:e>
                        </m:d>
                      </m:e>
                      <m:sup>
                        <m:r>
                          <a:rPr lang="en-US" i="1">
                            <a:latin typeface="Cambria Math" panose="02040503050406030204" pitchFamily="18" charset="0"/>
                          </a:rPr>
                          <m:t>𝑇</m:t>
                        </m:r>
                      </m:sup>
                    </m:sSup>
                    <m:r>
                      <a:rPr lang="en-US" i="1">
                        <a:latin typeface="Cambria Math" panose="02040503050406030204" pitchFamily="18" charset="0"/>
                      </a:rPr>
                      <m:t>,    </m:t>
                    </m:r>
                    <m:sSub>
                      <m:sSubPr>
                        <m:ctrlPr>
                          <a:rPr lang="en-US" i="1" strike="sngStrike">
                            <a:latin typeface="Cambria Math" panose="02040503050406030204" pitchFamily="18" charset="0"/>
                          </a:rPr>
                        </m:ctrlPr>
                      </m:sSubPr>
                      <m:e>
                        <m:r>
                          <a:rPr lang="en-US" i="1" strike="sngStrike">
                            <a:latin typeface="Cambria Math" panose="02040503050406030204" pitchFamily="18" charset="0"/>
                          </a:rPr>
                          <m:t>𝑡</m:t>
                        </m:r>
                      </m:e>
                      <m:sub>
                        <m:r>
                          <a:rPr lang="en-US" i="1" strike="sngStrike">
                            <a:latin typeface="Cambria Math" panose="02040503050406030204" pitchFamily="18" charset="0"/>
                          </a:rPr>
                          <m:t>6</m:t>
                        </m:r>
                      </m:sub>
                    </m:sSub>
                    <m:r>
                      <a:rPr lang="en-US" i="1" strike="sngStrike">
                        <a:latin typeface="Cambria Math" panose="02040503050406030204" pitchFamily="18" charset="0"/>
                      </a:rPr>
                      <m:t>=1</m:t>
                    </m:r>
                    <m:r>
                      <a:rPr lang="en-US" i="1">
                        <a:latin typeface="Cambria Math" panose="02040503050406030204" pitchFamily="18" charset="0"/>
                      </a:rPr>
                      <m:t>      </m:t>
                    </m:r>
                    <m:sSub>
                      <m:sSubPr>
                        <m:ctrlPr>
                          <a:rPr lang="en-US" i="1">
                            <a:latin typeface="Cambria Math" panose="02040503050406030204" pitchFamily="18" charset="0"/>
                          </a:rPr>
                        </m:ctrlPr>
                      </m:sSubPr>
                      <m:e>
                        <m:r>
                          <a:rPr lang="en-US" b="1" i="1">
                            <a:latin typeface="Cambria Math" panose="02040503050406030204" pitchFamily="18" charset="0"/>
                          </a:rPr>
                          <m:t>𝒕</m:t>
                        </m:r>
                      </m:e>
                      <m:sub>
                        <m:r>
                          <a:rPr lang="en-US" i="1">
                            <a:latin typeface="Cambria Math" panose="02040503050406030204" pitchFamily="18" charset="0"/>
                          </a:rPr>
                          <m:t>6</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 ?, ?</m:t>
                            </m:r>
                          </m:e>
                        </m:d>
                      </m:e>
                      <m:sup>
                        <m:r>
                          <a:rPr lang="en-US" i="1">
                            <a:latin typeface="Cambria Math" panose="02040503050406030204" pitchFamily="18" charset="0"/>
                          </a:rPr>
                          <m:t>𝑇</m:t>
                        </m:r>
                      </m:sup>
                    </m:sSup>
                  </m:oMath>
                </a14:m>
                <a:endParaRPr lang="en-US" dirty="0"/>
              </a:p>
              <a:p>
                <a:r>
                  <a:rPr lang="en-US" dirty="0"/>
                  <a:t>Step 1: Convert each target output to a binary vector, having as many dimensions as the number of classes; a process called one-hot encoding.</a:t>
                </a:r>
              </a:p>
              <a:p>
                <a:pPr lvl="1"/>
                <a:r>
                  <a:rPr lang="en-US" dirty="0"/>
                  <a:t>For each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𝑛</m:t>
                        </m:r>
                      </m:sub>
                    </m:sSub>
                  </m:oMath>
                </a14:m>
                <a:r>
                  <a:rPr lang="en-US" dirty="0"/>
                  <a:t>, the </a:t>
                </a:r>
                <a:r>
                  <a:rPr lang="en-US" dirty="0" err="1"/>
                  <a:t>i-th</a:t>
                </a:r>
                <a:r>
                  <a:rPr lang="en-US" dirty="0"/>
                  <a:t> dimension is set as follows:</a:t>
                </a:r>
              </a:p>
              <a:p>
                <a:pPr lvl="2"/>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t> belongs to class </a:t>
                </a:r>
                <a:r>
                  <a:rPr lang="en-US" dirty="0" err="1"/>
                  <a:t>i</a:t>
                </a:r>
                <a:r>
                  <a:rPr lang="en-US" dirty="0"/>
                  <a:t>, then set the </a:t>
                </a:r>
                <a:r>
                  <a:rPr lang="en-US" dirty="0" err="1"/>
                  <a:t>i-th</a:t>
                </a:r>
                <a:r>
                  <a:rPr lang="en-US" dirty="0"/>
                  <a:t> dimension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𝑛</m:t>
                        </m:r>
                      </m:sub>
                    </m:sSub>
                  </m:oMath>
                </a14:m>
                <a:r>
                  <a:rPr lang="en-US" dirty="0"/>
                  <a:t> to 1.</a:t>
                </a:r>
              </a:p>
              <a:p>
                <a:pPr lvl="2"/>
                <a:r>
                  <a:rPr lang="en-US" dirty="0"/>
                  <a:t>Otherwise, set the </a:t>
                </a:r>
                <a:r>
                  <a:rPr lang="en-US" dirty="0" err="1"/>
                  <a:t>i-th</a:t>
                </a:r>
                <a:r>
                  <a:rPr lang="en-US" dirty="0"/>
                  <a:t> dimension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𝑛</m:t>
                        </m:r>
                      </m:sub>
                    </m:sSub>
                  </m:oMath>
                </a14:m>
                <a:r>
                  <a:rPr lang="en-US" dirty="0"/>
                  <a:t> to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14500" y="1479550"/>
                <a:ext cx="8763000" cy="4876800"/>
              </a:xfrm>
              <a:blipFill>
                <a:blip r:embed="rId3"/>
                <a:stretch>
                  <a:fillRect l="-1043" t="-2000" r="-2086" b="-16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dirty="0"/>
          </a:p>
        </p:txBody>
      </p:sp>
    </p:spTree>
    <p:extLst>
      <p:ext uri="{BB962C8B-B14F-4D97-AF65-F5344CB8AC3E}">
        <p14:creationId xmlns:p14="http://schemas.microsoft.com/office/powerpoint/2010/main" val="15731634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to One-Versus-All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4500" y="1155290"/>
                <a:ext cx="8763000" cy="4876800"/>
              </a:xfrm>
            </p:spPr>
            <p:txBody>
              <a:bodyPr>
                <a:normAutofit fontScale="92500"/>
              </a:bodyPr>
              <a:lstStyle/>
              <a:p>
                <a:r>
                  <a:rPr lang="en-US" dirty="0"/>
                  <a:t>Suppose we have this training set:</a:t>
                </a:r>
              </a:p>
              <a:p>
                <a:pPr lvl="1"/>
                <a14:m>
                  <m:oMath xmlns:m="http://schemas.openxmlformats.org/officeDocument/2006/math">
                    <m:sSub>
                      <m:sSubPr>
                        <m:ctrlPr>
                          <a:rPr lang="en-US"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𝒙</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0.52, 0.46, 0.34, 0.20, 0.50</m:t>
                            </m:r>
                          </m:e>
                        </m:d>
                      </m:e>
                      <m:sup>
                        <m:r>
                          <a:rPr lang="en-US" i="1">
                            <a:solidFill>
                              <a:prstClr val="black"/>
                            </a:solidFill>
                            <a:latin typeface="Cambria Math" panose="02040503050406030204" pitchFamily="18" charset="0"/>
                          </a:rPr>
                          <m:t>𝑇</m:t>
                        </m:r>
                      </m:sup>
                    </m:sSup>
                    <m:r>
                      <a:rPr lang="en-US" i="1">
                        <a:solidFill>
                          <a:prstClr val="black"/>
                        </a:solidFill>
                        <a:latin typeface="Cambria Math" panose="02040503050406030204" pitchFamily="18" charset="0"/>
                      </a:rPr>
                      <m:t>,    </m:t>
                    </m:r>
                    <m:sSub>
                      <m:sSubPr>
                        <m:ctrlPr>
                          <a:rPr lang="en-US" i="1" strike="sngStrike">
                            <a:solidFill>
                              <a:prstClr val="black"/>
                            </a:solidFill>
                            <a:latin typeface="Cambria Math" panose="02040503050406030204" pitchFamily="18" charset="0"/>
                          </a:rPr>
                        </m:ctrlPr>
                      </m:sSubPr>
                      <m:e>
                        <m:r>
                          <a:rPr lang="en-US" i="1" strike="sngStrike">
                            <a:solidFill>
                              <a:prstClr val="black"/>
                            </a:solidFill>
                            <a:latin typeface="Cambria Math" panose="02040503050406030204" pitchFamily="18" charset="0"/>
                          </a:rPr>
                          <m:t>𝑡</m:t>
                        </m:r>
                      </m:e>
                      <m:sub>
                        <m:r>
                          <a:rPr lang="en-US" i="1" strike="sngStrike">
                            <a:solidFill>
                              <a:prstClr val="black"/>
                            </a:solidFill>
                            <a:latin typeface="Cambria Math" panose="02040503050406030204" pitchFamily="18" charset="0"/>
                          </a:rPr>
                          <m:t>1</m:t>
                        </m:r>
                      </m:sub>
                    </m:sSub>
                    <m:r>
                      <a:rPr lang="en-US" i="1" strike="sngStrike">
                        <a:solidFill>
                          <a:prstClr val="black"/>
                        </a:solidFill>
                        <a:latin typeface="Cambria Math" panose="02040503050406030204" pitchFamily="18" charset="0"/>
                      </a:rPr>
                      <m:t>=3</m:t>
                    </m:r>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𝒕</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0</m:t>
                            </m:r>
                            <m:r>
                              <a:rPr lang="en-US" i="1">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0</m:t>
                            </m:r>
                            <m:r>
                              <a:rPr lang="en-US" i="1">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1</m:t>
                            </m:r>
                          </m:e>
                        </m:d>
                      </m:e>
                      <m:sup>
                        <m:r>
                          <a:rPr lang="en-US" i="1">
                            <a:solidFill>
                              <a:prstClr val="black"/>
                            </a:solidFill>
                            <a:latin typeface="Cambria Math" panose="02040503050406030204" pitchFamily="18" charset="0"/>
                          </a:rPr>
                          <m:t>𝑇</m:t>
                        </m:r>
                      </m:sup>
                    </m:sSup>
                  </m:oMath>
                </a14:m>
                <a:endParaRPr lang="en-US" dirty="0">
                  <a:solidFill>
                    <a:prstClr val="black"/>
                  </a:solidFill>
                </a:endParaRPr>
              </a:p>
              <a:p>
                <a:pPr lvl="1"/>
                <a14:m>
                  <m:oMath xmlns:m="http://schemas.openxmlformats.org/officeDocument/2006/math">
                    <m:sSub>
                      <m:sSubPr>
                        <m:ctrlPr>
                          <a:rPr lang="en-US"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𝒙</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0.52, 0.46, 0.34, 0.20, 0.50</m:t>
                            </m:r>
                          </m:e>
                        </m:d>
                      </m:e>
                      <m:sup>
                        <m:r>
                          <a:rPr lang="en-US" i="1">
                            <a:solidFill>
                              <a:prstClr val="black"/>
                            </a:solidFill>
                            <a:latin typeface="Cambria Math" panose="02040503050406030204" pitchFamily="18" charset="0"/>
                          </a:rPr>
                          <m:t>𝑇</m:t>
                        </m:r>
                      </m:sup>
                    </m:sSup>
                    <m:r>
                      <a:rPr lang="en-US" i="1">
                        <a:solidFill>
                          <a:prstClr val="black"/>
                        </a:solidFill>
                        <a:latin typeface="Cambria Math" panose="02040503050406030204" pitchFamily="18" charset="0"/>
                      </a:rPr>
                      <m:t>,    </m:t>
                    </m:r>
                    <m:sSub>
                      <m:sSubPr>
                        <m:ctrlPr>
                          <a:rPr lang="en-US" i="1" strike="sngStrike">
                            <a:solidFill>
                              <a:prstClr val="black"/>
                            </a:solidFill>
                            <a:latin typeface="Cambria Math" panose="02040503050406030204" pitchFamily="18" charset="0"/>
                          </a:rPr>
                        </m:ctrlPr>
                      </m:sSubPr>
                      <m:e>
                        <m:r>
                          <a:rPr lang="en-US" i="1" strike="sngStrike">
                            <a:solidFill>
                              <a:prstClr val="black"/>
                            </a:solidFill>
                            <a:latin typeface="Cambria Math" panose="02040503050406030204" pitchFamily="18" charset="0"/>
                          </a:rPr>
                          <m:t>𝑡</m:t>
                        </m:r>
                      </m:e>
                      <m:sub>
                        <m:r>
                          <a:rPr lang="en-US" i="1" strike="sngStrike">
                            <a:solidFill>
                              <a:prstClr val="black"/>
                            </a:solidFill>
                            <a:latin typeface="Cambria Math" panose="02040503050406030204" pitchFamily="18" charset="0"/>
                          </a:rPr>
                          <m:t>2</m:t>
                        </m:r>
                      </m:sub>
                    </m:sSub>
                    <m:r>
                      <a:rPr lang="en-US" i="1" strike="sngStrike">
                        <a:solidFill>
                          <a:prstClr val="black"/>
                        </a:solidFill>
                        <a:latin typeface="Cambria Math" panose="02040503050406030204" pitchFamily="18" charset="0"/>
                      </a:rPr>
                      <m:t>=3</m:t>
                    </m:r>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𝒕</m:t>
                        </m:r>
                      </m:e>
                      <m:sub>
                        <m:r>
                          <a:rPr lang="en-US" i="1">
                            <a:solidFill>
                              <a:prstClr val="black"/>
                            </a:solidFill>
                            <a:latin typeface="Cambria Math" panose="02040503050406030204" pitchFamily="18" charset="0"/>
                          </a:rPr>
                          <m:t>2</m:t>
                        </m:r>
                      </m:sub>
                    </m:sSub>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0</m:t>
                            </m:r>
                            <m:r>
                              <a:rPr lang="en-US" i="1">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0</m:t>
                            </m:r>
                            <m:r>
                              <a:rPr lang="en-US" i="1">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1</m:t>
                            </m:r>
                          </m:e>
                        </m:d>
                      </m:e>
                      <m:sup>
                        <m:r>
                          <a:rPr lang="en-US" i="1">
                            <a:solidFill>
                              <a:prstClr val="black"/>
                            </a:solidFill>
                            <a:latin typeface="Cambria Math" panose="02040503050406030204" pitchFamily="18" charset="0"/>
                          </a:rPr>
                          <m:t>𝑇</m:t>
                        </m:r>
                      </m:sup>
                    </m:sSup>
                  </m:oMath>
                </a14:m>
                <a:endParaRPr lang="en-US" dirty="0">
                  <a:solidFill>
                    <a:prstClr val="black"/>
                  </a:solidFill>
                </a:endParaRPr>
              </a:p>
              <a:p>
                <a:pPr lvl="1"/>
                <a14:m>
                  <m:oMath xmlns:m="http://schemas.openxmlformats.org/officeDocument/2006/math">
                    <m:sSub>
                      <m:sSubPr>
                        <m:ctrlPr>
                          <a:rPr lang="en-US"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𝒙</m:t>
                        </m:r>
                      </m:e>
                      <m:sub>
                        <m:r>
                          <a:rPr lang="en-US" i="1">
                            <a:solidFill>
                              <a:prstClr val="black"/>
                            </a:solidFill>
                            <a:latin typeface="Cambria Math" panose="02040503050406030204" pitchFamily="18" charset="0"/>
                          </a:rPr>
                          <m:t>3</m:t>
                        </m:r>
                      </m:sub>
                    </m:sSub>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0.52, 0.46, 0.34, 0.20, 0.50</m:t>
                            </m:r>
                          </m:e>
                        </m:d>
                      </m:e>
                      <m:sup>
                        <m:r>
                          <a:rPr lang="en-US" i="1">
                            <a:solidFill>
                              <a:prstClr val="black"/>
                            </a:solidFill>
                            <a:latin typeface="Cambria Math" panose="02040503050406030204" pitchFamily="18" charset="0"/>
                          </a:rPr>
                          <m:t>𝑇</m:t>
                        </m:r>
                      </m:sup>
                    </m:sSup>
                    <m:r>
                      <a:rPr lang="en-US" i="1">
                        <a:solidFill>
                          <a:prstClr val="black"/>
                        </a:solidFill>
                        <a:latin typeface="Cambria Math" panose="02040503050406030204" pitchFamily="18" charset="0"/>
                      </a:rPr>
                      <m:t>,    </m:t>
                    </m:r>
                    <m:sSub>
                      <m:sSubPr>
                        <m:ctrlPr>
                          <a:rPr lang="en-US" i="1" strike="sngStrike">
                            <a:solidFill>
                              <a:prstClr val="black"/>
                            </a:solidFill>
                            <a:latin typeface="Cambria Math" panose="02040503050406030204" pitchFamily="18" charset="0"/>
                          </a:rPr>
                        </m:ctrlPr>
                      </m:sSubPr>
                      <m:e>
                        <m:r>
                          <a:rPr lang="en-US" i="1" strike="sngStrike">
                            <a:solidFill>
                              <a:prstClr val="black"/>
                            </a:solidFill>
                            <a:latin typeface="Cambria Math" panose="02040503050406030204" pitchFamily="18" charset="0"/>
                          </a:rPr>
                          <m:t>𝑡</m:t>
                        </m:r>
                      </m:e>
                      <m:sub>
                        <m:r>
                          <a:rPr lang="en-US" i="1" strike="sngStrike">
                            <a:solidFill>
                              <a:prstClr val="black"/>
                            </a:solidFill>
                            <a:latin typeface="Cambria Math" panose="02040503050406030204" pitchFamily="18" charset="0"/>
                          </a:rPr>
                          <m:t>3</m:t>
                        </m:r>
                      </m:sub>
                    </m:sSub>
                    <m:r>
                      <a:rPr lang="en-US" i="1" strike="sngStrike">
                        <a:solidFill>
                          <a:prstClr val="black"/>
                        </a:solidFill>
                        <a:latin typeface="Cambria Math" panose="02040503050406030204" pitchFamily="18" charset="0"/>
                      </a:rPr>
                      <m:t>=2</m:t>
                    </m:r>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𝒕</m:t>
                        </m:r>
                      </m:e>
                      <m:sub>
                        <m:r>
                          <a:rPr lang="en-US" i="1">
                            <a:solidFill>
                              <a:prstClr val="black"/>
                            </a:solidFill>
                            <a:latin typeface="Cambria Math" panose="02040503050406030204" pitchFamily="18" charset="0"/>
                          </a:rPr>
                          <m:t>3</m:t>
                        </m:r>
                      </m:sub>
                    </m:sSub>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 </m:t>
                        </m:r>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0</m:t>
                            </m:r>
                            <m:r>
                              <a:rPr lang="en-US" i="1">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0</m:t>
                            </m:r>
                          </m:e>
                        </m:d>
                      </m:e>
                      <m:sup>
                        <m:r>
                          <a:rPr lang="en-US" i="1">
                            <a:solidFill>
                              <a:prstClr val="black"/>
                            </a:solidFill>
                            <a:latin typeface="Cambria Math" panose="02040503050406030204" pitchFamily="18" charset="0"/>
                          </a:rPr>
                          <m:t>𝑇</m:t>
                        </m:r>
                      </m:sup>
                    </m:sSup>
                  </m:oMath>
                </a14:m>
                <a:endParaRPr lang="en-US" dirty="0">
                  <a:solidFill>
                    <a:prstClr val="black"/>
                  </a:solidFill>
                </a:endParaRPr>
              </a:p>
              <a:p>
                <a:pPr lvl="1"/>
                <a14:m>
                  <m:oMath xmlns:m="http://schemas.openxmlformats.org/officeDocument/2006/math">
                    <m:sSub>
                      <m:sSubPr>
                        <m:ctrlPr>
                          <a:rPr lang="en-US"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𝒙</m:t>
                        </m:r>
                      </m:e>
                      <m:sub>
                        <m:r>
                          <a:rPr lang="en-US" i="1">
                            <a:solidFill>
                              <a:prstClr val="black"/>
                            </a:solidFill>
                            <a:latin typeface="Cambria Math" panose="02040503050406030204" pitchFamily="18" charset="0"/>
                          </a:rPr>
                          <m:t>4</m:t>
                        </m:r>
                      </m:sub>
                    </m:sSub>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0.52, 0.46, 0.34, 0.20, 0.50</m:t>
                            </m:r>
                          </m:e>
                        </m:d>
                      </m:e>
                      <m:sup>
                        <m:r>
                          <a:rPr lang="en-US" i="1">
                            <a:solidFill>
                              <a:prstClr val="black"/>
                            </a:solidFill>
                            <a:latin typeface="Cambria Math" panose="02040503050406030204" pitchFamily="18" charset="0"/>
                          </a:rPr>
                          <m:t>𝑇</m:t>
                        </m:r>
                      </m:sup>
                    </m:sSup>
                    <m:r>
                      <a:rPr lang="en-US" i="1">
                        <a:solidFill>
                          <a:prstClr val="black"/>
                        </a:solidFill>
                        <a:latin typeface="Cambria Math" panose="02040503050406030204" pitchFamily="18" charset="0"/>
                      </a:rPr>
                      <m:t>,    </m:t>
                    </m:r>
                    <m:sSub>
                      <m:sSubPr>
                        <m:ctrlPr>
                          <a:rPr lang="en-US" i="1" strike="sngStrike">
                            <a:solidFill>
                              <a:prstClr val="black"/>
                            </a:solidFill>
                            <a:latin typeface="Cambria Math" panose="02040503050406030204" pitchFamily="18" charset="0"/>
                          </a:rPr>
                        </m:ctrlPr>
                      </m:sSubPr>
                      <m:e>
                        <m:r>
                          <a:rPr lang="en-US" i="1" strike="sngStrike">
                            <a:solidFill>
                              <a:prstClr val="black"/>
                            </a:solidFill>
                            <a:latin typeface="Cambria Math" panose="02040503050406030204" pitchFamily="18" charset="0"/>
                          </a:rPr>
                          <m:t>𝑡</m:t>
                        </m:r>
                      </m:e>
                      <m:sub>
                        <m:r>
                          <a:rPr lang="en-US" i="1" strike="sngStrike">
                            <a:solidFill>
                              <a:prstClr val="black"/>
                            </a:solidFill>
                            <a:latin typeface="Cambria Math" panose="02040503050406030204" pitchFamily="18" charset="0"/>
                          </a:rPr>
                          <m:t>4</m:t>
                        </m:r>
                      </m:sub>
                    </m:sSub>
                    <m:r>
                      <a:rPr lang="en-US" i="1" strike="sngStrike">
                        <a:solidFill>
                          <a:prstClr val="black"/>
                        </a:solidFill>
                        <a:latin typeface="Cambria Math" panose="02040503050406030204" pitchFamily="18" charset="0"/>
                      </a:rPr>
                      <m:t>=1</m:t>
                    </m:r>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𝒕</m:t>
                        </m:r>
                      </m:e>
                      <m:sub>
                        <m:r>
                          <a:rPr lang="en-US" i="1">
                            <a:solidFill>
                              <a:prstClr val="black"/>
                            </a:solidFill>
                            <a:latin typeface="Cambria Math" panose="02040503050406030204" pitchFamily="18" charset="0"/>
                          </a:rPr>
                          <m:t>4</m:t>
                        </m:r>
                      </m:sub>
                    </m:sSub>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 </m:t>
                        </m:r>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0</m:t>
                            </m:r>
                            <m:r>
                              <a:rPr lang="en-US" i="1">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0</m:t>
                            </m:r>
                          </m:e>
                        </m:d>
                      </m:e>
                      <m:sup>
                        <m:r>
                          <a:rPr lang="en-US" i="1">
                            <a:solidFill>
                              <a:prstClr val="black"/>
                            </a:solidFill>
                            <a:latin typeface="Cambria Math" panose="02040503050406030204" pitchFamily="18" charset="0"/>
                          </a:rPr>
                          <m:t>𝑇</m:t>
                        </m:r>
                      </m:sup>
                    </m:sSup>
                  </m:oMath>
                </a14:m>
                <a:endParaRPr lang="en-US" dirty="0">
                  <a:solidFill>
                    <a:prstClr val="black"/>
                  </a:solidFill>
                </a:endParaRPr>
              </a:p>
              <a:p>
                <a:pPr lvl="1"/>
                <a14:m>
                  <m:oMath xmlns:m="http://schemas.openxmlformats.org/officeDocument/2006/math">
                    <m:sSub>
                      <m:sSubPr>
                        <m:ctrlPr>
                          <a:rPr lang="en-US"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𝒙</m:t>
                        </m:r>
                      </m:e>
                      <m:sub>
                        <m:r>
                          <a:rPr lang="en-US" i="1">
                            <a:solidFill>
                              <a:prstClr val="black"/>
                            </a:solidFill>
                            <a:latin typeface="Cambria Math" panose="02040503050406030204" pitchFamily="18" charset="0"/>
                          </a:rPr>
                          <m:t>5</m:t>
                        </m:r>
                      </m:sub>
                    </m:sSub>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0.52, 0.46, 0.34, 0.20, 0.50</m:t>
                            </m:r>
                          </m:e>
                        </m:d>
                      </m:e>
                      <m:sup>
                        <m:r>
                          <a:rPr lang="en-US" i="1">
                            <a:solidFill>
                              <a:prstClr val="black"/>
                            </a:solidFill>
                            <a:latin typeface="Cambria Math" panose="02040503050406030204" pitchFamily="18" charset="0"/>
                          </a:rPr>
                          <m:t>𝑇</m:t>
                        </m:r>
                      </m:sup>
                    </m:sSup>
                    <m:r>
                      <a:rPr lang="en-US" i="1">
                        <a:solidFill>
                          <a:prstClr val="black"/>
                        </a:solidFill>
                        <a:latin typeface="Cambria Math" panose="02040503050406030204" pitchFamily="18" charset="0"/>
                      </a:rPr>
                      <m:t>,    </m:t>
                    </m:r>
                    <m:sSub>
                      <m:sSubPr>
                        <m:ctrlPr>
                          <a:rPr lang="en-US" i="1" strike="sngStrike">
                            <a:solidFill>
                              <a:prstClr val="black"/>
                            </a:solidFill>
                            <a:latin typeface="Cambria Math" panose="02040503050406030204" pitchFamily="18" charset="0"/>
                          </a:rPr>
                        </m:ctrlPr>
                      </m:sSubPr>
                      <m:e>
                        <m:r>
                          <a:rPr lang="en-US" i="1" strike="sngStrike">
                            <a:solidFill>
                              <a:prstClr val="black"/>
                            </a:solidFill>
                            <a:latin typeface="Cambria Math" panose="02040503050406030204" pitchFamily="18" charset="0"/>
                          </a:rPr>
                          <m:t>𝑡</m:t>
                        </m:r>
                      </m:e>
                      <m:sub>
                        <m:r>
                          <a:rPr lang="en-US" i="1" strike="sngStrike">
                            <a:solidFill>
                              <a:prstClr val="black"/>
                            </a:solidFill>
                            <a:latin typeface="Cambria Math" panose="02040503050406030204" pitchFamily="18" charset="0"/>
                          </a:rPr>
                          <m:t>5</m:t>
                        </m:r>
                      </m:sub>
                    </m:sSub>
                    <m:r>
                      <a:rPr lang="en-US" i="1" strike="sngStrike">
                        <a:solidFill>
                          <a:prstClr val="black"/>
                        </a:solidFill>
                        <a:latin typeface="Cambria Math" panose="02040503050406030204" pitchFamily="18" charset="0"/>
                      </a:rPr>
                      <m:t>=2</m:t>
                    </m:r>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𝒕</m:t>
                        </m:r>
                      </m:e>
                      <m:sub>
                        <m:r>
                          <a:rPr lang="en-US" i="1">
                            <a:solidFill>
                              <a:prstClr val="black"/>
                            </a:solidFill>
                            <a:latin typeface="Cambria Math" panose="02040503050406030204" pitchFamily="18" charset="0"/>
                          </a:rPr>
                          <m:t>5</m:t>
                        </m:r>
                      </m:sub>
                    </m:sSub>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 </m:t>
                        </m:r>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0, 1</m:t>
                            </m:r>
                            <m:r>
                              <a:rPr lang="en-US" i="1">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0</m:t>
                            </m:r>
                          </m:e>
                        </m:d>
                      </m:e>
                      <m:sup>
                        <m:r>
                          <a:rPr lang="en-US" i="1">
                            <a:solidFill>
                              <a:prstClr val="black"/>
                            </a:solidFill>
                            <a:latin typeface="Cambria Math" panose="02040503050406030204" pitchFamily="18" charset="0"/>
                          </a:rPr>
                          <m:t>𝑇</m:t>
                        </m:r>
                      </m:sup>
                    </m:sSup>
                  </m:oMath>
                </a14:m>
                <a:endParaRPr lang="en-US" dirty="0">
                  <a:solidFill>
                    <a:prstClr val="black"/>
                  </a:solidFill>
                </a:endParaRPr>
              </a:p>
              <a:p>
                <a:pPr lvl="1"/>
                <a14:m>
                  <m:oMath xmlns:m="http://schemas.openxmlformats.org/officeDocument/2006/math">
                    <m:sSub>
                      <m:sSubPr>
                        <m:ctrlPr>
                          <a:rPr lang="en-US"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𝒙</m:t>
                        </m:r>
                      </m:e>
                      <m:sub>
                        <m:r>
                          <a:rPr lang="en-US" i="1">
                            <a:solidFill>
                              <a:prstClr val="black"/>
                            </a:solidFill>
                            <a:latin typeface="Cambria Math" panose="02040503050406030204" pitchFamily="18" charset="0"/>
                          </a:rPr>
                          <m:t>6</m:t>
                        </m:r>
                      </m:sub>
                    </m:sSub>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0.52, 0.46, 0.34, 0.20, 0.50</m:t>
                            </m:r>
                          </m:e>
                        </m:d>
                      </m:e>
                      <m:sup>
                        <m:r>
                          <a:rPr lang="en-US" i="1">
                            <a:solidFill>
                              <a:prstClr val="black"/>
                            </a:solidFill>
                            <a:latin typeface="Cambria Math" panose="02040503050406030204" pitchFamily="18" charset="0"/>
                          </a:rPr>
                          <m:t>𝑇</m:t>
                        </m:r>
                      </m:sup>
                    </m:sSup>
                    <m:r>
                      <a:rPr lang="en-US" i="1">
                        <a:solidFill>
                          <a:prstClr val="black"/>
                        </a:solidFill>
                        <a:latin typeface="Cambria Math" panose="02040503050406030204" pitchFamily="18" charset="0"/>
                      </a:rPr>
                      <m:t>,    </m:t>
                    </m:r>
                    <m:sSub>
                      <m:sSubPr>
                        <m:ctrlPr>
                          <a:rPr lang="en-US" i="1" strike="sngStrike">
                            <a:solidFill>
                              <a:prstClr val="black"/>
                            </a:solidFill>
                            <a:latin typeface="Cambria Math" panose="02040503050406030204" pitchFamily="18" charset="0"/>
                          </a:rPr>
                        </m:ctrlPr>
                      </m:sSubPr>
                      <m:e>
                        <m:r>
                          <a:rPr lang="en-US" i="1" strike="sngStrike">
                            <a:solidFill>
                              <a:prstClr val="black"/>
                            </a:solidFill>
                            <a:latin typeface="Cambria Math" panose="02040503050406030204" pitchFamily="18" charset="0"/>
                          </a:rPr>
                          <m:t>𝑡</m:t>
                        </m:r>
                      </m:e>
                      <m:sub>
                        <m:r>
                          <a:rPr lang="en-US" i="1" strike="sngStrike">
                            <a:solidFill>
                              <a:prstClr val="black"/>
                            </a:solidFill>
                            <a:latin typeface="Cambria Math" panose="02040503050406030204" pitchFamily="18" charset="0"/>
                          </a:rPr>
                          <m:t>6</m:t>
                        </m:r>
                      </m:sub>
                    </m:sSub>
                    <m:r>
                      <a:rPr lang="en-US" i="1" strike="sngStrike">
                        <a:solidFill>
                          <a:prstClr val="black"/>
                        </a:solidFill>
                        <a:latin typeface="Cambria Math" panose="02040503050406030204" pitchFamily="18" charset="0"/>
                      </a:rPr>
                      <m:t>=1</m:t>
                    </m:r>
                    <m:r>
                      <a:rPr lang="en-US" i="1">
                        <a:solidFill>
                          <a:prstClr val="black"/>
                        </a:solidFill>
                        <a:latin typeface="Cambria Math" panose="02040503050406030204" pitchFamily="18" charset="0"/>
                      </a:rPr>
                      <m:t>      </m:t>
                    </m:r>
                    <m:sSub>
                      <m:sSubPr>
                        <m:ctrlPr>
                          <a:rPr lang="en-US"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𝒕</m:t>
                        </m:r>
                      </m:e>
                      <m:sub>
                        <m:r>
                          <a:rPr lang="en-US" i="1">
                            <a:solidFill>
                              <a:prstClr val="black"/>
                            </a:solidFill>
                            <a:latin typeface="Cambria Math" panose="02040503050406030204" pitchFamily="18" charset="0"/>
                          </a:rPr>
                          <m:t>6</m:t>
                        </m:r>
                      </m:sub>
                    </m:sSub>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r>
                          <a:rPr lang="en-US" i="1">
                            <a:solidFill>
                              <a:prstClr val="black"/>
                            </a:solidFill>
                            <a:latin typeface="Cambria Math" panose="02040503050406030204" pitchFamily="18" charset="0"/>
                          </a:rPr>
                          <m:t> </m:t>
                        </m:r>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1</m:t>
                            </m:r>
                            <m:r>
                              <a:rPr lang="en-US" i="1">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0</m:t>
                            </m:r>
                            <m:r>
                              <a:rPr lang="en-US" i="1">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0</m:t>
                            </m:r>
                          </m:e>
                        </m:d>
                      </m:e>
                      <m:sup>
                        <m:r>
                          <a:rPr lang="en-US" i="1">
                            <a:solidFill>
                              <a:prstClr val="black"/>
                            </a:solidFill>
                            <a:latin typeface="Cambria Math" panose="02040503050406030204" pitchFamily="18" charset="0"/>
                          </a:rPr>
                          <m:t>𝑇</m:t>
                        </m:r>
                      </m:sup>
                    </m:sSup>
                  </m:oMath>
                </a14:m>
                <a:endParaRPr lang="en-US" dirty="0">
                  <a:solidFill>
                    <a:prstClr val="black"/>
                  </a:solidFill>
                </a:endParaRPr>
              </a:p>
              <a:p>
                <a:r>
                  <a:rPr lang="en-US" dirty="0"/>
                  <a:t>Step 1: Convert each target output to a binary vector, having as many dimensions as the number of classes; a process called one-hot encoding.</a:t>
                </a:r>
              </a:p>
              <a:p>
                <a:pPr lvl="1"/>
                <a:r>
                  <a:rPr lang="en-US" dirty="0"/>
                  <a:t>For each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𝑛</m:t>
                        </m:r>
                      </m:sub>
                    </m:sSub>
                  </m:oMath>
                </a14:m>
                <a:r>
                  <a:rPr lang="en-US" dirty="0"/>
                  <a:t>, the </a:t>
                </a:r>
                <a:r>
                  <a:rPr lang="en-US" dirty="0" err="1"/>
                  <a:t>i-th</a:t>
                </a:r>
                <a:r>
                  <a:rPr lang="en-US" dirty="0"/>
                  <a:t> dimension is set as follows:</a:t>
                </a:r>
              </a:p>
              <a:p>
                <a:pPr lvl="2"/>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t> belongs to class </a:t>
                </a:r>
                <a:r>
                  <a:rPr lang="en-US" dirty="0" err="1"/>
                  <a:t>i</a:t>
                </a:r>
                <a:r>
                  <a:rPr lang="en-US" dirty="0"/>
                  <a:t>, then set the </a:t>
                </a:r>
                <a:r>
                  <a:rPr lang="en-US" dirty="0" err="1"/>
                  <a:t>i-th</a:t>
                </a:r>
                <a:r>
                  <a:rPr lang="en-US" dirty="0"/>
                  <a:t> dimension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𝑛</m:t>
                        </m:r>
                      </m:sub>
                    </m:sSub>
                  </m:oMath>
                </a14:m>
                <a:r>
                  <a:rPr lang="en-US" dirty="0"/>
                  <a:t> to 1.</a:t>
                </a:r>
              </a:p>
              <a:p>
                <a:pPr lvl="2"/>
                <a:r>
                  <a:rPr lang="en-US" dirty="0"/>
                  <a:t>Otherwise, set the </a:t>
                </a:r>
                <a:r>
                  <a:rPr lang="en-US" dirty="0" err="1"/>
                  <a:t>i-th</a:t>
                </a:r>
                <a:r>
                  <a:rPr lang="en-US" dirty="0"/>
                  <a:t> dimension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𝑛</m:t>
                        </m:r>
                      </m:sub>
                    </m:sSub>
                  </m:oMath>
                </a14:m>
                <a:r>
                  <a:rPr lang="en-US" dirty="0"/>
                  <a:t> to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14500" y="1155290"/>
                <a:ext cx="8763000" cy="4876800"/>
              </a:xfrm>
              <a:blipFill>
                <a:blip r:embed="rId3"/>
                <a:stretch>
                  <a:fillRect l="-1043" t="-2000" r="-2086" b="-16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dirty="0"/>
          </a:p>
        </p:txBody>
      </p:sp>
    </p:spTree>
    <p:extLst>
      <p:ext uri="{BB962C8B-B14F-4D97-AF65-F5344CB8AC3E}">
        <p14:creationId xmlns:p14="http://schemas.microsoft.com/office/powerpoint/2010/main" val="3849121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3206" y="2246575"/>
            <a:ext cx="5227093" cy="4012275"/>
          </a:xfrm>
        </p:spPr>
        <p:txBody>
          <a:bodyPr>
            <a:normAutofit/>
          </a:bodyPr>
          <a:lstStyle/>
          <a:p>
            <a:r>
              <a:rPr lang="en-US" sz="3200" dirty="0"/>
              <a:t>Multiple input nodes</a:t>
            </a:r>
          </a:p>
          <a:p>
            <a:r>
              <a:rPr lang="en-US" sz="3200" dirty="0"/>
              <a:t>Single output node</a:t>
            </a:r>
          </a:p>
          <a:p>
            <a:pPr lvl="1"/>
            <a:r>
              <a:rPr lang="en-US" sz="2800" dirty="0"/>
              <a:t>Takes weighted sum of the inputs</a:t>
            </a:r>
          </a:p>
          <a:p>
            <a:pPr lvl="1"/>
            <a:r>
              <a:rPr lang="en-US" sz="2800" dirty="0"/>
              <a:t>Unit function calculates the output for the network</a:t>
            </a:r>
          </a:p>
        </p:txBody>
      </p:sp>
      <p:sp>
        <p:nvSpPr>
          <p:cNvPr id="4" name="Rounded Rectangle 3"/>
          <p:cNvSpPr/>
          <p:nvPr/>
        </p:nvSpPr>
        <p:spPr>
          <a:xfrm>
            <a:off x="937291" y="497937"/>
            <a:ext cx="8259357" cy="115344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tx1"/>
                </a:solidFill>
                <a:latin typeface="Arial" panose="020B0604020202020204" pitchFamily="34" charset="0"/>
                <a:cs typeface="Arial" panose="020B0604020202020204" pitchFamily="34" charset="0"/>
              </a:rPr>
              <a:t>Two layer Artificial Neural Network (Perceptron)</a:t>
            </a:r>
            <a:endParaRPr lang="en-US" sz="3600" dirty="0">
              <a:solidFill>
                <a:schemeClr val="tx1"/>
              </a:solidFill>
            </a:endParaRPr>
          </a:p>
        </p:txBody>
      </p:sp>
      <p:grpSp>
        <p:nvGrpSpPr>
          <p:cNvPr id="40" name="Group 39"/>
          <p:cNvGrpSpPr/>
          <p:nvPr/>
        </p:nvGrpSpPr>
        <p:grpSpPr>
          <a:xfrm>
            <a:off x="5945441" y="2129051"/>
            <a:ext cx="4980247" cy="3416805"/>
            <a:chOff x="5631539" y="2129051"/>
            <a:chExt cx="4980247" cy="3416805"/>
          </a:xfrm>
        </p:grpSpPr>
        <p:sp>
          <p:nvSpPr>
            <p:cNvPr id="5" name="Oval 4"/>
            <p:cNvSpPr/>
            <p:nvPr/>
          </p:nvSpPr>
          <p:spPr>
            <a:xfrm>
              <a:off x="6005015" y="2129051"/>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012272" y="2862012"/>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077588" y="3580479"/>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70330" y="5068185"/>
              <a:ext cx="532263" cy="4776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631539" y="2164688"/>
              <a:ext cx="473556" cy="369332"/>
            </a:xfrm>
            <a:prstGeom prst="rect">
              <a:avLst/>
            </a:prstGeom>
            <a:noFill/>
          </p:spPr>
          <p:txBody>
            <a:bodyPr wrap="square" rtlCol="0">
              <a:spAutoFit/>
            </a:bodyPr>
            <a:lstStyle/>
            <a:p>
              <a:r>
                <a:rPr lang="en-US" b="1" dirty="0"/>
                <a:t>x</a:t>
              </a:r>
              <a:r>
                <a:rPr lang="en-US" b="1" baseline="-25000" dirty="0"/>
                <a:t>1</a:t>
              </a:r>
            </a:p>
          </p:txBody>
        </p:sp>
        <p:sp>
          <p:nvSpPr>
            <p:cNvPr id="13" name="TextBox 12"/>
            <p:cNvSpPr txBox="1"/>
            <p:nvPr/>
          </p:nvSpPr>
          <p:spPr>
            <a:xfrm>
              <a:off x="5645837" y="2869394"/>
              <a:ext cx="473556" cy="369332"/>
            </a:xfrm>
            <a:prstGeom prst="rect">
              <a:avLst/>
            </a:prstGeom>
            <a:noFill/>
          </p:spPr>
          <p:txBody>
            <a:bodyPr wrap="square" rtlCol="0">
              <a:spAutoFit/>
            </a:bodyPr>
            <a:lstStyle/>
            <a:p>
              <a:r>
                <a:rPr lang="en-US" b="1" dirty="0"/>
                <a:t>x</a:t>
              </a:r>
              <a:r>
                <a:rPr lang="en-US" b="1" baseline="-25000" dirty="0"/>
                <a:t>2</a:t>
              </a:r>
            </a:p>
          </p:txBody>
        </p:sp>
        <p:sp>
          <p:nvSpPr>
            <p:cNvPr id="14" name="TextBox 13"/>
            <p:cNvSpPr txBox="1"/>
            <p:nvPr/>
          </p:nvSpPr>
          <p:spPr>
            <a:xfrm>
              <a:off x="5698537" y="3604566"/>
              <a:ext cx="473556" cy="369332"/>
            </a:xfrm>
            <a:prstGeom prst="rect">
              <a:avLst/>
            </a:prstGeom>
            <a:noFill/>
          </p:spPr>
          <p:txBody>
            <a:bodyPr wrap="square" rtlCol="0">
              <a:spAutoFit/>
            </a:bodyPr>
            <a:lstStyle/>
            <a:p>
              <a:r>
                <a:rPr lang="en-US" b="1" dirty="0"/>
                <a:t>x</a:t>
              </a:r>
              <a:r>
                <a:rPr lang="en-US" b="1" baseline="-25000" dirty="0"/>
                <a:t>3</a:t>
              </a:r>
            </a:p>
          </p:txBody>
        </p:sp>
        <p:sp>
          <p:nvSpPr>
            <p:cNvPr id="15" name="TextBox 14"/>
            <p:cNvSpPr txBox="1"/>
            <p:nvPr/>
          </p:nvSpPr>
          <p:spPr>
            <a:xfrm>
              <a:off x="5645945" y="5122354"/>
              <a:ext cx="473556" cy="369332"/>
            </a:xfrm>
            <a:prstGeom prst="rect">
              <a:avLst/>
            </a:prstGeom>
            <a:noFill/>
          </p:spPr>
          <p:txBody>
            <a:bodyPr wrap="square" rtlCol="0">
              <a:spAutoFit/>
            </a:bodyPr>
            <a:lstStyle/>
            <a:p>
              <a:r>
                <a:rPr lang="en-US" b="1" dirty="0"/>
                <a:t>x</a:t>
              </a:r>
              <a:r>
                <a:rPr lang="en-US" b="1" baseline="-25000" dirty="0"/>
                <a:t>n</a:t>
              </a:r>
            </a:p>
          </p:txBody>
        </p:sp>
        <p:sp>
          <p:nvSpPr>
            <p:cNvPr id="16" name="Oval 15"/>
            <p:cNvSpPr/>
            <p:nvPr/>
          </p:nvSpPr>
          <p:spPr>
            <a:xfrm>
              <a:off x="8345715" y="3048001"/>
              <a:ext cx="1016000" cy="10000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   ?</a:t>
              </a:r>
            </a:p>
          </p:txBody>
        </p:sp>
        <p:cxnSp>
          <p:nvCxnSpPr>
            <p:cNvPr id="18" name="Straight Connector 17"/>
            <p:cNvCxnSpPr/>
            <p:nvPr/>
          </p:nvCxnSpPr>
          <p:spPr>
            <a:xfrm>
              <a:off x="8882746" y="3048001"/>
              <a:ext cx="0" cy="10000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515509" y="2475964"/>
              <a:ext cx="1873755" cy="863719"/>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9" idx="6"/>
              <a:endCxn id="16" idx="2"/>
            </p:cNvCxnSpPr>
            <p:nvPr/>
          </p:nvCxnSpPr>
          <p:spPr>
            <a:xfrm>
              <a:off x="6544535" y="3100848"/>
              <a:ext cx="1801180" cy="447193"/>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0" idx="6"/>
            </p:cNvCxnSpPr>
            <p:nvPr/>
          </p:nvCxnSpPr>
          <p:spPr>
            <a:xfrm flipV="1">
              <a:off x="6609851" y="3730171"/>
              <a:ext cx="1793927" cy="89144"/>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1" idx="6"/>
              <a:endCxn id="16" idx="3"/>
            </p:cNvCxnSpPr>
            <p:nvPr/>
          </p:nvCxnSpPr>
          <p:spPr>
            <a:xfrm flipV="1">
              <a:off x="6602593" y="3901623"/>
              <a:ext cx="1891912" cy="1405398"/>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138230" y="3231482"/>
              <a:ext cx="473556" cy="369332"/>
            </a:xfrm>
            <a:prstGeom prst="rect">
              <a:avLst/>
            </a:prstGeom>
            <a:noFill/>
          </p:spPr>
          <p:txBody>
            <a:bodyPr wrap="square" rtlCol="0">
              <a:spAutoFit/>
            </a:bodyPr>
            <a:lstStyle/>
            <a:p>
              <a:r>
                <a:rPr lang="cy-GB" b="1" dirty="0"/>
                <a:t>ŷ</a:t>
              </a:r>
              <a:endParaRPr lang="en-US" b="1" baseline="-25000" dirty="0"/>
            </a:p>
          </p:txBody>
        </p:sp>
        <p:cxnSp>
          <p:nvCxnSpPr>
            <p:cNvPr id="34" name="Straight Arrow Connector 33"/>
            <p:cNvCxnSpPr/>
            <p:nvPr/>
          </p:nvCxnSpPr>
          <p:spPr>
            <a:xfrm flipV="1">
              <a:off x="9353041" y="3491521"/>
              <a:ext cx="785189" cy="21642"/>
            </a:xfrm>
            <a:prstGeom prst="straightConnector1">
              <a:avLst/>
            </a:prstGeom>
            <a:ln w="254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994338" y="2393656"/>
              <a:ext cx="496196" cy="369332"/>
            </a:xfrm>
            <a:prstGeom prst="rect">
              <a:avLst/>
            </a:prstGeom>
            <a:noFill/>
          </p:spPr>
          <p:txBody>
            <a:bodyPr wrap="square" rtlCol="0">
              <a:spAutoFit/>
            </a:bodyPr>
            <a:lstStyle/>
            <a:p>
              <a:r>
                <a:rPr lang="en-US" b="1" dirty="0"/>
                <a:t>w</a:t>
              </a:r>
              <a:r>
                <a:rPr lang="en-US" b="1" baseline="-25000" dirty="0"/>
                <a:t>1</a:t>
              </a:r>
            </a:p>
          </p:txBody>
        </p:sp>
        <p:sp>
          <p:nvSpPr>
            <p:cNvPr id="37" name="TextBox 36"/>
            <p:cNvSpPr txBox="1"/>
            <p:nvPr/>
          </p:nvSpPr>
          <p:spPr>
            <a:xfrm>
              <a:off x="7045140" y="2879881"/>
              <a:ext cx="496196" cy="369332"/>
            </a:xfrm>
            <a:prstGeom prst="rect">
              <a:avLst/>
            </a:prstGeom>
            <a:noFill/>
          </p:spPr>
          <p:txBody>
            <a:bodyPr wrap="square" rtlCol="0">
              <a:spAutoFit/>
            </a:bodyPr>
            <a:lstStyle/>
            <a:p>
              <a:r>
                <a:rPr lang="en-US" b="1" dirty="0"/>
                <a:t>w</a:t>
              </a:r>
              <a:r>
                <a:rPr lang="en-US" b="1" baseline="-25000" dirty="0"/>
                <a:t>2</a:t>
              </a:r>
            </a:p>
          </p:txBody>
        </p:sp>
        <p:sp>
          <p:nvSpPr>
            <p:cNvPr id="38" name="TextBox 37"/>
            <p:cNvSpPr txBox="1"/>
            <p:nvPr/>
          </p:nvSpPr>
          <p:spPr>
            <a:xfrm>
              <a:off x="7030626" y="3402394"/>
              <a:ext cx="496196" cy="369332"/>
            </a:xfrm>
            <a:prstGeom prst="rect">
              <a:avLst/>
            </a:prstGeom>
            <a:noFill/>
          </p:spPr>
          <p:txBody>
            <a:bodyPr wrap="square" rtlCol="0">
              <a:spAutoFit/>
            </a:bodyPr>
            <a:lstStyle/>
            <a:p>
              <a:r>
                <a:rPr lang="en-US" b="1" dirty="0"/>
                <a:t>w</a:t>
              </a:r>
              <a:r>
                <a:rPr lang="en-US" b="1" baseline="-25000" dirty="0"/>
                <a:t>3</a:t>
              </a:r>
            </a:p>
          </p:txBody>
        </p:sp>
        <p:sp>
          <p:nvSpPr>
            <p:cNvPr id="39" name="TextBox 38"/>
            <p:cNvSpPr txBox="1"/>
            <p:nvPr/>
          </p:nvSpPr>
          <p:spPr>
            <a:xfrm>
              <a:off x="7016112" y="4389361"/>
              <a:ext cx="496196" cy="369332"/>
            </a:xfrm>
            <a:prstGeom prst="rect">
              <a:avLst/>
            </a:prstGeom>
            <a:noFill/>
          </p:spPr>
          <p:txBody>
            <a:bodyPr wrap="square" rtlCol="0">
              <a:spAutoFit/>
            </a:bodyPr>
            <a:lstStyle/>
            <a:p>
              <a:r>
                <a:rPr lang="en-US" b="1" dirty="0"/>
                <a:t>w</a:t>
              </a:r>
              <a:r>
                <a:rPr lang="en-US" b="1" baseline="-25000" dirty="0"/>
                <a:t>n</a:t>
              </a:r>
            </a:p>
          </p:txBody>
        </p:sp>
      </p:grpSp>
    </p:spTree>
    <p:extLst>
      <p:ext uri="{BB962C8B-B14F-4D97-AF65-F5344CB8AC3E}">
        <p14:creationId xmlns:p14="http://schemas.microsoft.com/office/powerpoint/2010/main" val="11637865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805096"/>
          </a:xfrm>
        </p:spPr>
        <p:txBody>
          <a:bodyPr/>
          <a:lstStyle/>
          <a:p>
            <a:r>
              <a:rPr lang="en-US" sz="4000" dirty="0"/>
              <a:t>A possible Network for Our Example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dirty="0"/>
          </a:p>
        </p:txBody>
      </p:sp>
      <mc:AlternateContent xmlns:mc="http://schemas.openxmlformats.org/markup-compatibility/2006" xmlns:a14="http://schemas.microsoft.com/office/drawing/2010/main">
        <mc:Choice Requires="a14">
          <p:sp>
            <p:nvSpPr>
              <p:cNvPr id="5" name="Oval 4"/>
              <p:cNvSpPr/>
              <p:nvPr/>
            </p:nvSpPr>
            <p:spPr>
              <a:xfrm>
                <a:off x="4146742" y="2286000"/>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6</m:t>
                          </m:r>
                        </m:sub>
                      </m:sSub>
                    </m:oMath>
                  </m:oMathPara>
                </a14:m>
                <a:endParaRPr lang="en-US" sz="2000" dirty="0">
                  <a:solidFill>
                    <a:schemeClr val="tx1"/>
                  </a:solidFill>
                </a:endParaRPr>
              </a:p>
            </p:txBody>
          </p:sp>
        </mc:Choice>
        <mc:Fallback xmlns="">
          <p:sp>
            <p:nvSpPr>
              <p:cNvPr id="5" name="Oval 4"/>
              <p:cNvSpPr>
                <a:spLocks noRot="1" noChangeAspect="1" noMove="1" noResize="1" noEditPoints="1" noAdjustHandles="1" noChangeArrowheads="1" noChangeShapeType="1" noTextEdit="1"/>
              </p:cNvSpPr>
              <p:nvPr/>
            </p:nvSpPr>
            <p:spPr>
              <a:xfrm>
                <a:off x="4146742" y="2286000"/>
                <a:ext cx="953343" cy="798124"/>
              </a:xfrm>
              <a:prstGeom prst="ellipse">
                <a:avLst/>
              </a:prstGeom>
              <a:blipFill>
                <a:blip r:embed="rId3"/>
                <a:stretch>
                  <a:fillRect/>
                </a:stretch>
              </a:blipFill>
            </p:spPr>
            <p:txBody>
              <a:bodyPr/>
              <a:lstStyle/>
              <a:p>
                <a:r>
                  <a:rPr lang="en-US">
                    <a:noFill/>
                  </a:rPr>
                  <a:t> </a:t>
                </a:r>
              </a:p>
            </p:txBody>
          </p:sp>
        </mc:Fallback>
      </mc:AlternateContent>
      <p:cxnSp>
        <p:nvCxnSpPr>
          <p:cNvPr id="6" name="Straight Arrow Connector 5"/>
          <p:cNvCxnSpPr>
            <a:stCxn id="14" idx="6"/>
            <a:endCxn id="15" idx="3"/>
          </p:cNvCxnSpPr>
          <p:nvPr/>
        </p:nvCxnSpPr>
        <p:spPr>
          <a:xfrm flipV="1">
            <a:off x="5105400" y="2971194"/>
            <a:ext cx="1130214" cy="27257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5" idx="6"/>
            <a:endCxn id="15" idx="1"/>
          </p:cNvCxnSpPr>
          <p:nvPr/>
        </p:nvCxnSpPr>
        <p:spPr>
          <a:xfrm flipV="1">
            <a:off x="5100084" y="2406836"/>
            <a:ext cx="1135530" cy="27822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3" idx="6"/>
          </p:cNvCxnSpPr>
          <p:nvPr/>
        </p:nvCxnSpPr>
        <p:spPr>
          <a:xfrm>
            <a:off x="8801942" y="4132862"/>
            <a:ext cx="117962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760058" y="1447801"/>
            <a:ext cx="1079143" cy="830997"/>
          </a:xfrm>
          <a:prstGeom prst="rect">
            <a:avLst/>
          </a:prstGeom>
          <a:noFill/>
        </p:spPr>
        <p:txBody>
          <a:bodyPr wrap="none" rtlCol="0">
            <a:spAutoFit/>
          </a:bodyPr>
          <a:lstStyle/>
          <a:p>
            <a:pPr algn="ctr"/>
            <a:r>
              <a:rPr lang="en-US" sz="2400" dirty="0"/>
              <a:t>Output</a:t>
            </a:r>
            <a:br>
              <a:rPr lang="en-US" sz="2400" dirty="0"/>
            </a:br>
            <a:r>
              <a:rPr lang="en-US" sz="2400" dirty="0"/>
              <a:t>layer</a:t>
            </a:r>
          </a:p>
        </p:txBody>
      </p:sp>
      <p:cxnSp>
        <p:nvCxnSpPr>
          <p:cNvPr id="11" name="Straight Arrow Connector 10"/>
          <p:cNvCxnSpPr>
            <a:stCxn id="14" idx="6"/>
            <a:endCxn id="18" idx="3"/>
          </p:cNvCxnSpPr>
          <p:nvPr/>
        </p:nvCxnSpPr>
        <p:spPr>
          <a:xfrm>
            <a:off x="5105400" y="5696939"/>
            <a:ext cx="1130214" cy="2059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6"/>
            <a:endCxn id="16" idx="1"/>
          </p:cNvCxnSpPr>
          <p:nvPr/>
        </p:nvCxnSpPr>
        <p:spPr>
          <a:xfrm>
            <a:off x="5100084" y="2685063"/>
            <a:ext cx="1140846" cy="6722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Oval 12"/>
              <p:cNvSpPr/>
              <p:nvPr/>
            </p:nvSpPr>
            <p:spPr>
              <a:xfrm>
                <a:off x="4152058" y="43072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8</m:t>
                          </m:r>
                        </m:sub>
                      </m:sSub>
                    </m:oMath>
                  </m:oMathPara>
                </a14:m>
                <a:endParaRPr lang="en-US" sz="2000" dirty="0">
                  <a:solidFill>
                    <a:schemeClr val="tx1"/>
                  </a:solidFill>
                </a:endParaRPr>
              </a:p>
            </p:txBody>
          </p:sp>
        </mc:Choice>
        <mc:Fallback xmlns="">
          <p:sp>
            <p:nvSpPr>
              <p:cNvPr id="13" name="Oval 12"/>
              <p:cNvSpPr>
                <a:spLocks noRot="1" noChangeAspect="1" noMove="1" noResize="1" noEditPoints="1" noAdjustHandles="1" noChangeArrowheads="1" noChangeShapeType="1" noTextEdit="1"/>
              </p:cNvSpPr>
              <p:nvPr/>
            </p:nvSpPr>
            <p:spPr>
              <a:xfrm>
                <a:off x="4152058" y="4307276"/>
                <a:ext cx="953343" cy="79812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4152058" y="52978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9</m:t>
                          </m:r>
                        </m:sub>
                      </m:sSub>
                    </m:oMath>
                  </m:oMathPara>
                </a14:m>
                <a:endParaRPr lang="en-US" sz="2000" dirty="0">
                  <a:solidFill>
                    <a:schemeClr val="tx1"/>
                  </a:solidFill>
                </a:endParaRPr>
              </a:p>
            </p:txBody>
          </p:sp>
        </mc:Choice>
        <mc:Fallback xmlns="">
          <p:sp>
            <p:nvSpPr>
              <p:cNvPr id="14" name="Oval 13"/>
              <p:cNvSpPr>
                <a:spLocks noRot="1" noChangeAspect="1" noMove="1" noResize="1" noEditPoints="1" noAdjustHandles="1" noChangeArrowheads="1" noChangeShapeType="1" noTextEdit="1"/>
              </p:cNvSpPr>
              <p:nvPr/>
            </p:nvSpPr>
            <p:spPr>
              <a:xfrm>
                <a:off x="4152058" y="5297876"/>
                <a:ext cx="953343" cy="798124"/>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p:cNvSpPr/>
              <p:nvPr/>
            </p:nvSpPr>
            <p:spPr>
              <a:xfrm>
                <a:off x="6096001" y="2289952"/>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10</m:t>
                          </m:r>
                        </m:sub>
                      </m:sSub>
                    </m:oMath>
                  </m:oMathPara>
                </a14:m>
                <a:endParaRPr lang="en-US" sz="2000" dirty="0">
                  <a:solidFill>
                    <a:schemeClr val="tx1"/>
                  </a:solidFill>
                </a:endParaRPr>
              </a:p>
            </p:txBody>
          </p:sp>
        </mc:Choice>
        <mc:Fallback xmlns="">
          <p:sp>
            <p:nvSpPr>
              <p:cNvPr id="15" name="Oval 14"/>
              <p:cNvSpPr>
                <a:spLocks noRot="1" noChangeAspect="1" noMove="1" noResize="1" noEditPoints="1" noAdjustHandles="1" noChangeArrowheads="1" noChangeShapeType="1" noTextEdit="1"/>
              </p:cNvSpPr>
              <p:nvPr/>
            </p:nvSpPr>
            <p:spPr>
              <a:xfrm>
                <a:off x="6096001" y="2289952"/>
                <a:ext cx="953343" cy="79812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p:cNvSpPr/>
              <p:nvPr/>
            </p:nvSpPr>
            <p:spPr>
              <a:xfrm>
                <a:off x="6101317" y="32404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11</m:t>
                          </m:r>
                        </m:sub>
                      </m:sSub>
                    </m:oMath>
                  </m:oMathPara>
                </a14:m>
                <a:endParaRPr lang="en-US" sz="2000" dirty="0">
                  <a:solidFill>
                    <a:schemeClr val="tx1"/>
                  </a:solidFill>
                </a:endParaRPr>
              </a:p>
            </p:txBody>
          </p:sp>
        </mc:Choice>
        <mc:Fallback xmlns="">
          <p:sp>
            <p:nvSpPr>
              <p:cNvPr id="16" name="Oval 15"/>
              <p:cNvSpPr>
                <a:spLocks noRot="1" noChangeAspect="1" noMove="1" noResize="1" noEditPoints="1" noAdjustHandles="1" noChangeArrowheads="1" noChangeShapeType="1" noTextEdit="1"/>
              </p:cNvSpPr>
              <p:nvPr/>
            </p:nvSpPr>
            <p:spPr>
              <a:xfrm>
                <a:off x="6101317" y="3240476"/>
                <a:ext cx="953343" cy="798124"/>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a:xfrm>
                <a:off x="6101317" y="42310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12</m:t>
                          </m:r>
                        </m:sub>
                      </m:sSub>
                    </m:oMath>
                  </m:oMathPara>
                </a14:m>
                <a:endParaRPr lang="en-US" sz="2000" dirty="0">
                  <a:solidFill>
                    <a:schemeClr val="tx1"/>
                  </a:solidFill>
                </a:endParaRPr>
              </a:p>
            </p:txBody>
          </p:sp>
        </mc:Choice>
        <mc:Fallback xmlns="">
          <p:sp>
            <p:nvSpPr>
              <p:cNvPr id="17" name="Oval 16"/>
              <p:cNvSpPr>
                <a:spLocks noRot="1" noChangeAspect="1" noMove="1" noResize="1" noEditPoints="1" noAdjustHandles="1" noChangeArrowheads="1" noChangeShapeType="1" noTextEdit="1"/>
              </p:cNvSpPr>
              <p:nvPr/>
            </p:nvSpPr>
            <p:spPr>
              <a:xfrm>
                <a:off x="6101317" y="4231076"/>
                <a:ext cx="953343" cy="79812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p:cNvSpPr/>
              <p:nvPr/>
            </p:nvSpPr>
            <p:spPr>
              <a:xfrm>
                <a:off x="6096001" y="52216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13</m:t>
                          </m:r>
                        </m:sub>
                      </m:sSub>
                    </m:oMath>
                  </m:oMathPara>
                </a14:m>
                <a:endParaRPr lang="en-US" sz="2000" dirty="0">
                  <a:solidFill>
                    <a:schemeClr val="tx1"/>
                  </a:solidFill>
                </a:endParaRPr>
              </a:p>
            </p:txBody>
          </p:sp>
        </mc:Choice>
        <mc:Fallback xmlns="">
          <p:sp>
            <p:nvSpPr>
              <p:cNvPr id="18" name="Oval 17"/>
              <p:cNvSpPr>
                <a:spLocks noRot="1" noChangeAspect="1" noMove="1" noResize="1" noEditPoints="1" noAdjustHandles="1" noChangeArrowheads="1" noChangeShapeType="1" noTextEdit="1"/>
              </p:cNvSpPr>
              <p:nvPr/>
            </p:nvSpPr>
            <p:spPr>
              <a:xfrm>
                <a:off x="6096001" y="5221676"/>
                <a:ext cx="953343" cy="798124"/>
              </a:xfrm>
              <a:prstGeom prst="ellipse">
                <a:avLst/>
              </a:prstGeom>
              <a:blipFill>
                <a:blip r:embed="rId9"/>
                <a:stretch>
                  <a:fillRect/>
                </a:stretch>
              </a:blipFill>
            </p:spPr>
            <p:txBody>
              <a:bodyPr/>
              <a:lstStyle/>
              <a:p>
                <a:r>
                  <a:rPr lang="en-US">
                    <a:noFill/>
                  </a:rPr>
                  <a:t> </a:t>
                </a:r>
              </a:p>
            </p:txBody>
          </p:sp>
        </mc:Fallback>
      </mc:AlternateContent>
      <p:cxnSp>
        <p:nvCxnSpPr>
          <p:cNvPr id="19" name="Straight Arrow Connector 18"/>
          <p:cNvCxnSpPr>
            <a:stCxn id="13" idx="6"/>
            <a:endCxn id="17" idx="2"/>
          </p:cNvCxnSpPr>
          <p:nvPr/>
        </p:nvCxnSpPr>
        <p:spPr>
          <a:xfrm flipV="1">
            <a:off x="5105400" y="4630138"/>
            <a:ext cx="995916" cy="76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6"/>
            <a:endCxn id="18" idx="1"/>
          </p:cNvCxnSpPr>
          <p:nvPr/>
        </p:nvCxnSpPr>
        <p:spPr>
          <a:xfrm>
            <a:off x="5100084" y="2685063"/>
            <a:ext cx="1135530" cy="26534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6"/>
            <a:endCxn id="17" idx="3"/>
          </p:cNvCxnSpPr>
          <p:nvPr/>
        </p:nvCxnSpPr>
        <p:spPr>
          <a:xfrm flipV="1">
            <a:off x="5105400" y="4912318"/>
            <a:ext cx="1135530" cy="7846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Oval 21"/>
              <p:cNvSpPr/>
              <p:nvPr/>
            </p:nvSpPr>
            <p:spPr>
              <a:xfrm>
                <a:off x="7848601" y="2345648"/>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14</m:t>
                          </m:r>
                        </m:sub>
                      </m:sSub>
                    </m:oMath>
                  </m:oMathPara>
                </a14:m>
                <a:endParaRPr lang="en-US" sz="2000"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7848601" y="2345648"/>
                <a:ext cx="953343" cy="79812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p:cNvSpPr/>
              <p:nvPr/>
            </p:nvSpPr>
            <p:spPr>
              <a:xfrm>
                <a:off x="7848600" y="3733800"/>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15</m:t>
                          </m:r>
                        </m:sub>
                      </m:sSub>
                    </m:oMath>
                  </m:oMathPara>
                </a14:m>
                <a:endParaRPr lang="en-US" sz="2000" dirty="0">
                  <a:solidFill>
                    <a:schemeClr val="tx1"/>
                  </a:solidFill>
                </a:endParaRPr>
              </a:p>
            </p:txBody>
          </p:sp>
        </mc:Choice>
        <mc:Fallback xmlns="">
          <p:sp>
            <p:nvSpPr>
              <p:cNvPr id="23" name="Oval 22"/>
              <p:cNvSpPr>
                <a:spLocks noRot="1" noChangeAspect="1" noMove="1" noResize="1" noEditPoints="1" noAdjustHandles="1" noChangeArrowheads="1" noChangeShapeType="1" noTextEdit="1"/>
              </p:cNvSpPr>
              <p:nvPr/>
            </p:nvSpPr>
            <p:spPr>
              <a:xfrm>
                <a:off x="7848600" y="3733800"/>
                <a:ext cx="953343" cy="798124"/>
              </a:xfrm>
              <a:prstGeom prst="ellipse">
                <a:avLst/>
              </a:prstGeom>
              <a:blipFill>
                <a:blip r:embed="rId11"/>
                <a:stretch>
                  <a:fillRect/>
                </a:stretch>
              </a:blipFill>
            </p:spPr>
            <p:txBody>
              <a:bodyPr/>
              <a:lstStyle/>
              <a:p>
                <a:r>
                  <a:rPr lang="en-US">
                    <a:noFill/>
                  </a:rPr>
                  <a:t> </a:t>
                </a:r>
              </a:p>
            </p:txBody>
          </p:sp>
        </mc:Fallback>
      </mc:AlternateContent>
      <p:cxnSp>
        <p:nvCxnSpPr>
          <p:cNvPr id="24" name="Straight Arrow Connector 23"/>
          <p:cNvCxnSpPr>
            <a:stCxn id="15" idx="6"/>
            <a:endCxn id="22" idx="1"/>
          </p:cNvCxnSpPr>
          <p:nvPr/>
        </p:nvCxnSpPr>
        <p:spPr>
          <a:xfrm flipV="1">
            <a:off x="7049344" y="2462532"/>
            <a:ext cx="938871" cy="22648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6"/>
            <a:endCxn id="22" idx="2"/>
          </p:cNvCxnSpPr>
          <p:nvPr/>
        </p:nvCxnSpPr>
        <p:spPr>
          <a:xfrm flipV="1">
            <a:off x="7054660" y="2744710"/>
            <a:ext cx="793941" cy="8948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6"/>
            <a:endCxn id="23" idx="2"/>
          </p:cNvCxnSpPr>
          <p:nvPr/>
        </p:nvCxnSpPr>
        <p:spPr>
          <a:xfrm flipV="1">
            <a:off x="7054659" y="4132862"/>
            <a:ext cx="793940" cy="4972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6"/>
            <a:endCxn id="23" idx="3"/>
          </p:cNvCxnSpPr>
          <p:nvPr/>
        </p:nvCxnSpPr>
        <p:spPr>
          <a:xfrm flipV="1">
            <a:off x="7049343" y="4415042"/>
            <a:ext cx="938870" cy="12056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6" idx="6"/>
            <a:endCxn id="23" idx="2"/>
          </p:cNvCxnSpPr>
          <p:nvPr/>
        </p:nvCxnSpPr>
        <p:spPr>
          <a:xfrm>
            <a:off x="7054659" y="3639538"/>
            <a:ext cx="793940" cy="4933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6"/>
          </p:cNvCxnSpPr>
          <p:nvPr/>
        </p:nvCxnSpPr>
        <p:spPr>
          <a:xfrm flipV="1">
            <a:off x="8801944" y="2743200"/>
            <a:ext cx="1180257" cy="15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Oval 29"/>
              <p:cNvSpPr/>
              <p:nvPr/>
            </p:nvSpPr>
            <p:spPr>
              <a:xfrm>
                <a:off x="4152058" y="3276600"/>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7</m:t>
                          </m:r>
                        </m:sub>
                      </m:sSub>
                    </m:oMath>
                  </m:oMathPara>
                </a14:m>
                <a:endParaRPr lang="en-US" sz="2000" dirty="0">
                  <a:solidFill>
                    <a:schemeClr val="tx1"/>
                  </a:solidFill>
                </a:endParaRPr>
              </a:p>
            </p:txBody>
          </p:sp>
        </mc:Choice>
        <mc:Fallback xmlns="">
          <p:sp>
            <p:nvSpPr>
              <p:cNvPr id="30" name="Oval 29"/>
              <p:cNvSpPr>
                <a:spLocks noRot="1" noChangeAspect="1" noMove="1" noResize="1" noEditPoints="1" noAdjustHandles="1" noChangeArrowheads="1" noChangeShapeType="1" noTextEdit="1"/>
              </p:cNvSpPr>
              <p:nvPr/>
            </p:nvSpPr>
            <p:spPr>
              <a:xfrm>
                <a:off x="4152058" y="3276600"/>
                <a:ext cx="953343" cy="798124"/>
              </a:xfrm>
              <a:prstGeom prst="ellipse">
                <a:avLst/>
              </a:prstGeom>
              <a:blipFill>
                <a:blip r:embed="rId12"/>
                <a:stretch>
                  <a:fillRect/>
                </a:stretch>
              </a:blipFill>
            </p:spPr>
            <p:txBody>
              <a:bodyPr/>
              <a:lstStyle/>
              <a:p>
                <a:r>
                  <a:rPr lang="en-US">
                    <a:noFill/>
                  </a:rPr>
                  <a:t> </a:t>
                </a:r>
              </a:p>
            </p:txBody>
          </p:sp>
        </mc:Fallback>
      </mc:AlternateContent>
      <p:cxnSp>
        <p:nvCxnSpPr>
          <p:cNvPr id="31" name="Straight Arrow Connector 30"/>
          <p:cNvCxnSpPr>
            <a:stCxn id="30" idx="6"/>
            <a:endCxn id="16" idx="2"/>
          </p:cNvCxnSpPr>
          <p:nvPr/>
        </p:nvCxnSpPr>
        <p:spPr>
          <a:xfrm flipV="1">
            <a:off x="5105400" y="3639538"/>
            <a:ext cx="995916" cy="361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0" idx="6"/>
            <a:endCxn id="17" idx="2"/>
          </p:cNvCxnSpPr>
          <p:nvPr/>
        </p:nvCxnSpPr>
        <p:spPr>
          <a:xfrm>
            <a:off x="5105400" y="3675662"/>
            <a:ext cx="995916" cy="9544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4" idx="6"/>
          </p:cNvCxnSpPr>
          <p:nvPr/>
        </p:nvCxnSpPr>
        <p:spPr>
          <a:xfrm>
            <a:off x="8801943" y="5580662"/>
            <a:ext cx="117962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Oval 33"/>
              <p:cNvSpPr/>
              <p:nvPr/>
            </p:nvSpPr>
            <p:spPr>
              <a:xfrm>
                <a:off x="7848601" y="5181600"/>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16</m:t>
                          </m:r>
                        </m:sub>
                      </m:sSub>
                    </m:oMath>
                  </m:oMathPara>
                </a14:m>
                <a:endParaRPr lang="en-US" sz="2000" dirty="0">
                  <a:solidFill>
                    <a:schemeClr val="tx1"/>
                  </a:solidFill>
                </a:endParaRPr>
              </a:p>
            </p:txBody>
          </p:sp>
        </mc:Choice>
        <mc:Fallback xmlns="">
          <p:sp>
            <p:nvSpPr>
              <p:cNvPr id="34" name="Oval 33"/>
              <p:cNvSpPr>
                <a:spLocks noRot="1" noChangeAspect="1" noMove="1" noResize="1" noEditPoints="1" noAdjustHandles="1" noChangeArrowheads="1" noChangeShapeType="1" noTextEdit="1"/>
              </p:cNvSpPr>
              <p:nvPr/>
            </p:nvSpPr>
            <p:spPr>
              <a:xfrm>
                <a:off x="7848601" y="5181600"/>
                <a:ext cx="953343" cy="798124"/>
              </a:xfrm>
              <a:prstGeom prst="ellipse">
                <a:avLst/>
              </a:prstGeom>
              <a:blipFill>
                <a:blip r:embed="rId13"/>
                <a:stretch>
                  <a:fillRect/>
                </a:stretch>
              </a:blipFill>
            </p:spPr>
            <p:txBody>
              <a:bodyPr/>
              <a:lstStyle/>
              <a:p>
                <a:r>
                  <a:rPr lang="en-US">
                    <a:noFill/>
                  </a:rPr>
                  <a:t> </a:t>
                </a:r>
              </a:p>
            </p:txBody>
          </p:sp>
        </mc:Fallback>
      </mc:AlternateContent>
      <p:cxnSp>
        <p:nvCxnSpPr>
          <p:cNvPr id="36" name="Straight Arrow Connector 35"/>
          <p:cNvCxnSpPr>
            <a:stCxn id="14" idx="6"/>
            <a:endCxn id="16" idx="3"/>
          </p:cNvCxnSpPr>
          <p:nvPr/>
        </p:nvCxnSpPr>
        <p:spPr>
          <a:xfrm flipV="1">
            <a:off x="5105400" y="3921718"/>
            <a:ext cx="1135530" cy="17752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6"/>
            <a:endCxn id="18" idx="3"/>
          </p:cNvCxnSpPr>
          <p:nvPr/>
        </p:nvCxnSpPr>
        <p:spPr>
          <a:xfrm>
            <a:off x="5105400" y="4706339"/>
            <a:ext cx="1130214" cy="11965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6"/>
            <a:endCxn id="16" idx="2"/>
          </p:cNvCxnSpPr>
          <p:nvPr/>
        </p:nvCxnSpPr>
        <p:spPr>
          <a:xfrm flipV="1">
            <a:off x="5105400" y="3639538"/>
            <a:ext cx="995916" cy="1066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6"/>
            <a:endCxn id="15" idx="2"/>
          </p:cNvCxnSpPr>
          <p:nvPr/>
        </p:nvCxnSpPr>
        <p:spPr>
          <a:xfrm flipV="1">
            <a:off x="5105400" y="2689014"/>
            <a:ext cx="990600" cy="20173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0" idx="6"/>
            <a:endCxn id="15" idx="2"/>
          </p:cNvCxnSpPr>
          <p:nvPr/>
        </p:nvCxnSpPr>
        <p:spPr>
          <a:xfrm flipV="1">
            <a:off x="5105400" y="2689014"/>
            <a:ext cx="990600" cy="98664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 idx="6"/>
            <a:endCxn id="17" idx="1"/>
          </p:cNvCxnSpPr>
          <p:nvPr/>
        </p:nvCxnSpPr>
        <p:spPr>
          <a:xfrm>
            <a:off x="5100084" y="2685063"/>
            <a:ext cx="1140846" cy="16628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6"/>
            <a:endCxn id="18" idx="2"/>
          </p:cNvCxnSpPr>
          <p:nvPr/>
        </p:nvCxnSpPr>
        <p:spPr>
          <a:xfrm>
            <a:off x="5105400" y="3675662"/>
            <a:ext cx="990600" cy="1945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7" idx="6"/>
            <a:endCxn id="22" idx="2"/>
          </p:cNvCxnSpPr>
          <p:nvPr/>
        </p:nvCxnSpPr>
        <p:spPr>
          <a:xfrm flipV="1">
            <a:off x="7054660" y="2744710"/>
            <a:ext cx="793941" cy="18854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8" idx="6"/>
            <a:endCxn id="22" idx="3"/>
          </p:cNvCxnSpPr>
          <p:nvPr/>
        </p:nvCxnSpPr>
        <p:spPr>
          <a:xfrm flipV="1">
            <a:off x="7049344" y="3026890"/>
            <a:ext cx="938871" cy="259384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5" idx="6"/>
            <a:endCxn id="23" idx="1"/>
          </p:cNvCxnSpPr>
          <p:nvPr/>
        </p:nvCxnSpPr>
        <p:spPr>
          <a:xfrm>
            <a:off x="7049343" y="2689015"/>
            <a:ext cx="938870" cy="116166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5" idx="6"/>
            <a:endCxn id="34" idx="1"/>
          </p:cNvCxnSpPr>
          <p:nvPr/>
        </p:nvCxnSpPr>
        <p:spPr>
          <a:xfrm>
            <a:off x="7049344" y="2689015"/>
            <a:ext cx="938871" cy="260946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6" idx="6"/>
            <a:endCxn id="34" idx="2"/>
          </p:cNvCxnSpPr>
          <p:nvPr/>
        </p:nvCxnSpPr>
        <p:spPr>
          <a:xfrm>
            <a:off x="7054660" y="3639538"/>
            <a:ext cx="793941" cy="19411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7" idx="6"/>
            <a:endCxn id="34" idx="2"/>
          </p:cNvCxnSpPr>
          <p:nvPr/>
        </p:nvCxnSpPr>
        <p:spPr>
          <a:xfrm>
            <a:off x="7054660" y="4630138"/>
            <a:ext cx="793941" cy="9505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8" idx="6"/>
            <a:endCxn id="34" idx="3"/>
          </p:cNvCxnSpPr>
          <p:nvPr/>
        </p:nvCxnSpPr>
        <p:spPr>
          <a:xfrm>
            <a:off x="7049344" y="5620739"/>
            <a:ext cx="938871" cy="24210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Oval 87"/>
              <p:cNvSpPr/>
              <p:nvPr/>
            </p:nvSpPr>
            <p:spPr>
              <a:xfrm>
                <a:off x="2286001" y="1716476"/>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m:t>
                          </m:r>
                        </m:sub>
                      </m:sSub>
                    </m:oMath>
                  </m:oMathPara>
                </a14:m>
                <a:endParaRPr lang="en-US" sz="2000" dirty="0">
                  <a:solidFill>
                    <a:schemeClr val="tx1"/>
                  </a:solidFill>
                </a:endParaRPr>
              </a:p>
            </p:txBody>
          </p:sp>
        </mc:Choice>
        <mc:Fallback xmlns="">
          <p:sp>
            <p:nvSpPr>
              <p:cNvPr id="88" name="Oval 87"/>
              <p:cNvSpPr>
                <a:spLocks noRot="1" noChangeAspect="1" noMove="1" noResize="1" noEditPoints="1" noAdjustHandles="1" noChangeArrowheads="1" noChangeShapeType="1" noTextEdit="1"/>
              </p:cNvSpPr>
              <p:nvPr/>
            </p:nvSpPr>
            <p:spPr>
              <a:xfrm>
                <a:off x="2286001" y="1716476"/>
                <a:ext cx="864825" cy="798124"/>
              </a:xfrm>
              <a:prstGeom prst="ellipse">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Oval 88"/>
              <p:cNvSpPr/>
              <p:nvPr/>
            </p:nvSpPr>
            <p:spPr>
              <a:xfrm>
                <a:off x="2286000" y="2743200"/>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2</m:t>
                          </m:r>
                        </m:sub>
                      </m:sSub>
                    </m:oMath>
                  </m:oMathPara>
                </a14:m>
                <a:endParaRPr lang="en-US" sz="2000" dirty="0">
                  <a:solidFill>
                    <a:schemeClr val="tx1"/>
                  </a:solidFill>
                </a:endParaRPr>
              </a:p>
            </p:txBody>
          </p:sp>
        </mc:Choice>
        <mc:Fallback xmlns="">
          <p:sp>
            <p:nvSpPr>
              <p:cNvPr id="89" name="Oval 88"/>
              <p:cNvSpPr>
                <a:spLocks noRot="1" noChangeAspect="1" noMove="1" noResize="1" noEditPoints="1" noAdjustHandles="1" noChangeArrowheads="1" noChangeShapeType="1" noTextEdit="1"/>
              </p:cNvSpPr>
              <p:nvPr/>
            </p:nvSpPr>
            <p:spPr>
              <a:xfrm>
                <a:off x="2286000" y="2743200"/>
                <a:ext cx="864825" cy="798124"/>
              </a:xfrm>
              <a:prstGeom prst="ellipse">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p:cNvSpPr/>
              <p:nvPr/>
            </p:nvSpPr>
            <p:spPr>
              <a:xfrm>
                <a:off x="2286001" y="3733800"/>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3</m:t>
                          </m:r>
                        </m:sub>
                      </m:sSub>
                    </m:oMath>
                  </m:oMathPara>
                </a14:m>
                <a:endParaRPr lang="en-US" sz="2000" dirty="0">
                  <a:solidFill>
                    <a:schemeClr val="tx1"/>
                  </a:solidFill>
                </a:endParaRPr>
              </a:p>
            </p:txBody>
          </p:sp>
        </mc:Choice>
        <mc:Fallback xmlns="">
          <p:sp>
            <p:nvSpPr>
              <p:cNvPr id="90" name="Oval 89"/>
              <p:cNvSpPr>
                <a:spLocks noRot="1" noChangeAspect="1" noMove="1" noResize="1" noEditPoints="1" noAdjustHandles="1" noChangeArrowheads="1" noChangeShapeType="1" noTextEdit="1"/>
              </p:cNvSpPr>
              <p:nvPr/>
            </p:nvSpPr>
            <p:spPr>
              <a:xfrm>
                <a:off x="2286001" y="3733800"/>
                <a:ext cx="864825" cy="798124"/>
              </a:xfrm>
              <a:prstGeom prst="ellipse">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Oval 90"/>
              <p:cNvSpPr/>
              <p:nvPr/>
            </p:nvSpPr>
            <p:spPr>
              <a:xfrm>
                <a:off x="2286001" y="4800600"/>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4</m:t>
                          </m:r>
                        </m:sub>
                      </m:sSub>
                    </m:oMath>
                  </m:oMathPara>
                </a14:m>
                <a:endParaRPr lang="en-US" sz="2000" dirty="0">
                  <a:solidFill>
                    <a:schemeClr val="tx1"/>
                  </a:solidFill>
                </a:endParaRPr>
              </a:p>
            </p:txBody>
          </p:sp>
        </mc:Choice>
        <mc:Fallback xmlns="">
          <p:sp>
            <p:nvSpPr>
              <p:cNvPr id="91" name="Oval 90"/>
              <p:cNvSpPr>
                <a:spLocks noRot="1" noChangeAspect="1" noMove="1" noResize="1" noEditPoints="1" noAdjustHandles="1" noChangeArrowheads="1" noChangeShapeType="1" noTextEdit="1"/>
              </p:cNvSpPr>
              <p:nvPr/>
            </p:nvSpPr>
            <p:spPr>
              <a:xfrm>
                <a:off x="2286001" y="4800600"/>
                <a:ext cx="864825" cy="798124"/>
              </a:xfrm>
              <a:prstGeom prst="ellipse">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Oval 91"/>
              <p:cNvSpPr/>
              <p:nvPr/>
            </p:nvSpPr>
            <p:spPr>
              <a:xfrm>
                <a:off x="2286001" y="5831276"/>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5</m:t>
                          </m:r>
                        </m:sub>
                      </m:sSub>
                    </m:oMath>
                  </m:oMathPara>
                </a14:m>
                <a:endParaRPr lang="en-US" sz="2000" dirty="0">
                  <a:solidFill>
                    <a:schemeClr val="tx1"/>
                  </a:solidFill>
                </a:endParaRPr>
              </a:p>
            </p:txBody>
          </p:sp>
        </mc:Choice>
        <mc:Fallback xmlns="">
          <p:sp>
            <p:nvSpPr>
              <p:cNvPr id="92" name="Oval 91"/>
              <p:cNvSpPr>
                <a:spLocks noRot="1" noChangeAspect="1" noMove="1" noResize="1" noEditPoints="1" noAdjustHandles="1" noChangeArrowheads="1" noChangeShapeType="1" noTextEdit="1"/>
              </p:cNvSpPr>
              <p:nvPr/>
            </p:nvSpPr>
            <p:spPr>
              <a:xfrm>
                <a:off x="2286001" y="5831276"/>
                <a:ext cx="864825" cy="798124"/>
              </a:xfrm>
              <a:prstGeom prst="ellipse">
                <a:avLst/>
              </a:prstGeom>
              <a:blipFill>
                <a:blip r:embed="rId18"/>
                <a:stretch>
                  <a:fillRect/>
                </a:stretch>
              </a:blipFill>
            </p:spPr>
            <p:txBody>
              <a:bodyPr/>
              <a:lstStyle/>
              <a:p>
                <a:r>
                  <a:rPr lang="en-US">
                    <a:noFill/>
                  </a:rPr>
                  <a:t> </a:t>
                </a:r>
              </a:p>
            </p:txBody>
          </p:sp>
        </mc:Fallback>
      </mc:AlternateContent>
      <p:sp>
        <p:nvSpPr>
          <p:cNvPr id="93" name="TextBox 92"/>
          <p:cNvSpPr txBox="1"/>
          <p:nvPr/>
        </p:nvSpPr>
        <p:spPr>
          <a:xfrm>
            <a:off x="2276302" y="838201"/>
            <a:ext cx="849913" cy="830997"/>
          </a:xfrm>
          <a:prstGeom prst="rect">
            <a:avLst/>
          </a:prstGeom>
          <a:noFill/>
        </p:spPr>
        <p:txBody>
          <a:bodyPr wrap="none" rtlCol="0">
            <a:spAutoFit/>
          </a:bodyPr>
          <a:lstStyle/>
          <a:p>
            <a:pPr algn="ctr"/>
            <a:r>
              <a:rPr lang="en-US" sz="2400" dirty="0"/>
              <a:t>Input</a:t>
            </a:r>
            <a:br>
              <a:rPr lang="en-US" sz="2400" dirty="0"/>
            </a:br>
            <a:r>
              <a:rPr lang="en-US" sz="2400" dirty="0"/>
              <a:t>layer</a:t>
            </a:r>
          </a:p>
        </p:txBody>
      </p:sp>
      <p:cxnSp>
        <p:nvCxnSpPr>
          <p:cNvPr id="94" name="Straight Arrow Connector 93"/>
          <p:cNvCxnSpPr>
            <a:stCxn id="88" idx="6"/>
            <a:endCxn id="5" idx="0"/>
          </p:cNvCxnSpPr>
          <p:nvPr/>
        </p:nvCxnSpPr>
        <p:spPr>
          <a:xfrm>
            <a:off x="3150825" y="2115538"/>
            <a:ext cx="1472588" cy="1704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8" idx="6"/>
            <a:endCxn id="30" idx="0"/>
          </p:cNvCxnSpPr>
          <p:nvPr/>
        </p:nvCxnSpPr>
        <p:spPr>
          <a:xfrm>
            <a:off x="3150825" y="2115538"/>
            <a:ext cx="1477904" cy="11610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8" idx="6"/>
            <a:endCxn id="14" idx="1"/>
          </p:cNvCxnSpPr>
          <p:nvPr/>
        </p:nvCxnSpPr>
        <p:spPr>
          <a:xfrm>
            <a:off x="3150825" y="2115539"/>
            <a:ext cx="1140846" cy="32992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8" idx="6"/>
            <a:endCxn id="13" idx="1"/>
          </p:cNvCxnSpPr>
          <p:nvPr/>
        </p:nvCxnSpPr>
        <p:spPr>
          <a:xfrm>
            <a:off x="3150825" y="2115539"/>
            <a:ext cx="1140846" cy="23086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89" idx="6"/>
            <a:endCxn id="5" idx="1"/>
          </p:cNvCxnSpPr>
          <p:nvPr/>
        </p:nvCxnSpPr>
        <p:spPr>
          <a:xfrm flipV="1">
            <a:off x="3150825" y="2402884"/>
            <a:ext cx="1135531" cy="7393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89" idx="6"/>
            <a:endCxn id="30" idx="1"/>
          </p:cNvCxnSpPr>
          <p:nvPr/>
        </p:nvCxnSpPr>
        <p:spPr>
          <a:xfrm>
            <a:off x="3150825" y="3142263"/>
            <a:ext cx="1140847" cy="2512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89" idx="6"/>
            <a:endCxn id="14" idx="1"/>
          </p:cNvCxnSpPr>
          <p:nvPr/>
        </p:nvCxnSpPr>
        <p:spPr>
          <a:xfrm>
            <a:off x="3150825" y="3142263"/>
            <a:ext cx="1140847" cy="22724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89" idx="6"/>
            <a:endCxn id="13" idx="1"/>
          </p:cNvCxnSpPr>
          <p:nvPr/>
        </p:nvCxnSpPr>
        <p:spPr>
          <a:xfrm>
            <a:off x="3150825" y="3142263"/>
            <a:ext cx="1140847" cy="12818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0" idx="6"/>
            <a:endCxn id="5" idx="2"/>
          </p:cNvCxnSpPr>
          <p:nvPr/>
        </p:nvCxnSpPr>
        <p:spPr>
          <a:xfrm flipV="1">
            <a:off x="3150825" y="2685062"/>
            <a:ext cx="995916" cy="1447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90" idx="6"/>
            <a:endCxn id="30" idx="2"/>
          </p:cNvCxnSpPr>
          <p:nvPr/>
        </p:nvCxnSpPr>
        <p:spPr>
          <a:xfrm flipV="1">
            <a:off x="3150825" y="3675662"/>
            <a:ext cx="1001232"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90" idx="6"/>
            <a:endCxn id="14" idx="2"/>
          </p:cNvCxnSpPr>
          <p:nvPr/>
        </p:nvCxnSpPr>
        <p:spPr>
          <a:xfrm>
            <a:off x="3150825" y="4132862"/>
            <a:ext cx="1001232" cy="1564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90" idx="6"/>
            <a:endCxn id="13" idx="2"/>
          </p:cNvCxnSpPr>
          <p:nvPr/>
        </p:nvCxnSpPr>
        <p:spPr>
          <a:xfrm>
            <a:off x="3150825" y="4132862"/>
            <a:ext cx="1001232" cy="5734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1" idx="6"/>
            <a:endCxn id="5" idx="3"/>
          </p:cNvCxnSpPr>
          <p:nvPr/>
        </p:nvCxnSpPr>
        <p:spPr>
          <a:xfrm flipV="1">
            <a:off x="3150825" y="2967242"/>
            <a:ext cx="1135530" cy="22324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1" idx="6"/>
            <a:endCxn id="30" idx="3"/>
          </p:cNvCxnSpPr>
          <p:nvPr/>
        </p:nvCxnSpPr>
        <p:spPr>
          <a:xfrm flipV="1">
            <a:off x="3150825" y="3957842"/>
            <a:ext cx="1140846" cy="12418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1" idx="6"/>
            <a:endCxn id="14" idx="3"/>
          </p:cNvCxnSpPr>
          <p:nvPr/>
        </p:nvCxnSpPr>
        <p:spPr>
          <a:xfrm>
            <a:off x="3150825" y="5199663"/>
            <a:ext cx="1140846" cy="7794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91" idx="6"/>
            <a:endCxn id="13" idx="3"/>
          </p:cNvCxnSpPr>
          <p:nvPr/>
        </p:nvCxnSpPr>
        <p:spPr>
          <a:xfrm flipV="1">
            <a:off x="3150825" y="4988518"/>
            <a:ext cx="1140846" cy="2111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92" idx="6"/>
            <a:endCxn id="5" idx="3"/>
          </p:cNvCxnSpPr>
          <p:nvPr/>
        </p:nvCxnSpPr>
        <p:spPr>
          <a:xfrm flipV="1">
            <a:off x="3150825" y="2967242"/>
            <a:ext cx="1135530" cy="32630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92" idx="6"/>
            <a:endCxn id="30" idx="3"/>
          </p:cNvCxnSpPr>
          <p:nvPr/>
        </p:nvCxnSpPr>
        <p:spPr>
          <a:xfrm flipV="1">
            <a:off x="3150825" y="3957842"/>
            <a:ext cx="1140846" cy="22724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92" idx="6"/>
            <a:endCxn id="14" idx="4"/>
          </p:cNvCxnSpPr>
          <p:nvPr/>
        </p:nvCxnSpPr>
        <p:spPr>
          <a:xfrm flipV="1">
            <a:off x="3150825" y="6096000"/>
            <a:ext cx="1477904" cy="1343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92" idx="6"/>
            <a:endCxn id="13" idx="3"/>
          </p:cNvCxnSpPr>
          <p:nvPr/>
        </p:nvCxnSpPr>
        <p:spPr>
          <a:xfrm flipV="1">
            <a:off x="3150825" y="4988518"/>
            <a:ext cx="1140846" cy="12418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8" name="TextBox 207"/>
          <p:cNvSpPr txBox="1"/>
          <p:nvPr/>
        </p:nvSpPr>
        <p:spPr>
          <a:xfrm>
            <a:off x="3810001" y="1226404"/>
            <a:ext cx="1370681" cy="830997"/>
          </a:xfrm>
          <a:prstGeom prst="rect">
            <a:avLst/>
          </a:prstGeom>
          <a:noFill/>
        </p:spPr>
        <p:txBody>
          <a:bodyPr wrap="square" rtlCol="0">
            <a:spAutoFit/>
          </a:bodyPr>
          <a:lstStyle/>
          <a:p>
            <a:pPr algn="ctr"/>
            <a:r>
              <a:rPr lang="en-US" sz="2400" dirty="0"/>
              <a:t>Hidden</a:t>
            </a:r>
            <a:br>
              <a:rPr lang="en-US" sz="2400" dirty="0"/>
            </a:br>
            <a:r>
              <a:rPr lang="en-US" sz="2400" dirty="0"/>
              <a:t>Layer 1</a:t>
            </a:r>
          </a:p>
        </p:txBody>
      </p:sp>
      <p:sp>
        <p:nvSpPr>
          <p:cNvPr id="209" name="TextBox 208"/>
          <p:cNvSpPr txBox="1"/>
          <p:nvPr/>
        </p:nvSpPr>
        <p:spPr>
          <a:xfrm>
            <a:off x="5715920" y="1226404"/>
            <a:ext cx="1370681" cy="830997"/>
          </a:xfrm>
          <a:prstGeom prst="rect">
            <a:avLst/>
          </a:prstGeom>
          <a:noFill/>
        </p:spPr>
        <p:txBody>
          <a:bodyPr wrap="square" rtlCol="0">
            <a:spAutoFit/>
          </a:bodyPr>
          <a:lstStyle/>
          <a:p>
            <a:pPr algn="ctr"/>
            <a:r>
              <a:rPr lang="en-US" sz="2400" dirty="0"/>
              <a:t>Hidden</a:t>
            </a:r>
            <a:br>
              <a:rPr lang="en-US" sz="2400" dirty="0"/>
            </a:br>
            <a:r>
              <a:rPr lang="en-US" sz="2400" dirty="0"/>
              <a:t>Layer 2</a:t>
            </a:r>
          </a:p>
        </p:txBody>
      </p:sp>
    </p:spTree>
    <p:extLst>
      <p:ext uri="{BB962C8B-B14F-4D97-AF65-F5344CB8AC3E}">
        <p14:creationId xmlns:p14="http://schemas.microsoft.com/office/powerpoint/2010/main" val="1740418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81</a:t>
            </a:fld>
            <a:endParaRPr lang="en-US" dirty="0"/>
          </a:p>
        </p:txBody>
      </p:sp>
      <mc:AlternateContent xmlns:mc="http://schemas.openxmlformats.org/markup-compatibility/2006" xmlns:a14="http://schemas.microsoft.com/office/drawing/2010/main">
        <mc:Choice Requires="a14">
          <p:sp>
            <p:nvSpPr>
              <p:cNvPr id="5" name="Oval 4"/>
              <p:cNvSpPr/>
              <p:nvPr/>
            </p:nvSpPr>
            <p:spPr>
              <a:xfrm>
                <a:off x="4146742" y="2286000"/>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6</m:t>
                          </m:r>
                        </m:sub>
                      </m:sSub>
                    </m:oMath>
                  </m:oMathPara>
                </a14:m>
                <a:endParaRPr lang="en-US" sz="2000" dirty="0">
                  <a:solidFill>
                    <a:schemeClr val="tx1"/>
                  </a:solidFill>
                </a:endParaRPr>
              </a:p>
            </p:txBody>
          </p:sp>
        </mc:Choice>
        <mc:Fallback xmlns="">
          <p:sp>
            <p:nvSpPr>
              <p:cNvPr id="5" name="Oval 4"/>
              <p:cNvSpPr>
                <a:spLocks noRot="1" noChangeAspect="1" noMove="1" noResize="1" noEditPoints="1" noAdjustHandles="1" noChangeArrowheads="1" noChangeShapeType="1" noTextEdit="1"/>
              </p:cNvSpPr>
              <p:nvPr/>
            </p:nvSpPr>
            <p:spPr>
              <a:xfrm>
                <a:off x="4146742" y="2286000"/>
                <a:ext cx="953343" cy="798124"/>
              </a:xfrm>
              <a:prstGeom prst="ellipse">
                <a:avLst/>
              </a:prstGeom>
              <a:blipFill>
                <a:blip r:embed="rId3"/>
                <a:stretch>
                  <a:fillRect/>
                </a:stretch>
              </a:blipFill>
            </p:spPr>
            <p:txBody>
              <a:bodyPr/>
              <a:lstStyle/>
              <a:p>
                <a:r>
                  <a:rPr lang="en-US">
                    <a:noFill/>
                  </a:rPr>
                  <a:t> </a:t>
                </a:r>
              </a:p>
            </p:txBody>
          </p:sp>
        </mc:Fallback>
      </mc:AlternateContent>
      <p:cxnSp>
        <p:nvCxnSpPr>
          <p:cNvPr id="6" name="Straight Arrow Connector 5"/>
          <p:cNvCxnSpPr>
            <a:stCxn id="14" idx="6"/>
            <a:endCxn id="15" idx="3"/>
          </p:cNvCxnSpPr>
          <p:nvPr/>
        </p:nvCxnSpPr>
        <p:spPr>
          <a:xfrm flipV="1">
            <a:off x="5105400" y="2971194"/>
            <a:ext cx="1130214" cy="27257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5" idx="6"/>
            <a:endCxn id="15" idx="1"/>
          </p:cNvCxnSpPr>
          <p:nvPr/>
        </p:nvCxnSpPr>
        <p:spPr>
          <a:xfrm flipV="1">
            <a:off x="5100084" y="2406836"/>
            <a:ext cx="1135530" cy="27822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3" idx="6"/>
          </p:cNvCxnSpPr>
          <p:nvPr/>
        </p:nvCxnSpPr>
        <p:spPr>
          <a:xfrm>
            <a:off x="8801942" y="4132862"/>
            <a:ext cx="117962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4" idx="6"/>
            <a:endCxn id="18" idx="3"/>
          </p:cNvCxnSpPr>
          <p:nvPr/>
        </p:nvCxnSpPr>
        <p:spPr>
          <a:xfrm>
            <a:off x="5105400" y="5696939"/>
            <a:ext cx="1130214" cy="2059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6"/>
            <a:endCxn id="16" idx="1"/>
          </p:cNvCxnSpPr>
          <p:nvPr/>
        </p:nvCxnSpPr>
        <p:spPr>
          <a:xfrm>
            <a:off x="5100084" y="2685063"/>
            <a:ext cx="1140846" cy="6722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Oval 12"/>
              <p:cNvSpPr/>
              <p:nvPr/>
            </p:nvSpPr>
            <p:spPr>
              <a:xfrm>
                <a:off x="4152058" y="43072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8</m:t>
                          </m:r>
                        </m:sub>
                      </m:sSub>
                    </m:oMath>
                  </m:oMathPara>
                </a14:m>
                <a:endParaRPr lang="en-US" sz="2000" dirty="0">
                  <a:solidFill>
                    <a:schemeClr val="tx1"/>
                  </a:solidFill>
                </a:endParaRPr>
              </a:p>
            </p:txBody>
          </p:sp>
        </mc:Choice>
        <mc:Fallback xmlns="">
          <p:sp>
            <p:nvSpPr>
              <p:cNvPr id="13" name="Oval 12"/>
              <p:cNvSpPr>
                <a:spLocks noRot="1" noChangeAspect="1" noMove="1" noResize="1" noEditPoints="1" noAdjustHandles="1" noChangeArrowheads="1" noChangeShapeType="1" noTextEdit="1"/>
              </p:cNvSpPr>
              <p:nvPr/>
            </p:nvSpPr>
            <p:spPr>
              <a:xfrm>
                <a:off x="4152058" y="4307276"/>
                <a:ext cx="953343" cy="79812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4152058" y="52978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9</m:t>
                          </m:r>
                        </m:sub>
                      </m:sSub>
                    </m:oMath>
                  </m:oMathPara>
                </a14:m>
                <a:endParaRPr lang="en-US" sz="2000" dirty="0">
                  <a:solidFill>
                    <a:schemeClr val="tx1"/>
                  </a:solidFill>
                </a:endParaRPr>
              </a:p>
            </p:txBody>
          </p:sp>
        </mc:Choice>
        <mc:Fallback xmlns="">
          <p:sp>
            <p:nvSpPr>
              <p:cNvPr id="14" name="Oval 13"/>
              <p:cNvSpPr>
                <a:spLocks noRot="1" noChangeAspect="1" noMove="1" noResize="1" noEditPoints="1" noAdjustHandles="1" noChangeArrowheads="1" noChangeShapeType="1" noTextEdit="1"/>
              </p:cNvSpPr>
              <p:nvPr/>
            </p:nvSpPr>
            <p:spPr>
              <a:xfrm>
                <a:off x="4152058" y="5297876"/>
                <a:ext cx="953343" cy="798124"/>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p:cNvSpPr/>
              <p:nvPr/>
            </p:nvSpPr>
            <p:spPr>
              <a:xfrm>
                <a:off x="6096001" y="2289952"/>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10</m:t>
                          </m:r>
                        </m:sub>
                      </m:sSub>
                    </m:oMath>
                  </m:oMathPara>
                </a14:m>
                <a:endParaRPr lang="en-US" sz="2000" dirty="0">
                  <a:solidFill>
                    <a:schemeClr val="tx1"/>
                  </a:solidFill>
                </a:endParaRPr>
              </a:p>
            </p:txBody>
          </p:sp>
        </mc:Choice>
        <mc:Fallback xmlns="">
          <p:sp>
            <p:nvSpPr>
              <p:cNvPr id="15" name="Oval 14"/>
              <p:cNvSpPr>
                <a:spLocks noRot="1" noChangeAspect="1" noMove="1" noResize="1" noEditPoints="1" noAdjustHandles="1" noChangeArrowheads="1" noChangeShapeType="1" noTextEdit="1"/>
              </p:cNvSpPr>
              <p:nvPr/>
            </p:nvSpPr>
            <p:spPr>
              <a:xfrm>
                <a:off x="6096001" y="2289952"/>
                <a:ext cx="953343" cy="79812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p:cNvSpPr/>
              <p:nvPr/>
            </p:nvSpPr>
            <p:spPr>
              <a:xfrm>
                <a:off x="6101317" y="32404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11</m:t>
                          </m:r>
                        </m:sub>
                      </m:sSub>
                    </m:oMath>
                  </m:oMathPara>
                </a14:m>
                <a:endParaRPr lang="en-US" sz="2000" dirty="0">
                  <a:solidFill>
                    <a:schemeClr val="tx1"/>
                  </a:solidFill>
                </a:endParaRPr>
              </a:p>
            </p:txBody>
          </p:sp>
        </mc:Choice>
        <mc:Fallback xmlns="">
          <p:sp>
            <p:nvSpPr>
              <p:cNvPr id="16" name="Oval 15"/>
              <p:cNvSpPr>
                <a:spLocks noRot="1" noChangeAspect="1" noMove="1" noResize="1" noEditPoints="1" noAdjustHandles="1" noChangeArrowheads="1" noChangeShapeType="1" noTextEdit="1"/>
              </p:cNvSpPr>
              <p:nvPr/>
            </p:nvSpPr>
            <p:spPr>
              <a:xfrm>
                <a:off x="6101317" y="3240476"/>
                <a:ext cx="953343" cy="798124"/>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a:xfrm>
                <a:off x="6101317" y="42310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12</m:t>
                          </m:r>
                        </m:sub>
                      </m:sSub>
                    </m:oMath>
                  </m:oMathPara>
                </a14:m>
                <a:endParaRPr lang="en-US" sz="2000" dirty="0">
                  <a:solidFill>
                    <a:schemeClr val="tx1"/>
                  </a:solidFill>
                </a:endParaRPr>
              </a:p>
            </p:txBody>
          </p:sp>
        </mc:Choice>
        <mc:Fallback xmlns="">
          <p:sp>
            <p:nvSpPr>
              <p:cNvPr id="17" name="Oval 16"/>
              <p:cNvSpPr>
                <a:spLocks noRot="1" noChangeAspect="1" noMove="1" noResize="1" noEditPoints="1" noAdjustHandles="1" noChangeArrowheads="1" noChangeShapeType="1" noTextEdit="1"/>
              </p:cNvSpPr>
              <p:nvPr/>
            </p:nvSpPr>
            <p:spPr>
              <a:xfrm>
                <a:off x="6101317" y="4231076"/>
                <a:ext cx="953343" cy="79812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p:cNvSpPr/>
              <p:nvPr/>
            </p:nvSpPr>
            <p:spPr>
              <a:xfrm>
                <a:off x="6096001" y="52216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13</m:t>
                          </m:r>
                        </m:sub>
                      </m:sSub>
                    </m:oMath>
                  </m:oMathPara>
                </a14:m>
                <a:endParaRPr lang="en-US" sz="2000" dirty="0">
                  <a:solidFill>
                    <a:schemeClr val="tx1"/>
                  </a:solidFill>
                </a:endParaRPr>
              </a:p>
            </p:txBody>
          </p:sp>
        </mc:Choice>
        <mc:Fallback xmlns="">
          <p:sp>
            <p:nvSpPr>
              <p:cNvPr id="18" name="Oval 17"/>
              <p:cNvSpPr>
                <a:spLocks noRot="1" noChangeAspect="1" noMove="1" noResize="1" noEditPoints="1" noAdjustHandles="1" noChangeArrowheads="1" noChangeShapeType="1" noTextEdit="1"/>
              </p:cNvSpPr>
              <p:nvPr/>
            </p:nvSpPr>
            <p:spPr>
              <a:xfrm>
                <a:off x="6096001" y="5221676"/>
                <a:ext cx="953343" cy="798124"/>
              </a:xfrm>
              <a:prstGeom prst="ellipse">
                <a:avLst/>
              </a:prstGeom>
              <a:blipFill>
                <a:blip r:embed="rId9"/>
                <a:stretch>
                  <a:fillRect/>
                </a:stretch>
              </a:blipFill>
            </p:spPr>
            <p:txBody>
              <a:bodyPr/>
              <a:lstStyle/>
              <a:p>
                <a:r>
                  <a:rPr lang="en-US">
                    <a:noFill/>
                  </a:rPr>
                  <a:t> </a:t>
                </a:r>
              </a:p>
            </p:txBody>
          </p:sp>
        </mc:Fallback>
      </mc:AlternateContent>
      <p:cxnSp>
        <p:nvCxnSpPr>
          <p:cNvPr id="19" name="Straight Arrow Connector 18"/>
          <p:cNvCxnSpPr>
            <a:stCxn id="13" idx="6"/>
            <a:endCxn id="17" idx="2"/>
          </p:cNvCxnSpPr>
          <p:nvPr/>
        </p:nvCxnSpPr>
        <p:spPr>
          <a:xfrm flipV="1">
            <a:off x="5105400" y="4630138"/>
            <a:ext cx="995916" cy="76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6"/>
            <a:endCxn id="18" idx="1"/>
          </p:cNvCxnSpPr>
          <p:nvPr/>
        </p:nvCxnSpPr>
        <p:spPr>
          <a:xfrm>
            <a:off x="5100084" y="2685063"/>
            <a:ext cx="1135530" cy="26534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6"/>
            <a:endCxn id="17" idx="3"/>
          </p:cNvCxnSpPr>
          <p:nvPr/>
        </p:nvCxnSpPr>
        <p:spPr>
          <a:xfrm flipV="1">
            <a:off x="5105400" y="4912318"/>
            <a:ext cx="1135530" cy="7846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Oval 21"/>
              <p:cNvSpPr/>
              <p:nvPr/>
            </p:nvSpPr>
            <p:spPr>
              <a:xfrm>
                <a:off x="7848601" y="2345648"/>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14</m:t>
                          </m:r>
                        </m:sub>
                      </m:sSub>
                    </m:oMath>
                  </m:oMathPara>
                </a14:m>
                <a:endParaRPr lang="en-US" sz="2000"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7848601" y="2345648"/>
                <a:ext cx="953343" cy="79812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p:cNvSpPr/>
              <p:nvPr/>
            </p:nvSpPr>
            <p:spPr>
              <a:xfrm>
                <a:off x="7848600" y="3733800"/>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15</m:t>
                          </m:r>
                        </m:sub>
                      </m:sSub>
                    </m:oMath>
                  </m:oMathPara>
                </a14:m>
                <a:endParaRPr lang="en-US" sz="2000" dirty="0">
                  <a:solidFill>
                    <a:schemeClr val="tx1"/>
                  </a:solidFill>
                </a:endParaRPr>
              </a:p>
            </p:txBody>
          </p:sp>
        </mc:Choice>
        <mc:Fallback xmlns="">
          <p:sp>
            <p:nvSpPr>
              <p:cNvPr id="23" name="Oval 22"/>
              <p:cNvSpPr>
                <a:spLocks noRot="1" noChangeAspect="1" noMove="1" noResize="1" noEditPoints="1" noAdjustHandles="1" noChangeArrowheads="1" noChangeShapeType="1" noTextEdit="1"/>
              </p:cNvSpPr>
              <p:nvPr/>
            </p:nvSpPr>
            <p:spPr>
              <a:xfrm>
                <a:off x="7848600" y="3733800"/>
                <a:ext cx="953343" cy="798124"/>
              </a:xfrm>
              <a:prstGeom prst="ellipse">
                <a:avLst/>
              </a:prstGeom>
              <a:blipFill>
                <a:blip r:embed="rId11"/>
                <a:stretch>
                  <a:fillRect/>
                </a:stretch>
              </a:blipFill>
            </p:spPr>
            <p:txBody>
              <a:bodyPr/>
              <a:lstStyle/>
              <a:p>
                <a:r>
                  <a:rPr lang="en-US">
                    <a:noFill/>
                  </a:rPr>
                  <a:t> </a:t>
                </a:r>
              </a:p>
            </p:txBody>
          </p:sp>
        </mc:Fallback>
      </mc:AlternateContent>
      <p:cxnSp>
        <p:nvCxnSpPr>
          <p:cNvPr id="24" name="Straight Arrow Connector 23"/>
          <p:cNvCxnSpPr>
            <a:stCxn id="15" idx="6"/>
            <a:endCxn id="22" idx="1"/>
          </p:cNvCxnSpPr>
          <p:nvPr/>
        </p:nvCxnSpPr>
        <p:spPr>
          <a:xfrm flipV="1">
            <a:off x="7049344" y="2462532"/>
            <a:ext cx="938871" cy="22648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6"/>
            <a:endCxn id="22" idx="2"/>
          </p:cNvCxnSpPr>
          <p:nvPr/>
        </p:nvCxnSpPr>
        <p:spPr>
          <a:xfrm flipV="1">
            <a:off x="7054660" y="2744710"/>
            <a:ext cx="793941" cy="8948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6"/>
            <a:endCxn id="23" idx="2"/>
          </p:cNvCxnSpPr>
          <p:nvPr/>
        </p:nvCxnSpPr>
        <p:spPr>
          <a:xfrm flipV="1">
            <a:off x="7054659" y="4132862"/>
            <a:ext cx="793940" cy="4972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6"/>
            <a:endCxn id="23" idx="3"/>
          </p:cNvCxnSpPr>
          <p:nvPr/>
        </p:nvCxnSpPr>
        <p:spPr>
          <a:xfrm flipV="1">
            <a:off x="7049343" y="4415042"/>
            <a:ext cx="938870" cy="12056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6" idx="6"/>
            <a:endCxn id="23" idx="2"/>
          </p:cNvCxnSpPr>
          <p:nvPr/>
        </p:nvCxnSpPr>
        <p:spPr>
          <a:xfrm>
            <a:off x="7054659" y="3639538"/>
            <a:ext cx="793940" cy="4933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6"/>
          </p:cNvCxnSpPr>
          <p:nvPr/>
        </p:nvCxnSpPr>
        <p:spPr>
          <a:xfrm flipV="1">
            <a:off x="8801944" y="2743200"/>
            <a:ext cx="1180257" cy="15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Oval 29"/>
              <p:cNvSpPr/>
              <p:nvPr/>
            </p:nvSpPr>
            <p:spPr>
              <a:xfrm>
                <a:off x="4152058" y="3276600"/>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7</m:t>
                          </m:r>
                        </m:sub>
                      </m:sSub>
                    </m:oMath>
                  </m:oMathPara>
                </a14:m>
                <a:endParaRPr lang="en-US" sz="2000" dirty="0">
                  <a:solidFill>
                    <a:schemeClr val="tx1"/>
                  </a:solidFill>
                </a:endParaRPr>
              </a:p>
            </p:txBody>
          </p:sp>
        </mc:Choice>
        <mc:Fallback xmlns="">
          <p:sp>
            <p:nvSpPr>
              <p:cNvPr id="30" name="Oval 29"/>
              <p:cNvSpPr>
                <a:spLocks noRot="1" noChangeAspect="1" noMove="1" noResize="1" noEditPoints="1" noAdjustHandles="1" noChangeArrowheads="1" noChangeShapeType="1" noTextEdit="1"/>
              </p:cNvSpPr>
              <p:nvPr/>
            </p:nvSpPr>
            <p:spPr>
              <a:xfrm>
                <a:off x="4152058" y="3276600"/>
                <a:ext cx="953343" cy="798124"/>
              </a:xfrm>
              <a:prstGeom prst="ellipse">
                <a:avLst/>
              </a:prstGeom>
              <a:blipFill>
                <a:blip r:embed="rId12"/>
                <a:stretch>
                  <a:fillRect/>
                </a:stretch>
              </a:blipFill>
            </p:spPr>
            <p:txBody>
              <a:bodyPr/>
              <a:lstStyle/>
              <a:p>
                <a:r>
                  <a:rPr lang="en-US">
                    <a:noFill/>
                  </a:rPr>
                  <a:t> </a:t>
                </a:r>
              </a:p>
            </p:txBody>
          </p:sp>
        </mc:Fallback>
      </mc:AlternateContent>
      <p:cxnSp>
        <p:nvCxnSpPr>
          <p:cNvPr id="31" name="Straight Arrow Connector 30"/>
          <p:cNvCxnSpPr>
            <a:stCxn id="30" idx="6"/>
            <a:endCxn id="16" idx="2"/>
          </p:cNvCxnSpPr>
          <p:nvPr/>
        </p:nvCxnSpPr>
        <p:spPr>
          <a:xfrm flipV="1">
            <a:off x="5105400" y="3639538"/>
            <a:ext cx="995916" cy="361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0" idx="6"/>
            <a:endCxn id="17" idx="2"/>
          </p:cNvCxnSpPr>
          <p:nvPr/>
        </p:nvCxnSpPr>
        <p:spPr>
          <a:xfrm>
            <a:off x="5105400" y="3675662"/>
            <a:ext cx="995916" cy="9544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4" idx="6"/>
          </p:cNvCxnSpPr>
          <p:nvPr/>
        </p:nvCxnSpPr>
        <p:spPr>
          <a:xfrm>
            <a:off x="8801943" y="5580662"/>
            <a:ext cx="117962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Oval 33"/>
              <p:cNvSpPr/>
              <p:nvPr/>
            </p:nvSpPr>
            <p:spPr>
              <a:xfrm>
                <a:off x="7848601" y="5181600"/>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16</m:t>
                          </m:r>
                        </m:sub>
                      </m:sSub>
                    </m:oMath>
                  </m:oMathPara>
                </a14:m>
                <a:endParaRPr lang="en-US" sz="2000" dirty="0">
                  <a:solidFill>
                    <a:schemeClr val="tx1"/>
                  </a:solidFill>
                </a:endParaRPr>
              </a:p>
            </p:txBody>
          </p:sp>
        </mc:Choice>
        <mc:Fallback xmlns="">
          <p:sp>
            <p:nvSpPr>
              <p:cNvPr id="34" name="Oval 33"/>
              <p:cNvSpPr>
                <a:spLocks noRot="1" noChangeAspect="1" noMove="1" noResize="1" noEditPoints="1" noAdjustHandles="1" noChangeArrowheads="1" noChangeShapeType="1" noTextEdit="1"/>
              </p:cNvSpPr>
              <p:nvPr/>
            </p:nvSpPr>
            <p:spPr>
              <a:xfrm>
                <a:off x="7848601" y="5181600"/>
                <a:ext cx="953343" cy="798124"/>
              </a:xfrm>
              <a:prstGeom prst="ellipse">
                <a:avLst/>
              </a:prstGeom>
              <a:blipFill>
                <a:blip r:embed="rId13"/>
                <a:stretch>
                  <a:fillRect/>
                </a:stretch>
              </a:blipFill>
            </p:spPr>
            <p:txBody>
              <a:bodyPr/>
              <a:lstStyle/>
              <a:p>
                <a:r>
                  <a:rPr lang="en-US">
                    <a:noFill/>
                  </a:rPr>
                  <a:t> </a:t>
                </a:r>
              </a:p>
            </p:txBody>
          </p:sp>
        </mc:Fallback>
      </mc:AlternateContent>
      <p:cxnSp>
        <p:nvCxnSpPr>
          <p:cNvPr id="36" name="Straight Arrow Connector 35"/>
          <p:cNvCxnSpPr>
            <a:stCxn id="14" idx="6"/>
            <a:endCxn id="16" idx="3"/>
          </p:cNvCxnSpPr>
          <p:nvPr/>
        </p:nvCxnSpPr>
        <p:spPr>
          <a:xfrm flipV="1">
            <a:off x="5105400" y="3921718"/>
            <a:ext cx="1135530" cy="17752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6"/>
            <a:endCxn id="18" idx="3"/>
          </p:cNvCxnSpPr>
          <p:nvPr/>
        </p:nvCxnSpPr>
        <p:spPr>
          <a:xfrm>
            <a:off x="5105400" y="4706339"/>
            <a:ext cx="1130214" cy="11965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6"/>
            <a:endCxn id="16" idx="2"/>
          </p:cNvCxnSpPr>
          <p:nvPr/>
        </p:nvCxnSpPr>
        <p:spPr>
          <a:xfrm flipV="1">
            <a:off x="5105400" y="3639538"/>
            <a:ext cx="995916" cy="1066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6"/>
            <a:endCxn id="15" idx="2"/>
          </p:cNvCxnSpPr>
          <p:nvPr/>
        </p:nvCxnSpPr>
        <p:spPr>
          <a:xfrm flipV="1">
            <a:off x="5105400" y="2689014"/>
            <a:ext cx="990600" cy="20173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0" idx="6"/>
            <a:endCxn id="15" idx="2"/>
          </p:cNvCxnSpPr>
          <p:nvPr/>
        </p:nvCxnSpPr>
        <p:spPr>
          <a:xfrm flipV="1">
            <a:off x="5105400" y="2689014"/>
            <a:ext cx="990600" cy="98664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 idx="6"/>
            <a:endCxn id="17" idx="1"/>
          </p:cNvCxnSpPr>
          <p:nvPr/>
        </p:nvCxnSpPr>
        <p:spPr>
          <a:xfrm>
            <a:off x="5100084" y="2685063"/>
            <a:ext cx="1140846" cy="16628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6"/>
            <a:endCxn id="18" idx="2"/>
          </p:cNvCxnSpPr>
          <p:nvPr/>
        </p:nvCxnSpPr>
        <p:spPr>
          <a:xfrm>
            <a:off x="5105400" y="3675662"/>
            <a:ext cx="990600" cy="1945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7" idx="6"/>
            <a:endCxn id="22" idx="2"/>
          </p:cNvCxnSpPr>
          <p:nvPr/>
        </p:nvCxnSpPr>
        <p:spPr>
          <a:xfrm flipV="1">
            <a:off x="7054660" y="2744710"/>
            <a:ext cx="793941" cy="18854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8" idx="6"/>
            <a:endCxn id="22" idx="3"/>
          </p:cNvCxnSpPr>
          <p:nvPr/>
        </p:nvCxnSpPr>
        <p:spPr>
          <a:xfrm flipV="1">
            <a:off x="7049344" y="3026890"/>
            <a:ext cx="938871" cy="259384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5" idx="6"/>
            <a:endCxn id="23" idx="1"/>
          </p:cNvCxnSpPr>
          <p:nvPr/>
        </p:nvCxnSpPr>
        <p:spPr>
          <a:xfrm>
            <a:off x="7049343" y="2689015"/>
            <a:ext cx="938870" cy="116166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5" idx="6"/>
            <a:endCxn id="34" idx="1"/>
          </p:cNvCxnSpPr>
          <p:nvPr/>
        </p:nvCxnSpPr>
        <p:spPr>
          <a:xfrm>
            <a:off x="7049344" y="2689015"/>
            <a:ext cx="938871" cy="260946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6" idx="6"/>
            <a:endCxn id="34" idx="2"/>
          </p:cNvCxnSpPr>
          <p:nvPr/>
        </p:nvCxnSpPr>
        <p:spPr>
          <a:xfrm>
            <a:off x="7054660" y="3639538"/>
            <a:ext cx="793941" cy="19411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7" idx="6"/>
            <a:endCxn id="34" idx="2"/>
          </p:cNvCxnSpPr>
          <p:nvPr/>
        </p:nvCxnSpPr>
        <p:spPr>
          <a:xfrm>
            <a:off x="7054660" y="4630138"/>
            <a:ext cx="793941" cy="9505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8" idx="6"/>
            <a:endCxn id="34" idx="3"/>
          </p:cNvCxnSpPr>
          <p:nvPr/>
        </p:nvCxnSpPr>
        <p:spPr>
          <a:xfrm>
            <a:off x="7049344" y="5620739"/>
            <a:ext cx="938871" cy="24210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Oval 87"/>
              <p:cNvSpPr/>
              <p:nvPr/>
            </p:nvSpPr>
            <p:spPr>
              <a:xfrm>
                <a:off x="2286001" y="1716476"/>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m:t>
                          </m:r>
                        </m:sub>
                      </m:sSub>
                    </m:oMath>
                  </m:oMathPara>
                </a14:m>
                <a:endParaRPr lang="en-US" sz="2000" dirty="0">
                  <a:solidFill>
                    <a:schemeClr val="tx1"/>
                  </a:solidFill>
                </a:endParaRPr>
              </a:p>
            </p:txBody>
          </p:sp>
        </mc:Choice>
        <mc:Fallback xmlns="">
          <p:sp>
            <p:nvSpPr>
              <p:cNvPr id="88" name="Oval 87"/>
              <p:cNvSpPr>
                <a:spLocks noRot="1" noChangeAspect="1" noMove="1" noResize="1" noEditPoints="1" noAdjustHandles="1" noChangeArrowheads="1" noChangeShapeType="1" noTextEdit="1"/>
              </p:cNvSpPr>
              <p:nvPr/>
            </p:nvSpPr>
            <p:spPr>
              <a:xfrm>
                <a:off x="2286001" y="1716476"/>
                <a:ext cx="864825" cy="798124"/>
              </a:xfrm>
              <a:prstGeom prst="ellipse">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Oval 88"/>
              <p:cNvSpPr/>
              <p:nvPr/>
            </p:nvSpPr>
            <p:spPr>
              <a:xfrm>
                <a:off x="2286000" y="2743200"/>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2</m:t>
                          </m:r>
                        </m:sub>
                      </m:sSub>
                    </m:oMath>
                  </m:oMathPara>
                </a14:m>
                <a:endParaRPr lang="en-US" sz="2000" dirty="0">
                  <a:solidFill>
                    <a:schemeClr val="tx1"/>
                  </a:solidFill>
                </a:endParaRPr>
              </a:p>
            </p:txBody>
          </p:sp>
        </mc:Choice>
        <mc:Fallback xmlns="">
          <p:sp>
            <p:nvSpPr>
              <p:cNvPr id="89" name="Oval 88"/>
              <p:cNvSpPr>
                <a:spLocks noRot="1" noChangeAspect="1" noMove="1" noResize="1" noEditPoints="1" noAdjustHandles="1" noChangeArrowheads="1" noChangeShapeType="1" noTextEdit="1"/>
              </p:cNvSpPr>
              <p:nvPr/>
            </p:nvSpPr>
            <p:spPr>
              <a:xfrm>
                <a:off x="2286000" y="2743200"/>
                <a:ext cx="864825" cy="798124"/>
              </a:xfrm>
              <a:prstGeom prst="ellipse">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p:cNvSpPr/>
              <p:nvPr/>
            </p:nvSpPr>
            <p:spPr>
              <a:xfrm>
                <a:off x="2286001" y="3733800"/>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3</m:t>
                          </m:r>
                        </m:sub>
                      </m:sSub>
                    </m:oMath>
                  </m:oMathPara>
                </a14:m>
                <a:endParaRPr lang="en-US" sz="2000" dirty="0">
                  <a:solidFill>
                    <a:schemeClr val="tx1"/>
                  </a:solidFill>
                </a:endParaRPr>
              </a:p>
            </p:txBody>
          </p:sp>
        </mc:Choice>
        <mc:Fallback xmlns="">
          <p:sp>
            <p:nvSpPr>
              <p:cNvPr id="90" name="Oval 89"/>
              <p:cNvSpPr>
                <a:spLocks noRot="1" noChangeAspect="1" noMove="1" noResize="1" noEditPoints="1" noAdjustHandles="1" noChangeArrowheads="1" noChangeShapeType="1" noTextEdit="1"/>
              </p:cNvSpPr>
              <p:nvPr/>
            </p:nvSpPr>
            <p:spPr>
              <a:xfrm>
                <a:off x="2286001" y="3733800"/>
                <a:ext cx="864825" cy="798124"/>
              </a:xfrm>
              <a:prstGeom prst="ellipse">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Oval 90"/>
              <p:cNvSpPr/>
              <p:nvPr/>
            </p:nvSpPr>
            <p:spPr>
              <a:xfrm>
                <a:off x="2286001" y="4800600"/>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4</m:t>
                          </m:r>
                        </m:sub>
                      </m:sSub>
                    </m:oMath>
                  </m:oMathPara>
                </a14:m>
                <a:endParaRPr lang="en-US" sz="2000" dirty="0">
                  <a:solidFill>
                    <a:schemeClr val="tx1"/>
                  </a:solidFill>
                </a:endParaRPr>
              </a:p>
            </p:txBody>
          </p:sp>
        </mc:Choice>
        <mc:Fallback xmlns="">
          <p:sp>
            <p:nvSpPr>
              <p:cNvPr id="91" name="Oval 90"/>
              <p:cNvSpPr>
                <a:spLocks noRot="1" noChangeAspect="1" noMove="1" noResize="1" noEditPoints="1" noAdjustHandles="1" noChangeArrowheads="1" noChangeShapeType="1" noTextEdit="1"/>
              </p:cNvSpPr>
              <p:nvPr/>
            </p:nvSpPr>
            <p:spPr>
              <a:xfrm>
                <a:off x="2286001" y="4800600"/>
                <a:ext cx="864825" cy="798124"/>
              </a:xfrm>
              <a:prstGeom prst="ellipse">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Oval 91"/>
              <p:cNvSpPr/>
              <p:nvPr/>
            </p:nvSpPr>
            <p:spPr>
              <a:xfrm>
                <a:off x="2286001" y="5831276"/>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5</m:t>
                          </m:r>
                        </m:sub>
                      </m:sSub>
                    </m:oMath>
                  </m:oMathPara>
                </a14:m>
                <a:endParaRPr lang="en-US" sz="2000" dirty="0">
                  <a:solidFill>
                    <a:schemeClr val="tx1"/>
                  </a:solidFill>
                </a:endParaRPr>
              </a:p>
            </p:txBody>
          </p:sp>
        </mc:Choice>
        <mc:Fallback xmlns="">
          <p:sp>
            <p:nvSpPr>
              <p:cNvPr id="92" name="Oval 91"/>
              <p:cNvSpPr>
                <a:spLocks noRot="1" noChangeAspect="1" noMove="1" noResize="1" noEditPoints="1" noAdjustHandles="1" noChangeArrowheads="1" noChangeShapeType="1" noTextEdit="1"/>
              </p:cNvSpPr>
              <p:nvPr/>
            </p:nvSpPr>
            <p:spPr>
              <a:xfrm>
                <a:off x="2286001" y="5831276"/>
                <a:ext cx="864825" cy="798124"/>
              </a:xfrm>
              <a:prstGeom prst="ellipse">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1688922" y="164277"/>
                <a:ext cx="10241137" cy="523220"/>
              </a:xfrm>
              <a:prstGeom prst="rect">
                <a:avLst/>
              </a:prstGeom>
              <a:noFill/>
            </p:spPr>
            <p:txBody>
              <a:bodyPr wrap="none" rtlCol="0">
                <a:spAutoFit/>
              </a:bodyPr>
              <a:lstStyle/>
              <a:p>
                <a:r>
                  <a:rPr lang="en-US" sz="2800" dirty="0"/>
                  <a:t>Note: There is also a bias input unit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𝑃</m:t>
                        </m:r>
                      </m:e>
                      <m:sub>
                        <m:r>
                          <a:rPr lang="en-US" sz="2800" i="1">
                            <a:latin typeface="Cambria Math" panose="02040503050406030204" pitchFamily="18" charset="0"/>
                          </a:rPr>
                          <m:t>0</m:t>
                        </m:r>
                      </m:sub>
                    </m:sSub>
                  </m:oMath>
                </a14:m>
                <a:r>
                  <a:rPr lang="en-US" sz="2800" dirty="0"/>
                  <a:t>, not shown here for simplicity.</a:t>
                </a:r>
              </a:p>
            </p:txBody>
          </p:sp>
        </mc:Choice>
        <mc:Fallback xmlns="">
          <p:sp>
            <p:nvSpPr>
              <p:cNvPr id="93" name="TextBox 92"/>
              <p:cNvSpPr txBox="1">
                <a:spLocks noRot="1" noChangeAspect="1" noMove="1" noResize="1" noEditPoints="1" noAdjustHandles="1" noChangeArrowheads="1" noChangeShapeType="1" noTextEdit="1"/>
              </p:cNvSpPr>
              <p:nvPr/>
            </p:nvSpPr>
            <p:spPr>
              <a:xfrm>
                <a:off x="1688922" y="164277"/>
                <a:ext cx="10241137" cy="523220"/>
              </a:xfrm>
              <a:prstGeom prst="rect">
                <a:avLst/>
              </a:prstGeom>
              <a:blipFill>
                <a:blip r:embed="rId19"/>
                <a:stretch>
                  <a:fillRect l="-1190" t="-11628" r="-119" b="-32558"/>
                </a:stretch>
              </a:blipFill>
            </p:spPr>
            <p:txBody>
              <a:bodyPr/>
              <a:lstStyle/>
              <a:p>
                <a:r>
                  <a:rPr lang="en-US">
                    <a:noFill/>
                  </a:rPr>
                  <a:t> </a:t>
                </a:r>
              </a:p>
            </p:txBody>
          </p:sp>
        </mc:Fallback>
      </mc:AlternateContent>
      <p:cxnSp>
        <p:nvCxnSpPr>
          <p:cNvPr id="94" name="Straight Arrow Connector 93"/>
          <p:cNvCxnSpPr>
            <a:stCxn id="88" idx="6"/>
            <a:endCxn id="5" idx="0"/>
          </p:cNvCxnSpPr>
          <p:nvPr/>
        </p:nvCxnSpPr>
        <p:spPr>
          <a:xfrm>
            <a:off x="3150825" y="2115538"/>
            <a:ext cx="1472588" cy="1704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8" idx="6"/>
            <a:endCxn id="30" idx="0"/>
          </p:cNvCxnSpPr>
          <p:nvPr/>
        </p:nvCxnSpPr>
        <p:spPr>
          <a:xfrm>
            <a:off x="3150825" y="2115538"/>
            <a:ext cx="1477904" cy="11610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8" idx="6"/>
            <a:endCxn id="14" idx="1"/>
          </p:cNvCxnSpPr>
          <p:nvPr/>
        </p:nvCxnSpPr>
        <p:spPr>
          <a:xfrm>
            <a:off x="3150825" y="2115539"/>
            <a:ext cx="1140846" cy="32992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8" idx="6"/>
            <a:endCxn id="13" idx="1"/>
          </p:cNvCxnSpPr>
          <p:nvPr/>
        </p:nvCxnSpPr>
        <p:spPr>
          <a:xfrm>
            <a:off x="3150825" y="2115539"/>
            <a:ext cx="1140846" cy="23086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89" idx="6"/>
            <a:endCxn id="5" idx="1"/>
          </p:cNvCxnSpPr>
          <p:nvPr/>
        </p:nvCxnSpPr>
        <p:spPr>
          <a:xfrm flipV="1">
            <a:off x="3150825" y="2402884"/>
            <a:ext cx="1135531" cy="7393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89" idx="6"/>
            <a:endCxn id="30" idx="1"/>
          </p:cNvCxnSpPr>
          <p:nvPr/>
        </p:nvCxnSpPr>
        <p:spPr>
          <a:xfrm>
            <a:off x="3150825" y="3142263"/>
            <a:ext cx="1140847" cy="2512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89" idx="6"/>
            <a:endCxn id="14" idx="1"/>
          </p:cNvCxnSpPr>
          <p:nvPr/>
        </p:nvCxnSpPr>
        <p:spPr>
          <a:xfrm>
            <a:off x="3150825" y="3142263"/>
            <a:ext cx="1140847" cy="22724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89" idx="6"/>
            <a:endCxn id="13" idx="1"/>
          </p:cNvCxnSpPr>
          <p:nvPr/>
        </p:nvCxnSpPr>
        <p:spPr>
          <a:xfrm>
            <a:off x="3150825" y="3142263"/>
            <a:ext cx="1140847" cy="12818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0" idx="6"/>
            <a:endCxn id="5" idx="2"/>
          </p:cNvCxnSpPr>
          <p:nvPr/>
        </p:nvCxnSpPr>
        <p:spPr>
          <a:xfrm flipV="1">
            <a:off x="3150825" y="2685062"/>
            <a:ext cx="995916" cy="1447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90" idx="6"/>
            <a:endCxn id="30" idx="2"/>
          </p:cNvCxnSpPr>
          <p:nvPr/>
        </p:nvCxnSpPr>
        <p:spPr>
          <a:xfrm flipV="1">
            <a:off x="3150825" y="3675662"/>
            <a:ext cx="1001232"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90" idx="6"/>
            <a:endCxn id="14" idx="2"/>
          </p:cNvCxnSpPr>
          <p:nvPr/>
        </p:nvCxnSpPr>
        <p:spPr>
          <a:xfrm>
            <a:off x="3150825" y="4132862"/>
            <a:ext cx="1001232" cy="1564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90" idx="6"/>
            <a:endCxn id="13" idx="2"/>
          </p:cNvCxnSpPr>
          <p:nvPr/>
        </p:nvCxnSpPr>
        <p:spPr>
          <a:xfrm>
            <a:off x="3150825" y="4132862"/>
            <a:ext cx="1001232" cy="5734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1" idx="6"/>
            <a:endCxn id="5" idx="3"/>
          </p:cNvCxnSpPr>
          <p:nvPr/>
        </p:nvCxnSpPr>
        <p:spPr>
          <a:xfrm flipV="1">
            <a:off x="3150825" y="2967242"/>
            <a:ext cx="1135530" cy="22324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1" idx="6"/>
            <a:endCxn id="30" idx="3"/>
          </p:cNvCxnSpPr>
          <p:nvPr/>
        </p:nvCxnSpPr>
        <p:spPr>
          <a:xfrm flipV="1">
            <a:off x="3150825" y="3957842"/>
            <a:ext cx="1140846" cy="12418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1" idx="6"/>
            <a:endCxn id="14" idx="3"/>
          </p:cNvCxnSpPr>
          <p:nvPr/>
        </p:nvCxnSpPr>
        <p:spPr>
          <a:xfrm>
            <a:off x="3150825" y="5199663"/>
            <a:ext cx="1140846" cy="7794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91" idx="6"/>
            <a:endCxn id="13" idx="3"/>
          </p:cNvCxnSpPr>
          <p:nvPr/>
        </p:nvCxnSpPr>
        <p:spPr>
          <a:xfrm flipV="1">
            <a:off x="3150825" y="4988518"/>
            <a:ext cx="1140846" cy="2111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92" idx="6"/>
            <a:endCxn id="5" idx="3"/>
          </p:cNvCxnSpPr>
          <p:nvPr/>
        </p:nvCxnSpPr>
        <p:spPr>
          <a:xfrm flipV="1">
            <a:off x="3150825" y="2967242"/>
            <a:ext cx="1135530" cy="32630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92" idx="6"/>
            <a:endCxn id="30" idx="3"/>
          </p:cNvCxnSpPr>
          <p:nvPr/>
        </p:nvCxnSpPr>
        <p:spPr>
          <a:xfrm flipV="1">
            <a:off x="3150825" y="3957842"/>
            <a:ext cx="1140846" cy="22724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92" idx="6"/>
            <a:endCxn id="14" idx="4"/>
          </p:cNvCxnSpPr>
          <p:nvPr/>
        </p:nvCxnSpPr>
        <p:spPr>
          <a:xfrm flipV="1">
            <a:off x="3150825" y="6096000"/>
            <a:ext cx="1477904" cy="1343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92" idx="6"/>
            <a:endCxn id="13" idx="3"/>
          </p:cNvCxnSpPr>
          <p:nvPr/>
        </p:nvCxnSpPr>
        <p:spPr>
          <a:xfrm flipV="1">
            <a:off x="3150825" y="4988518"/>
            <a:ext cx="1140846" cy="12418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6768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82</a:t>
            </a:fld>
            <a:endParaRPr lang="en-US" dirty="0"/>
          </a:p>
        </p:txBody>
      </p:sp>
      <mc:AlternateContent xmlns:mc="http://schemas.openxmlformats.org/markup-compatibility/2006" xmlns:a14="http://schemas.microsoft.com/office/drawing/2010/main">
        <mc:Choice Requires="a14">
          <p:sp>
            <p:nvSpPr>
              <p:cNvPr id="5" name="Oval 4"/>
              <p:cNvSpPr/>
              <p:nvPr/>
            </p:nvSpPr>
            <p:spPr>
              <a:xfrm>
                <a:off x="4146742" y="2286000"/>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6</m:t>
                          </m:r>
                        </m:sub>
                      </m:sSub>
                    </m:oMath>
                  </m:oMathPara>
                </a14:m>
                <a:endParaRPr lang="en-US" sz="2000" dirty="0">
                  <a:solidFill>
                    <a:schemeClr val="tx1"/>
                  </a:solidFill>
                </a:endParaRPr>
              </a:p>
            </p:txBody>
          </p:sp>
        </mc:Choice>
        <mc:Fallback xmlns="">
          <p:sp>
            <p:nvSpPr>
              <p:cNvPr id="5" name="Oval 4"/>
              <p:cNvSpPr>
                <a:spLocks noRot="1" noChangeAspect="1" noMove="1" noResize="1" noEditPoints="1" noAdjustHandles="1" noChangeArrowheads="1" noChangeShapeType="1" noTextEdit="1"/>
              </p:cNvSpPr>
              <p:nvPr/>
            </p:nvSpPr>
            <p:spPr>
              <a:xfrm>
                <a:off x="4146742" y="2286000"/>
                <a:ext cx="953343" cy="798124"/>
              </a:xfrm>
              <a:prstGeom prst="ellipse">
                <a:avLst/>
              </a:prstGeom>
              <a:blipFill>
                <a:blip r:embed="rId3"/>
                <a:stretch>
                  <a:fillRect/>
                </a:stretch>
              </a:blipFill>
            </p:spPr>
            <p:txBody>
              <a:bodyPr/>
              <a:lstStyle/>
              <a:p>
                <a:r>
                  <a:rPr lang="en-US">
                    <a:noFill/>
                  </a:rPr>
                  <a:t> </a:t>
                </a:r>
              </a:p>
            </p:txBody>
          </p:sp>
        </mc:Fallback>
      </mc:AlternateContent>
      <p:cxnSp>
        <p:nvCxnSpPr>
          <p:cNvPr id="6" name="Straight Arrow Connector 5"/>
          <p:cNvCxnSpPr>
            <a:stCxn id="14" idx="6"/>
            <a:endCxn id="15" idx="3"/>
          </p:cNvCxnSpPr>
          <p:nvPr/>
        </p:nvCxnSpPr>
        <p:spPr>
          <a:xfrm flipV="1">
            <a:off x="5105400" y="2971194"/>
            <a:ext cx="1130214" cy="27257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5" idx="6"/>
            <a:endCxn id="15" idx="1"/>
          </p:cNvCxnSpPr>
          <p:nvPr/>
        </p:nvCxnSpPr>
        <p:spPr>
          <a:xfrm flipV="1">
            <a:off x="5100084" y="2406836"/>
            <a:ext cx="1135530" cy="27822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3" idx="6"/>
          </p:cNvCxnSpPr>
          <p:nvPr/>
        </p:nvCxnSpPr>
        <p:spPr>
          <a:xfrm>
            <a:off x="8801942" y="4132862"/>
            <a:ext cx="117962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4" idx="6"/>
            <a:endCxn id="18" idx="3"/>
          </p:cNvCxnSpPr>
          <p:nvPr/>
        </p:nvCxnSpPr>
        <p:spPr>
          <a:xfrm>
            <a:off x="5105400" y="5696939"/>
            <a:ext cx="1130214" cy="2059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6"/>
            <a:endCxn id="16" idx="1"/>
          </p:cNvCxnSpPr>
          <p:nvPr/>
        </p:nvCxnSpPr>
        <p:spPr>
          <a:xfrm>
            <a:off x="5100084" y="2685063"/>
            <a:ext cx="1140846" cy="6722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Oval 12"/>
              <p:cNvSpPr/>
              <p:nvPr/>
            </p:nvSpPr>
            <p:spPr>
              <a:xfrm>
                <a:off x="4152058" y="43072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8</m:t>
                          </m:r>
                        </m:sub>
                      </m:sSub>
                    </m:oMath>
                  </m:oMathPara>
                </a14:m>
                <a:endParaRPr lang="en-US" sz="2000" dirty="0">
                  <a:solidFill>
                    <a:schemeClr val="tx1"/>
                  </a:solidFill>
                </a:endParaRPr>
              </a:p>
            </p:txBody>
          </p:sp>
        </mc:Choice>
        <mc:Fallback xmlns="">
          <p:sp>
            <p:nvSpPr>
              <p:cNvPr id="13" name="Oval 12"/>
              <p:cNvSpPr>
                <a:spLocks noRot="1" noChangeAspect="1" noMove="1" noResize="1" noEditPoints="1" noAdjustHandles="1" noChangeArrowheads="1" noChangeShapeType="1" noTextEdit="1"/>
              </p:cNvSpPr>
              <p:nvPr/>
            </p:nvSpPr>
            <p:spPr>
              <a:xfrm>
                <a:off x="4152058" y="4307276"/>
                <a:ext cx="953343" cy="79812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4152058" y="52978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9</m:t>
                          </m:r>
                        </m:sub>
                      </m:sSub>
                    </m:oMath>
                  </m:oMathPara>
                </a14:m>
                <a:endParaRPr lang="en-US" sz="2000" dirty="0">
                  <a:solidFill>
                    <a:schemeClr val="tx1"/>
                  </a:solidFill>
                </a:endParaRPr>
              </a:p>
            </p:txBody>
          </p:sp>
        </mc:Choice>
        <mc:Fallback xmlns="">
          <p:sp>
            <p:nvSpPr>
              <p:cNvPr id="14" name="Oval 13"/>
              <p:cNvSpPr>
                <a:spLocks noRot="1" noChangeAspect="1" noMove="1" noResize="1" noEditPoints="1" noAdjustHandles="1" noChangeArrowheads="1" noChangeShapeType="1" noTextEdit="1"/>
              </p:cNvSpPr>
              <p:nvPr/>
            </p:nvSpPr>
            <p:spPr>
              <a:xfrm>
                <a:off x="4152058" y="5297876"/>
                <a:ext cx="953343" cy="798124"/>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p:cNvSpPr/>
              <p:nvPr/>
            </p:nvSpPr>
            <p:spPr>
              <a:xfrm>
                <a:off x="6096001" y="2289952"/>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10</m:t>
                          </m:r>
                        </m:sub>
                      </m:sSub>
                    </m:oMath>
                  </m:oMathPara>
                </a14:m>
                <a:endParaRPr lang="en-US" sz="2000" dirty="0">
                  <a:solidFill>
                    <a:schemeClr val="tx1"/>
                  </a:solidFill>
                </a:endParaRPr>
              </a:p>
            </p:txBody>
          </p:sp>
        </mc:Choice>
        <mc:Fallback xmlns="">
          <p:sp>
            <p:nvSpPr>
              <p:cNvPr id="15" name="Oval 14"/>
              <p:cNvSpPr>
                <a:spLocks noRot="1" noChangeAspect="1" noMove="1" noResize="1" noEditPoints="1" noAdjustHandles="1" noChangeArrowheads="1" noChangeShapeType="1" noTextEdit="1"/>
              </p:cNvSpPr>
              <p:nvPr/>
            </p:nvSpPr>
            <p:spPr>
              <a:xfrm>
                <a:off x="6096001" y="2289952"/>
                <a:ext cx="953343" cy="79812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p:cNvSpPr/>
              <p:nvPr/>
            </p:nvSpPr>
            <p:spPr>
              <a:xfrm>
                <a:off x="6101317" y="32404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11</m:t>
                          </m:r>
                        </m:sub>
                      </m:sSub>
                    </m:oMath>
                  </m:oMathPara>
                </a14:m>
                <a:endParaRPr lang="en-US" sz="2000" dirty="0">
                  <a:solidFill>
                    <a:schemeClr val="tx1"/>
                  </a:solidFill>
                </a:endParaRPr>
              </a:p>
            </p:txBody>
          </p:sp>
        </mc:Choice>
        <mc:Fallback xmlns="">
          <p:sp>
            <p:nvSpPr>
              <p:cNvPr id="16" name="Oval 15"/>
              <p:cNvSpPr>
                <a:spLocks noRot="1" noChangeAspect="1" noMove="1" noResize="1" noEditPoints="1" noAdjustHandles="1" noChangeArrowheads="1" noChangeShapeType="1" noTextEdit="1"/>
              </p:cNvSpPr>
              <p:nvPr/>
            </p:nvSpPr>
            <p:spPr>
              <a:xfrm>
                <a:off x="6101317" y="3240476"/>
                <a:ext cx="953343" cy="798124"/>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a:xfrm>
                <a:off x="6101317" y="42310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12</m:t>
                          </m:r>
                        </m:sub>
                      </m:sSub>
                    </m:oMath>
                  </m:oMathPara>
                </a14:m>
                <a:endParaRPr lang="en-US" sz="2000" dirty="0">
                  <a:solidFill>
                    <a:schemeClr val="tx1"/>
                  </a:solidFill>
                </a:endParaRPr>
              </a:p>
            </p:txBody>
          </p:sp>
        </mc:Choice>
        <mc:Fallback xmlns="">
          <p:sp>
            <p:nvSpPr>
              <p:cNvPr id="17" name="Oval 16"/>
              <p:cNvSpPr>
                <a:spLocks noRot="1" noChangeAspect="1" noMove="1" noResize="1" noEditPoints="1" noAdjustHandles="1" noChangeArrowheads="1" noChangeShapeType="1" noTextEdit="1"/>
              </p:cNvSpPr>
              <p:nvPr/>
            </p:nvSpPr>
            <p:spPr>
              <a:xfrm>
                <a:off x="6101317" y="4231076"/>
                <a:ext cx="953343" cy="79812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p:cNvSpPr/>
              <p:nvPr/>
            </p:nvSpPr>
            <p:spPr>
              <a:xfrm>
                <a:off x="6096001" y="52216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13</m:t>
                          </m:r>
                        </m:sub>
                      </m:sSub>
                    </m:oMath>
                  </m:oMathPara>
                </a14:m>
                <a:endParaRPr lang="en-US" sz="2000" dirty="0">
                  <a:solidFill>
                    <a:schemeClr val="tx1"/>
                  </a:solidFill>
                </a:endParaRPr>
              </a:p>
            </p:txBody>
          </p:sp>
        </mc:Choice>
        <mc:Fallback xmlns="">
          <p:sp>
            <p:nvSpPr>
              <p:cNvPr id="18" name="Oval 17"/>
              <p:cNvSpPr>
                <a:spLocks noRot="1" noChangeAspect="1" noMove="1" noResize="1" noEditPoints="1" noAdjustHandles="1" noChangeArrowheads="1" noChangeShapeType="1" noTextEdit="1"/>
              </p:cNvSpPr>
              <p:nvPr/>
            </p:nvSpPr>
            <p:spPr>
              <a:xfrm>
                <a:off x="6096001" y="5221676"/>
                <a:ext cx="953343" cy="798124"/>
              </a:xfrm>
              <a:prstGeom prst="ellipse">
                <a:avLst/>
              </a:prstGeom>
              <a:blipFill>
                <a:blip r:embed="rId9"/>
                <a:stretch>
                  <a:fillRect/>
                </a:stretch>
              </a:blipFill>
            </p:spPr>
            <p:txBody>
              <a:bodyPr/>
              <a:lstStyle/>
              <a:p>
                <a:r>
                  <a:rPr lang="en-US">
                    <a:noFill/>
                  </a:rPr>
                  <a:t> </a:t>
                </a:r>
              </a:p>
            </p:txBody>
          </p:sp>
        </mc:Fallback>
      </mc:AlternateContent>
      <p:cxnSp>
        <p:nvCxnSpPr>
          <p:cNvPr id="19" name="Straight Arrow Connector 18"/>
          <p:cNvCxnSpPr>
            <a:stCxn id="13" idx="6"/>
            <a:endCxn id="17" idx="2"/>
          </p:cNvCxnSpPr>
          <p:nvPr/>
        </p:nvCxnSpPr>
        <p:spPr>
          <a:xfrm flipV="1">
            <a:off x="5105400" y="4630138"/>
            <a:ext cx="995916" cy="76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6"/>
            <a:endCxn id="18" idx="1"/>
          </p:cNvCxnSpPr>
          <p:nvPr/>
        </p:nvCxnSpPr>
        <p:spPr>
          <a:xfrm>
            <a:off x="5100084" y="2685063"/>
            <a:ext cx="1135530" cy="26534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6"/>
            <a:endCxn id="17" idx="3"/>
          </p:cNvCxnSpPr>
          <p:nvPr/>
        </p:nvCxnSpPr>
        <p:spPr>
          <a:xfrm flipV="1">
            <a:off x="5105400" y="4912318"/>
            <a:ext cx="1135530" cy="7846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Oval 21"/>
              <p:cNvSpPr/>
              <p:nvPr/>
            </p:nvSpPr>
            <p:spPr>
              <a:xfrm>
                <a:off x="7848601" y="2345648"/>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14</m:t>
                          </m:r>
                        </m:sub>
                      </m:sSub>
                    </m:oMath>
                  </m:oMathPara>
                </a14:m>
                <a:endParaRPr lang="en-US" sz="2000"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7848601" y="2345648"/>
                <a:ext cx="953343" cy="79812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p:cNvSpPr/>
              <p:nvPr/>
            </p:nvSpPr>
            <p:spPr>
              <a:xfrm>
                <a:off x="7848600" y="3733800"/>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15</m:t>
                          </m:r>
                        </m:sub>
                      </m:sSub>
                    </m:oMath>
                  </m:oMathPara>
                </a14:m>
                <a:endParaRPr lang="en-US" sz="2000" dirty="0">
                  <a:solidFill>
                    <a:schemeClr val="tx1"/>
                  </a:solidFill>
                </a:endParaRPr>
              </a:p>
            </p:txBody>
          </p:sp>
        </mc:Choice>
        <mc:Fallback xmlns="">
          <p:sp>
            <p:nvSpPr>
              <p:cNvPr id="23" name="Oval 22"/>
              <p:cNvSpPr>
                <a:spLocks noRot="1" noChangeAspect="1" noMove="1" noResize="1" noEditPoints="1" noAdjustHandles="1" noChangeArrowheads="1" noChangeShapeType="1" noTextEdit="1"/>
              </p:cNvSpPr>
              <p:nvPr/>
            </p:nvSpPr>
            <p:spPr>
              <a:xfrm>
                <a:off x="7848600" y="3733800"/>
                <a:ext cx="953343" cy="798124"/>
              </a:xfrm>
              <a:prstGeom prst="ellipse">
                <a:avLst/>
              </a:prstGeom>
              <a:blipFill>
                <a:blip r:embed="rId11"/>
                <a:stretch>
                  <a:fillRect/>
                </a:stretch>
              </a:blipFill>
            </p:spPr>
            <p:txBody>
              <a:bodyPr/>
              <a:lstStyle/>
              <a:p>
                <a:r>
                  <a:rPr lang="en-US">
                    <a:noFill/>
                  </a:rPr>
                  <a:t> </a:t>
                </a:r>
              </a:p>
            </p:txBody>
          </p:sp>
        </mc:Fallback>
      </mc:AlternateContent>
      <p:cxnSp>
        <p:nvCxnSpPr>
          <p:cNvPr id="24" name="Straight Arrow Connector 23"/>
          <p:cNvCxnSpPr>
            <a:stCxn id="15" idx="6"/>
            <a:endCxn id="22" idx="1"/>
          </p:cNvCxnSpPr>
          <p:nvPr/>
        </p:nvCxnSpPr>
        <p:spPr>
          <a:xfrm flipV="1">
            <a:off x="7049344" y="2462532"/>
            <a:ext cx="938871" cy="22648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6"/>
            <a:endCxn id="22" idx="2"/>
          </p:cNvCxnSpPr>
          <p:nvPr/>
        </p:nvCxnSpPr>
        <p:spPr>
          <a:xfrm flipV="1">
            <a:off x="7054660" y="2744710"/>
            <a:ext cx="793941" cy="8948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6"/>
            <a:endCxn id="23" idx="2"/>
          </p:cNvCxnSpPr>
          <p:nvPr/>
        </p:nvCxnSpPr>
        <p:spPr>
          <a:xfrm flipV="1">
            <a:off x="7054659" y="4132862"/>
            <a:ext cx="793940" cy="4972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6"/>
            <a:endCxn id="23" idx="3"/>
          </p:cNvCxnSpPr>
          <p:nvPr/>
        </p:nvCxnSpPr>
        <p:spPr>
          <a:xfrm flipV="1">
            <a:off x="7049343" y="4415042"/>
            <a:ext cx="938870" cy="12056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6" idx="6"/>
            <a:endCxn id="23" idx="2"/>
          </p:cNvCxnSpPr>
          <p:nvPr/>
        </p:nvCxnSpPr>
        <p:spPr>
          <a:xfrm>
            <a:off x="7054659" y="3639538"/>
            <a:ext cx="793940" cy="4933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6"/>
          </p:cNvCxnSpPr>
          <p:nvPr/>
        </p:nvCxnSpPr>
        <p:spPr>
          <a:xfrm flipV="1">
            <a:off x="8801944" y="2743200"/>
            <a:ext cx="1180257" cy="15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Oval 29"/>
              <p:cNvSpPr/>
              <p:nvPr/>
            </p:nvSpPr>
            <p:spPr>
              <a:xfrm>
                <a:off x="4152058" y="3276600"/>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7</m:t>
                          </m:r>
                        </m:sub>
                      </m:sSub>
                    </m:oMath>
                  </m:oMathPara>
                </a14:m>
                <a:endParaRPr lang="en-US" sz="2000" dirty="0">
                  <a:solidFill>
                    <a:schemeClr val="tx1"/>
                  </a:solidFill>
                </a:endParaRPr>
              </a:p>
            </p:txBody>
          </p:sp>
        </mc:Choice>
        <mc:Fallback xmlns="">
          <p:sp>
            <p:nvSpPr>
              <p:cNvPr id="30" name="Oval 29"/>
              <p:cNvSpPr>
                <a:spLocks noRot="1" noChangeAspect="1" noMove="1" noResize="1" noEditPoints="1" noAdjustHandles="1" noChangeArrowheads="1" noChangeShapeType="1" noTextEdit="1"/>
              </p:cNvSpPr>
              <p:nvPr/>
            </p:nvSpPr>
            <p:spPr>
              <a:xfrm>
                <a:off x="4152058" y="3276600"/>
                <a:ext cx="953343" cy="798124"/>
              </a:xfrm>
              <a:prstGeom prst="ellipse">
                <a:avLst/>
              </a:prstGeom>
              <a:blipFill>
                <a:blip r:embed="rId12"/>
                <a:stretch>
                  <a:fillRect/>
                </a:stretch>
              </a:blipFill>
            </p:spPr>
            <p:txBody>
              <a:bodyPr/>
              <a:lstStyle/>
              <a:p>
                <a:r>
                  <a:rPr lang="en-US">
                    <a:noFill/>
                  </a:rPr>
                  <a:t> </a:t>
                </a:r>
              </a:p>
            </p:txBody>
          </p:sp>
        </mc:Fallback>
      </mc:AlternateContent>
      <p:cxnSp>
        <p:nvCxnSpPr>
          <p:cNvPr id="31" name="Straight Arrow Connector 30"/>
          <p:cNvCxnSpPr>
            <a:stCxn id="30" idx="6"/>
            <a:endCxn id="16" idx="2"/>
          </p:cNvCxnSpPr>
          <p:nvPr/>
        </p:nvCxnSpPr>
        <p:spPr>
          <a:xfrm flipV="1">
            <a:off x="5105400" y="3639538"/>
            <a:ext cx="995916" cy="361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0" idx="6"/>
            <a:endCxn id="17" idx="2"/>
          </p:cNvCxnSpPr>
          <p:nvPr/>
        </p:nvCxnSpPr>
        <p:spPr>
          <a:xfrm>
            <a:off x="5105400" y="3675662"/>
            <a:ext cx="995916" cy="9544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4" idx="6"/>
          </p:cNvCxnSpPr>
          <p:nvPr/>
        </p:nvCxnSpPr>
        <p:spPr>
          <a:xfrm>
            <a:off x="8801943" y="5580662"/>
            <a:ext cx="117962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Oval 33"/>
              <p:cNvSpPr/>
              <p:nvPr/>
            </p:nvSpPr>
            <p:spPr>
              <a:xfrm>
                <a:off x="7848601" y="5181600"/>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16</m:t>
                          </m:r>
                        </m:sub>
                      </m:sSub>
                    </m:oMath>
                  </m:oMathPara>
                </a14:m>
                <a:endParaRPr lang="en-US" sz="2000" dirty="0">
                  <a:solidFill>
                    <a:schemeClr val="tx1"/>
                  </a:solidFill>
                </a:endParaRPr>
              </a:p>
            </p:txBody>
          </p:sp>
        </mc:Choice>
        <mc:Fallback xmlns="">
          <p:sp>
            <p:nvSpPr>
              <p:cNvPr id="34" name="Oval 33"/>
              <p:cNvSpPr>
                <a:spLocks noRot="1" noChangeAspect="1" noMove="1" noResize="1" noEditPoints="1" noAdjustHandles="1" noChangeArrowheads="1" noChangeShapeType="1" noTextEdit="1"/>
              </p:cNvSpPr>
              <p:nvPr/>
            </p:nvSpPr>
            <p:spPr>
              <a:xfrm>
                <a:off x="7848601" y="5181600"/>
                <a:ext cx="953343" cy="798124"/>
              </a:xfrm>
              <a:prstGeom prst="ellipse">
                <a:avLst/>
              </a:prstGeom>
              <a:blipFill>
                <a:blip r:embed="rId13"/>
                <a:stretch>
                  <a:fillRect/>
                </a:stretch>
              </a:blipFill>
            </p:spPr>
            <p:txBody>
              <a:bodyPr/>
              <a:lstStyle/>
              <a:p>
                <a:r>
                  <a:rPr lang="en-US">
                    <a:noFill/>
                  </a:rPr>
                  <a:t> </a:t>
                </a:r>
              </a:p>
            </p:txBody>
          </p:sp>
        </mc:Fallback>
      </mc:AlternateContent>
      <p:cxnSp>
        <p:nvCxnSpPr>
          <p:cNvPr id="36" name="Straight Arrow Connector 35"/>
          <p:cNvCxnSpPr>
            <a:stCxn id="14" idx="6"/>
            <a:endCxn id="16" idx="3"/>
          </p:cNvCxnSpPr>
          <p:nvPr/>
        </p:nvCxnSpPr>
        <p:spPr>
          <a:xfrm flipV="1">
            <a:off x="5105400" y="3921718"/>
            <a:ext cx="1135530" cy="17752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6"/>
            <a:endCxn id="18" idx="3"/>
          </p:cNvCxnSpPr>
          <p:nvPr/>
        </p:nvCxnSpPr>
        <p:spPr>
          <a:xfrm>
            <a:off x="5105400" y="4706339"/>
            <a:ext cx="1130214" cy="11965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6"/>
            <a:endCxn id="16" idx="2"/>
          </p:cNvCxnSpPr>
          <p:nvPr/>
        </p:nvCxnSpPr>
        <p:spPr>
          <a:xfrm flipV="1">
            <a:off x="5105400" y="3639538"/>
            <a:ext cx="995916" cy="1066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6"/>
            <a:endCxn id="15" idx="2"/>
          </p:cNvCxnSpPr>
          <p:nvPr/>
        </p:nvCxnSpPr>
        <p:spPr>
          <a:xfrm flipV="1">
            <a:off x="5105400" y="2689014"/>
            <a:ext cx="990600" cy="20173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0" idx="6"/>
            <a:endCxn id="15" idx="2"/>
          </p:cNvCxnSpPr>
          <p:nvPr/>
        </p:nvCxnSpPr>
        <p:spPr>
          <a:xfrm flipV="1">
            <a:off x="5105400" y="2689014"/>
            <a:ext cx="990600" cy="98664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 idx="6"/>
            <a:endCxn id="17" idx="1"/>
          </p:cNvCxnSpPr>
          <p:nvPr/>
        </p:nvCxnSpPr>
        <p:spPr>
          <a:xfrm>
            <a:off x="5100084" y="2685063"/>
            <a:ext cx="1140846" cy="16628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6"/>
            <a:endCxn id="18" idx="2"/>
          </p:cNvCxnSpPr>
          <p:nvPr/>
        </p:nvCxnSpPr>
        <p:spPr>
          <a:xfrm>
            <a:off x="5105400" y="3675662"/>
            <a:ext cx="990600" cy="1945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7" idx="6"/>
            <a:endCxn id="22" idx="2"/>
          </p:cNvCxnSpPr>
          <p:nvPr/>
        </p:nvCxnSpPr>
        <p:spPr>
          <a:xfrm flipV="1">
            <a:off x="7054660" y="2744710"/>
            <a:ext cx="793941" cy="18854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8" idx="6"/>
            <a:endCxn id="22" idx="3"/>
          </p:cNvCxnSpPr>
          <p:nvPr/>
        </p:nvCxnSpPr>
        <p:spPr>
          <a:xfrm flipV="1">
            <a:off x="7049344" y="3026890"/>
            <a:ext cx="938871" cy="259384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5" idx="6"/>
            <a:endCxn id="23" idx="1"/>
          </p:cNvCxnSpPr>
          <p:nvPr/>
        </p:nvCxnSpPr>
        <p:spPr>
          <a:xfrm>
            <a:off x="7049343" y="2689015"/>
            <a:ext cx="938870" cy="116166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5" idx="6"/>
            <a:endCxn id="34" idx="1"/>
          </p:cNvCxnSpPr>
          <p:nvPr/>
        </p:nvCxnSpPr>
        <p:spPr>
          <a:xfrm>
            <a:off x="7049344" y="2689015"/>
            <a:ext cx="938871" cy="260946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6" idx="6"/>
            <a:endCxn id="34" idx="2"/>
          </p:cNvCxnSpPr>
          <p:nvPr/>
        </p:nvCxnSpPr>
        <p:spPr>
          <a:xfrm>
            <a:off x="7054660" y="3639538"/>
            <a:ext cx="793941" cy="19411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7" idx="6"/>
            <a:endCxn id="34" idx="2"/>
          </p:cNvCxnSpPr>
          <p:nvPr/>
        </p:nvCxnSpPr>
        <p:spPr>
          <a:xfrm>
            <a:off x="7054660" y="4630138"/>
            <a:ext cx="793941" cy="9505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8" idx="6"/>
            <a:endCxn id="34" idx="3"/>
          </p:cNvCxnSpPr>
          <p:nvPr/>
        </p:nvCxnSpPr>
        <p:spPr>
          <a:xfrm>
            <a:off x="7049344" y="5620739"/>
            <a:ext cx="938871" cy="24210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Oval 87"/>
              <p:cNvSpPr/>
              <p:nvPr/>
            </p:nvSpPr>
            <p:spPr>
              <a:xfrm>
                <a:off x="2286001" y="1716476"/>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m:t>
                          </m:r>
                        </m:sub>
                      </m:sSub>
                    </m:oMath>
                  </m:oMathPara>
                </a14:m>
                <a:endParaRPr lang="en-US" sz="2000" dirty="0">
                  <a:solidFill>
                    <a:schemeClr val="tx1"/>
                  </a:solidFill>
                </a:endParaRPr>
              </a:p>
            </p:txBody>
          </p:sp>
        </mc:Choice>
        <mc:Fallback xmlns="">
          <p:sp>
            <p:nvSpPr>
              <p:cNvPr id="88" name="Oval 87"/>
              <p:cNvSpPr>
                <a:spLocks noRot="1" noChangeAspect="1" noMove="1" noResize="1" noEditPoints="1" noAdjustHandles="1" noChangeArrowheads="1" noChangeShapeType="1" noTextEdit="1"/>
              </p:cNvSpPr>
              <p:nvPr/>
            </p:nvSpPr>
            <p:spPr>
              <a:xfrm>
                <a:off x="2286001" y="1716476"/>
                <a:ext cx="864825" cy="798124"/>
              </a:xfrm>
              <a:prstGeom prst="ellipse">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Oval 88"/>
              <p:cNvSpPr/>
              <p:nvPr/>
            </p:nvSpPr>
            <p:spPr>
              <a:xfrm>
                <a:off x="2286000" y="2743200"/>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2</m:t>
                          </m:r>
                        </m:sub>
                      </m:sSub>
                    </m:oMath>
                  </m:oMathPara>
                </a14:m>
                <a:endParaRPr lang="en-US" sz="2000" dirty="0">
                  <a:solidFill>
                    <a:schemeClr val="tx1"/>
                  </a:solidFill>
                </a:endParaRPr>
              </a:p>
            </p:txBody>
          </p:sp>
        </mc:Choice>
        <mc:Fallback xmlns="">
          <p:sp>
            <p:nvSpPr>
              <p:cNvPr id="89" name="Oval 88"/>
              <p:cNvSpPr>
                <a:spLocks noRot="1" noChangeAspect="1" noMove="1" noResize="1" noEditPoints="1" noAdjustHandles="1" noChangeArrowheads="1" noChangeShapeType="1" noTextEdit="1"/>
              </p:cNvSpPr>
              <p:nvPr/>
            </p:nvSpPr>
            <p:spPr>
              <a:xfrm>
                <a:off x="2286000" y="2743200"/>
                <a:ext cx="864825" cy="798124"/>
              </a:xfrm>
              <a:prstGeom prst="ellipse">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p:cNvSpPr/>
              <p:nvPr/>
            </p:nvSpPr>
            <p:spPr>
              <a:xfrm>
                <a:off x="2286001" y="3733800"/>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3</m:t>
                          </m:r>
                        </m:sub>
                      </m:sSub>
                    </m:oMath>
                  </m:oMathPara>
                </a14:m>
                <a:endParaRPr lang="en-US" sz="2000" dirty="0">
                  <a:solidFill>
                    <a:schemeClr val="tx1"/>
                  </a:solidFill>
                </a:endParaRPr>
              </a:p>
            </p:txBody>
          </p:sp>
        </mc:Choice>
        <mc:Fallback xmlns="">
          <p:sp>
            <p:nvSpPr>
              <p:cNvPr id="90" name="Oval 89"/>
              <p:cNvSpPr>
                <a:spLocks noRot="1" noChangeAspect="1" noMove="1" noResize="1" noEditPoints="1" noAdjustHandles="1" noChangeArrowheads="1" noChangeShapeType="1" noTextEdit="1"/>
              </p:cNvSpPr>
              <p:nvPr/>
            </p:nvSpPr>
            <p:spPr>
              <a:xfrm>
                <a:off x="2286001" y="3733800"/>
                <a:ext cx="864825" cy="798124"/>
              </a:xfrm>
              <a:prstGeom prst="ellipse">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Oval 90"/>
              <p:cNvSpPr/>
              <p:nvPr/>
            </p:nvSpPr>
            <p:spPr>
              <a:xfrm>
                <a:off x="2286001" y="4800600"/>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4</m:t>
                          </m:r>
                        </m:sub>
                      </m:sSub>
                    </m:oMath>
                  </m:oMathPara>
                </a14:m>
                <a:endParaRPr lang="en-US" sz="2000" dirty="0">
                  <a:solidFill>
                    <a:schemeClr val="tx1"/>
                  </a:solidFill>
                </a:endParaRPr>
              </a:p>
            </p:txBody>
          </p:sp>
        </mc:Choice>
        <mc:Fallback xmlns="">
          <p:sp>
            <p:nvSpPr>
              <p:cNvPr id="91" name="Oval 90"/>
              <p:cNvSpPr>
                <a:spLocks noRot="1" noChangeAspect="1" noMove="1" noResize="1" noEditPoints="1" noAdjustHandles="1" noChangeArrowheads="1" noChangeShapeType="1" noTextEdit="1"/>
              </p:cNvSpPr>
              <p:nvPr/>
            </p:nvSpPr>
            <p:spPr>
              <a:xfrm>
                <a:off x="2286001" y="4800600"/>
                <a:ext cx="864825" cy="798124"/>
              </a:xfrm>
              <a:prstGeom prst="ellipse">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Oval 91"/>
              <p:cNvSpPr/>
              <p:nvPr/>
            </p:nvSpPr>
            <p:spPr>
              <a:xfrm>
                <a:off x="2286001" y="5831276"/>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5</m:t>
                          </m:r>
                        </m:sub>
                      </m:sSub>
                    </m:oMath>
                  </m:oMathPara>
                </a14:m>
                <a:endParaRPr lang="en-US" sz="2000" dirty="0">
                  <a:solidFill>
                    <a:schemeClr val="tx1"/>
                  </a:solidFill>
                </a:endParaRPr>
              </a:p>
            </p:txBody>
          </p:sp>
        </mc:Choice>
        <mc:Fallback xmlns="">
          <p:sp>
            <p:nvSpPr>
              <p:cNvPr id="92" name="Oval 91"/>
              <p:cNvSpPr>
                <a:spLocks noRot="1" noChangeAspect="1" noMove="1" noResize="1" noEditPoints="1" noAdjustHandles="1" noChangeArrowheads="1" noChangeShapeType="1" noTextEdit="1"/>
              </p:cNvSpPr>
              <p:nvPr/>
            </p:nvSpPr>
            <p:spPr>
              <a:xfrm>
                <a:off x="2286001" y="5831276"/>
                <a:ext cx="864825" cy="798124"/>
              </a:xfrm>
              <a:prstGeom prst="ellipse">
                <a:avLst/>
              </a:prstGeom>
              <a:blipFill>
                <a:blip r:embed="rId18"/>
                <a:stretch>
                  <a:fillRect/>
                </a:stretch>
              </a:blipFill>
            </p:spPr>
            <p:txBody>
              <a:bodyPr/>
              <a:lstStyle/>
              <a:p>
                <a:r>
                  <a:rPr lang="en-US">
                    <a:noFill/>
                  </a:rPr>
                  <a:t> </a:t>
                </a:r>
              </a:p>
            </p:txBody>
          </p:sp>
        </mc:Fallback>
      </mc:AlternateContent>
      <p:sp>
        <p:nvSpPr>
          <p:cNvPr id="93" name="TextBox 92"/>
          <p:cNvSpPr txBox="1"/>
          <p:nvPr/>
        </p:nvSpPr>
        <p:spPr>
          <a:xfrm>
            <a:off x="1688923" y="164278"/>
            <a:ext cx="8215647" cy="1200329"/>
          </a:xfrm>
          <a:prstGeom prst="rect">
            <a:avLst/>
          </a:prstGeom>
          <a:noFill/>
        </p:spPr>
        <p:txBody>
          <a:bodyPr wrap="none" rtlCol="0">
            <a:spAutoFit/>
          </a:bodyPr>
          <a:lstStyle/>
          <a:p>
            <a:r>
              <a:rPr lang="en-US" sz="2400" dirty="0"/>
              <a:t>Input Layer:</a:t>
            </a:r>
          </a:p>
          <a:p>
            <a:pPr marL="342900" indent="-342900">
              <a:buFont typeface="Arial" panose="020B0604020202020204" pitchFamily="34" charset="0"/>
              <a:buChar char="•"/>
            </a:pPr>
            <a:r>
              <a:rPr lang="en-US" sz="2400" dirty="0"/>
              <a:t>In our example, it </a:t>
            </a:r>
            <a:r>
              <a:rPr lang="en-US" sz="2400" b="1" u="sng" dirty="0"/>
              <a:t>must</a:t>
            </a:r>
            <a:r>
              <a:rPr lang="en-US" sz="2400" dirty="0"/>
              <a:t> have five units, because each training </a:t>
            </a:r>
            <a:br>
              <a:rPr lang="en-US" sz="2400" dirty="0"/>
            </a:br>
            <a:r>
              <a:rPr lang="en-US" sz="2400" dirty="0"/>
              <a:t>input is five-dimensional.</a:t>
            </a:r>
          </a:p>
        </p:txBody>
      </p:sp>
      <p:cxnSp>
        <p:nvCxnSpPr>
          <p:cNvPr id="94" name="Straight Arrow Connector 93"/>
          <p:cNvCxnSpPr>
            <a:stCxn id="88" idx="6"/>
            <a:endCxn id="5" idx="0"/>
          </p:cNvCxnSpPr>
          <p:nvPr/>
        </p:nvCxnSpPr>
        <p:spPr>
          <a:xfrm>
            <a:off x="3150825" y="2115538"/>
            <a:ext cx="1472588" cy="1704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8" idx="6"/>
            <a:endCxn id="30" idx="0"/>
          </p:cNvCxnSpPr>
          <p:nvPr/>
        </p:nvCxnSpPr>
        <p:spPr>
          <a:xfrm>
            <a:off x="3150825" y="2115538"/>
            <a:ext cx="1477904" cy="11610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8" idx="6"/>
            <a:endCxn id="14" idx="1"/>
          </p:cNvCxnSpPr>
          <p:nvPr/>
        </p:nvCxnSpPr>
        <p:spPr>
          <a:xfrm>
            <a:off x="3150825" y="2115539"/>
            <a:ext cx="1140846" cy="32992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8" idx="6"/>
            <a:endCxn id="13" idx="1"/>
          </p:cNvCxnSpPr>
          <p:nvPr/>
        </p:nvCxnSpPr>
        <p:spPr>
          <a:xfrm>
            <a:off x="3150825" y="2115539"/>
            <a:ext cx="1140846" cy="23086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89" idx="6"/>
            <a:endCxn id="5" idx="1"/>
          </p:cNvCxnSpPr>
          <p:nvPr/>
        </p:nvCxnSpPr>
        <p:spPr>
          <a:xfrm flipV="1">
            <a:off x="3150825" y="2402884"/>
            <a:ext cx="1135531" cy="7393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89" idx="6"/>
            <a:endCxn id="30" idx="1"/>
          </p:cNvCxnSpPr>
          <p:nvPr/>
        </p:nvCxnSpPr>
        <p:spPr>
          <a:xfrm>
            <a:off x="3150825" y="3142263"/>
            <a:ext cx="1140847" cy="2512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89" idx="6"/>
            <a:endCxn id="14" idx="1"/>
          </p:cNvCxnSpPr>
          <p:nvPr/>
        </p:nvCxnSpPr>
        <p:spPr>
          <a:xfrm>
            <a:off x="3150825" y="3142263"/>
            <a:ext cx="1140847" cy="22724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89" idx="6"/>
            <a:endCxn id="13" idx="1"/>
          </p:cNvCxnSpPr>
          <p:nvPr/>
        </p:nvCxnSpPr>
        <p:spPr>
          <a:xfrm>
            <a:off x="3150825" y="3142263"/>
            <a:ext cx="1140847" cy="12818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0" idx="6"/>
            <a:endCxn id="5" idx="2"/>
          </p:cNvCxnSpPr>
          <p:nvPr/>
        </p:nvCxnSpPr>
        <p:spPr>
          <a:xfrm flipV="1">
            <a:off x="3150825" y="2685062"/>
            <a:ext cx="995916" cy="1447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90" idx="6"/>
            <a:endCxn id="30" idx="2"/>
          </p:cNvCxnSpPr>
          <p:nvPr/>
        </p:nvCxnSpPr>
        <p:spPr>
          <a:xfrm flipV="1">
            <a:off x="3150825" y="3675662"/>
            <a:ext cx="1001232"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90" idx="6"/>
            <a:endCxn id="14" idx="2"/>
          </p:cNvCxnSpPr>
          <p:nvPr/>
        </p:nvCxnSpPr>
        <p:spPr>
          <a:xfrm>
            <a:off x="3150825" y="4132862"/>
            <a:ext cx="1001232" cy="1564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90" idx="6"/>
            <a:endCxn id="13" idx="2"/>
          </p:cNvCxnSpPr>
          <p:nvPr/>
        </p:nvCxnSpPr>
        <p:spPr>
          <a:xfrm>
            <a:off x="3150825" y="4132862"/>
            <a:ext cx="1001232" cy="5734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1" idx="6"/>
            <a:endCxn id="5" idx="3"/>
          </p:cNvCxnSpPr>
          <p:nvPr/>
        </p:nvCxnSpPr>
        <p:spPr>
          <a:xfrm flipV="1">
            <a:off x="3150825" y="2967242"/>
            <a:ext cx="1135530" cy="22324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1" idx="6"/>
            <a:endCxn id="30" idx="3"/>
          </p:cNvCxnSpPr>
          <p:nvPr/>
        </p:nvCxnSpPr>
        <p:spPr>
          <a:xfrm flipV="1">
            <a:off x="3150825" y="3957842"/>
            <a:ext cx="1140846" cy="12418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1" idx="6"/>
            <a:endCxn id="14" idx="3"/>
          </p:cNvCxnSpPr>
          <p:nvPr/>
        </p:nvCxnSpPr>
        <p:spPr>
          <a:xfrm>
            <a:off x="3150825" y="5199663"/>
            <a:ext cx="1140846" cy="7794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91" idx="6"/>
            <a:endCxn id="13" idx="3"/>
          </p:cNvCxnSpPr>
          <p:nvPr/>
        </p:nvCxnSpPr>
        <p:spPr>
          <a:xfrm flipV="1">
            <a:off x="3150825" y="4988518"/>
            <a:ext cx="1140846" cy="2111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92" idx="6"/>
            <a:endCxn id="5" idx="3"/>
          </p:cNvCxnSpPr>
          <p:nvPr/>
        </p:nvCxnSpPr>
        <p:spPr>
          <a:xfrm flipV="1">
            <a:off x="3150825" y="2967242"/>
            <a:ext cx="1135530" cy="32630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92" idx="6"/>
            <a:endCxn id="30" idx="3"/>
          </p:cNvCxnSpPr>
          <p:nvPr/>
        </p:nvCxnSpPr>
        <p:spPr>
          <a:xfrm flipV="1">
            <a:off x="3150825" y="3957842"/>
            <a:ext cx="1140846" cy="22724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92" idx="6"/>
            <a:endCxn id="14" idx="4"/>
          </p:cNvCxnSpPr>
          <p:nvPr/>
        </p:nvCxnSpPr>
        <p:spPr>
          <a:xfrm flipV="1">
            <a:off x="3150825" y="6096000"/>
            <a:ext cx="1477904" cy="1343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92" idx="6"/>
            <a:endCxn id="13" idx="3"/>
          </p:cNvCxnSpPr>
          <p:nvPr/>
        </p:nvCxnSpPr>
        <p:spPr>
          <a:xfrm flipV="1">
            <a:off x="3150825" y="4988518"/>
            <a:ext cx="1140846" cy="12418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88923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dirty="0"/>
          </a:p>
        </p:txBody>
      </p:sp>
      <mc:AlternateContent xmlns:mc="http://schemas.openxmlformats.org/markup-compatibility/2006" xmlns:a14="http://schemas.microsoft.com/office/drawing/2010/main">
        <mc:Choice Requires="a14">
          <p:sp>
            <p:nvSpPr>
              <p:cNvPr id="5" name="Oval 4"/>
              <p:cNvSpPr/>
              <p:nvPr/>
            </p:nvSpPr>
            <p:spPr>
              <a:xfrm>
                <a:off x="4146742" y="2286000"/>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6</m:t>
                          </m:r>
                        </m:sub>
                      </m:sSub>
                    </m:oMath>
                  </m:oMathPara>
                </a14:m>
                <a:endParaRPr lang="en-US" sz="2000" dirty="0">
                  <a:solidFill>
                    <a:schemeClr val="tx1"/>
                  </a:solidFill>
                </a:endParaRPr>
              </a:p>
            </p:txBody>
          </p:sp>
        </mc:Choice>
        <mc:Fallback xmlns="">
          <p:sp>
            <p:nvSpPr>
              <p:cNvPr id="5" name="Oval 4"/>
              <p:cNvSpPr>
                <a:spLocks noRot="1" noChangeAspect="1" noMove="1" noResize="1" noEditPoints="1" noAdjustHandles="1" noChangeArrowheads="1" noChangeShapeType="1" noTextEdit="1"/>
              </p:cNvSpPr>
              <p:nvPr/>
            </p:nvSpPr>
            <p:spPr>
              <a:xfrm>
                <a:off x="4146742" y="2286000"/>
                <a:ext cx="953343" cy="798124"/>
              </a:xfrm>
              <a:prstGeom prst="ellipse">
                <a:avLst/>
              </a:prstGeom>
              <a:blipFill>
                <a:blip r:embed="rId3"/>
                <a:stretch>
                  <a:fillRect/>
                </a:stretch>
              </a:blipFill>
            </p:spPr>
            <p:txBody>
              <a:bodyPr/>
              <a:lstStyle/>
              <a:p>
                <a:r>
                  <a:rPr lang="en-US">
                    <a:noFill/>
                  </a:rPr>
                  <a:t> </a:t>
                </a:r>
              </a:p>
            </p:txBody>
          </p:sp>
        </mc:Fallback>
      </mc:AlternateContent>
      <p:cxnSp>
        <p:nvCxnSpPr>
          <p:cNvPr id="6" name="Straight Arrow Connector 5"/>
          <p:cNvCxnSpPr>
            <a:stCxn id="14" idx="6"/>
            <a:endCxn id="15" idx="3"/>
          </p:cNvCxnSpPr>
          <p:nvPr/>
        </p:nvCxnSpPr>
        <p:spPr>
          <a:xfrm flipV="1">
            <a:off x="5105400" y="2971194"/>
            <a:ext cx="1130214" cy="27257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5" idx="6"/>
            <a:endCxn id="15" idx="1"/>
          </p:cNvCxnSpPr>
          <p:nvPr/>
        </p:nvCxnSpPr>
        <p:spPr>
          <a:xfrm flipV="1">
            <a:off x="5100084" y="2406836"/>
            <a:ext cx="1135530" cy="27822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3" idx="6"/>
          </p:cNvCxnSpPr>
          <p:nvPr/>
        </p:nvCxnSpPr>
        <p:spPr>
          <a:xfrm>
            <a:off x="8801942" y="4132862"/>
            <a:ext cx="117962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4" idx="6"/>
            <a:endCxn id="18" idx="3"/>
          </p:cNvCxnSpPr>
          <p:nvPr/>
        </p:nvCxnSpPr>
        <p:spPr>
          <a:xfrm>
            <a:off x="5105400" y="5696939"/>
            <a:ext cx="1130214" cy="2059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6"/>
            <a:endCxn id="16" idx="1"/>
          </p:cNvCxnSpPr>
          <p:nvPr/>
        </p:nvCxnSpPr>
        <p:spPr>
          <a:xfrm>
            <a:off x="5100084" y="2685063"/>
            <a:ext cx="1140846" cy="6722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Oval 12"/>
              <p:cNvSpPr/>
              <p:nvPr/>
            </p:nvSpPr>
            <p:spPr>
              <a:xfrm>
                <a:off x="4152058" y="43072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8</m:t>
                          </m:r>
                        </m:sub>
                      </m:sSub>
                    </m:oMath>
                  </m:oMathPara>
                </a14:m>
                <a:endParaRPr lang="en-US" sz="2000" dirty="0">
                  <a:solidFill>
                    <a:schemeClr val="tx1"/>
                  </a:solidFill>
                </a:endParaRPr>
              </a:p>
            </p:txBody>
          </p:sp>
        </mc:Choice>
        <mc:Fallback xmlns="">
          <p:sp>
            <p:nvSpPr>
              <p:cNvPr id="13" name="Oval 12"/>
              <p:cNvSpPr>
                <a:spLocks noRot="1" noChangeAspect="1" noMove="1" noResize="1" noEditPoints="1" noAdjustHandles="1" noChangeArrowheads="1" noChangeShapeType="1" noTextEdit="1"/>
              </p:cNvSpPr>
              <p:nvPr/>
            </p:nvSpPr>
            <p:spPr>
              <a:xfrm>
                <a:off x="4152058" y="4307276"/>
                <a:ext cx="953343" cy="79812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4152058" y="52978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9</m:t>
                          </m:r>
                        </m:sub>
                      </m:sSub>
                    </m:oMath>
                  </m:oMathPara>
                </a14:m>
                <a:endParaRPr lang="en-US" sz="2000" dirty="0">
                  <a:solidFill>
                    <a:schemeClr val="tx1"/>
                  </a:solidFill>
                </a:endParaRPr>
              </a:p>
            </p:txBody>
          </p:sp>
        </mc:Choice>
        <mc:Fallback xmlns="">
          <p:sp>
            <p:nvSpPr>
              <p:cNvPr id="14" name="Oval 13"/>
              <p:cNvSpPr>
                <a:spLocks noRot="1" noChangeAspect="1" noMove="1" noResize="1" noEditPoints="1" noAdjustHandles="1" noChangeArrowheads="1" noChangeShapeType="1" noTextEdit="1"/>
              </p:cNvSpPr>
              <p:nvPr/>
            </p:nvSpPr>
            <p:spPr>
              <a:xfrm>
                <a:off x="4152058" y="5297876"/>
                <a:ext cx="953343" cy="798124"/>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p:cNvSpPr/>
              <p:nvPr/>
            </p:nvSpPr>
            <p:spPr>
              <a:xfrm>
                <a:off x="6096001" y="2289952"/>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10</m:t>
                          </m:r>
                        </m:sub>
                      </m:sSub>
                    </m:oMath>
                  </m:oMathPara>
                </a14:m>
                <a:endParaRPr lang="en-US" sz="2000" dirty="0">
                  <a:solidFill>
                    <a:schemeClr val="tx1"/>
                  </a:solidFill>
                </a:endParaRPr>
              </a:p>
            </p:txBody>
          </p:sp>
        </mc:Choice>
        <mc:Fallback xmlns="">
          <p:sp>
            <p:nvSpPr>
              <p:cNvPr id="15" name="Oval 14"/>
              <p:cNvSpPr>
                <a:spLocks noRot="1" noChangeAspect="1" noMove="1" noResize="1" noEditPoints="1" noAdjustHandles="1" noChangeArrowheads="1" noChangeShapeType="1" noTextEdit="1"/>
              </p:cNvSpPr>
              <p:nvPr/>
            </p:nvSpPr>
            <p:spPr>
              <a:xfrm>
                <a:off x="6096001" y="2289952"/>
                <a:ext cx="953343" cy="79812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p:cNvSpPr/>
              <p:nvPr/>
            </p:nvSpPr>
            <p:spPr>
              <a:xfrm>
                <a:off x="6101317" y="32404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11</m:t>
                          </m:r>
                        </m:sub>
                      </m:sSub>
                    </m:oMath>
                  </m:oMathPara>
                </a14:m>
                <a:endParaRPr lang="en-US" sz="2000" dirty="0">
                  <a:solidFill>
                    <a:schemeClr val="tx1"/>
                  </a:solidFill>
                </a:endParaRPr>
              </a:p>
            </p:txBody>
          </p:sp>
        </mc:Choice>
        <mc:Fallback xmlns="">
          <p:sp>
            <p:nvSpPr>
              <p:cNvPr id="16" name="Oval 15"/>
              <p:cNvSpPr>
                <a:spLocks noRot="1" noChangeAspect="1" noMove="1" noResize="1" noEditPoints="1" noAdjustHandles="1" noChangeArrowheads="1" noChangeShapeType="1" noTextEdit="1"/>
              </p:cNvSpPr>
              <p:nvPr/>
            </p:nvSpPr>
            <p:spPr>
              <a:xfrm>
                <a:off x="6101317" y="3240476"/>
                <a:ext cx="953343" cy="798124"/>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a:xfrm>
                <a:off x="6101317" y="42310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12</m:t>
                          </m:r>
                        </m:sub>
                      </m:sSub>
                    </m:oMath>
                  </m:oMathPara>
                </a14:m>
                <a:endParaRPr lang="en-US" sz="2000" dirty="0">
                  <a:solidFill>
                    <a:schemeClr val="tx1"/>
                  </a:solidFill>
                </a:endParaRPr>
              </a:p>
            </p:txBody>
          </p:sp>
        </mc:Choice>
        <mc:Fallback xmlns="">
          <p:sp>
            <p:nvSpPr>
              <p:cNvPr id="17" name="Oval 16"/>
              <p:cNvSpPr>
                <a:spLocks noRot="1" noChangeAspect="1" noMove="1" noResize="1" noEditPoints="1" noAdjustHandles="1" noChangeArrowheads="1" noChangeShapeType="1" noTextEdit="1"/>
              </p:cNvSpPr>
              <p:nvPr/>
            </p:nvSpPr>
            <p:spPr>
              <a:xfrm>
                <a:off x="6101317" y="4231076"/>
                <a:ext cx="953343" cy="79812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p:cNvSpPr/>
              <p:nvPr/>
            </p:nvSpPr>
            <p:spPr>
              <a:xfrm>
                <a:off x="6096001" y="52216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13</m:t>
                          </m:r>
                        </m:sub>
                      </m:sSub>
                    </m:oMath>
                  </m:oMathPara>
                </a14:m>
                <a:endParaRPr lang="en-US" sz="2000" dirty="0">
                  <a:solidFill>
                    <a:schemeClr val="tx1"/>
                  </a:solidFill>
                </a:endParaRPr>
              </a:p>
            </p:txBody>
          </p:sp>
        </mc:Choice>
        <mc:Fallback xmlns="">
          <p:sp>
            <p:nvSpPr>
              <p:cNvPr id="18" name="Oval 17"/>
              <p:cNvSpPr>
                <a:spLocks noRot="1" noChangeAspect="1" noMove="1" noResize="1" noEditPoints="1" noAdjustHandles="1" noChangeArrowheads="1" noChangeShapeType="1" noTextEdit="1"/>
              </p:cNvSpPr>
              <p:nvPr/>
            </p:nvSpPr>
            <p:spPr>
              <a:xfrm>
                <a:off x="6096001" y="5221676"/>
                <a:ext cx="953343" cy="798124"/>
              </a:xfrm>
              <a:prstGeom prst="ellipse">
                <a:avLst/>
              </a:prstGeom>
              <a:blipFill>
                <a:blip r:embed="rId9"/>
                <a:stretch>
                  <a:fillRect/>
                </a:stretch>
              </a:blipFill>
            </p:spPr>
            <p:txBody>
              <a:bodyPr/>
              <a:lstStyle/>
              <a:p>
                <a:r>
                  <a:rPr lang="en-US">
                    <a:noFill/>
                  </a:rPr>
                  <a:t> </a:t>
                </a:r>
              </a:p>
            </p:txBody>
          </p:sp>
        </mc:Fallback>
      </mc:AlternateContent>
      <p:cxnSp>
        <p:nvCxnSpPr>
          <p:cNvPr id="19" name="Straight Arrow Connector 18"/>
          <p:cNvCxnSpPr>
            <a:stCxn id="13" idx="6"/>
            <a:endCxn id="17" idx="2"/>
          </p:cNvCxnSpPr>
          <p:nvPr/>
        </p:nvCxnSpPr>
        <p:spPr>
          <a:xfrm flipV="1">
            <a:off x="5105400" y="4630138"/>
            <a:ext cx="995916" cy="76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6"/>
            <a:endCxn id="18" idx="1"/>
          </p:cNvCxnSpPr>
          <p:nvPr/>
        </p:nvCxnSpPr>
        <p:spPr>
          <a:xfrm>
            <a:off x="5100084" y="2685063"/>
            <a:ext cx="1135530" cy="26534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6"/>
            <a:endCxn id="17" idx="3"/>
          </p:cNvCxnSpPr>
          <p:nvPr/>
        </p:nvCxnSpPr>
        <p:spPr>
          <a:xfrm flipV="1">
            <a:off x="5105400" y="4912318"/>
            <a:ext cx="1135530" cy="7846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Oval 21"/>
              <p:cNvSpPr/>
              <p:nvPr/>
            </p:nvSpPr>
            <p:spPr>
              <a:xfrm>
                <a:off x="7848601" y="2345648"/>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14</m:t>
                          </m:r>
                        </m:sub>
                      </m:sSub>
                    </m:oMath>
                  </m:oMathPara>
                </a14:m>
                <a:endParaRPr lang="en-US" sz="2000"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7848601" y="2345648"/>
                <a:ext cx="953343" cy="79812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p:cNvSpPr/>
              <p:nvPr/>
            </p:nvSpPr>
            <p:spPr>
              <a:xfrm>
                <a:off x="7848600" y="3733800"/>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15</m:t>
                          </m:r>
                        </m:sub>
                      </m:sSub>
                    </m:oMath>
                  </m:oMathPara>
                </a14:m>
                <a:endParaRPr lang="en-US" sz="2000" dirty="0">
                  <a:solidFill>
                    <a:schemeClr val="tx1"/>
                  </a:solidFill>
                </a:endParaRPr>
              </a:p>
            </p:txBody>
          </p:sp>
        </mc:Choice>
        <mc:Fallback xmlns="">
          <p:sp>
            <p:nvSpPr>
              <p:cNvPr id="23" name="Oval 22"/>
              <p:cNvSpPr>
                <a:spLocks noRot="1" noChangeAspect="1" noMove="1" noResize="1" noEditPoints="1" noAdjustHandles="1" noChangeArrowheads="1" noChangeShapeType="1" noTextEdit="1"/>
              </p:cNvSpPr>
              <p:nvPr/>
            </p:nvSpPr>
            <p:spPr>
              <a:xfrm>
                <a:off x="7848600" y="3733800"/>
                <a:ext cx="953343" cy="798124"/>
              </a:xfrm>
              <a:prstGeom prst="ellipse">
                <a:avLst/>
              </a:prstGeom>
              <a:blipFill>
                <a:blip r:embed="rId11"/>
                <a:stretch>
                  <a:fillRect/>
                </a:stretch>
              </a:blipFill>
            </p:spPr>
            <p:txBody>
              <a:bodyPr/>
              <a:lstStyle/>
              <a:p>
                <a:r>
                  <a:rPr lang="en-US">
                    <a:noFill/>
                  </a:rPr>
                  <a:t> </a:t>
                </a:r>
              </a:p>
            </p:txBody>
          </p:sp>
        </mc:Fallback>
      </mc:AlternateContent>
      <p:cxnSp>
        <p:nvCxnSpPr>
          <p:cNvPr id="24" name="Straight Arrow Connector 23"/>
          <p:cNvCxnSpPr>
            <a:stCxn id="15" idx="6"/>
            <a:endCxn id="22" idx="1"/>
          </p:cNvCxnSpPr>
          <p:nvPr/>
        </p:nvCxnSpPr>
        <p:spPr>
          <a:xfrm flipV="1">
            <a:off x="7049344" y="2462532"/>
            <a:ext cx="938871" cy="22648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6"/>
            <a:endCxn id="22" idx="2"/>
          </p:cNvCxnSpPr>
          <p:nvPr/>
        </p:nvCxnSpPr>
        <p:spPr>
          <a:xfrm flipV="1">
            <a:off x="7054660" y="2744710"/>
            <a:ext cx="793941" cy="8948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6"/>
            <a:endCxn id="23" idx="2"/>
          </p:cNvCxnSpPr>
          <p:nvPr/>
        </p:nvCxnSpPr>
        <p:spPr>
          <a:xfrm flipV="1">
            <a:off x="7054659" y="4132862"/>
            <a:ext cx="793940" cy="4972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6"/>
            <a:endCxn id="23" idx="3"/>
          </p:cNvCxnSpPr>
          <p:nvPr/>
        </p:nvCxnSpPr>
        <p:spPr>
          <a:xfrm flipV="1">
            <a:off x="7049343" y="4415042"/>
            <a:ext cx="938870" cy="12056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6" idx="6"/>
            <a:endCxn id="23" idx="2"/>
          </p:cNvCxnSpPr>
          <p:nvPr/>
        </p:nvCxnSpPr>
        <p:spPr>
          <a:xfrm>
            <a:off x="7054659" y="3639538"/>
            <a:ext cx="793940" cy="4933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6"/>
          </p:cNvCxnSpPr>
          <p:nvPr/>
        </p:nvCxnSpPr>
        <p:spPr>
          <a:xfrm flipV="1">
            <a:off x="8801944" y="2743200"/>
            <a:ext cx="1180257" cy="15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Oval 29"/>
              <p:cNvSpPr/>
              <p:nvPr/>
            </p:nvSpPr>
            <p:spPr>
              <a:xfrm>
                <a:off x="4152058" y="3276600"/>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7</m:t>
                          </m:r>
                        </m:sub>
                      </m:sSub>
                    </m:oMath>
                  </m:oMathPara>
                </a14:m>
                <a:endParaRPr lang="en-US" sz="2000" dirty="0">
                  <a:solidFill>
                    <a:schemeClr val="tx1"/>
                  </a:solidFill>
                </a:endParaRPr>
              </a:p>
            </p:txBody>
          </p:sp>
        </mc:Choice>
        <mc:Fallback xmlns="">
          <p:sp>
            <p:nvSpPr>
              <p:cNvPr id="30" name="Oval 29"/>
              <p:cNvSpPr>
                <a:spLocks noRot="1" noChangeAspect="1" noMove="1" noResize="1" noEditPoints="1" noAdjustHandles="1" noChangeArrowheads="1" noChangeShapeType="1" noTextEdit="1"/>
              </p:cNvSpPr>
              <p:nvPr/>
            </p:nvSpPr>
            <p:spPr>
              <a:xfrm>
                <a:off x="4152058" y="3276600"/>
                <a:ext cx="953343" cy="798124"/>
              </a:xfrm>
              <a:prstGeom prst="ellipse">
                <a:avLst/>
              </a:prstGeom>
              <a:blipFill>
                <a:blip r:embed="rId12"/>
                <a:stretch>
                  <a:fillRect/>
                </a:stretch>
              </a:blipFill>
            </p:spPr>
            <p:txBody>
              <a:bodyPr/>
              <a:lstStyle/>
              <a:p>
                <a:r>
                  <a:rPr lang="en-US">
                    <a:noFill/>
                  </a:rPr>
                  <a:t> </a:t>
                </a:r>
              </a:p>
            </p:txBody>
          </p:sp>
        </mc:Fallback>
      </mc:AlternateContent>
      <p:cxnSp>
        <p:nvCxnSpPr>
          <p:cNvPr id="31" name="Straight Arrow Connector 30"/>
          <p:cNvCxnSpPr>
            <a:stCxn id="30" idx="6"/>
            <a:endCxn id="16" idx="2"/>
          </p:cNvCxnSpPr>
          <p:nvPr/>
        </p:nvCxnSpPr>
        <p:spPr>
          <a:xfrm flipV="1">
            <a:off x="5105400" y="3639538"/>
            <a:ext cx="995916" cy="361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0" idx="6"/>
            <a:endCxn id="17" idx="2"/>
          </p:cNvCxnSpPr>
          <p:nvPr/>
        </p:nvCxnSpPr>
        <p:spPr>
          <a:xfrm>
            <a:off x="5105400" y="3675662"/>
            <a:ext cx="995916" cy="9544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4" idx="6"/>
          </p:cNvCxnSpPr>
          <p:nvPr/>
        </p:nvCxnSpPr>
        <p:spPr>
          <a:xfrm>
            <a:off x="8801943" y="5580662"/>
            <a:ext cx="117962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Oval 33"/>
              <p:cNvSpPr/>
              <p:nvPr/>
            </p:nvSpPr>
            <p:spPr>
              <a:xfrm>
                <a:off x="7848601" y="5181600"/>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16</m:t>
                          </m:r>
                        </m:sub>
                      </m:sSub>
                    </m:oMath>
                  </m:oMathPara>
                </a14:m>
                <a:endParaRPr lang="en-US" sz="2000" dirty="0">
                  <a:solidFill>
                    <a:schemeClr val="tx1"/>
                  </a:solidFill>
                </a:endParaRPr>
              </a:p>
            </p:txBody>
          </p:sp>
        </mc:Choice>
        <mc:Fallback xmlns="">
          <p:sp>
            <p:nvSpPr>
              <p:cNvPr id="34" name="Oval 33"/>
              <p:cNvSpPr>
                <a:spLocks noRot="1" noChangeAspect="1" noMove="1" noResize="1" noEditPoints="1" noAdjustHandles="1" noChangeArrowheads="1" noChangeShapeType="1" noTextEdit="1"/>
              </p:cNvSpPr>
              <p:nvPr/>
            </p:nvSpPr>
            <p:spPr>
              <a:xfrm>
                <a:off x="7848601" y="5181600"/>
                <a:ext cx="953343" cy="798124"/>
              </a:xfrm>
              <a:prstGeom prst="ellipse">
                <a:avLst/>
              </a:prstGeom>
              <a:blipFill>
                <a:blip r:embed="rId13"/>
                <a:stretch>
                  <a:fillRect/>
                </a:stretch>
              </a:blipFill>
            </p:spPr>
            <p:txBody>
              <a:bodyPr/>
              <a:lstStyle/>
              <a:p>
                <a:r>
                  <a:rPr lang="en-US">
                    <a:noFill/>
                  </a:rPr>
                  <a:t> </a:t>
                </a:r>
              </a:p>
            </p:txBody>
          </p:sp>
        </mc:Fallback>
      </mc:AlternateContent>
      <p:cxnSp>
        <p:nvCxnSpPr>
          <p:cNvPr id="36" name="Straight Arrow Connector 35"/>
          <p:cNvCxnSpPr>
            <a:stCxn id="14" idx="6"/>
            <a:endCxn id="16" idx="3"/>
          </p:cNvCxnSpPr>
          <p:nvPr/>
        </p:nvCxnSpPr>
        <p:spPr>
          <a:xfrm flipV="1">
            <a:off x="5105400" y="3921718"/>
            <a:ext cx="1135530" cy="17752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6"/>
            <a:endCxn id="18" idx="3"/>
          </p:cNvCxnSpPr>
          <p:nvPr/>
        </p:nvCxnSpPr>
        <p:spPr>
          <a:xfrm>
            <a:off x="5105400" y="4706339"/>
            <a:ext cx="1130214" cy="11965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6"/>
            <a:endCxn id="16" idx="2"/>
          </p:cNvCxnSpPr>
          <p:nvPr/>
        </p:nvCxnSpPr>
        <p:spPr>
          <a:xfrm flipV="1">
            <a:off x="5105400" y="3639538"/>
            <a:ext cx="995916" cy="1066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6"/>
            <a:endCxn id="15" idx="2"/>
          </p:cNvCxnSpPr>
          <p:nvPr/>
        </p:nvCxnSpPr>
        <p:spPr>
          <a:xfrm flipV="1">
            <a:off x="5105400" y="2689014"/>
            <a:ext cx="990600" cy="20173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0" idx="6"/>
            <a:endCxn id="15" idx="2"/>
          </p:cNvCxnSpPr>
          <p:nvPr/>
        </p:nvCxnSpPr>
        <p:spPr>
          <a:xfrm flipV="1">
            <a:off x="5105400" y="2689014"/>
            <a:ext cx="990600" cy="98664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 idx="6"/>
            <a:endCxn id="17" idx="1"/>
          </p:cNvCxnSpPr>
          <p:nvPr/>
        </p:nvCxnSpPr>
        <p:spPr>
          <a:xfrm>
            <a:off x="5100084" y="2685063"/>
            <a:ext cx="1140846" cy="16628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6"/>
            <a:endCxn id="18" idx="2"/>
          </p:cNvCxnSpPr>
          <p:nvPr/>
        </p:nvCxnSpPr>
        <p:spPr>
          <a:xfrm>
            <a:off x="5105400" y="3675662"/>
            <a:ext cx="990600" cy="1945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7" idx="6"/>
            <a:endCxn id="22" idx="2"/>
          </p:cNvCxnSpPr>
          <p:nvPr/>
        </p:nvCxnSpPr>
        <p:spPr>
          <a:xfrm flipV="1">
            <a:off x="7054660" y="2744710"/>
            <a:ext cx="793941" cy="18854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8" idx="6"/>
            <a:endCxn id="22" idx="3"/>
          </p:cNvCxnSpPr>
          <p:nvPr/>
        </p:nvCxnSpPr>
        <p:spPr>
          <a:xfrm flipV="1">
            <a:off x="7049344" y="3026890"/>
            <a:ext cx="938871" cy="259384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5" idx="6"/>
            <a:endCxn id="23" idx="1"/>
          </p:cNvCxnSpPr>
          <p:nvPr/>
        </p:nvCxnSpPr>
        <p:spPr>
          <a:xfrm>
            <a:off x="7049343" y="2689015"/>
            <a:ext cx="938870" cy="116166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5" idx="6"/>
            <a:endCxn id="34" idx="1"/>
          </p:cNvCxnSpPr>
          <p:nvPr/>
        </p:nvCxnSpPr>
        <p:spPr>
          <a:xfrm>
            <a:off x="7049344" y="2689015"/>
            <a:ext cx="938871" cy="260946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6" idx="6"/>
            <a:endCxn id="34" idx="2"/>
          </p:cNvCxnSpPr>
          <p:nvPr/>
        </p:nvCxnSpPr>
        <p:spPr>
          <a:xfrm>
            <a:off x="7054660" y="3639538"/>
            <a:ext cx="793941" cy="19411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7" idx="6"/>
            <a:endCxn id="34" idx="2"/>
          </p:cNvCxnSpPr>
          <p:nvPr/>
        </p:nvCxnSpPr>
        <p:spPr>
          <a:xfrm>
            <a:off x="7054660" y="4630138"/>
            <a:ext cx="793941" cy="9505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8" idx="6"/>
            <a:endCxn id="34" idx="3"/>
          </p:cNvCxnSpPr>
          <p:nvPr/>
        </p:nvCxnSpPr>
        <p:spPr>
          <a:xfrm>
            <a:off x="7049344" y="5620739"/>
            <a:ext cx="938871" cy="24210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Oval 87"/>
              <p:cNvSpPr/>
              <p:nvPr/>
            </p:nvSpPr>
            <p:spPr>
              <a:xfrm>
                <a:off x="2286001" y="1716476"/>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m:t>
                          </m:r>
                        </m:sub>
                      </m:sSub>
                    </m:oMath>
                  </m:oMathPara>
                </a14:m>
                <a:endParaRPr lang="en-US" sz="2000" dirty="0">
                  <a:solidFill>
                    <a:schemeClr val="tx1"/>
                  </a:solidFill>
                </a:endParaRPr>
              </a:p>
            </p:txBody>
          </p:sp>
        </mc:Choice>
        <mc:Fallback xmlns="">
          <p:sp>
            <p:nvSpPr>
              <p:cNvPr id="88" name="Oval 87"/>
              <p:cNvSpPr>
                <a:spLocks noRot="1" noChangeAspect="1" noMove="1" noResize="1" noEditPoints="1" noAdjustHandles="1" noChangeArrowheads="1" noChangeShapeType="1" noTextEdit="1"/>
              </p:cNvSpPr>
              <p:nvPr/>
            </p:nvSpPr>
            <p:spPr>
              <a:xfrm>
                <a:off x="2286001" y="1716476"/>
                <a:ext cx="864825" cy="798124"/>
              </a:xfrm>
              <a:prstGeom prst="ellipse">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Oval 88"/>
              <p:cNvSpPr/>
              <p:nvPr/>
            </p:nvSpPr>
            <p:spPr>
              <a:xfrm>
                <a:off x="2286000" y="2743200"/>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2</m:t>
                          </m:r>
                        </m:sub>
                      </m:sSub>
                    </m:oMath>
                  </m:oMathPara>
                </a14:m>
                <a:endParaRPr lang="en-US" sz="2000" dirty="0">
                  <a:solidFill>
                    <a:schemeClr val="tx1"/>
                  </a:solidFill>
                </a:endParaRPr>
              </a:p>
            </p:txBody>
          </p:sp>
        </mc:Choice>
        <mc:Fallback xmlns="">
          <p:sp>
            <p:nvSpPr>
              <p:cNvPr id="89" name="Oval 88"/>
              <p:cNvSpPr>
                <a:spLocks noRot="1" noChangeAspect="1" noMove="1" noResize="1" noEditPoints="1" noAdjustHandles="1" noChangeArrowheads="1" noChangeShapeType="1" noTextEdit="1"/>
              </p:cNvSpPr>
              <p:nvPr/>
            </p:nvSpPr>
            <p:spPr>
              <a:xfrm>
                <a:off x="2286000" y="2743200"/>
                <a:ext cx="864825" cy="798124"/>
              </a:xfrm>
              <a:prstGeom prst="ellipse">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p:cNvSpPr/>
              <p:nvPr/>
            </p:nvSpPr>
            <p:spPr>
              <a:xfrm>
                <a:off x="2286001" y="3733800"/>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3</m:t>
                          </m:r>
                        </m:sub>
                      </m:sSub>
                    </m:oMath>
                  </m:oMathPara>
                </a14:m>
                <a:endParaRPr lang="en-US" sz="2000" dirty="0">
                  <a:solidFill>
                    <a:schemeClr val="tx1"/>
                  </a:solidFill>
                </a:endParaRPr>
              </a:p>
            </p:txBody>
          </p:sp>
        </mc:Choice>
        <mc:Fallback xmlns="">
          <p:sp>
            <p:nvSpPr>
              <p:cNvPr id="90" name="Oval 89"/>
              <p:cNvSpPr>
                <a:spLocks noRot="1" noChangeAspect="1" noMove="1" noResize="1" noEditPoints="1" noAdjustHandles="1" noChangeArrowheads="1" noChangeShapeType="1" noTextEdit="1"/>
              </p:cNvSpPr>
              <p:nvPr/>
            </p:nvSpPr>
            <p:spPr>
              <a:xfrm>
                <a:off x="2286001" y="3733800"/>
                <a:ext cx="864825" cy="798124"/>
              </a:xfrm>
              <a:prstGeom prst="ellipse">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Oval 90"/>
              <p:cNvSpPr/>
              <p:nvPr/>
            </p:nvSpPr>
            <p:spPr>
              <a:xfrm>
                <a:off x="2286001" y="4800600"/>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4</m:t>
                          </m:r>
                        </m:sub>
                      </m:sSub>
                    </m:oMath>
                  </m:oMathPara>
                </a14:m>
                <a:endParaRPr lang="en-US" sz="2000" dirty="0">
                  <a:solidFill>
                    <a:schemeClr val="tx1"/>
                  </a:solidFill>
                </a:endParaRPr>
              </a:p>
            </p:txBody>
          </p:sp>
        </mc:Choice>
        <mc:Fallback xmlns="">
          <p:sp>
            <p:nvSpPr>
              <p:cNvPr id="91" name="Oval 90"/>
              <p:cNvSpPr>
                <a:spLocks noRot="1" noChangeAspect="1" noMove="1" noResize="1" noEditPoints="1" noAdjustHandles="1" noChangeArrowheads="1" noChangeShapeType="1" noTextEdit="1"/>
              </p:cNvSpPr>
              <p:nvPr/>
            </p:nvSpPr>
            <p:spPr>
              <a:xfrm>
                <a:off x="2286001" y="4800600"/>
                <a:ext cx="864825" cy="798124"/>
              </a:xfrm>
              <a:prstGeom prst="ellipse">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Oval 91"/>
              <p:cNvSpPr/>
              <p:nvPr/>
            </p:nvSpPr>
            <p:spPr>
              <a:xfrm>
                <a:off x="2286001" y="5831276"/>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5</m:t>
                          </m:r>
                        </m:sub>
                      </m:sSub>
                    </m:oMath>
                  </m:oMathPara>
                </a14:m>
                <a:endParaRPr lang="en-US" sz="2000" dirty="0">
                  <a:solidFill>
                    <a:schemeClr val="tx1"/>
                  </a:solidFill>
                </a:endParaRPr>
              </a:p>
            </p:txBody>
          </p:sp>
        </mc:Choice>
        <mc:Fallback xmlns="">
          <p:sp>
            <p:nvSpPr>
              <p:cNvPr id="92" name="Oval 91"/>
              <p:cNvSpPr>
                <a:spLocks noRot="1" noChangeAspect="1" noMove="1" noResize="1" noEditPoints="1" noAdjustHandles="1" noChangeArrowheads="1" noChangeShapeType="1" noTextEdit="1"/>
              </p:cNvSpPr>
              <p:nvPr/>
            </p:nvSpPr>
            <p:spPr>
              <a:xfrm>
                <a:off x="2286001" y="5831276"/>
                <a:ext cx="864825" cy="798124"/>
              </a:xfrm>
              <a:prstGeom prst="ellipse">
                <a:avLst/>
              </a:prstGeom>
              <a:blipFill>
                <a:blip r:embed="rId18"/>
                <a:stretch>
                  <a:fillRect/>
                </a:stretch>
              </a:blipFill>
            </p:spPr>
            <p:txBody>
              <a:bodyPr/>
              <a:lstStyle/>
              <a:p>
                <a:r>
                  <a:rPr lang="en-US">
                    <a:noFill/>
                  </a:rPr>
                  <a:t> </a:t>
                </a:r>
              </a:p>
            </p:txBody>
          </p:sp>
        </mc:Fallback>
      </mc:AlternateContent>
      <p:sp>
        <p:nvSpPr>
          <p:cNvPr id="93" name="TextBox 92"/>
          <p:cNvSpPr txBox="1"/>
          <p:nvPr/>
        </p:nvSpPr>
        <p:spPr>
          <a:xfrm>
            <a:off x="1688922" y="164277"/>
            <a:ext cx="8445678" cy="1569660"/>
          </a:xfrm>
          <a:prstGeom prst="rect">
            <a:avLst/>
          </a:prstGeom>
          <a:noFill/>
        </p:spPr>
        <p:txBody>
          <a:bodyPr wrap="square" rtlCol="0">
            <a:spAutoFit/>
          </a:bodyPr>
          <a:lstStyle/>
          <a:p>
            <a:r>
              <a:rPr lang="en-US" sz="2400" dirty="0"/>
              <a:t>Hidden layers:</a:t>
            </a:r>
          </a:p>
          <a:p>
            <a:pPr marL="342900" indent="-342900">
              <a:buFont typeface="Arial" panose="020B0604020202020204" pitchFamily="34" charset="0"/>
              <a:buChar char="•"/>
            </a:pPr>
            <a:r>
              <a:rPr lang="en-US" sz="2400" dirty="0"/>
              <a:t>This network has two hidden layers, with four units per layer.</a:t>
            </a:r>
          </a:p>
          <a:p>
            <a:pPr marL="342900" indent="-342900">
              <a:buFont typeface="Arial" panose="020B0604020202020204" pitchFamily="34" charset="0"/>
              <a:buChar char="•"/>
            </a:pPr>
            <a:r>
              <a:rPr lang="en-US" sz="2400" dirty="0"/>
              <a:t>The number of hidden layers and the number of units per layer are </a:t>
            </a:r>
            <a:r>
              <a:rPr lang="en-US" sz="2400" dirty="0" err="1"/>
              <a:t>hyperparameters</a:t>
            </a:r>
            <a:r>
              <a:rPr lang="en-US" sz="2400" dirty="0"/>
              <a:t>, they can take different values.</a:t>
            </a:r>
          </a:p>
        </p:txBody>
      </p:sp>
      <p:cxnSp>
        <p:nvCxnSpPr>
          <p:cNvPr id="94" name="Straight Arrow Connector 93"/>
          <p:cNvCxnSpPr>
            <a:stCxn id="88" idx="6"/>
            <a:endCxn id="5" idx="0"/>
          </p:cNvCxnSpPr>
          <p:nvPr/>
        </p:nvCxnSpPr>
        <p:spPr>
          <a:xfrm>
            <a:off x="3150825" y="2115538"/>
            <a:ext cx="1472588" cy="1704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8" idx="6"/>
            <a:endCxn id="30" idx="0"/>
          </p:cNvCxnSpPr>
          <p:nvPr/>
        </p:nvCxnSpPr>
        <p:spPr>
          <a:xfrm>
            <a:off x="3150825" y="2115538"/>
            <a:ext cx="1477904" cy="11610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8" idx="6"/>
            <a:endCxn id="14" idx="1"/>
          </p:cNvCxnSpPr>
          <p:nvPr/>
        </p:nvCxnSpPr>
        <p:spPr>
          <a:xfrm>
            <a:off x="3150825" y="2115539"/>
            <a:ext cx="1140846" cy="32992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8" idx="6"/>
            <a:endCxn id="13" idx="1"/>
          </p:cNvCxnSpPr>
          <p:nvPr/>
        </p:nvCxnSpPr>
        <p:spPr>
          <a:xfrm>
            <a:off x="3150825" y="2115539"/>
            <a:ext cx="1140846" cy="23086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89" idx="6"/>
            <a:endCxn id="5" idx="1"/>
          </p:cNvCxnSpPr>
          <p:nvPr/>
        </p:nvCxnSpPr>
        <p:spPr>
          <a:xfrm flipV="1">
            <a:off x="3150825" y="2402884"/>
            <a:ext cx="1135531" cy="7393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89" idx="6"/>
            <a:endCxn id="30" idx="1"/>
          </p:cNvCxnSpPr>
          <p:nvPr/>
        </p:nvCxnSpPr>
        <p:spPr>
          <a:xfrm>
            <a:off x="3150825" y="3142263"/>
            <a:ext cx="1140847" cy="2512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89" idx="6"/>
            <a:endCxn id="14" idx="1"/>
          </p:cNvCxnSpPr>
          <p:nvPr/>
        </p:nvCxnSpPr>
        <p:spPr>
          <a:xfrm>
            <a:off x="3150825" y="3142263"/>
            <a:ext cx="1140847" cy="22724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89" idx="6"/>
            <a:endCxn id="13" idx="1"/>
          </p:cNvCxnSpPr>
          <p:nvPr/>
        </p:nvCxnSpPr>
        <p:spPr>
          <a:xfrm>
            <a:off x="3150825" y="3142263"/>
            <a:ext cx="1140847" cy="12818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0" idx="6"/>
            <a:endCxn id="5" idx="2"/>
          </p:cNvCxnSpPr>
          <p:nvPr/>
        </p:nvCxnSpPr>
        <p:spPr>
          <a:xfrm flipV="1">
            <a:off x="3150825" y="2685062"/>
            <a:ext cx="995916" cy="1447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90" idx="6"/>
            <a:endCxn id="30" idx="2"/>
          </p:cNvCxnSpPr>
          <p:nvPr/>
        </p:nvCxnSpPr>
        <p:spPr>
          <a:xfrm flipV="1">
            <a:off x="3150825" y="3675662"/>
            <a:ext cx="1001232"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90" idx="6"/>
            <a:endCxn id="14" idx="2"/>
          </p:cNvCxnSpPr>
          <p:nvPr/>
        </p:nvCxnSpPr>
        <p:spPr>
          <a:xfrm>
            <a:off x="3150825" y="4132862"/>
            <a:ext cx="1001232" cy="1564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90" idx="6"/>
            <a:endCxn id="13" idx="2"/>
          </p:cNvCxnSpPr>
          <p:nvPr/>
        </p:nvCxnSpPr>
        <p:spPr>
          <a:xfrm>
            <a:off x="3150825" y="4132862"/>
            <a:ext cx="1001232" cy="5734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1" idx="6"/>
            <a:endCxn id="5" idx="3"/>
          </p:cNvCxnSpPr>
          <p:nvPr/>
        </p:nvCxnSpPr>
        <p:spPr>
          <a:xfrm flipV="1">
            <a:off x="3150825" y="2967242"/>
            <a:ext cx="1135530" cy="22324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1" idx="6"/>
            <a:endCxn id="30" idx="3"/>
          </p:cNvCxnSpPr>
          <p:nvPr/>
        </p:nvCxnSpPr>
        <p:spPr>
          <a:xfrm flipV="1">
            <a:off x="3150825" y="3957842"/>
            <a:ext cx="1140846" cy="12418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1" idx="6"/>
            <a:endCxn id="14" idx="3"/>
          </p:cNvCxnSpPr>
          <p:nvPr/>
        </p:nvCxnSpPr>
        <p:spPr>
          <a:xfrm>
            <a:off x="3150825" y="5199663"/>
            <a:ext cx="1140846" cy="7794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91" idx="6"/>
            <a:endCxn id="13" idx="3"/>
          </p:cNvCxnSpPr>
          <p:nvPr/>
        </p:nvCxnSpPr>
        <p:spPr>
          <a:xfrm flipV="1">
            <a:off x="3150825" y="4988518"/>
            <a:ext cx="1140846" cy="2111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92" idx="6"/>
            <a:endCxn id="5" idx="3"/>
          </p:cNvCxnSpPr>
          <p:nvPr/>
        </p:nvCxnSpPr>
        <p:spPr>
          <a:xfrm flipV="1">
            <a:off x="3150825" y="2967242"/>
            <a:ext cx="1135530" cy="32630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92" idx="6"/>
            <a:endCxn id="30" idx="3"/>
          </p:cNvCxnSpPr>
          <p:nvPr/>
        </p:nvCxnSpPr>
        <p:spPr>
          <a:xfrm flipV="1">
            <a:off x="3150825" y="3957842"/>
            <a:ext cx="1140846" cy="22724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92" idx="6"/>
            <a:endCxn id="14" idx="4"/>
          </p:cNvCxnSpPr>
          <p:nvPr/>
        </p:nvCxnSpPr>
        <p:spPr>
          <a:xfrm flipV="1">
            <a:off x="3150825" y="6096000"/>
            <a:ext cx="1477904" cy="1343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92" idx="6"/>
            <a:endCxn id="13" idx="3"/>
          </p:cNvCxnSpPr>
          <p:nvPr/>
        </p:nvCxnSpPr>
        <p:spPr>
          <a:xfrm flipV="1">
            <a:off x="3150825" y="4988518"/>
            <a:ext cx="1140846" cy="12418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8844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dirty="0"/>
          </a:p>
        </p:txBody>
      </p:sp>
      <mc:AlternateContent xmlns:mc="http://schemas.openxmlformats.org/markup-compatibility/2006" xmlns:a14="http://schemas.microsoft.com/office/drawing/2010/main">
        <mc:Choice Requires="a14">
          <p:sp>
            <p:nvSpPr>
              <p:cNvPr id="5" name="Oval 4"/>
              <p:cNvSpPr/>
              <p:nvPr/>
            </p:nvSpPr>
            <p:spPr>
              <a:xfrm>
                <a:off x="4146742" y="2286000"/>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6</m:t>
                          </m:r>
                        </m:sub>
                      </m:sSub>
                    </m:oMath>
                  </m:oMathPara>
                </a14:m>
                <a:endParaRPr lang="en-US" sz="2000" dirty="0">
                  <a:solidFill>
                    <a:schemeClr val="tx1"/>
                  </a:solidFill>
                </a:endParaRPr>
              </a:p>
            </p:txBody>
          </p:sp>
        </mc:Choice>
        <mc:Fallback xmlns="">
          <p:sp>
            <p:nvSpPr>
              <p:cNvPr id="5" name="Oval 4"/>
              <p:cNvSpPr>
                <a:spLocks noRot="1" noChangeAspect="1" noMove="1" noResize="1" noEditPoints="1" noAdjustHandles="1" noChangeArrowheads="1" noChangeShapeType="1" noTextEdit="1"/>
              </p:cNvSpPr>
              <p:nvPr/>
            </p:nvSpPr>
            <p:spPr>
              <a:xfrm>
                <a:off x="4146742" y="2286000"/>
                <a:ext cx="953343" cy="798124"/>
              </a:xfrm>
              <a:prstGeom prst="ellipse">
                <a:avLst/>
              </a:prstGeom>
              <a:blipFill>
                <a:blip r:embed="rId3"/>
                <a:stretch>
                  <a:fillRect/>
                </a:stretch>
              </a:blipFill>
            </p:spPr>
            <p:txBody>
              <a:bodyPr/>
              <a:lstStyle/>
              <a:p>
                <a:r>
                  <a:rPr lang="en-US">
                    <a:noFill/>
                  </a:rPr>
                  <a:t> </a:t>
                </a:r>
              </a:p>
            </p:txBody>
          </p:sp>
        </mc:Fallback>
      </mc:AlternateContent>
      <p:cxnSp>
        <p:nvCxnSpPr>
          <p:cNvPr id="6" name="Straight Arrow Connector 5"/>
          <p:cNvCxnSpPr>
            <a:stCxn id="14" idx="6"/>
            <a:endCxn id="15" idx="3"/>
          </p:cNvCxnSpPr>
          <p:nvPr/>
        </p:nvCxnSpPr>
        <p:spPr>
          <a:xfrm flipV="1">
            <a:off x="5105400" y="2971194"/>
            <a:ext cx="1130214" cy="27257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5" idx="6"/>
            <a:endCxn id="15" idx="1"/>
          </p:cNvCxnSpPr>
          <p:nvPr/>
        </p:nvCxnSpPr>
        <p:spPr>
          <a:xfrm flipV="1">
            <a:off x="5100084" y="2406836"/>
            <a:ext cx="1135530" cy="27822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23" idx="6"/>
          </p:cNvCxnSpPr>
          <p:nvPr/>
        </p:nvCxnSpPr>
        <p:spPr>
          <a:xfrm>
            <a:off x="8801942" y="4132862"/>
            <a:ext cx="117962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14" idx="6"/>
            <a:endCxn id="18" idx="3"/>
          </p:cNvCxnSpPr>
          <p:nvPr/>
        </p:nvCxnSpPr>
        <p:spPr>
          <a:xfrm>
            <a:off x="5105400" y="5696939"/>
            <a:ext cx="1130214" cy="2059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6"/>
            <a:endCxn id="16" idx="1"/>
          </p:cNvCxnSpPr>
          <p:nvPr/>
        </p:nvCxnSpPr>
        <p:spPr>
          <a:xfrm>
            <a:off x="5100084" y="2685063"/>
            <a:ext cx="1140846" cy="6722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Oval 12"/>
              <p:cNvSpPr/>
              <p:nvPr/>
            </p:nvSpPr>
            <p:spPr>
              <a:xfrm>
                <a:off x="4152058" y="43072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8</m:t>
                          </m:r>
                        </m:sub>
                      </m:sSub>
                    </m:oMath>
                  </m:oMathPara>
                </a14:m>
                <a:endParaRPr lang="en-US" sz="2000" dirty="0">
                  <a:solidFill>
                    <a:schemeClr val="tx1"/>
                  </a:solidFill>
                </a:endParaRPr>
              </a:p>
            </p:txBody>
          </p:sp>
        </mc:Choice>
        <mc:Fallback xmlns="">
          <p:sp>
            <p:nvSpPr>
              <p:cNvPr id="13" name="Oval 12"/>
              <p:cNvSpPr>
                <a:spLocks noRot="1" noChangeAspect="1" noMove="1" noResize="1" noEditPoints="1" noAdjustHandles="1" noChangeArrowheads="1" noChangeShapeType="1" noTextEdit="1"/>
              </p:cNvSpPr>
              <p:nvPr/>
            </p:nvSpPr>
            <p:spPr>
              <a:xfrm>
                <a:off x="4152058" y="4307276"/>
                <a:ext cx="953343" cy="79812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a:off x="4152058" y="52978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9</m:t>
                          </m:r>
                        </m:sub>
                      </m:sSub>
                    </m:oMath>
                  </m:oMathPara>
                </a14:m>
                <a:endParaRPr lang="en-US" sz="2000" dirty="0">
                  <a:solidFill>
                    <a:schemeClr val="tx1"/>
                  </a:solidFill>
                </a:endParaRPr>
              </a:p>
            </p:txBody>
          </p:sp>
        </mc:Choice>
        <mc:Fallback xmlns="">
          <p:sp>
            <p:nvSpPr>
              <p:cNvPr id="14" name="Oval 13"/>
              <p:cNvSpPr>
                <a:spLocks noRot="1" noChangeAspect="1" noMove="1" noResize="1" noEditPoints="1" noAdjustHandles="1" noChangeArrowheads="1" noChangeShapeType="1" noTextEdit="1"/>
              </p:cNvSpPr>
              <p:nvPr/>
            </p:nvSpPr>
            <p:spPr>
              <a:xfrm>
                <a:off x="4152058" y="5297876"/>
                <a:ext cx="953343" cy="798124"/>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p:cNvSpPr/>
              <p:nvPr/>
            </p:nvSpPr>
            <p:spPr>
              <a:xfrm>
                <a:off x="6096001" y="2289952"/>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10</m:t>
                          </m:r>
                        </m:sub>
                      </m:sSub>
                    </m:oMath>
                  </m:oMathPara>
                </a14:m>
                <a:endParaRPr lang="en-US" sz="2000" dirty="0">
                  <a:solidFill>
                    <a:schemeClr val="tx1"/>
                  </a:solidFill>
                </a:endParaRPr>
              </a:p>
            </p:txBody>
          </p:sp>
        </mc:Choice>
        <mc:Fallback xmlns="">
          <p:sp>
            <p:nvSpPr>
              <p:cNvPr id="15" name="Oval 14"/>
              <p:cNvSpPr>
                <a:spLocks noRot="1" noChangeAspect="1" noMove="1" noResize="1" noEditPoints="1" noAdjustHandles="1" noChangeArrowheads="1" noChangeShapeType="1" noTextEdit="1"/>
              </p:cNvSpPr>
              <p:nvPr/>
            </p:nvSpPr>
            <p:spPr>
              <a:xfrm>
                <a:off x="6096001" y="2289952"/>
                <a:ext cx="953343" cy="79812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p:cNvSpPr/>
              <p:nvPr/>
            </p:nvSpPr>
            <p:spPr>
              <a:xfrm>
                <a:off x="6101317" y="32404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11</m:t>
                          </m:r>
                        </m:sub>
                      </m:sSub>
                    </m:oMath>
                  </m:oMathPara>
                </a14:m>
                <a:endParaRPr lang="en-US" sz="2000" dirty="0">
                  <a:solidFill>
                    <a:schemeClr val="tx1"/>
                  </a:solidFill>
                </a:endParaRPr>
              </a:p>
            </p:txBody>
          </p:sp>
        </mc:Choice>
        <mc:Fallback xmlns="">
          <p:sp>
            <p:nvSpPr>
              <p:cNvPr id="16" name="Oval 15"/>
              <p:cNvSpPr>
                <a:spLocks noRot="1" noChangeAspect="1" noMove="1" noResize="1" noEditPoints="1" noAdjustHandles="1" noChangeArrowheads="1" noChangeShapeType="1" noTextEdit="1"/>
              </p:cNvSpPr>
              <p:nvPr/>
            </p:nvSpPr>
            <p:spPr>
              <a:xfrm>
                <a:off x="6101317" y="3240476"/>
                <a:ext cx="953343" cy="798124"/>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a:xfrm>
                <a:off x="6101317" y="42310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12</m:t>
                          </m:r>
                        </m:sub>
                      </m:sSub>
                    </m:oMath>
                  </m:oMathPara>
                </a14:m>
                <a:endParaRPr lang="en-US" sz="2000" dirty="0">
                  <a:solidFill>
                    <a:schemeClr val="tx1"/>
                  </a:solidFill>
                </a:endParaRPr>
              </a:p>
            </p:txBody>
          </p:sp>
        </mc:Choice>
        <mc:Fallback xmlns="">
          <p:sp>
            <p:nvSpPr>
              <p:cNvPr id="17" name="Oval 16"/>
              <p:cNvSpPr>
                <a:spLocks noRot="1" noChangeAspect="1" noMove="1" noResize="1" noEditPoints="1" noAdjustHandles="1" noChangeArrowheads="1" noChangeShapeType="1" noTextEdit="1"/>
              </p:cNvSpPr>
              <p:nvPr/>
            </p:nvSpPr>
            <p:spPr>
              <a:xfrm>
                <a:off x="6101317" y="4231076"/>
                <a:ext cx="953343" cy="79812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p:cNvSpPr/>
              <p:nvPr/>
            </p:nvSpPr>
            <p:spPr>
              <a:xfrm>
                <a:off x="6096001" y="5221676"/>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13</m:t>
                          </m:r>
                        </m:sub>
                      </m:sSub>
                    </m:oMath>
                  </m:oMathPara>
                </a14:m>
                <a:endParaRPr lang="en-US" sz="2000" dirty="0">
                  <a:solidFill>
                    <a:schemeClr val="tx1"/>
                  </a:solidFill>
                </a:endParaRPr>
              </a:p>
            </p:txBody>
          </p:sp>
        </mc:Choice>
        <mc:Fallback xmlns="">
          <p:sp>
            <p:nvSpPr>
              <p:cNvPr id="18" name="Oval 17"/>
              <p:cNvSpPr>
                <a:spLocks noRot="1" noChangeAspect="1" noMove="1" noResize="1" noEditPoints="1" noAdjustHandles="1" noChangeArrowheads="1" noChangeShapeType="1" noTextEdit="1"/>
              </p:cNvSpPr>
              <p:nvPr/>
            </p:nvSpPr>
            <p:spPr>
              <a:xfrm>
                <a:off x="6096001" y="5221676"/>
                <a:ext cx="953343" cy="798124"/>
              </a:xfrm>
              <a:prstGeom prst="ellipse">
                <a:avLst/>
              </a:prstGeom>
              <a:blipFill>
                <a:blip r:embed="rId9"/>
                <a:stretch>
                  <a:fillRect/>
                </a:stretch>
              </a:blipFill>
            </p:spPr>
            <p:txBody>
              <a:bodyPr/>
              <a:lstStyle/>
              <a:p>
                <a:r>
                  <a:rPr lang="en-US">
                    <a:noFill/>
                  </a:rPr>
                  <a:t> </a:t>
                </a:r>
              </a:p>
            </p:txBody>
          </p:sp>
        </mc:Fallback>
      </mc:AlternateContent>
      <p:cxnSp>
        <p:nvCxnSpPr>
          <p:cNvPr id="19" name="Straight Arrow Connector 18"/>
          <p:cNvCxnSpPr>
            <a:stCxn id="13" idx="6"/>
            <a:endCxn id="17" idx="2"/>
          </p:cNvCxnSpPr>
          <p:nvPr/>
        </p:nvCxnSpPr>
        <p:spPr>
          <a:xfrm flipV="1">
            <a:off x="5105400" y="4630138"/>
            <a:ext cx="995916" cy="76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6"/>
            <a:endCxn id="18" idx="1"/>
          </p:cNvCxnSpPr>
          <p:nvPr/>
        </p:nvCxnSpPr>
        <p:spPr>
          <a:xfrm>
            <a:off x="5100084" y="2685063"/>
            <a:ext cx="1135530" cy="26534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4" idx="6"/>
            <a:endCxn id="17" idx="3"/>
          </p:cNvCxnSpPr>
          <p:nvPr/>
        </p:nvCxnSpPr>
        <p:spPr>
          <a:xfrm flipV="1">
            <a:off x="5105400" y="4912318"/>
            <a:ext cx="1135530" cy="7846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Oval 21"/>
              <p:cNvSpPr/>
              <p:nvPr/>
            </p:nvSpPr>
            <p:spPr>
              <a:xfrm>
                <a:off x="7848601" y="2345648"/>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14</m:t>
                          </m:r>
                        </m:sub>
                      </m:sSub>
                    </m:oMath>
                  </m:oMathPara>
                </a14:m>
                <a:endParaRPr lang="en-US" sz="2000"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7848601" y="2345648"/>
                <a:ext cx="953343" cy="79812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Oval 22"/>
              <p:cNvSpPr/>
              <p:nvPr/>
            </p:nvSpPr>
            <p:spPr>
              <a:xfrm>
                <a:off x="7848600" y="3733800"/>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15</m:t>
                          </m:r>
                        </m:sub>
                      </m:sSub>
                    </m:oMath>
                  </m:oMathPara>
                </a14:m>
                <a:endParaRPr lang="en-US" sz="2000" dirty="0">
                  <a:solidFill>
                    <a:schemeClr val="tx1"/>
                  </a:solidFill>
                </a:endParaRPr>
              </a:p>
            </p:txBody>
          </p:sp>
        </mc:Choice>
        <mc:Fallback xmlns="">
          <p:sp>
            <p:nvSpPr>
              <p:cNvPr id="23" name="Oval 22"/>
              <p:cNvSpPr>
                <a:spLocks noRot="1" noChangeAspect="1" noMove="1" noResize="1" noEditPoints="1" noAdjustHandles="1" noChangeArrowheads="1" noChangeShapeType="1" noTextEdit="1"/>
              </p:cNvSpPr>
              <p:nvPr/>
            </p:nvSpPr>
            <p:spPr>
              <a:xfrm>
                <a:off x="7848600" y="3733800"/>
                <a:ext cx="953343" cy="798124"/>
              </a:xfrm>
              <a:prstGeom prst="ellipse">
                <a:avLst/>
              </a:prstGeom>
              <a:blipFill>
                <a:blip r:embed="rId11"/>
                <a:stretch>
                  <a:fillRect/>
                </a:stretch>
              </a:blipFill>
            </p:spPr>
            <p:txBody>
              <a:bodyPr/>
              <a:lstStyle/>
              <a:p>
                <a:r>
                  <a:rPr lang="en-US">
                    <a:noFill/>
                  </a:rPr>
                  <a:t> </a:t>
                </a:r>
              </a:p>
            </p:txBody>
          </p:sp>
        </mc:Fallback>
      </mc:AlternateContent>
      <p:cxnSp>
        <p:nvCxnSpPr>
          <p:cNvPr id="24" name="Straight Arrow Connector 23"/>
          <p:cNvCxnSpPr>
            <a:stCxn id="15" idx="6"/>
            <a:endCxn id="22" idx="1"/>
          </p:cNvCxnSpPr>
          <p:nvPr/>
        </p:nvCxnSpPr>
        <p:spPr>
          <a:xfrm flipV="1">
            <a:off x="7049344" y="2462532"/>
            <a:ext cx="938871" cy="22648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6" idx="6"/>
            <a:endCxn id="22" idx="2"/>
          </p:cNvCxnSpPr>
          <p:nvPr/>
        </p:nvCxnSpPr>
        <p:spPr>
          <a:xfrm flipV="1">
            <a:off x="7054660" y="2744710"/>
            <a:ext cx="793941" cy="8948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6"/>
            <a:endCxn id="23" idx="2"/>
          </p:cNvCxnSpPr>
          <p:nvPr/>
        </p:nvCxnSpPr>
        <p:spPr>
          <a:xfrm flipV="1">
            <a:off x="7054659" y="4132862"/>
            <a:ext cx="793940" cy="4972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8" idx="6"/>
            <a:endCxn id="23" idx="3"/>
          </p:cNvCxnSpPr>
          <p:nvPr/>
        </p:nvCxnSpPr>
        <p:spPr>
          <a:xfrm flipV="1">
            <a:off x="7049343" y="4415042"/>
            <a:ext cx="938870" cy="12056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6" idx="6"/>
            <a:endCxn id="23" idx="2"/>
          </p:cNvCxnSpPr>
          <p:nvPr/>
        </p:nvCxnSpPr>
        <p:spPr>
          <a:xfrm>
            <a:off x="7054659" y="3639538"/>
            <a:ext cx="793940" cy="4933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2" idx="6"/>
          </p:cNvCxnSpPr>
          <p:nvPr/>
        </p:nvCxnSpPr>
        <p:spPr>
          <a:xfrm flipV="1">
            <a:off x="8801944" y="2743200"/>
            <a:ext cx="1180257" cy="15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Oval 29"/>
              <p:cNvSpPr/>
              <p:nvPr/>
            </p:nvSpPr>
            <p:spPr>
              <a:xfrm>
                <a:off x="4152058" y="3276600"/>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7</m:t>
                          </m:r>
                        </m:sub>
                      </m:sSub>
                    </m:oMath>
                  </m:oMathPara>
                </a14:m>
                <a:endParaRPr lang="en-US" sz="2000" dirty="0">
                  <a:solidFill>
                    <a:schemeClr val="tx1"/>
                  </a:solidFill>
                </a:endParaRPr>
              </a:p>
            </p:txBody>
          </p:sp>
        </mc:Choice>
        <mc:Fallback xmlns="">
          <p:sp>
            <p:nvSpPr>
              <p:cNvPr id="30" name="Oval 29"/>
              <p:cNvSpPr>
                <a:spLocks noRot="1" noChangeAspect="1" noMove="1" noResize="1" noEditPoints="1" noAdjustHandles="1" noChangeArrowheads="1" noChangeShapeType="1" noTextEdit="1"/>
              </p:cNvSpPr>
              <p:nvPr/>
            </p:nvSpPr>
            <p:spPr>
              <a:xfrm>
                <a:off x="4152058" y="3276600"/>
                <a:ext cx="953343" cy="798124"/>
              </a:xfrm>
              <a:prstGeom prst="ellipse">
                <a:avLst/>
              </a:prstGeom>
              <a:blipFill>
                <a:blip r:embed="rId12"/>
                <a:stretch>
                  <a:fillRect/>
                </a:stretch>
              </a:blipFill>
            </p:spPr>
            <p:txBody>
              <a:bodyPr/>
              <a:lstStyle/>
              <a:p>
                <a:r>
                  <a:rPr lang="en-US">
                    <a:noFill/>
                  </a:rPr>
                  <a:t> </a:t>
                </a:r>
              </a:p>
            </p:txBody>
          </p:sp>
        </mc:Fallback>
      </mc:AlternateContent>
      <p:cxnSp>
        <p:nvCxnSpPr>
          <p:cNvPr id="31" name="Straight Arrow Connector 30"/>
          <p:cNvCxnSpPr>
            <a:stCxn id="30" idx="6"/>
            <a:endCxn id="16" idx="2"/>
          </p:cNvCxnSpPr>
          <p:nvPr/>
        </p:nvCxnSpPr>
        <p:spPr>
          <a:xfrm flipV="1">
            <a:off x="5105400" y="3639538"/>
            <a:ext cx="995916" cy="361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30" idx="6"/>
            <a:endCxn id="17" idx="2"/>
          </p:cNvCxnSpPr>
          <p:nvPr/>
        </p:nvCxnSpPr>
        <p:spPr>
          <a:xfrm>
            <a:off x="5105400" y="3675662"/>
            <a:ext cx="995916" cy="9544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4" idx="6"/>
          </p:cNvCxnSpPr>
          <p:nvPr/>
        </p:nvCxnSpPr>
        <p:spPr>
          <a:xfrm>
            <a:off x="8801943" y="5580662"/>
            <a:ext cx="117962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Oval 33"/>
              <p:cNvSpPr/>
              <p:nvPr/>
            </p:nvSpPr>
            <p:spPr>
              <a:xfrm>
                <a:off x="7848601" y="5181600"/>
                <a:ext cx="953343"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16</m:t>
                          </m:r>
                        </m:sub>
                      </m:sSub>
                    </m:oMath>
                  </m:oMathPara>
                </a14:m>
                <a:endParaRPr lang="en-US" sz="2000" dirty="0">
                  <a:solidFill>
                    <a:schemeClr val="tx1"/>
                  </a:solidFill>
                </a:endParaRPr>
              </a:p>
            </p:txBody>
          </p:sp>
        </mc:Choice>
        <mc:Fallback xmlns="">
          <p:sp>
            <p:nvSpPr>
              <p:cNvPr id="34" name="Oval 33"/>
              <p:cNvSpPr>
                <a:spLocks noRot="1" noChangeAspect="1" noMove="1" noResize="1" noEditPoints="1" noAdjustHandles="1" noChangeArrowheads="1" noChangeShapeType="1" noTextEdit="1"/>
              </p:cNvSpPr>
              <p:nvPr/>
            </p:nvSpPr>
            <p:spPr>
              <a:xfrm>
                <a:off x="7848601" y="5181600"/>
                <a:ext cx="953343" cy="798124"/>
              </a:xfrm>
              <a:prstGeom prst="ellipse">
                <a:avLst/>
              </a:prstGeom>
              <a:blipFill>
                <a:blip r:embed="rId13"/>
                <a:stretch>
                  <a:fillRect/>
                </a:stretch>
              </a:blipFill>
            </p:spPr>
            <p:txBody>
              <a:bodyPr/>
              <a:lstStyle/>
              <a:p>
                <a:r>
                  <a:rPr lang="en-US">
                    <a:noFill/>
                  </a:rPr>
                  <a:t> </a:t>
                </a:r>
              </a:p>
            </p:txBody>
          </p:sp>
        </mc:Fallback>
      </mc:AlternateContent>
      <p:cxnSp>
        <p:nvCxnSpPr>
          <p:cNvPr id="36" name="Straight Arrow Connector 35"/>
          <p:cNvCxnSpPr>
            <a:stCxn id="14" idx="6"/>
            <a:endCxn id="16" idx="3"/>
          </p:cNvCxnSpPr>
          <p:nvPr/>
        </p:nvCxnSpPr>
        <p:spPr>
          <a:xfrm flipV="1">
            <a:off x="5105400" y="3921718"/>
            <a:ext cx="1135530" cy="17752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6"/>
            <a:endCxn id="18" idx="3"/>
          </p:cNvCxnSpPr>
          <p:nvPr/>
        </p:nvCxnSpPr>
        <p:spPr>
          <a:xfrm>
            <a:off x="5105400" y="4706339"/>
            <a:ext cx="1130214" cy="11965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6"/>
            <a:endCxn id="16" idx="2"/>
          </p:cNvCxnSpPr>
          <p:nvPr/>
        </p:nvCxnSpPr>
        <p:spPr>
          <a:xfrm flipV="1">
            <a:off x="5105400" y="3639538"/>
            <a:ext cx="995916" cy="1066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3" idx="6"/>
            <a:endCxn id="15" idx="2"/>
          </p:cNvCxnSpPr>
          <p:nvPr/>
        </p:nvCxnSpPr>
        <p:spPr>
          <a:xfrm flipV="1">
            <a:off x="5105400" y="2689014"/>
            <a:ext cx="990600" cy="20173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0" idx="6"/>
            <a:endCxn id="15" idx="2"/>
          </p:cNvCxnSpPr>
          <p:nvPr/>
        </p:nvCxnSpPr>
        <p:spPr>
          <a:xfrm flipV="1">
            <a:off x="5105400" y="2689014"/>
            <a:ext cx="990600" cy="98664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 idx="6"/>
            <a:endCxn id="17" idx="1"/>
          </p:cNvCxnSpPr>
          <p:nvPr/>
        </p:nvCxnSpPr>
        <p:spPr>
          <a:xfrm>
            <a:off x="5100084" y="2685063"/>
            <a:ext cx="1140846" cy="16628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0" idx="6"/>
            <a:endCxn id="18" idx="2"/>
          </p:cNvCxnSpPr>
          <p:nvPr/>
        </p:nvCxnSpPr>
        <p:spPr>
          <a:xfrm>
            <a:off x="5105400" y="3675662"/>
            <a:ext cx="990600" cy="1945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17" idx="6"/>
            <a:endCxn id="22" idx="2"/>
          </p:cNvCxnSpPr>
          <p:nvPr/>
        </p:nvCxnSpPr>
        <p:spPr>
          <a:xfrm flipV="1">
            <a:off x="7054660" y="2744710"/>
            <a:ext cx="793941" cy="188542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18" idx="6"/>
            <a:endCxn id="22" idx="3"/>
          </p:cNvCxnSpPr>
          <p:nvPr/>
        </p:nvCxnSpPr>
        <p:spPr>
          <a:xfrm flipV="1">
            <a:off x="7049344" y="3026890"/>
            <a:ext cx="938871" cy="259384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15" idx="6"/>
            <a:endCxn id="23" idx="1"/>
          </p:cNvCxnSpPr>
          <p:nvPr/>
        </p:nvCxnSpPr>
        <p:spPr>
          <a:xfrm>
            <a:off x="7049343" y="2689015"/>
            <a:ext cx="938870" cy="116166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15" idx="6"/>
            <a:endCxn id="34" idx="1"/>
          </p:cNvCxnSpPr>
          <p:nvPr/>
        </p:nvCxnSpPr>
        <p:spPr>
          <a:xfrm>
            <a:off x="7049344" y="2689015"/>
            <a:ext cx="938871" cy="260946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6" idx="6"/>
            <a:endCxn id="34" idx="2"/>
          </p:cNvCxnSpPr>
          <p:nvPr/>
        </p:nvCxnSpPr>
        <p:spPr>
          <a:xfrm>
            <a:off x="7054660" y="3639538"/>
            <a:ext cx="793941" cy="19411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17" idx="6"/>
            <a:endCxn id="34" idx="2"/>
          </p:cNvCxnSpPr>
          <p:nvPr/>
        </p:nvCxnSpPr>
        <p:spPr>
          <a:xfrm>
            <a:off x="7054660" y="4630138"/>
            <a:ext cx="793941" cy="95052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8" idx="6"/>
            <a:endCxn id="34" idx="3"/>
          </p:cNvCxnSpPr>
          <p:nvPr/>
        </p:nvCxnSpPr>
        <p:spPr>
          <a:xfrm>
            <a:off x="7049344" y="5620739"/>
            <a:ext cx="938871" cy="24210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Oval 87"/>
              <p:cNvSpPr/>
              <p:nvPr/>
            </p:nvSpPr>
            <p:spPr>
              <a:xfrm>
                <a:off x="2286001" y="1716476"/>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1</m:t>
                          </m:r>
                        </m:sub>
                      </m:sSub>
                    </m:oMath>
                  </m:oMathPara>
                </a14:m>
                <a:endParaRPr lang="en-US" sz="2000" dirty="0">
                  <a:solidFill>
                    <a:schemeClr val="tx1"/>
                  </a:solidFill>
                </a:endParaRPr>
              </a:p>
            </p:txBody>
          </p:sp>
        </mc:Choice>
        <mc:Fallback xmlns="">
          <p:sp>
            <p:nvSpPr>
              <p:cNvPr id="88" name="Oval 87"/>
              <p:cNvSpPr>
                <a:spLocks noRot="1" noChangeAspect="1" noMove="1" noResize="1" noEditPoints="1" noAdjustHandles="1" noChangeArrowheads="1" noChangeShapeType="1" noTextEdit="1"/>
              </p:cNvSpPr>
              <p:nvPr/>
            </p:nvSpPr>
            <p:spPr>
              <a:xfrm>
                <a:off x="2286001" y="1716476"/>
                <a:ext cx="864825" cy="798124"/>
              </a:xfrm>
              <a:prstGeom prst="ellipse">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Oval 88"/>
              <p:cNvSpPr/>
              <p:nvPr/>
            </p:nvSpPr>
            <p:spPr>
              <a:xfrm>
                <a:off x="2286000" y="2743200"/>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2</m:t>
                          </m:r>
                        </m:sub>
                      </m:sSub>
                    </m:oMath>
                  </m:oMathPara>
                </a14:m>
                <a:endParaRPr lang="en-US" sz="2000" dirty="0">
                  <a:solidFill>
                    <a:schemeClr val="tx1"/>
                  </a:solidFill>
                </a:endParaRPr>
              </a:p>
            </p:txBody>
          </p:sp>
        </mc:Choice>
        <mc:Fallback xmlns="">
          <p:sp>
            <p:nvSpPr>
              <p:cNvPr id="89" name="Oval 88"/>
              <p:cNvSpPr>
                <a:spLocks noRot="1" noChangeAspect="1" noMove="1" noResize="1" noEditPoints="1" noAdjustHandles="1" noChangeArrowheads="1" noChangeShapeType="1" noTextEdit="1"/>
              </p:cNvSpPr>
              <p:nvPr/>
            </p:nvSpPr>
            <p:spPr>
              <a:xfrm>
                <a:off x="2286000" y="2743200"/>
                <a:ext cx="864825" cy="798124"/>
              </a:xfrm>
              <a:prstGeom prst="ellipse">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p:cNvSpPr/>
              <p:nvPr/>
            </p:nvSpPr>
            <p:spPr>
              <a:xfrm>
                <a:off x="2286001" y="3733800"/>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3</m:t>
                          </m:r>
                        </m:sub>
                      </m:sSub>
                    </m:oMath>
                  </m:oMathPara>
                </a14:m>
                <a:endParaRPr lang="en-US" sz="2000" dirty="0">
                  <a:solidFill>
                    <a:schemeClr val="tx1"/>
                  </a:solidFill>
                </a:endParaRPr>
              </a:p>
            </p:txBody>
          </p:sp>
        </mc:Choice>
        <mc:Fallback xmlns="">
          <p:sp>
            <p:nvSpPr>
              <p:cNvPr id="90" name="Oval 89"/>
              <p:cNvSpPr>
                <a:spLocks noRot="1" noChangeAspect="1" noMove="1" noResize="1" noEditPoints="1" noAdjustHandles="1" noChangeArrowheads="1" noChangeShapeType="1" noTextEdit="1"/>
              </p:cNvSpPr>
              <p:nvPr/>
            </p:nvSpPr>
            <p:spPr>
              <a:xfrm>
                <a:off x="2286001" y="3733800"/>
                <a:ext cx="864825" cy="798124"/>
              </a:xfrm>
              <a:prstGeom prst="ellipse">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Oval 90"/>
              <p:cNvSpPr/>
              <p:nvPr/>
            </p:nvSpPr>
            <p:spPr>
              <a:xfrm>
                <a:off x="2286001" y="4800600"/>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4</m:t>
                          </m:r>
                        </m:sub>
                      </m:sSub>
                    </m:oMath>
                  </m:oMathPara>
                </a14:m>
                <a:endParaRPr lang="en-US" sz="2000" dirty="0">
                  <a:solidFill>
                    <a:schemeClr val="tx1"/>
                  </a:solidFill>
                </a:endParaRPr>
              </a:p>
            </p:txBody>
          </p:sp>
        </mc:Choice>
        <mc:Fallback xmlns="">
          <p:sp>
            <p:nvSpPr>
              <p:cNvPr id="91" name="Oval 90"/>
              <p:cNvSpPr>
                <a:spLocks noRot="1" noChangeAspect="1" noMove="1" noResize="1" noEditPoints="1" noAdjustHandles="1" noChangeArrowheads="1" noChangeShapeType="1" noTextEdit="1"/>
              </p:cNvSpPr>
              <p:nvPr/>
            </p:nvSpPr>
            <p:spPr>
              <a:xfrm>
                <a:off x="2286001" y="4800600"/>
                <a:ext cx="864825" cy="798124"/>
              </a:xfrm>
              <a:prstGeom prst="ellipse">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Oval 91"/>
              <p:cNvSpPr/>
              <p:nvPr/>
            </p:nvSpPr>
            <p:spPr>
              <a:xfrm>
                <a:off x="2286001" y="5831276"/>
                <a:ext cx="864825" cy="79812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a:rPr>
                            <m:t>𝑃</m:t>
                          </m:r>
                        </m:e>
                        <m:sub>
                          <m:r>
                            <a:rPr lang="en-US" sz="2000" i="1">
                              <a:solidFill>
                                <a:schemeClr val="tx1"/>
                              </a:solidFill>
                              <a:latin typeface="Cambria Math" panose="02040503050406030204" pitchFamily="18" charset="0"/>
                            </a:rPr>
                            <m:t>5</m:t>
                          </m:r>
                        </m:sub>
                      </m:sSub>
                    </m:oMath>
                  </m:oMathPara>
                </a14:m>
                <a:endParaRPr lang="en-US" sz="2000" dirty="0">
                  <a:solidFill>
                    <a:schemeClr val="tx1"/>
                  </a:solidFill>
                </a:endParaRPr>
              </a:p>
            </p:txBody>
          </p:sp>
        </mc:Choice>
        <mc:Fallback xmlns="">
          <p:sp>
            <p:nvSpPr>
              <p:cNvPr id="92" name="Oval 91"/>
              <p:cNvSpPr>
                <a:spLocks noRot="1" noChangeAspect="1" noMove="1" noResize="1" noEditPoints="1" noAdjustHandles="1" noChangeArrowheads="1" noChangeShapeType="1" noTextEdit="1"/>
              </p:cNvSpPr>
              <p:nvPr/>
            </p:nvSpPr>
            <p:spPr>
              <a:xfrm>
                <a:off x="2286001" y="5831276"/>
                <a:ext cx="864825" cy="798124"/>
              </a:xfrm>
              <a:prstGeom prst="ellipse">
                <a:avLst/>
              </a:prstGeom>
              <a:blipFill>
                <a:blip r:embed="rId18"/>
                <a:stretch>
                  <a:fillRect/>
                </a:stretch>
              </a:blipFill>
            </p:spPr>
            <p:txBody>
              <a:bodyPr/>
              <a:lstStyle/>
              <a:p>
                <a:r>
                  <a:rPr lang="en-US">
                    <a:noFill/>
                  </a:rPr>
                  <a:t> </a:t>
                </a:r>
              </a:p>
            </p:txBody>
          </p:sp>
        </mc:Fallback>
      </mc:AlternateContent>
      <p:sp>
        <p:nvSpPr>
          <p:cNvPr id="93" name="TextBox 92"/>
          <p:cNvSpPr txBox="1"/>
          <p:nvPr/>
        </p:nvSpPr>
        <p:spPr>
          <a:xfrm>
            <a:off x="1688922" y="164278"/>
            <a:ext cx="8445678" cy="1200329"/>
          </a:xfrm>
          <a:prstGeom prst="rect">
            <a:avLst/>
          </a:prstGeom>
          <a:noFill/>
        </p:spPr>
        <p:txBody>
          <a:bodyPr wrap="square" rtlCol="0">
            <a:spAutoFit/>
          </a:bodyPr>
          <a:lstStyle/>
          <a:p>
            <a:r>
              <a:rPr lang="en-US" sz="2400" dirty="0"/>
              <a:t>Output layer:</a:t>
            </a:r>
          </a:p>
          <a:p>
            <a:pPr marL="342900" indent="-342900">
              <a:buFont typeface="Arial" panose="020B0604020202020204" pitchFamily="34" charset="0"/>
              <a:buChar char="•"/>
            </a:pPr>
            <a:r>
              <a:rPr lang="en-US" sz="2400" dirty="0"/>
              <a:t>In our example, it </a:t>
            </a:r>
            <a:r>
              <a:rPr lang="en-US" sz="2400" b="1" u="sng" dirty="0"/>
              <a:t>must</a:t>
            </a:r>
            <a:r>
              <a:rPr lang="en-US" sz="2400" dirty="0"/>
              <a:t> have three units, because we want to recognize three different classes.</a:t>
            </a:r>
          </a:p>
        </p:txBody>
      </p:sp>
      <p:cxnSp>
        <p:nvCxnSpPr>
          <p:cNvPr id="94" name="Straight Arrow Connector 93"/>
          <p:cNvCxnSpPr>
            <a:stCxn id="88" idx="6"/>
            <a:endCxn id="5" idx="0"/>
          </p:cNvCxnSpPr>
          <p:nvPr/>
        </p:nvCxnSpPr>
        <p:spPr>
          <a:xfrm>
            <a:off x="3150825" y="2115538"/>
            <a:ext cx="1472588" cy="1704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88" idx="6"/>
            <a:endCxn id="30" idx="0"/>
          </p:cNvCxnSpPr>
          <p:nvPr/>
        </p:nvCxnSpPr>
        <p:spPr>
          <a:xfrm>
            <a:off x="3150825" y="2115538"/>
            <a:ext cx="1477904" cy="116106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8" idx="6"/>
            <a:endCxn id="14" idx="1"/>
          </p:cNvCxnSpPr>
          <p:nvPr/>
        </p:nvCxnSpPr>
        <p:spPr>
          <a:xfrm>
            <a:off x="3150825" y="2115539"/>
            <a:ext cx="1140846" cy="32992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8" idx="6"/>
            <a:endCxn id="13" idx="1"/>
          </p:cNvCxnSpPr>
          <p:nvPr/>
        </p:nvCxnSpPr>
        <p:spPr>
          <a:xfrm>
            <a:off x="3150825" y="2115539"/>
            <a:ext cx="1140846" cy="23086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89" idx="6"/>
            <a:endCxn id="5" idx="1"/>
          </p:cNvCxnSpPr>
          <p:nvPr/>
        </p:nvCxnSpPr>
        <p:spPr>
          <a:xfrm flipV="1">
            <a:off x="3150825" y="2402884"/>
            <a:ext cx="1135531" cy="7393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89" idx="6"/>
            <a:endCxn id="30" idx="1"/>
          </p:cNvCxnSpPr>
          <p:nvPr/>
        </p:nvCxnSpPr>
        <p:spPr>
          <a:xfrm>
            <a:off x="3150825" y="3142263"/>
            <a:ext cx="1140847" cy="2512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89" idx="6"/>
            <a:endCxn id="14" idx="1"/>
          </p:cNvCxnSpPr>
          <p:nvPr/>
        </p:nvCxnSpPr>
        <p:spPr>
          <a:xfrm>
            <a:off x="3150825" y="3142263"/>
            <a:ext cx="1140847" cy="22724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89" idx="6"/>
            <a:endCxn id="13" idx="1"/>
          </p:cNvCxnSpPr>
          <p:nvPr/>
        </p:nvCxnSpPr>
        <p:spPr>
          <a:xfrm>
            <a:off x="3150825" y="3142263"/>
            <a:ext cx="1140847" cy="12818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90" idx="6"/>
            <a:endCxn id="5" idx="2"/>
          </p:cNvCxnSpPr>
          <p:nvPr/>
        </p:nvCxnSpPr>
        <p:spPr>
          <a:xfrm flipV="1">
            <a:off x="3150825" y="2685062"/>
            <a:ext cx="995916" cy="1447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90" idx="6"/>
            <a:endCxn id="30" idx="2"/>
          </p:cNvCxnSpPr>
          <p:nvPr/>
        </p:nvCxnSpPr>
        <p:spPr>
          <a:xfrm flipV="1">
            <a:off x="3150825" y="3675662"/>
            <a:ext cx="1001232"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90" idx="6"/>
            <a:endCxn id="14" idx="2"/>
          </p:cNvCxnSpPr>
          <p:nvPr/>
        </p:nvCxnSpPr>
        <p:spPr>
          <a:xfrm>
            <a:off x="3150825" y="4132862"/>
            <a:ext cx="1001232" cy="15640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stCxn id="90" idx="6"/>
            <a:endCxn id="13" idx="2"/>
          </p:cNvCxnSpPr>
          <p:nvPr/>
        </p:nvCxnSpPr>
        <p:spPr>
          <a:xfrm>
            <a:off x="3150825" y="4132862"/>
            <a:ext cx="1001232" cy="5734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1" idx="6"/>
            <a:endCxn id="5" idx="3"/>
          </p:cNvCxnSpPr>
          <p:nvPr/>
        </p:nvCxnSpPr>
        <p:spPr>
          <a:xfrm flipV="1">
            <a:off x="3150825" y="2967242"/>
            <a:ext cx="1135530" cy="22324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1" idx="6"/>
            <a:endCxn id="30" idx="3"/>
          </p:cNvCxnSpPr>
          <p:nvPr/>
        </p:nvCxnSpPr>
        <p:spPr>
          <a:xfrm flipV="1">
            <a:off x="3150825" y="3957842"/>
            <a:ext cx="1140846" cy="12418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1" idx="6"/>
            <a:endCxn id="14" idx="3"/>
          </p:cNvCxnSpPr>
          <p:nvPr/>
        </p:nvCxnSpPr>
        <p:spPr>
          <a:xfrm>
            <a:off x="3150825" y="5199663"/>
            <a:ext cx="1140846" cy="77945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91" idx="6"/>
            <a:endCxn id="13" idx="3"/>
          </p:cNvCxnSpPr>
          <p:nvPr/>
        </p:nvCxnSpPr>
        <p:spPr>
          <a:xfrm flipV="1">
            <a:off x="3150825" y="4988518"/>
            <a:ext cx="1140846" cy="21114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92" idx="6"/>
            <a:endCxn id="5" idx="3"/>
          </p:cNvCxnSpPr>
          <p:nvPr/>
        </p:nvCxnSpPr>
        <p:spPr>
          <a:xfrm flipV="1">
            <a:off x="3150825" y="2967242"/>
            <a:ext cx="1135530" cy="32630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4" name="Straight Arrow Connector 153"/>
          <p:cNvCxnSpPr>
            <a:stCxn id="92" idx="6"/>
            <a:endCxn id="30" idx="3"/>
          </p:cNvCxnSpPr>
          <p:nvPr/>
        </p:nvCxnSpPr>
        <p:spPr>
          <a:xfrm flipV="1">
            <a:off x="3150825" y="3957842"/>
            <a:ext cx="1140846" cy="227249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92" idx="6"/>
            <a:endCxn id="14" idx="4"/>
          </p:cNvCxnSpPr>
          <p:nvPr/>
        </p:nvCxnSpPr>
        <p:spPr>
          <a:xfrm flipV="1">
            <a:off x="3150825" y="6096000"/>
            <a:ext cx="1477904" cy="13433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92" idx="6"/>
            <a:endCxn id="13" idx="3"/>
          </p:cNvCxnSpPr>
          <p:nvPr/>
        </p:nvCxnSpPr>
        <p:spPr>
          <a:xfrm flipV="1">
            <a:off x="3150825" y="4988518"/>
            <a:ext cx="1140846" cy="124182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6755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8B9C-0C8A-42DB-9115-7CE3D04ADD93}"/>
              </a:ext>
            </a:extLst>
          </p:cNvPr>
          <p:cNvSpPr>
            <a:spLocks noGrp="1"/>
          </p:cNvSpPr>
          <p:nvPr>
            <p:ph type="title"/>
          </p:nvPr>
        </p:nvSpPr>
        <p:spPr/>
        <p:txBody>
          <a:bodyPr/>
          <a:lstStyle/>
          <a:p>
            <a:r>
              <a:rPr lang="en-US" dirty="0"/>
              <a:t>Training MLP</a:t>
            </a:r>
          </a:p>
        </p:txBody>
      </p:sp>
      <p:sp>
        <p:nvSpPr>
          <p:cNvPr id="3" name="Content Placeholder 2">
            <a:extLst>
              <a:ext uri="{FF2B5EF4-FFF2-40B4-BE49-F238E27FC236}">
                <a16:creationId xmlns:a16="http://schemas.microsoft.com/office/drawing/2014/main" id="{1BF6B1D3-FEF3-401C-BF81-3E1D61B385D8}"/>
              </a:ext>
            </a:extLst>
          </p:cNvPr>
          <p:cNvSpPr>
            <a:spLocks noGrp="1"/>
          </p:cNvSpPr>
          <p:nvPr>
            <p:ph idx="1"/>
          </p:nvPr>
        </p:nvSpPr>
        <p:spPr>
          <a:xfrm>
            <a:off x="838199" y="1447800"/>
            <a:ext cx="10358535" cy="5273675"/>
          </a:xfrm>
        </p:spPr>
        <p:txBody>
          <a:bodyPr>
            <a:normAutofit/>
          </a:bodyPr>
          <a:lstStyle/>
          <a:p>
            <a:r>
              <a:rPr lang="en-US" sz="3600" dirty="0"/>
              <a:t>Training multi-layered ANN is done using an algorithm called </a:t>
            </a:r>
            <a:r>
              <a:rPr lang="en-US" sz="3600" b="1" dirty="0">
                <a:solidFill>
                  <a:srgbClr val="C00000"/>
                </a:solidFill>
              </a:rPr>
              <a:t>the Backpropagation algorithm</a:t>
            </a:r>
            <a:r>
              <a:rPr lang="en-US" sz="3600" dirty="0"/>
              <a:t>. </a:t>
            </a:r>
          </a:p>
          <a:p>
            <a:r>
              <a:rPr lang="en-US" sz="3600" dirty="0"/>
              <a:t>The backpropagation algorithm is like a “credit assignment problem”.</a:t>
            </a:r>
          </a:p>
          <a:p>
            <a:pPr lvl="1"/>
            <a:r>
              <a:rPr lang="en-US" sz="2800" b="0" i="0" dirty="0">
                <a:solidFill>
                  <a:srgbClr val="0D0D0D"/>
                </a:solidFill>
                <a:effectLst/>
                <a:highlight>
                  <a:srgbClr val="FFFFFF"/>
                </a:highlight>
                <a:latin typeface="Söhne"/>
              </a:rPr>
              <a:t>In the context of neural networks, the "credit assignment problem" refers to the challenge of determining which neurons (and their connections) in a neural network are responsible for errors in the output. </a:t>
            </a:r>
          </a:p>
          <a:p>
            <a:pPr lvl="1"/>
            <a:r>
              <a:rPr lang="en-US" sz="2800" b="0" i="0" dirty="0">
                <a:solidFill>
                  <a:srgbClr val="0D0D0D"/>
                </a:solidFill>
                <a:effectLst/>
                <a:highlight>
                  <a:srgbClr val="FFFFFF"/>
                </a:highlight>
                <a:latin typeface="Söhne"/>
              </a:rPr>
              <a:t>Essentially, it's about figuring out how much "credit" or "blame" each neuron should get for the network's successes and failures in its predictions. </a:t>
            </a:r>
            <a:endParaRPr lang="en-US" sz="4400" dirty="0"/>
          </a:p>
        </p:txBody>
      </p:sp>
      <p:sp>
        <p:nvSpPr>
          <p:cNvPr id="4" name="Slide Number Placeholder 3">
            <a:extLst>
              <a:ext uri="{FF2B5EF4-FFF2-40B4-BE49-F238E27FC236}">
                <a16:creationId xmlns:a16="http://schemas.microsoft.com/office/drawing/2014/main" id="{ACE0BE4A-6BF8-4957-845C-D116ED9DD928}"/>
              </a:ext>
            </a:extLst>
          </p:cNvPr>
          <p:cNvSpPr>
            <a:spLocks noGrp="1"/>
          </p:cNvSpPr>
          <p:nvPr>
            <p:ph type="sldNum" sz="quarter" idx="12"/>
          </p:nvPr>
        </p:nvSpPr>
        <p:spPr/>
        <p:txBody>
          <a:bodyPr/>
          <a:lstStyle/>
          <a:p>
            <a:fld id="{B6F15528-21DE-4FAA-801E-634DDDAF4B2B}" type="slidenum">
              <a:rPr lang="en-US" smtClean="0"/>
              <a:pPr/>
              <a:t>85</a:t>
            </a:fld>
            <a:endParaRPr lang="en-US" dirty="0"/>
          </a:p>
        </p:txBody>
      </p:sp>
    </p:spTree>
    <p:extLst>
      <p:ext uri="{BB962C8B-B14F-4D97-AF65-F5344CB8AC3E}">
        <p14:creationId xmlns:p14="http://schemas.microsoft.com/office/powerpoint/2010/main" val="10150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458200" cy="914400"/>
          </a:xfrm>
        </p:spPr>
        <p:txBody>
          <a:bodyPr/>
          <a:lstStyle/>
          <a:p>
            <a:r>
              <a:rPr lang="en-US" dirty="0"/>
              <a:t>Neural Network Layers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76400" y="1447800"/>
                <a:ext cx="9677400" cy="4876800"/>
              </a:xfrm>
            </p:spPr>
            <p:txBody>
              <a:bodyPr>
                <a:normAutofit/>
              </a:bodyPr>
              <a:lstStyle/>
              <a:p>
                <a:r>
                  <a:rPr lang="en-US" dirty="0"/>
                  <a:t>Consider the XOR network again:</a:t>
                </a:r>
              </a:p>
              <a:p>
                <a:pPr lvl="1"/>
                <a:r>
                  <a:rPr lang="en-US" sz="2000" dirty="0"/>
                  <a:t>Consider a wrong output is produced at unit 5, which is dependent on unit 3 and 4 outputs, as well as the corresponding weights. </a:t>
                </a:r>
              </a:p>
              <a:p>
                <a:pPr lvl="2"/>
                <a:r>
                  <a:rPr lang="en-US" dirty="0"/>
                  <a:t>Now, considering only ‘upper’ route (shown by dashed lines), the output of unit 3 also depends on </a:t>
                </a:r>
                <a14:m>
                  <m:oMath xmlns:m="http://schemas.openxmlformats.org/officeDocument/2006/math">
                    <m:sSub>
                      <m:sSubPr>
                        <m:ctrlPr>
                          <a:rPr lang="en-US" i="1" smtClean="0">
                            <a:solidFill>
                              <a:prstClr val="black"/>
                            </a:solidFill>
                            <a:latin typeface="Cambria Math" panose="02040503050406030204" pitchFamily="18" charset="0"/>
                          </a:rPr>
                        </m:ctrlPr>
                      </m:sSubPr>
                      <m:e>
                        <m:r>
                          <a:rPr lang="en-US" i="1">
                            <a:solidFill>
                              <a:prstClr val="black"/>
                            </a:solidFill>
                            <a:latin typeface="Cambria Math"/>
                          </a:rPr>
                          <m:t>𝑤</m:t>
                        </m:r>
                      </m:e>
                      <m:sub>
                        <m:r>
                          <a:rPr lang="en-US" i="1">
                            <a:solidFill>
                              <a:prstClr val="black"/>
                            </a:solidFill>
                            <a:latin typeface="Cambria Math"/>
                          </a:rPr>
                          <m:t>3,1</m:t>
                        </m:r>
                      </m:sub>
                    </m:sSub>
                  </m:oMath>
                </a14:m>
                <a:r>
                  <a:rPr lang="en-US" dirty="0"/>
                  <a:t> and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𝑤</m:t>
                        </m:r>
                      </m:e>
                      <m:sub>
                        <m:r>
                          <a:rPr lang="en-US" i="1">
                            <a:solidFill>
                              <a:prstClr val="black"/>
                            </a:solidFill>
                            <a:latin typeface="Cambria Math"/>
                          </a:rPr>
                          <m:t>3,2</m:t>
                        </m:r>
                      </m:sub>
                    </m:sSub>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76400" y="1447800"/>
                <a:ext cx="9677400" cy="4876800"/>
              </a:xfrm>
              <a:blipFill>
                <a:blip r:embed="rId3"/>
                <a:stretch>
                  <a:fillRect l="-1134" t="-21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86</a:t>
            </a:fld>
            <a:endParaRPr lang="en-US" dirty="0">
              <a:solidFill>
                <a:prstClr val="black">
                  <a:tint val="75000"/>
                </a:prstClr>
              </a:solidFill>
              <a:latin typeface="Calibri"/>
            </a:endParaRPr>
          </a:p>
        </p:txBody>
      </p:sp>
      <p:grpSp>
        <p:nvGrpSpPr>
          <p:cNvPr id="20" name="Group 19"/>
          <p:cNvGrpSpPr/>
          <p:nvPr/>
        </p:nvGrpSpPr>
        <p:grpSpPr>
          <a:xfrm>
            <a:off x="1676400" y="3153152"/>
            <a:ext cx="8534400" cy="3552449"/>
            <a:chOff x="152400" y="3153151"/>
            <a:chExt cx="8534400" cy="3552449"/>
          </a:xfrm>
        </p:grpSpPr>
        <p:grpSp>
          <p:nvGrpSpPr>
            <p:cNvPr id="85" name="Group 84"/>
            <p:cNvGrpSpPr/>
            <p:nvPr/>
          </p:nvGrpSpPr>
          <p:grpSpPr>
            <a:xfrm>
              <a:off x="742713" y="3153151"/>
              <a:ext cx="7944087" cy="3552449"/>
              <a:chOff x="742713" y="3153151"/>
              <a:chExt cx="7944087" cy="3552449"/>
            </a:xfrm>
          </p:grpSpPr>
          <p:grpSp>
            <p:nvGrpSpPr>
              <p:cNvPr id="84" name="Group 83"/>
              <p:cNvGrpSpPr/>
              <p:nvPr/>
            </p:nvGrpSpPr>
            <p:grpSpPr>
              <a:xfrm>
                <a:off x="742713" y="3153151"/>
                <a:ext cx="7944087" cy="3552449"/>
                <a:chOff x="742713" y="3095628"/>
                <a:chExt cx="7944087" cy="3552449"/>
              </a:xfrm>
            </p:grpSpPr>
            <p:grpSp>
              <p:nvGrpSpPr>
                <p:cNvPr id="6" name="Group 5"/>
                <p:cNvGrpSpPr/>
                <p:nvPr/>
              </p:nvGrpSpPr>
              <p:grpSpPr>
                <a:xfrm>
                  <a:off x="742713" y="4842217"/>
                  <a:ext cx="3703511" cy="1805860"/>
                  <a:chOff x="2028330" y="812860"/>
                  <a:chExt cx="3703511" cy="1805860"/>
                </a:xfrm>
              </p:grpSpPr>
              <p:sp>
                <p:nvSpPr>
                  <p:cNvPr id="8" name="Oval 7"/>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4</a:t>
                    </a:r>
                  </a:p>
                </p:txBody>
              </p:sp>
              <p:cxnSp>
                <p:nvCxnSpPr>
                  <p:cNvPr id="9" name="Straight Arrow Connector 8"/>
                  <p:cNvCxnSpPr>
                    <a:endCxn id="8" idx="1"/>
                  </p:cNvCxnSpPr>
                  <p:nvPr/>
                </p:nvCxnSpPr>
                <p:spPr>
                  <a:xfrm>
                    <a:off x="3800217" y="999843"/>
                    <a:ext cx="1090632" cy="6963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7" idx="6"/>
                    <a:endCxn id="8" idx="3"/>
                  </p:cNvCxnSpPr>
                  <p:nvPr/>
                </p:nvCxnSpPr>
                <p:spPr>
                  <a:xfrm>
                    <a:off x="2028330" y="1528981"/>
                    <a:ext cx="2862519" cy="9314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5" idx="6"/>
                    <a:endCxn id="8" idx="2"/>
                  </p:cNvCxnSpPr>
                  <p:nvPr/>
                </p:nvCxnSpPr>
                <p:spPr>
                  <a:xfrm>
                    <a:off x="2028330" y="812860"/>
                    <a:ext cx="2718228" cy="126544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rot="1994189">
                        <a:off x="3637296" y="932992"/>
                        <a:ext cx="1547796"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4,0</m:t>
                                  </m:r>
                                </m:sub>
                              </m:sSub>
                              <m:r>
                                <a:rPr lang="en-US" sz="2000" i="1">
                                  <a:solidFill>
                                    <a:prstClr val="black"/>
                                  </a:solidFill>
                                  <a:latin typeface="Cambria Math"/>
                                </a:rPr>
                                <m:t>=−1.5</m:t>
                              </m:r>
                            </m:oMath>
                          </m:oMathPara>
                        </a14:m>
                        <a:endParaRPr lang="en-US" sz="2000" dirty="0">
                          <a:solidFill>
                            <a:prstClr val="black"/>
                          </a:solidFill>
                          <a:latin typeface="Calibri"/>
                        </a:endParaRPr>
                      </a:p>
                    </p:txBody>
                  </p:sp>
                </mc:Choice>
                <mc:Fallback xmlns="">
                  <p:sp>
                    <p:nvSpPr>
                      <p:cNvPr id="15" name="TextBox 14"/>
                      <p:cNvSpPr txBox="1">
                        <a:spLocks noRot="1" noChangeAspect="1" noMove="1" noResize="1" noEditPoints="1" noAdjustHandles="1" noChangeArrowheads="1" noChangeShapeType="1" noTextEdit="1"/>
                      </p:cNvSpPr>
                      <p:nvPr/>
                    </p:nvSpPr>
                    <p:spPr>
                      <a:xfrm rot="1994189">
                        <a:off x="3637296" y="932992"/>
                        <a:ext cx="1547796" cy="413511"/>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rot="1440646">
                        <a:off x="3444599" y="1294133"/>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6" name="TextBox 15"/>
                      <p:cNvSpPr txBox="1">
                        <a:spLocks noRot="1" noChangeAspect="1" noMove="1" noResize="1" noEditPoints="1" noAdjustHandles="1" noChangeArrowheads="1" noChangeShapeType="1" noTextEdit="1"/>
                      </p:cNvSpPr>
                      <p:nvPr/>
                    </p:nvSpPr>
                    <p:spPr>
                      <a:xfrm rot="1440646">
                        <a:off x="3444599" y="1294133"/>
                        <a:ext cx="1159869" cy="413511"/>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rot="1027740">
                        <a:off x="3297866" y="1720098"/>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7" name="TextBox 16"/>
                      <p:cNvSpPr txBox="1">
                        <a:spLocks noRot="1" noChangeAspect="1" noMove="1" noResize="1" noEditPoints="1" noAdjustHandles="1" noChangeArrowheads="1" noChangeShapeType="1" noTextEdit="1"/>
                      </p:cNvSpPr>
                      <p:nvPr/>
                    </p:nvSpPr>
                    <p:spPr>
                      <a:xfrm rot="1027740">
                        <a:off x="3297866" y="1720098"/>
                        <a:ext cx="1159869" cy="413511"/>
                      </a:xfrm>
                      <a:prstGeom prst="rect">
                        <a:avLst/>
                      </a:prstGeom>
                      <a:blipFill rotWithShape="1">
                        <a:blip r:embed="rId6"/>
                        <a:stretch>
                          <a:fillRect/>
                        </a:stretch>
                      </a:blipFill>
                    </p:spPr>
                    <p:txBody>
                      <a:bodyPr/>
                      <a:lstStyle/>
                      <a:p>
                        <a:r>
                          <a:rPr lang="en-US">
                            <a:noFill/>
                          </a:rPr>
                          <a:t> </a:t>
                        </a:r>
                      </a:p>
                    </p:txBody>
                  </p:sp>
                </mc:Fallback>
              </mc:AlternateContent>
            </p:grpSp>
            <p:grpSp>
              <p:nvGrpSpPr>
                <p:cNvPr id="41" name="Group 40"/>
                <p:cNvGrpSpPr/>
                <p:nvPr/>
              </p:nvGrpSpPr>
              <p:grpSpPr>
                <a:xfrm>
                  <a:off x="742713" y="3095628"/>
                  <a:ext cx="3703511" cy="2462710"/>
                  <a:chOff x="2028330" y="1256186"/>
                  <a:chExt cx="3703511" cy="2462710"/>
                </a:xfrm>
              </p:grpSpPr>
              <p:sp>
                <p:nvSpPr>
                  <p:cNvPr id="42" name="Oval 41"/>
                  <p:cNvSpPr/>
                  <p:nvPr/>
                </p:nvSpPr>
                <p:spPr>
                  <a:xfrm>
                    <a:off x="4746558" y="1537894"/>
                    <a:ext cx="985283" cy="1080826"/>
                  </a:xfrm>
                  <a:prstGeom prst="ellipse">
                    <a:avLst/>
                  </a:prstGeom>
                  <a:solidFill>
                    <a:schemeClr val="accent1">
                      <a:lumMod val="20000"/>
                      <a:lumOff val="80000"/>
                    </a:schemeClr>
                  </a:solidFill>
                  <a:ln w="571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3</a:t>
                    </a:r>
                  </a:p>
                </p:txBody>
              </p:sp>
              <p:cxnSp>
                <p:nvCxnSpPr>
                  <p:cNvPr id="43" name="Straight Arrow Connector 42"/>
                  <p:cNvCxnSpPr>
                    <a:endCxn id="42" idx="1"/>
                  </p:cNvCxnSpPr>
                  <p:nvPr/>
                </p:nvCxnSpPr>
                <p:spPr>
                  <a:xfrm>
                    <a:off x="2991457" y="1642143"/>
                    <a:ext cx="1899392" cy="540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7" idx="6"/>
                    <a:endCxn id="42" idx="3"/>
                  </p:cNvCxnSpPr>
                  <p:nvPr/>
                </p:nvCxnSpPr>
                <p:spPr>
                  <a:xfrm flipV="1">
                    <a:off x="2028330" y="2460437"/>
                    <a:ext cx="2862519" cy="1258459"/>
                  </a:xfrm>
                  <a:prstGeom prst="straightConnector1">
                    <a:avLst/>
                  </a:prstGeom>
                  <a:ln w="57150">
                    <a:prstDash val="sysDot"/>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5" idx="6"/>
                    <a:endCxn id="42" idx="2"/>
                  </p:cNvCxnSpPr>
                  <p:nvPr/>
                </p:nvCxnSpPr>
                <p:spPr>
                  <a:xfrm flipV="1">
                    <a:off x="2028330" y="2078307"/>
                    <a:ext cx="2718228" cy="924468"/>
                  </a:xfrm>
                  <a:prstGeom prst="straightConnector1">
                    <a:avLst/>
                  </a:prstGeom>
                  <a:ln w="57150">
                    <a:prstDash val="sysDot"/>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p:cNvSpPr txBox="1"/>
                      <p:nvPr/>
                    </p:nvSpPr>
                    <p:spPr>
                      <a:xfrm rot="212389">
                        <a:off x="3201899" y="1256186"/>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49" name="TextBox 48"/>
                      <p:cNvSpPr txBox="1">
                        <a:spLocks noRot="1" noChangeAspect="1" noMove="1" noResize="1" noEditPoints="1" noAdjustHandles="1" noChangeArrowheads="1" noChangeShapeType="1" noTextEdit="1"/>
                      </p:cNvSpPr>
                      <p:nvPr/>
                    </p:nvSpPr>
                    <p:spPr>
                      <a:xfrm rot="212389">
                        <a:off x="3201899" y="1256186"/>
                        <a:ext cx="1555554" cy="413511"/>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rot="20849601">
                        <a:off x="3363669" y="1863479"/>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50" name="TextBox 49"/>
                      <p:cNvSpPr txBox="1">
                        <a:spLocks noRot="1" noChangeAspect="1" noMove="1" noResize="1" noEditPoints="1" noAdjustHandles="1" noChangeArrowheads="1" noChangeShapeType="1" noTextEdit="1"/>
                      </p:cNvSpPr>
                      <p:nvPr/>
                    </p:nvSpPr>
                    <p:spPr>
                      <a:xfrm rot="20849601">
                        <a:off x="3363669" y="1863479"/>
                        <a:ext cx="1167627" cy="413511"/>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rot="20251611">
                        <a:off x="3512293" y="2330420"/>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51" name="TextBox 50"/>
                      <p:cNvSpPr txBox="1">
                        <a:spLocks noRot="1" noChangeAspect="1" noMove="1" noResize="1" noEditPoints="1" noAdjustHandles="1" noChangeArrowheads="1" noChangeShapeType="1" noTextEdit="1"/>
                      </p:cNvSpPr>
                      <p:nvPr/>
                    </p:nvSpPr>
                    <p:spPr>
                      <a:xfrm rot="20251611">
                        <a:off x="3512293" y="2330420"/>
                        <a:ext cx="1167627" cy="413511"/>
                      </a:xfrm>
                      <a:prstGeom prst="rect">
                        <a:avLst/>
                      </a:prstGeom>
                      <a:blipFill rotWithShape="1">
                        <a:blip r:embed="rId9"/>
                        <a:stretch>
                          <a:fillRect/>
                        </a:stretch>
                      </a:blipFill>
                    </p:spPr>
                    <p:txBody>
                      <a:bodyPr/>
                      <a:lstStyle/>
                      <a:p>
                        <a:r>
                          <a:rPr lang="en-US">
                            <a:noFill/>
                          </a:rPr>
                          <a:t> </a:t>
                        </a:r>
                      </a:p>
                    </p:txBody>
                  </p:sp>
                </mc:Fallback>
              </mc:AlternateContent>
            </p:grpSp>
            <p:grpSp>
              <p:nvGrpSpPr>
                <p:cNvPr id="54" name="Group 53"/>
                <p:cNvGrpSpPr/>
                <p:nvPr/>
              </p:nvGrpSpPr>
              <p:grpSpPr>
                <a:xfrm>
                  <a:off x="4446224" y="3500912"/>
                  <a:ext cx="4240576" cy="2606752"/>
                  <a:chOff x="2836241" y="633665"/>
                  <a:chExt cx="4240576" cy="2606752"/>
                </a:xfrm>
              </p:grpSpPr>
              <p:sp>
                <p:nvSpPr>
                  <p:cNvPr id="55" name="Oval 54"/>
                  <p:cNvSpPr/>
                  <p:nvPr/>
                </p:nvSpPr>
                <p:spPr>
                  <a:xfrm>
                    <a:off x="4746558" y="1537894"/>
                    <a:ext cx="958659"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5</a:t>
                    </a:r>
                  </a:p>
                </p:txBody>
              </p:sp>
              <p:cxnSp>
                <p:nvCxnSpPr>
                  <p:cNvPr id="56" name="Straight Arrow Connector 55"/>
                  <p:cNvCxnSpPr>
                    <a:endCxn id="55" idx="1"/>
                  </p:cNvCxnSpPr>
                  <p:nvPr/>
                </p:nvCxnSpPr>
                <p:spPr>
                  <a:xfrm>
                    <a:off x="3419217" y="633665"/>
                    <a:ext cx="1467733" cy="10625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6"/>
                    <a:endCxn id="55" idx="3"/>
                  </p:cNvCxnSpPr>
                  <p:nvPr/>
                </p:nvCxnSpPr>
                <p:spPr>
                  <a:xfrm flipV="1">
                    <a:off x="2836241" y="2460437"/>
                    <a:ext cx="2050709" cy="7799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2" idx="6"/>
                    <a:endCxn id="55" idx="2"/>
                  </p:cNvCxnSpPr>
                  <p:nvPr/>
                </p:nvCxnSpPr>
                <p:spPr>
                  <a:xfrm>
                    <a:off x="2836241" y="1050502"/>
                    <a:ext cx="1910317" cy="1027805"/>
                  </a:xfrm>
                  <a:prstGeom prst="straightConnector1">
                    <a:avLst/>
                  </a:prstGeom>
                  <a:ln w="57150">
                    <a:prstDash val="sysDot"/>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rot="2245031">
                        <a:off x="3422076" y="708797"/>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62" name="TextBox 61"/>
                      <p:cNvSpPr txBox="1">
                        <a:spLocks noRot="1" noChangeAspect="1" noMove="1" noResize="1" noEditPoints="1" noAdjustHandles="1" noChangeArrowheads="1" noChangeShapeType="1" noTextEdit="1"/>
                      </p:cNvSpPr>
                      <p:nvPr/>
                    </p:nvSpPr>
                    <p:spPr>
                      <a:xfrm rot="2245031">
                        <a:off x="3422076" y="708797"/>
                        <a:ext cx="1555554" cy="41351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rot="1584226">
                        <a:off x="3134949" y="1104604"/>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5,3</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63" name="TextBox 62"/>
                      <p:cNvSpPr txBox="1">
                        <a:spLocks noRot="1" noChangeAspect="1" noMove="1" noResize="1" noEditPoints="1" noAdjustHandles="1" noChangeArrowheads="1" noChangeShapeType="1" noTextEdit="1"/>
                      </p:cNvSpPr>
                      <p:nvPr/>
                    </p:nvSpPr>
                    <p:spPr>
                      <a:xfrm rot="1584226">
                        <a:off x="3134949" y="1104604"/>
                        <a:ext cx="1167627" cy="413511"/>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rot="20515973">
                        <a:off x="2866835" y="2462149"/>
                        <a:ext cx="1359988"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5,4</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64" name="TextBox 63"/>
                      <p:cNvSpPr txBox="1">
                        <a:spLocks noRot="1" noChangeAspect="1" noMove="1" noResize="1" noEditPoints="1" noAdjustHandles="1" noChangeArrowheads="1" noChangeShapeType="1" noTextEdit="1"/>
                      </p:cNvSpPr>
                      <p:nvPr/>
                    </p:nvSpPr>
                    <p:spPr>
                      <a:xfrm rot="20515973">
                        <a:off x="2866835" y="2462149"/>
                        <a:ext cx="1359988" cy="413511"/>
                      </a:xfrm>
                      <a:prstGeom prst="rect">
                        <a:avLst/>
                      </a:prstGeom>
                      <a:blipFill rotWithShape="1">
                        <a:blip r:embed="rId12"/>
                        <a:stretch>
                          <a:fillRect/>
                        </a:stretch>
                      </a:blipFill>
                    </p:spPr>
                    <p:txBody>
                      <a:bodyPr/>
                      <a:lstStyle/>
                      <a:p>
                        <a:r>
                          <a:rPr lang="en-US">
                            <a:noFill/>
                          </a:rPr>
                          <a:t> </a:t>
                        </a:r>
                      </a:p>
                    </p:txBody>
                  </p:sp>
                </mc:Fallback>
              </mc:AlternateContent>
              <p:cxnSp>
                <p:nvCxnSpPr>
                  <p:cNvPr id="65" name="Straight Arrow Connector 64"/>
                  <p:cNvCxnSpPr>
                    <a:stCxn id="55" idx="6"/>
                  </p:cNvCxnSpPr>
                  <p:nvPr/>
                </p:nvCxnSpPr>
                <p:spPr>
                  <a:xfrm flipV="1">
                    <a:off x="5705217" y="2044521"/>
                    <a:ext cx="1371600" cy="337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sp>
            <p:nvSpPr>
              <p:cNvPr id="70" name="TextBox 69"/>
              <p:cNvSpPr txBox="1"/>
              <p:nvPr/>
            </p:nvSpPr>
            <p:spPr>
              <a:xfrm>
                <a:off x="7229005" y="4572000"/>
                <a:ext cx="1000595" cy="400110"/>
              </a:xfrm>
              <a:prstGeom prst="rect">
                <a:avLst/>
              </a:prstGeom>
              <a:noFill/>
            </p:spPr>
            <p:txBody>
              <a:bodyPr wrap="none" rtlCol="0">
                <a:spAutoFit/>
              </a:bodyPr>
              <a:lstStyle/>
              <a:p>
                <a:pPr>
                  <a:defRPr/>
                </a:pPr>
                <a:r>
                  <a:rPr lang="en-US" sz="2000" dirty="0">
                    <a:solidFill>
                      <a:prstClr val="black"/>
                    </a:solidFill>
                    <a:latin typeface="Calibri"/>
                  </a:rPr>
                  <a:t>Output:</a:t>
                </a:r>
              </a:p>
            </p:txBody>
          </p:sp>
        </p:grpSp>
        <mc:AlternateContent xmlns:mc="http://schemas.openxmlformats.org/markup-compatibility/2006" xmlns:a14="http://schemas.microsoft.com/office/drawing/2010/main">
          <mc:Choice Requires="a14">
            <p:sp>
              <p:nvSpPr>
                <p:cNvPr id="35" name="Oval 34"/>
                <p:cNvSpPr/>
                <p:nvPr/>
              </p:nvSpPr>
              <p:spPr>
                <a:xfrm>
                  <a:off x="152400" y="4617879"/>
                  <a:ext cx="590313" cy="563721"/>
                </a:xfrm>
                <a:prstGeom prst="ellipse">
                  <a:avLst/>
                </a:prstGeom>
                <a:solidFill>
                  <a:schemeClr val="accent1">
                    <a:lumMod val="20000"/>
                    <a:lumOff val="80000"/>
                  </a:schemeClr>
                </a:solidFill>
                <a:ln w="571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1</m:t>
                            </m:r>
                          </m:sub>
                        </m:sSub>
                      </m:oMath>
                    </m:oMathPara>
                  </a14:m>
                  <a:endParaRPr lang="en-US" sz="2800" dirty="0">
                    <a:solidFill>
                      <a:prstClr val="white"/>
                    </a:solidFill>
                    <a:latin typeface="Calibri"/>
                  </a:endParaRPr>
                </a:p>
              </p:txBody>
            </p:sp>
          </mc:Choice>
          <mc:Fallback xmlns="">
            <p:sp>
              <p:nvSpPr>
                <p:cNvPr id="35" name="Oval 34"/>
                <p:cNvSpPr>
                  <a:spLocks noRot="1" noChangeAspect="1" noMove="1" noResize="1" noEditPoints="1" noAdjustHandles="1" noChangeArrowheads="1" noChangeShapeType="1" noTextEdit="1"/>
                </p:cNvSpPr>
                <p:nvPr/>
              </p:nvSpPr>
              <p:spPr>
                <a:xfrm>
                  <a:off x="152400" y="4617879"/>
                  <a:ext cx="590313" cy="563721"/>
                </a:xfrm>
                <a:prstGeom prst="ellipse">
                  <a:avLst/>
                </a:prstGeom>
                <a:blipFill>
                  <a:blip r:embed="rId13"/>
                  <a:stretch>
                    <a:fillRect/>
                  </a:stretch>
                </a:blipFill>
                <a:ln w="57150">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p:cNvSpPr/>
                <p:nvPr/>
              </p:nvSpPr>
              <p:spPr>
                <a:xfrm>
                  <a:off x="152400" y="5334000"/>
                  <a:ext cx="590313" cy="563721"/>
                </a:xfrm>
                <a:prstGeom prst="ellipse">
                  <a:avLst/>
                </a:prstGeom>
                <a:solidFill>
                  <a:schemeClr val="accent1">
                    <a:lumMod val="20000"/>
                    <a:lumOff val="80000"/>
                  </a:schemeClr>
                </a:solidFill>
                <a:ln w="571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2</m:t>
                            </m:r>
                          </m:sub>
                        </m:sSub>
                      </m:oMath>
                    </m:oMathPara>
                  </a14:m>
                  <a:endParaRPr lang="en-US" sz="2800" dirty="0">
                    <a:solidFill>
                      <a:prstClr val="white"/>
                    </a:solidFill>
                    <a:latin typeface="Calibri"/>
                  </a:endParaRPr>
                </a:p>
              </p:txBody>
            </p:sp>
          </mc:Choice>
          <mc:Fallback xmlns="">
            <p:sp>
              <p:nvSpPr>
                <p:cNvPr id="47" name="Oval 46"/>
                <p:cNvSpPr>
                  <a:spLocks noRot="1" noChangeAspect="1" noMove="1" noResize="1" noEditPoints="1" noAdjustHandles="1" noChangeArrowheads="1" noChangeShapeType="1" noTextEdit="1"/>
                </p:cNvSpPr>
                <p:nvPr/>
              </p:nvSpPr>
              <p:spPr>
                <a:xfrm>
                  <a:off x="152400" y="5334000"/>
                  <a:ext cx="590313" cy="563721"/>
                </a:xfrm>
                <a:prstGeom prst="ellipse">
                  <a:avLst/>
                </a:prstGeom>
                <a:blipFill>
                  <a:blip r:embed="rId14"/>
                  <a:stretch>
                    <a:fillRect/>
                  </a:stretch>
                </a:blipFill>
                <a:ln w="57150">
                  <a:prstDash val="sysDot"/>
                </a:ln>
              </p:spPr>
              <p:txBody>
                <a:bodyPr/>
                <a:lstStyle/>
                <a:p>
                  <a:r>
                    <a:rPr lang="en-US">
                      <a:noFill/>
                    </a:rPr>
                    <a:t> </a:t>
                  </a:r>
                </a:p>
              </p:txBody>
            </p:sp>
          </mc:Fallback>
        </mc:AlternateContent>
      </p:grpSp>
    </p:spTree>
    <p:extLst>
      <p:ext uri="{BB962C8B-B14F-4D97-AF65-F5344CB8AC3E}">
        <p14:creationId xmlns:p14="http://schemas.microsoft.com/office/powerpoint/2010/main" val="42344173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458200" cy="914400"/>
          </a:xfrm>
        </p:spPr>
        <p:txBody>
          <a:bodyPr/>
          <a:lstStyle/>
          <a:p>
            <a:r>
              <a:rPr lang="en-US" dirty="0"/>
              <a:t>Neural Network Layers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76400" y="1447800"/>
                <a:ext cx="9677400" cy="4876800"/>
              </a:xfrm>
            </p:spPr>
            <p:txBody>
              <a:bodyPr>
                <a:normAutofit/>
              </a:bodyPr>
              <a:lstStyle/>
              <a:p>
                <a:r>
                  <a:rPr lang="en-US" dirty="0"/>
                  <a:t>Consider the XOR network again:</a:t>
                </a:r>
              </a:p>
              <a:p>
                <a:pPr lvl="1"/>
                <a:r>
                  <a:rPr lang="en-US" sz="2000" dirty="0"/>
                  <a:t>Consider a wrong output is produced at unit 5, which is dependent on unit 3 and 4 outputs, as well as the corresponding weights. </a:t>
                </a:r>
              </a:p>
              <a:p>
                <a:pPr lvl="2"/>
                <a:r>
                  <a:rPr lang="en-US" dirty="0"/>
                  <a:t>This means the wrong output of unit 3 also depends on </a:t>
                </a:r>
                <a14:m>
                  <m:oMath xmlns:m="http://schemas.openxmlformats.org/officeDocument/2006/math">
                    <m:sSub>
                      <m:sSubPr>
                        <m:ctrlPr>
                          <a:rPr lang="en-US" i="1" smtClean="0">
                            <a:solidFill>
                              <a:prstClr val="black"/>
                            </a:solidFill>
                            <a:latin typeface="Cambria Math" panose="02040503050406030204" pitchFamily="18" charset="0"/>
                          </a:rPr>
                        </m:ctrlPr>
                      </m:sSubPr>
                      <m:e>
                        <m:r>
                          <a:rPr lang="en-US" i="1">
                            <a:solidFill>
                              <a:prstClr val="black"/>
                            </a:solidFill>
                            <a:latin typeface="Cambria Math"/>
                          </a:rPr>
                          <m:t>𝑤</m:t>
                        </m:r>
                      </m:e>
                      <m:sub>
                        <m:r>
                          <a:rPr lang="en-US" i="1">
                            <a:solidFill>
                              <a:prstClr val="black"/>
                            </a:solidFill>
                            <a:latin typeface="Cambria Math"/>
                          </a:rPr>
                          <m:t>3,1</m:t>
                        </m:r>
                      </m:sub>
                    </m:sSub>
                  </m:oMath>
                </a14:m>
                <a:r>
                  <a:rPr lang="en-US" dirty="0"/>
                  <a:t> and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𝑤</m:t>
                        </m:r>
                      </m:e>
                      <m:sub>
                        <m:r>
                          <a:rPr lang="en-US" i="1">
                            <a:solidFill>
                              <a:prstClr val="black"/>
                            </a:solidFill>
                            <a:latin typeface="Cambria Math"/>
                          </a:rPr>
                          <m:t>3,2</m:t>
                        </m:r>
                      </m:sub>
                    </m:sSub>
                  </m:oMath>
                </a14:m>
                <a:r>
                  <a:rPr lang="en-US" dirty="0"/>
                  <a:t>, so they should also be adjusted in the weight update process.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76400" y="1447800"/>
                <a:ext cx="9677400" cy="4876800"/>
              </a:xfrm>
              <a:blipFill>
                <a:blip r:embed="rId3"/>
                <a:stretch>
                  <a:fillRect l="-1134" t="-21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87</a:t>
            </a:fld>
            <a:endParaRPr lang="en-US" dirty="0">
              <a:solidFill>
                <a:prstClr val="black">
                  <a:tint val="75000"/>
                </a:prstClr>
              </a:solidFill>
              <a:latin typeface="Calibri"/>
            </a:endParaRPr>
          </a:p>
        </p:txBody>
      </p:sp>
      <p:grpSp>
        <p:nvGrpSpPr>
          <p:cNvPr id="20" name="Group 19"/>
          <p:cNvGrpSpPr/>
          <p:nvPr/>
        </p:nvGrpSpPr>
        <p:grpSpPr>
          <a:xfrm>
            <a:off x="1676400" y="3153152"/>
            <a:ext cx="8534400" cy="3552449"/>
            <a:chOff x="152400" y="3153151"/>
            <a:chExt cx="8534400" cy="3552449"/>
          </a:xfrm>
        </p:grpSpPr>
        <p:grpSp>
          <p:nvGrpSpPr>
            <p:cNvPr id="85" name="Group 84"/>
            <p:cNvGrpSpPr/>
            <p:nvPr/>
          </p:nvGrpSpPr>
          <p:grpSpPr>
            <a:xfrm>
              <a:off x="742713" y="3153151"/>
              <a:ext cx="7944087" cy="3552449"/>
              <a:chOff x="742713" y="3153151"/>
              <a:chExt cx="7944087" cy="3552449"/>
            </a:xfrm>
          </p:grpSpPr>
          <p:grpSp>
            <p:nvGrpSpPr>
              <p:cNvPr id="84" name="Group 83"/>
              <p:cNvGrpSpPr/>
              <p:nvPr/>
            </p:nvGrpSpPr>
            <p:grpSpPr>
              <a:xfrm>
                <a:off x="742713" y="3153151"/>
                <a:ext cx="7944087" cy="3552449"/>
                <a:chOff x="742713" y="3095628"/>
                <a:chExt cx="7944087" cy="3552449"/>
              </a:xfrm>
            </p:grpSpPr>
            <p:grpSp>
              <p:nvGrpSpPr>
                <p:cNvPr id="6" name="Group 5"/>
                <p:cNvGrpSpPr/>
                <p:nvPr/>
              </p:nvGrpSpPr>
              <p:grpSpPr>
                <a:xfrm>
                  <a:off x="742713" y="4842217"/>
                  <a:ext cx="3703511" cy="1805860"/>
                  <a:chOff x="2028330" y="812860"/>
                  <a:chExt cx="3703511" cy="1805860"/>
                </a:xfrm>
              </p:grpSpPr>
              <p:sp>
                <p:nvSpPr>
                  <p:cNvPr id="8" name="Oval 7"/>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4</a:t>
                    </a:r>
                  </a:p>
                </p:txBody>
              </p:sp>
              <p:cxnSp>
                <p:nvCxnSpPr>
                  <p:cNvPr id="9" name="Straight Arrow Connector 8"/>
                  <p:cNvCxnSpPr>
                    <a:endCxn id="8" idx="1"/>
                  </p:cNvCxnSpPr>
                  <p:nvPr/>
                </p:nvCxnSpPr>
                <p:spPr>
                  <a:xfrm>
                    <a:off x="3800217" y="999843"/>
                    <a:ext cx="1090632" cy="6963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47" idx="6"/>
                    <a:endCxn id="8" idx="3"/>
                  </p:cNvCxnSpPr>
                  <p:nvPr/>
                </p:nvCxnSpPr>
                <p:spPr>
                  <a:xfrm>
                    <a:off x="2028330" y="1528981"/>
                    <a:ext cx="2862519" cy="93145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35" idx="6"/>
                    <a:endCxn id="8" idx="2"/>
                  </p:cNvCxnSpPr>
                  <p:nvPr/>
                </p:nvCxnSpPr>
                <p:spPr>
                  <a:xfrm>
                    <a:off x="2028330" y="812860"/>
                    <a:ext cx="2718228" cy="1265447"/>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rot="1994189">
                        <a:off x="3637296" y="932992"/>
                        <a:ext cx="1547796"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4,0</m:t>
                                  </m:r>
                                </m:sub>
                              </m:sSub>
                              <m:r>
                                <a:rPr lang="en-US" sz="2000" i="1">
                                  <a:solidFill>
                                    <a:prstClr val="black"/>
                                  </a:solidFill>
                                  <a:latin typeface="Cambria Math"/>
                                </a:rPr>
                                <m:t>=−1.5</m:t>
                              </m:r>
                            </m:oMath>
                          </m:oMathPara>
                        </a14:m>
                        <a:endParaRPr lang="en-US" sz="2000" dirty="0">
                          <a:solidFill>
                            <a:prstClr val="black"/>
                          </a:solidFill>
                          <a:latin typeface="Calibri"/>
                        </a:endParaRPr>
                      </a:p>
                    </p:txBody>
                  </p:sp>
                </mc:Choice>
                <mc:Fallback xmlns="">
                  <p:sp>
                    <p:nvSpPr>
                      <p:cNvPr id="15" name="TextBox 14"/>
                      <p:cNvSpPr txBox="1">
                        <a:spLocks noRot="1" noChangeAspect="1" noMove="1" noResize="1" noEditPoints="1" noAdjustHandles="1" noChangeArrowheads="1" noChangeShapeType="1" noTextEdit="1"/>
                      </p:cNvSpPr>
                      <p:nvPr/>
                    </p:nvSpPr>
                    <p:spPr>
                      <a:xfrm rot="1994189">
                        <a:off x="3637296" y="932992"/>
                        <a:ext cx="1547796" cy="413511"/>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rot="1440646">
                        <a:off x="3444599" y="1294133"/>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6" name="TextBox 15"/>
                      <p:cNvSpPr txBox="1">
                        <a:spLocks noRot="1" noChangeAspect="1" noMove="1" noResize="1" noEditPoints="1" noAdjustHandles="1" noChangeArrowheads="1" noChangeShapeType="1" noTextEdit="1"/>
                      </p:cNvSpPr>
                      <p:nvPr/>
                    </p:nvSpPr>
                    <p:spPr>
                      <a:xfrm rot="1440646">
                        <a:off x="3444599" y="1294133"/>
                        <a:ext cx="1159869" cy="413511"/>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rot="1027740">
                        <a:off x="3297866" y="1720098"/>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7" name="TextBox 16"/>
                      <p:cNvSpPr txBox="1">
                        <a:spLocks noRot="1" noChangeAspect="1" noMove="1" noResize="1" noEditPoints="1" noAdjustHandles="1" noChangeArrowheads="1" noChangeShapeType="1" noTextEdit="1"/>
                      </p:cNvSpPr>
                      <p:nvPr/>
                    </p:nvSpPr>
                    <p:spPr>
                      <a:xfrm rot="1027740">
                        <a:off x="3297866" y="1720098"/>
                        <a:ext cx="1159869" cy="413511"/>
                      </a:xfrm>
                      <a:prstGeom prst="rect">
                        <a:avLst/>
                      </a:prstGeom>
                      <a:blipFill rotWithShape="1">
                        <a:blip r:embed="rId6"/>
                        <a:stretch>
                          <a:fillRect/>
                        </a:stretch>
                      </a:blipFill>
                    </p:spPr>
                    <p:txBody>
                      <a:bodyPr/>
                      <a:lstStyle/>
                      <a:p>
                        <a:r>
                          <a:rPr lang="en-US">
                            <a:noFill/>
                          </a:rPr>
                          <a:t> </a:t>
                        </a:r>
                      </a:p>
                    </p:txBody>
                  </p:sp>
                </mc:Fallback>
              </mc:AlternateContent>
            </p:grpSp>
            <p:grpSp>
              <p:nvGrpSpPr>
                <p:cNvPr id="41" name="Group 40"/>
                <p:cNvGrpSpPr/>
                <p:nvPr/>
              </p:nvGrpSpPr>
              <p:grpSpPr>
                <a:xfrm>
                  <a:off x="742713" y="3095628"/>
                  <a:ext cx="3703511" cy="2462710"/>
                  <a:chOff x="2028330" y="1256186"/>
                  <a:chExt cx="3703511" cy="2462710"/>
                </a:xfrm>
              </p:grpSpPr>
              <p:sp>
                <p:nvSpPr>
                  <p:cNvPr id="42" name="Oval 41"/>
                  <p:cNvSpPr/>
                  <p:nvPr/>
                </p:nvSpPr>
                <p:spPr>
                  <a:xfrm>
                    <a:off x="4746558" y="1537894"/>
                    <a:ext cx="985283" cy="1080826"/>
                  </a:xfrm>
                  <a:prstGeom prst="ellipse">
                    <a:avLst/>
                  </a:prstGeom>
                  <a:solidFill>
                    <a:schemeClr val="accent1">
                      <a:lumMod val="20000"/>
                      <a:lumOff val="80000"/>
                    </a:schemeClr>
                  </a:solidFill>
                  <a:ln w="571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3</a:t>
                    </a:r>
                  </a:p>
                </p:txBody>
              </p:sp>
              <p:cxnSp>
                <p:nvCxnSpPr>
                  <p:cNvPr id="43" name="Straight Arrow Connector 42"/>
                  <p:cNvCxnSpPr>
                    <a:endCxn id="42" idx="1"/>
                  </p:cNvCxnSpPr>
                  <p:nvPr/>
                </p:nvCxnSpPr>
                <p:spPr>
                  <a:xfrm>
                    <a:off x="2991457" y="1642143"/>
                    <a:ext cx="1899392" cy="540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7" idx="6"/>
                    <a:endCxn id="42" idx="3"/>
                  </p:cNvCxnSpPr>
                  <p:nvPr/>
                </p:nvCxnSpPr>
                <p:spPr>
                  <a:xfrm flipV="1">
                    <a:off x="2028330" y="2460437"/>
                    <a:ext cx="2862519" cy="1258459"/>
                  </a:xfrm>
                  <a:prstGeom prst="straightConnector1">
                    <a:avLst/>
                  </a:prstGeom>
                  <a:ln w="57150">
                    <a:prstDash val="sysDot"/>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35" idx="6"/>
                    <a:endCxn id="42" idx="2"/>
                  </p:cNvCxnSpPr>
                  <p:nvPr/>
                </p:nvCxnSpPr>
                <p:spPr>
                  <a:xfrm flipV="1">
                    <a:off x="2028330" y="2078307"/>
                    <a:ext cx="2718228" cy="924468"/>
                  </a:xfrm>
                  <a:prstGeom prst="straightConnector1">
                    <a:avLst/>
                  </a:prstGeom>
                  <a:ln w="57150">
                    <a:prstDash val="sysDot"/>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p:cNvSpPr txBox="1"/>
                      <p:nvPr/>
                    </p:nvSpPr>
                    <p:spPr>
                      <a:xfrm rot="212389">
                        <a:off x="3201899" y="1256186"/>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49" name="TextBox 48"/>
                      <p:cNvSpPr txBox="1">
                        <a:spLocks noRot="1" noChangeAspect="1" noMove="1" noResize="1" noEditPoints="1" noAdjustHandles="1" noChangeArrowheads="1" noChangeShapeType="1" noTextEdit="1"/>
                      </p:cNvSpPr>
                      <p:nvPr/>
                    </p:nvSpPr>
                    <p:spPr>
                      <a:xfrm rot="212389">
                        <a:off x="3201899" y="1256186"/>
                        <a:ext cx="1555554" cy="413511"/>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rot="20849601">
                        <a:off x="3363669" y="1863479"/>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50" name="TextBox 49"/>
                      <p:cNvSpPr txBox="1">
                        <a:spLocks noRot="1" noChangeAspect="1" noMove="1" noResize="1" noEditPoints="1" noAdjustHandles="1" noChangeArrowheads="1" noChangeShapeType="1" noTextEdit="1"/>
                      </p:cNvSpPr>
                      <p:nvPr/>
                    </p:nvSpPr>
                    <p:spPr>
                      <a:xfrm rot="20849601">
                        <a:off x="3363669" y="1863479"/>
                        <a:ext cx="1167627" cy="413511"/>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p:cNvSpPr txBox="1"/>
                      <p:nvPr/>
                    </p:nvSpPr>
                    <p:spPr>
                      <a:xfrm rot="20251611">
                        <a:off x="3512293" y="2330420"/>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51" name="TextBox 50"/>
                      <p:cNvSpPr txBox="1">
                        <a:spLocks noRot="1" noChangeAspect="1" noMove="1" noResize="1" noEditPoints="1" noAdjustHandles="1" noChangeArrowheads="1" noChangeShapeType="1" noTextEdit="1"/>
                      </p:cNvSpPr>
                      <p:nvPr/>
                    </p:nvSpPr>
                    <p:spPr>
                      <a:xfrm rot="20251611">
                        <a:off x="3512293" y="2330420"/>
                        <a:ext cx="1167627" cy="413511"/>
                      </a:xfrm>
                      <a:prstGeom prst="rect">
                        <a:avLst/>
                      </a:prstGeom>
                      <a:blipFill rotWithShape="1">
                        <a:blip r:embed="rId9"/>
                        <a:stretch>
                          <a:fillRect/>
                        </a:stretch>
                      </a:blipFill>
                    </p:spPr>
                    <p:txBody>
                      <a:bodyPr/>
                      <a:lstStyle/>
                      <a:p>
                        <a:r>
                          <a:rPr lang="en-US">
                            <a:noFill/>
                          </a:rPr>
                          <a:t> </a:t>
                        </a:r>
                      </a:p>
                    </p:txBody>
                  </p:sp>
                </mc:Fallback>
              </mc:AlternateContent>
            </p:grpSp>
            <p:grpSp>
              <p:nvGrpSpPr>
                <p:cNvPr id="54" name="Group 53"/>
                <p:cNvGrpSpPr/>
                <p:nvPr/>
              </p:nvGrpSpPr>
              <p:grpSpPr>
                <a:xfrm>
                  <a:off x="4446224" y="3500912"/>
                  <a:ext cx="4240576" cy="2606752"/>
                  <a:chOff x="2836241" y="633665"/>
                  <a:chExt cx="4240576" cy="2606752"/>
                </a:xfrm>
              </p:grpSpPr>
              <p:sp>
                <p:nvSpPr>
                  <p:cNvPr id="55" name="Oval 54"/>
                  <p:cNvSpPr/>
                  <p:nvPr/>
                </p:nvSpPr>
                <p:spPr>
                  <a:xfrm>
                    <a:off x="4746558" y="1537894"/>
                    <a:ext cx="958659"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5</a:t>
                    </a:r>
                  </a:p>
                </p:txBody>
              </p:sp>
              <p:cxnSp>
                <p:nvCxnSpPr>
                  <p:cNvPr id="56" name="Straight Arrow Connector 55"/>
                  <p:cNvCxnSpPr>
                    <a:endCxn id="55" idx="1"/>
                  </p:cNvCxnSpPr>
                  <p:nvPr/>
                </p:nvCxnSpPr>
                <p:spPr>
                  <a:xfrm>
                    <a:off x="3419217" y="633665"/>
                    <a:ext cx="1467733" cy="10625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6"/>
                    <a:endCxn id="55" idx="3"/>
                  </p:cNvCxnSpPr>
                  <p:nvPr/>
                </p:nvCxnSpPr>
                <p:spPr>
                  <a:xfrm flipV="1">
                    <a:off x="2836241" y="2460437"/>
                    <a:ext cx="2050709" cy="7799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2" idx="6"/>
                    <a:endCxn id="55" idx="2"/>
                  </p:cNvCxnSpPr>
                  <p:nvPr/>
                </p:nvCxnSpPr>
                <p:spPr>
                  <a:xfrm>
                    <a:off x="2836241" y="1050502"/>
                    <a:ext cx="1910317" cy="1027805"/>
                  </a:xfrm>
                  <a:prstGeom prst="straightConnector1">
                    <a:avLst/>
                  </a:prstGeom>
                  <a:ln w="57150">
                    <a:prstDash val="sysDot"/>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rot="2245031">
                        <a:off x="3422076" y="708797"/>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62" name="TextBox 61"/>
                      <p:cNvSpPr txBox="1">
                        <a:spLocks noRot="1" noChangeAspect="1" noMove="1" noResize="1" noEditPoints="1" noAdjustHandles="1" noChangeArrowheads="1" noChangeShapeType="1" noTextEdit="1"/>
                      </p:cNvSpPr>
                      <p:nvPr/>
                    </p:nvSpPr>
                    <p:spPr>
                      <a:xfrm rot="2245031">
                        <a:off x="3422076" y="708797"/>
                        <a:ext cx="1555554" cy="41351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rot="1584226">
                        <a:off x="3134949" y="1104604"/>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5,3</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63" name="TextBox 62"/>
                      <p:cNvSpPr txBox="1">
                        <a:spLocks noRot="1" noChangeAspect="1" noMove="1" noResize="1" noEditPoints="1" noAdjustHandles="1" noChangeArrowheads="1" noChangeShapeType="1" noTextEdit="1"/>
                      </p:cNvSpPr>
                      <p:nvPr/>
                    </p:nvSpPr>
                    <p:spPr>
                      <a:xfrm rot="1584226">
                        <a:off x="3134949" y="1104604"/>
                        <a:ext cx="1167627" cy="413511"/>
                      </a:xfrm>
                      <a:prstGeom prst="rect">
                        <a:avLst/>
                      </a:prstGeom>
                      <a:blipFill rotWithShape="1">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rot="20515973">
                        <a:off x="2866835" y="2462149"/>
                        <a:ext cx="1359988"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5,4</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64" name="TextBox 63"/>
                      <p:cNvSpPr txBox="1">
                        <a:spLocks noRot="1" noChangeAspect="1" noMove="1" noResize="1" noEditPoints="1" noAdjustHandles="1" noChangeArrowheads="1" noChangeShapeType="1" noTextEdit="1"/>
                      </p:cNvSpPr>
                      <p:nvPr/>
                    </p:nvSpPr>
                    <p:spPr>
                      <a:xfrm rot="20515973">
                        <a:off x="2866835" y="2462149"/>
                        <a:ext cx="1359988" cy="413511"/>
                      </a:xfrm>
                      <a:prstGeom prst="rect">
                        <a:avLst/>
                      </a:prstGeom>
                      <a:blipFill rotWithShape="1">
                        <a:blip r:embed="rId12"/>
                        <a:stretch>
                          <a:fillRect/>
                        </a:stretch>
                      </a:blipFill>
                    </p:spPr>
                    <p:txBody>
                      <a:bodyPr/>
                      <a:lstStyle/>
                      <a:p>
                        <a:r>
                          <a:rPr lang="en-US">
                            <a:noFill/>
                          </a:rPr>
                          <a:t> </a:t>
                        </a:r>
                      </a:p>
                    </p:txBody>
                  </p:sp>
                </mc:Fallback>
              </mc:AlternateContent>
              <p:cxnSp>
                <p:nvCxnSpPr>
                  <p:cNvPr id="65" name="Straight Arrow Connector 64"/>
                  <p:cNvCxnSpPr>
                    <a:stCxn id="55" idx="6"/>
                  </p:cNvCxnSpPr>
                  <p:nvPr/>
                </p:nvCxnSpPr>
                <p:spPr>
                  <a:xfrm flipV="1">
                    <a:off x="5705217" y="2044521"/>
                    <a:ext cx="1371600" cy="337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sp>
            <p:nvSpPr>
              <p:cNvPr id="70" name="TextBox 69"/>
              <p:cNvSpPr txBox="1"/>
              <p:nvPr/>
            </p:nvSpPr>
            <p:spPr>
              <a:xfrm>
                <a:off x="7229005" y="4572000"/>
                <a:ext cx="1000595" cy="400110"/>
              </a:xfrm>
              <a:prstGeom prst="rect">
                <a:avLst/>
              </a:prstGeom>
              <a:noFill/>
            </p:spPr>
            <p:txBody>
              <a:bodyPr wrap="none" rtlCol="0">
                <a:spAutoFit/>
              </a:bodyPr>
              <a:lstStyle/>
              <a:p>
                <a:pPr>
                  <a:defRPr/>
                </a:pPr>
                <a:r>
                  <a:rPr lang="en-US" sz="2000" dirty="0">
                    <a:solidFill>
                      <a:prstClr val="black"/>
                    </a:solidFill>
                    <a:latin typeface="Calibri"/>
                  </a:rPr>
                  <a:t>Output:</a:t>
                </a:r>
              </a:p>
            </p:txBody>
          </p:sp>
        </p:grpSp>
        <mc:AlternateContent xmlns:mc="http://schemas.openxmlformats.org/markup-compatibility/2006" xmlns:a14="http://schemas.microsoft.com/office/drawing/2010/main">
          <mc:Choice Requires="a14">
            <p:sp>
              <p:nvSpPr>
                <p:cNvPr id="35" name="Oval 34"/>
                <p:cNvSpPr/>
                <p:nvPr/>
              </p:nvSpPr>
              <p:spPr>
                <a:xfrm>
                  <a:off x="152400" y="4617879"/>
                  <a:ext cx="590313" cy="563721"/>
                </a:xfrm>
                <a:prstGeom prst="ellipse">
                  <a:avLst/>
                </a:prstGeom>
                <a:solidFill>
                  <a:schemeClr val="accent1">
                    <a:lumMod val="20000"/>
                    <a:lumOff val="80000"/>
                  </a:schemeClr>
                </a:solidFill>
                <a:ln w="571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1</m:t>
                            </m:r>
                          </m:sub>
                        </m:sSub>
                      </m:oMath>
                    </m:oMathPara>
                  </a14:m>
                  <a:endParaRPr lang="en-US" sz="2800" dirty="0">
                    <a:solidFill>
                      <a:prstClr val="white"/>
                    </a:solidFill>
                    <a:latin typeface="Calibri"/>
                  </a:endParaRPr>
                </a:p>
              </p:txBody>
            </p:sp>
          </mc:Choice>
          <mc:Fallback xmlns="">
            <p:sp>
              <p:nvSpPr>
                <p:cNvPr id="35" name="Oval 34"/>
                <p:cNvSpPr>
                  <a:spLocks noRot="1" noChangeAspect="1" noMove="1" noResize="1" noEditPoints="1" noAdjustHandles="1" noChangeArrowheads="1" noChangeShapeType="1" noTextEdit="1"/>
                </p:cNvSpPr>
                <p:nvPr/>
              </p:nvSpPr>
              <p:spPr>
                <a:xfrm>
                  <a:off x="152400" y="4617879"/>
                  <a:ext cx="590313" cy="563721"/>
                </a:xfrm>
                <a:prstGeom prst="ellipse">
                  <a:avLst/>
                </a:prstGeom>
                <a:blipFill>
                  <a:blip r:embed="rId13"/>
                  <a:stretch>
                    <a:fillRect/>
                  </a:stretch>
                </a:blipFill>
                <a:ln w="57150">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p:cNvSpPr/>
                <p:nvPr/>
              </p:nvSpPr>
              <p:spPr>
                <a:xfrm>
                  <a:off x="152400" y="5334000"/>
                  <a:ext cx="590313" cy="563721"/>
                </a:xfrm>
                <a:prstGeom prst="ellipse">
                  <a:avLst/>
                </a:prstGeom>
                <a:solidFill>
                  <a:schemeClr val="accent1">
                    <a:lumMod val="20000"/>
                    <a:lumOff val="80000"/>
                  </a:schemeClr>
                </a:solidFill>
                <a:ln w="571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2</m:t>
                            </m:r>
                          </m:sub>
                        </m:sSub>
                      </m:oMath>
                    </m:oMathPara>
                  </a14:m>
                  <a:endParaRPr lang="en-US" sz="2800" dirty="0">
                    <a:solidFill>
                      <a:prstClr val="white"/>
                    </a:solidFill>
                    <a:latin typeface="Calibri"/>
                  </a:endParaRPr>
                </a:p>
              </p:txBody>
            </p:sp>
          </mc:Choice>
          <mc:Fallback xmlns="">
            <p:sp>
              <p:nvSpPr>
                <p:cNvPr id="47" name="Oval 46"/>
                <p:cNvSpPr>
                  <a:spLocks noRot="1" noChangeAspect="1" noMove="1" noResize="1" noEditPoints="1" noAdjustHandles="1" noChangeArrowheads="1" noChangeShapeType="1" noTextEdit="1"/>
                </p:cNvSpPr>
                <p:nvPr/>
              </p:nvSpPr>
              <p:spPr>
                <a:xfrm>
                  <a:off x="152400" y="5334000"/>
                  <a:ext cx="590313" cy="563721"/>
                </a:xfrm>
                <a:prstGeom prst="ellipse">
                  <a:avLst/>
                </a:prstGeom>
                <a:blipFill>
                  <a:blip r:embed="rId14"/>
                  <a:stretch>
                    <a:fillRect/>
                  </a:stretch>
                </a:blipFill>
                <a:ln w="57150">
                  <a:prstDash val="sysDot"/>
                </a:ln>
              </p:spPr>
              <p:txBody>
                <a:bodyPr/>
                <a:lstStyle/>
                <a:p>
                  <a:r>
                    <a:rPr lang="en-US">
                      <a:noFill/>
                    </a:rPr>
                    <a:t> </a:t>
                  </a:r>
                </a:p>
              </p:txBody>
            </p:sp>
          </mc:Fallback>
        </mc:AlternateContent>
      </p:grpSp>
    </p:spTree>
    <p:extLst>
      <p:ext uri="{BB962C8B-B14F-4D97-AF65-F5344CB8AC3E}">
        <p14:creationId xmlns:p14="http://schemas.microsoft.com/office/powerpoint/2010/main" val="13002573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458200" cy="914400"/>
          </a:xfrm>
        </p:spPr>
        <p:txBody>
          <a:bodyPr/>
          <a:lstStyle/>
          <a:p>
            <a:r>
              <a:rPr lang="en-US" dirty="0"/>
              <a:t>Neural Network Layers</a:t>
            </a:r>
          </a:p>
        </p:txBody>
      </p:sp>
      <p:sp>
        <p:nvSpPr>
          <p:cNvPr id="3" name="Content Placeholder 2"/>
          <p:cNvSpPr>
            <a:spLocks noGrp="1"/>
          </p:cNvSpPr>
          <p:nvPr>
            <p:ph idx="1"/>
          </p:nvPr>
        </p:nvSpPr>
        <p:spPr>
          <a:xfrm>
            <a:off x="1676400" y="1447800"/>
            <a:ext cx="9677400" cy="4876800"/>
          </a:xfrm>
        </p:spPr>
        <p:txBody>
          <a:bodyPr>
            <a:normAutofit/>
          </a:bodyPr>
          <a:lstStyle/>
          <a:p>
            <a:r>
              <a:rPr lang="en-US" dirty="0"/>
              <a:t>Consider the XOR network again:</a:t>
            </a:r>
          </a:p>
          <a:p>
            <a:pPr lvl="1"/>
            <a:r>
              <a:rPr lang="en-US" sz="2000" dirty="0"/>
              <a:t>Consider a wrong output is produced at unit 5, which is dependent on unit 3 and 4 outputs, as well as the corresponding weights. </a:t>
            </a:r>
          </a:p>
          <a:p>
            <a:pPr lvl="2"/>
            <a:r>
              <a:rPr lang="en-US" dirty="0"/>
              <a:t>Same is true for unit 4 as well. </a:t>
            </a:r>
          </a:p>
        </p:txBody>
      </p:sp>
      <p:sp>
        <p:nvSpPr>
          <p:cNvPr id="4" name="Slide Number Placeholder 3"/>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88</a:t>
            </a:fld>
            <a:endParaRPr lang="en-US" dirty="0">
              <a:solidFill>
                <a:prstClr val="black">
                  <a:tint val="75000"/>
                </a:prstClr>
              </a:solidFill>
              <a:latin typeface="Calibri"/>
            </a:endParaRPr>
          </a:p>
        </p:txBody>
      </p:sp>
      <p:grpSp>
        <p:nvGrpSpPr>
          <p:cNvPr id="5" name="Group 4">
            <a:extLst>
              <a:ext uri="{FF2B5EF4-FFF2-40B4-BE49-F238E27FC236}">
                <a16:creationId xmlns:a16="http://schemas.microsoft.com/office/drawing/2014/main" id="{76AEA80D-7709-062B-B268-50C1A90867CE}"/>
              </a:ext>
            </a:extLst>
          </p:cNvPr>
          <p:cNvGrpSpPr/>
          <p:nvPr/>
        </p:nvGrpSpPr>
        <p:grpSpPr>
          <a:xfrm>
            <a:off x="1676400" y="3153152"/>
            <a:ext cx="8534400" cy="3552449"/>
            <a:chOff x="152400" y="3153151"/>
            <a:chExt cx="8534400" cy="3552449"/>
          </a:xfrm>
        </p:grpSpPr>
        <p:grpSp>
          <p:nvGrpSpPr>
            <p:cNvPr id="7" name="Group 6">
              <a:extLst>
                <a:ext uri="{FF2B5EF4-FFF2-40B4-BE49-F238E27FC236}">
                  <a16:creationId xmlns:a16="http://schemas.microsoft.com/office/drawing/2014/main" id="{6800C154-7F25-F4C2-804B-2468FA8EFD85}"/>
                </a:ext>
              </a:extLst>
            </p:cNvPr>
            <p:cNvGrpSpPr/>
            <p:nvPr/>
          </p:nvGrpSpPr>
          <p:grpSpPr>
            <a:xfrm>
              <a:off x="742713" y="3153151"/>
              <a:ext cx="7944087" cy="3552449"/>
              <a:chOff x="742713" y="3153151"/>
              <a:chExt cx="7944087" cy="3552449"/>
            </a:xfrm>
          </p:grpSpPr>
          <p:grpSp>
            <p:nvGrpSpPr>
              <p:cNvPr id="14" name="Group 13">
                <a:extLst>
                  <a:ext uri="{FF2B5EF4-FFF2-40B4-BE49-F238E27FC236}">
                    <a16:creationId xmlns:a16="http://schemas.microsoft.com/office/drawing/2014/main" id="{FC692C81-B9FE-ED0B-0189-F0221AD70F74}"/>
                  </a:ext>
                </a:extLst>
              </p:cNvPr>
              <p:cNvGrpSpPr/>
              <p:nvPr/>
            </p:nvGrpSpPr>
            <p:grpSpPr>
              <a:xfrm>
                <a:off x="742713" y="3153151"/>
                <a:ext cx="7944087" cy="3552449"/>
                <a:chOff x="742713" y="3095628"/>
                <a:chExt cx="7944087" cy="3552449"/>
              </a:xfrm>
            </p:grpSpPr>
            <p:grpSp>
              <p:nvGrpSpPr>
                <p:cNvPr id="19" name="Group 18">
                  <a:extLst>
                    <a:ext uri="{FF2B5EF4-FFF2-40B4-BE49-F238E27FC236}">
                      <a16:creationId xmlns:a16="http://schemas.microsoft.com/office/drawing/2014/main" id="{DD4B77B4-8CE8-DEA6-69B3-360BE526AD4B}"/>
                    </a:ext>
                  </a:extLst>
                </p:cNvPr>
                <p:cNvGrpSpPr/>
                <p:nvPr/>
              </p:nvGrpSpPr>
              <p:grpSpPr>
                <a:xfrm>
                  <a:off x="742713" y="4842217"/>
                  <a:ext cx="3703511" cy="1805860"/>
                  <a:chOff x="2028330" y="812860"/>
                  <a:chExt cx="3703511" cy="1805860"/>
                </a:xfrm>
              </p:grpSpPr>
              <p:sp>
                <p:nvSpPr>
                  <p:cNvPr id="39" name="Oval 38">
                    <a:extLst>
                      <a:ext uri="{FF2B5EF4-FFF2-40B4-BE49-F238E27FC236}">
                        <a16:creationId xmlns:a16="http://schemas.microsoft.com/office/drawing/2014/main" id="{5796D549-F14E-2404-B853-9C5F3B87F63D}"/>
                      </a:ext>
                    </a:extLst>
                  </p:cNvPr>
                  <p:cNvSpPr/>
                  <p:nvPr/>
                </p:nvSpPr>
                <p:spPr>
                  <a:xfrm>
                    <a:off x="4746558" y="1537894"/>
                    <a:ext cx="985283" cy="1080826"/>
                  </a:xfrm>
                  <a:prstGeom prst="ellipse">
                    <a:avLst/>
                  </a:prstGeom>
                  <a:solidFill>
                    <a:schemeClr val="accent1">
                      <a:lumMod val="20000"/>
                      <a:lumOff val="80000"/>
                    </a:schemeClr>
                  </a:solidFill>
                  <a:ln w="571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4</a:t>
                    </a:r>
                  </a:p>
                </p:txBody>
              </p:sp>
              <p:cxnSp>
                <p:nvCxnSpPr>
                  <p:cNvPr id="40" name="Straight Arrow Connector 39">
                    <a:extLst>
                      <a:ext uri="{FF2B5EF4-FFF2-40B4-BE49-F238E27FC236}">
                        <a16:creationId xmlns:a16="http://schemas.microsoft.com/office/drawing/2014/main" id="{A3E02618-E51E-6C5F-ADA6-84125F7ABE9D}"/>
                      </a:ext>
                    </a:extLst>
                  </p:cNvPr>
                  <p:cNvCxnSpPr>
                    <a:endCxn id="39" idx="1"/>
                  </p:cNvCxnSpPr>
                  <p:nvPr/>
                </p:nvCxnSpPr>
                <p:spPr>
                  <a:xfrm>
                    <a:off x="3800217" y="999843"/>
                    <a:ext cx="1090632" cy="6963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C3B6F95-0E32-C725-67AB-EB9202DC6B6D}"/>
                      </a:ext>
                    </a:extLst>
                  </p:cNvPr>
                  <p:cNvCxnSpPr>
                    <a:stCxn id="13" idx="6"/>
                    <a:endCxn id="39" idx="3"/>
                  </p:cNvCxnSpPr>
                  <p:nvPr/>
                </p:nvCxnSpPr>
                <p:spPr>
                  <a:xfrm>
                    <a:off x="2028330" y="1528981"/>
                    <a:ext cx="2862519" cy="931456"/>
                  </a:xfrm>
                  <a:prstGeom prst="straightConnector1">
                    <a:avLst/>
                  </a:prstGeom>
                  <a:ln w="57150">
                    <a:prstDash val="sysDot"/>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3E85AD8-A492-8AA1-DCBB-006A468C1520}"/>
                      </a:ext>
                    </a:extLst>
                  </p:cNvPr>
                  <p:cNvCxnSpPr>
                    <a:stCxn id="12" idx="6"/>
                    <a:endCxn id="39" idx="2"/>
                  </p:cNvCxnSpPr>
                  <p:nvPr/>
                </p:nvCxnSpPr>
                <p:spPr>
                  <a:xfrm>
                    <a:off x="2028330" y="812860"/>
                    <a:ext cx="2718228" cy="1265447"/>
                  </a:xfrm>
                  <a:prstGeom prst="straightConnector1">
                    <a:avLst/>
                  </a:prstGeom>
                  <a:ln w="57150">
                    <a:prstDash val="sysDot"/>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4EAC8BE-7C31-2FD6-0089-97044E48F58A}"/>
                          </a:ext>
                        </a:extLst>
                      </p:cNvPr>
                      <p:cNvSpPr txBox="1"/>
                      <p:nvPr/>
                    </p:nvSpPr>
                    <p:spPr>
                      <a:xfrm rot="1994189">
                        <a:off x="3637296" y="932992"/>
                        <a:ext cx="1547796"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4,0</m:t>
                                  </m:r>
                                </m:sub>
                              </m:sSub>
                              <m:r>
                                <a:rPr lang="en-US" sz="2000" i="1">
                                  <a:solidFill>
                                    <a:prstClr val="black"/>
                                  </a:solidFill>
                                  <a:latin typeface="Cambria Math"/>
                                </a:rPr>
                                <m:t>=−1.5</m:t>
                              </m:r>
                            </m:oMath>
                          </m:oMathPara>
                        </a14:m>
                        <a:endParaRPr lang="en-US" sz="2000" dirty="0">
                          <a:solidFill>
                            <a:prstClr val="black"/>
                          </a:solidFill>
                          <a:latin typeface="Calibri"/>
                        </a:endParaRPr>
                      </a:p>
                    </p:txBody>
                  </p:sp>
                </mc:Choice>
                <mc:Fallback xmlns="">
                  <p:sp>
                    <p:nvSpPr>
                      <p:cNvPr id="176" name="TextBox 175"/>
                      <p:cNvSpPr txBox="1">
                        <a:spLocks noRot="1" noChangeAspect="1" noMove="1" noResize="1" noEditPoints="1" noAdjustHandles="1" noChangeArrowheads="1" noChangeShapeType="1" noTextEdit="1"/>
                      </p:cNvSpPr>
                      <p:nvPr/>
                    </p:nvSpPr>
                    <p:spPr>
                      <a:xfrm rot="1994189">
                        <a:off x="3637296" y="932992"/>
                        <a:ext cx="1547796" cy="413511"/>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2A40E2F0-0775-3A79-EFA7-4A42766F8B33}"/>
                          </a:ext>
                        </a:extLst>
                      </p:cNvPr>
                      <p:cNvSpPr txBox="1"/>
                      <p:nvPr/>
                    </p:nvSpPr>
                    <p:spPr>
                      <a:xfrm rot="1440646">
                        <a:off x="3444599" y="1294133"/>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77" name="TextBox 176"/>
                      <p:cNvSpPr txBox="1">
                        <a:spLocks noRot="1" noChangeAspect="1" noMove="1" noResize="1" noEditPoints="1" noAdjustHandles="1" noChangeArrowheads="1" noChangeShapeType="1" noTextEdit="1"/>
                      </p:cNvSpPr>
                      <p:nvPr/>
                    </p:nvSpPr>
                    <p:spPr>
                      <a:xfrm rot="1440646">
                        <a:off x="3444599" y="1294133"/>
                        <a:ext cx="1159869" cy="413511"/>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6E64BF74-4F9C-A1BE-D092-1BF85674ED17}"/>
                          </a:ext>
                        </a:extLst>
                      </p:cNvPr>
                      <p:cNvSpPr txBox="1"/>
                      <p:nvPr/>
                    </p:nvSpPr>
                    <p:spPr>
                      <a:xfrm rot="1027740">
                        <a:off x="3297866" y="1720098"/>
                        <a:ext cx="1159869"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4,2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78" name="TextBox 177"/>
                      <p:cNvSpPr txBox="1">
                        <a:spLocks noRot="1" noChangeAspect="1" noMove="1" noResize="1" noEditPoints="1" noAdjustHandles="1" noChangeArrowheads="1" noChangeShapeType="1" noTextEdit="1"/>
                      </p:cNvSpPr>
                      <p:nvPr/>
                    </p:nvSpPr>
                    <p:spPr>
                      <a:xfrm rot="1027740">
                        <a:off x="3297866" y="1720098"/>
                        <a:ext cx="1159869" cy="413511"/>
                      </a:xfrm>
                      <a:prstGeom prst="rect">
                        <a:avLst/>
                      </a:prstGeom>
                      <a:blipFill rotWithShape="1">
                        <a:blip r:embed="rId5"/>
                        <a:stretch>
                          <a:fillRect/>
                        </a:stretch>
                      </a:blipFill>
                    </p:spPr>
                    <p:txBody>
                      <a:bodyPr/>
                      <a:lstStyle/>
                      <a:p>
                        <a:r>
                          <a:rPr lang="en-US">
                            <a:noFill/>
                          </a:rPr>
                          <a:t> </a:t>
                        </a:r>
                      </a:p>
                    </p:txBody>
                  </p:sp>
                </mc:Fallback>
              </mc:AlternateContent>
            </p:grpSp>
            <p:grpSp>
              <p:nvGrpSpPr>
                <p:cNvPr id="21" name="Group 20">
                  <a:extLst>
                    <a:ext uri="{FF2B5EF4-FFF2-40B4-BE49-F238E27FC236}">
                      <a16:creationId xmlns:a16="http://schemas.microsoft.com/office/drawing/2014/main" id="{63C0ED6A-C265-EB40-1F55-F87C3B478A2C}"/>
                    </a:ext>
                  </a:extLst>
                </p:cNvPr>
                <p:cNvGrpSpPr/>
                <p:nvPr/>
              </p:nvGrpSpPr>
              <p:grpSpPr>
                <a:xfrm>
                  <a:off x="742713" y="3095628"/>
                  <a:ext cx="3703511" cy="2462710"/>
                  <a:chOff x="2028330" y="1256186"/>
                  <a:chExt cx="3703511" cy="2462710"/>
                </a:xfrm>
              </p:grpSpPr>
              <p:sp>
                <p:nvSpPr>
                  <p:cNvPr id="31" name="Oval 30">
                    <a:extLst>
                      <a:ext uri="{FF2B5EF4-FFF2-40B4-BE49-F238E27FC236}">
                        <a16:creationId xmlns:a16="http://schemas.microsoft.com/office/drawing/2014/main" id="{B866D060-B543-EA94-5092-6ED305F5A950}"/>
                      </a:ext>
                    </a:extLst>
                  </p:cNvPr>
                  <p:cNvSpPr/>
                  <p:nvPr/>
                </p:nvSpPr>
                <p:spPr>
                  <a:xfrm>
                    <a:off x="4746558" y="1537894"/>
                    <a:ext cx="985283"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3</a:t>
                    </a:r>
                  </a:p>
                </p:txBody>
              </p:sp>
              <p:cxnSp>
                <p:nvCxnSpPr>
                  <p:cNvPr id="32" name="Straight Arrow Connector 31">
                    <a:extLst>
                      <a:ext uri="{FF2B5EF4-FFF2-40B4-BE49-F238E27FC236}">
                        <a16:creationId xmlns:a16="http://schemas.microsoft.com/office/drawing/2014/main" id="{03CD58AD-94AB-4C8A-3C52-9DF9A86572E3}"/>
                      </a:ext>
                    </a:extLst>
                  </p:cNvPr>
                  <p:cNvCxnSpPr>
                    <a:endCxn id="31" idx="1"/>
                  </p:cNvCxnSpPr>
                  <p:nvPr/>
                </p:nvCxnSpPr>
                <p:spPr>
                  <a:xfrm>
                    <a:off x="2991457" y="1642143"/>
                    <a:ext cx="1899392" cy="540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AA2059C-D889-2180-E4FC-51A55CB0C5A5}"/>
                      </a:ext>
                    </a:extLst>
                  </p:cNvPr>
                  <p:cNvCxnSpPr>
                    <a:stCxn id="13" idx="6"/>
                    <a:endCxn id="31" idx="3"/>
                  </p:cNvCxnSpPr>
                  <p:nvPr/>
                </p:nvCxnSpPr>
                <p:spPr>
                  <a:xfrm flipV="1">
                    <a:off x="2028330" y="2460437"/>
                    <a:ext cx="2862519" cy="125845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4415223-6E16-5C45-3539-14B5F9FDD1B0}"/>
                      </a:ext>
                    </a:extLst>
                  </p:cNvPr>
                  <p:cNvCxnSpPr>
                    <a:stCxn id="12" idx="6"/>
                    <a:endCxn id="31" idx="2"/>
                  </p:cNvCxnSpPr>
                  <p:nvPr/>
                </p:nvCxnSpPr>
                <p:spPr>
                  <a:xfrm flipV="1">
                    <a:off x="2028330" y="2078307"/>
                    <a:ext cx="2718228" cy="9244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4112FF7-E804-0488-1226-6F42CAA03B18}"/>
                          </a:ext>
                        </a:extLst>
                      </p:cNvPr>
                      <p:cNvSpPr txBox="1"/>
                      <p:nvPr/>
                    </p:nvSpPr>
                    <p:spPr>
                      <a:xfrm rot="212389">
                        <a:off x="3201899" y="1256186"/>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169" name="TextBox 168"/>
                      <p:cNvSpPr txBox="1">
                        <a:spLocks noRot="1" noChangeAspect="1" noMove="1" noResize="1" noEditPoints="1" noAdjustHandles="1" noChangeArrowheads="1" noChangeShapeType="1" noTextEdit="1"/>
                      </p:cNvSpPr>
                      <p:nvPr/>
                    </p:nvSpPr>
                    <p:spPr>
                      <a:xfrm rot="212389">
                        <a:off x="3201899" y="1256186"/>
                        <a:ext cx="1555554" cy="413511"/>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7FB8EC4-7B9D-4374-14C5-8E0D370B77F5}"/>
                          </a:ext>
                        </a:extLst>
                      </p:cNvPr>
                      <p:cNvSpPr txBox="1"/>
                      <p:nvPr/>
                    </p:nvSpPr>
                    <p:spPr>
                      <a:xfrm rot="20849601">
                        <a:off x="3363669" y="1863479"/>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3,1</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70" name="TextBox 169"/>
                      <p:cNvSpPr txBox="1">
                        <a:spLocks noRot="1" noChangeAspect="1" noMove="1" noResize="1" noEditPoints="1" noAdjustHandles="1" noChangeArrowheads="1" noChangeShapeType="1" noTextEdit="1"/>
                      </p:cNvSpPr>
                      <p:nvPr/>
                    </p:nvSpPr>
                    <p:spPr>
                      <a:xfrm rot="20849601">
                        <a:off x="3363669" y="1863479"/>
                        <a:ext cx="1167627" cy="413511"/>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D4834A6-C70A-E58A-9E39-18F7A79F7DBA}"/>
                          </a:ext>
                        </a:extLst>
                      </p:cNvPr>
                      <p:cNvSpPr txBox="1"/>
                      <p:nvPr/>
                    </p:nvSpPr>
                    <p:spPr>
                      <a:xfrm rot="20251611">
                        <a:off x="3512293" y="2330420"/>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3,2</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71" name="TextBox 170"/>
                      <p:cNvSpPr txBox="1">
                        <a:spLocks noRot="1" noChangeAspect="1" noMove="1" noResize="1" noEditPoints="1" noAdjustHandles="1" noChangeArrowheads="1" noChangeShapeType="1" noTextEdit="1"/>
                      </p:cNvSpPr>
                      <p:nvPr/>
                    </p:nvSpPr>
                    <p:spPr>
                      <a:xfrm rot="20251611">
                        <a:off x="3512293" y="2330420"/>
                        <a:ext cx="1167627" cy="413511"/>
                      </a:xfrm>
                      <a:prstGeom prst="rect">
                        <a:avLst/>
                      </a:prstGeom>
                      <a:blipFill rotWithShape="1">
                        <a:blip r:embed="rId8"/>
                        <a:stretch>
                          <a:fillRect/>
                        </a:stretch>
                      </a:blipFill>
                    </p:spPr>
                    <p:txBody>
                      <a:bodyPr/>
                      <a:lstStyle/>
                      <a:p>
                        <a:r>
                          <a:rPr lang="en-US">
                            <a:noFill/>
                          </a:rPr>
                          <a:t> </a:t>
                        </a:r>
                      </a:p>
                    </p:txBody>
                  </p:sp>
                </mc:Fallback>
              </mc:AlternateContent>
            </p:grpSp>
            <p:grpSp>
              <p:nvGrpSpPr>
                <p:cNvPr id="22" name="Group 21">
                  <a:extLst>
                    <a:ext uri="{FF2B5EF4-FFF2-40B4-BE49-F238E27FC236}">
                      <a16:creationId xmlns:a16="http://schemas.microsoft.com/office/drawing/2014/main" id="{EB6E057F-3D17-1C05-5D71-B9A8B9B4B03F}"/>
                    </a:ext>
                  </a:extLst>
                </p:cNvPr>
                <p:cNvGrpSpPr/>
                <p:nvPr/>
              </p:nvGrpSpPr>
              <p:grpSpPr>
                <a:xfrm>
                  <a:off x="4446224" y="3500912"/>
                  <a:ext cx="4240576" cy="2606752"/>
                  <a:chOff x="2836241" y="633665"/>
                  <a:chExt cx="4240576" cy="2606752"/>
                </a:xfrm>
              </p:grpSpPr>
              <p:sp>
                <p:nvSpPr>
                  <p:cNvPr id="23" name="Oval 22">
                    <a:extLst>
                      <a:ext uri="{FF2B5EF4-FFF2-40B4-BE49-F238E27FC236}">
                        <a16:creationId xmlns:a16="http://schemas.microsoft.com/office/drawing/2014/main" id="{8998DBCE-B840-7153-0881-84ACDFFF0D12}"/>
                      </a:ext>
                    </a:extLst>
                  </p:cNvPr>
                  <p:cNvSpPr/>
                  <p:nvPr/>
                </p:nvSpPr>
                <p:spPr>
                  <a:xfrm>
                    <a:off x="4746558" y="1537894"/>
                    <a:ext cx="958659" cy="1080826"/>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2000" dirty="0">
                        <a:solidFill>
                          <a:prstClr val="black"/>
                        </a:solidFill>
                        <a:latin typeface="Calibri"/>
                      </a:rPr>
                      <a:t>Unit 5</a:t>
                    </a:r>
                  </a:p>
                </p:txBody>
              </p:sp>
              <p:cxnSp>
                <p:nvCxnSpPr>
                  <p:cNvPr id="24" name="Straight Arrow Connector 23">
                    <a:extLst>
                      <a:ext uri="{FF2B5EF4-FFF2-40B4-BE49-F238E27FC236}">
                        <a16:creationId xmlns:a16="http://schemas.microsoft.com/office/drawing/2014/main" id="{BE4B70BB-7EE1-82F5-B255-4B69DB07D8AE}"/>
                      </a:ext>
                    </a:extLst>
                  </p:cNvPr>
                  <p:cNvCxnSpPr>
                    <a:endCxn id="23" idx="1"/>
                  </p:cNvCxnSpPr>
                  <p:nvPr/>
                </p:nvCxnSpPr>
                <p:spPr>
                  <a:xfrm>
                    <a:off x="3419217" y="633665"/>
                    <a:ext cx="1467733" cy="10625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7535A4C-83C1-5A14-E3C1-F7DC14EB2783}"/>
                      </a:ext>
                    </a:extLst>
                  </p:cNvPr>
                  <p:cNvCxnSpPr>
                    <a:stCxn id="39" idx="6"/>
                    <a:endCxn id="23" idx="3"/>
                  </p:cNvCxnSpPr>
                  <p:nvPr/>
                </p:nvCxnSpPr>
                <p:spPr>
                  <a:xfrm flipV="1">
                    <a:off x="2836241" y="2460437"/>
                    <a:ext cx="2050709" cy="779980"/>
                  </a:xfrm>
                  <a:prstGeom prst="straightConnector1">
                    <a:avLst/>
                  </a:prstGeom>
                  <a:ln w="57150">
                    <a:prstDash val="sysDot"/>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532243-33AD-55D5-06A3-CB467A5DE8A6}"/>
                      </a:ext>
                    </a:extLst>
                  </p:cNvPr>
                  <p:cNvCxnSpPr>
                    <a:stCxn id="31" idx="6"/>
                    <a:endCxn id="23" idx="2"/>
                  </p:cNvCxnSpPr>
                  <p:nvPr/>
                </p:nvCxnSpPr>
                <p:spPr>
                  <a:xfrm>
                    <a:off x="2836241" y="1050502"/>
                    <a:ext cx="1910317" cy="102780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D960D70-C299-BC41-2D9E-8DDB56DA3C5F}"/>
                          </a:ext>
                        </a:extLst>
                      </p:cNvPr>
                      <p:cNvSpPr txBox="1"/>
                      <p:nvPr/>
                    </p:nvSpPr>
                    <p:spPr>
                      <a:xfrm rot="2245031">
                        <a:off x="3422076" y="708797"/>
                        <a:ext cx="1555554"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5,0</m:t>
                                  </m:r>
                                </m:sub>
                              </m:sSub>
                              <m:r>
                                <a:rPr lang="en-US" sz="2000" i="1">
                                  <a:solidFill>
                                    <a:prstClr val="black"/>
                                  </a:solidFill>
                                  <a:latin typeface="Cambria Math"/>
                                </a:rPr>
                                <m:t>=−0.5</m:t>
                              </m:r>
                            </m:oMath>
                          </m:oMathPara>
                        </a14:m>
                        <a:endParaRPr lang="en-US" sz="2000" dirty="0">
                          <a:solidFill>
                            <a:prstClr val="black"/>
                          </a:solidFill>
                          <a:latin typeface="Calibri"/>
                        </a:endParaRPr>
                      </a:p>
                    </p:txBody>
                  </p:sp>
                </mc:Choice>
                <mc:Fallback xmlns="">
                  <p:sp>
                    <p:nvSpPr>
                      <p:cNvPr id="161" name="TextBox 160"/>
                      <p:cNvSpPr txBox="1">
                        <a:spLocks noRot="1" noChangeAspect="1" noMove="1" noResize="1" noEditPoints="1" noAdjustHandles="1" noChangeArrowheads="1" noChangeShapeType="1" noTextEdit="1"/>
                      </p:cNvSpPr>
                      <p:nvPr/>
                    </p:nvSpPr>
                    <p:spPr>
                      <a:xfrm rot="2245031">
                        <a:off x="3422076" y="708797"/>
                        <a:ext cx="1555554" cy="41351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46BCF88-44EB-CE20-BC28-6113FC4D28F0}"/>
                          </a:ext>
                        </a:extLst>
                      </p:cNvPr>
                      <p:cNvSpPr txBox="1"/>
                      <p:nvPr/>
                    </p:nvSpPr>
                    <p:spPr>
                      <a:xfrm rot="1584226">
                        <a:off x="3134949" y="1104604"/>
                        <a:ext cx="1167627"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5,3</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62" name="TextBox 161"/>
                      <p:cNvSpPr txBox="1">
                        <a:spLocks noRot="1" noChangeAspect="1" noMove="1" noResize="1" noEditPoints="1" noAdjustHandles="1" noChangeArrowheads="1" noChangeShapeType="1" noTextEdit="1"/>
                      </p:cNvSpPr>
                      <p:nvPr/>
                    </p:nvSpPr>
                    <p:spPr>
                      <a:xfrm rot="1584226">
                        <a:off x="3134949" y="1104604"/>
                        <a:ext cx="1167627" cy="413511"/>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DF01A1E-7781-79A9-317C-92FB4DC50D96}"/>
                          </a:ext>
                        </a:extLst>
                      </p:cNvPr>
                      <p:cNvSpPr txBox="1"/>
                      <p:nvPr/>
                    </p:nvSpPr>
                    <p:spPr>
                      <a:xfrm rot="20515973">
                        <a:off x="2866835" y="2462149"/>
                        <a:ext cx="1359988" cy="413511"/>
                      </a:xfrm>
                      <a:prstGeom prst="rect">
                        <a:avLst/>
                      </a:prstGeom>
                      <a:noFill/>
                    </p:spPr>
                    <p:txBody>
                      <a:bodyPr wrap="none" rtlCol="0">
                        <a:spAutoFit/>
                      </a:bodyPr>
                      <a:lstStyle/>
                      <a:p>
                        <a:pPr>
                          <a:defRPr/>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𝑤</m:t>
                                  </m:r>
                                </m:e>
                                <m:sub>
                                  <m:r>
                                    <a:rPr lang="en-US" sz="2000" i="1">
                                      <a:solidFill>
                                        <a:prstClr val="black"/>
                                      </a:solidFill>
                                      <a:latin typeface="Cambria Math"/>
                                    </a:rPr>
                                    <m:t>5,4</m:t>
                                  </m:r>
                                </m:sub>
                              </m:sSub>
                              <m:r>
                                <a:rPr lang="en-US" sz="2000" i="1">
                                  <a:solidFill>
                                    <a:prstClr val="black"/>
                                  </a:solidFill>
                                  <a:latin typeface="Cambria Math"/>
                                </a:rPr>
                                <m:t>=−1</m:t>
                              </m:r>
                            </m:oMath>
                          </m:oMathPara>
                        </a14:m>
                        <a:endParaRPr lang="en-US" sz="2000" dirty="0">
                          <a:solidFill>
                            <a:prstClr val="black"/>
                          </a:solidFill>
                          <a:latin typeface="Calibri"/>
                        </a:endParaRPr>
                      </a:p>
                    </p:txBody>
                  </p:sp>
                </mc:Choice>
                <mc:Fallback xmlns="">
                  <p:sp>
                    <p:nvSpPr>
                      <p:cNvPr id="163" name="TextBox 162"/>
                      <p:cNvSpPr txBox="1">
                        <a:spLocks noRot="1" noChangeAspect="1" noMove="1" noResize="1" noEditPoints="1" noAdjustHandles="1" noChangeArrowheads="1" noChangeShapeType="1" noTextEdit="1"/>
                      </p:cNvSpPr>
                      <p:nvPr/>
                    </p:nvSpPr>
                    <p:spPr>
                      <a:xfrm rot="20515973">
                        <a:off x="2866835" y="2462149"/>
                        <a:ext cx="1359988" cy="413511"/>
                      </a:xfrm>
                      <a:prstGeom prst="rect">
                        <a:avLst/>
                      </a:prstGeom>
                      <a:blipFill rotWithShape="1">
                        <a:blip r:embed="rId11"/>
                        <a:stretch>
                          <a:fillRect/>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0E5FB437-F2C9-8841-B83C-842F1A6D0486}"/>
                      </a:ext>
                    </a:extLst>
                  </p:cNvPr>
                  <p:cNvCxnSpPr>
                    <a:stCxn id="23" idx="6"/>
                  </p:cNvCxnSpPr>
                  <p:nvPr/>
                </p:nvCxnSpPr>
                <p:spPr>
                  <a:xfrm flipV="1">
                    <a:off x="5705217" y="2044521"/>
                    <a:ext cx="1371600" cy="3378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sp>
            <p:nvSpPr>
              <p:cNvPr id="18" name="TextBox 17">
                <a:extLst>
                  <a:ext uri="{FF2B5EF4-FFF2-40B4-BE49-F238E27FC236}">
                    <a16:creationId xmlns:a16="http://schemas.microsoft.com/office/drawing/2014/main" id="{092FCCA4-259C-3E18-3B0E-562EDA6C03D0}"/>
                  </a:ext>
                </a:extLst>
              </p:cNvPr>
              <p:cNvSpPr txBox="1"/>
              <p:nvPr/>
            </p:nvSpPr>
            <p:spPr>
              <a:xfrm>
                <a:off x="7229005" y="4572000"/>
                <a:ext cx="1000595" cy="400110"/>
              </a:xfrm>
              <a:prstGeom prst="rect">
                <a:avLst/>
              </a:prstGeom>
              <a:noFill/>
            </p:spPr>
            <p:txBody>
              <a:bodyPr wrap="none" rtlCol="0">
                <a:spAutoFit/>
              </a:bodyPr>
              <a:lstStyle/>
              <a:p>
                <a:pPr>
                  <a:defRPr/>
                </a:pPr>
                <a:r>
                  <a:rPr lang="en-US" sz="2000" dirty="0">
                    <a:solidFill>
                      <a:prstClr val="black"/>
                    </a:solidFill>
                    <a:latin typeface="Calibri"/>
                  </a:rPr>
                  <a:t>Output:</a:t>
                </a:r>
              </a:p>
            </p:txBody>
          </p:sp>
        </p:grpSp>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5F92470D-1251-296E-538A-997AD2A6BAE1}"/>
                    </a:ext>
                  </a:extLst>
                </p:cNvPr>
                <p:cNvSpPr/>
                <p:nvPr/>
              </p:nvSpPr>
              <p:spPr>
                <a:xfrm>
                  <a:off x="152400" y="4617879"/>
                  <a:ext cx="590313" cy="563721"/>
                </a:xfrm>
                <a:prstGeom prst="ellipse">
                  <a:avLst/>
                </a:prstGeom>
                <a:solidFill>
                  <a:schemeClr val="accent1">
                    <a:lumMod val="20000"/>
                    <a:lumOff val="80000"/>
                  </a:schemeClr>
                </a:solidFill>
                <a:ln w="571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1</m:t>
                            </m:r>
                          </m:sub>
                        </m:sSub>
                      </m:oMath>
                    </m:oMathPara>
                  </a14:m>
                  <a:endParaRPr lang="en-US" sz="2800" dirty="0">
                    <a:solidFill>
                      <a:prstClr val="white"/>
                    </a:solidFill>
                    <a:latin typeface="Calibri"/>
                  </a:endParaRPr>
                </a:p>
              </p:txBody>
            </p:sp>
          </mc:Choice>
          <mc:Fallback xmlns="">
            <p:sp>
              <p:nvSpPr>
                <p:cNvPr id="12" name="Oval 11">
                  <a:extLst>
                    <a:ext uri="{FF2B5EF4-FFF2-40B4-BE49-F238E27FC236}">
                      <a16:creationId xmlns:a16="http://schemas.microsoft.com/office/drawing/2014/main" id="{5F92470D-1251-296E-538A-997AD2A6BAE1}"/>
                    </a:ext>
                  </a:extLst>
                </p:cNvPr>
                <p:cNvSpPr>
                  <a:spLocks noRot="1" noChangeAspect="1" noMove="1" noResize="1" noEditPoints="1" noAdjustHandles="1" noChangeArrowheads="1" noChangeShapeType="1" noTextEdit="1"/>
                </p:cNvSpPr>
                <p:nvPr/>
              </p:nvSpPr>
              <p:spPr>
                <a:xfrm>
                  <a:off x="152400" y="4617879"/>
                  <a:ext cx="590313" cy="563721"/>
                </a:xfrm>
                <a:prstGeom prst="ellipse">
                  <a:avLst/>
                </a:prstGeom>
                <a:blipFill>
                  <a:blip r:embed="rId12"/>
                  <a:stretch>
                    <a:fillRect/>
                  </a:stretch>
                </a:blipFill>
                <a:ln w="57150">
                  <a:prstDash val="sysDo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AE79B42D-C248-77FF-87BE-8E8343A41CD1}"/>
                    </a:ext>
                  </a:extLst>
                </p:cNvPr>
                <p:cNvSpPr/>
                <p:nvPr/>
              </p:nvSpPr>
              <p:spPr>
                <a:xfrm>
                  <a:off x="152400" y="5334000"/>
                  <a:ext cx="590313" cy="563721"/>
                </a:xfrm>
                <a:prstGeom prst="ellipse">
                  <a:avLst/>
                </a:prstGeom>
                <a:solidFill>
                  <a:schemeClr val="accent1">
                    <a:lumMod val="20000"/>
                    <a:lumOff val="80000"/>
                  </a:schemeClr>
                </a:solidFill>
                <a:ln w="57150">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14:m>
                    <m:oMathPara xmlns:m="http://schemas.openxmlformats.org/officeDocument/2006/math">
                      <m:oMathParaPr>
                        <m:jc m:val="center"/>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𝑥</m:t>
                            </m:r>
                          </m:e>
                          <m:sub>
                            <m:r>
                              <a:rPr lang="en-US" sz="2000" i="1">
                                <a:solidFill>
                                  <a:prstClr val="black"/>
                                </a:solidFill>
                                <a:latin typeface="Cambria Math"/>
                              </a:rPr>
                              <m:t>2</m:t>
                            </m:r>
                          </m:sub>
                        </m:sSub>
                      </m:oMath>
                    </m:oMathPara>
                  </a14:m>
                  <a:endParaRPr lang="en-US" sz="2800" dirty="0">
                    <a:solidFill>
                      <a:prstClr val="white"/>
                    </a:solidFill>
                    <a:latin typeface="Calibri"/>
                  </a:endParaRPr>
                </a:p>
              </p:txBody>
            </p:sp>
          </mc:Choice>
          <mc:Fallback xmlns="">
            <p:sp>
              <p:nvSpPr>
                <p:cNvPr id="13" name="Oval 12">
                  <a:extLst>
                    <a:ext uri="{FF2B5EF4-FFF2-40B4-BE49-F238E27FC236}">
                      <a16:creationId xmlns:a16="http://schemas.microsoft.com/office/drawing/2014/main" id="{AE79B42D-C248-77FF-87BE-8E8343A41CD1}"/>
                    </a:ext>
                  </a:extLst>
                </p:cNvPr>
                <p:cNvSpPr>
                  <a:spLocks noRot="1" noChangeAspect="1" noMove="1" noResize="1" noEditPoints="1" noAdjustHandles="1" noChangeArrowheads="1" noChangeShapeType="1" noTextEdit="1"/>
                </p:cNvSpPr>
                <p:nvPr/>
              </p:nvSpPr>
              <p:spPr>
                <a:xfrm>
                  <a:off x="152400" y="5334000"/>
                  <a:ext cx="590313" cy="563721"/>
                </a:xfrm>
                <a:prstGeom prst="ellipse">
                  <a:avLst/>
                </a:prstGeom>
                <a:blipFill>
                  <a:blip r:embed="rId13"/>
                  <a:stretch>
                    <a:fillRect/>
                  </a:stretch>
                </a:blipFill>
                <a:ln w="57150">
                  <a:prstDash val="sysDot"/>
                </a:ln>
              </p:spPr>
              <p:txBody>
                <a:bodyPr/>
                <a:lstStyle/>
                <a:p>
                  <a:r>
                    <a:rPr lang="en-US">
                      <a:noFill/>
                    </a:rPr>
                    <a:t> </a:t>
                  </a:r>
                </a:p>
              </p:txBody>
            </p:sp>
          </mc:Fallback>
        </mc:AlternateContent>
      </p:grpSp>
    </p:spTree>
    <p:extLst>
      <p:ext uri="{BB962C8B-B14F-4D97-AF65-F5344CB8AC3E}">
        <p14:creationId xmlns:p14="http://schemas.microsoft.com/office/powerpoint/2010/main" val="23077000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18B9C-0C8A-42DB-9115-7CE3D04ADD93}"/>
              </a:ext>
            </a:extLst>
          </p:cNvPr>
          <p:cNvSpPr>
            <a:spLocks noGrp="1"/>
          </p:cNvSpPr>
          <p:nvPr>
            <p:ph type="title"/>
          </p:nvPr>
        </p:nvSpPr>
        <p:spPr/>
        <p:txBody>
          <a:bodyPr/>
          <a:lstStyle/>
          <a:p>
            <a:r>
              <a:rPr lang="en-US" dirty="0"/>
              <a:t>Training MLP using Backpropagation</a:t>
            </a:r>
          </a:p>
        </p:txBody>
      </p:sp>
      <p:sp>
        <p:nvSpPr>
          <p:cNvPr id="3" name="Content Placeholder 2">
            <a:extLst>
              <a:ext uri="{FF2B5EF4-FFF2-40B4-BE49-F238E27FC236}">
                <a16:creationId xmlns:a16="http://schemas.microsoft.com/office/drawing/2014/main" id="{1BF6B1D3-FEF3-401C-BF81-3E1D61B385D8}"/>
              </a:ext>
            </a:extLst>
          </p:cNvPr>
          <p:cNvSpPr>
            <a:spLocks noGrp="1"/>
          </p:cNvSpPr>
          <p:nvPr>
            <p:ph idx="1"/>
          </p:nvPr>
        </p:nvSpPr>
        <p:spPr>
          <a:xfrm>
            <a:off x="838199" y="1447800"/>
            <a:ext cx="11506201" cy="5273675"/>
          </a:xfrm>
        </p:spPr>
        <p:txBody>
          <a:bodyPr>
            <a:normAutofit/>
          </a:bodyPr>
          <a:lstStyle/>
          <a:p>
            <a:r>
              <a:rPr lang="en-US" sz="3200" dirty="0">
                <a:solidFill>
                  <a:srgbClr val="0D0D0D"/>
                </a:solidFill>
                <a:highlight>
                  <a:srgbClr val="FFFFFF"/>
                </a:highlight>
                <a:latin typeface="Söhne"/>
              </a:rPr>
              <a:t>So, backpropagation helps to solve the credit assignment problem by determining how much each weight in the network contributed to the overall error and adjusting the weights accordingly. </a:t>
            </a:r>
          </a:p>
          <a:p>
            <a:r>
              <a:rPr lang="en-US" sz="3200" dirty="0">
                <a:solidFill>
                  <a:srgbClr val="0D0D0D"/>
                </a:solidFill>
                <a:highlight>
                  <a:srgbClr val="FFFFFF"/>
                </a:highlight>
                <a:latin typeface="Söhne"/>
              </a:rPr>
              <a:t>This ensures that each weight is "credited" or "blamed" appropriately based on its impact on the network's performance, guiding the network to learn from its mistakes and improve its accuracy over time.</a:t>
            </a:r>
          </a:p>
          <a:p>
            <a:r>
              <a:rPr lang="en-US" sz="3200" dirty="0">
                <a:solidFill>
                  <a:srgbClr val="0D0D0D"/>
                </a:solidFill>
                <a:highlight>
                  <a:srgbClr val="FFFFFF"/>
                </a:highlight>
                <a:latin typeface="Söhne"/>
              </a:rPr>
              <a:t>For more details: </a:t>
            </a:r>
          </a:p>
          <a:p>
            <a:pPr lvl="1"/>
            <a:r>
              <a:rPr lang="en-US" sz="3200" dirty="0">
                <a:hlinkClick r:id="rId2"/>
              </a:rPr>
              <a:t>https://www.youtube.com/watch?v=Ilg3gGewQ5U&amp;ab_channel=3Blue1Brown</a:t>
            </a:r>
            <a:r>
              <a:rPr lang="en-US" sz="3200" dirty="0"/>
              <a:t> </a:t>
            </a:r>
          </a:p>
        </p:txBody>
      </p:sp>
      <p:sp>
        <p:nvSpPr>
          <p:cNvPr id="4" name="Slide Number Placeholder 3">
            <a:extLst>
              <a:ext uri="{FF2B5EF4-FFF2-40B4-BE49-F238E27FC236}">
                <a16:creationId xmlns:a16="http://schemas.microsoft.com/office/drawing/2014/main" id="{ACE0BE4A-6BF8-4957-845C-D116ED9DD928}"/>
              </a:ext>
            </a:extLst>
          </p:cNvPr>
          <p:cNvSpPr>
            <a:spLocks noGrp="1"/>
          </p:cNvSpPr>
          <p:nvPr>
            <p:ph type="sldNum" sz="quarter" idx="12"/>
          </p:nvPr>
        </p:nvSpPr>
        <p:spPr/>
        <p:txBody>
          <a:bodyPr/>
          <a:lstStyle/>
          <a:p>
            <a:fld id="{B6F15528-21DE-4FAA-801E-634DDDAF4B2B}" type="slidenum">
              <a:rPr lang="en-US" smtClean="0"/>
              <a:pPr/>
              <a:t>89</a:t>
            </a:fld>
            <a:endParaRPr lang="en-US" dirty="0"/>
          </a:p>
        </p:txBody>
      </p:sp>
    </p:spTree>
    <p:extLst>
      <p:ext uri="{BB962C8B-B14F-4D97-AF65-F5344CB8AC3E}">
        <p14:creationId xmlns:p14="http://schemas.microsoft.com/office/powerpoint/2010/main" val="1034433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15403"/>
            <a:ext cx="7025640" cy="4061560"/>
          </a:xfrm>
        </p:spPr>
        <p:txBody>
          <a:bodyPr>
            <a:normAutofit/>
          </a:bodyPr>
          <a:lstStyle/>
          <a:p>
            <a:r>
              <a:rPr lang="en-US" sz="3200" dirty="0"/>
              <a:t>Linear Function</a:t>
            </a:r>
          </a:p>
          <a:p>
            <a:pPr lvl="1"/>
            <a:r>
              <a:rPr lang="en-US" sz="2800" dirty="0"/>
              <a:t>Simply output the weighted sum</a:t>
            </a:r>
          </a:p>
        </p:txBody>
      </p:sp>
      <p:sp>
        <p:nvSpPr>
          <p:cNvPr id="4" name="Rounded Rectangle 3"/>
          <p:cNvSpPr/>
          <p:nvPr/>
        </p:nvSpPr>
        <p:spPr>
          <a:xfrm>
            <a:off x="838201" y="543054"/>
            <a:ext cx="3529084" cy="71254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solidFill>
                  <a:schemeClr val="tx1"/>
                </a:solidFill>
                <a:latin typeface="Arial" panose="020B0604020202020204" pitchFamily="34" charset="0"/>
                <a:cs typeface="Arial" panose="020B0604020202020204" pitchFamily="34" charset="0"/>
              </a:rPr>
              <a:t>Unit Function</a:t>
            </a:r>
            <a:endParaRPr lang="en-US" sz="3600" dirty="0">
              <a:solidFill>
                <a:schemeClr val="tx1"/>
              </a:solidFill>
            </a:endParaRPr>
          </a:p>
        </p:txBody>
      </p:sp>
      <p:pic>
        <p:nvPicPr>
          <p:cNvPr id="6" name="Picture 5"/>
          <p:cNvPicPr>
            <a:picLocks noChangeAspect="1"/>
          </p:cNvPicPr>
          <p:nvPr/>
        </p:nvPicPr>
        <p:blipFill>
          <a:blip r:embed="rId2"/>
          <a:stretch>
            <a:fillRect/>
          </a:stretch>
        </p:blipFill>
        <p:spPr>
          <a:xfrm>
            <a:off x="7292339" y="1825625"/>
            <a:ext cx="3491263" cy="2767012"/>
          </a:xfrm>
          <a:prstGeom prst="rect">
            <a:avLst/>
          </a:prstGeom>
        </p:spPr>
      </p:pic>
    </p:spTree>
    <p:extLst>
      <p:ext uri="{BB962C8B-B14F-4D97-AF65-F5344CB8AC3E}">
        <p14:creationId xmlns:p14="http://schemas.microsoft.com/office/powerpoint/2010/main" val="41357784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451398" y="1948275"/>
            <a:ext cx="6881287" cy="275435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tx1"/>
                </a:solidFill>
              </a:rPr>
              <a:t>THANKS</a:t>
            </a:r>
          </a:p>
        </p:txBody>
      </p:sp>
    </p:spTree>
    <p:extLst>
      <p:ext uri="{BB962C8B-B14F-4D97-AF65-F5344CB8AC3E}">
        <p14:creationId xmlns:p14="http://schemas.microsoft.com/office/powerpoint/2010/main" val="3637953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8343</TotalTime>
  <Words>8920</Words>
  <Application>Microsoft Office PowerPoint</Application>
  <PresentationFormat>Widescreen</PresentationFormat>
  <Paragraphs>2769</Paragraphs>
  <Slides>90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90</vt:i4>
      </vt:variant>
    </vt:vector>
  </HeadingPairs>
  <TitlesOfParts>
    <vt:vector size="98" baseType="lpstr">
      <vt:lpstr>Arial</vt:lpstr>
      <vt:lpstr>Calibri</vt:lpstr>
      <vt:lpstr>Calibri Light</vt:lpstr>
      <vt:lpstr>Cambria Math</vt:lpstr>
      <vt:lpstr>Söhne</vt:lpstr>
      <vt:lpstr>Times New Roman</vt:lpstr>
      <vt:lpstr>Wingdings</vt:lpstr>
      <vt:lpstr>Office Theme</vt:lpstr>
      <vt:lpstr>PowerPoint Presentation</vt:lpstr>
      <vt:lpstr>PowerPoint Presentation</vt:lpstr>
      <vt:lpstr>PowerPoint Presentation</vt:lpstr>
      <vt:lpstr>Main components of a neuron Cell body:  which holds DNA information in nucleus Dendrites:  may have thousands of dendrites, usually short Axon: long structure, which splits in possibly thousands branches at the end. May be up to 1 meter long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Neural Networks</vt:lpstr>
      <vt:lpstr>An example of a multi-layered NN</vt:lpstr>
      <vt:lpstr>Our First Neural Network: XOR</vt:lpstr>
      <vt:lpstr>Our First Neural Network: XOR</vt:lpstr>
      <vt:lpstr>Our First Neural Network: XOR</vt:lpstr>
      <vt:lpstr>Computing the Output: An Example</vt:lpstr>
      <vt:lpstr>Computing the Output: An Example</vt:lpstr>
      <vt:lpstr>Computing the Output: An Example</vt:lpstr>
      <vt:lpstr>Computing the Output: An Example</vt:lpstr>
      <vt:lpstr>Verifying the XOR Network</vt:lpstr>
      <vt:lpstr>Verifying the XOR Network</vt:lpstr>
      <vt:lpstr>Verifying the XOR Network</vt:lpstr>
      <vt:lpstr>Neural Networks</vt:lpstr>
      <vt:lpstr>Neural Networks</vt:lpstr>
      <vt:lpstr>Neural Network Layers</vt:lpstr>
      <vt:lpstr>Neural Network Layers</vt:lpstr>
      <vt:lpstr>Feedforward Networks</vt:lpstr>
      <vt:lpstr>What Neural Networks Can Compute</vt:lpstr>
      <vt:lpstr>A Multiclass Example</vt:lpstr>
      <vt:lpstr>A Multiclass Example</vt:lpstr>
      <vt:lpstr>Converting to One-Versus-All</vt:lpstr>
      <vt:lpstr>Converting to One-Versus-All</vt:lpstr>
      <vt:lpstr>Converting to One-Versus-All</vt:lpstr>
      <vt:lpstr>Converting to One-Versus-All</vt:lpstr>
      <vt:lpstr>A possible Network for Our Example</vt:lpstr>
      <vt:lpstr>PowerPoint Presentation</vt:lpstr>
      <vt:lpstr>PowerPoint Presentation</vt:lpstr>
      <vt:lpstr>PowerPoint Presentation</vt:lpstr>
      <vt:lpstr>PowerPoint Presentation</vt:lpstr>
      <vt:lpstr>Training MLP</vt:lpstr>
      <vt:lpstr>Neural Network Layers</vt:lpstr>
      <vt:lpstr>Neural Network Layers</vt:lpstr>
      <vt:lpstr>Neural Network Layers</vt:lpstr>
      <vt:lpstr>Training MLP using Backpropagation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Neural Network</dc:title>
  <dc:creator>Naheed</dc:creator>
  <cp:lastModifiedBy>Dr. Muhammad Aksam Iftikhar</cp:lastModifiedBy>
  <cp:revision>167</cp:revision>
  <dcterms:created xsi:type="dcterms:W3CDTF">2020-01-19T09:41:10Z</dcterms:created>
  <dcterms:modified xsi:type="dcterms:W3CDTF">2024-05-02T13:08:37Z</dcterms:modified>
</cp:coreProperties>
</file>