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handoutMasterIdLst>
    <p:handoutMasterId r:id="rId36"/>
  </p:handoutMasterIdLst>
  <p:sldIdLst>
    <p:sldId id="256" r:id="rId2"/>
    <p:sldId id="507" r:id="rId3"/>
    <p:sldId id="509" r:id="rId4"/>
    <p:sldId id="510" r:id="rId5"/>
    <p:sldId id="512" r:id="rId6"/>
    <p:sldId id="514" r:id="rId7"/>
    <p:sldId id="508" r:id="rId8"/>
    <p:sldId id="548" r:id="rId9"/>
    <p:sldId id="515" r:id="rId10"/>
    <p:sldId id="516" r:id="rId11"/>
    <p:sldId id="541" r:id="rId12"/>
    <p:sldId id="519" r:id="rId13"/>
    <p:sldId id="520" r:id="rId14"/>
    <p:sldId id="521" r:id="rId15"/>
    <p:sldId id="522" r:id="rId16"/>
    <p:sldId id="517" r:id="rId17"/>
    <p:sldId id="523" r:id="rId18"/>
    <p:sldId id="526" r:id="rId19"/>
    <p:sldId id="527" r:id="rId20"/>
    <p:sldId id="539" r:id="rId21"/>
    <p:sldId id="538" r:id="rId22"/>
    <p:sldId id="540" r:id="rId23"/>
    <p:sldId id="542" r:id="rId24"/>
    <p:sldId id="528" r:id="rId25"/>
    <p:sldId id="530" r:id="rId26"/>
    <p:sldId id="531" r:id="rId27"/>
    <p:sldId id="532" r:id="rId28"/>
    <p:sldId id="533" r:id="rId29"/>
    <p:sldId id="534" r:id="rId30"/>
    <p:sldId id="535" r:id="rId31"/>
    <p:sldId id="536" r:id="rId32"/>
    <p:sldId id="537" r:id="rId33"/>
    <p:sldId id="518" r:id="rId34"/>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3DB7899-72E8-4A70-A7AE-BCBD1DBA2BF2}">
          <p14:sldIdLst>
            <p14:sldId id="256"/>
            <p14:sldId id="507"/>
            <p14:sldId id="509"/>
            <p14:sldId id="510"/>
            <p14:sldId id="512"/>
            <p14:sldId id="514"/>
            <p14:sldId id="508"/>
            <p14:sldId id="548"/>
            <p14:sldId id="515"/>
            <p14:sldId id="516"/>
            <p14:sldId id="541"/>
            <p14:sldId id="519"/>
            <p14:sldId id="520"/>
            <p14:sldId id="521"/>
            <p14:sldId id="522"/>
          </p14:sldIdLst>
        </p14:section>
        <p14:section name="Untitled Section" id="{7DB5C98A-4F71-45DC-A2D2-AE74FD4CAD91}">
          <p14:sldIdLst>
            <p14:sldId id="517"/>
            <p14:sldId id="523"/>
            <p14:sldId id="526"/>
            <p14:sldId id="527"/>
            <p14:sldId id="539"/>
            <p14:sldId id="538"/>
            <p14:sldId id="540"/>
            <p14:sldId id="542"/>
            <p14:sldId id="528"/>
            <p14:sldId id="530"/>
            <p14:sldId id="531"/>
            <p14:sldId id="532"/>
            <p14:sldId id="533"/>
            <p14:sldId id="534"/>
            <p14:sldId id="535"/>
            <p14:sldId id="536"/>
            <p14:sldId id="537"/>
            <p14:sldId id="51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80"/>
    <a:srgbClr val="0000FF"/>
    <a:srgbClr val="EAF1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32" autoAdjust="0"/>
    <p:restoredTop sz="86331" autoAdjust="0"/>
  </p:normalViewPr>
  <p:slideViewPr>
    <p:cSldViewPr>
      <p:cViewPr varScale="1">
        <p:scale>
          <a:sx n="71" d="100"/>
          <a:sy n="71" d="100"/>
        </p:scale>
        <p:origin x="701" y="53"/>
      </p:cViewPr>
      <p:guideLst>
        <p:guide orient="horz" pos="2160"/>
        <p:guide pos="384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sz="quarter" idx="1"/>
          </p:nvPr>
        </p:nvSpPr>
        <p:spPr>
          <a:xfrm>
            <a:off x="4021294" y="0"/>
            <a:ext cx="3076363" cy="511731"/>
          </a:xfrm>
          <a:prstGeom prst="rect">
            <a:avLst/>
          </a:prstGeom>
        </p:spPr>
        <p:txBody>
          <a:bodyPr vert="horz" lIns="96661" tIns="48331" rIns="96661" bIns="48331" rtlCol="0"/>
          <a:lstStyle>
            <a:lvl1pPr algn="r">
              <a:defRPr sz="1300"/>
            </a:lvl1pPr>
          </a:lstStyle>
          <a:p>
            <a:fld id="{A5DA5527-8220-42B8-ACF3-24A1AB195A99}" type="datetimeFigureOut">
              <a:rPr lang="en-US" smtClean="0"/>
              <a:pPr/>
              <a:t>5/20/2024</a:t>
            </a:fld>
            <a:endParaRPr lang="en-US"/>
          </a:p>
        </p:txBody>
      </p:sp>
      <p:sp>
        <p:nvSpPr>
          <p:cNvPr id="4" name="Footer Placeholder 3"/>
          <p:cNvSpPr>
            <a:spLocks noGrp="1"/>
          </p:cNvSpPr>
          <p:nvPr>
            <p:ph type="ftr" sz="quarter" idx="2"/>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6661" tIns="48331" rIns="96661" bIns="48331" rtlCol="0" anchor="b"/>
          <a:lstStyle>
            <a:lvl1pPr algn="r">
              <a:defRPr sz="1300"/>
            </a:lvl1pPr>
          </a:lstStyle>
          <a:p>
            <a:fld id="{55A17DC7-5FA3-4B0E-8E6A-F6882B79CF07}" type="slidenum">
              <a:rPr lang="en-US" smtClean="0"/>
              <a:pPr/>
              <a:t>‹#›</a:t>
            </a:fld>
            <a:endParaRPr lang="en-US"/>
          </a:p>
        </p:txBody>
      </p:sp>
    </p:spTree>
    <p:extLst>
      <p:ext uri="{BB962C8B-B14F-4D97-AF65-F5344CB8AC3E}">
        <p14:creationId xmlns:p14="http://schemas.microsoft.com/office/powerpoint/2010/main" val="6454971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6661" tIns="48331" rIns="96661" bIns="48331" rtlCol="0"/>
          <a:lstStyle>
            <a:lvl1pPr algn="r">
              <a:defRPr sz="1300"/>
            </a:lvl1pPr>
          </a:lstStyle>
          <a:p>
            <a:fld id="{72C77E45-76C1-48AC-8770-A01EE13E3D9C}" type="datetimeFigureOut">
              <a:rPr lang="en-US" smtClean="0"/>
              <a:pPr/>
              <a:t>5/20/2024</a:t>
            </a:fld>
            <a:endParaRPr lang="en-US"/>
          </a:p>
        </p:txBody>
      </p:sp>
      <p:sp>
        <p:nvSpPr>
          <p:cNvPr id="4" name="Slide Image Placeholder 3"/>
          <p:cNvSpPr>
            <a:spLocks noGrp="1" noRot="1" noChangeAspect="1"/>
          </p:cNvSpPr>
          <p:nvPr>
            <p:ph type="sldImg" idx="2"/>
          </p:nvPr>
        </p:nvSpPr>
        <p:spPr>
          <a:xfrm>
            <a:off x="138113" y="768350"/>
            <a:ext cx="6823075" cy="3838575"/>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6661" tIns="48331" rIns="96661" bIns="48331" rtlCol="0" anchor="b"/>
          <a:lstStyle>
            <a:lvl1pPr algn="r">
              <a:defRPr sz="1300"/>
            </a:lvl1pPr>
          </a:lstStyle>
          <a:p>
            <a:fld id="{76308B8D-8E1E-4C22-9F0A-2468901663B5}" type="slidenum">
              <a:rPr lang="en-US" smtClean="0"/>
              <a:pPr/>
              <a:t>‹#›</a:t>
            </a:fld>
            <a:endParaRPr lang="en-US"/>
          </a:p>
        </p:txBody>
      </p:sp>
    </p:spTree>
    <p:extLst>
      <p:ext uri="{BB962C8B-B14F-4D97-AF65-F5344CB8AC3E}">
        <p14:creationId xmlns:p14="http://schemas.microsoft.com/office/powerpoint/2010/main" val="26988980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8350"/>
            <a:ext cx="6823075" cy="3838575"/>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308B8D-8E1E-4C22-9F0A-2468901663B5}" type="slidenum">
              <a:rPr lang="en-US" smtClean="0"/>
              <a:pPr/>
              <a:t>1</a:t>
            </a:fld>
            <a:endParaRPr lang="en-US"/>
          </a:p>
        </p:txBody>
      </p:sp>
    </p:spTree>
    <p:extLst>
      <p:ext uri="{BB962C8B-B14F-4D97-AF65-F5344CB8AC3E}">
        <p14:creationId xmlns:p14="http://schemas.microsoft.com/office/powerpoint/2010/main" val="2382199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9581" y="142852"/>
            <a:ext cx="10458451" cy="857256"/>
          </a:xfrm>
        </p:spPr>
        <p:txBody>
          <a:bodyPr>
            <a:normAutofit/>
          </a:bodyPr>
          <a:lstStyle>
            <a:lvl1pPr algn="l">
              <a:defRPr sz="4400"/>
            </a:lvl1pPr>
          </a:lstStyle>
          <a:p>
            <a:r>
              <a:rPr lang="en-US" dirty="0"/>
              <a:t>Click to edit Master title style</a:t>
            </a:r>
          </a:p>
        </p:txBody>
      </p:sp>
      <p:sp>
        <p:nvSpPr>
          <p:cNvPr id="3" name="Subtitle 2"/>
          <p:cNvSpPr>
            <a:spLocks noGrp="1"/>
          </p:cNvSpPr>
          <p:nvPr>
            <p:ph type="subTitle" idx="1"/>
          </p:nvPr>
        </p:nvSpPr>
        <p:spPr>
          <a:xfrm>
            <a:off x="190459" y="1285860"/>
            <a:ext cx="11715832" cy="5357850"/>
          </a:xfrm>
        </p:spPr>
        <p:txBody>
          <a:bodyPr/>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xfrm>
            <a:off x="1219200" y="6324600"/>
            <a:ext cx="2540000" cy="457200"/>
          </a:xfrm>
          <a:prstGeom prst="rect">
            <a:avLst/>
          </a:prstGeom>
          <a:ln/>
        </p:spPr>
        <p:txBody>
          <a:bodyPr/>
          <a:lstStyle>
            <a:lvl1pPr>
              <a:defRPr/>
            </a:lvl1pPr>
          </a:lstStyle>
          <a:p>
            <a:pPr>
              <a:defRPr/>
            </a:pPr>
            <a:endParaRPr lang="th-TH"/>
          </a:p>
        </p:txBody>
      </p:sp>
      <p:sp>
        <p:nvSpPr>
          <p:cNvPr id="5" name="Rectangle 12"/>
          <p:cNvSpPr>
            <a:spLocks noGrp="1" noChangeArrowheads="1"/>
          </p:cNvSpPr>
          <p:nvPr>
            <p:ph type="ftr" sz="quarter" idx="11"/>
          </p:nvPr>
        </p:nvSpPr>
        <p:spPr>
          <a:xfrm>
            <a:off x="4470400" y="6324600"/>
            <a:ext cx="3860800" cy="457200"/>
          </a:xfrm>
          <a:prstGeom prst="rect">
            <a:avLst/>
          </a:prstGeom>
          <a:ln/>
        </p:spPr>
        <p:txBody>
          <a:bodyPr/>
          <a:lstStyle>
            <a:lvl1pPr>
              <a:defRPr/>
            </a:lvl1pPr>
          </a:lstStyle>
          <a:p>
            <a:pPr>
              <a:defRPr/>
            </a:pPr>
            <a:endParaRPr lang="th-TH"/>
          </a:p>
        </p:txBody>
      </p:sp>
      <p:sp>
        <p:nvSpPr>
          <p:cNvPr id="6" name="Rectangle 13"/>
          <p:cNvSpPr>
            <a:spLocks noGrp="1" noChangeArrowheads="1"/>
          </p:cNvSpPr>
          <p:nvPr>
            <p:ph type="sldNum" sz="quarter" idx="12"/>
          </p:nvPr>
        </p:nvSpPr>
        <p:spPr>
          <a:xfrm>
            <a:off x="9042400" y="6324600"/>
            <a:ext cx="2540000" cy="457200"/>
          </a:xfrm>
          <a:prstGeom prst="rect">
            <a:avLst/>
          </a:prstGeom>
          <a:ln/>
        </p:spPr>
        <p:txBody>
          <a:bodyPr/>
          <a:lstStyle>
            <a:lvl1pPr>
              <a:defRPr/>
            </a:lvl1pPr>
          </a:lstStyle>
          <a:p>
            <a:pPr>
              <a:defRPr/>
            </a:pPr>
            <a:fld id="{734235E4-7E4F-4E21-B451-3954ADC1CD4B}" type="slidenum">
              <a:rPr lang="en-US"/>
              <a:pPr>
                <a:defRPr/>
              </a:pPr>
              <a:t>‹#›</a:t>
            </a:fld>
            <a:endParaRPr lang="th-TH"/>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90458" y="71414"/>
            <a:ext cx="10733539" cy="9286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90459" y="1285860"/>
            <a:ext cx="11715832" cy="5500726"/>
          </a:xfrm>
          <a:prstGeom prst="rect">
            <a:avLst/>
          </a:prstGeom>
        </p:spPr>
        <p:txBody>
          <a:bodyPr vert="horz" lIns="91440" tIns="45720" rIns="91440" bIns="45720" rtlCol="0">
            <a:normAutofit/>
          </a:bodyPr>
          <a:lstStyle/>
          <a:p>
            <a:pPr lvl="0"/>
            <a:r>
              <a:rPr lang="en-US" dirty="0"/>
              <a:t>Click to edit Master text styles</a:t>
            </a:r>
          </a:p>
          <a:p>
            <a:pPr lvl="1"/>
            <a:r>
              <a:rPr lang="en-US" dirty="0"/>
              <a:t> Second level</a:t>
            </a:r>
          </a:p>
          <a:p>
            <a:pPr lvl="2"/>
            <a:r>
              <a:rPr lang="en-US" dirty="0"/>
              <a:t> Third level</a:t>
            </a:r>
          </a:p>
          <a:p>
            <a:pPr lvl="3"/>
            <a:r>
              <a:rPr lang="en-US" dirty="0"/>
              <a:t>Fourth level</a:t>
            </a:r>
          </a:p>
          <a:p>
            <a:pPr lvl="4"/>
            <a:r>
              <a:rPr lang="en-US" dirty="0"/>
              <a:t>Fifth level</a:t>
            </a:r>
          </a:p>
        </p:txBody>
      </p:sp>
      <p:sp>
        <p:nvSpPr>
          <p:cNvPr id="9" name="Rectangle 8"/>
          <p:cNvSpPr/>
          <p:nvPr userDrawn="1"/>
        </p:nvSpPr>
        <p:spPr>
          <a:xfrm>
            <a:off x="190502" y="1071545"/>
            <a:ext cx="10733498" cy="109344"/>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7" name="Picture 6"/>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923999" y="8872"/>
            <a:ext cx="1076657" cy="1096207"/>
          </a:xfrm>
          <a:prstGeom prst="rect">
            <a:avLst/>
          </a:prstGeom>
        </p:spPr>
      </p:pic>
      <p:sp>
        <p:nvSpPr>
          <p:cNvPr id="10" name="Text Box 11"/>
          <p:cNvSpPr txBox="1">
            <a:spLocks noChangeArrowheads="1"/>
          </p:cNvSpPr>
          <p:nvPr userDrawn="1"/>
        </p:nvSpPr>
        <p:spPr bwMode="auto">
          <a:xfrm>
            <a:off x="11622509" y="836712"/>
            <a:ext cx="543739" cy="461665"/>
          </a:xfrm>
          <a:prstGeom prst="rect">
            <a:avLst/>
          </a:prstGeom>
          <a:noFill/>
          <a:ln w="9525">
            <a:noFill/>
            <a:miter lim="800000"/>
            <a:headEnd/>
            <a:tailEnd/>
          </a:ln>
          <a:effectLst/>
        </p:spPr>
        <p:txBody>
          <a:bodyPr wrap="none">
            <a:spAutoFit/>
          </a:bodyPr>
          <a:lstStyle/>
          <a:p>
            <a:fld id="{E4FF5167-E4CB-45F3-85CD-7EC8641D6DEE}" type="slidenum">
              <a:rPr lang="en-US" sz="2400" b="1">
                <a:solidFill>
                  <a:srgbClr val="FF0000"/>
                </a:solidFill>
              </a:rPr>
              <a:pPr/>
              <a:t>‹#›</a:t>
            </a:fld>
            <a:endParaRPr lang="en-US" sz="2400" b="1" dirty="0">
              <a:solidFill>
                <a:srgbClr val="FF0000"/>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spcBef>
          <a:spcPct val="0"/>
        </a:spcBef>
        <a:buNone/>
        <a:defRPr sz="4400" kern="1200">
          <a:solidFill>
            <a:schemeClr val="tx1"/>
          </a:solidFill>
          <a:latin typeface="Times New Roman" pitchFamily="18" charset="0"/>
          <a:ea typeface="+mj-ea"/>
          <a:cs typeface="Times New Roman" pitchFamily="18" charset="0"/>
        </a:defRPr>
      </a:lvl1pPr>
    </p:titleStyle>
    <p:bodyStyle>
      <a:lvl1pPr marL="342900" indent="-342900" algn="just" defTabSz="914400" rtl="0" eaLnBrk="1" latinLnBrk="0" hangingPunct="1">
        <a:spcBef>
          <a:spcPct val="20000"/>
        </a:spcBef>
        <a:buFont typeface="Arial" pitchFamily="34" charset="0"/>
        <a:buNone/>
        <a:defRPr sz="3200" kern="1200">
          <a:solidFill>
            <a:schemeClr val="tx1"/>
          </a:solidFill>
          <a:latin typeface="Times New Roman" pitchFamily="18" charset="0"/>
          <a:ea typeface="+mn-ea"/>
          <a:cs typeface="Times New Roman" pitchFamily="18" charset="0"/>
        </a:defRPr>
      </a:lvl1pPr>
      <a:lvl2pPr marL="742950" indent="-285750" algn="just" defTabSz="914400" rtl="0" eaLnBrk="1" latinLnBrk="0" hangingPunct="1">
        <a:spcBef>
          <a:spcPct val="20000"/>
        </a:spcBef>
        <a:buFont typeface="Wingdings" pitchFamily="2" charset="2"/>
        <a:buChar char="Ø"/>
        <a:defRPr sz="2800" kern="1200">
          <a:solidFill>
            <a:schemeClr val="tx1"/>
          </a:solidFill>
          <a:latin typeface="Times New Roman" pitchFamily="18" charset="0"/>
          <a:ea typeface="+mn-ea"/>
          <a:cs typeface="Times New Roman" pitchFamily="18" charset="0"/>
        </a:defRPr>
      </a:lvl2pPr>
      <a:lvl3pPr marL="1143000" indent="-228600" algn="just" defTabSz="914400" rtl="0" eaLnBrk="1" latinLnBrk="0" hangingPunct="1">
        <a:spcBef>
          <a:spcPct val="20000"/>
        </a:spcBef>
        <a:buFont typeface="Wingdings" pitchFamily="2" charset="2"/>
        <a:buChar char="v"/>
        <a:defRPr sz="2400" kern="1200">
          <a:solidFill>
            <a:schemeClr val="tx1"/>
          </a:solidFill>
          <a:latin typeface="Times New Roman" pitchFamily="18" charset="0"/>
          <a:ea typeface="+mn-ea"/>
          <a:cs typeface="Times New Roman" pitchFamily="18" charset="0"/>
        </a:defRPr>
      </a:lvl3pPr>
      <a:lvl4pPr marL="1600200" indent="-228600" algn="just" defTabSz="914400" rtl="0" eaLnBrk="1" latinLnBrk="0" hangingPunct="1">
        <a:spcBef>
          <a:spcPct val="20000"/>
        </a:spcBef>
        <a:buFont typeface="Wingdings" pitchFamily="2" charset="2"/>
        <a:buChar char="§"/>
        <a:defRPr sz="2000" kern="1200">
          <a:solidFill>
            <a:schemeClr val="tx1"/>
          </a:solidFill>
          <a:latin typeface="Times New Roman" pitchFamily="18" charset="0"/>
          <a:ea typeface="+mn-ea"/>
          <a:cs typeface="Times New Roman" pitchFamily="18" charset="0"/>
        </a:defRPr>
      </a:lvl4pPr>
      <a:lvl5pPr marL="2057400" indent="-228600" algn="just" defTabSz="914400" rtl="0" eaLnBrk="1" latinLnBrk="0" hangingPunct="1">
        <a:spcBef>
          <a:spcPct val="20000"/>
        </a:spcBef>
        <a:buFont typeface="Courier New" pitchFamily="49" charset="0"/>
        <a:buChar char="o"/>
        <a:defRPr sz="2000" kern="1200">
          <a:solidFill>
            <a:schemeClr val="tx1"/>
          </a:solidFill>
          <a:latin typeface="Times New Roman" pitchFamily="18" charset="0"/>
          <a:ea typeface="+mn-ea"/>
          <a:cs typeface="Times New Roman" pitchFamily="18"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ysource.com/2021/11/02/kalman-filter-predict-the-trajectory-of-an-object/" TargetMode="External"/><Relationship Id="rId2" Type="http://schemas.openxmlformats.org/officeDocument/2006/relationships/hyperlink" Target="https://www.youtube.com/watch?v=3iqRhbXBVRE"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altLang="zh-TW" sz="4800" dirty="0">
                <a:solidFill>
                  <a:srgbClr val="FF0000"/>
                </a:solidFill>
              </a:rPr>
              <a:t>Object Tracking and Kalman Filtering</a:t>
            </a:r>
            <a:endParaRPr lang="en-US" sz="4800" dirty="0"/>
          </a:p>
        </p:txBody>
      </p:sp>
      <p:sp>
        <p:nvSpPr>
          <p:cNvPr id="4" name="TextBox 7"/>
          <p:cNvSpPr txBox="1">
            <a:spLocks noChangeArrowheads="1"/>
          </p:cNvSpPr>
          <p:nvPr/>
        </p:nvSpPr>
        <p:spPr bwMode="auto">
          <a:xfrm>
            <a:off x="4100018" y="1311151"/>
            <a:ext cx="2937022" cy="461665"/>
          </a:xfrm>
          <a:prstGeom prst="rect">
            <a:avLst/>
          </a:prstGeom>
          <a:noFill/>
          <a:ln w="9525">
            <a:noFill/>
            <a:miter lim="800000"/>
            <a:headEnd/>
            <a:tailEnd/>
          </a:ln>
        </p:spPr>
        <p:txBody>
          <a:bodyPr wrap="none">
            <a:spAutoFit/>
          </a:bodyPr>
          <a:lstStyle/>
          <a:p>
            <a:pPr algn="ctr"/>
            <a:r>
              <a:rPr lang="en-US" sz="2400" i="1" dirty="0">
                <a:latin typeface="Times New Roman" pitchFamily="18" charset="0"/>
                <a:cs typeface="Times New Roman" pitchFamily="18" charset="0"/>
              </a:rPr>
              <a:t>Last updated: 20-5-24</a:t>
            </a:r>
          </a:p>
        </p:txBody>
      </p:sp>
      <p:sp>
        <p:nvSpPr>
          <p:cNvPr id="5" name="Rectangle 4"/>
          <p:cNvSpPr>
            <a:spLocks noChangeArrowheads="1"/>
          </p:cNvSpPr>
          <p:nvPr/>
        </p:nvSpPr>
        <p:spPr bwMode="auto">
          <a:xfrm>
            <a:off x="335360" y="2695660"/>
            <a:ext cx="7128792" cy="2831544"/>
          </a:xfrm>
          <a:prstGeom prst="rect">
            <a:avLst/>
          </a:prstGeom>
          <a:noFill/>
          <a:ln w="9525">
            <a:noFill/>
            <a:miter lim="800000"/>
            <a:headEnd/>
            <a:tailEnd/>
          </a:ln>
        </p:spPr>
        <p:txBody>
          <a:bodyPr wrap="square">
            <a:spAutoFit/>
          </a:bodyPr>
          <a:lstStyle/>
          <a:p>
            <a:pPr algn="just">
              <a:spcBef>
                <a:spcPts val="600"/>
              </a:spcBef>
              <a:spcAft>
                <a:spcPts val="600"/>
              </a:spcAft>
            </a:pPr>
            <a:r>
              <a:rPr lang="en-US" sz="2800" b="1" dirty="0" err="1">
                <a:latin typeface="Times New Roman" pitchFamily="18" charset="0"/>
                <a:cs typeface="Times New Roman" pitchFamily="18" charset="0"/>
              </a:rPr>
              <a:t>Solem</a:t>
            </a:r>
            <a:r>
              <a:rPr lang="en-US" sz="2800" b="1" dirty="0">
                <a:latin typeface="Times New Roman" pitchFamily="18" charset="0"/>
                <a:cs typeface="Times New Roman" pitchFamily="18" charset="0"/>
              </a:rPr>
              <a:t>, J.</a:t>
            </a:r>
            <a:r>
              <a:rPr lang="en-US" sz="2800" dirty="0">
                <a:latin typeface="Times New Roman" pitchFamily="18" charset="0"/>
                <a:cs typeface="Times New Roman" pitchFamily="18" charset="0"/>
              </a:rPr>
              <a:t> E., 2012. Programming Computer Vision with Python: Tools and algorithms for analyzing images. "O'Reilly Media, Inc.“ (Ch. 10).</a:t>
            </a:r>
          </a:p>
          <a:p>
            <a:pPr algn="just">
              <a:spcBef>
                <a:spcPts val="600"/>
              </a:spcBef>
              <a:spcAft>
                <a:spcPts val="600"/>
              </a:spcAft>
            </a:pPr>
            <a:r>
              <a:rPr lang="en-US" sz="2800" b="1" dirty="0" err="1">
                <a:latin typeface="Times New Roman" pitchFamily="18" charset="0"/>
                <a:cs typeface="Times New Roman" pitchFamily="18" charset="0"/>
              </a:rPr>
              <a:t>Szeliski</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R., Computer Vision - Algorithms and Applications, Springer, 2011</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Ch. 7).</a:t>
            </a:r>
          </a:p>
        </p:txBody>
      </p:sp>
      <p:sp>
        <p:nvSpPr>
          <p:cNvPr id="8" name="TextBox 7"/>
          <p:cNvSpPr txBox="1"/>
          <p:nvPr/>
        </p:nvSpPr>
        <p:spPr>
          <a:xfrm>
            <a:off x="9828806" y="5830844"/>
            <a:ext cx="184730" cy="523220"/>
          </a:xfrm>
          <a:prstGeom prst="rect">
            <a:avLst/>
          </a:prstGeom>
          <a:solidFill>
            <a:srgbClr val="00CC99">
              <a:lumMod val="75000"/>
            </a:srgbClr>
          </a:solidFill>
        </p:spPr>
        <p:txBody>
          <a:bodyPr wrap="none" rtlCol="0">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2800" b="0" i="1" u="none" strike="noStrike" kern="1200" cap="none" spc="0" normalizeH="0" baseline="0" noProof="0" dirty="0">
              <a:ln>
                <a:noFill/>
              </a:ln>
              <a:solidFill>
                <a:srgbClr val="000000"/>
              </a:solidFill>
              <a:effectLst/>
              <a:uLnTx/>
              <a:uFillTx/>
              <a:latin typeface="Times New Roman" pitchFamily="18" charset="0"/>
              <a:ea typeface="+mn-ea"/>
              <a:cs typeface="+mn-cs"/>
            </a:endParaRPr>
          </a:p>
        </p:txBody>
      </p:sp>
      <p:pic>
        <p:nvPicPr>
          <p:cNvPr id="2052" name="Picture 4" descr="Motion Analysis: Is it for you?">
            <a:extLst>
              <a:ext uri="{FF2B5EF4-FFF2-40B4-BE49-F238E27FC236}">
                <a16:creationId xmlns:a16="http://schemas.microsoft.com/office/drawing/2014/main" id="{638D183C-C6E1-FDF8-BAEB-800F84C3DBA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2144" y="1330796"/>
            <a:ext cx="4762500" cy="4762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p:txBody>
          <a:bodyPr/>
          <a:lstStyle/>
          <a:p>
            <a:r>
              <a:rPr lang="en-US" b="1" i="0" dirty="0">
                <a:solidFill>
                  <a:srgbClr val="0D0D0D"/>
                </a:solidFill>
                <a:effectLst/>
                <a:highlight>
                  <a:srgbClr val="FFFFFF"/>
                </a:highlight>
                <a:latin typeface="Söhne"/>
              </a:rPr>
              <a:t>Common Motion Models</a:t>
            </a:r>
            <a:endParaRPr lang="en-US" dirty="0"/>
          </a:p>
        </p:txBody>
      </p:sp>
      <p:sp>
        <p:nvSpPr>
          <p:cNvPr id="3" name="Content Placeholder 2">
            <a:extLst>
              <a:ext uri="{FF2B5EF4-FFF2-40B4-BE49-F238E27FC236}">
                <a16:creationId xmlns:a16="http://schemas.microsoft.com/office/drawing/2014/main" id="{8895EC7C-3CC5-930D-08EF-BBBAC837C783}"/>
              </a:ext>
            </a:extLst>
          </p:cNvPr>
          <p:cNvSpPr>
            <a:spLocks noGrp="1"/>
          </p:cNvSpPr>
          <p:nvPr>
            <p:ph idx="1"/>
          </p:nvPr>
        </p:nvSpPr>
        <p:spPr/>
        <p:txBody>
          <a:bodyPr/>
          <a:lstStyle/>
          <a:p>
            <a:pPr algn="l"/>
            <a:r>
              <a:rPr lang="en-US" b="1" dirty="0">
                <a:solidFill>
                  <a:srgbClr val="0D0D0D"/>
                </a:solidFill>
                <a:highlight>
                  <a:srgbClr val="FFFFFF"/>
                </a:highlight>
                <a:latin typeface="Söhne"/>
              </a:rPr>
              <a:t>2. Constant Acceleration Model:</a:t>
            </a:r>
          </a:p>
          <a:p>
            <a:pPr algn="l">
              <a:buFont typeface="Arial" panose="020B0604020202020204" pitchFamily="34" charset="0"/>
              <a:buChar char="•"/>
            </a:pPr>
            <a:r>
              <a:rPr lang="en-US" dirty="0">
                <a:solidFill>
                  <a:srgbClr val="0D0D0D"/>
                </a:solidFill>
                <a:highlight>
                  <a:srgbClr val="FFFFFF"/>
                </a:highlight>
                <a:latin typeface="Söhne"/>
              </a:rPr>
              <a:t>Assumes that the object's acceleration is constant.</a:t>
            </a:r>
          </a:p>
          <a:p>
            <a:pPr algn="l">
              <a:buFont typeface="Arial" panose="020B0604020202020204" pitchFamily="34" charset="0"/>
              <a:buChar char="•"/>
            </a:pPr>
            <a:r>
              <a:rPr lang="en-US" dirty="0">
                <a:solidFill>
                  <a:srgbClr val="0D0D0D"/>
                </a:solidFill>
                <a:highlight>
                  <a:srgbClr val="FFFFFF"/>
                </a:highlight>
                <a:latin typeface="Söhne"/>
              </a:rPr>
              <a:t>State vector typically includes position, velocity, and acceleration.</a:t>
            </a:r>
          </a:p>
          <a:p>
            <a:pPr algn="l">
              <a:buFont typeface="Arial" panose="020B0604020202020204" pitchFamily="34" charset="0"/>
              <a:buChar char="•"/>
            </a:pPr>
            <a:r>
              <a:rPr lang="en-US" dirty="0">
                <a:solidFill>
                  <a:srgbClr val="0D0D0D"/>
                </a:solidFill>
                <a:highlight>
                  <a:srgbClr val="FFFFFF"/>
                </a:highlight>
                <a:latin typeface="Söhne"/>
              </a:rPr>
              <a:t>Equations:</a:t>
            </a:r>
            <a:br>
              <a:rPr lang="en-US" dirty="0">
                <a:solidFill>
                  <a:srgbClr val="0D0D0D"/>
                </a:solidFill>
                <a:highlight>
                  <a:srgbClr val="FFFFFF"/>
                </a:highlight>
                <a:latin typeface="Söhne"/>
              </a:rPr>
            </a:br>
            <a:endParaRPr lang="en-US" dirty="0">
              <a:solidFill>
                <a:srgbClr val="0D0D0D"/>
              </a:solidFill>
              <a:highlight>
                <a:srgbClr val="FFFFFF"/>
              </a:highlight>
              <a:latin typeface="Söhne"/>
            </a:endParaRPr>
          </a:p>
          <a:p>
            <a:endParaRPr lang="en-US" dirty="0">
              <a:solidFill>
                <a:srgbClr val="0D0D0D"/>
              </a:solidFill>
              <a:highlight>
                <a:srgbClr val="FFFFFF"/>
              </a:highlight>
              <a:latin typeface="KaTeX_Main"/>
            </a:endParaRPr>
          </a:p>
          <a:p>
            <a:endParaRPr lang="en-US" dirty="0">
              <a:solidFill>
                <a:srgbClr val="0D0D0D"/>
              </a:solidFill>
              <a:highlight>
                <a:srgbClr val="FFFFFF"/>
              </a:highlight>
              <a:latin typeface="KaTeX_Main"/>
            </a:endParaRPr>
          </a:p>
          <a:p>
            <a:endParaRPr lang="en-US" dirty="0">
              <a:solidFill>
                <a:srgbClr val="0D0D0D"/>
              </a:solidFill>
              <a:highlight>
                <a:srgbClr val="FFFFFF"/>
              </a:highlight>
              <a:latin typeface="KaTeX_Main"/>
            </a:endParaRPr>
          </a:p>
          <a:p>
            <a:pPr algn="l">
              <a:buFont typeface="Arial" panose="020B0604020202020204" pitchFamily="34" charset="0"/>
              <a:buChar char="•"/>
            </a:pPr>
            <a:r>
              <a:rPr lang="en-US" dirty="0">
                <a:solidFill>
                  <a:srgbClr val="0D0D0D"/>
                </a:solidFill>
                <a:highlight>
                  <a:srgbClr val="FFFFFF"/>
                </a:highlight>
                <a:latin typeface="Söhne"/>
              </a:rPr>
              <a:t>where 𝑎</a:t>
            </a:r>
            <a:r>
              <a:rPr lang="en-US" baseline="-25000" dirty="0">
                <a:solidFill>
                  <a:srgbClr val="0D0D0D"/>
                </a:solidFill>
                <a:highlight>
                  <a:srgbClr val="FFFFFF"/>
                </a:highlight>
                <a:latin typeface="Söhne"/>
              </a:rPr>
              <a:t>𝑡</a:t>
            </a:r>
            <a:r>
              <a:rPr lang="en-US" dirty="0">
                <a:solidFill>
                  <a:srgbClr val="0D0D0D"/>
                </a:solidFill>
                <a:highlight>
                  <a:srgbClr val="FFFFFF"/>
                </a:highlight>
                <a:latin typeface="Söhne"/>
              </a:rPr>
              <a:t>​ is the acceleration.</a:t>
            </a:r>
          </a:p>
        </p:txBody>
      </p:sp>
      <p:pic>
        <p:nvPicPr>
          <p:cNvPr id="5" name="Picture 4">
            <a:extLst>
              <a:ext uri="{FF2B5EF4-FFF2-40B4-BE49-F238E27FC236}">
                <a16:creationId xmlns:a16="http://schemas.microsoft.com/office/drawing/2014/main" id="{F766EE11-AE82-1910-1A64-1164B257A78D}"/>
              </a:ext>
            </a:extLst>
          </p:cNvPr>
          <p:cNvPicPr>
            <a:picLocks noChangeAspect="1"/>
          </p:cNvPicPr>
          <p:nvPr/>
        </p:nvPicPr>
        <p:blipFill>
          <a:blip r:embed="rId2"/>
          <a:stretch>
            <a:fillRect/>
          </a:stretch>
        </p:blipFill>
        <p:spPr>
          <a:xfrm>
            <a:off x="3704355" y="3429000"/>
            <a:ext cx="4415545" cy="2304256"/>
          </a:xfrm>
          <a:prstGeom prst="rect">
            <a:avLst/>
          </a:prstGeom>
        </p:spPr>
      </p:pic>
    </p:spTree>
    <p:extLst>
      <p:ext uri="{BB962C8B-B14F-4D97-AF65-F5344CB8AC3E}">
        <p14:creationId xmlns:p14="http://schemas.microsoft.com/office/powerpoint/2010/main" val="17123900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a:xfrm>
            <a:off x="0" y="2708920"/>
            <a:ext cx="12192000" cy="928694"/>
          </a:xfrm>
        </p:spPr>
        <p:txBody>
          <a:bodyPr/>
          <a:lstStyle/>
          <a:p>
            <a:pPr algn="ctr"/>
            <a:r>
              <a:rPr lang="en-US" b="1" i="0" dirty="0">
                <a:solidFill>
                  <a:srgbClr val="0D0D0D"/>
                </a:solidFill>
                <a:effectLst/>
                <a:highlight>
                  <a:srgbClr val="FFFFFF"/>
                </a:highlight>
                <a:latin typeface="Söhne"/>
              </a:rPr>
              <a:t>Example Scenario: Tracking a car object</a:t>
            </a:r>
            <a:endParaRPr lang="en-US" dirty="0"/>
          </a:p>
        </p:txBody>
      </p:sp>
      <p:sp>
        <p:nvSpPr>
          <p:cNvPr id="7" name="TextBox 6">
            <a:extLst>
              <a:ext uri="{FF2B5EF4-FFF2-40B4-BE49-F238E27FC236}">
                <a16:creationId xmlns:a16="http://schemas.microsoft.com/office/drawing/2014/main" id="{4C784FF4-3EE4-9A86-6813-D2B89720B7BF}"/>
              </a:ext>
            </a:extLst>
          </p:cNvPr>
          <p:cNvSpPr txBox="1"/>
          <p:nvPr/>
        </p:nvSpPr>
        <p:spPr>
          <a:xfrm>
            <a:off x="1847528" y="3699389"/>
            <a:ext cx="8496944" cy="461665"/>
          </a:xfrm>
          <a:prstGeom prst="rect">
            <a:avLst/>
          </a:prstGeom>
          <a:noFill/>
        </p:spPr>
        <p:txBody>
          <a:bodyPr wrap="square" rtlCol="0">
            <a:spAutoFit/>
          </a:bodyPr>
          <a:lstStyle/>
          <a:p>
            <a:pPr algn="ctr"/>
            <a:r>
              <a:rPr lang="en-US" sz="2400" dirty="0"/>
              <a:t>Assuming a constant-velocity motion model</a:t>
            </a:r>
          </a:p>
        </p:txBody>
      </p:sp>
    </p:spTree>
    <p:extLst>
      <p:ext uri="{BB962C8B-B14F-4D97-AF65-F5344CB8AC3E}">
        <p14:creationId xmlns:p14="http://schemas.microsoft.com/office/powerpoint/2010/main" val="3689705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sz="3600"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Assume: We want to track the position and velocity of a car moving on a </a:t>
            </a:r>
            <a:r>
              <a:rPr lang="en-US" b="0" i="1" dirty="0">
                <a:solidFill>
                  <a:srgbClr val="0D0D0D"/>
                </a:solidFill>
                <a:effectLst/>
                <a:highlight>
                  <a:srgbClr val="FFFFFF"/>
                </a:highlight>
                <a:latin typeface="Söhne"/>
              </a:rPr>
              <a:t>straight </a:t>
            </a:r>
            <a:r>
              <a:rPr lang="en-US" b="0" i="0" dirty="0">
                <a:solidFill>
                  <a:srgbClr val="0D0D0D"/>
                </a:solidFill>
                <a:effectLst/>
                <a:highlight>
                  <a:srgbClr val="FFFFFF"/>
                </a:highlight>
                <a:latin typeface="Söhne"/>
              </a:rPr>
              <a:t>road using a Kalman filter. Assuming a constant velocity motion model, let’s define the </a:t>
            </a:r>
            <a:r>
              <a:rPr lang="en-US" b="1" i="1" dirty="0">
                <a:solidFill>
                  <a:srgbClr val="0D0D0D"/>
                </a:solidFill>
                <a:effectLst/>
                <a:highlight>
                  <a:srgbClr val="FFFFFF"/>
                </a:highlight>
                <a:latin typeface="Söhne"/>
              </a:rPr>
              <a:t>state </a:t>
            </a:r>
            <a:r>
              <a:rPr lang="en-US" b="0" i="0" dirty="0">
                <a:solidFill>
                  <a:srgbClr val="0D0D0D"/>
                </a:solidFill>
                <a:effectLst/>
                <a:highlight>
                  <a:srgbClr val="FFFFFF"/>
                </a:highlight>
                <a:latin typeface="Söhne"/>
              </a:rPr>
              <a:t>and </a:t>
            </a:r>
            <a:r>
              <a:rPr lang="en-US" b="1" i="1" dirty="0">
                <a:solidFill>
                  <a:srgbClr val="0D0D0D"/>
                </a:solidFill>
                <a:effectLst/>
                <a:highlight>
                  <a:srgbClr val="FFFFFF"/>
                </a:highlight>
                <a:latin typeface="Söhne"/>
              </a:rPr>
              <a:t>measurement </a:t>
            </a:r>
            <a:r>
              <a:rPr lang="en-US" b="0" i="0" dirty="0">
                <a:solidFill>
                  <a:srgbClr val="0D0D0D"/>
                </a:solidFill>
                <a:effectLst/>
                <a:highlight>
                  <a:srgbClr val="FFFFFF"/>
                </a:highlight>
                <a:latin typeface="Söhne"/>
              </a:rPr>
              <a:t>in this case:</a:t>
            </a:r>
          </a:p>
          <a:p>
            <a:pPr algn="l"/>
            <a:r>
              <a:rPr lang="en-US" b="1" dirty="0">
                <a:effectLst/>
              </a:rPr>
              <a:t>State</a:t>
            </a:r>
          </a:p>
          <a:p>
            <a:pPr marL="457200" indent="-457200">
              <a:buFont typeface="Arial" panose="020B0604020202020204" pitchFamily="34" charset="0"/>
              <a:buChar char="•"/>
            </a:pPr>
            <a:r>
              <a:rPr lang="en-US" dirty="0">
                <a:effectLst/>
                <a:latin typeface="Söhne"/>
              </a:rPr>
              <a:t>The state in a Kalman filter represents the set of variables that define the condition of the object being tracked at any given time. In our example, the state of the car can be defined by its position and velocity.</a:t>
            </a:r>
          </a:p>
          <a:p>
            <a:pPr marL="457200" indent="-457200">
              <a:buFont typeface="Arial" panose="020B0604020202020204" pitchFamily="34" charset="0"/>
              <a:buChar char="•"/>
            </a:pPr>
            <a:r>
              <a:rPr lang="en-US" b="0" i="0" dirty="0">
                <a:solidFill>
                  <a:srgbClr val="0D0D0D"/>
                </a:solidFill>
                <a:effectLst/>
                <a:highlight>
                  <a:srgbClr val="FFFFFF"/>
                </a:highlight>
                <a:latin typeface="Söhne"/>
              </a:rPr>
              <a:t>Let's define the state vector as: </a:t>
            </a:r>
            <a:endParaRPr lang="en-US" dirty="0">
              <a:latin typeface="Söhne"/>
            </a:endParaRPr>
          </a:p>
        </p:txBody>
      </p:sp>
      <p:pic>
        <p:nvPicPr>
          <p:cNvPr id="5" name="Picture 4">
            <a:extLst>
              <a:ext uri="{FF2B5EF4-FFF2-40B4-BE49-F238E27FC236}">
                <a16:creationId xmlns:a16="http://schemas.microsoft.com/office/drawing/2014/main" id="{69ED8E71-7F1A-B7F9-AF43-D4724540CCD7}"/>
              </a:ext>
            </a:extLst>
          </p:cNvPr>
          <p:cNvPicPr>
            <a:picLocks noChangeAspect="1"/>
          </p:cNvPicPr>
          <p:nvPr/>
        </p:nvPicPr>
        <p:blipFill>
          <a:blip r:embed="rId2"/>
          <a:stretch>
            <a:fillRect/>
          </a:stretch>
        </p:blipFill>
        <p:spPr>
          <a:xfrm>
            <a:off x="6054247" y="5373216"/>
            <a:ext cx="1257475" cy="809738"/>
          </a:xfrm>
          <a:prstGeom prst="rect">
            <a:avLst/>
          </a:prstGeom>
        </p:spPr>
      </p:pic>
      <p:pic>
        <p:nvPicPr>
          <p:cNvPr id="7" name="Picture 6">
            <a:extLst>
              <a:ext uri="{FF2B5EF4-FFF2-40B4-BE49-F238E27FC236}">
                <a16:creationId xmlns:a16="http://schemas.microsoft.com/office/drawing/2014/main" id="{FEC68175-CA56-CE1E-0F22-A20D93E7E798}"/>
              </a:ext>
            </a:extLst>
          </p:cNvPr>
          <p:cNvPicPr>
            <a:picLocks noChangeAspect="1"/>
          </p:cNvPicPr>
          <p:nvPr/>
        </p:nvPicPr>
        <p:blipFill>
          <a:blip r:embed="rId3"/>
          <a:stretch>
            <a:fillRect/>
          </a:stretch>
        </p:blipFill>
        <p:spPr>
          <a:xfrm>
            <a:off x="7612446" y="5373216"/>
            <a:ext cx="4124030" cy="1224136"/>
          </a:xfrm>
          <a:prstGeom prst="rect">
            <a:avLst/>
          </a:prstGeom>
        </p:spPr>
      </p:pic>
    </p:spTree>
    <p:extLst>
      <p:ext uri="{BB962C8B-B14F-4D97-AF65-F5344CB8AC3E}">
        <p14:creationId xmlns:p14="http://schemas.microsoft.com/office/powerpoint/2010/main" val="2487627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a:xfrm>
                <a:off x="190459" y="1312650"/>
                <a:ext cx="11715832" cy="5500726"/>
              </a:xfrm>
            </p:spPr>
            <p:txBody>
              <a:bodyPr>
                <a:normAutofit/>
              </a:bodyPr>
              <a:lstStyle/>
              <a:p>
                <a:pPr algn="l"/>
                <a:r>
                  <a:rPr lang="en-US" b="0" i="0" dirty="0">
                    <a:solidFill>
                      <a:srgbClr val="0D0D0D"/>
                    </a:solidFill>
                    <a:effectLst/>
                    <a:highlight>
                      <a:srgbClr val="FFFFFF"/>
                    </a:highlight>
                    <a:latin typeface="Söhne"/>
                  </a:rPr>
                  <a:t>	Assume: We want to track the position and velocity of a car on a straight road using a Kalman filter. Assuming a constant velocity motion model, let’s define the </a:t>
                </a:r>
                <a:r>
                  <a:rPr lang="en-US" b="1" i="1" dirty="0">
                    <a:solidFill>
                      <a:srgbClr val="0D0D0D"/>
                    </a:solidFill>
                    <a:effectLst/>
                    <a:highlight>
                      <a:srgbClr val="FFFFFF"/>
                    </a:highlight>
                    <a:latin typeface="Söhne"/>
                  </a:rPr>
                  <a:t>state</a:t>
                </a:r>
                <a:r>
                  <a:rPr lang="en-US" b="0" i="0" dirty="0">
                    <a:solidFill>
                      <a:srgbClr val="0D0D0D"/>
                    </a:solidFill>
                    <a:effectLst/>
                    <a:highlight>
                      <a:srgbClr val="FFFFFF"/>
                    </a:highlight>
                    <a:latin typeface="Söhne"/>
                  </a:rPr>
                  <a:t> and </a:t>
                </a:r>
                <a:r>
                  <a:rPr lang="en-US" b="1" i="1"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Söhne"/>
                  </a:rPr>
                  <a:t> in this case:</a:t>
                </a:r>
              </a:p>
              <a:p>
                <a:pPr algn="l"/>
                <a:r>
                  <a:rPr lang="en-US" b="1" i="0"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KaTeX_Main"/>
                  </a:rPr>
                  <a:t> </a:t>
                </a:r>
              </a:p>
              <a:p>
                <a:pPr marL="457200" indent="-457200">
                  <a:buFont typeface="Arial" panose="020B0604020202020204" pitchFamily="34" charset="0"/>
                  <a:buChar char="•"/>
                </a:pPr>
                <a:r>
                  <a:rPr lang="en-US" b="0" i="0" dirty="0">
                    <a:solidFill>
                      <a:srgbClr val="0D0D0D"/>
                    </a:solidFill>
                    <a:effectLst/>
                    <a:highlight>
                      <a:srgbClr val="FFFFFF"/>
                    </a:highlight>
                    <a:latin typeface="Söhne"/>
                  </a:rPr>
                  <a:t>The measurement is obtained from the object detection model and is given by the center of the bounding box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𝑐𝑒𝑛𝑡𝑒𝑟</m:t>
                        </m:r>
                      </m:sub>
                    </m:sSub>
                  </m:oMath>
                </a14:m>
                <a:r>
                  <a:rPr lang="en-US" b="0" i="0" dirty="0">
                    <a:solidFill>
                      <a:srgbClr val="0D0D0D"/>
                    </a:solidFill>
                    <a:effectLst/>
                    <a:highlight>
                      <a:srgbClr val="FFFFFF"/>
                    </a:highlight>
                    <a:latin typeface="Söhne"/>
                  </a:rPr>
                  <a:t>). So, let's define the measurement vector </a:t>
                </a:r>
                <a:r>
                  <a:rPr lang="en-US" b="1" i="0" dirty="0">
                    <a:solidFill>
                      <a:srgbClr val="0D0D0D"/>
                    </a:solidFill>
                    <a:effectLst/>
                    <a:highlight>
                      <a:srgbClr val="FFFFFF"/>
                    </a:highlight>
                    <a:latin typeface="Söhne"/>
                  </a:rPr>
                  <a:t>z </a:t>
                </a:r>
                <a:r>
                  <a:rPr lang="en-US" b="0" i="0" dirty="0">
                    <a:solidFill>
                      <a:srgbClr val="0D0D0D"/>
                    </a:solidFill>
                    <a:effectLst/>
                    <a:highlight>
                      <a:srgbClr val="FFFFFF"/>
                    </a:highlight>
                    <a:latin typeface="Söhne"/>
                  </a:rPr>
                  <a:t>as:</a:t>
                </a:r>
              </a:p>
              <a:p>
                <a:pPr marL="0" indent="0"/>
                <a14:m>
                  <m:oMathPara xmlns:m="http://schemas.openxmlformats.org/officeDocument/2006/math">
                    <m:oMathParaPr>
                      <m:jc m:val="centerGroup"/>
                    </m:oMathParaPr>
                    <m:oMath xmlns:m="http://schemas.openxmlformats.org/officeDocument/2006/math">
                      <m:r>
                        <a:rPr lang="en-US" b="1" i="1" smtClean="0">
                          <a:solidFill>
                            <a:srgbClr val="0D0D0D"/>
                          </a:solidFill>
                          <a:effectLst/>
                          <a:highlight>
                            <a:srgbClr val="FFFFFF"/>
                          </a:highlight>
                          <a:latin typeface="Cambria Math" panose="02040503050406030204" pitchFamily="18" charset="0"/>
                        </a:rPr>
                        <m:t>𝒛</m:t>
                      </m:r>
                      <m:r>
                        <a:rPr lang="en-US" b="0" i="1" smtClean="0">
                          <a:solidFill>
                            <a:srgbClr val="0D0D0D"/>
                          </a:solidFill>
                          <a:effectLst/>
                          <a:highlight>
                            <a:srgbClr val="FFFFFF"/>
                          </a:highlight>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𝑐𝑒𝑛𝑡𝑒𝑟</m:t>
                          </m:r>
                        </m:sub>
                      </m:sSub>
                      <m:r>
                        <a:rPr lang="en-US" b="0" i="1" smtClean="0">
                          <a:solidFill>
                            <a:srgbClr val="0D0D0D"/>
                          </a:solidFill>
                          <a:effectLst/>
                          <a:highlight>
                            <a:srgbClr val="FFFFFF"/>
                          </a:highlight>
                          <a:latin typeface="Cambria Math" panose="02040503050406030204" pitchFamily="18" charset="0"/>
                        </a:rPr>
                        <m:t>]</m:t>
                      </m:r>
                    </m:oMath>
                  </m:oMathPara>
                </a14:m>
                <a:endParaRPr lang="en-US" b="0" i="0" dirty="0">
                  <a:solidFill>
                    <a:srgbClr val="0D0D0D"/>
                  </a:solidFill>
                  <a:effectLst/>
                  <a:highlight>
                    <a:srgbClr val="FFFFFF"/>
                  </a:highlight>
                  <a:latin typeface="Söhne"/>
                </a:endParaRPr>
              </a:p>
              <a:p>
                <a:pPr marL="400050" lvl="1" indent="0"/>
                <a:r>
                  <a:rPr lang="en-US" dirty="0">
                    <a:solidFill>
                      <a:srgbClr val="0D0D0D"/>
                    </a:solidFill>
                    <a:highlight>
                      <a:srgbClr val="FFFFFF"/>
                    </a:highlight>
                    <a:latin typeface="Söhne"/>
                  </a:rPr>
                  <a:t>Note that velocity is not measured as constant velocity is assumed.</a:t>
                </a:r>
                <a:endParaRPr lang="en-US" dirty="0">
                  <a:latin typeface="Söhne"/>
                </a:endParaRPr>
              </a:p>
            </p:txBody>
          </p:sp>
        </mc:Choice>
        <mc:Fallback>
          <p:sp>
            <p:nvSpPr>
              <p:cNvPr id="3" name="Content Placeholder 2">
                <a:extLst>
                  <a:ext uri="{FF2B5EF4-FFF2-40B4-BE49-F238E27FC236}">
                    <a16:creationId xmlns:a16="http://schemas.microsoft.com/office/drawing/2014/main" id="{954AC5FD-5F9C-1FD8-B737-8AEEDD0B7CF0}"/>
                  </a:ext>
                </a:extLst>
              </p:cNvPr>
              <p:cNvSpPr>
                <a:spLocks noGrp="1" noRot="1" noChangeAspect="1" noMove="1" noResize="1" noEditPoints="1" noAdjustHandles="1" noChangeArrowheads="1" noChangeShapeType="1" noTextEdit="1"/>
              </p:cNvSpPr>
              <p:nvPr>
                <p:ph idx="1"/>
              </p:nvPr>
            </p:nvSpPr>
            <p:spPr>
              <a:xfrm>
                <a:off x="190459" y="1312650"/>
                <a:ext cx="11715832" cy="5500726"/>
              </a:xfrm>
              <a:blipFill>
                <a:blip r:embed="rId2"/>
                <a:stretch>
                  <a:fillRect l="-1301" t="-1440" r="-2185"/>
                </a:stretch>
              </a:blipFill>
            </p:spPr>
            <p:txBody>
              <a:bodyPr/>
              <a:lstStyle/>
              <a:p>
                <a:r>
                  <a:rPr lang="en-US">
                    <a:noFill/>
                  </a:rPr>
                  <a:t> </a:t>
                </a:r>
              </a:p>
            </p:txBody>
          </p:sp>
        </mc:Fallback>
      </mc:AlternateContent>
    </p:spTree>
    <p:extLst>
      <p:ext uri="{BB962C8B-B14F-4D97-AF65-F5344CB8AC3E}">
        <p14:creationId xmlns:p14="http://schemas.microsoft.com/office/powerpoint/2010/main" val="780626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Kalman Filter in Action</a:t>
            </a:r>
            <a:endParaRPr lang="en-US" b="1" dirty="0"/>
          </a:p>
          <a:p>
            <a:pPr marL="457200" indent="-457200">
              <a:buFont typeface="Arial" panose="020B0604020202020204" pitchFamily="34" charset="0"/>
              <a:buChar char="•"/>
            </a:pPr>
            <a:r>
              <a:rPr lang="en-US" sz="3000" dirty="0">
                <a:solidFill>
                  <a:srgbClr val="0D0D0D"/>
                </a:solidFill>
                <a:latin typeface="Söhne"/>
              </a:rPr>
              <a:t>The Kalman filter operates in two main steps: prediction and update.</a:t>
            </a:r>
          </a:p>
          <a:p>
            <a:endParaRPr lang="en-US" b="1" dirty="0">
              <a:effectLst/>
            </a:endParaRPr>
          </a:p>
          <a:p>
            <a:r>
              <a:rPr lang="en-US" b="1" dirty="0">
                <a:effectLst/>
              </a:rPr>
              <a:t>Prediction Step</a:t>
            </a:r>
            <a:r>
              <a:rPr lang="en-US" dirty="0">
                <a:effectLst/>
              </a:rPr>
              <a:t>:</a:t>
            </a:r>
          </a:p>
          <a:p>
            <a:pPr>
              <a:buFont typeface="Arial" panose="020B0604020202020204" pitchFamily="34" charset="0"/>
              <a:buChar char="•"/>
            </a:pPr>
            <a:r>
              <a:rPr lang="en-US" b="1" dirty="0">
                <a:effectLst/>
                <a:latin typeface="Söhne"/>
              </a:rPr>
              <a:t>State Prediction</a:t>
            </a:r>
            <a:r>
              <a:rPr lang="en-US" dirty="0">
                <a:effectLst/>
                <a:latin typeface="Söhne"/>
              </a:rPr>
              <a:t>: Using the current state (position and velocity) and the constant velocity motion model, we can predict the next state of the car as: </a:t>
            </a:r>
          </a:p>
          <a:p>
            <a:pPr>
              <a:buFont typeface="Arial" panose="020B0604020202020204" pitchFamily="34" charset="0"/>
              <a:buChar char="•"/>
            </a:pPr>
            <a:endParaRPr lang="en-US" dirty="0">
              <a:effectLst/>
              <a:latin typeface="Söhne"/>
            </a:endParaRPr>
          </a:p>
          <a:p>
            <a:pPr marL="857250" lvl="1" indent="-457200">
              <a:buFont typeface="Arial" panose="020B0604020202020204" pitchFamily="34" charset="0"/>
              <a:buChar char="•"/>
            </a:pPr>
            <a:r>
              <a:rPr lang="en-US" b="0" i="0" dirty="0">
                <a:solidFill>
                  <a:srgbClr val="0D0D0D"/>
                </a:solidFill>
                <a:effectLst/>
                <a:highlight>
                  <a:srgbClr val="FFFFFF"/>
                </a:highlight>
                <a:latin typeface="Söhne"/>
              </a:rPr>
              <a:t>where Δ𝑡 is the time interval between measurements, and </a:t>
            </a:r>
            <a:r>
              <a:rPr lang="en-US" b="1" i="0" dirty="0">
                <a:solidFill>
                  <a:srgbClr val="0D0D0D"/>
                </a:solidFill>
                <a:effectLst/>
                <a:highlight>
                  <a:srgbClr val="FFFFFF"/>
                </a:highlight>
                <a:latin typeface="Söhne"/>
              </a:rPr>
              <a:t>x</a:t>
            </a:r>
            <a:r>
              <a:rPr lang="en-US" b="0" i="1" baseline="-25000" dirty="0">
                <a:solidFill>
                  <a:srgbClr val="0D0D0D"/>
                </a:solidFill>
                <a:effectLst/>
                <a:highlight>
                  <a:srgbClr val="FFFFFF"/>
                </a:highlight>
                <a:latin typeface="Söhne"/>
              </a:rPr>
              <a:t>k|k-1</a:t>
            </a:r>
            <a:r>
              <a:rPr lang="en-US" b="0" i="0" dirty="0">
                <a:solidFill>
                  <a:srgbClr val="0D0D0D"/>
                </a:solidFill>
                <a:effectLst/>
                <a:highlight>
                  <a:srgbClr val="FFFFFF"/>
                </a:highlight>
                <a:latin typeface="Söhne"/>
              </a:rPr>
              <a:t> is the object’s estimated  state at time k, given its state at time k-1.</a:t>
            </a:r>
            <a:endParaRPr lang="en-US" dirty="0">
              <a:latin typeface="Söhne"/>
            </a:endParaRPr>
          </a:p>
        </p:txBody>
      </p:sp>
      <p:pic>
        <p:nvPicPr>
          <p:cNvPr id="5" name="Picture 4">
            <a:extLst>
              <a:ext uri="{FF2B5EF4-FFF2-40B4-BE49-F238E27FC236}">
                <a16:creationId xmlns:a16="http://schemas.microsoft.com/office/drawing/2014/main" id="{C656910F-36EC-669E-492A-AEB769366966}"/>
              </a:ext>
            </a:extLst>
          </p:cNvPr>
          <p:cNvPicPr>
            <a:picLocks noChangeAspect="1"/>
          </p:cNvPicPr>
          <p:nvPr/>
        </p:nvPicPr>
        <p:blipFill>
          <a:blip r:embed="rId2"/>
          <a:stretch>
            <a:fillRect/>
          </a:stretch>
        </p:blipFill>
        <p:spPr>
          <a:xfrm>
            <a:off x="3913852" y="4797152"/>
            <a:ext cx="4269046" cy="936104"/>
          </a:xfrm>
          <a:prstGeom prst="rect">
            <a:avLst/>
          </a:prstGeom>
        </p:spPr>
      </p:pic>
    </p:spTree>
    <p:extLst>
      <p:ext uri="{BB962C8B-B14F-4D97-AF65-F5344CB8AC3E}">
        <p14:creationId xmlns:p14="http://schemas.microsoft.com/office/powerpoint/2010/main" val="25403973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Kalman Filter in Action</a:t>
            </a:r>
            <a:endParaRPr lang="en-US" b="1" dirty="0"/>
          </a:p>
          <a:p>
            <a:pPr marL="457200" indent="-457200">
              <a:buFont typeface="Arial" panose="020B0604020202020204" pitchFamily="34" charset="0"/>
              <a:buChar char="•"/>
            </a:pPr>
            <a:r>
              <a:rPr lang="en-US" sz="3000" dirty="0">
                <a:solidFill>
                  <a:srgbClr val="0D0D0D"/>
                </a:solidFill>
                <a:latin typeface="Söhne"/>
              </a:rPr>
              <a:t>The Kalman filter operates in two main steps: prediction and update.</a:t>
            </a:r>
          </a:p>
          <a:p>
            <a:endParaRPr lang="en-US" b="1" dirty="0">
              <a:effectLst/>
            </a:endParaRPr>
          </a:p>
          <a:p>
            <a:r>
              <a:rPr lang="en-US" b="1" dirty="0">
                <a:effectLst/>
              </a:rPr>
              <a:t>Update Step</a:t>
            </a:r>
            <a:r>
              <a:rPr lang="en-US" dirty="0">
                <a:effectLst/>
              </a:rPr>
              <a:t>:</a:t>
            </a:r>
          </a:p>
          <a:p>
            <a:pPr>
              <a:buFont typeface="Arial" panose="020B0604020202020204" pitchFamily="34" charset="0"/>
              <a:buChar char="•"/>
            </a:pPr>
            <a:r>
              <a:rPr lang="en-US" b="1" i="0" dirty="0">
                <a:solidFill>
                  <a:srgbClr val="0D0D0D"/>
                </a:solidFill>
                <a:effectLst/>
                <a:highlight>
                  <a:srgbClr val="FFFFFF"/>
                </a:highlight>
                <a:latin typeface="Söhne"/>
              </a:rPr>
              <a:t>Measurement Update</a:t>
            </a:r>
            <a:r>
              <a:rPr lang="en-US" b="0" i="0" dirty="0">
                <a:solidFill>
                  <a:srgbClr val="0D0D0D"/>
                </a:solidFill>
                <a:effectLst/>
                <a:highlight>
                  <a:srgbClr val="FFFFFF"/>
                </a:highlight>
                <a:latin typeface="Söhne"/>
              </a:rPr>
              <a:t>: The predicted state is corrected using the actual object position (measurement) obtained using the object detection </a:t>
            </a:r>
            <a:r>
              <a:rPr lang="en-US" dirty="0">
                <a:solidFill>
                  <a:srgbClr val="0D0D0D"/>
                </a:solidFill>
                <a:highlight>
                  <a:srgbClr val="FFFFFF"/>
                </a:highlight>
                <a:latin typeface="Söhne"/>
              </a:rPr>
              <a:t>model</a:t>
            </a:r>
            <a:r>
              <a:rPr lang="en-US" b="0"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For example, if the object detection model reports the position </a:t>
            </a:r>
            <a:r>
              <a:rPr lang="en-US" b="1" i="1" dirty="0" err="1">
                <a:solidFill>
                  <a:srgbClr val="0D0D0D"/>
                </a:solidFill>
                <a:effectLst/>
                <a:highlight>
                  <a:srgbClr val="FFFFFF"/>
                </a:highlight>
                <a:latin typeface="KaTeX_Main"/>
              </a:rPr>
              <a:t>x</a:t>
            </a:r>
            <a:r>
              <a:rPr lang="en-US" b="0" i="1" baseline="-25000" dirty="0" err="1">
                <a:solidFill>
                  <a:srgbClr val="0D0D0D"/>
                </a:solidFill>
                <a:effectLst/>
                <a:highlight>
                  <a:srgbClr val="FFFFFF"/>
                </a:highlight>
                <a:latin typeface="KaTeX_Main"/>
              </a:rPr>
              <a:t>center</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we update the predicted position </a:t>
            </a:r>
            <a:r>
              <a:rPr lang="en-US" b="0" i="0" dirty="0">
                <a:solidFill>
                  <a:srgbClr val="0D0D0D"/>
                </a:solidFill>
                <a:effectLst/>
                <a:highlight>
                  <a:srgbClr val="FFFFFF"/>
                </a:highlight>
                <a:latin typeface="KaTeX_Main"/>
              </a:rPr>
              <a:t>𝑥</a:t>
            </a:r>
            <a:r>
              <a:rPr lang="en-US" b="0" i="0" dirty="0">
                <a:solidFill>
                  <a:srgbClr val="0D0D0D"/>
                </a:solidFill>
                <a:effectLst/>
                <a:highlight>
                  <a:srgbClr val="FFFFFF"/>
                </a:highlight>
                <a:latin typeface="Söhne"/>
              </a:rPr>
              <a:t> to be closer to </a:t>
            </a:r>
            <a:r>
              <a:rPr lang="en-US" b="1" i="1" dirty="0" err="1">
                <a:solidFill>
                  <a:srgbClr val="0D0D0D"/>
                </a:solidFill>
                <a:effectLst/>
                <a:highlight>
                  <a:srgbClr val="FFFFFF"/>
                </a:highlight>
                <a:latin typeface="KaTeX_Main"/>
              </a:rPr>
              <a:t>x</a:t>
            </a:r>
            <a:r>
              <a:rPr lang="en-US" b="0" i="1" baseline="-25000" dirty="0" err="1">
                <a:solidFill>
                  <a:srgbClr val="0D0D0D"/>
                </a:solidFill>
                <a:effectLst/>
                <a:highlight>
                  <a:srgbClr val="FFFFFF"/>
                </a:highlight>
                <a:latin typeface="KaTeX_Main"/>
              </a:rPr>
              <a:t>center</a:t>
            </a:r>
            <a:r>
              <a:rPr lang="en-US" b="0" i="1" baseline="-25000" dirty="0">
                <a:solidFill>
                  <a:srgbClr val="0D0D0D"/>
                </a:solidFill>
                <a:effectLst/>
                <a:highlight>
                  <a:srgbClr val="FFFFFF"/>
                </a:highlight>
                <a:latin typeface="KaTeX_Main"/>
              </a:rPr>
              <a:t> </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a:t>
            </a:r>
          </a:p>
        </p:txBody>
      </p:sp>
    </p:spTree>
    <p:extLst>
      <p:ext uri="{BB962C8B-B14F-4D97-AF65-F5344CB8AC3E}">
        <p14:creationId xmlns:p14="http://schemas.microsoft.com/office/powerpoint/2010/main" val="39275050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t>
            </a:r>
            <a:r>
              <a:rPr lang="en-US" b="1" dirty="0"/>
              <a:t>A concrete example</a:t>
            </a:r>
            <a:r>
              <a:rPr lang="en-US" dirty="0"/>
              <a:t>)</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p:txBody>
          <a:bodyPr>
            <a:normAutofit lnSpcReduction="10000"/>
          </a:bodyPr>
          <a:lstStyle/>
          <a:p>
            <a:pPr marL="457200" indent="-457200" algn="l">
              <a:buFont typeface="Arial" panose="020B0604020202020204" pitchFamily="34" charset="0"/>
              <a:buChar char="•"/>
            </a:pPr>
            <a:r>
              <a:rPr lang="en-US" i="0" dirty="0">
                <a:solidFill>
                  <a:srgbClr val="0D0D0D"/>
                </a:solidFill>
                <a:effectLst/>
                <a:highlight>
                  <a:srgbClr val="FFFFFF"/>
                </a:highlight>
                <a:latin typeface="Söhne"/>
              </a:rPr>
              <a:t>For more clarity, let’s create a concrete Example with Numbers, e.g. l</a:t>
            </a:r>
            <a:r>
              <a:rPr lang="en-US" b="0" i="0" dirty="0">
                <a:solidFill>
                  <a:srgbClr val="0D0D0D"/>
                </a:solidFill>
                <a:effectLst/>
                <a:highlight>
                  <a:srgbClr val="FFFFFF"/>
                </a:highlight>
                <a:latin typeface="Söhne"/>
              </a:rPr>
              <a:t>et's say at time </a:t>
            </a:r>
            <a:r>
              <a:rPr lang="en-US" b="0" i="0" dirty="0">
                <a:solidFill>
                  <a:srgbClr val="0D0D0D"/>
                </a:solidFill>
                <a:effectLst/>
                <a:highlight>
                  <a:srgbClr val="FFFFFF"/>
                </a:highlight>
                <a:latin typeface="KaTeX_Main"/>
              </a:rPr>
              <a:t>𝑡=0</a:t>
            </a:r>
            <a:r>
              <a:rPr lang="en-US" b="0"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The car's initial state is: </a:t>
            </a:r>
            <a:r>
              <a:rPr lang="en-US" b="0" i="0" dirty="0">
                <a:solidFill>
                  <a:srgbClr val="0D0D0D"/>
                </a:solidFill>
                <a:effectLst/>
                <a:highlight>
                  <a:srgbClr val="FFFFFF"/>
                </a:highlight>
                <a:latin typeface="KaTeX_Main"/>
              </a:rPr>
              <a:t>𝑥</a:t>
            </a:r>
            <a:r>
              <a:rPr lang="en-US" b="0" i="0" baseline="-2500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Söhne"/>
              </a:rPr>
              <a:t> meters, </a:t>
            </a:r>
            <a:r>
              <a:rPr lang="en-US" b="0" i="0" dirty="0">
                <a:solidFill>
                  <a:srgbClr val="0D0D0D"/>
                </a:solidFill>
                <a:effectLst/>
                <a:highlight>
                  <a:srgbClr val="FFFFFF"/>
                </a:highlight>
                <a:latin typeface="KaTeX_Main"/>
              </a:rPr>
              <a:t>𝑣</a:t>
            </a:r>
            <a:r>
              <a:rPr lang="en-US" b="0" i="0" baseline="-2500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KaTeX_Main"/>
              </a:rPr>
              <a:t>=10</a:t>
            </a:r>
            <a:r>
              <a:rPr lang="en-US" b="0" i="1" dirty="0">
                <a:solidFill>
                  <a:srgbClr val="0D0D0D"/>
                </a:solidFill>
                <a:effectLst/>
                <a:highlight>
                  <a:srgbClr val="FFFFFF"/>
                </a:highlight>
                <a:latin typeface="KaTeX_Math"/>
              </a:rPr>
              <a:t> </a:t>
            </a:r>
            <a:r>
              <a:rPr lang="en-US" b="0" i="0" dirty="0">
                <a:solidFill>
                  <a:srgbClr val="0D0D0D"/>
                </a:solidFill>
                <a:effectLst/>
                <a:highlight>
                  <a:srgbClr val="FFFFFF"/>
                </a:highlight>
                <a:latin typeface="Söhne"/>
              </a:rPr>
              <a:t>meters/second.</a:t>
            </a:r>
          </a:p>
          <a:p>
            <a:pPr lvl="1" algn="l">
              <a:buFont typeface="Arial" panose="020B0604020202020204" pitchFamily="34" charset="0"/>
              <a:buChar char="•"/>
            </a:pPr>
            <a:r>
              <a:rPr lang="en-US" b="0" i="0" dirty="0">
                <a:solidFill>
                  <a:srgbClr val="0D0D0D"/>
                </a:solidFill>
                <a:effectLst/>
                <a:highlight>
                  <a:srgbClr val="FFFFFF"/>
                </a:highlight>
                <a:latin typeface="Söhne"/>
              </a:rPr>
              <a:t>The new object position measurement: </a:t>
            </a:r>
            <a:r>
              <a:rPr lang="en-US" b="1" i="1" dirty="0">
                <a:solidFill>
                  <a:srgbClr val="0D0D0D"/>
                </a:solidFill>
                <a:effectLst/>
                <a:highlight>
                  <a:srgbClr val="FFFFFF"/>
                </a:highlight>
                <a:latin typeface="KaTeX_Main"/>
              </a:rPr>
              <a:t>𝑥</a:t>
            </a:r>
            <a:r>
              <a:rPr lang="en-US" b="0" i="1" baseline="-25000" dirty="0">
                <a:solidFill>
                  <a:srgbClr val="0D0D0D"/>
                </a:solidFill>
                <a:effectLst/>
                <a:highlight>
                  <a:srgbClr val="FFFFFF"/>
                </a:highlight>
                <a:latin typeface="KaTeX_Main"/>
              </a:rPr>
              <a:t>center</a:t>
            </a:r>
            <a:r>
              <a:rPr lang="en-US" b="0" i="0" dirty="0">
                <a:solidFill>
                  <a:srgbClr val="0D0D0D"/>
                </a:solidFill>
                <a:effectLst/>
                <a:highlight>
                  <a:srgbClr val="FFFFFF"/>
                </a:highlight>
                <a:latin typeface="KaTeX_Main"/>
              </a:rPr>
              <a:t>=8</a:t>
            </a:r>
            <a:r>
              <a:rPr lang="en-US" b="0" i="1" dirty="0">
                <a:solidFill>
                  <a:srgbClr val="0D0D0D"/>
                </a:solidFill>
                <a:effectLst/>
                <a:highlight>
                  <a:srgbClr val="FFFFFF"/>
                </a:highlight>
                <a:latin typeface="KaTeX_Math"/>
              </a:rPr>
              <a:t> </a:t>
            </a:r>
            <a:r>
              <a:rPr lang="en-US" b="0" i="0" dirty="0">
                <a:solidFill>
                  <a:srgbClr val="0D0D0D"/>
                </a:solidFill>
                <a:effectLst/>
                <a:highlight>
                  <a:srgbClr val="FFFFFF"/>
                </a:highlight>
                <a:latin typeface="Söhne"/>
              </a:rPr>
              <a:t>meters.</a:t>
            </a:r>
            <a:endParaRPr lang="en-US" b="1" dirty="0">
              <a:solidFill>
                <a:srgbClr val="0D0D0D"/>
              </a:solidFill>
              <a:highlight>
                <a:srgbClr val="FFFFFF"/>
              </a:highlight>
              <a:latin typeface="Söhne"/>
            </a:endParaRPr>
          </a:p>
          <a:p>
            <a:pPr marL="0" indent="0" algn="l"/>
            <a:r>
              <a:rPr lang="en-US" b="1" i="0" dirty="0">
                <a:solidFill>
                  <a:srgbClr val="0D0D0D"/>
                </a:solidFill>
                <a:effectLst/>
                <a:highlight>
                  <a:srgbClr val="FFFFFF"/>
                </a:highlight>
                <a:latin typeface="Söhne"/>
              </a:rPr>
              <a:t>1. Prediction Step</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Predicted position after 1 second (or in the next video frame): </a:t>
            </a:r>
            <a:r>
              <a:rPr lang="en-US" b="0" i="0" dirty="0">
                <a:solidFill>
                  <a:srgbClr val="0D0D0D"/>
                </a:solidFill>
                <a:effectLst/>
                <a:highlight>
                  <a:srgbClr val="FFFFFF"/>
                </a:highlight>
                <a:latin typeface="KaTeX_Main"/>
              </a:rPr>
              <a:t>𝑥</a:t>
            </a:r>
            <a:r>
              <a:rPr lang="en-US" b="0" i="0" baseline="-2500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KaTeX_Main"/>
              </a:rPr>
              <a:t>=0+10×1=10</a:t>
            </a:r>
            <a:r>
              <a:rPr lang="en-US" b="0" i="0" dirty="0">
                <a:solidFill>
                  <a:srgbClr val="0D0D0D"/>
                </a:solidFill>
                <a:effectLst/>
                <a:highlight>
                  <a:srgbClr val="FFFFFF"/>
                </a:highlight>
                <a:latin typeface="Söhne"/>
              </a:rPr>
              <a:t> meters.</a:t>
            </a:r>
          </a:p>
          <a:p>
            <a:pPr marL="742950" lvl="1" indent="-285750" algn="l">
              <a:buFont typeface="+mj-lt"/>
              <a:buAutoNum type="arabicPeriod"/>
            </a:pPr>
            <a:r>
              <a:rPr lang="en-US" b="0" i="0" dirty="0">
                <a:solidFill>
                  <a:srgbClr val="0D0D0D"/>
                </a:solidFill>
                <a:effectLst/>
                <a:highlight>
                  <a:srgbClr val="FFFFFF"/>
                </a:highlight>
                <a:latin typeface="Söhne"/>
              </a:rPr>
              <a:t>Predicted velocity: </a:t>
            </a:r>
            <a:r>
              <a:rPr lang="en-US" b="0" i="0" dirty="0">
                <a:solidFill>
                  <a:srgbClr val="0D0D0D"/>
                </a:solidFill>
                <a:effectLst/>
                <a:highlight>
                  <a:srgbClr val="FFFFFF"/>
                </a:highlight>
                <a:latin typeface="KaTeX_Main"/>
              </a:rPr>
              <a:t>𝑣</a:t>
            </a:r>
            <a:r>
              <a:rPr lang="en-US" b="0" i="0" baseline="-2500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Söhne"/>
              </a:rPr>
              <a:t> meters/second (as constant velocity is assumed)</a:t>
            </a:r>
          </a:p>
          <a:p>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95345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a:xfrm>
            <a:off x="190458" y="1285860"/>
            <a:ext cx="11882205" cy="5500726"/>
          </a:xfrm>
        </p:spPr>
        <p:txBody>
          <a:bodyPr>
            <a:normAutofit/>
          </a:bodyPr>
          <a:lstStyle/>
          <a:p>
            <a:pPr marL="0" indent="0" algn="l"/>
            <a:r>
              <a:rPr lang="en-US" sz="3500" b="1" dirty="0">
                <a:solidFill>
                  <a:srgbClr val="0D0D0D"/>
                </a:solidFill>
                <a:highlight>
                  <a:srgbClr val="FFFFFF"/>
                </a:highlight>
                <a:latin typeface="Söhne"/>
              </a:rPr>
              <a:t>2. Update Step:</a:t>
            </a:r>
          </a:p>
          <a:p>
            <a:pPr>
              <a:buFont typeface="Arial" panose="020B0604020202020204" pitchFamily="34" charset="0"/>
              <a:buChar char="•"/>
            </a:pPr>
            <a:r>
              <a:rPr lang="en-US" b="0" i="0" dirty="0">
                <a:solidFill>
                  <a:srgbClr val="0D0D0D"/>
                </a:solidFill>
                <a:effectLst/>
                <a:highlight>
                  <a:srgbClr val="FFFFFF"/>
                </a:highlight>
                <a:latin typeface="Söhne"/>
              </a:rPr>
              <a:t>Using the actual object position </a:t>
            </a:r>
            <a:r>
              <a:rPr lang="en-US" b="0" i="1" dirty="0">
                <a:solidFill>
                  <a:srgbClr val="0D0D0D"/>
                </a:solidFill>
                <a:effectLst/>
                <a:highlight>
                  <a:srgbClr val="FFFFFF"/>
                </a:highlight>
                <a:latin typeface="Söhne"/>
              </a:rPr>
              <a:t>measured</a:t>
            </a:r>
            <a:r>
              <a:rPr lang="en-US" b="0" i="0" dirty="0">
                <a:solidFill>
                  <a:srgbClr val="0D0D0D"/>
                </a:solidFill>
                <a:effectLst/>
                <a:highlight>
                  <a:srgbClr val="FFFFFF"/>
                </a:highlight>
                <a:latin typeface="Söhne"/>
              </a:rPr>
              <a:t> by the object detection model, we correct the predicted position:</a:t>
            </a:r>
          </a:p>
          <a:p>
            <a:pPr marL="742950" lvl="1" indent="-285750">
              <a:buFont typeface="Arial" panose="020B0604020202020204" pitchFamily="34" charset="0"/>
              <a:buChar char="•"/>
            </a:pPr>
            <a:r>
              <a:rPr lang="en-US" b="0" i="0" dirty="0">
                <a:solidFill>
                  <a:srgbClr val="0D0D0D"/>
                </a:solidFill>
                <a:effectLst/>
                <a:highlight>
                  <a:srgbClr val="FFFFFF"/>
                </a:highlight>
                <a:latin typeface="Söhne"/>
              </a:rPr>
              <a:t>The Kalman filter combines the predicted position (10 meters) and the new measured object position (8 meters) to get a new estimate. Suppose the filter assigns equal weights to both, such that the new estimate is 9 meters.</a:t>
            </a:r>
          </a:p>
          <a:p>
            <a:pPr marL="742950" lvl="1" indent="-285750">
              <a:buFont typeface="Arial" panose="020B0604020202020204" pitchFamily="34" charset="0"/>
              <a:buChar char="•"/>
            </a:pPr>
            <a:r>
              <a:rPr lang="en-US" b="0" i="0" dirty="0">
                <a:solidFill>
                  <a:srgbClr val="0D0D0D"/>
                </a:solidFill>
                <a:effectLst/>
                <a:highlight>
                  <a:srgbClr val="FFFFFF"/>
                </a:highlight>
                <a:latin typeface="Söhne"/>
              </a:rPr>
              <a:t>Since the velocity is not measured directly, the velocity update relies on the prediction model (constant velocity) and does not change.</a:t>
            </a:r>
          </a:p>
          <a:p>
            <a:pPr marL="57150" indent="0"/>
            <a:endParaRPr lang="en-US" dirty="0">
              <a:solidFill>
                <a:srgbClr val="0D0D0D"/>
              </a:solidFill>
              <a:highlight>
                <a:srgbClr val="FFFFFF"/>
              </a:highlight>
              <a:latin typeface="Söhne"/>
            </a:endParaRPr>
          </a:p>
          <a:p>
            <a:pPr marL="57150" indent="0"/>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215907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a:xfrm>
            <a:off x="190458" y="1285860"/>
            <a:ext cx="11882205" cy="5500726"/>
          </a:xfrm>
        </p:spPr>
        <p:txBody>
          <a:bodyPr>
            <a:normAutofit/>
          </a:bodyPr>
          <a:lstStyle/>
          <a:p>
            <a:pPr marL="57150" indent="0"/>
            <a:r>
              <a:rPr lang="en-US" b="0" i="0" dirty="0">
                <a:solidFill>
                  <a:srgbClr val="0D0D0D"/>
                </a:solidFill>
                <a:effectLst/>
                <a:highlight>
                  <a:srgbClr val="FFFFFF"/>
                </a:highlight>
                <a:latin typeface="Söhne"/>
              </a:rPr>
              <a:t>Thus, the updated state after prediction and update steps in the next frame could be:</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 This process continues iteratively, refining the position and velocity estimates using new measurements from the measured object state.</a:t>
            </a:r>
          </a:p>
        </p:txBody>
      </p:sp>
      <p:pic>
        <p:nvPicPr>
          <p:cNvPr id="5" name="Picture 4">
            <a:extLst>
              <a:ext uri="{FF2B5EF4-FFF2-40B4-BE49-F238E27FC236}">
                <a16:creationId xmlns:a16="http://schemas.microsoft.com/office/drawing/2014/main" id="{BD28FF6C-7E25-8546-80F1-E6EFF400CB5C}"/>
              </a:ext>
            </a:extLst>
          </p:cNvPr>
          <p:cNvPicPr>
            <a:picLocks noChangeAspect="1"/>
          </p:cNvPicPr>
          <p:nvPr/>
        </p:nvPicPr>
        <p:blipFill>
          <a:blip r:embed="rId2"/>
          <a:stretch>
            <a:fillRect/>
          </a:stretch>
        </p:blipFill>
        <p:spPr>
          <a:xfrm>
            <a:off x="4758008" y="2285354"/>
            <a:ext cx="1598438" cy="1085359"/>
          </a:xfrm>
          <a:prstGeom prst="rect">
            <a:avLst/>
          </a:prstGeom>
        </p:spPr>
      </p:pic>
    </p:spTree>
    <p:extLst>
      <p:ext uri="{BB962C8B-B14F-4D97-AF65-F5344CB8AC3E}">
        <p14:creationId xmlns:p14="http://schemas.microsoft.com/office/powerpoint/2010/main" val="1815335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4134-F92E-9F1A-DE93-9BB342D3ED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B9C87460-A39D-85D9-07C4-1D8C4F93D0FE}"/>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Summary</a:t>
            </a:r>
          </a:p>
          <a:p>
            <a:pPr algn="l"/>
            <a:r>
              <a:rPr lang="en-US" b="0" i="0" dirty="0">
                <a:solidFill>
                  <a:srgbClr val="0D0D0D"/>
                </a:solidFill>
                <a:effectLst/>
                <a:highlight>
                  <a:srgbClr val="FFFFFF"/>
                </a:highlight>
                <a:latin typeface="Söhne"/>
              </a:rPr>
              <a:t>In this example, the </a:t>
            </a:r>
            <a:r>
              <a:rPr lang="en-US" b="1" i="0" dirty="0">
                <a:solidFill>
                  <a:srgbClr val="0D0D0D"/>
                </a:solidFill>
                <a:effectLst/>
                <a:highlight>
                  <a:srgbClr val="FFFFFF"/>
                </a:highlight>
                <a:latin typeface="Söhne"/>
              </a:rPr>
              <a:t>state</a:t>
            </a:r>
            <a:r>
              <a:rPr lang="en-US" b="0" i="0" dirty="0">
                <a:solidFill>
                  <a:srgbClr val="0D0D0D"/>
                </a:solidFill>
                <a:effectLst/>
                <a:highlight>
                  <a:srgbClr val="FFFFFF"/>
                </a:highlight>
                <a:latin typeface="Söhne"/>
              </a:rPr>
              <a:t> vector includes the position and velocity of the car, while the </a:t>
            </a:r>
            <a:r>
              <a:rPr lang="en-US" b="1" i="0"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Söhne"/>
              </a:rPr>
              <a:t> vector consists of the position measurement from the object detection model. </a:t>
            </a:r>
          </a:p>
          <a:p>
            <a:pPr algn="l"/>
            <a:r>
              <a:rPr lang="en-US" b="0" i="0" dirty="0">
                <a:solidFill>
                  <a:srgbClr val="0D0D0D"/>
                </a:solidFill>
                <a:effectLst/>
                <a:highlight>
                  <a:srgbClr val="FFFFFF"/>
                </a:highlight>
                <a:latin typeface="Söhne"/>
              </a:rPr>
              <a:t>The Kalman filter </a:t>
            </a:r>
            <a:r>
              <a:rPr lang="en-US" b="1" i="0" dirty="0">
                <a:solidFill>
                  <a:srgbClr val="0D0D0D"/>
                </a:solidFill>
                <a:effectLst/>
                <a:highlight>
                  <a:srgbClr val="FFFFFF"/>
                </a:highlight>
                <a:latin typeface="Söhne"/>
              </a:rPr>
              <a:t>predicts</a:t>
            </a:r>
            <a:r>
              <a:rPr lang="en-US" b="0" i="0" dirty="0">
                <a:solidFill>
                  <a:srgbClr val="0D0D0D"/>
                </a:solidFill>
                <a:effectLst/>
                <a:highlight>
                  <a:srgbClr val="FFFFFF"/>
                </a:highlight>
                <a:latin typeface="Söhne"/>
              </a:rPr>
              <a:t> the next state based on the motion model and </a:t>
            </a:r>
            <a:r>
              <a:rPr lang="en-US" b="1" i="0" dirty="0">
                <a:solidFill>
                  <a:srgbClr val="0D0D0D"/>
                </a:solidFill>
                <a:effectLst/>
                <a:highlight>
                  <a:srgbClr val="FFFFFF"/>
                </a:highlight>
                <a:latin typeface="Söhne"/>
              </a:rPr>
              <a:t>updates</a:t>
            </a:r>
            <a:r>
              <a:rPr lang="en-US" b="0" i="0" dirty="0">
                <a:solidFill>
                  <a:srgbClr val="0D0D0D"/>
                </a:solidFill>
                <a:effectLst/>
                <a:highlight>
                  <a:srgbClr val="FFFFFF"/>
                </a:highlight>
                <a:latin typeface="Söhne"/>
              </a:rPr>
              <a:t> the predicted state using the position measured by the obje</a:t>
            </a:r>
            <a:r>
              <a:rPr lang="en-US" dirty="0">
                <a:solidFill>
                  <a:srgbClr val="0D0D0D"/>
                </a:solidFill>
                <a:highlight>
                  <a:srgbClr val="FFFFFF"/>
                </a:highlight>
                <a:latin typeface="Söhne"/>
              </a:rPr>
              <a:t>ct detection model</a:t>
            </a:r>
            <a:r>
              <a:rPr lang="en-US" b="0" i="0" dirty="0">
                <a:solidFill>
                  <a:srgbClr val="0D0D0D"/>
                </a:solidFill>
                <a:effectLst/>
                <a:highlight>
                  <a:srgbClr val="FFFFFF"/>
                </a:highlight>
                <a:latin typeface="Söhne"/>
              </a:rPr>
              <a:t>.</a:t>
            </a:r>
          </a:p>
          <a:p>
            <a:pPr algn="l"/>
            <a:r>
              <a:rPr lang="en-US" b="0" i="0" dirty="0">
                <a:solidFill>
                  <a:srgbClr val="0D0D0D"/>
                </a:solidFill>
                <a:effectLst/>
                <a:highlight>
                  <a:srgbClr val="FFFFFF"/>
                </a:highlight>
                <a:latin typeface="Söhne"/>
              </a:rPr>
              <a:t>This iterative process enhances the accuracy and reliability of tracking the car's position and velocity over time.</a:t>
            </a:r>
          </a:p>
          <a:p>
            <a:endParaRPr lang="en-US" dirty="0"/>
          </a:p>
        </p:txBody>
      </p:sp>
    </p:spTree>
    <p:extLst>
      <p:ext uri="{BB962C8B-B14F-4D97-AF65-F5344CB8AC3E}">
        <p14:creationId xmlns:p14="http://schemas.microsoft.com/office/powerpoint/2010/main" val="3011068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FA8F-2B2C-EF6E-1197-DC74304AD1B1}"/>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Introduction to Object Tracking</a:t>
            </a:r>
            <a:endParaRPr lang="en-US" dirty="0"/>
          </a:p>
        </p:txBody>
      </p:sp>
      <p:sp>
        <p:nvSpPr>
          <p:cNvPr id="3" name="Content Placeholder 2">
            <a:extLst>
              <a:ext uri="{FF2B5EF4-FFF2-40B4-BE49-F238E27FC236}">
                <a16:creationId xmlns:a16="http://schemas.microsoft.com/office/drawing/2014/main" id="{4F7C794F-985A-4547-C985-C5FAF5101075}"/>
              </a:ext>
            </a:extLst>
          </p:cNvPr>
          <p:cNvSpPr>
            <a:spLocks noGrp="1"/>
          </p:cNvSpPr>
          <p:nvPr>
            <p:ph idx="1"/>
          </p:nvPr>
        </p:nvSpPr>
        <p:spPr/>
        <p:txBody>
          <a:bodyPr/>
          <a:lstStyle/>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Object tracking is a critical task in computer vision, involving the continuous observation of moving objects in a sequence of frames. </a:t>
            </a:r>
          </a:p>
          <a:p>
            <a:pPr marL="857250" lvl="1" indent="-457200" algn="l">
              <a:buFont typeface="Arial" panose="020B0604020202020204" pitchFamily="34" charset="0"/>
              <a:buChar char="•"/>
            </a:pPr>
            <a:r>
              <a:rPr lang="en-US" dirty="0">
                <a:solidFill>
                  <a:srgbClr val="0D0D0D"/>
                </a:solidFill>
                <a:highlight>
                  <a:srgbClr val="FFFFFF"/>
                </a:highlight>
                <a:latin typeface="Söhne"/>
              </a:rPr>
              <a:t>T</a:t>
            </a:r>
            <a:r>
              <a:rPr lang="en-US" b="0" i="0" dirty="0">
                <a:solidFill>
                  <a:srgbClr val="0D0D0D"/>
                </a:solidFill>
                <a:effectLst/>
                <a:highlight>
                  <a:srgbClr val="FFFFFF"/>
                </a:highlight>
                <a:latin typeface="Söhne"/>
              </a:rPr>
              <a:t>his capability is fundamental in various applications like video surveillance, human-computer interaction, traffic monitoring, and augmented reality.</a:t>
            </a:r>
          </a:p>
          <a:p>
            <a:br>
              <a:rPr lang="en-US" dirty="0"/>
            </a:br>
            <a:endParaRPr lang="en-US" dirty="0"/>
          </a:p>
        </p:txBody>
      </p:sp>
    </p:spTree>
    <p:extLst>
      <p:ext uri="{BB962C8B-B14F-4D97-AF65-F5344CB8AC3E}">
        <p14:creationId xmlns:p14="http://schemas.microsoft.com/office/powerpoint/2010/main" val="224750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p:txBody>
          <a:bodyPr/>
          <a:lstStyle/>
          <a:p>
            <a:r>
              <a:rPr lang="en-US" b="1" i="0" dirty="0">
                <a:solidFill>
                  <a:srgbClr val="0D0D0D"/>
                </a:solidFill>
                <a:effectLst/>
                <a:highlight>
                  <a:srgbClr val="FFFFFF"/>
                </a:highlight>
                <a:latin typeface="Söhne"/>
              </a:rPr>
              <a:t>How Kalman filtering helps object tracking?</a:t>
            </a:r>
            <a:endParaRPr lang="en-US" dirty="0"/>
          </a:p>
        </p:txBody>
      </p:sp>
      <p:sp>
        <p:nvSpPr>
          <p:cNvPr id="6" name="Content Placeholder 5">
            <a:extLst>
              <a:ext uri="{FF2B5EF4-FFF2-40B4-BE49-F238E27FC236}">
                <a16:creationId xmlns:a16="http://schemas.microsoft.com/office/drawing/2014/main" id="{68193DBC-45D4-1246-33D7-F45EB92885D0}"/>
              </a:ext>
            </a:extLst>
          </p:cNvPr>
          <p:cNvSpPr>
            <a:spLocks noGrp="1"/>
          </p:cNvSpPr>
          <p:nvPr>
            <p:ph idx="1"/>
          </p:nvPr>
        </p:nvSpPr>
        <p:spPr/>
        <p:txBody>
          <a:bodyPr>
            <a:normAutofit fontScale="92500" lnSpcReduction="20000"/>
          </a:bodyPr>
          <a:lstStyle/>
          <a:p>
            <a:pPr algn="l"/>
            <a:r>
              <a:rPr lang="en-US" b="1" dirty="0">
                <a:solidFill>
                  <a:srgbClr val="0D0D0D"/>
                </a:solidFill>
                <a:highlight>
                  <a:srgbClr val="FFFFFF"/>
                </a:highlight>
                <a:latin typeface="Söhne"/>
              </a:rPr>
              <a:t>1</a:t>
            </a:r>
            <a:r>
              <a:rPr lang="en-US" b="1" i="0" dirty="0">
                <a:solidFill>
                  <a:srgbClr val="0D0D0D"/>
                </a:solidFill>
                <a:effectLst/>
                <a:highlight>
                  <a:srgbClr val="FFFFFF"/>
                </a:highlight>
                <a:latin typeface="Söhne"/>
              </a:rPr>
              <a:t>. Scenario: Occlusions</a:t>
            </a:r>
          </a:p>
          <a:p>
            <a:pPr algn="l"/>
            <a:r>
              <a:rPr lang="en-US" b="1" i="0" dirty="0">
                <a:solidFill>
                  <a:srgbClr val="0D0D0D"/>
                </a:solidFill>
                <a:effectLst/>
                <a:highlight>
                  <a:srgbClr val="FFFFFF"/>
                </a:highlight>
                <a:latin typeface="Söhne"/>
              </a:rPr>
              <a:t>Problem:</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tracked object might get temporarily occluded by another object, leading to a loss of measurements.</a:t>
            </a:r>
          </a:p>
          <a:p>
            <a:pPr algn="l">
              <a:buFont typeface="Arial" panose="020B0604020202020204" pitchFamily="34" charset="0"/>
              <a:buChar char="•"/>
            </a:pPr>
            <a:r>
              <a:rPr lang="en-US" b="0" i="0" dirty="0">
                <a:solidFill>
                  <a:srgbClr val="0D0D0D"/>
                </a:solidFill>
                <a:effectLst/>
                <a:highlight>
                  <a:srgbClr val="FFFFFF"/>
                </a:highlight>
                <a:latin typeface="Söhne"/>
              </a:rPr>
              <a:t>For example, a car might pass behind a large truck, making it invisible to the camera for a short period.</a:t>
            </a:r>
          </a:p>
          <a:p>
            <a:pPr algn="l"/>
            <a:r>
              <a:rPr lang="en-US" b="1" i="0" dirty="0">
                <a:solidFill>
                  <a:srgbClr val="0D0D0D"/>
                </a:solidFill>
                <a:effectLst/>
                <a:highlight>
                  <a:srgbClr val="FFFFFF"/>
                </a:highlight>
                <a:latin typeface="Söhne"/>
              </a:rPr>
              <a:t>Kalman Filter Solution: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During the occlusion, the Kalman filter continues to predict the object's state based on its motion model, providing an estimated position even when the measurements are unavailable.</a:t>
            </a:r>
          </a:p>
          <a:p>
            <a:pPr algn="l">
              <a:buFont typeface="Arial" panose="020B0604020202020204" pitchFamily="34" charset="0"/>
              <a:buChar char="•"/>
            </a:pPr>
            <a:r>
              <a:rPr lang="en-US" b="0" i="0" dirty="0">
                <a:solidFill>
                  <a:srgbClr val="0D0D0D"/>
                </a:solidFill>
                <a:effectLst/>
                <a:highlight>
                  <a:srgbClr val="FFFFFF"/>
                </a:highlight>
                <a:latin typeface="Söhne"/>
              </a:rPr>
              <a:t>Once the object reappears, the Kalman filter updates the state based on the new measurements, seamlessly continuing the tracking.</a:t>
            </a:r>
            <a:endParaRPr lang="en-US" dirty="0"/>
          </a:p>
        </p:txBody>
      </p:sp>
    </p:spTree>
    <p:extLst>
      <p:ext uri="{BB962C8B-B14F-4D97-AF65-F5344CB8AC3E}">
        <p14:creationId xmlns:p14="http://schemas.microsoft.com/office/powerpoint/2010/main" val="2873939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p:txBody>
          <a:bodyPr/>
          <a:lstStyle/>
          <a:p>
            <a:r>
              <a:rPr lang="en-US" b="1" i="0" dirty="0">
                <a:solidFill>
                  <a:srgbClr val="0D0D0D"/>
                </a:solidFill>
                <a:effectLst/>
                <a:highlight>
                  <a:srgbClr val="FFFFFF"/>
                </a:highlight>
                <a:latin typeface="Söhne"/>
              </a:rPr>
              <a:t>How Kalman filtering helps object tracking?</a:t>
            </a:r>
            <a:endParaRPr lang="en-US" dirty="0"/>
          </a:p>
        </p:txBody>
      </p:sp>
      <p:sp>
        <p:nvSpPr>
          <p:cNvPr id="6" name="Content Placeholder 5">
            <a:extLst>
              <a:ext uri="{FF2B5EF4-FFF2-40B4-BE49-F238E27FC236}">
                <a16:creationId xmlns:a16="http://schemas.microsoft.com/office/drawing/2014/main" id="{68193DBC-45D4-1246-33D7-F45EB92885D0}"/>
              </a:ext>
            </a:extLst>
          </p:cNvPr>
          <p:cNvSpPr>
            <a:spLocks noGrp="1"/>
          </p:cNvSpPr>
          <p:nvPr>
            <p:ph idx="1"/>
          </p:nvPr>
        </p:nvSpPr>
        <p:spPr/>
        <p:txBody>
          <a:bodyPr>
            <a:normAutofit fontScale="92500" lnSpcReduction="10000"/>
          </a:bodyPr>
          <a:lstStyle/>
          <a:p>
            <a:pPr algn="l"/>
            <a:r>
              <a:rPr lang="en-US" b="1" dirty="0">
                <a:solidFill>
                  <a:srgbClr val="0D0D0D"/>
                </a:solidFill>
                <a:highlight>
                  <a:srgbClr val="FFFFFF"/>
                </a:highlight>
                <a:latin typeface="Söhne"/>
              </a:rPr>
              <a:t>2</a:t>
            </a:r>
            <a:r>
              <a:rPr lang="en-US" b="1" i="0" dirty="0">
                <a:solidFill>
                  <a:srgbClr val="0D0D0D"/>
                </a:solidFill>
                <a:effectLst/>
                <a:highlight>
                  <a:srgbClr val="FFFFFF"/>
                </a:highlight>
                <a:latin typeface="Söhne"/>
              </a:rPr>
              <a:t>. Scenario: Sensor Noise</a:t>
            </a:r>
          </a:p>
          <a:p>
            <a:pPr algn="l"/>
            <a:r>
              <a:rPr lang="en-US" b="1" i="0" dirty="0">
                <a:solidFill>
                  <a:srgbClr val="0D0D0D"/>
                </a:solidFill>
                <a:effectLst/>
                <a:highlight>
                  <a:srgbClr val="FFFFFF"/>
                </a:highlight>
                <a:latin typeface="Söhne"/>
              </a:rPr>
              <a:t>Problem:</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Inconsistent and noisy </a:t>
            </a:r>
            <a:r>
              <a:rPr lang="en-US" b="1" i="0" dirty="0">
                <a:solidFill>
                  <a:srgbClr val="0D0D0D"/>
                </a:solidFill>
                <a:effectLst/>
                <a:highlight>
                  <a:srgbClr val="FFFFFF"/>
                </a:highlight>
                <a:latin typeface="Söhne"/>
              </a:rPr>
              <a:t>measurements</a:t>
            </a:r>
            <a:r>
              <a:rPr lang="en-US" b="0" i="0" dirty="0">
                <a:solidFill>
                  <a:srgbClr val="0D0D0D"/>
                </a:solidFill>
                <a:effectLst/>
                <a:highlight>
                  <a:srgbClr val="FFFFFF"/>
                </a:highlight>
                <a:latin typeface="Söhne"/>
              </a:rPr>
              <a:t> from sensors like cameras can lead to inaccurate tracking.</a:t>
            </a:r>
          </a:p>
          <a:p>
            <a:pPr lvl="1" algn="l">
              <a:buFont typeface="Arial" panose="020B0604020202020204" pitchFamily="34" charset="0"/>
              <a:buChar char="•"/>
            </a:pPr>
            <a:r>
              <a:rPr lang="en-US" b="0" i="0" dirty="0">
                <a:solidFill>
                  <a:srgbClr val="0D0D0D"/>
                </a:solidFill>
                <a:effectLst/>
                <a:highlight>
                  <a:srgbClr val="FFFFFF"/>
                </a:highlight>
                <a:latin typeface="Söhne"/>
              </a:rPr>
              <a:t>For example, due to </a:t>
            </a:r>
            <a:r>
              <a:rPr lang="en-US" dirty="0">
                <a:solidFill>
                  <a:srgbClr val="0D0D0D"/>
                </a:solidFill>
                <a:highlight>
                  <a:srgbClr val="FFFFFF"/>
                </a:highlight>
                <a:latin typeface="Söhne"/>
              </a:rPr>
              <a:t>dim light imaging, </a:t>
            </a:r>
            <a:r>
              <a:rPr lang="en-US" b="0" i="0" dirty="0">
                <a:solidFill>
                  <a:srgbClr val="0D0D0D"/>
                </a:solidFill>
                <a:effectLst/>
                <a:highlight>
                  <a:srgbClr val="FFFFFF"/>
                </a:highlight>
                <a:latin typeface="Söhne"/>
              </a:rPr>
              <a:t>an object detection might not be able to accurately detect the object of interest.</a:t>
            </a:r>
          </a:p>
          <a:p>
            <a:pPr algn="l"/>
            <a:r>
              <a:rPr lang="en-US" b="1" i="0" dirty="0">
                <a:solidFill>
                  <a:srgbClr val="0D0D0D"/>
                </a:solidFill>
                <a:effectLst/>
                <a:highlight>
                  <a:srgbClr val="FFFFFF"/>
                </a:highlight>
                <a:latin typeface="Söhne"/>
              </a:rPr>
              <a:t>Kalman Filter Solution: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Kalman filter uses a weighted average approach to combine the predicted state with the noisy measurements, giving more weight to the predicted state when the measurements are uncertain.</a:t>
            </a:r>
          </a:p>
          <a:p>
            <a:pPr algn="l">
              <a:buFont typeface="Arial" panose="020B0604020202020204" pitchFamily="34" charset="0"/>
              <a:buChar char="•"/>
            </a:pPr>
            <a:r>
              <a:rPr lang="en-US" b="0" i="0" dirty="0">
                <a:solidFill>
                  <a:srgbClr val="0D0D0D"/>
                </a:solidFill>
                <a:effectLst/>
                <a:highlight>
                  <a:srgbClr val="FFFFFF"/>
                </a:highlight>
                <a:latin typeface="Söhne"/>
              </a:rPr>
              <a:t>This helps smooth out the noise and provides a more stable and accurate position estimate.</a:t>
            </a:r>
            <a:endParaRPr lang="en-US" dirty="0"/>
          </a:p>
        </p:txBody>
      </p:sp>
    </p:spTree>
    <p:extLst>
      <p:ext uri="{BB962C8B-B14F-4D97-AF65-F5344CB8AC3E}">
        <p14:creationId xmlns:p14="http://schemas.microsoft.com/office/powerpoint/2010/main" val="18250701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p:txBody>
          <a:bodyPr/>
          <a:lstStyle/>
          <a:p>
            <a:r>
              <a:rPr lang="en-US" b="1" i="0" dirty="0">
                <a:solidFill>
                  <a:srgbClr val="0D0D0D"/>
                </a:solidFill>
                <a:effectLst/>
                <a:highlight>
                  <a:srgbClr val="FFFFFF"/>
                </a:highlight>
                <a:latin typeface="Söhne"/>
              </a:rPr>
              <a:t>How Kalman filtering helps object tracking?</a:t>
            </a:r>
            <a:endParaRPr lang="en-US" dirty="0"/>
          </a:p>
        </p:txBody>
      </p:sp>
      <p:sp>
        <p:nvSpPr>
          <p:cNvPr id="6" name="Content Placeholder 5">
            <a:extLst>
              <a:ext uri="{FF2B5EF4-FFF2-40B4-BE49-F238E27FC236}">
                <a16:creationId xmlns:a16="http://schemas.microsoft.com/office/drawing/2014/main" id="{68193DBC-45D4-1246-33D7-F45EB92885D0}"/>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3. Scenario: Sudden Maneuvers</a:t>
            </a:r>
          </a:p>
          <a:p>
            <a:pPr algn="l"/>
            <a:r>
              <a:rPr lang="en-US" b="1" i="0" dirty="0">
                <a:solidFill>
                  <a:srgbClr val="0D0D0D"/>
                </a:solidFill>
                <a:effectLst/>
                <a:highlight>
                  <a:srgbClr val="FFFFFF"/>
                </a:highlight>
                <a:latin typeface="Söhne"/>
              </a:rPr>
              <a:t>Problem:</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tracked object might make sudden and unpredictable maneuvers that are not well captured by a simple motion model.</a:t>
            </a:r>
          </a:p>
          <a:p>
            <a:pPr algn="l">
              <a:buFont typeface="Arial" panose="020B0604020202020204" pitchFamily="34" charset="0"/>
              <a:buChar char="•"/>
            </a:pPr>
            <a:r>
              <a:rPr lang="en-US" b="0" i="0" dirty="0">
                <a:solidFill>
                  <a:srgbClr val="0D0D0D"/>
                </a:solidFill>
                <a:effectLst/>
                <a:highlight>
                  <a:srgbClr val="FFFFFF"/>
                </a:highlight>
                <a:latin typeface="Söhne"/>
              </a:rPr>
              <a:t>For example, a pedestrian might suddenly change direction or start running.</a:t>
            </a:r>
          </a:p>
          <a:p>
            <a:pPr algn="l"/>
            <a:r>
              <a:rPr lang="en-US" b="1" i="0" dirty="0">
                <a:solidFill>
                  <a:srgbClr val="0D0D0D"/>
                </a:solidFill>
                <a:effectLst/>
                <a:highlight>
                  <a:srgbClr val="FFFFFF"/>
                </a:highlight>
                <a:latin typeface="Söhne"/>
              </a:rPr>
              <a:t>Kalman Filter Solution: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 Kalman filter can adjust its prediction based on the latest measurements, quickly adapting to the new trajectory.</a:t>
            </a:r>
          </a:p>
        </p:txBody>
      </p:sp>
    </p:spTree>
    <p:extLst>
      <p:ext uri="{BB962C8B-B14F-4D97-AF65-F5344CB8AC3E}">
        <p14:creationId xmlns:p14="http://schemas.microsoft.com/office/powerpoint/2010/main" val="949049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7E89C-F6F8-B0EE-22B2-70284803E1D3}"/>
              </a:ext>
            </a:extLst>
          </p:cNvPr>
          <p:cNvSpPr>
            <a:spLocks noGrp="1"/>
          </p:cNvSpPr>
          <p:nvPr>
            <p:ph type="title"/>
          </p:nvPr>
        </p:nvSpPr>
        <p:spPr>
          <a:xfrm>
            <a:off x="0" y="2708920"/>
            <a:ext cx="12192000" cy="928694"/>
          </a:xfrm>
        </p:spPr>
        <p:txBody>
          <a:bodyPr/>
          <a:lstStyle/>
          <a:p>
            <a:pPr algn="ctr"/>
            <a:r>
              <a:rPr lang="en-US" b="1" i="0" dirty="0">
                <a:solidFill>
                  <a:srgbClr val="0D0D0D"/>
                </a:solidFill>
                <a:effectLst/>
                <a:highlight>
                  <a:srgbClr val="FFFFFF"/>
                </a:highlight>
                <a:latin typeface="Söhne"/>
              </a:rPr>
              <a:t>Another Example Scenario: Tracking a car object</a:t>
            </a:r>
            <a:endParaRPr lang="en-US" dirty="0"/>
          </a:p>
        </p:txBody>
      </p:sp>
      <p:sp>
        <p:nvSpPr>
          <p:cNvPr id="7" name="TextBox 6">
            <a:extLst>
              <a:ext uri="{FF2B5EF4-FFF2-40B4-BE49-F238E27FC236}">
                <a16:creationId xmlns:a16="http://schemas.microsoft.com/office/drawing/2014/main" id="{4C784FF4-3EE4-9A86-6813-D2B89720B7BF}"/>
              </a:ext>
            </a:extLst>
          </p:cNvPr>
          <p:cNvSpPr txBox="1"/>
          <p:nvPr/>
        </p:nvSpPr>
        <p:spPr>
          <a:xfrm>
            <a:off x="1847528" y="3717032"/>
            <a:ext cx="8496944" cy="461665"/>
          </a:xfrm>
          <a:prstGeom prst="rect">
            <a:avLst/>
          </a:prstGeom>
          <a:noFill/>
        </p:spPr>
        <p:txBody>
          <a:bodyPr wrap="square" rtlCol="0">
            <a:spAutoFit/>
          </a:bodyPr>
          <a:lstStyle/>
          <a:p>
            <a:pPr algn="ctr"/>
            <a:r>
              <a:rPr lang="en-US" sz="2400" dirty="0"/>
              <a:t>Using optical flow to improve velocity estimation</a:t>
            </a:r>
          </a:p>
        </p:txBody>
      </p:sp>
    </p:spTree>
    <p:extLst>
      <p:ext uri="{BB962C8B-B14F-4D97-AF65-F5344CB8AC3E}">
        <p14:creationId xmlns:p14="http://schemas.microsoft.com/office/powerpoint/2010/main" val="26095025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lnSpcReduction="10000"/>
          </a:bodyPr>
          <a:lstStyle/>
          <a:p>
            <a:pPr algn="l"/>
            <a:r>
              <a:rPr lang="en-US" sz="3600"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Assume: We want to track the position and velocity of a car on a straight road using a Kalman filter. Assuming a constant velocity motion model, let’s define the </a:t>
            </a:r>
            <a:r>
              <a:rPr lang="en-US" b="1" i="0" dirty="0">
                <a:solidFill>
                  <a:srgbClr val="0D0D0D"/>
                </a:solidFill>
                <a:effectLst/>
                <a:highlight>
                  <a:srgbClr val="FFFFFF"/>
                </a:highlight>
                <a:latin typeface="Söhne"/>
              </a:rPr>
              <a:t>state</a:t>
            </a:r>
            <a:r>
              <a:rPr lang="en-US" b="0" i="0" dirty="0">
                <a:solidFill>
                  <a:srgbClr val="0D0D0D"/>
                </a:solidFill>
                <a:effectLst/>
                <a:highlight>
                  <a:srgbClr val="FFFFFF"/>
                </a:highlight>
                <a:latin typeface="Söhne"/>
              </a:rPr>
              <a:t> and </a:t>
            </a:r>
            <a:r>
              <a:rPr lang="en-US" b="1" i="0"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Söhne"/>
              </a:rPr>
              <a:t> in this case:</a:t>
            </a:r>
          </a:p>
          <a:p>
            <a:pPr algn="l"/>
            <a:r>
              <a:rPr lang="en-US" b="1" dirty="0">
                <a:effectLst/>
              </a:rPr>
              <a:t>Using optical flow to improve estimation</a:t>
            </a:r>
          </a:p>
          <a:p>
            <a:pPr marL="457200" indent="-457200">
              <a:buFont typeface="Arial" panose="020B0604020202020204" pitchFamily="34" charset="0"/>
              <a:buChar char="•"/>
            </a:pPr>
            <a:r>
              <a:rPr lang="en-US" dirty="0">
                <a:effectLst/>
                <a:latin typeface="Söhne"/>
              </a:rPr>
              <a:t>In the above example, we assumed constant velocity for the moving object, which won’t always be true. </a:t>
            </a:r>
          </a:p>
          <a:p>
            <a:pPr marL="457200" indent="-457200">
              <a:buFont typeface="Arial" panose="020B0604020202020204" pitchFamily="34" charset="0"/>
              <a:buChar char="•"/>
            </a:pPr>
            <a:r>
              <a:rPr lang="en-US" b="0" i="0" dirty="0">
                <a:solidFill>
                  <a:srgbClr val="0D0D0D"/>
                </a:solidFill>
                <a:effectLst/>
                <a:highlight>
                  <a:srgbClr val="FFFFFF"/>
                </a:highlight>
                <a:latin typeface="Söhne"/>
              </a:rPr>
              <a:t>Optical flow vectors can be used to estimate the car's velocity and improve the Kalman filter's predictions and updates for velocity.</a:t>
            </a:r>
          </a:p>
          <a:p>
            <a:pPr marL="857250" lvl="1" indent="-457200">
              <a:buFont typeface="Arial" panose="020B0604020202020204" pitchFamily="34" charset="0"/>
              <a:buChar char="•"/>
            </a:pPr>
            <a:r>
              <a:rPr lang="en-US" dirty="0">
                <a:solidFill>
                  <a:srgbClr val="0D0D0D"/>
                </a:solidFill>
                <a:highlight>
                  <a:srgbClr val="FFFFFF"/>
                </a:highlight>
                <a:latin typeface="Söhne"/>
              </a:rPr>
              <a:t>Remember, using optical flow, </a:t>
            </a:r>
            <a:r>
              <a:rPr lang="en-US" b="0" i="0" dirty="0">
                <a:solidFill>
                  <a:srgbClr val="0D0D0D"/>
                </a:solidFill>
                <a:effectLst/>
                <a:highlight>
                  <a:srgbClr val="FFFFFF"/>
                </a:highlight>
                <a:latin typeface="Söhne"/>
              </a:rPr>
              <a:t>the motion is represented by vectors that indicate both the direction and the magnitude of movement for each pixel/object.</a:t>
            </a:r>
            <a:endParaRPr lang="en-US" dirty="0">
              <a:latin typeface="Söhne"/>
            </a:endParaRPr>
          </a:p>
        </p:txBody>
      </p:sp>
    </p:spTree>
    <p:extLst>
      <p:ext uri="{BB962C8B-B14F-4D97-AF65-F5344CB8AC3E}">
        <p14:creationId xmlns:p14="http://schemas.microsoft.com/office/powerpoint/2010/main" val="35173358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sz="3600" b="0" i="0" dirty="0">
                <a:solidFill>
                  <a:srgbClr val="0D0D0D"/>
                </a:solidFill>
                <a:effectLst/>
                <a:highlight>
                  <a:srgbClr val="FFFFFF"/>
                </a:highlight>
                <a:latin typeface="Söhne"/>
              </a:rPr>
              <a:t>	</a:t>
            </a:r>
            <a:r>
              <a:rPr lang="en-US" b="0" i="0" dirty="0">
                <a:solidFill>
                  <a:srgbClr val="0D0D0D"/>
                </a:solidFill>
                <a:effectLst/>
                <a:highlight>
                  <a:srgbClr val="FFFFFF"/>
                </a:highlight>
                <a:latin typeface="Söhne"/>
              </a:rPr>
              <a:t>Assume: We want to track the position and velocity of a car on a straight road using a Kalman filter. Assuming a constant velocity motion model, let’s define the state and measurement in this case:</a:t>
            </a:r>
          </a:p>
          <a:p>
            <a:pPr algn="l"/>
            <a:r>
              <a:rPr lang="en-US" b="1" dirty="0">
                <a:effectLst/>
              </a:rPr>
              <a:t>State</a:t>
            </a:r>
          </a:p>
          <a:p>
            <a:pPr marL="457200" indent="-457200">
              <a:buFont typeface="Arial" panose="020B0604020202020204" pitchFamily="34" charset="0"/>
              <a:buChar char="•"/>
            </a:pPr>
            <a:r>
              <a:rPr lang="en-US" dirty="0">
                <a:effectLst/>
                <a:latin typeface="Söhne"/>
              </a:rPr>
              <a:t>The state in a Kalman filter represents the set of variables that define the condition of the object being tracked at any given time. In our example, the state of the car can be defined by its position and velocity.</a:t>
            </a:r>
          </a:p>
          <a:p>
            <a:pPr marL="457200" indent="-457200">
              <a:buFont typeface="Arial" panose="020B0604020202020204" pitchFamily="34" charset="0"/>
              <a:buChar char="•"/>
            </a:pPr>
            <a:r>
              <a:rPr lang="en-US" b="0" i="0" dirty="0">
                <a:solidFill>
                  <a:srgbClr val="0D0D0D"/>
                </a:solidFill>
                <a:effectLst/>
                <a:highlight>
                  <a:srgbClr val="FFFFFF"/>
                </a:highlight>
                <a:latin typeface="Söhne"/>
              </a:rPr>
              <a:t>Let's define the state vector as: </a:t>
            </a:r>
            <a:endParaRPr lang="en-US" dirty="0">
              <a:latin typeface="Söhne"/>
            </a:endParaRPr>
          </a:p>
        </p:txBody>
      </p:sp>
      <p:pic>
        <p:nvPicPr>
          <p:cNvPr id="5" name="Picture 4">
            <a:extLst>
              <a:ext uri="{FF2B5EF4-FFF2-40B4-BE49-F238E27FC236}">
                <a16:creationId xmlns:a16="http://schemas.microsoft.com/office/drawing/2014/main" id="{69ED8E71-7F1A-B7F9-AF43-D4724540CCD7}"/>
              </a:ext>
            </a:extLst>
          </p:cNvPr>
          <p:cNvPicPr>
            <a:picLocks noChangeAspect="1"/>
          </p:cNvPicPr>
          <p:nvPr/>
        </p:nvPicPr>
        <p:blipFill>
          <a:blip r:embed="rId2"/>
          <a:stretch>
            <a:fillRect/>
          </a:stretch>
        </p:blipFill>
        <p:spPr>
          <a:xfrm>
            <a:off x="6054247" y="5373216"/>
            <a:ext cx="1257475" cy="809738"/>
          </a:xfrm>
          <a:prstGeom prst="rect">
            <a:avLst/>
          </a:prstGeom>
        </p:spPr>
      </p:pic>
      <p:pic>
        <p:nvPicPr>
          <p:cNvPr id="7" name="Picture 6">
            <a:extLst>
              <a:ext uri="{FF2B5EF4-FFF2-40B4-BE49-F238E27FC236}">
                <a16:creationId xmlns:a16="http://schemas.microsoft.com/office/drawing/2014/main" id="{FEC68175-CA56-CE1E-0F22-A20D93E7E798}"/>
              </a:ext>
            </a:extLst>
          </p:cNvPr>
          <p:cNvPicPr>
            <a:picLocks noChangeAspect="1"/>
          </p:cNvPicPr>
          <p:nvPr/>
        </p:nvPicPr>
        <p:blipFill>
          <a:blip r:embed="rId3"/>
          <a:stretch>
            <a:fillRect/>
          </a:stretch>
        </p:blipFill>
        <p:spPr>
          <a:xfrm>
            <a:off x="7612446" y="5373216"/>
            <a:ext cx="4124030" cy="1224136"/>
          </a:xfrm>
          <a:prstGeom prst="rect">
            <a:avLst/>
          </a:prstGeom>
        </p:spPr>
      </p:pic>
    </p:spTree>
    <p:extLst>
      <p:ext uri="{BB962C8B-B14F-4D97-AF65-F5344CB8AC3E}">
        <p14:creationId xmlns:p14="http://schemas.microsoft.com/office/powerpoint/2010/main" val="100266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a:xfrm>
                <a:off x="190459" y="1312650"/>
                <a:ext cx="11715832" cy="5500726"/>
              </a:xfrm>
            </p:spPr>
            <p:txBody>
              <a:bodyPr>
                <a:normAutofit lnSpcReduction="10000"/>
              </a:bodyPr>
              <a:lstStyle/>
              <a:p>
                <a:pPr algn="l"/>
                <a:r>
                  <a:rPr lang="en-US" b="0" i="0" dirty="0">
                    <a:solidFill>
                      <a:srgbClr val="0D0D0D"/>
                    </a:solidFill>
                    <a:effectLst/>
                    <a:highlight>
                      <a:srgbClr val="FFFFFF"/>
                    </a:highlight>
                    <a:latin typeface="Söhne"/>
                  </a:rPr>
                  <a:t>	Assume: We want to track the position and velocity of a car on a straight road using a Kalman filter. Assuming a constant velocity motion model, let’s define the state and measurement in this case:</a:t>
                </a:r>
              </a:p>
              <a:p>
                <a:pPr algn="l"/>
                <a:r>
                  <a:rPr lang="en-US" b="1" i="0"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KaTeX_Main"/>
                  </a:rPr>
                  <a:t> </a:t>
                </a:r>
              </a:p>
              <a:p>
                <a:pPr marL="457200" indent="-457200">
                  <a:buFont typeface="Arial" panose="020B0604020202020204" pitchFamily="34" charset="0"/>
                  <a:buChar char="•"/>
                </a:pPr>
                <a:r>
                  <a:rPr lang="en-US" dirty="0">
                    <a:highlight>
                      <a:srgbClr val="FFFFFF"/>
                    </a:highlight>
                  </a:rPr>
                  <a:t>In this scenario, we use two types of measurements:</a:t>
                </a:r>
              </a:p>
              <a:p>
                <a:pPr marL="857250" lvl="1" indent="-457200">
                  <a:buFont typeface="Arial" panose="020B0604020202020204" pitchFamily="34" charset="0"/>
                  <a:buChar char="•"/>
                </a:pPr>
                <a:r>
                  <a:rPr lang="en-US" dirty="0">
                    <a:highlight>
                      <a:srgbClr val="FFFFFF"/>
                    </a:highlight>
                  </a:rPr>
                  <a:t>Position measurements from the object detection model.</a:t>
                </a:r>
              </a:p>
              <a:p>
                <a:pPr marL="857250" lvl="1" indent="-457200">
                  <a:buFont typeface="Arial" panose="020B0604020202020204" pitchFamily="34" charset="0"/>
                  <a:buChar char="•"/>
                </a:pPr>
                <a:r>
                  <a:rPr lang="en-US" dirty="0">
                    <a:highlight>
                      <a:srgbClr val="FFFFFF"/>
                    </a:highlight>
                  </a:rPr>
                  <a:t>Velocity estimates derived from optical flow.</a:t>
                </a:r>
              </a:p>
              <a:p>
                <a:br>
                  <a:rPr lang="en-US" dirty="0">
                    <a:highlight>
                      <a:srgbClr val="FFFFFF"/>
                    </a:highlight>
                  </a:rPr>
                </a:br>
                <a14:m>
                  <m:oMathPara xmlns:m="http://schemas.openxmlformats.org/officeDocument/2006/math">
                    <m:oMathParaPr>
                      <m:jc m:val="centerGroup"/>
                    </m:oMathParaPr>
                    <m:oMath xmlns:m="http://schemas.openxmlformats.org/officeDocument/2006/math">
                      <m:r>
                        <a:rPr lang="en-US" b="1" i="1" smtClean="0">
                          <a:solidFill>
                            <a:srgbClr val="0D0D0D"/>
                          </a:solidFill>
                          <a:effectLst/>
                          <a:highlight>
                            <a:srgbClr val="FFFFFF"/>
                          </a:highlight>
                          <a:latin typeface="Cambria Math" panose="02040503050406030204" pitchFamily="18" charset="0"/>
                        </a:rPr>
                        <m:t>𝒛</m:t>
                      </m:r>
                      <m:r>
                        <a:rPr lang="en-US" b="0" i="1" smtClean="0">
                          <a:solidFill>
                            <a:srgbClr val="0D0D0D"/>
                          </a:solidFill>
                          <a:effectLst/>
                          <a:highlight>
                            <a:srgbClr val="FFFFFF"/>
                          </a:highlight>
                          <a:latin typeface="Cambria Math" panose="02040503050406030204" pitchFamily="18" charset="0"/>
                        </a:rPr>
                        <m:t>=</m:t>
                      </m:r>
                      <m:d>
                        <m:dPr>
                          <m:begChr m:val="["/>
                          <m:endChr m:val="]"/>
                          <m:ctrlPr>
                            <a:rPr lang="en-US" b="0" i="1" smtClean="0">
                              <a:solidFill>
                                <a:srgbClr val="0D0D0D"/>
                              </a:solidFill>
                              <a:effectLst/>
                              <a:highlight>
                                <a:srgbClr val="FFFFFF"/>
                              </a:highlight>
                              <a:latin typeface="Cambria Math" panose="02040503050406030204" pitchFamily="18" charset="0"/>
                            </a:rPr>
                          </m:ctrlPr>
                        </m:dPr>
                        <m:e>
                          <m:m>
                            <m:mPr>
                              <m:mcs>
                                <m:mc>
                                  <m:mcPr>
                                    <m:count m:val="1"/>
                                    <m:mcJc m:val="center"/>
                                  </m:mcPr>
                                </m:mc>
                              </m:mcs>
                              <m:ctrlPr>
                                <a:rPr lang="en-US" b="0" i="1" smtClean="0">
                                  <a:solidFill>
                                    <a:srgbClr val="0D0D0D"/>
                                  </a:solidFill>
                                  <a:effectLst/>
                                  <a:highlight>
                                    <a:srgbClr val="FFFFFF"/>
                                  </a:highlight>
                                  <a:latin typeface="Cambria Math" panose="02040503050406030204" pitchFamily="18" charset="0"/>
                                </a:rPr>
                              </m:ctrlPr>
                            </m:mPr>
                            <m:mr>
                              <m:e>
                                <m:sSub>
                                  <m:sSubPr>
                                    <m:ctrlPr>
                                      <a:rPr lang="en-US" b="0" i="1" smtClean="0">
                                        <a:solidFill>
                                          <a:srgbClr val="0D0D0D"/>
                                        </a:solidFill>
                                        <a:effectLst/>
                                        <a:highlight>
                                          <a:srgbClr val="FFFFFF"/>
                                        </a:highlight>
                                        <a:latin typeface="Cambria Math" panose="02040503050406030204" pitchFamily="18" charset="0"/>
                                      </a:rPr>
                                    </m:ctrlPr>
                                  </m:sSubPr>
                                  <m:e>
                                    <m:r>
                                      <a:rPr lang="en-US" b="0" i="1" smtClean="0">
                                        <a:solidFill>
                                          <a:srgbClr val="0D0D0D"/>
                                        </a:solidFill>
                                        <a:effectLst/>
                                        <a:highlight>
                                          <a:srgbClr val="FFFFFF"/>
                                        </a:highlight>
                                        <a:latin typeface="Cambria Math" panose="02040503050406030204" pitchFamily="18" charset="0"/>
                                      </a:rPr>
                                      <m:t>𝑥</m:t>
                                    </m:r>
                                  </m:e>
                                  <m:sub>
                                    <m:r>
                                      <a:rPr lang="en-US" b="0" i="1" smtClean="0">
                                        <a:solidFill>
                                          <a:srgbClr val="0D0D0D"/>
                                        </a:solidFill>
                                        <a:effectLst/>
                                        <a:highlight>
                                          <a:srgbClr val="FFFFFF"/>
                                        </a:highlight>
                                        <a:latin typeface="Cambria Math" panose="02040503050406030204" pitchFamily="18" charset="0"/>
                                      </a:rPr>
                                      <m:t>𝑐𝑒𝑛𝑡𝑒𝑟</m:t>
                                    </m:r>
                                  </m:sub>
                                </m:sSub>
                              </m:e>
                            </m:mr>
                            <m:mr>
                              <m:e>
                                <m:sSub>
                                  <m:sSubPr>
                                    <m:ctrlPr>
                                      <a:rPr lang="en-US" b="0" i="1" smtClean="0">
                                        <a:solidFill>
                                          <a:srgbClr val="0D0D0D"/>
                                        </a:solidFill>
                                        <a:effectLst/>
                                        <a:highlight>
                                          <a:srgbClr val="FFFFFF"/>
                                        </a:highlight>
                                        <a:latin typeface="Cambria Math" panose="02040503050406030204" pitchFamily="18" charset="0"/>
                                      </a:rPr>
                                    </m:ctrlPr>
                                  </m:sSubPr>
                                  <m:e>
                                    <m:r>
                                      <a:rPr lang="en-US" b="0" i="1" smtClean="0">
                                        <a:solidFill>
                                          <a:srgbClr val="0D0D0D"/>
                                        </a:solidFill>
                                        <a:effectLst/>
                                        <a:highlight>
                                          <a:srgbClr val="FFFFFF"/>
                                        </a:highlight>
                                        <a:latin typeface="Cambria Math" panose="02040503050406030204" pitchFamily="18" charset="0"/>
                                      </a:rPr>
                                      <m:t>𝑣</m:t>
                                    </m:r>
                                  </m:e>
                                  <m:sub>
                                    <m:r>
                                      <a:rPr lang="en-US" b="0" i="1" smtClean="0">
                                        <a:solidFill>
                                          <a:srgbClr val="0D0D0D"/>
                                        </a:solidFill>
                                        <a:effectLst/>
                                        <a:highlight>
                                          <a:srgbClr val="FFFFFF"/>
                                        </a:highlight>
                                        <a:latin typeface="Cambria Math" panose="02040503050406030204" pitchFamily="18" charset="0"/>
                                      </a:rPr>
                                      <m:t>𝑜𝑝𝑡</m:t>
                                    </m:r>
                                    <m:r>
                                      <a:rPr lang="en-US" b="0" i="1" smtClean="0">
                                        <a:solidFill>
                                          <a:srgbClr val="0D0D0D"/>
                                        </a:solidFill>
                                        <a:effectLst/>
                                        <a:highlight>
                                          <a:srgbClr val="FFFFFF"/>
                                        </a:highlight>
                                        <a:latin typeface="Cambria Math" panose="02040503050406030204" pitchFamily="18" charset="0"/>
                                      </a:rPr>
                                      <m:t>_</m:t>
                                    </m:r>
                                    <m:r>
                                      <a:rPr lang="en-US" b="0" i="1" smtClean="0">
                                        <a:solidFill>
                                          <a:srgbClr val="0D0D0D"/>
                                        </a:solidFill>
                                        <a:effectLst/>
                                        <a:highlight>
                                          <a:srgbClr val="FFFFFF"/>
                                        </a:highlight>
                                        <a:latin typeface="Cambria Math" panose="02040503050406030204" pitchFamily="18" charset="0"/>
                                      </a:rPr>
                                      <m:t>𝑓𝑙𝑜𝑤</m:t>
                                    </m:r>
                                  </m:sub>
                                </m:sSub>
                              </m:e>
                            </m:mr>
                          </m:m>
                        </m:e>
                      </m:d>
                    </m:oMath>
                  </m:oMathPara>
                </a14:m>
                <a:endParaRPr lang="en-US" b="0" i="0" dirty="0">
                  <a:solidFill>
                    <a:srgbClr val="0D0D0D"/>
                  </a:solidFill>
                  <a:effectLst/>
                  <a:highlight>
                    <a:srgbClr val="FFFFFF"/>
                  </a:highlight>
                  <a:latin typeface="Söhne"/>
                </a:endParaRPr>
              </a:p>
              <a:p>
                <a:pPr marL="400050" lvl="1" indent="0"/>
                <a:r>
                  <a:rPr lang="en-US" b="0" i="1" dirty="0">
                    <a:solidFill>
                      <a:srgbClr val="0D0D0D"/>
                    </a:solidFill>
                    <a:effectLst/>
                    <a:highlight>
                      <a:srgbClr val="FFFFFF"/>
                    </a:highlight>
                    <a:latin typeface="KaTeX_Math"/>
                  </a:rPr>
                  <a:t>Now, </a:t>
                </a:r>
                <a:r>
                  <a:rPr lang="en-US" b="0" dirty="0" err="1">
                    <a:solidFill>
                      <a:srgbClr val="0D0D0D"/>
                    </a:solidFill>
                    <a:effectLst/>
                    <a:highlight>
                      <a:srgbClr val="FFFFFF"/>
                    </a:highlight>
                    <a:latin typeface="KaTeX_Math"/>
                  </a:rPr>
                  <a:t>v</a:t>
                </a:r>
                <a:r>
                  <a:rPr lang="en-US" b="0" baseline="-25000" dirty="0" err="1">
                    <a:solidFill>
                      <a:srgbClr val="0D0D0D"/>
                    </a:solidFill>
                    <a:effectLst/>
                    <a:highlight>
                      <a:srgbClr val="FFFFFF"/>
                    </a:highlight>
                    <a:latin typeface="KaTeX_Main"/>
                  </a:rPr>
                  <a:t>opt_flow</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is the velocity estimated from the optical flow.</a:t>
                </a:r>
                <a:endParaRPr lang="en-US" dirty="0">
                  <a:latin typeface="Söhne"/>
                </a:endParaRPr>
              </a:p>
            </p:txBody>
          </p:sp>
        </mc:Choice>
        <mc:Fallback>
          <p:sp>
            <p:nvSpPr>
              <p:cNvPr id="3" name="Content Placeholder 2">
                <a:extLst>
                  <a:ext uri="{FF2B5EF4-FFF2-40B4-BE49-F238E27FC236}">
                    <a16:creationId xmlns:a16="http://schemas.microsoft.com/office/drawing/2014/main" id="{954AC5FD-5F9C-1FD8-B737-8AEEDD0B7CF0}"/>
                  </a:ext>
                </a:extLst>
              </p:cNvPr>
              <p:cNvSpPr>
                <a:spLocks noGrp="1" noRot="1" noChangeAspect="1" noMove="1" noResize="1" noEditPoints="1" noAdjustHandles="1" noChangeArrowheads="1" noChangeShapeType="1" noTextEdit="1"/>
              </p:cNvSpPr>
              <p:nvPr>
                <p:ph idx="1"/>
              </p:nvPr>
            </p:nvSpPr>
            <p:spPr>
              <a:xfrm>
                <a:off x="190459" y="1312650"/>
                <a:ext cx="11715832" cy="5500726"/>
              </a:xfrm>
              <a:blipFill>
                <a:blip r:embed="rId2"/>
                <a:stretch>
                  <a:fillRect l="-1301" t="-2326"/>
                </a:stretch>
              </a:blipFill>
            </p:spPr>
            <p:txBody>
              <a:bodyPr/>
              <a:lstStyle/>
              <a:p>
                <a:r>
                  <a:rPr lang="en-US">
                    <a:noFill/>
                  </a:rPr>
                  <a:t> </a:t>
                </a:r>
              </a:p>
            </p:txBody>
          </p:sp>
        </mc:Fallback>
      </mc:AlternateContent>
    </p:spTree>
    <p:extLst>
      <p:ext uri="{BB962C8B-B14F-4D97-AF65-F5344CB8AC3E}">
        <p14:creationId xmlns:p14="http://schemas.microsoft.com/office/powerpoint/2010/main" val="23897527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Kalman Filter in Action</a:t>
            </a:r>
            <a:endParaRPr lang="en-US" b="1" dirty="0"/>
          </a:p>
          <a:p>
            <a:pPr marL="457200" indent="-457200">
              <a:buFont typeface="Arial" panose="020B0604020202020204" pitchFamily="34" charset="0"/>
              <a:buChar char="•"/>
            </a:pPr>
            <a:r>
              <a:rPr lang="en-US" sz="3000" dirty="0">
                <a:solidFill>
                  <a:srgbClr val="0D0D0D"/>
                </a:solidFill>
                <a:latin typeface="Söhne"/>
              </a:rPr>
              <a:t>The Kalman filter operates in two main steps: prediction and update.</a:t>
            </a:r>
          </a:p>
          <a:p>
            <a:endParaRPr lang="en-US" b="1" dirty="0">
              <a:effectLst/>
            </a:endParaRPr>
          </a:p>
          <a:p>
            <a:r>
              <a:rPr lang="en-US" b="1" dirty="0">
                <a:effectLst/>
              </a:rPr>
              <a:t>Prediction Step</a:t>
            </a:r>
            <a:r>
              <a:rPr lang="en-US" dirty="0">
                <a:effectLst/>
              </a:rPr>
              <a:t>:</a:t>
            </a:r>
          </a:p>
          <a:p>
            <a:pPr>
              <a:buFont typeface="Arial" panose="020B0604020202020204" pitchFamily="34" charset="0"/>
              <a:buChar char="•"/>
            </a:pPr>
            <a:r>
              <a:rPr lang="en-US" b="1" dirty="0">
                <a:effectLst/>
                <a:latin typeface="Söhne"/>
              </a:rPr>
              <a:t>State Prediction</a:t>
            </a:r>
            <a:r>
              <a:rPr lang="en-US" dirty="0">
                <a:effectLst/>
                <a:latin typeface="Söhne"/>
              </a:rPr>
              <a:t>: Same as previous: </a:t>
            </a:r>
          </a:p>
          <a:p>
            <a:pPr>
              <a:buFont typeface="Arial" panose="020B0604020202020204" pitchFamily="34" charset="0"/>
              <a:buChar char="•"/>
            </a:pPr>
            <a:endParaRPr lang="en-US" dirty="0">
              <a:effectLst/>
              <a:latin typeface="Söhne"/>
            </a:endParaRPr>
          </a:p>
          <a:p>
            <a:pPr marL="857250" lvl="1" indent="-457200">
              <a:buFont typeface="Arial" panose="020B0604020202020204" pitchFamily="34" charset="0"/>
              <a:buChar char="•"/>
            </a:pPr>
            <a:endParaRPr lang="en-US" b="0" i="0" dirty="0">
              <a:solidFill>
                <a:srgbClr val="0D0D0D"/>
              </a:solidFill>
              <a:effectLst/>
              <a:highlight>
                <a:srgbClr val="FFFFFF"/>
              </a:highlight>
              <a:latin typeface="Söhne"/>
            </a:endParaRPr>
          </a:p>
          <a:p>
            <a:pPr marL="857250" lvl="1" indent="-457200">
              <a:buFont typeface="Arial" panose="020B0604020202020204" pitchFamily="34" charset="0"/>
              <a:buChar char="•"/>
            </a:pPr>
            <a:r>
              <a:rPr lang="en-US" b="0" i="0" dirty="0">
                <a:solidFill>
                  <a:srgbClr val="0D0D0D"/>
                </a:solidFill>
                <a:effectLst/>
                <a:highlight>
                  <a:srgbClr val="FFFFFF"/>
                </a:highlight>
                <a:latin typeface="Söhne"/>
              </a:rPr>
              <a:t>where Δ𝑡 is the time interval between measurements, and </a:t>
            </a:r>
            <a:r>
              <a:rPr lang="en-US" b="1" i="0" dirty="0">
                <a:solidFill>
                  <a:srgbClr val="0D0D0D"/>
                </a:solidFill>
                <a:effectLst/>
                <a:highlight>
                  <a:srgbClr val="FFFFFF"/>
                </a:highlight>
                <a:latin typeface="Söhne"/>
              </a:rPr>
              <a:t>x</a:t>
            </a:r>
            <a:r>
              <a:rPr lang="en-US" b="0" i="1" baseline="-25000" dirty="0">
                <a:solidFill>
                  <a:srgbClr val="0D0D0D"/>
                </a:solidFill>
                <a:effectLst/>
                <a:highlight>
                  <a:srgbClr val="FFFFFF"/>
                </a:highlight>
                <a:latin typeface="Söhne"/>
              </a:rPr>
              <a:t>k|k-1</a:t>
            </a:r>
            <a:r>
              <a:rPr lang="en-US" b="0" i="0" dirty="0">
                <a:solidFill>
                  <a:srgbClr val="0D0D0D"/>
                </a:solidFill>
                <a:effectLst/>
                <a:highlight>
                  <a:srgbClr val="FFFFFF"/>
                </a:highlight>
                <a:latin typeface="Söhne"/>
              </a:rPr>
              <a:t> is the object’s estimated  state at time k, given its state at time k-1.</a:t>
            </a:r>
            <a:endParaRPr lang="en-US" dirty="0">
              <a:latin typeface="Söhne"/>
            </a:endParaRPr>
          </a:p>
        </p:txBody>
      </p:sp>
      <p:pic>
        <p:nvPicPr>
          <p:cNvPr id="5" name="Picture 4">
            <a:extLst>
              <a:ext uri="{FF2B5EF4-FFF2-40B4-BE49-F238E27FC236}">
                <a16:creationId xmlns:a16="http://schemas.microsoft.com/office/drawing/2014/main" id="{C656910F-36EC-669E-492A-AEB769366966}"/>
              </a:ext>
            </a:extLst>
          </p:cNvPr>
          <p:cNvPicPr>
            <a:picLocks noChangeAspect="1"/>
          </p:cNvPicPr>
          <p:nvPr/>
        </p:nvPicPr>
        <p:blipFill>
          <a:blip r:embed="rId2"/>
          <a:stretch>
            <a:fillRect/>
          </a:stretch>
        </p:blipFill>
        <p:spPr>
          <a:xfrm>
            <a:off x="3913852" y="4293096"/>
            <a:ext cx="4269046" cy="936104"/>
          </a:xfrm>
          <a:prstGeom prst="rect">
            <a:avLst/>
          </a:prstGeom>
        </p:spPr>
      </p:pic>
    </p:spTree>
    <p:extLst>
      <p:ext uri="{BB962C8B-B14F-4D97-AF65-F5344CB8AC3E}">
        <p14:creationId xmlns:p14="http://schemas.microsoft.com/office/powerpoint/2010/main" val="11140593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243A8-52DA-2A32-FB26-2747A6EF3325}"/>
              </a:ext>
            </a:extLst>
          </p:cNvPr>
          <p:cNvSpPr>
            <a:spLocks noGrp="1"/>
          </p:cNvSpPr>
          <p:nvPr>
            <p:ph type="title"/>
          </p:nvPr>
        </p:nvSpPr>
        <p:spPr/>
        <p:txBody>
          <a:bodyPr/>
          <a:lstStyle/>
          <a:p>
            <a:r>
              <a:rPr lang="en-US" dirty="0"/>
              <a:t>Example Scenario: Tracking a car object</a:t>
            </a:r>
          </a:p>
        </p:txBody>
      </p:sp>
      <p:sp>
        <p:nvSpPr>
          <p:cNvPr id="3" name="Content Placeholder 2">
            <a:extLst>
              <a:ext uri="{FF2B5EF4-FFF2-40B4-BE49-F238E27FC236}">
                <a16:creationId xmlns:a16="http://schemas.microsoft.com/office/drawing/2014/main" id="{954AC5FD-5F9C-1FD8-B737-8AEEDD0B7CF0}"/>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Kalman Filter in Action</a:t>
            </a:r>
            <a:endParaRPr lang="en-US" b="1" dirty="0"/>
          </a:p>
          <a:p>
            <a:pPr marL="457200" indent="-457200">
              <a:buFont typeface="Arial" panose="020B0604020202020204" pitchFamily="34" charset="0"/>
              <a:buChar char="•"/>
            </a:pPr>
            <a:r>
              <a:rPr lang="en-US" sz="3000" dirty="0">
                <a:solidFill>
                  <a:srgbClr val="0D0D0D"/>
                </a:solidFill>
                <a:latin typeface="Söhne"/>
              </a:rPr>
              <a:t>The Kalman filter operates in two main steps: prediction and update.</a:t>
            </a:r>
          </a:p>
          <a:p>
            <a:endParaRPr lang="en-US" b="1" dirty="0">
              <a:effectLst/>
            </a:endParaRPr>
          </a:p>
          <a:p>
            <a:r>
              <a:rPr lang="en-US" b="1" dirty="0">
                <a:effectLst/>
              </a:rPr>
              <a:t>Update Step</a:t>
            </a:r>
            <a:r>
              <a:rPr lang="en-US" dirty="0">
                <a:effectLst/>
              </a:rPr>
              <a:t>:</a:t>
            </a:r>
          </a:p>
          <a:p>
            <a:pPr>
              <a:buFont typeface="Arial" panose="020B0604020202020204" pitchFamily="34" charset="0"/>
              <a:buChar char="•"/>
            </a:pPr>
            <a:r>
              <a:rPr lang="en-US" b="1" i="0" dirty="0">
                <a:solidFill>
                  <a:srgbClr val="0D0D0D"/>
                </a:solidFill>
                <a:effectLst/>
                <a:highlight>
                  <a:srgbClr val="FFFFFF"/>
                </a:highlight>
                <a:latin typeface="Söhne"/>
              </a:rPr>
              <a:t>Measurement Update</a:t>
            </a:r>
            <a:r>
              <a:rPr lang="en-US" b="0" i="0" dirty="0">
                <a:solidFill>
                  <a:srgbClr val="0D0D0D"/>
                </a:solidFill>
                <a:effectLst/>
                <a:highlight>
                  <a:srgbClr val="FFFFFF"/>
                </a:highlight>
                <a:latin typeface="Söhne"/>
              </a:rPr>
              <a:t>: </a:t>
            </a:r>
          </a:p>
          <a:p>
            <a:pPr marL="914400" lvl="1" indent="-514350">
              <a:buFont typeface="+mj-lt"/>
              <a:buAutoNum type="arabicPeriod"/>
            </a:pPr>
            <a:r>
              <a:rPr lang="en-US" b="1" i="0" dirty="0">
                <a:solidFill>
                  <a:srgbClr val="0D0D0D"/>
                </a:solidFill>
                <a:effectLst/>
                <a:highlight>
                  <a:srgbClr val="FFFFFF"/>
                </a:highlight>
                <a:latin typeface="Söhne"/>
              </a:rPr>
              <a:t>Position Update</a:t>
            </a:r>
            <a:r>
              <a:rPr lang="en-US" b="0" i="0" dirty="0">
                <a:solidFill>
                  <a:srgbClr val="0D0D0D"/>
                </a:solidFill>
                <a:effectLst/>
                <a:highlight>
                  <a:srgbClr val="FFFFFF"/>
                </a:highlight>
                <a:latin typeface="Söhne"/>
              </a:rPr>
              <a:t>: [same as previous] The predicted state is corrected using the actual object position (measurement) obtained using the object detection </a:t>
            </a:r>
            <a:r>
              <a:rPr lang="en-US" dirty="0">
                <a:solidFill>
                  <a:srgbClr val="0D0D0D"/>
                </a:solidFill>
                <a:highlight>
                  <a:srgbClr val="FFFFFF"/>
                </a:highlight>
                <a:latin typeface="Söhne"/>
              </a:rPr>
              <a:t>model</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1" i="0" dirty="0">
                <a:solidFill>
                  <a:srgbClr val="0D0D0D"/>
                </a:solidFill>
                <a:effectLst/>
                <a:highlight>
                  <a:srgbClr val="FFFFFF"/>
                </a:highlight>
                <a:latin typeface="Söhne"/>
              </a:rPr>
              <a:t>  Velocity Update</a:t>
            </a:r>
            <a:r>
              <a:rPr lang="en-US" b="0" i="0" dirty="0">
                <a:solidFill>
                  <a:srgbClr val="0D0D0D"/>
                </a:solidFill>
                <a:effectLst/>
                <a:highlight>
                  <a:srgbClr val="FFFFFF"/>
                </a:highlight>
                <a:latin typeface="Söhne"/>
              </a:rPr>
              <a:t>: Use the optical flow-derived velocity to update the predicted velocity.</a:t>
            </a:r>
          </a:p>
        </p:txBody>
      </p:sp>
    </p:spTree>
    <p:extLst>
      <p:ext uri="{BB962C8B-B14F-4D97-AF65-F5344CB8AC3E}">
        <p14:creationId xmlns:p14="http://schemas.microsoft.com/office/powerpoint/2010/main" val="335104657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p:txBody>
          <a:bodyPr>
            <a:normAutofit fontScale="92500" lnSpcReduction="10000"/>
          </a:bodyPr>
          <a:lstStyle/>
          <a:p>
            <a:pPr marL="457200" indent="-457200" algn="l">
              <a:buFont typeface="Arial" panose="020B0604020202020204" pitchFamily="34" charset="0"/>
              <a:buChar char="•"/>
            </a:pPr>
            <a:r>
              <a:rPr lang="en-US" i="0" dirty="0">
                <a:solidFill>
                  <a:srgbClr val="0D0D0D"/>
                </a:solidFill>
                <a:effectLst/>
                <a:highlight>
                  <a:srgbClr val="FFFFFF"/>
                </a:highlight>
                <a:latin typeface="Söhne"/>
              </a:rPr>
              <a:t>For more clarity, let’s create a concrete Example with Numbers again, e.g. l</a:t>
            </a:r>
            <a:r>
              <a:rPr lang="en-US" b="0" i="0" dirty="0">
                <a:solidFill>
                  <a:srgbClr val="0D0D0D"/>
                </a:solidFill>
                <a:effectLst/>
                <a:highlight>
                  <a:srgbClr val="FFFFFF"/>
                </a:highlight>
                <a:latin typeface="Söhne"/>
              </a:rPr>
              <a:t>et's say at time </a:t>
            </a:r>
            <a:r>
              <a:rPr lang="en-US" b="0" i="0" dirty="0">
                <a:solidFill>
                  <a:srgbClr val="0D0D0D"/>
                </a:solidFill>
                <a:effectLst/>
                <a:highlight>
                  <a:srgbClr val="FFFFFF"/>
                </a:highlight>
                <a:latin typeface="KaTeX_Main"/>
              </a:rPr>
              <a:t>𝑡=0</a:t>
            </a:r>
            <a:r>
              <a:rPr lang="en-US" b="0" i="0" dirty="0">
                <a:solidFill>
                  <a:srgbClr val="0D0D0D"/>
                </a:solidFill>
                <a:effectLst/>
                <a:highlight>
                  <a:srgbClr val="FFFFFF"/>
                </a:highlight>
                <a:latin typeface="Söhne"/>
              </a:rPr>
              <a:t>:</a:t>
            </a:r>
          </a:p>
          <a:p>
            <a:pPr lvl="1" algn="l">
              <a:buFont typeface="Arial" panose="020B0604020202020204" pitchFamily="34" charset="0"/>
              <a:buChar char="•"/>
            </a:pPr>
            <a:r>
              <a:rPr lang="en-US" b="0" i="0" dirty="0">
                <a:solidFill>
                  <a:srgbClr val="0D0D0D"/>
                </a:solidFill>
                <a:effectLst/>
                <a:highlight>
                  <a:srgbClr val="FFFFFF"/>
                </a:highlight>
                <a:latin typeface="Söhne"/>
              </a:rPr>
              <a:t>The car's initial state is: </a:t>
            </a:r>
            <a:r>
              <a:rPr lang="en-US" b="0" i="0" dirty="0">
                <a:solidFill>
                  <a:srgbClr val="0D0D0D"/>
                </a:solidFill>
                <a:effectLst/>
                <a:highlight>
                  <a:srgbClr val="FFFFFF"/>
                </a:highlight>
                <a:latin typeface="KaTeX_Main"/>
              </a:rPr>
              <a:t>𝑥</a:t>
            </a:r>
            <a:r>
              <a:rPr lang="en-US" b="0" i="0" baseline="-2500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Söhne"/>
              </a:rPr>
              <a:t> meters, </a:t>
            </a:r>
            <a:r>
              <a:rPr lang="en-US" b="0" i="0" dirty="0">
                <a:solidFill>
                  <a:srgbClr val="0D0D0D"/>
                </a:solidFill>
                <a:effectLst/>
                <a:highlight>
                  <a:srgbClr val="FFFFFF"/>
                </a:highlight>
                <a:latin typeface="KaTeX_Main"/>
              </a:rPr>
              <a:t>𝑣</a:t>
            </a:r>
            <a:r>
              <a:rPr lang="en-US" b="0" i="0" baseline="-25000" dirty="0">
                <a:solidFill>
                  <a:srgbClr val="0D0D0D"/>
                </a:solidFill>
                <a:effectLst/>
                <a:highlight>
                  <a:srgbClr val="FFFFFF"/>
                </a:highlight>
                <a:latin typeface="KaTeX_Main"/>
              </a:rPr>
              <a:t>0</a:t>
            </a:r>
            <a:r>
              <a:rPr lang="en-US" b="0" i="0" dirty="0">
                <a:solidFill>
                  <a:srgbClr val="0D0D0D"/>
                </a:solidFill>
                <a:effectLst/>
                <a:highlight>
                  <a:srgbClr val="FFFFFF"/>
                </a:highlight>
                <a:latin typeface="KaTeX_Main"/>
              </a:rPr>
              <a:t>=10</a:t>
            </a:r>
            <a:r>
              <a:rPr lang="en-US" b="0" i="1" dirty="0">
                <a:solidFill>
                  <a:srgbClr val="0D0D0D"/>
                </a:solidFill>
                <a:effectLst/>
                <a:highlight>
                  <a:srgbClr val="FFFFFF"/>
                </a:highlight>
                <a:latin typeface="KaTeX_Math"/>
              </a:rPr>
              <a:t> </a:t>
            </a:r>
            <a:r>
              <a:rPr lang="en-US" b="0" i="0" dirty="0">
                <a:solidFill>
                  <a:srgbClr val="0D0D0D"/>
                </a:solidFill>
                <a:effectLst/>
                <a:highlight>
                  <a:srgbClr val="FFFFFF"/>
                </a:highlight>
                <a:latin typeface="Söhne"/>
              </a:rPr>
              <a:t>meters/second.</a:t>
            </a:r>
          </a:p>
          <a:p>
            <a:pPr lvl="1" algn="l">
              <a:buFont typeface="Arial" panose="020B0604020202020204" pitchFamily="34" charset="0"/>
              <a:buChar char="•"/>
            </a:pPr>
            <a:r>
              <a:rPr lang="en-US" b="0" i="0" dirty="0">
                <a:solidFill>
                  <a:srgbClr val="0D0D0D"/>
                </a:solidFill>
                <a:effectLst/>
                <a:highlight>
                  <a:srgbClr val="FFFFFF"/>
                </a:highlight>
                <a:latin typeface="Söhne"/>
              </a:rPr>
              <a:t>The object position measurement: </a:t>
            </a:r>
            <a:r>
              <a:rPr lang="en-US" b="1" i="1" dirty="0">
                <a:solidFill>
                  <a:srgbClr val="0D0D0D"/>
                </a:solidFill>
                <a:effectLst/>
                <a:highlight>
                  <a:srgbClr val="FFFFFF"/>
                </a:highlight>
                <a:latin typeface="KaTeX_Main"/>
              </a:rPr>
              <a:t>𝑥</a:t>
            </a:r>
            <a:r>
              <a:rPr lang="en-US" b="0" i="1" baseline="-25000" dirty="0">
                <a:solidFill>
                  <a:srgbClr val="0D0D0D"/>
                </a:solidFill>
                <a:effectLst/>
                <a:highlight>
                  <a:srgbClr val="FFFFFF"/>
                </a:highlight>
                <a:latin typeface="KaTeX_Main"/>
              </a:rPr>
              <a:t>center</a:t>
            </a:r>
            <a:r>
              <a:rPr lang="en-US" b="0" i="0" dirty="0">
                <a:solidFill>
                  <a:srgbClr val="0D0D0D"/>
                </a:solidFill>
                <a:effectLst/>
                <a:highlight>
                  <a:srgbClr val="FFFFFF"/>
                </a:highlight>
                <a:latin typeface="KaTeX_Main"/>
              </a:rPr>
              <a:t>=8</a:t>
            </a:r>
            <a:r>
              <a:rPr lang="en-US" b="0" i="1" dirty="0">
                <a:solidFill>
                  <a:srgbClr val="0D0D0D"/>
                </a:solidFill>
                <a:effectLst/>
                <a:highlight>
                  <a:srgbClr val="FFFFFF"/>
                </a:highlight>
                <a:latin typeface="KaTeX_Math"/>
              </a:rPr>
              <a:t> </a:t>
            </a:r>
            <a:r>
              <a:rPr lang="en-US" b="0" i="0" dirty="0">
                <a:solidFill>
                  <a:srgbClr val="0D0D0D"/>
                </a:solidFill>
                <a:effectLst/>
                <a:highlight>
                  <a:srgbClr val="FFFFFF"/>
                </a:highlight>
                <a:latin typeface="Söhne"/>
              </a:rPr>
              <a:t>meters.</a:t>
            </a:r>
          </a:p>
          <a:p>
            <a:pPr lvl="1" algn="l">
              <a:buFont typeface="Arial" panose="020B0604020202020204" pitchFamily="34" charset="0"/>
              <a:buChar char="•"/>
            </a:pPr>
            <a:r>
              <a:rPr lang="en-US" b="0" i="0" dirty="0">
                <a:solidFill>
                  <a:srgbClr val="0D0D0D"/>
                </a:solidFill>
                <a:effectLst/>
                <a:highlight>
                  <a:srgbClr val="FFFFFF"/>
                </a:highlight>
                <a:latin typeface="Söhne"/>
              </a:rPr>
              <a:t>Optical flow analysis provides a velocity estimate: </a:t>
            </a:r>
            <a:r>
              <a:rPr lang="en-US" b="0" i="1" dirty="0">
                <a:solidFill>
                  <a:srgbClr val="0D0D0D"/>
                </a:solidFill>
                <a:effectLst/>
                <a:highlight>
                  <a:srgbClr val="FFFFFF"/>
                </a:highlight>
                <a:latin typeface="KaTeX_Main"/>
              </a:rPr>
              <a:t>𝑣</a:t>
            </a:r>
            <a:r>
              <a:rPr lang="en-US" b="0" i="1" baseline="-25000" dirty="0" err="1">
                <a:solidFill>
                  <a:srgbClr val="0D0D0D"/>
                </a:solidFill>
                <a:effectLst/>
                <a:highlight>
                  <a:srgbClr val="FFFFFF"/>
                </a:highlight>
                <a:latin typeface="KaTeX_Main"/>
              </a:rPr>
              <a:t>opt_flow</a:t>
            </a:r>
            <a:r>
              <a:rPr lang="en-US" b="0" i="0" dirty="0">
                <a:solidFill>
                  <a:srgbClr val="0D0D0D"/>
                </a:solidFill>
                <a:effectLst/>
                <a:highlight>
                  <a:srgbClr val="FFFFFF"/>
                </a:highlight>
                <a:latin typeface="KaTeX_Main"/>
              </a:rPr>
              <a:t>= 9</a:t>
            </a:r>
            <a:r>
              <a:rPr lang="en-US" b="0" i="0" dirty="0">
                <a:solidFill>
                  <a:srgbClr val="0D0D0D"/>
                </a:solidFill>
                <a:effectLst/>
                <a:highlight>
                  <a:srgbClr val="FFFFFF"/>
                </a:highlight>
                <a:latin typeface="Söhne"/>
              </a:rPr>
              <a:t> meters/second.</a:t>
            </a:r>
          </a:p>
          <a:p>
            <a:endParaRPr lang="en-US" b="1" dirty="0">
              <a:solidFill>
                <a:srgbClr val="0D0D0D"/>
              </a:solidFill>
              <a:highlight>
                <a:srgbClr val="FFFFFF"/>
              </a:highlight>
              <a:latin typeface="Söhne"/>
            </a:endParaRPr>
          </a:p>
          <a:p>
            <a:pPr marL="0" indent="0" algn="l"/>
            <a:r>
              <a:rPr lang="en-US" b="1" i="0" dirty="0">
                <a:solidFill>
                  <a:srgbClr val="0D0D0D"/>
                </a:solidFill>
                <a:effectLst/>
                <a:highlight>
                  <a:srgbClr val="FFFFFF"/>
                </a:highlight>
                <a:latin typeface="Söhne"/>
              </a:rPr>
              <a:t>1. Prediction Step</a:t>
            </a:r>
            <a:r>
              <a:rPr lang="en-US" b="0" i="0" dirty="0">
                <a:solidFill>
                  <a:srgbClr val="0D0D0D"/>
                </a:solidFill>
                <a:effectLst/>
                <a:highlight>
                  <a:srgbClr val="FFFFFF"/>
                </a:highlight>
                <a:latin typeface="Söhne"/>
              </a:rPr>
              <a:t>:</a:t>
            </a:r>
          </a:p>
          <a:p>
            <a:pPr marL="742950" lvl="1" indent="-285750" algn="l">
              <a:buFont typeface="+mj-lt"/>
              <a:buAutoNum type="arabicPeriod"/>
            </a:pPr>
            <a:r>
              <a:rPr lang="en-US" b="0" i="0" dirty="0">
                <a:solidFill>
                  <a:srgbClr val="0D0D0D"/>
                </a:solidFill>
                <a:effectLst/>
                <a:highlight>
                  <a:srgbClr val="FFFFFF"/>
                </a:highlight>
                <a:latin typeface="Söhne"/>
              </a:rPr>
              <a:t>Predicted position after 1 second (or in the next video frame): </a:t>
            </a:r>
            <a:r>
              <a:rPr lang="en-US" b="0" i="0" dirty="0">
                <a:solidFill>
                  <a:srgbClr val="0D0D0D"/>
                </a:solidFill>
                <a:effectLst/>
                <a:highlight>
                  <a:srgbClr val="FFFFFF"/>
                </a:highlight>
                <a:latin typeface="KaTeX_Main"/>
              </a:rPr>
              <a:t>𝑥</a:t>
            </a:r>
            <a:r>
              <a:rPr lang="en-US" b="0" i="0" baseline="-2500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KaTeX_Main"/>
              </a:rPr>
              <a:t>=0+10×1=10</a:t>
            </a:r>
            <a:r>
              <a:rPr lang="en-US" b="0" i="0" dirty="0">
                <a:solidFill>
                  <a:srgbClr val="0D0D0D"/>
                </a:solidFill>
                <a:effectLst/>
                <a:highlight>
                  <a:srgbClr val="FFFFFF"/>
                </a:highlight>
                <a:latin typeface="Söhne"/>
              </a:rPr>
              <a:t> meters.</a:t>
            </a:r>
          </a:p>
          <a:p>
            <a:pPr marL="742950" lvl="1" indent="-285750" algn="l">
              <a:buFont typeface="+mj-lt"/>
              <a:buAutoNum type="arabicPeriod"/>
            </a:pPr>
            <a:r>
              <a:rPr lang="en-US" b="0" i="0" dirty="0">
                <a:solidFill>
                  <a:srgbClr val="0D0D0D"/>
                </a:solidFill>
                <a:effectLst/>
                <a:highlight>
                  <a:srgbClr val="FFFFFF"/>
                </a:highlight>
                <a:latin typeface="Söhne"/>
              </a:rPr>
              <a:t>Predicted velocity: </a:t>
            </a:r>
            <a:r>
              <a:rPr lang="en-US" b="0" i="0" dirty="0">
                <a:solidFill>
                  <a:srgbClr val="0D0D0D"/>
                </a:solidFill>
                <a:effectLst/>
                <a:highlight>
                  <a:srgbClr val="FFFFFF"/>
                </a:highlight>
                <a:latin typeface="KaTeX_Main"/>
              </a:rPr>
              <a:t>𝑣</a:t>
            </a:r>
            <a:r>
              <a:rPr lang="en-US" b="0" i="0" baseline="-2500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KaTeX_Main"/>
              </a:rPr>
              <a:t>=10</a:t>
            </a:r>
            <a:r>
              <a:rPr lang="en-US" b="0" i="0" dirty="0">
                <a:solidFill>
                  <a:srgbClr val="0D0D0D"/>
                </a:solidFill>
                <a:effectLst/>
                <a:highlight>
                  <a:srgbClr val="FFFFFF"/>
                </a:highlight>
                <a:latin typeface="Söhne"/>
              </a:rPr>
              <a:t> meters/second (as constant velocity is assumed)</a:t>
            </a:r>
          </a:p>
          <a:p>
            <a:br>
              <a:rPr lang="en-US" dirty="0"/>
            </a:b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964711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AFA8F-2B2C-EF6E-1197-DC74304AD1B1}"/>
              </a:ext>
            </a:extLst>
          </p:cNvPr>
          <p:cNvSpPr>
            <a:spLocks noGrp="1"/>
          </p:cNvSpPr>
          <p:nvPr>
            <p:ph type="title"/>
          </p:nvPr>
        </p:nvSpPr>
        <p:spPr/>
        <p:txBody>
          <a:bodyPr>
            <a:normAutofit/>
          </a:bodyPr>
          <a:lstStyle/>
          <a:p>
            <a:pPr algn="l"/>
            <a:r>
              <a:rPr lang="en-US" b="1" i="0" dirty="0">
                <a:solidFill>
                  <a:srgbClr val="0D0D0D"/>
                </a:solidFill>
                <a:effectLst/>
                <a:highlight>
                  <a:srgbClr val="FFFFFF"/>
                </a:highlight>
                <a:latin typeface="Söhne"/>
              </a:rPr>
              <a:t>Challenges in Object Tracking</a:t>
            </a:r>
            <a:endParaRPr lang="en-US" dirty="0"/>
          </a:p>
        </p:txBody>
      </p:sp>
      <p:sp>
        <p:nvSpPr>
          <p:cNvPr id="3" name="Content Placeholder 2">
            <a:extLst>
              <a:ext uri="{FF2B5EF4-FFF2-40B4-BE49-F238E27FC236}">
                <a16:creationId xmlns:a16="http://schemas.microsoft.com/office/drawing/2014/main" id="{4F7C794F-985A-4547-C985-C5FAF5101075}"/>
              </a:ext>
            </a:extLst>
          </p:cNvPr>
          <p:cNvSpPr>
            <a:spLocks noGrp="1"/>
          </p:cNvSpPr>
          <p:nvPr>
            <p:ph idx="1"/>
          </p:nvPr>
        </p:nvSpPr>
        <p:spPr/>
        <p:txBody>
          <a:bodyPr>
            <a:normAutofit/>
          </a:bodyPr>
          <a:lstStyle/>
          <a:p>
            <a:pPr algn="l">
              <a:buFont typeface="Arial" panose="020B0604020202020204" pitchFamily="34" charset="0"/>
              <a:buChar char="•"/>
            </a:pPr>
            <a:r>
              <a:rPr lang="en-US" b="1" i="0" dirty="0">
                <a:solidFill>
                  <a:srgbClr val="0D0D0D"/>
                </a:solidFill>
                <a:effectLst/>
                <a:highlight>
                  <a:srgbClr val="FFFFFF"/>
                </a:highlight>
                <a:latin typeface="Söhne"/>
              </a:rPr>
              <a:t>Variability in Appearance:</a:t>
            </a:r>
            <a:r>
              <a:rPr lang="en-US" b="0" i="0" dirty="0">
                <a:solidFill>
                  <a:srgbClr val="0D0D0D"/>
                </a:solidFill>
                <a:effectLst/>
                <a:highlight>
                  <a:srgbClr val="FFFFFF"/>
                </a:highlight>
                <a:latin typeface="Söhne"/>
              </a:rPr>
              <a:t> Objects can change in appearance due to changes in lighting, perspective, and occlusion.</a:t>
            </a:r>
          </a:p>
          <a:p>
            <a:pPr algn="l">
              <a:buFont typeface="Arial" panose="020B0604020202020204" pitchFamily="34" charset="0"/>
              <a:buChar char="•"/>
            </a:pPr>
            <a:r>
              <a:rPr lang="en-US" b="1" i="0" dirty="0">
                <a:solidFill>
                  <a:srgbClr val="0D0D0D"/>
                </a:solidFill>
                <a:effectLst/>
                <a:highlight>
                  <a:srgbClr val="FFFFFF"/>
                </a:highlight>
                <a:latin typeface="Söhne"/>
              </a:rPr>
              <a:t>Motion Dynamics:</a:t>
            </a:r>
            <a:r>
              <a:rPr lang="en-US" b="0" i="0" dirty="0">
                <a:solidFill>
                  <a:srgbClr val="0D0D0D"/>
                </a:solidFill>
                <a:effectLst/>
                <a:highlight>
                  <a:srgbClr val="FFFFFF"/>
                </a:highlight>
                <a:latin typeface="Söhne"/>
              </a:rPr>
              <a:t> Objects can move unpredictably, and tracking algorithms need to predict future positions accurately.</a:t>
            </a:r>
          </a:p>
          <a:p>
            <a:pPr algn="l">
              <a:buFont typeface="Arial" panose="020B0604020202020204" pitchFamily="34" charset="0"/>
              <a:buChar char="•"/>
            </a:pPr>
            <a:r>
              <a:rPr lang="en-US" b="1" i="0" dirty="0">
                <a:solidFill>
                  <a:srgbClr val="0D0D0D"/>
                </a:solidFill>
                <a:effectLst/>
                <a:highlight>
                  <a:srgbClr val="FFFFFF"/>
                </a:highlight>
                <a:latin typeface="Söhne"/>
              </a:rPr>
              <a:t>Real-Time Processing:</a:t>
            </a:r>
            <a:r>
              <a:rPr lang="en-US" b="0" i="0" dirty="0">
                <a:solidFill>
                  <a:srgbClr val="0D0D0D"/>
                </a:solidFill>
                <a:effectLst/>
                <a:highlight>
                  <a:srgbClr val="FFFFFF"/>
                </a:highlight>
                <a:latin typeface="Söhne"/>
              </a:rPr>
              <a:t> Many applications require tracking to be performed in real time, imposing constraints on computational resources.</a:t>
            </a:r>
            <a:br>
              <a:rPr lang="en-US" dirty="0"/>
            </a:br>
            <a:endParaRPr lang="en-US" dirty="0"/>
          </a:p>
        </p:txBody>
      </p:sp>
    </p:spTree>
    <p:extLst>
      <p:ext uri="{BB962C8B-B14F-4D97-AF65-F5344CB8AC3E}">
        <p14:creationId xmlns:p14="http://schemas.microsoft.com/office/powerpoint/2010/main" val="35973367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a:xfrm>
            <a:off x="190458" y="1285860"/>
            <a:ext cx="11882205" cy="5500726"/>
          </a:xfrm>
        </p:spPr>
        <p:txBody>
          <a:bodyPr>
            <a:normAutofit fontScale="92500"/>
          </a:bodyPr>
          <a:lstStyle/>
          <a:p>
            <a:pPr marL="0" indent="0" algn="l"/>
            <a:r>
              <a:rPr lang="en-US" sz="3500" b="1" dirty="0">
                <a:solidFill>
                  <a:srgbClr val="0D0D0D"/>
                </a:solidFill>
                <a:highlight>
                  <a:srgbClr val="FFFFFF"/>
                </a:highlight>
                <a:latin typeface="Söhne"/>
              </a:rPr>
              <a:t>2. Update Step:</a:t>
            </a:r>
          </a:p>
          <a:p>
            <a:pPr>
              <a:buFont typeface="Arial" panose="020B0604020202020204" pitchFamily="34" charset="0"/>
              <a:buChar char="•"/>
            </a:pPr>
            <a:r>
              <a:rPr lang="en-US" b="0" i="0" dirty="0">
                <a:solidFill>
                  <a:srgbClr val="0D0D0D"/>
                </a:solidFill>
                <a:effectLst/>
                <a:highlight>
                  <a:srgbClr val="FFFFFF"/>
                </a:highlight>
                <a:latin typeface="Söhne"/>
              </a:rPr>
              <a:t>Using the actual object position </a:t>
            </a:r>
            <a:r>
              <a:rPr lang="en-US" b="0" i="1" dirty="0">
                <a:solidFill>
                  <a:srgbClr val="0D0D0D"/>
                </a:solidFill>
                <a:effectLst/>
                <a:highlight>
                  <a:srgbClr val="FFFFFF"/>
                </a:highlight>
                <a:latin typeface="Söhne"/>
              </a:rPr>
              <a:t>measured</a:t>
            </a:r>
            <a:r>
              <a:rPr lang="en-US" b="0" i="0" dirty="0">
                <a:solidFill>
                  <a:srgbClr val="0D0D0D"/>
                </a:solidFill>
                <a:effectLst/>
                <a:highlight>
                  <a:srgbClr val="FFFFFF"/>
                </a:highlight>
                <a:latin typeface="Söhne"/>
              </a:rPr>
              <a:t> by the object detection model and the velocity information from optical flow, we correct the predicted position:</a:t>
            </a:r>
          </a:p>
          <a:p>
            <a:pPr marL="742950" lvl="1" indent="-285750">
              <a:buFont typeface="Arial" panose="020B0604020202020204" pitchFamily="34" charset="0"/>
              <a:buChar char="•"/>
            </a:pPr>
            <a:r>
              <a:rPr lang="en-US" b="1" i="0" dirty="0">
                <a:solidFill>
                  <a:srgbClr val="0D0D0D"/>
                </a:solidFill>
                <a:effectLst/>
                <a:highlight>
                  <a:srgbClr val="FFFFFF"/>
                </a:highlight>
                <a:latin typeface="Söhne"/>
              </a:rPr>
              <a:t>Position Update</a:t>
            </a:r>
            <a:r>
              <a:rPr lang="en-US" b="0" i="0" dirty="0">
                <a:solidFill>
                  <a:srgbClr val="0D0D0D"/>
                </a:solidFill>
                <a:effectLst/>
                <a:highlight>
                  <a:srgbClr val="FFFFFF"/>
                </a:highlight>
                <a:latin typeface="Söhne"/>
              </a:rPr>
              <a:t>: [same as previous] The Kalman filter combines the predicted position (10 meters) and the measured object position (8 meters) to get a new estimate. E.g., suppose the filter assigns equal weights to both, such that the new estimate is 9 meters.</a:t>
            </a:r>
          </a:p>
          <a:p>
            <a:pPr marL="742950" lvl="1" indent="-285750">
              <a:buFont typeface="Arial" panose="020B0604020202020204" pitchFamily="34" charset="0"/>
              <a:buChar char="•"/>
            </a:pPr>
            <a:r>
              <a:rPr lang="en-US" b="1" i="0" dirty="0">
                <a:solidFill>
                  <a:srgbClr val="0D0D0D"/>
                </a:solidFill>
                <a:effectLst/>
                <a:highlight>
                  <a:srgbClr val="FFFFFF"/>
                </a:highlight>
                <a:latin typeface="Söhne"/>
              </a:rPr>
              <a:t>Velocity Update</a:t>
            </a:r>
            <a:r>
              <a:rPr lang="en-US" b="0" i="0" dirty="0">
                <a:solidFill>
                  <a:srgbClr val="0D0D0D"/>
                </a:solidFill>
                <a:effectLst/>
                <a:highlight>
                  <a:srgbClr val="FFFFFF"/>
                </a:highlight>
                <a:latin typeface="Söhne"/>
              </a:rPr>
              <a:t>: Using the optical flow measurement, correct the predicted velocity: </a:t>
            </a:r>
          </a:p>
          <a:p>
            <a:pPr lvl="2" indent="-285750">
              <a:buFont typeface="Arial" panose="020B0604020202020204" pitchFamily="34" charset="0"/>
              <a:buChar char="•"/>
            </a:pPr>
            <a:r>
              <a:rPr lang="en-US" b="0" i="0" dirty="0">
                <a:solidFill>
                  <a:srgbClr val="0D0D0D"/>
                </a:solidFill>
                <a:effectLst/>
                <a:highlight>
                  <a:srgbClr val="FFFFFF"/>
                </a:highlight>
                <a:latin typeface="Söhne"/>
              </a:rPr>
              <a:t>The Kalman filter combines the predicted velocity (10 meters/second) and the optical flow-derived velocity (9 meters/second) to get a new estimate (e.g., 9.5 meters/second).</a:t>
            </a:r>
            <a:endParaRPr lang="en-US" dirty="0">
              <a:solidFill>
                <a:srgbClr val="0D0D0D"/>
              </a:solidFill>
              <a:highlight>
                <a:srgbClr val="FFFFFF"/>
              </a:highlight>
              <a:latin typeface="Söhne"/>
            </a:endParaRPr>
          </a:p>
        </p:txBody>
      </p:sp>
    </p:spTree>
    <p:extLst>
      <p:ext uri="{BB962C8B-B14F-4D97-AF65-F5344CB8AC3E}">
        <p14:creationId xmlns:p14="http://schemas.microsoft.com/office/powerpoint/2010/main" val="25978945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13B99-BC17-441D-845D-B5928DCA62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F0B6CBEC-08DA-5925-EC2B-D780FFDBB07D}"/>
              </a:ext>
            </a:extLst>
          </p:cNvPr>
          <p:cNvSpPr>
            <a:spLocks noGrp="1"/>
          </p:cNvSpPr>
          <p:nvPr>
            <p:ph idx="1"/>
          </p:nvPr>
        </p:nvSpPr>
        <p:spPr>
          <a:xfrm>
            <a:off x="190458" y="1285860"/>
            <a:ext cx="11882205" cy="5500726"/>
          </a:xfrm>
        </p:spPr>
        <p:txBody>
          <a:bodyPr>
            <a:normAutofit/>
          </a:bodyPr>
          <a:lstStyle/>
          <a:p>
            <a:pPr marL="57150" indent="0"/>
            <a:r>
              <a:rPr lang="en-US" b="0" i="0" dirty="0">
                <a:solidFill>
                  <a:srgbClr val="0D0D0D"/>
                </a:solidFill>
                <a:effectLst/>
                <a:highlight>
                  <a:srgbClr val="FFFFFF"/>
                </a:highlight>
                <a:latin typeface="Söhne"/>
              </a:rPr>
              <a:t>Thus, the updated state after prediction and update steps in the next frame could be:</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r>
              <a:rPr lang="en-US" b="0" i="0" dirty="0">
                <a:solidFill>
                  <a:srgbClr val="0D0D0D"/>
                </a:solidFill>
                <a:effectLst/>
                <a:highlight>
                  <a:srgbClr val="FFFFFF"/>
                </a:highlight>
                <a:latin typeface="Söhne"/>
              </a:rPr>
              <a:t> This process continues iteratively, refining the position and velocity estimates using new measurements from the measured object state.</a:t>
            </a:r>
          </a:p>
        </p:txBody>
      </p:sp>
      <p:pic>
        <p:nvPicPr>
          <p:cNvPr id="6" name="Picture 5">
            <a:extLst>
              <a:ext uri="{FF2B5EF4-FFF2-40B4-BE49-F238E27FC236}">
                <a16:creationId xmlns:a16="http://schemas.microsoft.com/office/drawing/2014/main" id="{120D5E6D-3324-3729-4A6E-32F847AF7DA6}"/>
              </a:ext>
            </a:extLst>
          </p:cNvPr>
          <p:cNvPicPr>
            <a:picLocks noChangeAspect="1"/>
          </p:cNvPicPr>
          <p:nvPr/>
        </p:nvPicPr>
        <p:blipFill>
          <a:blip r:embed="rId2"/>
          <a:stretch>
            <a:fillRect/>
          </a:stretch>
        </p:blipFill>
        <p:spPr>
          <a:xfrm>
            <a:off x="4517362" y="2204864"/>
            <a:ext cx="2082694" cy="1152128"/>
          </a:xfrm>
          <a:prstGeom prst="rect">
            <a:avLst/>
          </a:prstGeom>
        </p:spPr>
      </p:pic>
    </p:spTree>
    <p:extLst>
      <p:ext uri="{BB962C8B-B14F-4D97-AF65-F5344CB8AC3E}">
        <p14:creationId xmlns:p14="http://schemas.microsoft.com/office/powerpoint/2010/main" val="35118461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34134-F92E-9F1A-DE93-9BB342D3EDBE}"/>
              </a:ext>
            </a:extLst>
          </p:cNvPr>
          <p:cNvSpPr>
            <a:spLocks noGrp="1"/>
          </p:cNvSpPr>
          <p:nvPr>
            <p:ph type="title"/>
          </p:nvPr>
        </p:nvSpPr>
        <p:spPr/>
        <p:txBody>
          <a:bodyPr/>
          <a:lstStyle/>
          <a:p>
            <a:r>
              <a:rPr lang="en-US" dirty="0"/>
              <a:t>Tracking a car object (A concrete example)</a:t>
            </a:r>
          </a:p>
        </p:txBody>
      </p:sp>
      <p:sp>
        <p:nvSpPr>
          <p:cNvPr id="3" name="Content Placeholder 2">
            <a:extLst>
              <a:ext uri="{FF2B5EF4-FFF2-40B4-BE49-F238E27FC236}">
                <a16:creationId xmlns:a16="http://schemas.microsoft.com/office/drawing/2014/main" id="{B9C87460-A39D-85D9-07C4-1D8C4F93D0FE}"/>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Summary</a:t>
            </a:r>
          </a:p>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Optical flow vectors provide valuable velocity information that can be used to update the car's velocity in the Kalman filter. </a:t>
            </a:r>
          </a:p>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By combining position measurements from the object detection model and velocity estimates from optical flow, the Kalman filter can more accurately track the car's position and velocity over time. </a:t>
            </a:r>
          </a:p>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This integration enhances the robustness and accuracy of the tracking system.</a:t>
            </a: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pPr algn="l"/>
            <a:endParaRPr lang="en-US" b="0" i="0" dirty="0">
              <a:solidFill>
                <a:srgbClr val="0D0D0D"/>
              </a:solidFill>
              <a:effectLst/>
              <a:highlight>
                <a:srgbClr val="FFFFFF"/>
              </a:highlight>
              <a:latin typeface="Söhne"/>
            </a:endParaRPr>
          </a:p>
          <a:p>
            <a:endParaRPr lang="en-US" dirty="0"/>
          </a:p>
        </p:txBody>
      </p:sp>
    </p:spTree>
    <p:extLst>
      <p:ext uri="{BB962C8B-B14F-4D97-AF65-F5344CB8AC3E}">
        <p14:creationId xmlns:p14="http://schemas.microsoft.com/office/powerpoint/2010/main" val="25096541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B28AB-C8D9-9EA2-3572-E3240CD05567}"/>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36E22E99-2A48-D3EB-2638-C0A4BD6FF762}"/>
              </a:ext>
            </a:extLst>
          </p:cNvPr>
          <p:cNvSpPr>
            <a:spLocks noGrp="1"/>
          </p:cNvSpPr>
          <p:nvPr>
            <p:ph idx="1"/>
          </p:nvPr>
        </p:nvSpPr>
        <p:spPr/>
        <p:txBody>
          <a:bodyPr/>
          <a:lstStyle/>
          <a:p>
            <a:r>
              <a:rPr lang="en-US" dirty="0"/>
              <a:t>A simple example in python based object tracking using Kalman Filtering: </a:t>
            </a:r>
            <a:endParaRPr lang="en-US" dirty="0">
              <a:hlinkClick r:id="rId2"/>
            </a:endParaRPr>
          </a:p>
          <a:p>
            <a:r>
              <a:rPr lang="en-US" dirty="0">
                <a:hlinkClick r:id="rId2"/>
              </a:rPr>
              <a:t>https://www.youtube.com/watch?v=3iqRhbXBVRE</a:t>
            </a:r>
            <a:endParaRPr lang="en-US" dirty="0"/>
          </a:p>
          <a:p>
            <a:r>
              <a:rPr lang="en-US" dirty="0">
                <a:hlinkClick r:id="rId3"/>
              </a:rPr>
              <a:t>https://pysource.com/2021/11/02/kalman-filter-predict-the-trajectory-of-an-object/</a:t>
            </a:r>
            <a:endParaRPr lang="en-US" dirty="0"/>
          </a:p>
          <a:p>
            <a:endParaRPr lang="en-US" dirty="0"/>
          </a:p>
        </p:txBody>
      </p:sp>
    </p:spTree>
    <p:extLst>
      <p:ext uri="{BB962C8B-B14F-4D97-AF65-F5344CB8AC3E}">
        <p14:creationId xmlns:p14="http://schemas.microsoft.com/office/powerpoint/2010/main" val="505343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6A242-E4A2-649E-B433-5EAEA9F97F39}"/>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Common Approaches to Object Tracking</a:t>
            </a:r>
            <a:endParaRPr lang="en-US" dirty="0"/>
          </a:p>
        </p:txBody>
      </p:sp>
      <p:sp>
        <p:nvSpPr>
          <p:cNvPr id="3" name="Content Placeholder 2">
            <a:extLst>
              <a:ext uri="{FF2B5EF4-FFF2-40B4-BE49-F238E27FC236}">
                <a16:creationId xmlns:a16="http://schemas.microsoft.com/office/drawing/2014/main" id="{0F678CFA-74EA-29DB-7AEC-7F314B79B9E5}"/>
              </a:ext>
            </a:extLst>
          </p:cNvPr>
          <p:cNvSpPr>
            <a:spLocks noGrp="1"/>
          </p:cNvSpPr>
          <p:nvPr>
            <p:ph idx="1"/>
          </p:nvPr>
        </p:nvSpPr>
        <p:spPr/>
        <p:txBody>
          <a:bodyPr>
            <a:normAutofit lnSpcReduction="10000"/>
          </a:bodyPr>
          <a:lstStyle/>
          <a:p>
            <a:pPr algn="l"/>
            <a:r>
              <a:rPr lang="en-US" i="0" dirty="0">
                <a:solidFill>
                  <a:srgbClr val="0D0D0D"/>
                </a:solidFill>
                <a:effectLst/>
                <a:highlight>
                  <a:srgbClr val="FFFFFF"/>
                </a:highlight>
                <a:latin typeface="Söhne"/>
              </a:rPr>
              <a:t>A couple of basic but impractical methods:</a:t>
            </a:r>
          </a:p>
          <a:p>
            <a:pPr algn="l"/>
            <a:r>
              <a:rPr lang="en-US" b="1" i="0" dirty="0">
                <a:solidFill>
                  <a:srgbClr val="0D0D0D"/>
                </a:solidFill>
                <a:effectLst/>
                <a:highlight>
                  <a:srgbClr val="FFFFFF"/>
                </a:highlight>
                <a:latin typeface="Söhne"/>
              </a:rPr>
              <a:t>a. Frame Differencing</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This technique involves subtracting consecutive frames to detect changes in the scene, which are attributed to moving objects.</a:t>
            </a:r>
          </a:p>
          <a:p>
            <a:pPr lvl="1" algn="l">
              <a:buFont typeface="Arial" panose="020B0604020202020204" pitchFamily="34" charset="0"/>
              <a:buChar char="•"/>
            </a:pPr>
            <a:r>
              <a:rPr lang="en-US" b="0" i="0" dirty="0">
                <a:solidFill>
                  <a:srgbClr val="0D0D0D"/>
                </a:solidFill>
                <a:effectLst/>
                <a:highlight>
                  <a:srgbClr val="FFFFFF"/>
                </a:highlight>
                <a:latin typeface="Söhne"/>
              </a:rPr>
              <a:t>It's highly sensitive to lighting changes and does not provide information about the object's identity.</a:t>
            </a:r>
          </a:p>
          <a:p>
            <a:pPr algn="l"/>
            <a:r>
              <a:rPr lang="en-US" b="1" i="0" dirty="0">
                <a:solidFill>
                  <a:srgbClr val="0D0D0D"/>
                </a:solidFill>
                <a:effectLst/>
                <a:highlight>
                  <a:srgbClr val="FFFFFF"/>
                </a:highlight>
                <a:latin typeface="Söhne"/>
              </a:rPr>
              <a:t>b. Background Subtraction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This method models the static background of a scene and subtracts it from the current frame to detect moving objects.</a:t>
            </a:r>
          </a:p>
          <a:p>
            <a:pPr lvl="1" algn="l">
              <a:buFont typeface="Arial" panose="020B0604020202020204" pitchFamily="34" charset="0"/>
              <a:buChar char="•"/>
            </a:pPr>
            <a:r>
              <a:rPr lang="en-US" b="0" i="0" dirty="0">
                <a:solidFill>
                  <a:srgbClr val="0D0D0D"/>
                </a:solidFill>
                <a:effectLst/>
                <a:highlight>
                  <a:srgbClr val="FFFFFF"/>
                </a:highlight>
                <a:latin typeface="Söhne"/>
              </a:rPr>
              <a:t>It requires a relatively static background and struggles with dynamic changes in the scene.</a:t>
            </a:r>
          </a:p>
        </p:txBody>
      </p:sp>
    </p:spTree>
    <p:extLst>
      <p:ext uri="{BB962C8B-B14F-4D97-AF65-F5344CB8AC3E}">
        <p14:creationId xmlns:p14="http://schemas.microsoft.com/office/powerpoint/2010/main" val="4274828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CD99-C951-65BB-14D5-050A3D155DD0}"/>
              </a:ext>
            </a:extLst>
          </p:cNvPr>
          <p:cNvSpPr>
            <a:spLocks noGrp="1"/>
          </p:cNvSpPr>
          <p:nvPr>
            <p:ph type="title"/>
          </p:nvPr>
        </p:nvSpPr>
        <p:spPr/>
        <p:txBody>
          <a:bodyPr/>
          <a:lstStyle/>
          <a:p>
            <a:r>
              <a:rPr lang="en-US" b="1" i="0" dirty="0">
                <a:solidFill>
                  <a:srgbClr val="0D0D0D"/>
                </a:solidFill>
                <a:effectLst/>
                <a:highlight>
                  <a:srgbClr val="FFFFFF"/>
                </a:highlight>
                <a:latin typeface="Söhne"/>
              </a:rPr>
              <a:t>Kalman filtering for object tracking</a:t>
            </a:r>
            <a:endParaRPr lang="en-US" dirty="0"/>
          </a:p>
        </p:txBody>
      </p:sp>
      <p:sp>
        <p:nvSpPr>
          <p:cNvPr id="3" name="Content Placeholder 2">
            <a:extLst>
              <a:ext uri="{FF2B5EF4-FFF2-40B4-BE49-F238E27FC236}">
                <a16:creationId xmlns:a16="http://schemas.microsoft.com/office/drawing/2014/main" id="{B5EB3717-5475-0EB9-AAF1-1452CA32D43E}"/>
              </a:ext>
            </a:extLst>
          </p:cNvPr>
          <p:cNvSpPr>
            <a:spLocks noGrp="1"/>
          </p:cNvSpPr>
          <p:nvPr>
            <p:ph idx="1"/>
          </p:nvPr>
        </p:nvSpPr>
        <p:spPr/>
        <p:txBody>
          <a:bodyPr>
            <a:normAutofit/>
          </a:bodyPr>
          <a:lstStyle/>
          <a:p>
            <a:pPr algn="l"/>
            <a:r>
              <a:rPr lang="en-US" b="1" dirty="0">
                <a:solidFill>
                  <a:srgbClr val="0D0D0D"/>
                </a:solidFill>
                <a:highlight>
                  <a:srgbClr val="FFFFFF"/>
                </a:highlight>
                <a:latin typeface="Söhne"/>
              </a:rPr>
              <a:t>c</a:t>
            </a:r>
            <a:r>
              <a:rPr lang="en-US" b="1" i="0" dirty="0">
                <a:solidFill>
                  <a:srgbClr val="0D0D0D"/>
                </a:solidFill>
                <a:effectLst/>
                <a:highlight>
                  <a:srgbClr val="FFFFFF"/>
                </a:highlight>
                <a:latin typeface="Söhne"/>
              </a:rPr>
              <a:t>. Kalman Filter</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These are predictive models that estimate the future location of an object based on its previous states, using a form of feedback control to minimize error.</a:t>
            </a:r>
          </a:p>
          <a:p>
            <a:pPr algn="l">
              <a:buFont typeface="Arial" panose="020B0604020202020204" pitchFamily="34" charset="0"/>
              <a:buChar char="•"/>
            </a:pPr>
            <a:r>
              <a:rPr lang="en-US" dirty="0">
                <a:solidFill>
                  <a:srgbClr val="0D0D0D"/>
                </a:solidFill>
                <a:highlight>
                  <a:srgbClr val="FFFFFF"/>
                </a:highlight>
                <a:latin typeface="Söhne"/>
              </a:rPr>
              <a:t>We will discuss this method in detail. </a:t>
            </a: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215244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DCD99-C951-65BB-14D5-050A3D155DD0}"/>
              </a:ext>
            </a:extLst>
          </p:cNvPr>
          <p:cNvSpPr>
            <a:spLocks noGrp="1"/>
          </p:cNvSpPr>
          <p:nvPr>
            <p:ph type="title"/>
          </p:nvPr>
        </p:nvSpPr>
        <p:spPr/>
        <p:txBody>
          <a:bodyPr/>
          <a:lstStyle/>
          <a:p>
            <a:r>
              <a:rPr lang="en-US" b="1" i="0" dirty="0">
                <a:solidFill>
                  <a:srgbClr val="0D0D0D"/>
                </a:solidFill>
                <a:effectLst/>
                <a:highlight>
                  <a:srgbClr val="FFFFFF"/>
                </a:highlight>
                <a:latin typeface="Söhne"/>
              </a:rPr>
              <a:t>Common Approaches to Object Tracking</a:t>
            </a:r>
            <a:endParaRPr lang="en-US" dirty="0"/>
          </a:p>
        </p:txBody>
      </p:sp>
      <p:sp>
        <p:nvSpPr>
          <p:cNvPr id="3" name="Content Placeholder 2">
            <a:extLst>
              <a:ext uri="{FF2B5EF4-FFF2-40B4-BE49-F238E27FC236}">
                <a16:creationId xmlns:a16="http://schemas.microsoft.com/office/drawing/2014/main" id="{B5EB3717-5475-0EB9-AAF1-1452CA32D43E}"/>
              </a:ext>
            </a:extLst>
          </p:cNvPr>
          <p:cNvSpPr>
            <a:spLocks noGrp="1"/>
          </p:cNvSpPr>
          <p:nvPr>
            <p:ph idx="1"/>
          </p:nvPr>
        </p:nvSpPr>
        <p:spPr/>
        <p:txBody>
          <a:bodyPr>
            <a:normAutofit/>
          </a:bodyPr>
          <a:lstStyle/>
          <a:p>
            <a:pPr algn="l"/>
            <a:r>
              <a:rPr lang="en-US" b="1" i="0" dirty="0">
                <a:solidFill>
                  <a:srgbClr val="0D0D0D"/>
                </a:solidFill>
                <a:effectLst/>
                <a:highlight>
                  <a:srgbClr val="FFFFFF"/>
                </a:highlight>
                <a:latin typeface="Söhne"/>
              </a:rPr>
              <a:t>Kalman Filtering</a:t>
            </a:r>
            <a:r>
              <a:rPr lang="en-US" b="0" i="0" dirty="0">
                <a:solidFill>
                  <a:srgbClr val="0D0D0D"/>
                </a:solidFill>
                <a:effectLst/>
                <a:highlight>
                  <a:srgbClr val="FFFFFF"/>
                </a:highlight>
                <a:latin typeface="Söhne"/>
              </a:rPr>
              <a:t> is an algorithm that provides estimates of some unknown variables (e.g., </a:t>
            </a:r>
            <a:r>
              <a:rPr lang="en-US" b="1" i="0" dirty="0">
                <a:solidFill>
                  <a:srgbClr val="0D0D0D"/>
                </a:solidFill>
                <a:effectLst/>
                <a:highlight>
                  <a:srgbClr val="FFFFFF"/>
                </a:highlight>
                <a:latin typeface="Söhne"/>
              </a:rPr>
              <a:t>an object’s position and velocity in an object tracking application</a:t>
            </a:r>
            <a:r>
              <a:rPr lang="en-US" dirty="0">
                <a:solidFill>
                  <a:srgbClr val="0D0D0D"/>
                </a:solidFill>
                <a:highlight>
                  <a:srgbClr val="FFFFFF"/>
                </a:highlight>
                <a:latin typeface="Söhne"/>
              </a:rPr>
              <a:t>) </a:t>
            </a:r>
            <a:r>
              <a:rPr lang="en-US" b="0" i="0" dirty="0">
                <a:solidFill>
                  <a:srgbClr val="0D0D0D"/>
                </a:solidFill>
                <a:effectLst/>
                <a:highlight>
                  <a:srgbClr val="FFFFFF"/>
                </a:highlight>
                <a:latin typeface="Söhne"/>
              </a:rPr>
              <a:t>given the measurements observed over time (e.g., </a:t>
            </a:r>
            <a:r>
              <a:rPr lang="en-US" b="1" i="0" dirty="0">
                <a:solidFill>
                  <a:srgbClr val="0D0D0D"/>
                </a:solidFill>
                <a:effectLst/>
                <a:highlight>
                  <a:srgbClr val="FFFFFF"/>
                </a:highlight>
                <a:latin typeface="Söhne"/>
              </a:rPr>
              <a:t>object’s position based on an object detection model</a:t>
            </a:r>
            <a:r>
              <a:rPr lang="en-US" b="0" i="0" dirty="0">
                <a:solidFill>
                  <a:srgbClr val="0D0D0D"/>
                </a:solidFill>
                <a:effectLst/>
                <a:highlight>
                  <a:srgbClr val="FFFFFF"/>
                </a:highlight>
                <a:latin typeface="Söhne"/>
              </a:rPr>
              <a:t>). </a:t>
            </a:r>
          </a:p>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The set of unknown/latent variables are called the </a:t>
            </a:r>
            <a:r>
              <a:rPr lang="en-US" b="1" i="0" dirty="0">
                <a:solidFill>
                  <a:srgbClr val="0D0D0D"/>
                </a:solidFill>
                <a:effectLst/>
                <a:highlight>
                  <a:srgbClr val="FFFFFF"/>
                </a:highlight>
                <a:latin typeface="Söhne"/>
              </a:rPr>
              <a:t>state</a:t>
            </a:r>
            <a:r>
              <a:rPr lang="en-US" b="0" i="0" dirty="0">
                <a:solidFill>
                  <a:srgbClr val="0D0D0D"/>
                </a:solidFill>
                <a:effectLst/>
                <a:highlight>
                  <a:srgbClr val="FFFFFF"/>
                </a:highlight>
                <a:latin typeface="Söhne"/>
              </a:rPr>
              <a:t> of the object. </a:t>
            </a:r>
          </a:p>
          <a:p>
            <a:pPr marL="457200" indent="-457200" algn="l">
              <a:buFont typeface="Arial" panose="020B0604020202020204" pitchFamily="34" charset="0"/>
              <a:buChar char="•"/>
            </a:pPr>
            <a:r>
              <a:rPr lang="en-US" b="0" i="0" dirty="0">
                <a:solidFill>
                  <a:srgbClr val="0D0D0D"/>
                </a:solidFill>
                <a:effectLst/>
                <a:highlight>
                  <a:srgbClr val="FFFFFF"/>
                </a:highlight>
                <a:latin typeface="Söhne"/>
              </a:rPr>
              <a:t>These estimates tend to be more accurate than those based on a single </a:t>
            </a:r>
            <a:r>
              <a:rPr lang="en-US" b="1" i="0" dirty="0">
                <a:solidFill>
                  <a:srgbClr val="0D0D0D"/>
                </a:solidFill>
                <a:effectLst/>
                <a:highlight>
                  <a:srgbClr val="FFFFFF"/>
                </a:highlight>
                <a:latin typeface="Söhne"/>
              </a:rPr>
              <a:t>measurement</a:t>
            </a:r>
            <a:r>
              <a:rPr lang="en-US" b="0" i="0" dirty="0">
                <a:solidFill>
                  <a:srgbClr val="0D0D0D"/>
                </a:solidFill>
                <a:effectLst/>
                <a:highlight>
                  <a:srgbClr val="FFFFFF"/>
                </a:highlight>
                <a:latin typeface="Söhne"/>
              </a:rPr>
              <a:t> alone because the filter optimally combines a series of measurements and predictions.</a:t>
            </a:r>
          </a:p>
        </p:txBody>
      </p:sp>
    </p:spTree>
    <p:extLst>
      <p:ext uri="{BB962C8B-B14F-4D97-AF65-F5344CB8AC3E}">
        <p14:creationId xmlns:p14="http://schemas.microsoft.com/office/powerpoint/2010/main" val="2575793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EAEF0-9FDC-94B2-B337-CF3EB9B138A6}"/>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Working Principle of Kalman Filtering</a:t>
            </a:r>
            <a:endParaRPr lang="en-US" dirty="0"/>
          </a:p>
        </p:txBody>
      </p:sp>
      <p:sp>
        <p:nvSpPr>
          <p:cNvPr id="3" name="Content Placeholder 2">
            <a:extLst>
              <a:ext uri="{FF2B5EF4-FFF2-40B4-BE49-F238E27FC236}">
                <a16:creationId xmlns:a16="http://schemas.microsoft.com/office/drawing/2014/main" id="{DDBD2710-AEA2-4AC8-E2B8-6039CE73A67E}"/>
              </a:ext>
            </a:extLst>
          </p:cNvPr>
          <p:cNvSpPr>
            <a:spLocks noGrp="1"/>
          </p:cNvSpPr>
          <p:nvPr>
            <p:ph idx="1"/>
          </p:nvPr>
        </p:nvSpPr>
        <p:spPr/>
        <p:txBody>
          <a:bodyPr>
            <a:normAutofit fontScale="92500"/>
          </a:bodyPr>
          <a:lstStyle/>
          <a:p>
            <a:pPr algn="l"/>
            <a:r>
              <a:rPr lang="en-US" b="0" i="0" dirty="0">
                <a:solidFill>
                  <a:srgbClr val="0D0D0D"/>
                </a:solidFill>
                <a:effectLst/>
                <a:highlight>
                  <a:srgbClr val="FFFFFF"/>
                </a:highlight>
                <a:latin typeface="Söhne"/>
              </a:rPr>
              <a:t>Kalman filtering operates in two main steps:</a:t>
            </a:r>
          </a:p>
          <a:p>
            <a:pPr algn="l">
              <a:buFont typeface="+mj-lt"/>
              <a:buAutoNum type="arabicPeriod"/>
            </a:pPr>
            <a:r>
              <a:rPr lang="en-US" b="1" i="0" dirty="0">
                <a:solidFill>
                  <a:srgbClr val="0D0D0D"/>
                </a:solidFill>
                <a:effectLst/>
                <a:highlight>
                  <a:srgbClr val="FFFFFF"/>
                </a:highlight>
                <a:latin typeface="Söhne"/>
              </a:rPr>
              <a:t>Prediction</a:t>
            </a:r>
            <a:r>
              <a:rPr lang="en-US" b="0" i="0" dirty="0">
                <a:solidFill>
                  <a:srgbClr val="0D0D0D"/>
                </a:solidFill>
                <a:effectLst/>
                <a:highlight>
                  <a:srgbClr val="FFFFFF"/>
                </a:highlight>
                <a:latin typeface="Söhne"/>
              </a:rPr>
              <a:t>: Based on the current state and </a:t>
            </a:r>
            <a:r>
              <a:rPr lang="en-US" b="0" i="1" dirty="0">
                <a:solidFill>
                  <a:srgbClr val="0D0D0D"/>
                </a:solidFill>
                <a:effectLst/>
                <a:highlight>
                  <a:srgbClr val="FFFFFF"/>
                </a:highlight>
                <a:latin typeface="Söhne"/>
              </a:rPr>
              <a:t>a motion model</a:t>
            </a:r>
            <a:r>
              <a:rPr lang="en-US" b="0" i="0" dirty="0">
                <a:solidFill>
                  <a:srgbClr val="0D0D0D"/>
                </a:solidFill>
                <a:effectLst/>
                <a:highlight>
                  <a:srgbClr val="FFFFFF"/>
                </a:highlight>
                <a:latin typeface="Söhne"/>
              </a:rPr>
              <a:t>, predict the state at the next time step.</a:t>
            </a:r>
          </a:p>
          <a:p>
            <a:pPr lvl="1" algn="l"/>
            <a:r>
              <a:rPr lang="en-US" dirty="0">
                <a:solidFill>
                  <a:srgbClr val="0D0D0D"/>
                </a:solidFill>
                <a:highlight>
                  <a:srgbClr val="FFFFFF"/>
                </a:highlight>
                <a:latin typeface="Söhne"/>
              </a:rPr>
              <a:t>See next slide for a couple of example motion models. </a:t>
            </a:r>
            <a:endParaRPr lang="en-US" b="0" i="0" dirty="0">
              <a:solidFill>
                <a:srgbClr val="0D0D0D"/>
              </a:solidFill>
              <a:effectLst/>
              <a:highlight>
                <a:srgbClr val="FFFFFF"/>
              </a:highlight>
              <a:latin typeface="Söhne"/>
            </a:endParaRPr>
          </a:p>
          <a:p>
            <a:pPr algn="l">
              <a:buFont typeface="+mj-lt"/>
              <a:buAutoNum type="arabicPeriod"/>
            </a:pPr>
            <a:r>
              <a:rPr lang="en-US" b="1" i="0" dirty="0">
                <a:solidFill>
                  <a:srgbClr val="0D0D0D"/>
                </a:solidFill>
                <a:effectLst/>
                <a:highlight>
                  <a:srgbClr val="FFFFFF"/>
                </a:highlight>
                <a:latin typeface="Söhne"/>
              </a:rPr>
              <a:t>Correction (Update)</a:t>
            </a:r>
            <a:r>
              <a:rPr lang="en-US" b="0" i="0" dirty="0">
                <a:solidFill>
                  <a:srgbClr val="0D0D0D"/>
                </a:solidFill>
                <a:effectLst/>
                <a:highlight>
                  <a:srgbClr val="FFFFFF"/>
                </a:highlight>
                <a:latin typeface="Söhne"/>
              </a:rPr>
              <a:t>: Once a new measurement is obtained (may be a noisy measurement), correct the predicted state to better match the observed measurement</a:t>
            </a:r>
            <a:r>
              <a:rPr lang="en-US" dirty="0">
                <a:solidFill>
                  <a:srgbClr val="0D0D0D"/>
                </a:solidFill>
                <a:highlight>
                  <a:srgbClr val="FFFFFF"/>
                </a:highlight>
                <a:latin typeface="Söhne"/>
              </a:rPr>
              <a:t>.</a:t>
            </a:r>
          </a:p>
          <a:p>
            <a:pPr lvl="1" algn="l">
              <a:buFont typeface="+mj-lt"/>
              <a:buAutoNum type="arabicPeriod"/>
            </a:pPr>
            <a:r>
              <a:rPr lang="en-US" dirty="0">
                <a:solidFill>
                  <a:srgbClr val="0D0D0D"/>
                </a:solidFill>
                <a:highlight>
                  <a:srgbClr val="FFFFFF"/>
                </a:highlight>
                <a:latin typeface="Söhne"/>
              </a:rPr>
              <a:t>The updated state has the effect of both the predicted and the observed state.</a:t>
            </a:r>
          </a:p>
          <a:p>
            <a:pPr lvl="1" algn="l">
              <a:buFont typeface="+mj-lt"/>
              <a:buAutoNum type="arabicPeriod"/>
            </a:pPr>
            <a:endParaRPr lang="en-US" b="0" i="0" dirty="0">
              <a:solidFill>
                <a:srgbClr val="0D0D0D"/>
              </a:solidFill>
              <a:effectLst/>
              <a:highlight>
                <a:srgbClr val="FFFFFF"/>
              </a:highlight>
              <a:latin typeface="Söhne"/>
            </a:endParaRPr>
          </a:p>
          <a:p>
            <a:pPr marL="57150" indent="0" algn="l"/>
            <a:r>
              <a:rPr lang="en-US" b="0" i="0" dirty="0">
                <a:solidFill>
                  <a:srgbClr val="0D0D0D"/>
                </a:solidFill>
                <a:effectLst/>
                <a:highlight>
                  <a:srgbClr val="FFFFFF"/>
                </a:highlight>
                <a:latin typeface="Söhne"/>
              </a:rPr>
              <a:t>This process is repeated iteratively to continuously track the object's state over time.</a:t>
            </a:r>
            <a:endParaRPr lang="en-US" dirty="0"/>
          </a:p>
        </p:txBody>
      </p:sp>
    </p:spTree>
    <p:extLst>
      <p:ext uri="{BB962C8B-B14F-4D97-AF65-F5344CB8AC3E}">
        <p14:creationId xmlns:p14="http://schemas.microsoft.com/office/powerpoint/2010/main" val="1715341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A984D-9227-F0A4-64A7-91F441D7C38E}"/>
              </a:ext>
            </a:extLst>
          </p:cNvPr>
          <p:cNvSpPr>
            <a:spLocks noGrp="1"/>
          </p:cNvSpPr>
          <p:nvPr>
            <p:ph type="title"/>
          </p:nvPr>
        </p:nvSpPr>
        <p:spPr/>
        <p:txBody>
          <a:bodyPr/>
          <a:lstStyle/>
          <a:p>
            <a:r>
              <a:rPr lang="en-US" dirty="0"/>
              <a:t>Demonstrating the predicted state of an object</a:t>
            </a:r>
          </a:p>
        </p:txBody>
      </p:sp>
      <p:pic>
        <p:nvPicPr>
          <p:cNvPr id="2050" name="Picture 2" descr="kalman filter ball prediction">
            <a:extLst>
              <a:ext uri="{FF2B5EF4-FFF2-40B4-BE49-F238E27FC236}">
                <a16:creationId xmlns:a16="http://schemas.microsoft.com/office/drawing/2014/main" id="{45A5733B-052C-F3C5-BA37-3DC07E39E11C}"/>
              </a:ext>
            </a:extLst>
          </p:cNvP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l="12094" t="15797" r="21453" b="11222"/>
          <a:stretch/>
        </p:blipFill>
        <p:spPr bwMode="auto">
          <a:xfrm>
            <a:off x="1775520" y="1265973"/>
            <a:ext cx="9937104" cy="552061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5539C3D-218E-41D6-E9D4-957362771BFD}"/>
              </a:ext>
            </a:extLst>
          </p:cNvPr>
          <p:cNvSpPr txBox="1"/>
          <p:nvPr/>
        </p:nvSpPr>
        <p:spPr>
          <a:xfrm>
            <a:off x="91134" y="2300761"/>
            <a:ext cx="1512168" cy="830997"/>
          </a:xfrm>
          <a:prstGeom prst="rect">
            <a:avLst/>
          </a:prstGeom>
          <a:noFill/>
        </p:spPr>
        <p:txBody>
          <a:bodyPr wrap="square" rtlCol="0">
            <a:spAutoFit/>
          </a:bodyPr>
          <a:lstStyle/>
          <a:p>
            <a:pPr algn="ctr"/>
            <a:r>
              <a:rPr lang="en-US" sz="2400" dirty="0"/>
              <a:t>Actual ball position</a:t>
            </a:r>
          </a:p>
        </p:txBody>
      </p:sp>
      <p:sp>
        <p:nvSpPr>
          <p:cNvPr id="5" name="TextBox 4">
            <a:extLst>
              <a:ext uri="{FF2B5EF4-FFF2-40B4-BE49-F238E27FC236}">
                <a16:creationId xmlns:a16="http://schemas.microsoft.com/office/drawing/2014/main" id="{42963F67-B017-4871-5225-E826675B0853}"/>
              </a:ext>
            </a:extLst>
          </p:cNvPr>
          <p:cNvSpPr txBox="1"/>
          <p:nvPr/>
        </p:nvSpPr>
        <p:spPr>
          <a:xfrm>
            <a:off x="0" y="3322298"/>
            <a:ext cx="1603302" cy="707886"/>
          </a:xfrm>
          <a:prstGeom prst="rect">
            <a:avLst/>
          </a:prstGeom>
          <a:noFill/>
        </p:spPr>
        <p:txBody>
          <a:bodyPr wrap="square" rtlCol="0">
            <a:spAutoFit/>
          </a:bodyPr>
          <a:lstStyle>
            <a:defPPr>
              <a:defRPr lang="en-US"/>
            </a:defPPr>
            <a:lvl1pPr algn="ctr">
              <a:defRPr sz="2400"/>
            </a:lvl1pPr>
          </a:lstStyle>
          <a:p>
            <a:r>
              <a:rPr lang="en-US" sz="2000" dirty="0"/>
              <a:t>Predicted ball position</a:t>
            </a:r>
          </a:p>
        </p:txBody>
      </p:sp>
      <p:cxnSp>
        <p:nvCxnSpPr>
          <p:cNvPr id="7" name="Straight Arrow Connector 6">
            <a:extLst>
              <a:ext uri="{FF2B5EF4-FFF2-40B4-BE49-F238E27FC236}">
                <a16:creationId xmlns:a16="http://schemas.microsoft.com/office/drawing/2014/main" id="{6F13C2D8-3D48-1CA3-02AF-4090F03CE76D}"/>
              </a:ext>
            </a:extLst>
          </p:cNvPr>
          <p:cNvCxnSpPr>
            <a:cxnSpLocks/>
            <a:stCxn id="4" idx="3"/>
          </p:cNvCxnSpPr>
          <p:nvPr/>
        </p:nvCxnSpPr>
        <p:spPr>
          <a:xfrm flipV="1">
            <a:off x="1603302" y="1953454"/>
            <a:ext cx="2044426" cy="762806"/>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8621950-B288-5785-B7CA-AEC9A744AB64}"/>
              </a:ext>
            </a:extLst>
          </p:cNvPr>
          <p:cNvCxnSpPr>
            <a:cxnSpLocks/>
          </p:cNvCxnSpPr>
          <p:nvPr/>
        </p:nvCxnSpPr>
        <p:spPr>
          <a:xfrm flipV="1">
            <a:off x="1603302" y="2212186"/>
            <a:ext cx="2044426" cy="1218362"/>
          </a:xfrm>
          <a:prstGeom prst="straightConnector1">
            <a:avLst/>
          </a:prstGeom>
          <a:ln w="57150">
            <a:solidFill>
              <a:srgbClr val="FFC00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970622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B10B3-9A6B-B333-5D27-BED5D319314B}"/>
              </a:ext>
            </a:extLst>
          </p:cNvPr>
          <p:cNvSpPr>
            <a:spLocks noGrp="1"/>
          </p:cNvSpPr>
          <p:nvPr>
            <p:ph type="title"/>
          </p:nvPr>
        </p:nvSpPr>
        <p:spPr/>
        <p:txBody>
          <a:bodyPr>
            <a:normAutofit/>
          </a:bodyPr>
          <a:lstStyle/>
          <a:p>
            <a:r>
              <a:rPr lang="en-US" b="1" i="0" dirty="0">
                <a:solidFill>
                  <a:srgbClr val="0D0D0D"/>
                </a:solidFill>
                <a:effectLst/>
                <a:highlight>
                  <a:srgbClr val="FFFFFF"/>
                </a:highlight>
                <a:latin typeface="Söhne"/>
              </a:rPr>
              <a:t>Common Motion Models</a:t>
            </a:r>
            <a:endParaRPr lang="en-US" dirty="0"/>
          </a:p>
        </p:txBody>
      </p:sp>
      <p:sp>
        <p:nvSpPr>
          <p:cNvPr id="3" name="Content Placeholder 2">
            <a:extLst>
              <a:ext uri="{FF2B5EF4-FFF2-40B4-BE49-F238E27FC236}">
                <a16:creationId xmlns:a16="http://schemas.microsoft.com/office/drawing/2014/main" id="{E208C158-9D10-FE19-8E99-0ACD71159C7B}"/>
              </a:ext>
            </a:extLst>
          </p:cNvPr>
          <p:cNvSpPr>
            <a:spLocks noGrp="1"/>
          </p:cNvSpPr>
          <p:nvPr>
            <p:ph idx="1"/>
          </p:nvPr>
        </p:nvSpPr>
        <p:spPr/>
        <p:txBody>
          <a:bodyPr/>
          <a:lstStyle/>
          <a:p>
            <a:pPr algn="l"/>
            <a:r>
              <a:rPr lang="en-US" b="1" i="0" dirty="0">
                <a:solidFill>
                  <a:srgbClr val="0D0D0D"/>
                </a:solidFill>
                <a:effectLst/>
                <a:highlight>
                  <a:srgbClr val="FFFFFF"/>
                </a:highlight>
                <a:latin typeface="Söhne"/>
              </a:rPr>
              <a:t>1. Constant Velocity Model:</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Assumes that the object's velocity remains constant over time.</a:t>
            </a:r>
          </a:p>
          <a:p>
            <a:pPr algn="l">
              <a:buFont typeface="Arial" panose="020B0604020202020204" pitchFamily="34" charset="0"/>
              <a:buChar char="•"/>
            </a:pPr>
            <a:r>
              <a:rPr lang="en-US" b="0" i="0" dirty="0">
                <a:solidFill>
                  <a:srgbClr val="0D0D0D"/>
                </a:solidFill>
                <a:effectLst/>
                <a:highlight>
                  <a:srgbClr val="FFFFFF"/>
                </a:highlight>
                <a:latin typeface="Söhne"/>
              </a:rPr>
              <a:t>State vector typically includes position and velocity.</a:t>
            </a:r>
          </a:p>
          <a:p>
            <a:pPr algn="l">
              <a:buFont typeface="Arial" panose="020B0604020202020204" pitchFamily="34" charset="0"/>
              <a:buChar char="•"/>
            </a:pPr>
            <a:r>
              <a:rPr lang="en-US" b="0" i="0" dirty="0">
                <a:solidFill>
                  <a:srgbClr val="0D0D0D"/>
                </a:solidFill>
                <a:effectLst/>
                <a:highlight>
                  <a:srgbClr val="FFFFFF"/>
                </a:highlight>
                <a:latin typeface="Söhne"/>
              </a:rPr>
              <a:t>Equations:</a:t>
            </a: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endParaRPr lang="en-US" b="0" i="0" dirty="0">
              <a:solidFill>
                <a:srgbClr val="0D0D0D"/>
              </a:solidFill>
              <a:effectLst/>
              <a:highlight>
                <a:srgbClr val="FFFFFF"/>
              </a:highlight>
              <a:latin typeface="Söhne"/>
            </a:endParaRPr>
          </a:p>
          <a:p>
            <a:pPr algn="l">
              <a:buFont typeface="Arial" panose="020B0604020202020204" pitchFamily="34" charset="0"/>
              <a:buChar char="•"/>
            </a:pPr>
            <a:endParaRPr lang="en-US" dirty="0">
              <a:solidFill>
                <a:srgbClr val="0D0D0D"/>
              </a:solidFill>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where </a:t>
            </a:r>
            <a:r>
              <a:rPr lang="en-US" b="0" i="0" dirty="0">
                <a:solidFill>
                  <a:srgbClr val="0D0D0D"/>
                </a:solidFill>
                <a:effectLst/>
                <a:highlight>
                  <a:srgbClr val="FFFFFF"/>
                </a:highlight>
                <a:latin typeface="KaTeX_Main"/>
              </a:rPr>
              <a:t>𝑥</a:t>
            </a:r>
            <a:r>
              <a:rPr lang="en-US" b="0" i="0" baseline="-25000" dirty="0">
                <a:solidFill>
                  <a:srgbClr val="0D0D0D"/>
                </a:solidFill>
                <a:effectLst/>
                <a:highlight>
                  <a:srgbClr val="FFFFFF"/>
                </a:highlight>
                <a:latin typeface="KaTeX_Main"/>
              </a:rPr>
              <a:t>𝑡</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is the position, </a:t>
            </a:r>
            <a:r>
              <a:rPr lang="en-US" b="0" i="0" dirty="0">
                <a:solidFill>
                  <a:srgbClr val="0D0D0D"/>
                </a:solidFill>
                <a:effectLst/>
                <a:highlight>
                  <a:srgbClr val="FFFFFF"/>
                </a:highlight>
                <a:latin typeface="KaTeX_Main"/>
              </a:rPr>
              <a:t>𝑣</a:t>
            </a:r>
            <a:r>
              <a:rPr lang="en-US" b="0" i="0" baseline="-25000" dirty="0">
                <a:solidFill>
                  <a:srgbClr val="0D0D0D"/>
                </a:solidFill>
                <a:effectLst/>
                <a:highlight>
                  <a:srgbClr val="FFFFFF"/>
                </a:highlight>
                <a:latin typeface="KaTeX_Main"/>
              </a:rPr>
              <a:t>𝑡</a:t>
            </a:r>
            <a:r>
              <a:rPr lang="en-US" b="0" i="0" dirty="0">
                <a:solidFill>
                  <a:srgbClr val="0D0D0D"/>
                </a:solidFill>
                <a:effectLst/>
                <a:highlight>
                  <a:srgbClr val="FFFFFF"/>
                </a:highlight>
                <a:latin typeface="KaTeX_Main"/>
              </a:rPr>
              <a:t>​</a:t>
            </a:r>
            <a:r>
              <a:rPr lang="en-US" b="0" i="0" dirty="0">
                <a:solidFill>
                  <a:srgbClr val="0D0D0D"/>
                </a:solidFill>
                <a:effectLst/>
                <a:highlight>
                  <a:srgbClr val="FFFFFF"/>
                </a:highlight>
                <a:latin typeface="Söhne"/>
              </a:rPr>
              <a:t> is the velocity, and </a:t>
            </a:r>
            <a:r>
              <a:rPr lang="en-US" b="0" i="0" dirty="0">
                <a:solidFill>
                  <a:srgbClr val="0D0D0D"/>
                </a:solidFill>
                <a:effectLst/>
                <a:highlight>
                  <a:srgbClr val="FFFFFF"/>
                </a:highlight>
                <a:latin typeface="KaTeX_Main"/>
              </a:rPr>
              <a:t>Δ𝑡 </a:t>
            </a:r>
            <a:r>
              <a:rPr lang="en-US" b="0" i="0" dirty="0">
                <a:solidFill>
                  <a:srgbClr val="0D0D0D"/>
                </a:solidFill>
                <a:effectLst/>
                <a:highlight>
                  <a:srgbClr val="FFFFFF"/>
                </a:highlight>
                <a:latin typeface="Söhne"/>
              </a:rPr>
              <a:t>is the time step.</a:t>
            </a:r>
          </a:p>
          <a:p>
            <a:endParaRPr lang="en-US" dirty="0"/>
          </a:p>
        </p:txBody>
      </p:sp>
      <p:pic>
        <p:nvPicPr>
          <p:cNvPr id="5" name="Picture 4">
            <a:extLst>
              <a:ext uri="{FF2B5EF4-FFF2-40B4-BE49-F238E27FC236}">
                <a16:creationId xmlns:a16="http://schemas.microsoft.com/office/drawing/2014/main" id="{45A072A0-3050-3C4C-F4A1-70368D9F8C23}"/>
              </a:ext>
            </a:extLst>
          </p:cNvPr>
          <p:cNvPicPr>
            <a:picLocks noChangeAspect="1"/>
          </p:cNvPicPr>
          <p:nvPr/>
        </p:nvPicPr>
        <p:blipFill>
          <a:blip r:embed="rId2"/>
          <a:stretch>
            <a:fillRect/>
          </a:stretch>
        </p:blipFill>
        <p:spPr>
          <a:xfrm>
            <a:off x="3935760" y="3573016"/>
            <a:ext cx="3714096" cy="1440160"/>
          </a:xfrm>
          <a:prstGeom prst="rect">
            <a:avLst/>
          </a:prstGeom>
        </p:spPr>
      </p:pic>
    </p:spTree>
    <p:extLst>
      <p:ext uri="{BB962C8B-B14F-4D97-AF65-F5344CB8AC3E}">
        <p14:creationId xmlns:p14="http://schemas.microsoft.com/office/powerpoint/2010/main" val="299292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37382</TotalTime>
  <Words>2496</Words>
  <Application>Microsoft Office PowerPoint</Application>
  <PresentationFormat>Widescreen</PresentationFormat>
  <Paragraphs>206</Paragraphs>
  <Slides>33</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Arial</vt:lpstr>
      <vt:lpstr>Calibri</vt:lpstr>
      <vt:lpstr>Cambria Math</vt:lpstr>
      <vt:lpstr>Courier New</vt:lpstr>
      <vt:lpstr>KaTeX_Main</vt:lpstr>
      <vt:lpstr>KaTeX_Math</vt:lpstr>
      <vt:lpstr>Söhne</vt:lpstr>
      <vt:lpstr>Times New Roman</vt:lpstr>
      <vt:lpstr>Wingdings</vt:lpstr>
      <vt:lpstr>Office Theme</vt:lpstr>
      <vt:lpstr>Object Tracking and Kalman Filtering</vt:lpstr>
      <vt:lpstr>Introduction to Object Tracking</vt:lpstr>
      <vt:lpstr>Challenges in Object Tracking</vt:lpstr>
      <vt:lpstr>Common Approaches to Object Tracking</vt:lpstr>
      <vt:lpstr>Kalman filtering for object tracking</vt:lpstr>
      <vt:lpstr>Common Approaches to Object Tracking</vt:lpstr>
      <vt:lpstr>Working Principle of Kalman Filtering</vt:lpstr>
      <vt:lpstr>Demonstrating the predicted state of an object</vt:lpstr>
      <vt:lpstr>Common Motion Models</vt:lpstr>
      <vt:lpstr>Common Motion Models</vt:lpstr>
      <vt:lpstr>Example Scenario: Tracking a car object</vt:lpstr>
      <vt:lpstr>Example Scenario: Tracking a car object</vt:lpstr>
      <vt:lpstr>Example Scenario: Tracking a car object </vt:lpstr>
      <vt:lpstr>Example Scenario: Tracking a car object</vt:lpstr>
      <vt:lpstr>Example Scenario: Tracking a car object</vt:lpstr>
      <vt:lpstr>Tracking a car object (A concrete example)</vt:lpstr>
      <vt:lpstr>Tracking a car object (A concrete example)</vt:lpstr>
      <vt:lpstr>Tracking a car object (A concrete example)</vt:lpstr>
      <vt:lpstr>Tracking a car object (A concrete example)</vt:lpstr>
      <vt:lpstr>How Kalman filtering helps object tracking?</vt:lpstr>
      <vt:lpstr>How Kalman filtering helps object tracking?</vt:lpstr>
      <vt:lpstr>How Kalman filtering helps object tracking?</vt:lpstr>
      <vt:lpstr>Another Example Scenario: Tracking a car object</vt:lpstr>
      <vt:lpstr>Example Scenario: Tracking a car object</vt:lpstr>
      <vt:lpstr>Example Scenario: Tracking a car object</vt:lpstr>
      <vt:lpstr>Example Scenario: Tracking a car object </vt:lpstr>
      <vt:lpstr>Example Scenario: Tracking a car object</vt:lpstr>
      <vt:lpstr>Example Scenario: Tracking a car object</vt:lpstr>
      <vt:lpstr>Tracking a car object (A concrete example)</vt:lpstr>
      <vt:lpstr>Tracking a car object (A concrete example)</vt:lpstr>
      <vt:lpstr>Tracking a car object (A concrete example)</vt:lpstr>
      <vt:lpstr>Tracking a car object (A concrete example)</vt:lpstr>
      <vt:lpstr>Conclusion</vt:lpstr>
    </vt:vector>
  </TitlesOfParts>
  <Company>FAST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zulfiqar.habib</dc:creator>
  <cp:lastModifiedBy>Dr. Muhammad Aksam Iftikhar</cp:lastModifiedBy>
  <cp:revision>410</cp:revision>
  <cp:lastPrinted>2017-12-03T09:55:06Z</cp:lastPrinted>
  <dcterms:created xsi:type="dcterms:W3CDTF">2009-08-01T06:17:21Z</dcterms:created>
  <dcterms:modified xsi:type="dcterms:W3CDTF">2024-05-20T08:10:51Z</dcterms:modified>
</cp:coreProperties>
</file>