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303" r:id="rId3"/>
    <p:sldId id="30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2" r:id="rId12"/>
    <p:sldId id="265" r:id="rId13"/>
    <p:sldId id="283" r:id="rId14"/>
    <p:sldId id="266" r:id="rId15"/>
    <p:sldId id="267" r:id="rId16"/>
    <p:sldId id="284" r:id="rId17"/>
    <p:sldId id="269" r:id="rId18"/>
    <p:sldId id="285" r:id="rId19"/>
    <p:sldId id="270" r:id="rId20"/>
    <p:sldId id="271" r:id="rId21"/>
    <p:sldId id="272" r:id="rId22"/>
    <p:sldId id="273" r:id="rId23"/>
    <p:sldId id="286" r:id="rId24"/>
    <p:sldId id="287" r:id="rId25"/>
    <p:sldId id="288" r:id="rId26"/>
    <p:sldId id="301" r:id="rId27"/>
    <p:sldId id="296" r:id="rId28"/>
    <p:sldId id="274" r:id="rId29"/>
    <p:sldId id="299" r:id="rId30"/>
    <p:sldId id="289" r:id="rId31"/>
    <p:sldId id="290" r:id="rId32"/>
    <p:sldId id="291" r:id="rId33"/>
    <p:sldId id="297" r:id="rId34"/>
    <p:sldId id="275" r:id="rId35"/>
    <p:sldId id="300" r:id="rId36"/>
    <p:sldId id="292" r:id="rId37"/>
    <p:sldId id="293" r:id="rId38"/>
    <p:sldId id="294" r:id="rId39"/>
    <p:sldId id="295" r:id="rId40"/>
    <p:sldId id="298" r:id="rId41"/>
    <p:sldId id="279" r:id="rId42"/>
    <p:sldId id="28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2438400"/>
            <a:ext cx="7391400" cy="1752600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FFFF00"/>
                </a:solidFill>
              </a:rPr>
              <a:t>  </a:t>
            </a:r>
            <a:r>
              <a:rPr lang="en-US" sz="3500" dirty="0"/>
              <a:t>Basic relationships and distance measures between pixels</a:t>
            </a: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EBEC5-0287-7BF9-0803-16DA7EB363EE}"/>
              </a:ext>
            </a:extLst>
          </p:cNvPr>
          <p:cNvSpPr txBox="1"/>
          <p:nvPr/>
        </p:nvSpPr>
        <p:spPr>
          <a:xfrm>
            <a:off x="4800600" y="6488668"/>
            <a:ext cx="4191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/>
              <a:t>Slides Credit: Lecture Slides from Paresh </a:t>
            </a:r>
            <a:r>
              <a:rPr lang="en-US" sz="1400" dirty="0" err="1"/>
              <a:t>Kambe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FF00"/>
                </a:solidFill>
              </a:rPr>
              <a:t>b &amp; c are m-adjacent.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b &amp; e are m-adjacent.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83336"/>
          </a:xfrm>
        </p:spPr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e &amp;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are m-adjacent.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e &amp; c are NOT m-adjacent.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8809" y="228600"/>
            <a:ext cx="7772400" cy="630936"/>
          </a:xfrm>
        </p:spPr>
        <p:txBody>
          <a:bodyPr/>
          <a:lstStyle/>
          <a:p>
            <a:r>
              <a:rPr lang="en-US" dirty="0">
                <a:latin typeface="Century Gothic" pitchFamily="34" charset="0"/>
              </a:rPr>
              <a:t>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1143000"/>
            <a:ext cx="8229600" cy="4922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u="sng" dirty="0">
                <a:solidFill>
                  <a:srgbClr val="FFFF00"/>
                </a:solidFill>
              </a:rPr>
              <a:t>Connectivity</a:t>
            </a:r>
            <a:r>
              <a:rPr lang="en-US" sz="3200" i="1" dirty="0">
                <a:solidFill>
                  <a:srgbClr val="FFFF00"/>
                </a:solidFill>
              </a:rPr>
              <a:t>: </a:t>
            </a:r>
            <a:r>
              <a:rPr lang="en-US" sz="2400" dirty="0">
                <a:solidFill>
                  <a:srgbClr val="FFFF00"/>
                </a:solidFill>
              </a:rPr>
              <a:t>2 pixels are said to be connected if their exists a path between them.</a:t>
            </a:r>
          </a:p>
          <a:p>
            <a:endParaRPr lang="en-US" sz="32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Let ‘S’ represent subset of pixels in an image.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Two pixels p &amp; q are said to be </a:t>
            </a:r>
            <a:r>
              <a:rPr lang="en-US" sz="2400" u="sng" dirty="0">
                <a:solidFill>
                  <a:srgbClr val="FFFF00"/>
                </a:solidFill>
              </a:rPr>
              <a:t>connected</a:t>
            </a:r>
            <a:r>
              <a:rPr lang="en-US" sz="2400" dirty="0">
                <a:solidFill>
                  <a:srgbClr val="FFFF00"/>
                </a:solidFill>
              </a:rPr>
              <a:t> in ‘S’ if their exists a path between them consisting entirely of pixels in ‘S’.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For any pixel p in S, the set of pixels that are connected to it in S is called a </a:t>
            </a:r>
            <a:r>
              <a:rPr lang="en-US" sz="2400" b="1" u="sng" dirty="0">
                <a:solidFill>
                  <a:srgbClr val="FFFF00"/>
                </a:solidFill>
              </a:rPr>
              <a:t>connected component of S</a:t>
            </a:r>
            <a:r>
              <a:rPr lang="en-US" sz="2400"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50FA45-55E5-4BBD-B24A-E5746594A048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2/22/2024</a:t>
            </a:fld>
            <a:endParaRPr lang="en-US" altLang="en-US" sz="1400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66CC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FF0E71-D47E-4504-A385-0C8E12F4263C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solidFill>
                  <a:schemeClr val="tx1"/>
                </a:solidFill>
              </a:rPr>
              <a:t>Pixel Neighborhood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79525"/>
            <a:ext cx="7772400" cy="4572000"/>
          </a:xfrm>
        </p:spPr>
        <p:txBody>
          <a:bodyPr/>
          <a:lstStyle/>
          <a:p>
            <a:pPr marL="457200" lvl="1" indent="0" eaLnBrk="1" hangingPunct="1">
              <a:buFontTx/>
              <a:buNone/>
              <a:defRPr/>
            </a:pPr>
            <a:r>
              <a:rPr lang="en-US" altLang="en-US" sz="1800" i="0" dirty="0">
                <a:latin typeface="Arial" panose="020B0604020202020204" pitchFamily="34" charset="0"/>
                <a:cs typeface="Arial" panose="020B0604020202020204" pitchFamily="34" charset="0"/>
              </a:rPr>
              <a:t>The pixels surrounding a given pixel. Most neighborhoods used in image processing algorithms are small square arrays with an odd number of pixels.</a:t>
            </a:r>
          </a:p>
          <a:p>
            <a:pPr lvl="1" eaLnBrk="1" hangingPunct="1">
              <a:defRPr/>
            </a:pPr>
            <a:endParaRPr lang="en-US" altLang="en-US" sz="1800" dirty="0"/>
          </a:p>
          <a:p>
            <a:pPr lvl="1" eaLnBrk="1" hangingPunct="1">
              <a:defRPr/>
            </a:pPr>
            <a:endParaRPr lang="en-US" altLang="en-US" sz="1800" dirty="0"/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48000"/>
            <a:ext cx="592455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232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160020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rgbClr val="FFFF00"/>
                </a:solidFill>
              </a:rPr>
              <a:t>Paths:</a:t>
            </a:r>
            <a:r>
              <a:rPr lang="en-US" sz="2800" dirty="0">
                <a:solidFill>
                  <a:srgbClr val="FFFF00"/>
                </a:solidFill>
              </a:rPr>
              <a:t> A path from pixel p with coordinate ( x, y) to pixel q with coordinate ( s, t) is a sequence of distinct pixels with coordinates (x</a:t>
            </a:r>
            <a:r>
              <a:rPr lang="en-US" sz="2800" baseline="-25000" dirty="0">
                <a:solidFill>
                  <a:srgbClr val="FFFF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, y</a:t>
            </a:r>
            <a:r>
              <a:rPr lang="en-US" sz="2800" baseline="-25000" dirty="0">
                <a:solidFill>
                  <a:srgbClr val="FFFF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), (x</a:t>
            </a:r>
            <a:r>
              <a:rPr lang="en-US" sz="2800" baseline="-25000" dirty="0">
                <a:solidFill>
                  <a:srgbClr val="FFFF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, y</a:t>
            </a:r>
            <a:r>
              <a:rPr lang="en-US" sz="2800" baseline="-25000" dirty="0">
                <a:solidFill>
                  <a:srgbClr val="FFFF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), ….., (</a:t>
            </a:r>
            <a:r>
              <a:rPr lang="en-US" sz="2800" dirty="0" err="1">
                <a:solidFill>
                  <a:srgbClr val="FFFF00"/>
                </a:solidFill>
              </a:rPr>
              <a:t>x</a:t>
            </a:r>
            <a:r>
              <a:rPr lang="en-US" sz="2800" baseline="-25000" dirty="0" err="1">
                <a:solidFill>
                  <a:srgbClr val="FFFF00"/>
                </a:solidFill>
              </a:rPr>
              <a:t>n</a:t>
            </a:r>
            <a:r>
              <a:rPr lang="en-US" sz="2800" dirty="0">
                <a:solidFill>
                  <a:srgbClr val="FFFF00"/>
                </a:solidFill>
              </a:rPr>
              <a:t>, </a:t>
            </a:r>
            <a:r>
              <a:rPr lang="en-US" sz="2800" dirty="0" err="1">
                <a:solidFill>
                  <a:srgbClr val="FFFF00"/>
                </a:solidFill>
              </a:rPr>
              <a:t>y</a:t>
            </a:r>
            <a:r>
              <a:rPr lang="en-US" sz="2800" baseline="-25000" dirty="0" err="1">
                <a:solidFill>
                  <a:srgbClr val="FFFF00"/>
                </a:solidFill>
              </a:rPr>
              <a:t>n</a:t>
            </a:r>
            <a:r>
              <a:rPr lang="en-US" sz="2800" dirty="0">
                <a:solidFill>
                  <a:srgbClr val="FFFF00"/>
                </a:solidFill>
              </a:rPr>
              <a:t>) where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(x, y) = (x</a:t>
            </a:r>
            <a:r>
              <a:rPr lang="en-US" sz="2800" baseline="-25000" dirty="0">
                <a:solidFill>
                  <a:srgbClr val="FFFF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, y</a:t>
            </a:r>
            <a:r>
              <a:rPr lang="en-US" sz="2800" baseline="-25000" dirty="0">
                <a:solidFill>
                  <a:srgbClr val="FFFF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)</a:t>
            </a:r>
          </a:p>
          <a:p>
            <a:r>
              <a:rPr lang="en-US" sz="2800" dirty="0">
                <a:solidFill>
                  <a:srgbClr val="FFFF00"/>
                </a:solidFill>
              </a:rPr>
              <a:t>&amp; (s, t) = (</a:t>
            </a:r>
            <a:r>
              <a:rPr lang="en-US" sz="2800" dirty="0" err="1">
                <a:solidFill>
                  <a:srgbClr val="FFFF00"/>
                </a:solidFill>
              </a:rPr>
              <a:t>x</a:t>
            </a:r>
            <a:r>
              <a:rPr lang="en-US" sz="2800" baseline="-25000" dirty="0" err="1">
                <a:solidFill>
                  <a:srgbClr val="FFFF00"/>
                </a:solidFill>
              </a:rPr>
              <a:t>n</a:t>
            </a:r>
            <a:r>
              <a:rPr lang="en-US" sz="2800" dirty="0">
                <a:solidFill>
                  <a:srgbClr val="FFFF00"/>
                </a:solidFill>
              </a:rPr>
              <a:t>, </a:t>
            </a:r>
            <a:r>
              <a:rPr lang="en-US" sz="2800" dirty="0" err="1">
                <a:solidFill>
                  <a:srgbClr val="FFFF00"/>
                </a:solidFill>
              </a:rPr>
              <a:t>y</a:t>
            </a:r>
            <a:r>
              <a:rPr lang="en-US" sz="2800" baseline="-25000" dirty="0" err="1">
                <a:solidFill>
                  <a:srgbClr val="FFFF00"/>
                </a:solidFill>
              </a:rPr>
              <a:t>n</a:t>
            </a:r>
            <a:r>
              <a:rPr lang="en-US" sz="2800" dirty="0">
                <a:solidFill>
                  <a:srgbClr val="FFFF00"/>
                </a:solidFill>
              </a:rPr>
              <a:t>)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Closed path: (x</a:t>
            </a:r>
            <a:r>
              <a:rPr lang="en-US" sz="2800" baseline="-25000" dirty="0">
                <a:solidFill>
                  <a:srgbClr val="FFFF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, y</a:t>
            </a:r>
            <a:r>
              <a:rPr lang="en-US" sz="2800" baseline="-25000" dirty="0">
                <a:solidFill>
                  <a:srgbClr val="FFFF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) = (</a:t>
            </a:r>
            <a:r>
              <a:rPr lang="en-US" sz="2800" dirty="0" err="1">
                <a:solidFill>
                  <a:srgbClr val="FFFF00"/>
                </a:solidFill>
              </a:rPr>
              <a:t>x</a:t>
            </a:r>
            <a:r>
              <a:rPr lang="en-US" sz="2800" baseline="-25000" dirty="0" err="1">
                <a:solidFill>
                  <a:srgbClr val="FFFF00"/>
                </a:solidFill>
              </a:rPr>
              <a:t>n</a:t>
            </a:r>
            <a:r>
              <a:rPr lang="en-US" sz="2800" dirty="0">
                <a:solidFill>
                  <a:srgbClr val="FFFF00"/>
                </a:solidFill>
              </a:rPr>
              <a:t>, </a:t>
            </a:r>
            <a:r>
              <a:rPr lang="en-US" sz="2800" dirty="0" err="1">
                <a:solidFill>
                  <a:srgbClr val="FFFF00"/>
                </a:solidFill>
              </a:rPr>
              <a:t>y</a:t>
            </a:r>
            <a:r>
              <a:rPr lang="en-US" sz="2800" baseline="-25000" dirty="0" err="1">
                <a:solidFill>
                  <a:srgbClr val="FFFF00"/>
                </a:solidFill>
              </a:rPr>
              <a:t>n</a:t>
            </a:r>
            <a:r>
              <a:rPr lang="en-US" sz="2800" dirty="0">
                <a:solidFill>
                  <a:srgbClr val="FFFF00"/>
                </a:solidFill>
              </a:rPr>
              <a:t>)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371600"/>
            <a:ext cx="8229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FF00"/>
                </a:solidFill>
              </a:rPr>
              <a:t>Example # 1</a:t>
            </a:r>
            <a:r>
              <a:rPr lang="en-US" sz="2400" dirty="0">
                <a:solidFill>
                  <a:srgbClr val="FFFF00"/>
                </a:solidFill>
              </a:rPr>
              <a:t>: Consider the image segment shown in figure. Compute length of the </a:t>
            </a:r>
            <a:r>
              <a:rPr lang="en-US" sz="2400" b="1" i="1" dirty="0">
                <a:solidFill>
                  <a:srgbClr val="FFFF00"/>
                </a:solidFill>
              </a:rPr>
              <a:t>shortest-4, shortest-8 &amp; shortest-m paths </a:t>
            </a:r>
            <a:r>
              <a:rPr lang="en-US" sz="2400" dirty="0">
                <a:solidFill>
                  <a:srgbClr val="FFFF00"/>
                </a:solidFill>
              </a:rPr>
              <a:t>between pixels p &amp; q where,</a:t>
            </a:r>
          </a:p>
          <a:p>
            <a:r>
              <a:rPr lang="en-US" sz="2400" dirty="0">
                <a:solidFill>
                  <a:srgbClr val="FFFF00"/>
                </a:solidFill>
              </a:rPr>
              <a:t>V = {1, 2}.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Path does not exist.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f(0,0)     f(0,1)     f(0,2)     f(0,3)     f(0,4) - - - - -</a:t>
            </a:r>
          </a:p>
          <a:p>
            <a:pPr algn="ctr"/>
            <a:r>
              <a:rPr lang="en-US" dirty="0"/>
              <a:t>                      f(1,0)     f(1,1)      f(1,2)     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f(2,0)     f(2,1)     f(2,2)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                    Y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                                             X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/>
          <p:cNvGrpSpPr/>
          <p:nvPr/>
        </p:nvGrpSpPr>
        <p:grpSpPr>
          <a:xfrm>
            <a:off x="3429000" y="4419600"/>
            <a:ext cx="1828800" cy="1676400"/>
            <a:chOff x="3429000" y="4419600"/>
            <a:chExt cx="1828800" cy="16764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2591594" y="52578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29000" y="44196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 </a:t>
            </a:r>
            <a:r>
              <a:rPr lang="en-US" sz="2800" dirty="0">
                <a:solidFill>
                  <a:srgbClr val="FFFF00"/>
                </a:solidFill>
              </a:rPr>
              <a:t>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shortest-8 path = 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A Pixel p at coordinates ( x, y) has 4 horizontal and vertical neighbors.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(x+1, y)                (x-1, y)                (x, y+1)             &amp;            (x, y-1)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f(2,1)                              f(0,1)                             f(1,2)                                             f(1,0)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>
                <a:solidFill>
                  <a:srgbClr val="FFFF00"/>
                </a:solidFill>
              </a:rPr>
              <a:t>4-neighbors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of p denoted by N</a:t>
            </a:r>
            <a:r>
              <a:rPr lang="en-US" baseline="-25000" dirty="0">
                <a:solidFill>
                  <a:srgbClr val="FFFF00"/>
                </a:solidFill>
              </a:rPr>
              <a:t>4</a:t>
            </a:r>
            <a:r>
              <a:rPr lang="en-US" dirty="0">
                <a:solidFill>
                  <a:srgbClr val="FFFF00"/>
                </a:solidFill>
              </a:rPr>
              <a:t>(p).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Each pixel is unit distance from ( x ,y).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f(0,0)     </a:t>
            </a:r>
            <a:r>
              <a:rPr lang="en-US" dirty="0">
                <a:solidFill>
                  <a:srgbClr val="FFFF00"/>
                </a:solidFill>
              </a:rPr>
              <a:t>f(0,1)</a:t>
            </a:r>
            <a:r>
              <a:rPr lang="en-US" dirty="0"/>
              <a:t>     f(0,2)     f(0,3)     f(0,4) - - - - -</a:t>
            </a:r>
          </a:p>
          <a:p>
            <a:pPr algn="ctr"/>
            <a:r>
              <a:rPr lang="en-US" dirty="0"/>
              <a:t>                      </a:t>
            </a:r>
            <a:r>
              <a:rPr lang="en-US" dirty="0">
                <a:solidFill>
                  <a:srgbClr val="FFFF00"/>
                </a:solidFill>
              </a:rPr>
              <a:t>f(1,0)     </a:t>
            </a:r>
            <a:r>
              <a:rPr lang="en-US" dirty="0">
                <a:solidFill>
                  <a:srgbClr val="FF0000"/>
                </a:solidFill>
              </a:rPr>
              <a:t>f(1,1)      </a:t>
            </a:r>
            <a:r>
              <a:rPr lang="en-US" dirty="0">
                <a:solidFill>
                  <a:srgbClr val="FFFF00"/>
                </a:solidFill>
              </a:rPr>
              <a:t>f(1,2)     </a:t>
            </a:r>
            <a:r>
              <a:rPr lang="en-US" dirty="0"/>
              <a:t>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f(2,0)     </a:t>
            </a:r>
            <a:r>
              <a:rPr lang="en-US" dirty="0">
                <a:solidFill>
                  <a:srgbClr val="FFFF00"/>
                </a:solidFill>
              </a:rPr>
              <a:t>f(2,1)</a:t>
            </a:r>
            <a:r>
              <a:rPr lang="en-US" dirty="0"/>
              <a:t>     f(2,2)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shortest-m path = 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Distance Measures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City Block Distance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000" dirty="0">
                <a:solidFill>
                  <a:srgbClr val="FFFF00"/>
                </a:solidFill>
              </a:rPr>
              <a:t>The 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 distance between p &amp; q is defined as 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 p, q) = |x - s|  +  |y - t|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this case, pixels having 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 distance from ( x, y) less than or equal to some value r form a diamond centered at ( x, y).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                      </a:t>
            </a:r>
            <a:r>
              <a:rPr lang="en-US" sz="2800" dirty="0">
                <a:solidFill>
                  <a:srgbClr val="FFFF00"/>
                </a:solidFill>
              </a:rPr>
              <a:t>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  2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  2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           2</a:t>
            </a:r>
          </a:p>
          <a:p>
            <a:r>
              <a:rPr lang="en-US" sz="2000" dirty="0">
                <a:solidFill>
                  <a:srgbClr val="FFFF00"/>
                </a:solidFill>
              </a:rPr>
              <a:t>Pixels with 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 distance ≤  2 form the above contours of constant distance.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Distance Measures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Chess-Board Distance</a:t>
            </a:r>
            <a:r>
              <a:rPr lang="en-US" sz="2400" i="1" dirty="0">
                <a:solidFill>
                  <a:srgbClr val="FFFF00"/>
                </a:solidFill>
              </a:rPr>
              <a:t>: </a:t>
            </a:r>
            <a:r>
              <a:rPr lang="en-US" sz="2000" dirty="0">
                <a:solidFill>
                  <a:srgbClr val="FFFF00"/>
                </a:solidFill>
              </a:rPr>
              <a:t>The 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 distance between p &amp; q is defined as 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( p, q) = max(  |x - s|  ,  |y - t|  )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this case, pixels having 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 distance from ( x, y) less than or equal to some value r form a square centered at ( x, y).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  </a:t>
            </a:r>
            <a:r>
              <a:rPr lang="en-US" sz="2800" dirty="0">
                <a:solidFill>
                  <a:srgbClr val="FFFF00"/>
                </a:solidFill>
              </a:rPr>
              <a:t>2     2     2      2      2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 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2     2      2      2      2</a:t>
            </a:r>
          </a:p>
          <a:p>
            <a:r>
              <a:rPr lang="en-US" sz="2000" dirty="0">
                <a:solidFill>
                  <a:srgbClr val="FFFF00"/>
                </a:solidFill>
              </a:rPr>
              <a:t>Pixels with 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 distance ≤  2 form the above contours of constant distance.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A Pixel p at coordinates ( x, y) has 4 diagonal neighbors.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(x+1, y+1)          (x+1, y-1)         (x-1, y+1)             &amp;       (x-1, y-1)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f(2,2)                              f(2,0)                             f(0,2)                                         f(0,0)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>
                <a:solidFill>
                  <a:srgbClr val="FFFF00"/>
                </a:solidFill>
              </a:rPr>
              <a:t>diagonal-neighbors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of p denoted by N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(p).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diagonal neighbors  +  4-neighbors   =   8-neighbors of p.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They are denoted by N</a:t>
            </a:r>
            <a:r>
              <a:rPr lang="en-US" baseline="-25000" dirty="0">
                <a:solidFill>
                  <a:srgbClr val="FFFF00"/>
                </a:solidFill>
              </a:rPr>
              <a:t>8</a:t>
            </a:r>
            <a:r>
              <a:rPr lang="en-US" dirty="0">
                <a:solidFill>
                  <a:srgbClr val="FFFF00"/>
                </a:solidFill>
              </a:rPr>
              <a:t>(p).                           So, N</a:t>
            </a:r>
            <a:r>
              <a:rPr lang="en-US" baseline="-25000" dirty="0">
                <a:solidFill>
                  <a:srgbClr val="FFFF00"/>
                </a:solidFill>
              </a:rPr>
              <a:t>8</a:t>
            </a:r>
            <a:r>
              <a:rPr lang="en-US" dirty="0">
                <a:solidFill>
                  <a:srgbClr val="FFFF00"/>
                </a:solidFill>
              </a:rPr>
              <a:t>(p)   =  N</a:t>
            </a:r>
            <a:r>
              <a:rPr lang="en-US" baseline="-25000" dirty="0">
                <a:solidFill>
                  <a:srgbClr val="FFFF00"/>
                </a:solidFill>
              </a:rPr>
              <a:t>4</a:t>
            </a:r>
            <a:r>
              <a:rPr lang="en-US" dirty="0">
                <a:solidFill>
                  <a:srgbClr val="FFFF00"/>
                </a:solidFill>
              </a:rPr>
              <a:t>(p)  +  N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(p)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</a:t>
            </a:r>
            <a:r>
              <a:rPr lang="en-US" dirty="0">
                <a:solidFill>
                  <a:srgbClr val="FFFF00"/>
                </a:solidFill>
              </a:rPr>
              <a:t>f(0,0)     </a:t>
            </a:r>
            <a:r>
              <a:rPr lang="en-US" dirty="0"/>
              <a:t>f(0,1)     </a:t>
            </a:r>
            <a:r>
              <a:rPr lang="en-US" dirty="0">
                <a:solidFill>
                  <a:srgbClr val="FFFF00"/>
                </a:solidFill>
              </a:rPr>
              <a:t>f(0,2)</a:t>
            </a:r>
            <a:r>
              <a:rPr lang="en-US" dirty="0"/>
              <a:t>     f(0,3)     f(0,4) - - - - -</a:t>
            </a:r>
          </a:p>
          <a:p>
            <a:pPr algn="ctr"/>
            <a:r>
              <a:rPr lang="en-US" dirty="0"/>
              <a:t>                      f(1,0)     </a:t>
            </a:r>
            <a:r>
              <a:rPr lang="en-US" dirty="0">
                <a:solidFill>
                  <a:srgbClr val="FF0000"/>
                </a:solidFill>
              </a:rPr>
              <a:t>f(1,1)      </a:t>
            </a:r>
            <a:r>
              <a:rPr lang="en-US" dirty="0"/>
              <a:t>f(1,2)</a:t>
            </a:r>
            <a:r>
              <a:rPr lang="en-US" dirty="0">
                <a:solidFill>
                  <a:srgbClr val="FFFF00"/>
                </a:solidFill>
              </a:rPr>
              <a:t>     </a:t>
            </a:r>
            <a:r>
              <a:rPr lang="en-US" dirty="0"/>
              <a:t>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</a:t>
            </a:r>
            <a:r>
              <a:rPr lang="en-US" dirty="0">
                <a:solidFill>
                  <a:srgbClr val="FFFF00"/>
                </a:solidFill>
              </a:rPr>
              <a:t>f(2,0)     </a:t>
            </a:r>
            <a:r>
              <a:rPr lang="en-US" dirty="0"/>
              <a:t>f(2,1)     </a:t>
            </a:r>
            <a:r>
              <a:rPr lang="en-US" dirty="0">
                <a:solidFill>
                  <a:srgbClr val="FFFF00"/>
                </a:solidFill>
              </a:rPr>
              <a:t>f(2,2)</a:t>
            </a:r>
            <a:r>
              <a:rPr lang="en-US" dirty="0"/>
              <a:t>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Adjacency</a:t>
            </a:r>
            <a:r>
              <a:rPr lang="en-US" sz="2800" i="1" u="sng" dirty="0">
                <a:solidFill>
                  <a:srgbClr val="FFFF00"/>
                </a:solidFill>
              </a:rPr>
              <a:t>:</a:t>
            </a:r>
            <a:r>
              <a:rPr lang="en-US" sz="2000" dirty="0">
                <a:solidFill>
                  <a:srgbClr val="FFFF00"/>
                </a:solidFill>
              </a:rPr>
              <a:t>  Two pixels are adjacent if they are neighbors and their intensity level ‘V’ satisfies some specific criteria of similarity. (e.g., They have same intensity value )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binary images, 2 pixels are adjacent if they are neighbors &amp; have same intensity values.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gray scale, image contains more gray level values in range 0 to 255, and in binary image they are in range 0 and 1.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i.e., Binary image = { 0, 1}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Gray scale image = { 0, 1, 2, ------, 255}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8001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4-adjacency: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4-adjacent if q is in the set of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0, 1}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1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1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    1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p in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>
                <a:solidFill>
                  <a:srgbClr val="00B050"/>
                </a:solidFill>
              </a:rPr>
              <a:t>green</a:t>
            </a:r>
            <a:r>
              <a:rPr lang="en-US" sz="2000" dirty="0">
                <a:solidFill>
                  <a:srgbClr val="FFFF00"/>
                </a:solidFill>
              </a:rPr>
              <a:t> color.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924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8-adjacency:</a:t>
            </a:r>
            <a:r>
              <a:rPr lang="en-US" sz="2000" dirty="0">
                <a:solidFill>
                  <a:srgbClr val="FFFF00"/>
                </a:solidFill>
              </a:rPr>
              <a:t> Two pixels p and q, with the values from set ‘V’, are 8-adjacent if q is in the set of N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(p).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1, 2}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   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FF00"/>
                </a:solidFill>
              </a:rPr>
              <a:t>     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0     0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p in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>
                <a:solidFill>
                  <a:srgbClr val="00B050"/>
                </a:solidFill>
              </a:rPr>
              <a:t>green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itchFamily="34" charset="0"/>
              </a:rPr>
              <a:t>Adjacency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8153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603</TotalTime>
  <Words>2868</Words>
  <Application>Microsoft Office PowerPoint</Application>
  <PresentationFormat>On-screen Show (4:3)</PresentationFormat>
  <Paragraphs>440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Century Gothic</vt:lpstr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Pixel Neighborhood</vt:lpstr>
      <vt:lpstr>Neighbors of a Pixel</vt:lpstr>
      <vt:lpstr>Neighbors of a Pixel</vt:lpstr>
      <vt:lpstr>Neighbors of a Pixel</vt:lpstr>
      <vt:lpstr>Adjacency</vt:lpstr>
      <vt:lpstr>Adjacency</vt:lpstr>
      <vt:lpstr>Adjacency</vt:lpstr>
      <vt:lpstr>Adjacency</vt:lpstr>
      <vt:lpstr>Adjacency</vt:lpstr>
      <vt:lpstr>Adjacency</vt:lpstr>
      <vt:lpstr>Adjacency</vt:lpstr>
      <vt:lpstr>Adjacency</vt:lpstr>
      <vt:lpstr>Adjacency</vt:lpstr>
      <vt:lpstr>Adjacency</vt:lpstr>
      <vt:lpstr>Adjacency</vt:lpstr>
      <vt:lpstr>Adjacency</vt:lpstr>
      <vt:lpstr>Adjacency</vt:lpstr>
      <vt:lpstr>Connectivity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Distance Measures</vt:lpstr>
      <vt:lpstr>Distance Measures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AllahBux</dc:creator>
  <cp:lastModifiedBy>Dr. Muhammad Aksam Iftikhar</cp:lastModifiedBy>
  <cp:revision>132</cp:revision>
  <dcterms:created xsi:type="dcterms:W3CDTF">2006-08-16T00:00:00Z</dcterms:created>
  <dcterms:modified xsi:type="dcterms:W3CDTF">2024-02-22T06:36:31Z</dcterms:modified>
</cp:coreProperties>
</file>