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8"/>
  </p:notesMasterIdLst>
  <p:sldIdLst>
    <p:sldId id="453" r:id="rId2"/>
    <p:sldId id="505" r:id="rId3"/>
    <p:sldId id="497" r:id="rId4"/>
    <p:sldId id="506" r:id="rId5"/>
    <p:sldId id="498" r:id="rId6"/>
    <p:sldId id="475" r:id="rId7"/>
    <p:sldId id="480" r:id="rId8"/>
    <p:sldId id="476" r:id="rId9"/>
    <p:sldId id="477" r:id="rId10"/>
    <p:sldId id="481" r:id="rId11"/>
    <p:sldId id="484" r:id="rId12"/>
    <p:sldId id="485" r:id="rId13"/>
    <p:sldId id="486" r:id="rId14"/>
    <p:sldId id="487" r:id="rId15"/>
    <p:sldId id="488" r:id="rId16"/>
    <p:sldId id="489" r:id="rId17"/>
    <p:sldId id="491" r:id="rId18"/>
    <p:sldId id="492" r:id="rId19"/>
    <p:sldId id="462" r:id="rId20"/>
    <p:sldId id="504" r:id="rId21"/>
    <p:sldId id="464" r:id="rId22"/>
    <p:sldId id="465" r:id="rId23"/>
    <p:sldId id="466" r:id="rId24"/>
    <p:sldId id="467" r:id="rId25"/>
    <p:sldId id="468" r:id="rId26"/>
    <p:sldId id="502" r:id="rId27"/>
    <p:sldId id="471" r:id="rId28"/>
    <p:sldId id="472" r:id="rId29"/>
    <p:sldId id="501" r:id="rId30"/>
    <p:sldId id="503" r:id="rId31"/>
    <p:sldId id="461" r:id="rId32"/>
    <p:sldId id="500" r:id="rId33"/>
    <p:sldId id="460" r:id="rId34"/>
    <p:sldId id="459" r:id="rId35"/>
    <p:sldId id="456" r:id="rId36"/>
    <p:sldId id="293" r:id="rId37"/>
  </p:sldIdLst>
  <p:sldSz cx="12192000" cy="6858000"/>
  <p:notesSz cx="6858000" cy="9144000"/>
  <p:defaultText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7" algn="l" defTabSz="914298" rtl="0" eaLnBrk="1" latinLnBrk="0" hangingPunct="1">
      <a:defRPr sz="1800" kern="1200">
        <a:solidFill>
          <a:schemeClr val="tx1"/>
        </a:solidFill>
        <a:latin typeface="+mn-lt"/>
        <a:ea typeface="+mn-ea"/>
        <a:cs typeface="+mn-cs"/>
      </a:defRPr>
    </a:lvl4pPr>
    <a:lvl5pPr marL="1828596" algn="l" defTabSz="914298" rtl="0" eaLnBrk="1" latinLnBrk="0" hangingPunct="1">
      <a:defRPr sz="1800" kern="1200">
        <a:solidFill>
          <a:schemeClr val="tx1"/>
        </a:solidFill>
        <a:latin typeface="+mn-lt"/>
        <a:ea typeface="+mn-ea"/>
        <a:cs typeface="+mn-cs"/>
      </a:defRPr>
    </a:lvl5pPr>
    <a:lvl6pPr marL="2285745" algn="l" defTabSz="914298" rtl="0" eaLnBrk="1" latinLnBrk="0" hangingPunct="1">
      <a:defRPr sz="1800" kern="1200">
        <a:solidFill>
          <a:schemeClr val="tx1"/>
        </a:solidFill>
        <a:latin typeface="+mn-lt"/>
        <a:ea typeface="+mn-ea"/>
        <a:cs typeface="+mn-cs"/>
      </a:defRPr>
    </a:lvl6pPr>
    <a:lvl7pPr marL="2742894" algn="l" defTabSz="914298" rtl="0" eaLnBrk="1" latinLnBrk="0" hangingPunct="1">
      <a:defRPr sz="1800" kern="1200">
        <a:solidFill>
          <a:schemeClr val="tx1"/>
        </a:solidFill>
        <a:latin typeface="+mn-lt"/>
        <a:ea typeface="+mn-ea"/>
        <a:cs typeface="+mn-cs"/>
      </a:defRPr>
    </a:lvl7pPr>
    <a:lvl8pPr marL="3200043" algn="l" defTabSz="914298" rtl="0" eaLnBrk="1" latinLnBrk="0" hangingPunct="1">
      <a:defRPr sz="1800" kern="1200">
        <a:solidFill>
          <a:schemeClr val="tx1"/>
        </a:solidFill>
        <a:latin typeface="+mn-lt"/>
        <a:ea typeface="+mn-ea"/>
        <a:cs typeface="+mn-cs"/>
      </a:defRPr>
    </a:lvl8pPr>
    <a:lvl9pPr marL="3657192" algn="l" defTabSz="91429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A16A07-4D19-4CB8-B209-62E7B753616A}">
          <p14:sldIdLst>
            <p14:sldId id="453"/>
            <p14:sldId id="505"/>
            <p14:sldId id="497"/>
            <p14:sldId id="506"/>
            <p14:sldId id="498"/>
            <p14:sldId id="475"/>
            <p14:sldId id="480"/>
            <p14:sldId id="476"/>
            <p14:sldId id="477"/>
            <p14:sldId id="481"/>
            <p14:sldId id="484"/>
            <p14:sldId id="485"/>
            <p14:sldId id="486"/>
            <p14:sldId id="487"/>
            <p14:sldId id="488"/>
            <p14:sldId id="489"/>
            <p14:sldId id="491"/>
            <p14:sldId id="492"/>
            <p14:sldId id="462"/>
            <p14:sldId id="504"/>
            <p14:sldId id="464"/>
            <p14:sldId id="465"/>
            <p14:sldId id="466"/>
            <p14:sldId id="467"/>
            <p14:sldId id="468"/>
            <p14:sldId id="502"/>
            <p14:sldId id="471"/>
            <p14:sldId id="472"/>
            <p14:sldId id="501"/>
            <p14:sldId id="503"/>
            <p14:sldId id="461"/>
            <p14:sldId id="500"/>
            <p14:sldId id="460"/>
            <p14:sldId id="459"/>
            <p14:sldId id="456"/>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09" autoAdjust="0"/>
    <p:restoredTop sz="94474" autoAdjust="0"/>
  </p:normalViewPr>
  <p:slideViewPr>
    <p:cSldViewPr snapToGrid="0">
      <p:cViewPr varScale="1">
        <p:scale>
          <a:sx n="99" d="100"/>
          <a:sy n="99" d="100"/>
        </p:scale>
        <p:origin x="208" y="12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0FA-4770-480D-BCFE-915EE08CD6C5}" type="datetimeFigureOut">
              <a:rPr lang="en-US" smtClean="0"/>
              <a:t>2/21/23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6A399-2552-43E4-BEFA-619E0530D677}" type="slidenum">
              <a:rPr lang="en-US" smtClean="0"/>
              <a:t>‹#›</a:t>
            </a:fld>
            <a:endParaRPr lang="en-US"/>
          </a:p>
        </p:txBody>
      </p:sp>
    </p:spTree>
    <p:extLst>
      <p:ext uri="{BB962C8B-B14F-4D97-AF65-F5344CB8AC3E}">
        <p14:creationId xmlns:p14="http://schemas.microsoft.com/office/powerpoint/2010/main" val="4108188178"/>
      </p:ext>
    </p:extLst>
  </p:cSld>
  <p:clrMap bg1="lt1" tx1="dk1" bg2="lt2" tx2="dk2" accent1="accent1" accent2="accent2" accent3="accent3" accent4="accent4" accent5="accent5" accent6="accent6" hlink="hlink" folHlink="folHlink"/>
  <p:notesStyle>
    <a:lvl1pPr marL="0" algn="l" defTabSz="914298" rtl="0" eaLnBrk="1" latinLnBrk="0" hangingPunct="1">
      <a:defRPr sz="1200" kern="1200">
        <a:solidFill>
          <a:schemeClr val="tx1"/>
        </a:solidFill>
        <a:latin typeface="+mn-lt"/>
        <a:ea typeface="+mn-ea"/>
        <a:cs typeface="+mn-cs"/>
      </a:defRPr>
    </a:lvl1pPr>
    <a:lvl2pPr marL="457149" algn="l" defTabSz="914298" rtl="0" eaLnBrk="1" latinLnBrk="0" hangingPunct="1">
      <a:defRPr sz="1200" kern="1200">
        <a:solidFill>
          <a:schemeClr val="tx1"/>
        </a:solidFill>
        <a:latin typeface="+mn-lt"/>
        <a:ea typeface="+mn-ea"/>
        <a:cs typeface="+mn-cs"/>
      </a:defRPr>
    </a:lvl2pPr>
    <a:lvl3pPr marL="914298" algn="l" defTabSz="914298" rtl="0" eaLnBrk="1" latinLnBrk="0" hangingPunct="1">
      <a:defRPr sz="1200" kern="1200">
        <a:solidFill>
          <a:schemeClr val="tx1"/>
        </a:solidFill>
        <a:latin typeface="+mn-lt"/>
        <a:ea typeface="+mn-ea"/>
        <a:cs typeface="+mn-cs"/>
      </a:defRPr>
    </a:lvl3pPr>
    <a:lvl4pPr marL="1371447" algn="l" defTabSz="914298" rtl="0" eaLnBrk="1" latinLnBrk="0" hangingPunct="1">
      <a:defRPr sz="1200" kern="1200">
        <a:solidFill>
          <a:schemeClr val="tx1"/>
        </a:solidFill>
        <a:latin typeface="+mn-lt"/>
        <a:ea typeface="+mn-ea"/>
        <a:cs typeface="+mn-cs"/>
      </a:defRPr>
    </a:lvl4pPr>
    <a:lvl5pPr marL="1828596" algn="l" defTabSz="914298" rtl="0" eaLnBrk="1" latinLnBrk="0" hangingPunct="1">
      <a:defRPr sz="1200" kern="1200">
        <a:solidFill>
          <a:schemeClr val="tx1"/>
        </a:solidFill>
        <a:latin typeface="+mn-lt"/>
        <a:ea typeface="+mn-ea"/>
        <a:cs typeface="+mn-cs"/>
      </a:defRPr>
    </a:lvl5pPr>
    <a:lvl6pPr marL="2285745" algn="l" defTabSz="914298" rtl="0" eaLnBrk="1" latinLnBrk="0" hangingPunct="1">
      <a:defRPr sz="1200" kern="1200">
        <a:solidFill>
          <a:schemeClr val="tx1"/>
        </a:solidFill>
        <a:latin typeface="+mn-lt"/>
        <a:ea typeface="+mn-ea"/>
        <a:cs typeface="+mn-cs"/>
      </a:defRPr>
    </a:lvl6pPr>
    <a:lvl7pPr marL="2742894" algn="l" defTabSz="914298" rtl="0" eaLnBrk="1" latinLnBrk="0" hangingPunct="1">
      <a:defRPr sz="1200" kern="1200">
        <a:solidFill>
          <a:schemeClr val="tx1"/>
        </a:solidFill>
        <a:latin typeface="+mn-lt"/>
        <a:ea typeface="+mn-ea"/>
        <a:cs typeface="+mn-cs"/>
      </a:defRPr>
    </a:lvl7pPr>
    <a:lvl8pPr marL="3200043" algn="l" defTabSz="914298" rtl="0" eaLnBrk="1" latinLnBrk="0" hangingPunct="1">
      <a:defRPr sz="1200" kern="1200">
        <a:solidFill>
          <a:schemeClr val="tx1"/>
        </a:solidFill>
        <a:latin typeface="+mn-lt"/>
        <a:ea typeface="+mn-ea"/>
        <a:cs typeface="+mn-cs"/>
      </a:defRPr>
    </a:lvl8pPr>
    <a:lvl9pPr marL="3657192" algn="l" defTabSz="9142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6A399-2552-43E4-BEFA-619E0530D677}" type="slidenum">
              <a:rPr lang="en-US" smtClean="0"/>
              <a:t>1</a:t>
            </a:fld>
            <a:endParaRPr lang="en-US" dirty="0"/>
          </a:p>
        </p:txBody>
      </p:sp>
    </p:spTree>
    <p:extLst>
      <p:ext uri="{BB962C8B-B14F-4D97-AF65-F5344CB8AC3E}">
        <p14:creationId xmlns:p14="http://schemas.microsoft.com/office/powerpoint/2010/main" val="319737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AC89571-B110-407D-B2B1-6426D9176EF5}" type="slidenum">
              <a:rPr lang="en-US" altLang="en-US" sz="1200"/>
              <a:pPr/>
              <a:t>6</a:t>
            </a:fld>
            <a:endParaRPr lang="en-US" altLang="en-US" sz="120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0324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6CAF7E-DCA7-4B5B-8334-6C3F9A7756FA}" type="slidenum">
              <a:rPr lang="en-US" altLang="en-US" sz="1200"/>
              <a:pPr/>
              <a:t>10</a:t>
            </a:fld>
            <a:endParaRPr lang="en-US" altLang="en-US" sz="1200"/>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39734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884238" y="4303713"/>
            <a:ext cx="5029200" cy="4114800"/>
          </a:xfrm>
          <a:noFill/>
        </p:spPr>
        <p:txBody>
          <a:bodyPr/>
          <a:lstStyle/>
          <a:p>
            <a:r>
              <a:rPr lang="en-US" altLang="en-US">
                <a:latin typeface="Times New Roman" panose="02020603050405020304" pitchFamily="18" charset="0"/>
              </a:rPr>
              <a:t>This chart restates the basic problem solving flow to software development methods and techniques.  Systems engineering and requirements analysis is the “what,” design is the “how,”  implementation is the “do,” and testing and integration is the “test.”  During product use, maintenance may be required.</a:t>
            </a:r>
          </a:p>
          <a:p>
            <a:r>
              <a:rPr lang="en-US" altLang="en-US">
                <a:latin typeface="Times New Roman" panose="02020603050405020304" pitchFamily="18" charset="0"/>
              </a:rPr>
              <a:t>The software engineering principles reviewed earlier are incorporated into various software engineering methods and techniques.  The principle of rigor and formality will require an adoption of appropriate methods to define requirements and design the system.  Modularity, abstraction, and generality will be applied to tame the complexity of the design and make sure the design is understandable.  Finally, anticipation of change and incrementality allow the designing of systems that can easily evolve.  </a:t>
            </a:r>
          </a:p>
          <a:p>
            <a:r>
              <a:rPr lang="en-US" altLang="en-US">
                <a:latin typeface="Times New Roman" panose="02020603050405020304" pitchFamily="18" charset="0"/>
              </a:rPr>
              <a:t>Software engineering methods provide the technical "how to's" for building software. Each one of these software development activities will be defined in the slides to follow with the steps in each activity specified and shown with a sample technique.</a:t>
            </a:r>
          </a:p>
          <a:p>
            <a:r>
              <a:rPr lang="en-US" altLang="en-US">
                <a:latin typeface="Times New Roman" panose="02020603050405020304" pitchFamily="18" charset="0"/>
              </a:rPr>
              <a:t>Wind tunnels, aeronautic simulators, and space flight instruments are examples of types of applications that probably need to implement each of these development activities.  However, your application area may only require a subset of these development activities.</a:t>
            </a:r>
          </a:p>
          <a:p>
            <a:endParaRPr lang="en-US" altLang="en-US">
              <a:latin typeface="Times New Roman" panose="02020603050405020304" pitchFamily="18" charset="0"/>
            </a:endParaRPr>
          </a:p>
        </p:txBody>
      </p:sp>
      <p:sp>
        <p:nvSpPr>
          <p:cNvPr id="68611" name="Rectangle 3"/>
          <p:cNvSpPr>
            <a:spLocks noGrp="1" noRot="1" noChangeAspect="1" noChangeArrowheads="1" noTextEdit="1"/>
          </p:cNvSpPr>
          <p:nvPr>
            <p:ph type="sldImg"/>
          </p:nvPr>
        </p:nvSpPr>
        <p:spPr>
          <a:xfrm>
            <a:off x="381000" y="693738"/>
            <a:ext cx="6067425" cy="3413125"/>
          </a:xfrm>
          <a:ln cap="flat"/>
        </p:spPr>
      </p:sp>
    </p:spTree>
    <p:extLst>
      <p:ext uri="{BB962C8B-B14F-4D97-AF65-F5344CB8AC3E}">
        <p14:creationId xmlns:p14="http://schemas.microsoft.com/office/powerpoint/2010/main" val="2395669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panose="02020603050405020304" pitchFamily="18" charset="0"/>
              </a:rPr>
              <a:t>A computer scientist assumes that techniques, methodologies and tools are to be developed. They investigate in designs for each of these weapons, and prove theorems that specify they do what they are intended to do. They also design languages that allow us to express techniques. To do all this, a computer scientist has available an infinite amount of time.</a:t>
            </a:r>
          </a:p>
          <a:p>
            <a:r>
              <a:rPr lang="en-US" altLang="en-US">
                <a:latin typeface="Times" panose="02020603050405020304" pitchFamily="18" charset="0"/>
              </a:rPr>
              <a:t>A software engineering views these issues as solved. The only question for the software engineer is how these tools, techniques and methodologies can be used to solve the problem at hand. What they have to worry about is how to do it under the time pressure of a deadline. In addition they have to worry about a budget that might constrain the solution, and often, the use of tools. Good software engineering tools can cost up to a couple of $10,000 Dollars (Galaxy, Oracle 7, StP/OMT)</a:t>
            </a:r>
          </a:p>
          <a:p>
            <a:r>
              <a:rPr lang="en-US" altLang="en-US">
                <a:latin typeface="Times" panose="02020603050405020304" pitchFamily="18" charset="0"/>
              </a:rPr>
              <a:t>Object modeling is difficult. As we will see, good object modeling involves mastering complex concepts, terminology and conventions. It also requires considerable and sometimes subjective expertise in a strongly experience-based process. Beware of the false belief that technology can substitute for skill, and that skill is a replacement for thinking. offers this advise  [cit Tillmann].</a:t>
            </a:r>
          </a:p>
          <a:p>
            <a:r>
              <a:rPr lang="en-US" altLang="en-US">
                <a:latin typeface="Times" panose="02020603050405020304" pitchFamily="18" charset="0"/>
              </a:rPr>
              <a:t>Many organizations are frustrated with a lack of quality from their tool-based systems. However, the cause of this problem is often the false belief that a tool can be a substitute for knowledge and experience in understanding and using development techniques. Although CASE tools such as StP/OMT or Objectory and similar tools have the potential to change how people design applications, it is a mistake to think they can replace the skills needed to understand and apply underlying techniques such as object, functional or dynamic modeling. You cannot substitute hardware and software for grayware (brain power) [cit Tillmann]: Buying a tool does not make a poor object modeler a good object modeler. Designers need just as much skill in applying techniques with CASE tools as they did with pen and paper. </a:t>
            </a:r>
          </a:p>
          <a:p>
            <a:r>
              <a:rPr lang="en-US" altLang="en-US">
                <a:latin typeface="Times" panose="02020603050405020304" pitchFamily="18" charset="0"/>
              </a:rPr>
              <a:t>Another problem, that is often associated with tool-based analysis is that it is often insufficient or incomplete. Why is that? To a certain extent this problem has always existed. Systems developers are much better at collecting and documenting data than they are at interpreting what these data mean. This in unfortunate, because the major contribution an analysist can bring to system development is the thought process itself. But just as a tool is not a substitute for technique, knowledge and experience, technique skills cannot replace good analysis - people are still needed to think through the problem.</a:t>
            </a:r>
          </a:p>
          <a:p>
            <a:r>
              <a:rPr lang="en-US" altLang="en-US">
                <a:latin typeface="Times" panose="02020603050405020304" pitchFamily="18" charset="0"/>
              </a:rPr>
              <a:t>So our message is: Being able to use a tool does not mean you understand the underlying techniques, and understanding the techniques does not mean you understand the problem. In the final analysis, organizations and practitioners must recognize, that methodologies, tools and techniques do not represent the added values of the object modeling process. Rather, the real value that is added, is the thought and insight that only the analyst can provide. </a:t>
            </a:r>
          </a:p>
          <a:p>
            <a:endParaRPr lang="en-US" altLang="en-US">
              <a:latin typeface="Times" panose="02020603050405020304" pitchFamily="18" charset="0"/>
            </a:endParaRPr>
          </a:p>
        </p:txBody>
      </p:sp>
      <p:sp>
        <p:nvSpPr>
          <p:cNvPr id="47107" name="Rectangle 3"/>
          <p:cNvSpPr>
            <a:spLocks noGrp="1" noRot="1" noChangeAspect="1" noChangeArrowheads="1" noTextEdit="1"/>
          </p:cNvSpPr>
          <p:nvPr>
            <p:ph type="sldImg"/>
          </p:nvPr>
        </p:nvSpPr>
        <p:spPr>
          <a:xfrm>
            <a:off x="592138" y="25400"/>
            <a:ext cx="5549900" cy="3122613"/>
          </a:xfrm>
          <a:ln cap="flat"/>
        </p:spPr>
      </p:sp>
    </p:spTree>
    <p:extLst>
      <p:ext uri="{BB962C8B-B14F-4D97-AF65-F5344CB8AC3E}">
        <p14:creationId xmlns:p14="http://schemas.microsoft.com/office/powerpoint/2010/main" val="3158553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20938-361E-4185-80F0-E333672DC427}"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08294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3FD55-F460-4555-959A-7CBEB03E9FE6}" type="datetime1">
              <a:rPr lang="en-US" smtClean="0"/>
              <a:t>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44253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5FE34B-14CD-4162-891C-F50631BBD491}"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08489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CAE37D-7E76-40B4-BF27-484F4ED869C0}"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27141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CD13B-69FB-4441-9CA3-C84738ED4E93}"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97723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A7B4EF-9B7F-4B8B-B82B-8D17F53EE6DB}" type="datetime1">
              <a:rPr lang="en-US" smtClean="0"/>
              <a:t>2/21/23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521389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50"/>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5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17EAD3-EB2C-428C-816A-ED6A9AB0E991}" type="datetime1">
              <a:rPr lang="en-US" smtClean="0"/>
              <a:t>2/21/23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720068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78327-42FA-4509-9D41-D694AEB01D6F}"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801831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83772-3D75-49E9-A320-5C9EF16F0C88}"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77840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406E36-A23A-4A88-914C-808DF657D79F}"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54274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EFC51-2E6A-4B21-986E-4116DCF5E290}" type="datetime1">
              <a:rPr lang="en-US" smtClean="0"/>
              <a:t>2/21/23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96851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13999-CD04-4E3A-A722-F064EA8B907D}" type="datetime1">
              <a:rPr lang="en-US" smtClean="0"/>
              <a:t>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73537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BF497-F5D2-4D2A-B9CF-37E6679BA00A}" type="datetime1">
              <a:rPr lang="en-US" smtClean="0"/>
              <a:t>2/21/23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40352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991DFA-B5DA-42E5-9F24-50228A5279FB}" type="datetime1">
              <a:rPr lang="en-US" smtClean="0"/>
              <a:t>2/21/23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51815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71D69C-9FE7-4478-8C04-8A0EA20A6389}" type="datetime1">
              <a:rPr lang="en-US" smtClean="0"/>
              <a:t>2/21/23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93196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4606FA-3969-4B1E-AD8A-59122DA212C4}" type="datetime1">
              <a:rPr lang="en-US" smtClean="0"/>
              <a:t>2/21/23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96591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3"/>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AE3D1-E551-4C23-8F53-F6A4D0F9EC4F}" type="datetime1">
              <a:rPr lang="en-US" smtClean="0"/>
              <a:t>2/21/23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4687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26AAEB-C6D8-40B1-A3F1-F059FD313DD4}" type="datetime1">
              <a:rPr lang="en-US" smtClean="0"/>
              <a:t>2/21/23</a:t>
            </a:fld>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029373-6C5B-490F-B5A5-38FF4CFBCD5B}" type="slidenum">
              <a:rPr lang="en-US" smtClean="0"/>
              <a:t>‹#›</a:t>
            </a:fld>
            <a:endParaRPr lang="en-US"/>
          </a:p>
        </p:txBody>
      </p:sp>
    </p:spTree>
    <p:extLst>
      <p:ext uri="{BB962C8B-B14F-4D97-AF65-F5344CB8AC3E}">
        <p14:creationId xmlns:p14="http://schemas.microsoft.com/office/powerpoint/2010/main" val="5248938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softwaretestinghelp.com/types-of-software-testing/"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junaidakram@cuilahore.edu.pk" TargetMode="External"/><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71" y="870711"/>
            <a:ext cx="10842171" cy="1798319"/>
          </a:xfrm>
        </p:spPr>
        <p:txBody>
          <a:bodyPr/>
          <a:lstStyle/>
          <a:p>
            <a:pPr algn="ctr"/>
            <a:r>
              <a:rPr lang="en-GB" sz="5400" b="1" dirty="0"/>
              <a:t>Introduction to Software Engineering</a:t>
            </a:r>
            <a:endParaRPr lang="en-US" sz="900" dirty="0"/>
          </a:p>
        </p:txBody>
      </p:sp>
      <p:sp>
        <p:nvSpPr>
          <p:cNvPr id="3" name="Subtitle 2"/>
          <p:cNvSpPr>
            <a:spLocks noGrp="1"/>
          </p:cNvSpPr>
          <p:nvPr>
            <p:ph type="subTitle" idx="1"/>
          </p:nvPr>
        </p:nvSpPr>
        <p:spPr>
          <a:xfrm>
            <a:off x="2164510" y="3379931"/>
            <a:ext cx="7488091" cy="2391704"/>
          </a:xfrm>
        </p:spPr>
        <p:txBody>
          <a:bodyPr>
            <a:noAutofit/>
          </a:bodyPr>
          <a:lstStyle/>
          <a:p>
            <a:pPr algn="ctr"/>
            <a:r>
              <a:rPr lang="en-US" sz="3600" b="1" dirty="0">
                <a:solidFill>
                  <a:schemeClr val="tx1">
                    <a:lumMod val="95000"/>
                    <a:lumOff val="5000"/>
                  </a:schemeClr>
                </a:solidFill>
              </a:rPr>
              <a:t>D</a:t>
            </a:r>
            <a:r>
              <a:rPr lang="en-US" sz="3600" b="1" cap="none" dirty="0">
                <a:solidFill>
                  <a:schemeClr val="tx1">
                    <a:lumMod val="95000"/>
                    <a:lumOff val="5000"/>
                  </a:schemeClr>
                </a:solidFill>
              </a:rPr>
              <a:t>r</a:t>
            </a:r>
            <a:r>
              <a:rPr lang="en-US" sz="3600" b="1" dirty="0">
                <a:solidFill>
                  <a:schemeClr val="tx1">
                    <a:lumMod val="95000"/>
                    <a:lumOff val="5000"/>
                  </a:schemeClr>
                </a:solidFill>
              </a:rPr>
              <a:t>. Junaid </a:t>
            </a:r>
            <a:r>
              <a:rPr lang="en-GB" sz="3600" b="1" dirty="0">
                <a:solidFill>
                  <a:schemeClr val="tx1">
                    <a:lumMod val="95000"/>
                    <a:lumOff val="5000"/>
                  </a:schemeClr>
                </a:solidFill>
              </a:rPr>
              <a:t>Akram</a:t>
            </a:r>
            <a:endParaRPr lang="en-US" sz="3600" b="1" dirty="0">
              <a:solidFill>
                <a:schemeClr val="tx1">
                  <a:lumMod val="95000"/>
                  <a:lumOff val="5000"/>
                </a:schemeClr>
              </a:solidFill>
            </a:endParaRPr>
          </a:p>
          <a:p>
            <a:endParaRPr lang="en-US" dirty="0"/>
          </a:p>
          <a:p>
            <a:pPr lvl="0" algn="ctr"/>
            <a:r>
              <a:rPr lang="en-US" altLang="en-US" sz="1800" cap="none" dirty="0">
                <a:solidFill>
                  <a:srgbClr val="000000"/>
                </a:solidFill>
                <a:latin typeface="Time"/>
              </a:rPr>
              <a:t>Assistant Professor, Department of Computer Science COMSATS (Lahore)</a:t>
            </a:r>
          </a:p>
          <a:p>
            <a:pPr lvl="0" algn="ctr"/>
            <a:r>
              <a:rPr lang="en-US" altLang="en-US" sz="1800" cap="none" dirty="0">
                <a:solidFill>
                  <a:srgbClr val="000000"/>
                </a:solidFill>
                <a:latin typeface="Time"/>
              </a:rPr>
              <a:t>PhD (Software Engineering) Tsinghua University </a:t>
            </a:r>
          </a:p>
          <a:p>
            <a:pPr lvl="0" algn="ctr"/>
            <a:r>
              <a:rPr lang="en-US" altLang="en-US" sz="1800" cap="none" dirty="0">
                <a:solidFill>
                  <a:srgbClr val="000000"/>
                </a:solidFill>
                <a:latin typeface="Time"/>
              </a:rPr>
              <a:t>PostDoc (Software Testing) University of Luxembourg </a:t>
            </a:r>
            <a:endParaRPr lang="en-US" altLang="en-US" sz="1800" cap="none" dirty="0">
              <a:solidFill>
                <a:schemeClr val="tx1"/>
              </a:solidFill>
              <a:latin typeface="Time"/>
            </a:endParaRPr>
          </a:p>
          <a:p>
            <a:endParaRPr lang="en-US" dirty="0"/>
          </a:p>
        </p:txBody>
      </p:sp>
      <p:sp>
        <p:nvSpPr>
          <p:cNvPr id="9" name="Slide Number Placeholder 8"/>
          <p:cNvSpPr>
            <a:spLocks noGrp="1"/>
          </p:cNvSpPr>
          <p:nvPr>
            <p:ph type="sldNum" sz="quarter" idx="12"/>
          </p:nvPr>
        </p:nvSpPr>
        <p:spPr>
          <a:xfrm>
            <a:off x="10352541" y="423081"/>
            <a:ext cx="838199" cy="640336"/>
          </a:xfrm>
        </p:spPr>
        <p:txBody>
          <a:bodyPr/>
          <a:lstStyle/>
          <a:p>
            <a:fld id="{16029373-6C5B-490F-B5A5-38FF4CFBCD5B}" type="slidenum">
              <a:rPr lang="en-US" sz="2400" smtClean="0">
                <a:solidFill>
                  <a:srgbClr val="FFFF00"/>
                </a:solidFill>
              </a:rPr>
              <a:t>1</a:t>
            </a:fld>
            <a:endParaRPr lang="en-US" sz="2400" dirty="0">
              <a:solidFill>
                <a:srgbClr val="FFFF00"/>
              </a:solidFill>
            </a:endParaRPr>
          </a:p>
        </p:txBody>
      </p:sp>
      <p:sp>
        <p:nvSpPr>
          <p:cNvPr id="10" name="Rectangle 9"/>
          <p:cNvSpPr/>
          <p:nvPr/>
        </p:nvSpPr>
        <p:spPr>
          <a:xfrm>
            <a:off x="2755900" y="2834208"/>
            <a:ext cx="6096120" cy="400110"/>
          </a:xfrm>
          <a:prstGeom prst="rect">
            <a:avLst/>
          </a:prstGeom>
        </p:spPr>
        <p:txBody>
          <a:bodyPr wrap="square">
            <a:spAutoFit/>
          </a:bodyPr>
          <a:lstStyle/>
          <a:p>
            <a:pPr algn="ctr"/>
            <a:endParaRPr lang="en-US" sz="2000" dirty="0">
              <a:solidFill>
                <a:schemeClr val="tx1">
                  <a:lumMod val="95000"/>
                  <a:lumOff val="5000"/>
                </a:schemeClr>
              </a:solidFill>
              <a:latin typeface="+mj-lt"/>
              <a:ea typeface="+mj-ea"/>
              <a:cs typeface="+mj-cs"/>
            </a:endParaRPr>
          </a:p>
        </p:txBody>
      </p:sp>
    </p:spTree>
    <p:extLst>
      <p:ext uri="{BB962C8B-B14F-4D97-AF65-F5344CB8AC3E}">
        <p14:creationId xmlns:p14="http://schemas.microsoft.com/office/powerpoint/2010/main" val="711733516"/>
      </p:ext>
    </p:extLst>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2794000" y="295730"/>
            <a:ext cx="5820504" cy="697627"/>
          </a:xfrm>
          <a:noFill/>
        </p:spPr>
        <p:txBody>
          <a:bodyPr vert="horz" wrap="none" lIns="63500" tIns="25400" rIns="63500" bIns="25400" rtlCol="0" anchor="t">
            <a:spAutoFit/>
          </a:bodyPr>
          <a:lstStyle/>
          <a:p>
            <a:pPr eaLnBrk="1" hangingPunct="1"/>
            <a:r>
              <a:rPr lang="en-US" altLang="en-US" dirty="0">
                <a:solidFill>
                  <a:schemeClr val="tx2">
                    <a:lumMod val="60000"/>
                    <a:lumOff val="40000"/>
                  </a:schemeClr>
                </a:solidFill>
              </a:rPr>
              <a:t>Software Applications</a:t>
            </a:r>
          </a:p>
        </p:txBody>
      </p:sp>
      <p:sp>
        <p:nvSpPr>
          <p:cNvPr id="24578" name="Rectangle 3"/>
          <p:cNvSpPr>
            <a:spLocks noGrp="1" noChangeArrowheads="1"/>
          </p:cNvSpPr>
          <p:nvPr>
            <p:ph idx="1"/>
          </p:nvPr>
        </p:nvSpPr>
        <p:spPr>
          <a:xfrm>
            <a:off x="577850" y="1295400"/>
            <a:ext cx="10839450" cy="4800600"/>
          </a:xfrm>
        </p:spPr>
        <p:txBody>
          <a:bodyPr vert="horz" lIns="90487" tIns="44450" rIns="90487" bIns="44450" rtlCol="0">
            <a:noAutofit/>
          </a:bodyPr>
          <a:lstStyle/>
          <a:p>
            <a:pPr marL="0" indent="0" algn="just">
              <a:buNone/>
            </a:pPr>
            <a:r>
              <a:rPr lang="en-US" altLang="en-US" dirty="0">
                <a:solidFill>
                  <a:srgbClr val="FF0000"/>
                </a:solidFill>
                <a:latin typeface="+mn-lt"/>
              </a:rPr>
              <a:t>1. System software: </a:t>
            </a:r>
            <a:r>
              <a:rPr lang="en-US" altLang="en-US" dirty="0">
                <a:latin typeface="+mn-lt"/>
              </a:rPr>
              <a:t>such as compilers, editors, file management utilities</a:t>
            </a:r>
          </a:p>
          <a:p>
            <a:pPr marL="0" indent="0" algn="just">
              <a:buNone/>
            </a:pPr>
            <a:r>
              <a:rPr lang="en-US" altLang="en-US" dirty="0">
                <a:solidFill>
                  <a:srgbClr val="FF0000"/>
                </a:solidFill>
                <a:latin typeface="+mn-lt"/>
              </a:rPr>
              <a:t>2. Application software</a:t>
            </a:r>
            <a:r>
              <a:rPr lang="en-US" altLang="en-US" b="1" dirty="0">
                <a:solidFill>
                  <a:srgbClr val="FF0000"/>
                </a:solidFill>
                <a:latin typeface="+mn-lt"/>
              </a:rPr>
              <a:t>: </a:t>
            </a:r>
            <a:r>
              <a:rPr lang="en-US" altLang="en-US" dirty="0">
                <a:latin typeface="+mn-lt"/>
              </a:rPr>
              <a:t>stand-alone programs for specific needs.  </a:t>
            </a:r>
          </a:p>
          <a:p>
            <a:pPr marL="0" indent="0" algn="just">
              <a:buNone/>
            </a:pPr>
            <a:r>
              <a:rPr lang="en-US" altLang="en-US" dirty="0">
                <a:solidFill>
                  <a:srgbClr val="FF0000"/>
                </a:solidFill>
                <a:latin typeface="+mn-lt"/>
              </a:rPr>
              <a:t>3. Engineering/scientific software: </a:t>
            </a:r>
            <a:r>
              <a:rPr lang="en-US" altLang="en-US" dirty="0">
                <a:latin typeface="+mn-lt"/>
              </a:rPr>
              <a:t>Characterized by </a:t>
            </a:r>
            <a:r>
              <a:rPr lang="ja-JP" altLang="en-US" dirty="0">
                <a:latin typeface="+mn-lt"/>
              </a:rPr>
              <a:t>“</a:t>
            </a:r>
            <a:r>
              <a:rPr lang="en-US" altLang="ja-JP" dirty="0">
                <a:latin typeface="+mn-lt"/>
              </a:rPr>
              <a:t>number crunching</a:t>
            </a:r>
            <a:r>
              <a:rPr lang="ja-JP" altLang="en-US" dirty="0">
                <a:latin typeface="+mn-lt"/>
              </a:rPr>
              <a:t>”</a:t>
            </a:r>
            <a:r>
              <a:rPr lang="en-US" altLang="ja-JP" dirty="0">
                <a:latin typeface="+mn-lt"/>
              </a:rPr>
              <a:t>algorithms. such as automotive stress analysis, molecular biology, orbital dynamics </a:t>
            </a:r>
            <a:r>
              <a:rPr lang="en-US" altLang="ja-JP" dirty="0" err="1">
                <a:latin typeface="+mn-lt"/>
              </a:rPr>
              <a:t>etc</a:t>
            </a:r>
            <a:r>
              <a:rPr lang="en-US" altLang="ja-JP" dirty="0">
                <a:latin typeface="+mn-lt"/>
              </a:rPr>
              <a:t> </a:t>
            </a:r>
          </a:p>
          <a:p>
            <a:pPr marL="0" indent="0" algn="just">
              <a:buNone/>
            </a:pPr>
            <a:r>
              <a:rPr lang="en-US" altLang="en-US" dirty="0">
                <a:solidFill>
                  <a:srgbClr val="FF0000"/>
                </a:solidFill>
                <a:latin typeface="+mn-lt"/>
              </a:rPr>
              <a:t>4. Embedded software </a:t>
            </a:r>
            <a:r>
              <a:rPr lang="en-US" altLang="en-US" dirty="0">
                <a:latin typeface="+mn-lt"/>
              </a:rPr>
              <a:t>resides within a product or system. (key pad control of a microwave oven, digital function of dashboard display in a car)</a:t>
            </a:r>
          </a:p>
          <a:p>
            <a:pPr marL="0" indent="0" algn="just">
              <a:buNone/>
            </a:pPr>
            <a:r>
              <a:rPr lang="en-US" altLang="en-US" dirty="0">
                <a:solidFill>
                  <a:srgbClr val="FF0000"/>
                </a:solidFill>
                <a:latin typeface="+mn-lt"/>
              </a:rPr>
              <a:t>5. Product-line software </a:t>
            </a:r>
            <a:r>
              <a:rPr lang="en-US" altLang="en-US" dirty="0">
                <a:latin typeface="+mn-lt"/>
              </a:rPr>
              <a:t>focus on a limited marketplace to address mass consumer market. (word processing, graphics, database management)</a:t>
            </a:r>
          </a:p>
          <a:p>
            <a:pPr marL="0" indent="0" algn="just">
              <a:buNone/>
            </a:pPr>
            <a:r>
              <a:rPr lang="en-US" altLang="en-US" dirty="0">
                <a:solidFill>
                  <a:srgbClr val="FF0000"/>
                </a:solidFill>
                <a:latin typeface="+mn-lt"/>
              </a:rPr>
              <a:t>6. </a:t>
            </a:r>
            <a:r>
              <a:rPr lang="en-US" altLang="en-US" dirty="0" err="1">
                <a:solidFill>
                  <a:srgbClr val="FF0000"/>
                </a:solidFill>
                <a:latin typeface="+mn-lt"/>
              </a:rPr>
              <a:t>WebApps</a:t>
            </a:r>
            <a:r>
              <a:rPr lang="en-US" altLang="en-US" dirty="0">
                <a:solidFill>
                  <a:srgbClr val="FF0000"/>
                </a:solidFill>
                <a:latin typeface="+mn-lt"/>
              </a:rPr>
              <a:t> </a:t>
            </a:r>
            <a:r>
              <a:rPr lang="en-US" altLang="en-US" dirty="0">
                <a:latin typeface="+mn-lt"/>
              </a:rPr>
              <a:t>(Web applications) network centric software. As web 2.0 emerges, more sophisticated computing environments is supported integrated with remote database and business applications. </a:t>
            </a:r>
          </a:p>
          <a:p>
            <a:pPr marL="0" indent="0" algn="just">
              <a:buNone/>
            </a:pPr>
            <a:r>
              <a:rPr lang="en-US" altLang="en-US" dirty="0">
                <a:solidFill>
                  <a:srgbClr val="FF0000"/>
                </a:solidFill>
                <a:latin typeface="+mn-lt"/>
              </a:rPr>
              <a:t>7. AI </a:t>
            </a:r>
            <a:r>
              <a:rPr lang="en-US" altLang="en-US" dirty="0">
                <a:latin typeface="+mn-lt"/>
              </a:rPr>
              <a:t>software uses algorithm to solve complex problem. Robotics, expert system, pattern recognition game playing</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E80A052-8634-4B4C-9CDC-15C926BF13A2}" type="slidenum">
              <a:rPr lang="en-US" altLang="en-US">
                <a:latin typeface="Helvetica" panose="020B0604020202020204" pitchFamily="34" charset="0"/>
              </a:rPr>
              <a:pPr/>
              <a:t>10</a:t>
            </a:fld>
            <a:endParaRPr lang="en-US" altLang="en-US" dirty="0">
              <a:latin typeface="Helvetica" panose="020B0604020202020204" pitchFamily="34" charset="0"/>
            </a:endParaRPr>
          </a:p>
        </p:txBody>
      </p:sp>
    </p:spTree>
    <p:extLst>
      <p:ext uri="{BB962C8B-B14F-4D97-AF65-F5344CB8AC3E}">
        <p14:creationId xmlns:p14="http://schemas.microsoft.com/office/powerpoint/2010/main" val="42608504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457201"/>
            <a:ext cx="8305800" cy="995363"/>
          </a:xfrm>
        </p:spPr>
        <p:txBody>
          <a:bodyPr/>
          <a:lstStyle/>
          <a:p>
            <a:pPr eaLnBrk="1" hangingPunct="1"/>
            <a:r>
              <a:rPr lang="en-GB" altLang="en-US" sz="3200" dirty="0"/>
              <a:t>FAQ about Software Engineering</a:t>
            </a:r>
            <a:br>
              <a:rPr lang="en-GB" altLang="en-US" sz="3200" dirty="0"/>
            </a:br>
            <a:endParaRPr lang="en-US" altLang="en-US" sz="3200" dirty="0"/>
          </a:p>
        </p:txBody>
      </p:sp>
      <p:sp>
        <p:nvSpPr>
          <p:cNvPr id="30722" name="Slide Number Placeholder 3"/>
          <p:cNvSpPr>
            <a:spLocks noGrp="1"/>
          </p:cNvSpPr>
          <p:nvPr>
            <p:ph type="sldNum" sz="quarter" idx="12"/>
          </p:nvPr>
        </p:nvSpPr>
        <p:spPr bwMode="auto">
          <a:xfrm>
            <a:off x="9728200" y="58975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F492800-ED29-4E9D-8260-2E3FE33008FB}" type="slidenum">
              <a:rPr lang="en-US" altLang="en-US" sz="2000">
                <a:solidFill>
                  <a:srgbClr val="262626"/>
                </a:solidFill>
                <a:latin typeface="Time"/>
              </a:rPr>
              <a:pPr/>
              <a:t>11</a:t>
            </a:fld>
            <a:endParaRPr lang="en-US" altLang="en-US" dirty="0">
              <a:solidFill>
                <a:srgbClr val="262626"/>
              </a:solidFill>
              <a:latin typeface="Time"/>
            </a:endParaRPr>
          </a:p>
        </p:txBody>
      </p:sp>
      <p:graphicFrame>
        <p:nvGraphicFramePr>
          <p:cNvPr id="9" name="Table 8"/>
          <p:cNvGraphicFramePr>
            <a:graphicFrameLocks noGrp="1"/>
          </p:cNvGraphicFramePr>
          <p:nvPr>
            <p:extLst>
              <p:ext uri="{D42A27DB-BD31-4B8C-83A1-F6EECF244321}">
                <p14:modId xmlns:p14="http://schemas.microsoft.com/office/powerpoint/2010/main" val="3817568047"/>
              </p:ext>
            </p:extLst>
          </p:nvPr>
        </p:nvGraphicFramePr>
        <p:xfrm>
          <a:off x="660400" y="1585120"/>
          <a:ext cx="10083800" cy="4809639"/>
        </p:xfrm>
        <a:graphic>
          <a:graphicData uri="http://schemas.openxmlformats.org/drawingml/2006/table">
            <a:tbl>
              <a:tblPr/>
              <a:tblGrid>
                <a:gridCol w="3403600">
                  <a:extLst>
                    <a:ext uri="{9D8B030D-6E8A-4147-A177-3AD203B41FA5}">
                      <a16:colId xmlns:a16="http://schemas.microsoft.com/office/drawing/2014/main" val="20000"/>
                    </a:ext>
                  </a:extLst>
                </a:gridCol>
                <a:gridCol w="6680200">
                  <a:extLst>
                    <a:ext uri="{9D8B030D-6E8A-4147-A177-3AD203B41FA5}">
                      <a16:colId xmlns:a16="http://schemas.microsoft.com/office/drawing/2014/main" val="20001"/>
                    </a:ext>
                  </a:extLst>
                </a:gridCol>
              </a:tblGrid>
              <a:tr h="541557">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FFFFFF"/>
                          </a:solidFill>
                          <a:effectLst/>
                          <a:latin typeface="Arial" charset="0"/>
                          <a:ea typeface="ＭＳ Ｐゴシック" charset="0"/>
                          <a:cs typeface="Arial" charset="0"/>
                        </a:rPr>
                        <a:t>Question</a:t>
                      </a:r>
                      <a:endParaRPr kumimoji="0" lang="en-GB" sz="1400" b="1" i="0" u="none" strike="noStrike" cap="none" normalizeH="0" baseline="0">
                        <a:ln>
                          <a:noFill/>
                        </a:ln>
                        <a:solidFill>
                          <a:srgbClr val="000000"/>
                        </a:solidFill>
                        <a:effectLst/>
                        <a:latin typeface="Arial" charset="0"/>
                        <a:ea typeface="Times New Roman" charset="0"/>
                        <a:cs typeface="Arial" charset="0"/>
                      </a:endParaRPr>
                    </a:p>
                  </a:txBody>
                  <a:tcPr marL="73024" marR="73024" marT="73033" marB="7303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FFFFFF"/>
                          </a:solidFill>
                          <a:effectLst/>
                          <a:latin typeface="Arial" charset="0"/>
                          <a:ea typeface="ＭＳ Ｐゴシック" charset="0"/>
                          <a:cs typeface="Arial" charset="0"/>
                        </a:rPr>
                        <a:t>Answer</a:t>
                      </a:r>
                      <a:endParaRPr kumimoji="0" lang="en-GB" sz="1400" b="1" i="0" u="none" strike="noStrike" cap="none" normalizeH="0" baseline="0" dirty="0">
                        <a:ln>
                          <a:noFill/>
                        </a:ln>
                        <a:solidFill>
                          <a:srgbClr val="000000"/>
                        </a:solidFill>
                        <a:effectLst/>
                        <a:latin typeface="Arial" charset="0"/>
                        <a:ea typeface="Times New Roman" charset="0"/>
                        <a:cs typeface="Arial" charset="0"/>
                      </a:endParaRPr>
                    </a:p>
                  </a:txBody>
                  <a:tcPr marL="73024" marR="73024" marT="73033" marB="7303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0862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Computer programs, data structures and associated documentation. Software products may be developed for a particular customer or may be developed for a general market.</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80853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are the attributes of good software?</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Good software should deliver the required functionality and performance to the user and should be </a:t>
                      </a:r>
                      <a:r>
                        <a:rPr kumimoji="0" lang="en-GB" sz="1400" b="0" i="0" u="none" strike="noStrike" cap="none" normalizeH="0" baseline="0" dirty="0">
                          <a:ln>
                            <a:noFill/>
                          </a:ln>
                          <a:solidFill>
                            <a:srgbClr val="FF0000"/>
                          </a:solidFill>
                          <a:effectLst/>
                          <a:latin typeface="Arial" charset="0"/>
                          <a:ea typeface="ＭＳ Ｐゴシック" charset="0"/>
                          <a:cs typeface="Arial" charset="0"/>
                        </a:rPr>
                        <a:t>maintainable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a:t>
                      </a:r>
                      <a:r>
                        <a:rPr kumimoji="0" lang="en-GB" sz="1400" b="0" i="0" u="none" strike="noStrike" cap="none" normalizeH="0" baseline="0" dirty="0">
                          <a:ln>
                            <a:noFill/>
                          </a:ln>
                          <a:solidFill>
                            <a:srgbClr val="FF0000"/>
                          </a:solidFill>
                          <a:effectLst/>
                          <a:latin typeface="Arial" charset="0"/>
                          <a:ea typeface="ＭＳ Ｐゴシック" charset="0"/>
                          <a:cs typeface="Arial" charset="0"/>
                        </a:rPr>
                        <a:t>dependable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and </a:t>
                      </a:r>
                      <a:r>
                        <a:rPr kumimoji="0" lang="en-GB" sz="1400" b="0" i="0" u="none" strike="noStrike" cap="none" normalizeH="0" baseline="0" dirty="0">
                          <a:ln>
                            <a:noFill/>
                          </a:ln>
                          <a:solidFill>
                            <a:srgbClr val="FF0000"/>
                          </a:solidFill>
                          <a:effectLst/>
                          <a:latin typeface="Arial" charset="0"/>
                          <a:ea typeface="ＭＳ Ｐゴシック" charset="0"/>
                          <a:cs typeface="Arial" charset="0"/>
                        </a:rPr>
                        <a:t>usable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9006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charset="0"/>
                          <a:ea typeface="ＭＳ Ｐゴシック" charset="0"/>
                          <a:cs typeface="Arial" charset="0"/>
                        </a:rPr>
                        <a:t>What is software engineering?</a:t>
                      </a:r>
                      <a:endParaRPr kumimoji="0" lang="en-GB" sz="1400" b="0" i="0" u="none" strike="noStrike" cap="none" normalizeH="0" baseline="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Software engineering is an engineering discipline that is concerned with all aspects of software production.</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80853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computer science?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Computer science focuses on theory and fundamentals; software engineering is concerned with the practicalities of developing and delivering useful software.</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052324">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What is the </a:t>
                      </a:r>
                      <a:r>
                        <a:rPr kumimoji="0" lang="en-GB" sz="1400" b="0" i="0" u="none" strike="noStrike" cap="none" normalizeH="0" baseline="0" dirty="0">
                          <a:ln>
                            <a:noFill/>
                          </a:ln>
                          <a:solidFill>
                            <a:srgbClr val="AD0101"/>
                          </a:solidFill>
                          <a:effectLst/>
                          <a:latin typeface="Arial" charset="0"/>
                          <a:ea typeface="ＭＳ Ｐゴシック" charset="0"/>
                          <a:cs typeface="Arial" charset="0"/>
                        </a:rPr>
                        <a:t>difference</a:t>
                      </a:r>
                      <a:r>
                        <a:rPr kumimoji="0" lang="en-GB" sz="1400" b="0" i="0" u="none" strike="noStrike" cap="none" normalizeH="0" baseline="0" dirty="0">
                          <a:ln>
                            <a:noFill/>
                          </a:ln>
                          <a:solidFill>
                            <a:srgbClr val="000000"/>
                          </a:solidFill>
                          <a:effectLst/>
                          <a:latin typeface="Arial" charset="0"/>
                          <a:ea typeface="ＭＳ Ｐゴシック" charset="0"/>
                          <a:cs typeface="Arial" charset="0"/>
                        </a:rPr>
                        <a:t> between software engineering and system engineering?</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charset="0"/>
                          <a:ea typeface="ＭＳ Ｐゴシック" charset="0"/>
                          <a:cs typeface="Arial" charset="0"/>
                        </a:rPr>
                        <a:t>System engineering is concerned with all aspects of computer-based systems development including hardware, software and process engineering. Software engineering is part of this more general process.</a:t>
                      </a:r>
                      <a:endParaRPr kumimoji="0" lang="en-GB" sz="1400" b="0" i="0" u="none" strike="noStrike" cap="none" normalizeH="0" baseline="0" dirty="0">
                        <a:ln>
                          <a:noFill/>
                        </a:ln>
                        <a:solidFill>
                          <a:srgbClr val="000000"/>
                        </a:solidFill>
                        <a:effectLst/>
                        <a:latin typeface="Arial" charset="0"/>
                        <a:ea typeface="Times New Roman" charset="0"/>
                        <a:cs typeface="Arial" charset="0"/>
                      </a:endParaRPr>
                    </a:p>
                  </a:txBody>
                  <a:tcPr marL="73024" marR="73024" marT="0" marB="68588"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5665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854076" y="224631"/>
            <a:ext cx="9255124" cy="1143000"/>
          </a:xfrm>
        </p:spPr>
        <p:txBody>
          <a:bodyPr/>
          <a:lstStyle/>
          <a:p>
            <a:pPr eaLnBrk="1" hangingPunct="1"/>
            <a:r>
              <a:rPr lang="en-GB" altLang="en-US" sz="4000" dirty="0">
                <a:solidFill>
                  <a:schemeClr val="tx2">
                    <a:lumMod val="60000"/>
                    <a:lumOff val="40000"/>
                  </a:schemeClr>
                </a:solidFill>
              </a:rPr>
              <a:t>Essential attributes of good software</a:t>
            </a:r>
            <a:endParaRPr lang="en-US" altLang="en-US" sz="4000" dirty="0">
              <a:solidFill>
                <a:schemeClr val="tx2">
                  <a:lumMod val="60000"/>
                  <a:lumOff val="40000"/>
                </a:schemeClr>
              </a:solidFill>
            </a:endParaRPr>
          </a:p>
        </p:txBody>
      </p:sp>
      <p:sp>
        <p:nvSpPr>
          <p:cNvPr id="31746" name="Slide Number Placeholder 4"/>
          <p:cNvSpPr>
            <a:spLocks noGrp="1"/>
          </p:cNvSpPr>
          <p:nvPr>
            <p:ph type="sldNum" sz="quarter" idx="12"/>
          </p:nvPr>
        </p:nvSpPr>
        <p:spPr bwMode="auto">
          <a:xfrm>
            <a:off x="9702800" y="6635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AD45DED-0B9C-4159-A598-AA229146C457}" type="slidenum">
              <a:rPr lang="en-US" altLang="en-US">
                <a:solidFill>
                  <a:srgbClr val="262626"/>
                </a:solidFill>
                <a:latin typeface="Time"/>
              </a:rPr>
              <a:pPr/>
              <a:t>12</a:t>
            </a:fld>
            <a:endParaRPr lang="en-US" altLang="en-US" dirty="0">
              <a:solidFill>
                <a:srgbClr val="262626"/>
              </a:solidFill>
              <a:latin typeface="Time"/>
            </a:endParaRPr>
          </a:p>
        </p:txBody>
      </p:sp>
      <p:graphicFrame>
        <p:nvGraphicFramePr>
          <p:cNvPr id="9" name="Table 8"/>
          <p:cNvGraphicFramePr>
            <a:graphicFrameLocks noGrp="1"/>
          </p:cNvGraphicFramePr>
          <p:nvPr>
            <p:extLst>
              <p:ext uri="{D42A27DB-BD31-4B8C-83A1-F6EECF244321}">
                <p14:modId xmlns:p14="http://schemas.microsoft.com/office/powerpoint/2010/main" val="4287040610"/>
              </p:ext>
            </p:extLst>
          </p:nvPr>
        </p:nvGraphicFramePr>
        <p:xfrm>
          <a:off x="682626" y="1706562"/>
          <a:ext cx="10417174" cy="4045729"/>
        </p:xfrm>
        <a:graphic>
          <a:graphicData uri="http://schemas.openxmlformats.org/drawingml/2006/table">
            <a:tbl>
              <a:tblPr/>
              <a:tblGrid>
                <a:gridCol w="2967183">
                  <a:extLst>
                    <a:ext uri="{9D8B030D-6E8A-4147-A177-3AD203B41FA5}">
                      <a16:colId xmlns:a16="http://schemas.microsoft.com/office/drawing/2014/main" val="1596371342"/>
                    </a:ext>
                  </a:extLst>
                </a:gridCol>
                <a:gridCol w="7449991">
                  <a:extLst>
                    <a:ext uri="{9D8B030D-6E8A-4147-A177-3AD203B41FA5}">
                      <a16:colId xmlns:a16="http://schemas.microsoft.com/office/drawing/2014/main" val="300380089"/>
                    </a:ext>
                  </a:extLst>
                </a:gridCol>
              </a:tblGrid>
              <a:tr h="568555">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Product characteristic</a:t>
                      </a:r>
                      <a:endParaRPr kumimoji="0" lang="en-GB"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91443"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1" i="0" u="none" strike="noStrike" cap="none" normalizeH="0" baseline="0" dirty="0">
                          <a:ln>
                            <a:noFill/>
                          </a:ln>
                          <a:solidFill>
                            <a:srgbClr val="FFFFFF"/>
                          </a:solidFill>
                          <a:effectLst/>
                          <a:latin typeface="Arial" panose="020B0604020202020204" pitchFamily="34" charset="0"/>
                          <a:ea typeface="MS PGothic" panose="020B0600070205080204" pitchFamily="34" charset="-128"/>
                          <a:cs typeface="Arial" panose="020B0604020202020204" pitchFamily="34" charset="0"/>
                        </a:rPr>
                        <a:t>Description</a:t>
                      </a:r>
                      <a:endParaRPr kumimoji="0" lang="en-GB"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txBody>
                  <a:tcPr marL="54610" marR="54610" marT="91443"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539559377"/>
                  </a:ext>
                </a:extLst>
              </a:tr>
              <a:tr h="874483">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Maintainability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should be written in such a way so that it can evolve to meet the changing needs of customers. This is a critical attribute because software change is an inevitable requirement of a changing business environment.</a:t>
                      </a:r>
                      <a:endParaRPr kumimoji="0" lang="en-GB"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788973744"/>
                  </a:ext>
                </a:extLst>
              </a:tr>
              <a:tr h="914400">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Dependability and security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63465211"/>
                  </a:ext>
                </a:extLst>
              </a:tr>
              <a:tr h="850900">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Efficiency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should not make wasteful use of system resources such as memory and processor cycles. Efficiency therefore includes </a:t>
                      </a:r>
                      <a:r>
                        <a:rPr kumimoji="0" lang="en-GB" altLang="en-US" sz="1400" b="0" i="0" u="none" strike="noStrike" cap="none" normalizeH="0" baseline="0" dirty="0">
                          <a:ln>
                            <a:noFill/>
                          </a:ln>
                          <a:solidFill>
                            <a:srgbClr val="FF0000"/>
                          </a:solidFill>
                          <a:effectLst/>
                          <a:latin typeface="Arial" panose="020B0604020202020204" pitchFamily="34" charset="0"/>
                          <a:ea typeface="MS PGothic" panose="020B0600070205080204" pitchFamily="34" charset="-128"/>
                          <a:cs typeface="Arial" panose="020B0604020202020204" pitchFamily="34" charset="0"/>
                        </a:rPr>
                        <a:t>responsiveness</a:t>
                      </a: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GB" altLang="en-US" sz="1400" b="0" i="0" u="none" strike="noStrike" cap="none" normalizeH="0" baseline="0" dirty="0">
                          <a:ln>
                            <a:noFill/>
                          </a:ln>
                          <a:solidFill>
                            <a:srgbClr val="FF0000"/>
                          </a:solidFill>
                          <a:effectLst/>
                          <a:latin typeface="Arial" panose="020B0604020202020204" pitchFamily="34" charset="0"/>
                          <a:ea typeface="MS PGothic" panose="020B0600070205080204" pitchFamily="34" charset="-128"/>
                          <a:cs typeface="Arial" panose="020B0604020202020204" pitchFamily="34" charset="0"/>
                        </a:rPr>
                        <a:t>processing time</a:t>
                      </a: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GB" altLang="en-US" sz="1400" b="0" i="0" u="none" strike="noStrike" cap="none" normalizeH="0" baseline="0" dirty="0">
                          <a:ln>
                            <a:noFill/>
                          </a:ln>
                          <a:solidFill>
                            <a:srgbClr val="FF0000"/>
                          </a:solidFill>
                          <a:effectLst/>
                          <a:latin typeface="Arial" panose="020B0604020202020204" pitchFamily="34" charset="0"/>
                          <a:ea typeface="MS PGothic" panose="020B0600070205080204" pitchFamily="34" charset="-128"/>
                          <a:cs typeface="Arial" panose="020B0604020202020204" pitchFamily="34" charset="0"/>
                        </a:rPr>
                        <a:t>memory utilisation</a:t>
                      </a: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etc.</a:t>
                      </a:r>
                      <a:endParaRPr kumimoji="0" lang="en-GB"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417495005"/>
                  </a:ext>
                </a:extLst>
              </a:tr>
              <a:tr h="837391">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Acceptability</a:t>
                      </a:r>
                      <a:endParaRPr kumimoji="0" lang="en-GB" altLang="en-US" sz="1400" b="0" i="0" u="none" strike="noStrike" cap="none" normalizeH="0" baseline="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1pPr>
                      <a:lvl2pPr marL="742950" indent="-285750">
                        <a:spcBef>
                          <a:spcPct val="20000"/>
                        </a:spcBef>
                        <a:buClr>
                          <a:schemeClr val="accent1"/>
                        </a:buClr>
                        <a:buFont typeface="Arial" panose="020B0604020202020204" pitchFamily="34" charset="0"/>
                        <a:defRPr sz="2000">
                          <a:solidFill>
                            <a:schemeClr val="tx2"/>
                          </a:solidFill>
                          <a:latin typeface="Times New Roman" panose="02020603050405020304" pitchFamily="18" charset="0"/>
                          <a:ea typeface="MS PGothic" panose="020B0600070205080204" pitchFamily="34" charset="-128"/>
                        </a:defRPr>
                      </a:lvl2pPr>
                      <a:lvl3pPr marL="1143000" indent="-228600">
                        <a:spcBef>
                          <a:spcPct val="20000"/>
                        </a:spcBef>
                        <a:buClr>
                          <a:schemeClr val="accent1"/>
                        </a:buClr>
                        <a:buFont typeface="Arial" panose="020B0604020202020204" pitchFamily="34" charset="0"/>
                        <a:defRPr>
                          <a:solidFill>
                            <a:schemeClr val="tx2"/>
                          </a:solidFill>
                          <a:latin typeface="Times New Roman" panose="02020603050405020304" pitchFamily="18" charset="0"/>
                          <a:ea typeface="MS PGothic" panose="020B0600070205080204" pitchFamily="34" charset="-128"/>
                        </a:defRPr>
                      </a:lvl3pPr>
                      <a:lvl4pPr marL="16002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4pPr>
                      <a:lvl5pPr marL="2057400" indent="-228600">
                        <a:spcBef>
                          <a:spcPct val="20000"/>
                        </a:spcBef>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accent1"/>
                        </a:buClr>
                        <a:buFont typeface="Arial" panose="020B0604020202020204" pitchFamily="34" charset="0"/>
                        <a:defRPr sz="1600">
                          <a:solidFill>
                            <a:schemeClr val="tx2"/>
                          </a:solidFill>
                          <a:latin typeface="Times New Roman" panose="02020603050405020304" pitchFamily="18" charset="0"/>
                          <a:ea typeface="MS PGothic" panose="020B0600070205080204" pitchFamily="34" charset="-128"/>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Software must be acceptable to the type of users for which it is designed. This means that it must be </a:t>
                      </a:r>
                      <a:r>
                        <a:rPr kumimoji="0" lang="en-GB" altLang="en-US" sz="1400" b="0" i="0" u="none" strike="noStrike" cap="none" normalizeH="0" baseline="0" dirty="0">
                          <a:ln>
                            <a:noFill/>
                          </a:ln>
                          <a:solidFill>
                            <a:srgbClr val="FF0000"/>
                          </a:solidFill>
                          <a:effectLst/>
                          <a:latin typeface="Arial" panose="020B0604020202020204" pitchFamily="34" charset="0"/>
                          <a:ea typeface="MS PGothic" panose="020B0600070205080204" pitchFamily="34" charset="-128"/>
                          <a:cs typeface="Arial" panose="020B0604020202020204" pitchFamily="34" charset="0"/>
                        </a:rPr>
                        <a:t>understandable</a:t>
                      </a: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t>
                      </a:r>
                      <a:r>
                        <a:rPr kumimoji="0" lang="en-GB" altLang="en-US" sz="1400" b="0" i="0" u="none" strike="noStrike" cap="none" normalizeH="0" baseline="0" dirty="0">
                          <a:ln>
                            <a:noFill/>
                          </a:ln>
                          <a:solidFill>
                            <a:srgbClr val="FF0000"/>
                          </a:solidFill>
                          <a:effectLst/>
                          <a:latin typeface="Arial" panose="020B0604020202020204" pitchFamily="34" charset="0"/>
                          <a:ea typeface="MS PGothic" panose="020B0600070205080204" pitchFamily="34" charset="-128"/>
                          <a:cs typeface="Arial" panose="020B0604020202020204" pitchFamily="34" charset="0"/>
                        </a:rPr>
                        <a:t>usable</a:t>
                      </a: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and </a:t>
                      </a:r>
                      <a:r>
                        <a:rPr kumimoji="0" lang="en-GB" altLang="en-US" sz="1400" b="0" i="0" u="none" strike="noStrike" cap="none" normalizeH="0" baseline="0" dirty="0">
                          <a:ln>
                            <a:noFill/>
                          </a:ln>
                          <a:solidFill>
                            <a:srgbClr val="FF0000"/>
                          </a:solidFill>
                          <a:effectLst/>
                          <a:latin typeface="Arial" panose="020B0604020202020204" pitchFamily="34" charset="0"/>
                          <a:ea typeface="MS PGothic" panose="020B0600070205080204" pitchFamily="34" charset="-128"/>
                          <a:cs typeface="Arial" panose="020B0604020202020204" pitchFamily="34" charset="0"/>
                        </a:rPr>
                        <a:t>compatible</a:t>
                      </a:r>
                      <a:r>
                        <a:rPr kumimoji="0" lang="en-GB" altLang="en-US" sz="1400" b="0" i="0" u="none" strike="noStrike" cap="none" normalizeH="0" baseline="0" dirty="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 with other systems that they use. </a:t>
                      </a:r>
                      <a:endParaRPr kumimoji="0" lang="en-GB"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15593133"/>
                  </a:ext>
                </a:extLst>
              </a:tr>
            </a:tbl>
          </a:graphicData>
        </a:graphic>
      </p:graphicFrame>
    </p:spTree>
    <p:extLst>
      <p:ext uri="{BB962C8B-B14F-4D97-AF65-F5344CB8AC3E}">
        <p14:creationId xmlns:p14="http://schemas.microsoft.com/office/powerpoint/2010/main" val="72735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2636044" y="786607"/>
            <a:ext cx="7405687" cy="620713"/>
          </a:xfrm>
          <a:noFill/>
        </p:spPr>
        <p:txBody>
          <a:bodyPr vert="horz" lIns="63500" tIns="25400" rIns="63500" bIns="25400" rtlCol="0" anchor="t">
            <a:spAutoFit/>
          </a:bodyPr>
          <a:lstStyle/>
          <a:p>
            <a:pPr eaLnBrk="1" hangingPunct="1"/>
            <a:r>
              <a:rPr lang="en-US" altLang="en-US" sz="3700" dirty="0"/>
              <a:t>A Layered Technology</a:t>
            </a:r>
          </a:p>
        </p:txBody>
      </p:sp>
      <p:sp>
        <p:nvSpPr>
          <p:cNvPr id="32770" name="Slide Number Placeholder 4"/>
          <p:cNvSpPr>
            <a:spLocks noGrp="1"/>
          </p:cNvSpPr>
          <p:nvPr>
            <p:ph type="sldNum" sz="quarter" idx="12"/>
          </p:nvPr>
        </p:nvSpPr>
        <p:spPr bwMode="auto">
          <a:xfrm>
            <a:off x="10393363" y="222914"/>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5A6DCB-E784-4CD9-9ED1-1E3BE47CBAEC}" type="slidenum">
              <a:rPr lang="en-US" altLang="en-US" sz="2000">
                <a:latin typeface="Helvetica" panose="020B0604020202020204" pitchFamily="34" charset="0"/>
              </a:rPr>
              <a:pPr/>
              <a:t>13</a:t>
            </a:fld>
            <a:endParaRPr lang="en-US" altLang="en-US" sz="1000" dirty="0">
              <a:latin typeface="Helvetica" panose="020B0604020202020204" pitchFamily="34" charset="0"/>
            </a:endParaRPr>
          </a:p>
        </p:txBody>
      </p:sp>
      <p:sp>
        <p:nvSpPr>
          <p:cNvPr id="32771" name="Rectangle 3"/>
          <p:cNvSpPr>
            <a:spLocks noChangeArrowheads="1"/>
          </p:cNvSpPr>
          <p:nvPr/>
        </p:nvSpPr>
        <p:spPr bwMode="auto">
          <a:xfrm>
            <a:off x="856956" y="520809"/>
            <a:ext cx="3343863"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nSpc>
                <a:spcPct val="90000"/>
              </a:lnSpc>
            </a:pPr>
            <a:r>
              <a:rPr lang="en-US" altLang="en-US" b="1" i="1" dirty="0">
                <a:latin typeface="Palatino" charset="0"/>
              </a:rPr>
              <a:t>Software Engineering</a:t>
            </a:r>
            <a:endParaRPr lang="en-US" altLang="en-US" b="1" dirty="0">
              <a:latin typeface="Palatino" charset="0"/>
            </a:endParaRPr>
          </a:p>
        </p:txBody>
      </p:sp>
      <p:sp>
        <p:nvSpPr>
          <p:cNvPr id="156676" name="Oval 4"/>
          <p:cNvSpPr>
            <a:spLocks noChangeArrowheads="1"/>
          </p:cNvSpPr>
          <p:nvPr/>
        </p:nvSpPr>
        <p:spPr bwMode="auto">
          <a:xfrm>
            <a:off x="2528888" y="2714626"/>
            <a:ext cx="7620000" cy="1285875"/>
          </a:xfrm>
          <a:prstGeom prst="ellipse">
            <a:avLst/>
          </a:prstGeom>
          <a:solidFill>
            <a:srgbClr val="01EA89"/>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7" name="Oval 5"/>
          <p:cNvSpPr>
            <a:spLocks noChangeArrowheads="1"/>
          </p:cNvSpPr>
          <p:nvPr/>
        </p:nvSpPr>
        <p:spPr bwMode="auto">
          <a:xfrm>
            <a:off x="2986088" y="2286000"/>
            <a:ext cx="6629400" cy="1200150"/>
          </a:xfrm>
          <a:prstGeom prst="ellipse">
            <a:avLst/>
          </a:prstGeom>
          <a:solidFill>
            <a:srgbClr val="BC3700"/>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8" name="Oval 6"/>
          <p:cNvSpPr>
            <a:spLocks noChangeArrowheads="1"/>
          </p:cNvSpPr>
          <p:nvPr/>
        </p:nvSpPr>
        <p:spPr bwMode="auto">
          <a:xfrm>
            <a:off x="3519488" y="1828800"/>
            <a:ext cx="5486400" cy="1028700"/>
          </a:xfrm>
          <a:prstGeom prst="ellipse">
            <a:avLst/>
          </a:prstGeom>
          <a:solidFill>
            <a:schemeClr val="tx2"/>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79" name="Oval 7"/>
          <p:cNvSpPr>
            <a:spLocks noChangeArrowheads="1"/>
          </p:cNvSpPr>
          <p:nvPr/>
        </p:nvSpPr>
        <p:spPr bwMode="auto">
          <a:xfrm>
            <a:off x="3900488" y="1600200"/>
            <a:ext cx="4724400" cy="685800"/>
          </a:xfrm>
          <a:prstGeom prst="ellipse">
            <a:avLst/>
          </a:prstGeom>
          <a:solidFill>
            <a:srgbClr val="790015"/>
          </a:solidFill>
          <a:ln>
            <a:noFill/>
          </a:ln>
          <a:effectLst>
            <a:outerShdw blurRad="63500" dist="107763" dir="2700000" algn="ctr" rotWithShape="0">
              <a:srgbClr val="000000">
                <a:alpha val="74997"/>
              </a:srgbClr>
            </a:outerShdw>
          </a:effectLst>
          <a:extLst>
            <a:ext uri="{91240B29-F687-4f45-9708-019B960494DF}">
              <a14:hiddenLine xmlns:a14="http://schemas.microsoft.com/office/drawing/2010/main" xmlns="" w="12700">
                <a:solidFill>
                  <a:srgbClr val="000000"/>
                </a:solidFill>
                <a:round/>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sp>
        <p:nvSpPr>
          <p:cNvPr id="156680" name="Rectangle 8"/>
          <p:cNvSpPr>
            <a:spLocks noChangeArrowheads="1"/>
          </p:cNvSpPr>
          <p:nvPr/>
        </p:nvSpPr>
        <p:spPr bwMode="auto">
          <a:xfrm>
            <a:off x="5181601" y="3556001"/>
            <a:ext cx="2236189" cy="397545"/>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effectLst>
                  <a:outerShdw blurRad="38100" dist="38100" dir="2700000" algn="tl">
                    <a:srgbClr val="C0C0C0"/>
                  </a:outerShdw>
                </a:effectLst>
                <a:latin typeface="Palatino" charset="0"/>
              </a:rPr>
              <a:t>a </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quality</a:t>
            </a:r>
            <a:r>
              <a:rPr lang="ja-JP" altLang="en-US" sz="2000" b="1">
                <a:effectLst>
                  <a:outerShdw blurRad="38100" dist="38100" dir="2700000" algn="tl">
                    <a:srgbClr val="C0C0C0"/>
                  </a:outerShdw>
                </a:effectLst>
                <a:latin typeface="Palatino" charset="0"/>
              </a:rPr>
              <a:t>”</a:t>
            </a:r>
            <a:r>
              <a:rPr lang="en-US" altLang="ja-JP" sz="2000" b="1">
                <a:effectLst>
                  <a:outerShdw blurRad="38100" dist="38100" dir="2700000" algn="tl">
                    <a:srgbClr val="C0C0C0"/>
                  </a:outerShdw>
                </a:effectLst>
                <a:latin typeface="Palatino" charset="0"/>
              </a:rPr>
              <a:t> focus</a:t>
            </a:r>
            <a:endParaRPr lang="en-US" altLang="en-US" sz="2000" b="1">
              <a:effectLst>
                <a:outerShdw blurRad="38100" dist="38100" dir="2700000" algn="tl">
                  <a:srgbClr val="C0C0C0"/>
                </a:outerShdw>
              </a:effectLst>
              <a:latin typeface="Palatino" charset="0"/>
            </a:endParaRPr>
          </a:p>
        </p:txBody>
      </p:sp>
      <p:sp>
        <p:nvSpPr>
          <p:cNvPr id="156681" name="Rectangle 9"/>
          <p:cNvSpPr>
            <a:spLocks noChangeArrowheads="1"/>
          </p:cNvSpPr>
          <p:nvPr/>
        </p:nvSpPr>
        <p:spPr bwMode="auto">
          <a:xfrm>
            <a:off x="5283200" y="2955926"/>
            <a:ext cx="1992532" cy="397545"/>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process model</a:t>
            </a:r>
          </a:p>
        </p:txBody>
      </p:sp>
      <p:sp>
        <p:nvSpPr>
          <p:cNvPr id="156682" name="Rectangle 10"/>
          <p:cNvSpPr>
            <a:spLocks noChangeArrowheads="1"/>
          </p:cNvSpPr>
          <p:nvPr/>
        </p:nvSpPr>
        <p:spPr bwMode="auto">
          <a:xfrm>
            <a:off x="5638801" y="2355851"/>
            <a:ext cx="1251945" cy="397545"/>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methods</a:t>
            </a:r>
          </a:p>
        </p:txBody>
      </p:sp>
      <p:sp>
        <p:nvSpPr>
          <p:cNvPr id="156683" name="Rectangle 11"/>
          <p:cNvSpPr>
            <a:spLocks noChangeArrowheads="1"/>
          </p:cNvSpPr>
          <p:nvPr/>
        </p:nvSpPr>
        <p:spPr bwMode="auto">
          <a:xfrm>
            <a:off x="5943600" y="1755776"/>
            <a:ext cx="795088" cy="397545"/>
          </a:xfrm>
          <a:prstGeom prst="rect">
            <a:avLst/>
          </a:prstGeom>
          <a:noFill/>
          <a:ln w="127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2000" b="1">
                <a:solidFill>
                  <a:srgbClr val="DADADA"/>
                </a:solidFill>
                <a:effectLst>
                  <a:outerShdw blurRad="38100" dist="38100" dir="2700000" algn="tl">
                    <a:srgbClr val="C0C0C0"/>
                  </a:outerShdw>
                </a:effectLst>
                <a:latin typeface="Palatino" charset="0"/>
              </a:rPr>
              <a:t>tools</a:t>
            </a:r>
          </a:p>
        </p:txBody>
      </p:sp>
      <p:sp>
        <p:nvSpPr>
          <p:cNvPr id="32780" name="Rectangle 3"/>
          <p:cNvSpPr txBox="1">
            <a:spLocks noChangeArrowheads="1"/>
          </p:cNvSpPr>
          <p:nvPr/>
        </p:nvSpPr>
        <p:spPr bwMode="auto">
          <a:xfrm>
            <a:off x="143435" y="4141695"/>
            <a:ext cx="11857037" cy="288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chemeClr val="folHlink"/>
              </a:buClr>
              <a:buSzPct val="75000"/>
              <a:buFont typeface="Wingdings" panose="05000000000000000000" pitchFamily="2" charset="2"/>
              <a:buChar char="n"/>
            </a:pPr>
            <a:r>
              <a:rPr lang="en-US" altLang="en-US" sz="1800" dirty="0">
                <a:latin typeface="Helvetica" panose="020B0604020202020204" pitchFamily="34" charset="0"/>
              </a:rPr>
              <a:t>Any engineering approach must rest on organizational commitment to </a:t>
            </a:r>
            <a:r>
              <a:rPr lang="en-US" altLang="en-US" sz="1800" b="1" dirty="0">
                <a:solidFill>
                  <a:srgbClr val="AD0101"/>
                </a:solidFill>
                <a:latin typeface="Helvetica" panose="020B0604020202020204" pitchFamily="34" charset="0"/>
              </a:rPr>
              <a:t>quality</a:t>
            </a:r>
            <a:r>
              <a:rPr lang="en-US" altLang="en-US" sz="1800" dirty="0">
                <a:solidFill>
                  <a:srgbClr val="AD0101"/>
                </a:solidFill>
                <a:latin typeface="Helvetica" panose="020B0604020202020204" pitchFamily="34" charset="0"/>
              </a:rPr>
              <a:t> </a:t>
            </a:r>
            <a:r>
              <a:rPr lang="en-US" altLang="en-US" sz="1800" dirty="0">
                <a:latin typeface="Helvetica" panose="020B0604020202020204" pitchFamily="34" charset="0"/>
              </a:rPr>
              <a:t>which fosters a continuous process improvement culture. </a:t>
            </a:r>
          </a:p>
          <a:p>
            <a:pPr eaLnBrk="1" hangingPunct="1">
              <a:spcBef>
                <a:spcPct val="20000"/>
              </a:spcBef>
              <a:buClr>
                <a:schemeClr val="folHlink"/>
              </a:buClr>
              <a:buSzPct val="75000"/>
              <a:buFont typeface="Wingdings" panose="05000000000000000000" pitchFamily="2" charset="2"/>
              <a:buChar char="n"/>
            </a:pPr>
            <a:r>
              <a:rPr lang="en-US" altLang="en-US" sz="1800" b="1" dirty="0">
                <a:solidFill>
                  <a:srgbClr val="AD0101"/>
                </a:solidFill>
                <a:latin typeface="Helvetica" panose="020B0604020202020204" pitchFamily="34" charset="0"/>
              </a:rPr>
              <a:t>Process</a:t>
            </a:r>
            <a:r>
              <a:rPr lang="en-US" altLang="en-US" sz="1800" dirty="0">
                <a:solidFill>
                  <a:srgbClr val="AD0101"/>
                </a:solidFill>
                <a:latin typeface="Helvetica" panose="020B0604020202020204" pitchFamily="34" charset="0"/>
              </a:rPr>
              <a:t> </a:t>
            </a:r>
            <a:r>
              <a:rPr lang="en-US" altLang="en-US" sz="1800" dirty="0">
                <a:latin typeface="Helvetica" panose="020B0604020202020204" pitchFamily="34" charset="0"/>
              </a:rPr>
              <a:t>layer as the foundation defines a framework with activities for effective delivery of software engineering technology. Establish the context where products (model, data, report, and forms) are produced, milestone are established, quality is ensured and change is managed. </a:t>
            </a:r>
          </a:p>
          <a:p>
            <a:pPr eaLnBrk="1" hangingPunct="1">
              <a:spcBef>
                <a:spcPct val="20000"/>
              </a:spcBef>
              <a:buClr>
                <a:schemeClr val="folHlink"/>
              </a:buClr>
              <a:buSzPct val="75000"/>
              <a:buFont typeface="Wingdings" panose="05000000000000000000" pitchFamily="2" charset="2"/>
              <a:buChar char="n"/>
            </a:pPr>
            <a:r>
              <a:rPr lang="en-US" altLang="en-US" sz="1800" b="1" dirty="0">
                <a:solidFill>
                  <a:srgbClr val="AD0101"/>
                </a:solidFill>
                <a:latin typeface="Helvetica" panose="020B0604020202020204" pitchFamily="34" charset="0"/>
              </a:rPr>
              <a:t>Method</a:t>
            </a:r>
            <a:r>
              <a:rPr lang="en-US" altLang="en-US" sz="1800" dirty="0">
                <a:solidFill>
                  <a:srgbClr val="AD0101"/>
                </a:solidFill>
                <a:latin typeface="Helvetica" panose="020B0604020202020204" pitchFamily="34" charset="0"/>
              </a:rPr>
              <a:t> </a:t>
            </a:r>
            <a:r>
              <a:rPr lang="en-US" altLang="en-US" sz="1800" dirty="0">
                <a:latin typeface="Helvetica" panose="020B0604020202020204" pitchFamily="34" charset="0"/>
              </a:rPr>
              <a:t>provides technical how-to</a:t>
            </a:r>
            <a:r>
              <a:rPr lang="ja-JP" altLang="en-US" sz="1800" dirty="0">
                <a:latin typeface="Helvetica" panose="020B0604020202020204" pitchFamily="34" charset="0"/>
              </a:rPr>
              <a:t>’</a:t>
            </a:r>
            <a:r>
              <a:rPr lang="en-US" altLang="ja-JP" sz="1800" dirty="0">
                <a:latin typeface="Helvetica" panose="020B0604020202020204" pitchFamily="34" charset="0"/>
              </a:rPr>
              <a:t>s for building software. It encompasses many tasks including communication, requirement analysis, design modeling, program construction, testing and support. </a:t>
            </a:r>
          </a:p>
          <a:p>
            <a:pPr eaLnBrk="1" hangingPunct="1">
              <a:spcBef>
                <a:spcPct val="20000"/>
              </a:spcBef>
              <a:buClr>
                <a:schemeClr val="folHlink"/>
              </a:buClr>
              <a:buSzPct val="75000"/>
              <a:buFont typeface="Wingdings" panose="05000000000000000000" pitchFamily="2" charset="2"/>
              <a:buChar char="n"/>
            </a:pPr>
            <a:r>
              <a:rPr lang="en-US" altLang="en-US" sz="1800" b="1" dirty="0">
                <a:solidFill>
                  <a:srgbClr val="AD0101"/>
                </a:solidFill>
                <a:latin typeface="Helvetica" panose="020B0604020202020204" pitchFamily="34" charset="0"/>
              </a:rPr>
              <a:t>Tools</a:t>
            </a:r>
            <a:r>
              <a:rPr lang="en-US" altLang="en-US" sz="1800" dirty="0">
                <a:solidFill>
                  <a:srgbClr val="AD0101"/>
                </a:solidFill>
                <a:latin typeface="Helvetica" panose="020B0604020202020204" pitchFamily="34" charset="0"/>
              </a:rPr>
              <a:t> </a:t>
            </a:r>
            <a:r>
              <a:rPr lang="en-US" altLang="en-US" sz="1800" dirty="0">
                <a:latin typeface="Helvetica" panose="020B0604020202020204" pitchFamily="34" charset="0"/>
              </a:rPr>
              <a:t>provide automated or semi-automated support for the process and methods.  </a:t>
            </a:r>
            <a:endParaRPr lang="en-US" altLang="en-US" sz="1800" dirty="0">
              <a:latin typeface="Palatino" charset="0"/>
            </a:endParaRPr>
          </a:p>
        </p:txBody>
      </p:sp>
    </p:spTree>
    <p:extLst>
      <p:ext uri="{BB962C8B-B14F-4D97-AF65-F5344CB8AC3E}">
        <p14:creationId xmlns:p14="http://schemas.microsoft.com/office/powerpoint/2010/main" val="35519812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t>Software Process</a:t>
            </a:r>
          </a:p>
        </p:txBody>
      </p:sp>
      <p:sp>
        <p:nvSpPr>
          <p:cNvPr id="33794" name="Content Placeholder 2"/>
          <p:cNvSpPr>
            <a:spLocks noGrp="1"/>
          </p:cNvSpPr>
          <p:nvPr>
            <p:ph idx="1"/>
          </p:nvPr>
        </p:nvSpPr>
        <p:spPr>
          <a:xfrm>
            <a:off x="344406" y="1853248"/>
            <a:ext cx="11199894" cy="4195481"/>
          </a:xfrm>
        </p:spPr>
        <p:txBody>
          <a:bodyPr/>
          <a:lstStyle/>
          <a:p>
            <a:pPr eaLnBrk="1" hangingPunct="1"/>
            <a:r>
              <a:rPr lang="en-US" altLang="en-US" dirty="0"/>
              <a:t>A process is a collection of activities, actions and tasks that are performed when some work product is to be created. It is </a:t>
            </a:r>
            <a:r>
              <a:rPr lang="en-US" altLang="en-US" b="1" dirty="0">
                <a:solidFill>
                  <a:srgbClr val="AD0101"/>
                </a:solidFill>
              </a:rPr>
              <a:t>not a rigid prescription </a:t>
            </a:r>
            <a:r>
              <a:rPr lang="en-US" altLang="en-US" dirty="0"/>
              <a:t>for how to build computer software. Rather, it is an adaptable approach that enables the people doing the work to pick and choose the </a:t>
            </a:r>
            <a:r>
              <a:rPr lang="en-US" altLang="en-US" b="1" dirty="0">
                <a:solidFill>
                  <a:srgbClr val="AD0101"/>
                </a:solidFill>
              </a:rPr>
              <a:t>appropriate</a:t>
            </a:r>
            <a:r>
              <a:rPr lang="en-US" altLang="en-US" b="1" dirty="0"/>
              <a:t> set of work actions </a:t>
            </a:r>
            <a:r>
              <a:rPr lang="en-US" altLang="en-US" dirty="0"/>
              <a:t>and tasks. </a:t>
            </a:r>
          </a:p>
          <a:p>
            <a:pPr eaLnBrk="1" hangingPunct="1"/>
            <a:r>
              <a:rPr lang="en-US" altLang="en-US" dirty="0"/>
              <a:t>Purpose of process is to deliver software in a timely manner and with sufficient quality to satisfy those who have sponsored its creation and those who will use it. </a:t>
            </a:r>
          </a:p>
        </p:txBody>
      </p:sp>
      <p:sp>
        <p:nvSpPr>
          <p:cNvPr id="3379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E0AFD8-D53A-4276-B9E7-6EA58727DD1C}" type="slidenum">
              <a:rPr lang="en-US" altLang="en-US">
                <a:solidFill>
                  <a:srgbClr val="262626"/>
                </a:solidFill>
                <a:latin typeface="Time"/>
              </a:rPr>
              <a:pPr/>
              <a:t>14</a:t>
            </a:fld>
            <a:endParaRPr lang="en-US" altLang="en-US" dirty="0">
              <a:solidFill>
                <a:srgbClr val="262626"/>
              </a:solidFill>
              <a:latin typeface="Time"/>
            </a:endParaRPr>
          </a:p>
        </p:txBody>
      </p:sp>
    </p:spTree>
    <p:extLst>
      <p:ext uri="{BB962C8B-B14F-4D97-AF65-F5344CB8AC3E}">
        <p14:creationId xmlns:p14="http://schemas.microsoft.com/office/powerpoint/2010/main" val="244261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773679" y="263317"/>
            <a:ext cx="9933441" cy="1600200"/>
          </a:xfrm>
        </p:spPr>
        <p:txBody>
          <a:bodyPr/>
          <a:lstStyle/>
          <a:p>
            <a:pPr eaLnBrk="1" hangingPunct="1"/>
            <a:r>
              <a:rPr lang="en-US" altLang="en-US" sz="3200" dirty="0">
                <a:solidFill>
                  <a:schemeClr val="tx2">
                    <a:lumMod val="60000"/>
                    <a:lumOff val="40000"/>
                  </a:schemeClr>
                </a:solidFill>
              </a:rPr>
              <a:t>Five Activities of a Generic Process framework</a:t>
            </a:r>
          </a:p>
        </p:txBody>
      </p:sp>
      <p:sp>
        <p:nvSpPr>
          <p:cNvPr id="34818" name="Content Placeholder 2"/>
          <p:cNvSpPr>
            <a:spLocks noGrp="1"/>
          </p:cNvSpPr>
          <p:nvPr>
            <p:ph idx="1"/>
          </p:nvPr>
        </p:nvSpPr>
        <p:spPr>
          <a:xfrm>
            <a:off x="457200" y="1600200"/>
            <a:ext cx="10871200" cy="4343400"/>
          </a:xfrm>
        </p:spPr>
        <p:txBody>
          <a:bodyPr>
            <a:noAutofit/>
          </a:bodyPr>
          <a:lstStyle/>
          <a:p>
            <a:pPr algn="just" eaLnBrk="1" hangingPunct="1">
              <a:lnSpc>
                <a:spcPct val="80000"/>
              </a:lnSpc>
            </a:pPr>
            <a:r>
              <a:rPr lang="en-US" altLang="en-US" sz="2200" dirty="0">
                <a:solidFill>
                  <a:srgbClr val="AD0101"/>
                </a:solidFill>
                <a:latin typeface="Calibri" panose="020F0502020204030204" pitchFamily="34" charset="0"/>
              </a:rPr>
              <a:t>Communication</a:t>
            </a:r>
            <a:r>
              <a:rPr lang="en-US" altLang="en-US" sz="2200" dirty="0">
                <a:latin typeface="Calibri" panose="020F0502020204030204" pitchFamily="34" charset="0"/>
              </a:rPr>
              <a:t>: communicate with customer to understand objectives and gather requirements</a:t>
            </a:r>
          </a:p>
          <a:p>
            <a:pPr algn="just" eaLnBrk="1" hangingPunct="1">
              <a:lnSpc>
                <a:spcPct val="80000"/>
              </a:lnSpc>
            </a:pPr>
            <a:r>
              <a:rPr lang="en-US" altLang="en-US" sz="2200" dirty="0">
                <a:solidFill>
                  <a:srgbClr val="AD0101"/>
                </a:solidFill>
                <a:latin typeface="Calibri" panose="020F0502020204030204" pitchFamily="34" charset="0"/>
              </a:rPr>
              <a:t>Planning</a:t>
            </a:r>
            <a:r>
              <a:rPr lang="en-US" altLang="en-US" sz="2200" dirty="0">
                <a:latin typeface="Calibri" panose="020F0502020204030204" pitchFamily="34" charset="0"/>
              </a:rPr>
              <a:t>: creates a </a:t>
            </a:r>
            <a:r>
              <a:rPr lang="ja-JP" altLang="en-US" sz="2200" dirty="0">
                <a:latin typeface="Calibri" panose="020F0502020204030204" pitchFamily="34" charset="0"/>
              </a:rPr>
              <a:t>“</a:t>
            </a:r>
            <a:r>
              <a:rPr lang="en-US" altLang="ja-JP" sz="2200" dirty="0">
                <a:latin typeface="Calibri" panose="020F0502020204030204" pitchFamily="34" charset="0"/>
              </a:rPr>
              <a:t>map</a:t>
            </a:r>
            <a:r>
              <a:rPr lang="ja-JP" altLang="en-US" sz="2200" dirty="0">
                <a:latin typeface="Calibri" panose="020F0502020204030204" pitchFamily="34" charset="0"/>
              </a:rPr>
              <a:t>”</a:t>
            </a:r>
            <a:r>
              <a:rPr lang="en-US" altLang="ja-JP" sz="2200" dirty="0">
                <a:latin typeface="Calibri" panose="020F0502020204030204" pitchFamily="34" charset="0"/>
              </a:rPr>
              <a:t> defines the work by describing the tasks, risks and resources, work products and work schedule. </a:t>
            </a:r>
          </a:p>
          <a:p>
            <a:pPr algn="just" eaLnBrk="1" hangingPunct="1">
              <a:lnSpc>
                <a:spcPct val="80000"/>
              </a:lnSpc>
            </a:pPr>
            <a:r>
              <a:rPr lang="en-US" altLang="en-US" sz="2200" dirty="0">
                <a:solidFill>
                  <a:srgbClr val="AD0101"/>
                </a:solidFill>
                <a:latin typeface="Calibri" panose="020F0502020204030204" pitchFamily="34" charset="0"/>
              </a:rPr>
              <a:t>Modeling</a:t>
            </a:r>
            <a:r>
              <a:rPr lang="en-US" altLang="en-US" sz="2200" dirty="0">
                <a:latin typeface="Calibri" panose="020F0502020204030204" pitchFamily="34" charset="0"/>
              </a:rPr>
              <a:t>: Create a </a:t>
            </a:r>
            <a:r>
              <a:rPr lang="ja-JP" altLang="en-US" sz="2200" dirty="0">
                <a:latin typeface="Calibri" panose="020F0502020204030204" pitchFamily="34" charset="0"/>
              </a:rPr>
              <a:t>“</a:t>
            </a:r>
            <a:r>
              <a:rPr lang="en-US" altLang="ja-JP" sz="2200" dirty="0">
                <a:latin typeface="Calibri" panose="020F0502020204030204" pitchFamily="34" charset="0"/>
              </a:rPr>
              <a:t>sketch</a:t>
            </a:r>
            <a:r>
              <a:rPr lang="ja-JP" altLang="en-US" sz="2200" dirty="0">
                <a:latin typeface="Calibri" panose="020F0502020204030204" pitchFamily="34" charset="0"/>
              </a:rPr>
              <a:t>”</a:t>
            </a:r>
            <a:r>
              <a:rPr lang="en-US" altLang="ja-JP" sz="2200" dirty="0">
                <a:latin typeface="Calibri" panose="020F0502020204030204" pitchFamily="34" charset="0"/>
              </a:rPr>
              <a:t>, what it looks like architecturally, how the constituent parts fit together and other characteristics. </a:t>
            </a:r>
          </a:p>
          <a:p>
            <a:pPr algn="just" eaLnBrk="1" hangingPunct="1">
              <a:lnSpc>
                <a:spcPct val="80000"/>
              </a:lnSpc>
            </a:pPr>
            <a:r>
              <a:rPr lang="en-US" altLang="en-US" sz="2200" dirty="0">
                <a:solidFill>
                  <a:srgbClr val="AD0101"/>
                </a:solidFill>
                <a:latin typeface="Calibri" panose="020F0502020204030204" pitchFamily="34" charset="0"/>
              </a:rPr>
              <a:t>Construction</a:t>
            </a:r>
            <a:r>
              <a:rPr lang="en-US" altLang="en-US" sz="2200" dirty="0">
                <a:latin typeface="Calibri" panose="020F0502020204030204" pitchFamily="34" charset="0"/>
              </a:rPr>
              <a:t>: code generation and the testing. </a:t>
            </a:r>
          </a:p>
          <a:p>
            <a:pPr algn="just" eaLnBrk="1" hangingPunct="1">
              <a:lnSpc>
                <a:spcPct val="80000"/>
              </a:lnSpc>
            </a:pPr>
            <a:r>
              <a:rPr lang="en-US" altLang="en-US" sz="2200" dirty="0">
                <a:solidFill>
                  <a:srgbClr val="AD0101"/>
                </a:solidFill>
                <a:latin typeface="Calibri" panose="020F0502020204030204" pitchFamily="34" charset="0"/>
              </a:rPr>
              <a:t>Deployment</a:t>
            </a:r>
            <a:r>
              <a:rPr lang="en-US" altLang="en-US" sz="2200" dirty="0">
                <a:latin typeface="Calibri" panose="020F0502020204030204" pitchFamily="34" charset="0"/>
              </a:rPr>
              <a:t>: Delivered to the customer who evaluates the products and provides feedback based on the evaluation. </a:t>
            </a:r>
          </a:p>
          <a:p>
            <a:pPr algn="just" eaLnBrk="1" hangingPunct="1">
              <a:lnSpc>
                <a:spcPct val="80000"/>
              </a:lnSpc>
            </a:pPr>
            <a:r>
              <a:rPr lang="en-US" altLang="en-US" sz="2200" dirty="0">
                <a:latin typeface="Calibri" panose="020F0502020204030204" pitchFamily="34" charset="0"/>
              </a:rPr>
              <a:t>These five framework activities can be used to all software development regardless of the application domain, size of the project, complexity of the efforts </a:t>
            </a:r>
            <a:r>
              <a:rPr lang="en-US" altLang="en-US" sz="2200" dirty="0" err="1">
                <a:latin typeface="Calibri" panose="020F0502020204030204" pitchFamily="34" charset="0"/>
              </a:rPr>
              <a:t>etc</a:t>
            </a:r>
            <a:r>
              <a:rPr lang="en-US" altLang="en-US" sz="2200" dirty="0">
                <a:latin typeface="Calibri" panose="020F0502020204030204" pitchFamily="34" charset="0"/>
              </a:rPr>
              <a:t>, though the details will be different in each case. </a:t>
            </a:r>
          </a:p>
          <a:p>
            <a:pPr algn="just" eaLnBrk="1" hangingPunct="1">
              <a:lnSpc>
                <a:spcPct val="80000"/>
              </a:lnSpc>
            </a:pPr>
            <a:r>
              <a:rPr lang="en-US" altLang="en-US" sz="2200" dirty="0">
                <a:latin typeface="Calibri" panose="020F0502020204030204" pitchFamily="34" charset="0"/>
              </a:rPr>
              <a:t>For many software projects, these framework activities are applied </a:t>
            </a:r>
            <a:r>
              <a:rPr lang="en-US" altLang="en-US" sz="2200" b="1" dirty="0">
                <a:solidFill>
                  <a:srgbClr val="AD0101"/>
                </a:solidFill>
                <a:latin typeface="Calibri" panose="020F0502020204030204" pitchFamily="34" charset="0"/>
              </a:rPr>
              <a:t>iteratively</a:t>
            </a:r>
            <a:r>
              <a:rPr lang="en-US" altLang="en-US" sz="2200" dirty="0">
                <a:solidFill>
                  <a:srgbClr val="AD0101"/>
                </a:solidFill>
                <a:latin typeface="Calibri" panose="020F0502020204030204" pitchFamily="34" charset="0"/>
              </a:rPr>
              <a:t> </a:t>
            </a:r>
            <a:r>
              <a:rPr lang="en-US" altLang="en-US" sz="2200" dirty="0">
                <a:latin typeface="Calibri" panose="020F0502020204030204" pitchFamily="34" charset="0"/>
              </a:rPr>
              <a:t>as a project progresses. Each iteration produces a software increment that provides a subset of overall software features and functionality. </a:t>
            </a:r>
          </a:p>
          <a:p>
            <a:pPr algn="just" eaLnBrk="1" hangingPunct="1">
              <a:lnSpc>
                <a:spcPct val="80000"/>
              </a:lnSpc>
            </a:pPr>
            <a:endParaRPr lang="en-US" altLang="en-US" dirty="0">
              <a:latin typeface="Calibri" panose="020F0502020204030204" pitchFamily="34" charset="0"/>
            </a:endParaRPr>
          </a:p>
        </p:txBody>
      </p:sp>
      <p:sp>
        <p:nvSpPr>
          <p:cNvPr id="3481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16F8DB-AFCA-43CE-A8B8-222654D523A9}" type="slidenum">
              <a:rPr lang="en-US" altLang="en-US">
                <a:solidFill>
                  <a:srgbClr val="262626"/>
                </a:solidFill>
                <a:latin typeface="Time"/>
              </a:rPr>
              <a:pPr/>
              <a:t>15</a:t>
            </a:fld>
            <a:endParaRPr lang="en-US" altLang="en-US" dirty="0">
              <a:solidFill>
                <a:srgbClr val="262626"/>
              </a:solidFill>
              <a:latin typeface="Time"/>
            </a:endParaRPr>
          </a:p>
        </p:txBody>
      </p:sp>
    </p:spTree>
    <p:extLst>
      <p:ext uri="{BB962C8B-B14F-4D97-AF65-F5344CB8AC3E}">
        <p14:creationId xmlns:p14="http://schemas.microsoft.com/office/powerpoint/2010/main" val="92286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p:nvPr>
        </p:nvSpPr>
        <p:spPr>
          <a:xfrm>
            <a:off x="2759075" y="165101"/>
            <a:ext cx="6324600" cy="633413"/>
          </a:xfrm>
        </p:spPr>
        <p:txBody>
          <a:bodyPr rtlCol="0">
            <a:normAutofit fontScale="90000"/>
          </a:bodyPr>
          <a:lstStyle/>
          <a:p>
            <a:pPr>
              <a:defRPr/>
            </a:pPr>
            <a:r>
              <a:rPr lang="en-US" dirty="0">
                <a:solidFill>
                  <a:schemeClr val="tx1">
                    <a:lumMod val="85000"/>
                    <a:lumOff val="15000"/>
                  </a:schemeClr>
                </a:solidFill>
                <a:ea typeface="+mj-ea"/>
                <a:cs typeface="+mj-cs"/>
              </a:rPr>
              <a:t>Umbrella Activities</a:t>
            </a:r>
          </a:p>
        </p:txBody>
      </p:sp>
      <p:sp>
        <p:nvSpPr>
          <p:cNvPr id="35842" name="Rectangle 4"/>
          <p:cNvSpPr>
            <a:spLocks noGrp="1" noChangeArrowheads="1"/>
          </p:cNvSpPr>
          <p:nvPr>
            <p:ph idx="1"/>
          </p:nvPr>
        </p:nvSpPr>
        <p:spPr>
          <a:xfrm>
            <a:off x="419100" y="1282701"/>
            <a:ext cx="11137900" cy="5054599"/>
          </a:xfrm>
        </p:spPr>
        <p:txBody>
          <a:bodyPr vert="horz" lIns="90487" tIns="44450" rIns="90487" bIns="44450" rtlCol="0">
            <a:normAutofit/>
          </a:bodyPr>
          <a:lstStyle/>
          <a:p>
            <a:pPr marL="285750" indent="-285750" algn="just">
              <a:lnSpc>
                <a:spcPct val="80000"/>
              </a:lnSpc>
              <a:buNone/>
            </a:pPr>
            <a:r>
              <a:rPr lang="en-US" altLang="en-US" sz="1700" dirty="0"/>
              <a:t>Complement the five process framework activities and </a:t>
            </a:r>
            <a:r>
              <a:rPr lang="en-US" altLang="en-US" sz="1700" dirty="0">
                <a:solidFill>
                  <a:srgbClr val="FF0000"/>
                </a:solidFill>
              </a:rPr>
              <a:t>help team manage and control progress, quality, change, and risk. </a:t>
            </a:r>
          </a:p>
          <a:p>
            <a:pPr marL="285750" indent="-285750" algn="just">
              <a:lnSpc>
                <a:spcPct val="80000"/>
              </a:lnSpc>
            </a:pPr>
            <a:r>
              <a:rPr lang="en-US" altLang="en-US" sz="1800" dirty="0">
                <a:solidFill>
                  <a:srgbClr val="AD0101"/>
                </a:solidFill>
              </a:rPr>
              <a:t>Software project tracking and control:</a:t>
            </a:r>
            <a:r>
              <a:rPr lang="en-US" altLang="en-US" sz="1800" dirty="0"/>
              <a:t> assess progress against the plan and take actions to maintain the schedule. </a:t>
            </a:r>
          </a:p>
          <a:p>
            <a:pPr marL="285750" indent="-285750" algn="just">
              <a:lnSpc>
                <a:spcPct val="80000"/>
              </a:lnSpc>
            </a:pPr>
            <a:r>
              <a:rPr lang="en-US" altLang="en-US" sz="1800" dirty="0">
                <a:solidFill>
                  <a:srgbClr val="AD0101"/>
                </a:solidFill>
              </a:rPr>
              <a:t>Risk management</a:t>
            </a:r>
            <a:r>
              <a:rPr lang="en-US" altLang="en-US" sz="1800" dirty="0"/>
              <a:t>: assesses risks that may affect the outcome and quality. </a:t>
            </a:r>
          </a:p>
          <a:p>
            <a:pPr marL="285750" indent="-285750" algn="just">
              <a:lnSpc>
                <a:spcPct val="80000"/>
              </a:lnSpc>
            </a:pPr>
            <a:r>
              <a:rPr lang="en-US" altLang="en-US" sz="1800" dirty="0">
                <a:solidFill>
                  <a:srgbClr val="AD0101"/>
                </a:solidFill>
              </a:rPr>
              <a:t>Software quality assurance</a:t>
            </a:r>
            <a:r>
              <a:rPr lang="en-US" altLang="en-US" sz="1800" dirty="0"/>
              <a:t>: defines and conduct activities to ensure quality. </a:t>
            </a:r>
          </a:p>
          <a:p>
            <a:pPr marL="285750" indent="-285750" algn="just">
              <a:lnSpc>
                <a:spcPct val="80000"/>
              </a:lnSpc>
            </a:pPr>
            <a:r>
              <a:rPr lang="en-US" altLang="en-US" sz="1800" dirty="0">
                <a:solidFill>
                  <a:srgbClr val="AD0101"/>
                </a:solidFill>
              </a:rPr>
              <a:t>Technical reviews</a:t>
            </a:r>
            <a:r>
              <a:rPr lang="en-US" altLang="en-US" sz="1800" dirty="0"/>
              <a:t>: assesses work products to uncover and remove errors before going to the next activity. </a:t>
            </a:r>
          </a:p>
          <a:p>
            <a:pPr marL="285750" indent="-285750" algn="just">
              <a:lnSpc>
                <a:spcPct val="80000"/>
              </a:lnSpc>
            </a:pPr>
            <a:r>
              <a:rPr lang="en-US" altLang="en-US" sz="1800" dirty="0">
                <a:solidFill>
                  <a:srgbClr val="AD0101"/>
                </a:solidFill>
              </a:rPr>
              <a:t>Measurement:</a:t>
            </a:r>
            <a:r>
              <a:rPr lang="en-US" altLang="en-US" sz="1800" dirty="0"/>
              <a:t> define and collects process, project, and product measures to ensure stakeholder</a:t>
            </a:r>
            <a:r>
              <a:rPr lang="ja-JP" altLang="en-US" sz="1800" dirty="0"/>
              <a:t>’</a:t>
            </a:r>
            <a:r>
              <a:rPr lang="en-US" altLang="ja-JP" sz="1800" dirty="0"/>
              <a:t>s needs are met. </a:t>
            </a:r>
          </a:p>
          <a:p>
            <a:pPr marL="285750" indent="-285750" algn="just">
              <a:lnSpc>
                <a:spcPct val="80000"/>
              </a:lnSpc>
            </a:pPr>
            <a:r>
              <a:rPr lang="en-US" altLang="en-US" sz="1800" dirty="0">
                <a:solidFill>
                  <a:srgbClr val="AD0101"/>
                </a:solidFill>
              </a:rPr>
              <a:t>Software configuration management</a:t>
            </a:r>
            <a:r>
              <a:rPr lang="en-US" altLang="en-US" sz="1800" dirty="0"/>
              <a:t>: manage the effects of change throughout the software process. </a:t>
            </a:r>
          </a:p>
          <a:p>
            <a:pPr marL="285750" indent="-285750" algn="just">
              <a:lnSpc>
                <a:spcPct val="80000"/>
              </a:lnSpc>
            </a:pPr>
            <a:r>
              <a:rPr lang="en-US" altLang="en-US" sz="1800" dirty="0">
                <a:solidFill>
                  <a:srgbClr val="AD0101"/>
                </a:solidFill>
              </a:rPr>
              <a:t>Reusability management</a:t>
            </a:r>
            <a:r>
              <a:rPr lang="en-US" altLang="en-US" sz="1800" dirty="0"/>
              <a:t>: defines criteria for work product reuse and establishes mechanism to achieve reusable components. </a:t>
            </a:r>
          </a:p>
          <a:p>
            <a:pPr marL="285750" indent="-285750" algn="just">
              <a:lnSpc>
                <a:spcPct val="80000"/>
              </a:lnSpc>
            </a:pPr>
            <a:r>
              <a:rPr lang="en-US" altLang="en-US" sz="1800" dirty="0">
                <a:solidFill>
                  <a:srgbClr val="AD0101"/>
                </a:solidFill>
              </a:rPr>
              <a:t>Work product preparation and production</a:t>
            </a:r>
            <a:r>
              <a:rPr lang="en-US" altLang="en-US" sz="1800" dirty="0"/>
              <a:t>: create work products such as models, documents, logs, forms and lists. </a:t>
            </a:r>
          </a:p>
        </p:txBody>
      </p:sp>
      <p:sp>
        <p:nvSpPr>
          <p:cNvPr id="35843" name="Slide Number Placeholder 4"/>
          <p:cNvSpPr>
            <a:spLocks noGrp="1"/>
          </p:cNvSpPr>
          <p:nvPr>
            <p:ph type="sldNum" sz="quarter" idx="12"/>
          </p:nvPr>
        </p:nvSpPr>
        <p:spPr bwMode="auto">
          <a:xfrm>
            <a:off x="10327141" y="127000"/>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4BABEA6-F460-4229-9091-B5D44744F67F}" type="slidenum">
              <a:rPr lang="en-US" altLang="en-US" sz="1800">
                <a:latin typeface="Helvetica" panose="020B0604020202020204" pitchFamily="34" charset="0"/>
              </a:rPr>
              <a:pPr/>
              <a:t>16</a:t>
            </a:fld>
            <a:endParaRPr lang="en-US" altLang="en-US" sz="1000" dirty="0">
              <a:latin typeface="Helvetica" panose="020B0604020202020204" pitchFamily="34" charset="0"/>
            </a:endParaRPr>
          </a:p>
        </p:txBody>
      </p:sp>
    </p:spTree>
    <p:extLst>
      <p:ext uri="{BB962C8B-B14F-4D97-AF65-F5344CB8AC3E}">
        <p14:creationId xmlns:p14="http://schemas.microsoft.com/office/powerpoint/2010/main" val="2318331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1786017" y="198718"/>
            <a:ext cx="9404723" cy="1400530"/>
          </a:xfrm>
        </p:spPr>
        <p:txBody>
          <a:bodyPr rtlCol="0">
            <a:normAutofit/>
          </a:bodyPr>
          <a:lstStyle/>
          <a:p>
            <a:pPr>
              <a:defRPr/>
            </a:pPr>
            <a:r>
              <a:rPr lang="en-US" dirty="0">
                <a:solidFill>
                  <a:schemeClr val="tx1">
                    <a:lumMod val="85000"/>
                    <a:lumOff val="15000"/>
                  </a:schemeClr>
                </a:solidFill>
                <a:ea typeface="+mj-ea"/>
                <a:cs typeface="+mj-cs"/>
              </a:rPr>
              <a:t>Understand the Problem</a:t>
            </a:r>
          </a:p>
        </p:txBody>
      </p:sp>
      <p:sp>
        <p:nvSpPr>
          <p:cNvPr id="39938" name="Rectangle 3"/>
          <p:cNvSpPr>
            <a:spLocks noGrp="1" noChangeArrowheads="1"/>
          </p:cNvSpPr>
          <p:nvPr>
            <p:ph idx="1"/>
          </p:nvPr>
        </p:nvSpPr>
        <p:spPr>
          <a:xfrm>
            <a:off x="493713" y="1964019"/>
            <a:ext cx="10910887" cy="4195481"/>
          </a:xfrm>
        </p:spPr>
        <p:txBody>
          <a:bodyPr/>
          <a:lstStyle/>
          <a:p>
            <a:pPr>
              <a:lnSpc>
                <a:spcPct val="90000"/>
              </a:lnSpc>
              <a:spcBef>
                <a:spcPts val="600"/>
              </a:spcBef>
            </a:pPr>
            <a:r>
              <a:rPr lang="en-US" altLang="en-US" i="1" dirty="0">
                <a:solidFill>
                  <a:srgbClr val="FF0000"/>
                </a:solidFill>
                <a:latin typeface="Palatino" charset="0"/>
              </a:rPr>
              <a:t>Who has a stake in the solution to the problem?</a:t>
            </a:r>
            <a:r>
              <a:rPr lang="en-US" altLang="en-US" dirty="0">
                <a:solidFill>
                  <a:srgbClr val="FF0000"/>
                </a:solidFill>
                <a:latin typeface="Palatino" charset="0"/>
              </a:rPr>
              <a:t> </a:t>
            </a:r>
            <a:r>
              <a:rPr lang="en-US" altLang="en-US" dirty="0">
                <a:latin typeface="Palatino" charset="0"/>
              </a:rPr>
              <a:t>That is, who are the stakeholders?</a:t>
            </a:r>
          </a:p>
          <a:p>
            <a:pPr eaLnBrk="1" hangingPunct="1">
              <a:lnSpc>
                <a:spcPct val="90000"/>
              </a:lnSpc>
            </a:pPr>
            <a:r>
              <a:rPr lang="en-US" altLang="en-US" i="1" dirty="0">
                <a:solidFill>
                  <a:srgbClr val="FF0000"/>
                </a:solidFill>
                <a:latin typeface="Palatino" charset="0"/>
              </a:rPr>
              <a:t>What are the unknowns? </a:t>
            </a:r>
            <a:r>
              <a:rPr lang="en-US" altLang="en-US" dirty="0">
                <a:latin typeface="Palatino" charset="0"/>
              </a:rPr>
              <a:t>What data, functions, and features are required to properly solve the problem?</a:t>
            </a:r>
          </a:p>
          <a:p>
            <a:pPr eaLnBrk="1" hangingPunct="1">
              <a:lnSpc>
                <a:spcPct val="90000"/>
              </a:lnSpc>
            </a:pPr>
            <a:r>
              <a:rPr lang="en-US" altLang="en-US" i="1" dirty="0">
                <a:solidFill>
                  <a:srgbClr val="FF0000"/>
                </a:solidFill>
                <a:latin typeface="Palatino" charset="0"/>
              </a:rPr>
              <a:t>Can the problem be compartmentalized?</a:t>
            </a:r>
            <a:r>
              <a:rPr lang="en-US" altLang="en-US" dirty="0">
                <a:solidFill>
                  <a:srgbClr val="FF0000"/>
                </a:solidFill>
                <a:latin typeface="Palatino" charset="0"/>
              </a:rPr>
              <a:t> </a:t>
            </a:r>
            <a:r>
              <a:rPr lang="en-US" altLang="en-US" dirty="0">
                <a:latin typeface="Palatino" charset="0"/>
              </a:rPr>
              <a:t>Is it possible to represent smaller problems that may be easier to understand?</a:t>
            </a:r>
          </a:p>
          <a:p>
            <a:pPr eaLnBrk="1" hangingPunct="1">
              <a:lnSpc>
                <a:spcPct val="90000"/>
              </a:lnSpc>
            </a:pPr>
            <a:r>
              <a:rPr lang="en-US" altLang="en-US" i="1" dirty="0">
                <a:solidFill>
                  <a:srgbClr val="FF0000"/>
                </a:solidFill>
                <a:latin typeface="Palatino" charset="0"/>
              </a:rPr>
              <a:t>Can the problem be represented graphically?</a:t>
            </a:r>
            <a:r>
              <a:rPr lang="en-US" altLang="en-US" dirty="0">
                <a:solidFill>
                  <a:srgbClr val="FF0000"/>
                </a:solidFill>
                <a:latin typeface="Palatino" charset="0"/>
              </a:rPr>
              <a:t> </a:t>
            </a:r>
            <a:r>
              <a:rPr lang="en-US" altLang="en-US" dirty="0">
                <a:latin typeface="Palatino" charset="0"/>
              </a:rPr>
              <a:t>Can an analysis model be created?</a:t>
            </a:r>
          </a:p>
          <a:p>
            <a:pPr eaLnBrk="1" hangingPunct="1">
              <a:lnSpc>
                <a:spcPct val="90000"/>
              </a:lnSpc>
            </a:pPr>
            <a:endParaRPr lang="en-US" altLang="en-US" dirty="0"/>
          </a:p>
        </p:txBody>
      </p:sp>
      <p:sp>
        <p:nvSpPr>
          <p:cNvPr id="39939" name="Slide Number Placeholder 4"/>
          <p:cNvSpPr>
            <a:spLocks noGrp="1"/>
          </p:cNvSpPr>
          <p:nvPr>
            <p:ph type="sldNum" sz="quarter" idx="12"/>
          </p:nvPr>
        </p:nvSpPr>
        <p:spPr bwMode="auto">
          <a:xfrm>
            <a:off x="10352541" y="198718"/>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77A2194-3216-42B2-90D6-775EC8519FF6}" type="slidenum">
              <a:rPr lang="en-US" altLang="en-US" sz="2000">
                <a:latin typeface="Helvetica" panose="020B0604020202020204" pitchFamily="34" charset="0"/>
              </a:rPr>
              <a:pPr/>
              <a:t>17</a:t>
            </a:fld>
            <a:endParaRPr lang="en-US" altLang="en-US" sz="1000" dirty="0">
              <a:latin typeface="Helvetica" panose="020B0604020202020204" pitchFamily="34" charset="0"/>
            </a:endParaRPr>
          </a:p>
        </p:txBody>
      </p:sp>
    </p:spTree>
    <p:extLst>
      <p:ext uri="{BB962C8B-B14F-4D97-AF65-F5344CB8AC3E}">
        <p14:creationId xmlns:p14="http://schemas.microsoft.com/office/powerpoint/2010/main" val="1323292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3211512" y="173318"/>
            <a:ext cx="9404723" cy="1400530"/>
          </a:xfrm>
        </p:spPr>
        <p:txBody>
          <a:bodyPr/>
          <a:lstStyle/>
          <a:p>
            <a:pPr eaLnBrk="1" hangingPunct="1"/>
            <a:r>
              <a:rPr lang="en-US" altLang="en-US" dirty="0"/>
              <a:t>Plan the Solution</a:t>
            </a:r>
          </a:p>
        </p:txBody>
      </p:sp>
      <p:sp>
        <p:nvSpPr>
          <p:cNvPr id="40962" name="Rectangle 3"/>
          <p:cNvSpPr>
            <a:spLocks noGrp="1" noChangeArrowheads="1"/>
          </p:cNvSpPr>
          <p:nvPr>
            <p:ph idx="1"/>
          </p:nvPr>
        </p:nvSpPr>
        <p:spPr>
          <a:xfrm>
            <a:off x="354013" y="1303619"/>
            <a:ext cx="11101387" cy="4703481"/>
          </a:xfrm>
        </p:spPr>
        <p:txBody>
          <a:bodyPr>
            <a:normAutofit fontScale="92500" lnSpcReduction="10000"/>
          </a:bodyPr>
          <a:lstStyle/>
          <a:p>
            <a:pPr algn="just">
              <a:spcBef>
                <a:spcPts val="600"/>
              </a:spcBef>
            </a:pPr>
            <a:r>
              <a:rPr lang="en-US" altLang="en-US" i="1" dirty="0">
                <a:solidFill>
                  <a:srgbClr val="FF0000"/>
                </a:solidFill>
                <a:latin typeface="Palatino" charset="0"/>
              </a:rPr>
              <a:t>Have you seen similar problems before? </a:t>
            </a:r>
            <a:r>
              <a:rPr lang="en-US" altLang="en-US" dirty="0">
                <a:latin typeface="Palatino" charset="0"/>
              </a:rPr>
              <a:t>Are there patterns that are recognizable in a potential solution? Is there existing software that implements the data, functions, and features that are required? </a:t>
            </a:r>
          </a:p>
          <a:p>
            <a:pPr algn="just" eaLnBrk="1" hangingPunct="1"/>
            <a:r>
              <a:rPr lang="en-US" altLang="en-US" i="1" dirty="0">
                <a:solidFill>
                  <a:srgbClr val="FF0000"/>
                </a:solidFill>
                <a:latin typeface="Palatino" charset="0"/>
              </a:rPr>
              <a:t>Has a similar problem been solved?</a:t>
            </a:r>
            <a:r>
              <a:rPr lang="en-US" altLang="en-US" dirty="0">
                <a:solidFill>
                  <a:srgbClr val="FF0000"/>
                </a:solidFill>
                <a:latin typeface="Palatino" charset="0"/>
              </a:rPr>
              <a:t> </a:t>
            </a:r>
            <a:r>
              <a:rPr lang="en-US" altLang="en-US" dirty="0">
                <a:latin typeface="Palatino" charset="0"/>
              </a:rPr>
              <a:t>If so, are elements of the solution reusable?</a:t>
            </a:r>
          </a:p>
          <a:p>
            <a:pPr algn="just" eaLnBrk="1" hangingPunct="1"/>
            <a:r>
              <a:rPr lang="en-US" altLang="en-US" i="1" dirty="0">
                <a:solidFill>
                  <a:srgbClr val="FF0000"/>
                </a:solidFill>
                <a:latin typeface="Palatino" charset="0"/>
              </a:rPr>
              <a:t>Can sub-problems be defined?</a:t>
            </a:r>
            <a:r>
              <a:rPr lang="en-US" altLang="en-US" dirty="0">
                <a:solidFill>
                  <a:srgbClr val="FF0000"/>
                </a:solidFill>
                <a:latin typeface="Palatino" charset="0"/>
              </a:rPr>
              <a:t> </a:t>
            </a:r>
            <a:r>
              <a:rPr lang="en-US" altLang="en-US" dirty="0">
                <a:latin typeface="Palatino" charset="0"/>
              </a:rPr>
              <a:t>If so, are solutions readily apparent for the sub-problems?</a:t>
            </a:r>
          </a:p>
          <a:p>
            <a:pPr algn="just" eaLnBrk="1" hangingPunct="1"/>
            <a:r>
              <a:rPr lang="en-US" altLang="en-US" i="1" dirty="0">
                <a:solidFill>
                  <a:srgbClr val="FF0000"/>
                </a:solidFill>
                <a:latin typeface="Palatino" charset="0"/>
              </a:rPr>
              <a:t>Can you represent a solution in a manner that leads to effective implementation? </a:t>
            </a:r>
            <a:r>
              <a:rPr lang="en-US" altLang="en-US" dirty="0">
                <a:latin typeface="Palatino" charset="0"/>
              </a:rPr>
              <a:t>Can a design model be created?</a:t>
            </a:r>
          </a:p>
          <a:p>
            <a:pPr algn="just">
              <a:spcBef>
                <a:spcPts val="600"/>
              </a:spcBef>
            </a:pPr>
            <a:r>
              <a:rPr lang="en-US" altLang="en-US" i="1" dirty="0">
                <a:solidFill>
                  <a:srgbClr val="FF0000"/>
                </a:solidFill>
                <a:latin typeface="Palatino" charset="0"/>
              </a:rPr>
              <a:t>Does the solutions conform to the plan?</a:t>
            </a:r>
            <a:r>
              <a:rPr lang="en-US" altLang="en-US" dirty="0">
                <a:solidFill>
                  <a:srgbClr val="FF0000"/>
                </a:solidFill>
                <a:latin typeface="Palatino" charset="0"/>
              </a:rPr>
              <a:t> </a:t>
            </a:r>
            <a:r>
              <a:rPr lang="en-US" altLang="en-US" dirty="0">
                <a:latin typeface="Palatino" charset="0"/>
              </a:rPr>
              <a:t>Is source code traceable to the design model?</a:t>
            </a:r>
            <a:endParaRPr lang="en-US" altLang="en-US" i="1" dirty="0">
              <a:latin typeface="Palatino" charset="0"/>
            </a:endParaRPr>
          </a:p>
          <a:p>
            <a:pPr algn="just"/>
            <a:r>
              <a:rPr lang="en-US" altLang="en-US" i="1" dirty="0">
                <a:solidFill>
                  <a:srgbClr val="FF0000"/>
                </a:solidFill>
                <a:latin typeface="Palatino" charset="0"/>
              </a:rPr>
              <a:t>Is each component part of the solution provably correct?</a:t>
            </a:r>
            <a:r>
              <a:rPr lang="en-US" altLang="en-US" dirty="0">
                <a:latin typeface="Palatino" charset="0"/>
              </a:rPr>
              <a:t> Has the design and code been reviewed, or better, have correctness proofs been applied to algorithm?</a:t>
            </a:r>
          </a:p>
          <a:p>
            <a:pPr algn="just">
              <a:spcBef>
                <a:spcPts val="600"/>
              </a:spcBef>
            </a:pPr>
            <a:r>
              <a:rPr lang="en-US" altLang="en-US" i="1" dirty="0">
                <a:solidFill>
                  <a:srgbClr val="FF0000"/>
                </a:solidFill>
                <a:latin typeface="Palatino" charset="0"/>
              </a:rPr>
              <a:t>Is it possible to test each component part of the solution? </a:t>
            </a:r>
            <a:r>
              <a:rPr lang="en-US" altLang="en-US" dirty="0">
                <a:latin typeface="Palatino" charset="0"/>
              </a:rPr>
              <a:t>Has a reasonable testing strategy been implemented?</a:t>
            </a:r>
            <a:endParaRPr lang="en-US" altLang="en-US" i="1" dirty="0">
              <a:latin typeface="Palatino" charset="0"/>
            </a:endParaRPr>
          </a:p>
          <a:p>
            <a:pPr algn="just"/>
            <a:r>
              <a:rPr lang="en-US" altLang="en-US" i="1" dirty="0">
                <a:solidFill>
                  <a:srgbClr val="FF0000"/>
                </a:solidFill>
                <a:latin typeface="Palatino" charset="0"/>
              </a:rPr>
              <a:t>Does the solution produce results that conform to the data, functions, and features that are required? </a:t>
            </a:r>
            <a:r>
              <a:rPr lang="en-US" altLang="en-US" dirty="0">
                <a:latin typeface="Palatino" charset="0"/>
              </a:rPr>
              <a:t>Has the software been validated against all stakeholder requirements?</a:t>
            </a:r>
          </a:p>
          <a:p>
            <a:pPr algn="just" eaLnBrk="1" hangingPunct="1"/>
            <a:endParaRPr lang="en-US" altLang="en-US" dirty="0">
              <a:latin typeface="Palatino" charset="0"/>
            </a:endParaRPr>
          </a:p>
          <a:p>
            <a:pPr algn="just" eaLnBrk="1" hangingPunct="1"/>
            <a:endParaRPr lang="en-US" altLang="en-US" dirty="0"/>
          </a:p>
        </p:txBody>
      </p:sp>
      <p:sp>
        <p:nvSpPr>
          <p:cNvPr id="40963" name="Slide Number Placeholder 4"/>
          <p:cNvSpPr>
            <a:spLocks noGrp="1"/>
          </p:cNvSpPr>
          <p:nvPr>
            <p:ph type="sldNum" sz="quarter" idx="12"/>
          </p:nvPr>
        </p:nvSpPr>
        <p:spPr bwMode="auto">
          <a:xfrm>
            <a:off x="10352541" y="173318"/>
            <a:ext cx="838199" cy="767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DB2C19A-9FA9-4016-8B85-FB01A0812561}" type="slidenum">
              <a:rPr lang="en-US" altLang="en-US" sz="2000">
                <a:latin typeface="Helvetica" panose="020B0604020202020204" pitchFamily="34" charset="0"/>
              </a:rPr>
              <a:pPr/>
              <a:t>18</a:t>
            </a:fld>
            <a:endParaRPr lang="en-US" altLang="en-US" sz="1000" dirty="0">
              <a:latin typeface="Helvetica" panose="020B0604020202020204" pitchFamily="34" charset="0"/>
            </a:endParaRPr>
          </a:p>
        </p:txBody>
      </p:sp>
    </p:spTree>
    <p:extLst>
      <p:ext uri="{BB962C8B-B14F-4D97-AF65-F5344CB8AC3E}">
        <p14:creationId xmlns:p14="http://schemas.microsoft.com/office/powerpoint/2010/main" val="2174632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612173" y="72817"/>
            <a:ext cx="9326935" cy="990600"/>
          </a:xfrm>
        </p:spPr>
        <p:txBody>
          <a:bodyPr/>
          <a:lstStyle/>
          <a:p>
            <a:r>
              <a:rPr lang="en-US" altLang="en-US" b="0" dirty="0">
                <a:solidFill>
                  <a:schemeClr val="tx2">
                    <a:lumMod val="60000"/>
                    <a:lumOff val="40000"/>
                  </a:schemeClr>
                </a:solidFill>
                <a:latin typeface="Palatino" charset="0"/>
              </a:rPr>
              <a:t>What are the main phases in the lifecycle of a software product?</a:t>
            </a:r>
          </a:p>
        </p:txBody>
      </p:sp>
      <p:sp>
        <p:nvSpPr>
          <p:cNvPr id="2" name="Slide Number Placeholder 1"/>
          <p:cNvSpPr>
            <a:spLocks noGrp="1"/>
          </p:cNvSpPr>
          <p:nvPr>
            <p:ph type="sldNum" sz="quarter" idx="12"/>
          </p:nvPr>
        </p:nvSpPr>
        <p:spPr/>
        <p:txBody>
          <a:bodyPr/>
          <a:lstStyle/>
          <a:p>
            <a:fld id="{16029373-6C5B-490F-B5A5-38FF4CFBCD5B}" type="slidenum">
              <a:rPr lang="en-US" smtClean="0"/>
              <a:t>19</a:t>
            </a:fld>
            <a:endParaRPr lang="en-US"/>
          </a:p>
        </p:txBody>
      </p:sp>
      <p:pic>
        <p:nvPicPr>
          <p:cNvPr id="36866" name="Picture 2" descr="Chapter 10: Acquiring Information Systems Through Projects - esealeMISwik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5224" y="1619794"/>
            <a:ext cx="6335895" cy="485306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72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58323"/>
            <a:ext cx="9404723" cy="905094"/>
          </a:xfrm>
        </p:spPr>
        <p:txBody>
          <a:bodyPr/>
          <a:lstStyle/>
          <a:p>
            <a:pPr algn="ctr"/>
            <a:r>
              <a:rPr lang="en-GB" dirty="0">
                <a:solidFill>
                  <a:schemeClr val="tx2">
                    <a:lumMod val="60000"/>
                    <a:lumOff val="40000"/>
                  </a:schemeClr>
                </a:solidFill>
              </a:rPr>
              <a:t>Course Info</a:t>
            </a:r>
          </a:p>
        </p:txBody>
      </p:sp>
      <p:sp>
        <p:nvSpPr>
          <p:cNvPr id="4" name="Slide Number Placeholder 3"/>
          <p:cNvSpPr>
            <a:spLocks noGrp="1"/>
          </p:cNvSpPr>
          <p:nvPr>
            <p:ph type="sldNum" sz="quarter" idx="12"/>
          </p:nvPr>
        </p:nvSpPr>
        <p:spPr/>
        <p:txBody>
          <a:bodyPr/>
          <a:lstStyle/>
          <a:p>
            <a:fld id="{16029373-6C5B-490F-B5A5-38FF4CFBCD5B}" type="slidenum">
              <a:rPr lang="en-US" smtClean="0"/>
              <a:t>2</a:t>
            </a:fld>
            <a:endParaRPr lang="en-US" dirty="0"/>
          </a:p>
        </p:txBody>
      </p:sp>
      <p:pic>
        <p:nvPicPr>
          <p:cNvPr id="8" name="Picture 7">
            <a:extLst>
              <a:ext uri="{FF2B5EF4-FFF2-40B4-BE49-F238E27FC236}">
                <a16:creationId xmlns:a16="http://schemas.microsoft.com/office/drawing/2014/main" id="{F556DBB9-EBEB-56C3-9456-6F9B2EB59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69" y="1335617"/>
            <a:ext cx="10133725" cy="882650"/>
          </a:xfrm>
          <a:prstGeom prst="rect">
            <a:avLst/>
          </a:prstGeom>
        </p:spPr>
      </p:pic>
      <p:graphicFrame>
        <p:nvGraphicFramePr>
          <p:cNvPr id="13" name="Table 12">
            <a:extLst>
              <a:ext uri="{FF2B5EF4-FFF2-40B4-BE49-F238E27FC236}">
                <a16:creationId xmlns:a16="http://schemas.microsoft.com/office/drawing/2014/main" id="{8ADF7F4D-8649-B91B-B2C0-EC258E7EEAB9}"/>
              </a:ext>
            </a:extLst>
          </p:cNvPr>
          <p:cNvGraphicFramePr>
            <a:graphicFrameLocks noGrp="1"/>
          </p:cNvGraphicFramePr>
          <p:nvPr>
            <p:extLst>
              <p:ext uri="{D42A27DB-BD31-4B8C-83A1-F6EECF244321}">
                <p14:modId xmlns:p14="http://schemas.microsoft.com/office/powerpoint/2010/main" val="3609269353"/>
              </p:ext>
            </p:extLst>
          </p:nvPr>
        </p:nvGraphicFramePr>
        <p:xfrm>
          <a:off x="403965" y="2465653"/>
          <a:ext cx="11076835" cy="4023360"/>
        </p:xfrm>
        <a:graphic>
          <a:graphicData uri="http://schemas.openxmlformats.org/drawingml/2006/table">
            <a:tbl>
              <a:tblPr/>
              <a:tblGrid>
                <a:gridCol w="11076835">
                  <a:extLst>
                    <a:ext uri="{9D8B030D-6E8A-4147-A177-3AD203B41FA5}">
                      <a16:colId xmlns:a16="http://schemas.microsoft.com/office/drawing/2014/main" val="276155167"/>
                    </a:ext>
                  </a:extLst>
                </a:gridCol>
              </a:tblGrid>
              <a:tr h="2461947">
                <a:tc>
                  <a:txBody>
                    <a:bodyPr/>
                    <a:lstStyle/>
                    <a:p>
                      <a:pPr algn="just"/>
                      <a:r>
                        <a:rPr lang="en-US" sz="2400" dirty="0">
                          <a:effectLst/>
                          <a:latin typeface="Times New Roman" panose="02020603050405020304" pitchFamily="18" charset="0"/>
                        </a:rPr>
                        <a:t>This course introduces the different software process models by illustrating its phases and principles of software engineering. Topics include: </a:t>
                      </a:r>
                    </a:p>
                    <a:p>
                      <a:pPr algn="just"/>
                      <a:endParaRPr lang="en-US" sz="2400" dirty="0">
                        <a:solidFill>
                          <a:srgbClr val="FF0000"/>
                        </a:solidFill>
                        <a:effectLst/>
                        <a:latin typeface="Times New Roman" panose="02020603050405020304" pitchFamily="18" charset="0"/>
                      </a:endParaRP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Overview of Software Engineering</a:t>
                      </a:r>
                      <a:r>
                        <a:rPr lang="en-US" sz="2400" dirty="0">
                          <a:effectLst/>
                          <a:latin typeface="Times New Roman" panose="02020603050405020304" pitchFamily="18" charset="0"/>
                        </a:rPr>
                        <a:t> </a:t>
                      </a: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Software Process Models</a:t>
                      </a:r>
                      <a:endParaRPr lang="en-US" sz="2400" dirty="0">
                        <a:effectLst/>
                        <a:latin typeface="Times New Roman" panose="02020603050405020304" pitchFamily="18" charset="0"/>
                      </a:endParaRP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Requirement Engineering Concepts</a:t>
                      </a:r>
                      <a:r>
                        <a:rPr lang="en-US" sz="2400" dirty="0">
                          <a:effectLst/>
                          <a:latin typeface="Times New Roman" panose="02020603050405020304" pitchFamily="18" charset="0"/>
                        </a:rPr>
                        <a:t> </a:t>
                      </a: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Software Design</a:t>
                      </a:r>
                      <a:r>
                        <a:rPr lang="en-US" sz="2400" dirty="0">
                          <a:effectLst/>
                          <a:latin typeface="Times New Roman" panose="02020603050405020304" pitchFamily="18" charset="0"/>
                        </a:rPr>
                        <a:t> </a:t>
                      </a: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Design Modeling</a:t>
                      </a:r>
                      <a:endParaRPr lang="en-US" sz="2400" dirty="0">
                        <a:effectLst/>
                        <a:latin typeface="Times New Roman" panose="02020603050405020304" pitchFamily="18" charset="0"/>
                      </a:endParaRP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Software Quality Engineering</a:t>
                      </a:r>
                      <a:r>
                        <a:rPr lang="en-US" sz="2400" dirty="0">
                          <a:effectLst/>
                          <a:latin typeface="Times New Roman" panose="02020603050405020304" pitchFamily="18" charset="0"/>
                        </a:rPr>
                        <a:t> </a:t>
                      </a: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Software Project Management</a:t>
                      </a:r>
                      <a:endParaRPr lang="en-US" sz="2400" dirty="0">
                        <a:effectLst/>
                        <a:latin typeface="Times New Roman" panose="02020603050405020304" pitchFamily="18" charset="0"/>
                      </a:endParaRPr>
                    </a:p>
                    <a:p>
                      <a:pPr marL="342900" indent="-342900" algn="just">
                        <a:buFont typeface="Arial" panose="020B0604020202020204" pitchFamily="34" charset="0"/>
                        <a:buChar char="•"/>
                      </a:pPr>
                      <a:r>
                        <a:rPr lang="en-US" sz="2400" dirty="0">
                          <a:solidFill>
                            <a:srgbClr val="FF0000"/>
                          </a:solidFill>
                          <a:effectLst/>
                          <a:latin typeface="Times New Roman" panose="02020603050405020304" pitchFamily="18" charset="0"/>
                        </a:rPr>
                        <a:t>Software Maintenance and Software Evolution</a:t>
                      </a:r>
                      <a:r>
                        <a:rPr lang="en-US" sz="2400" dirty="0">
                          <a:effectLst/>
                          <a:latin typeface="Times New Roman" panose="02020603050405020304" pitchFamily="18" charset="0"/>
                        </a:rPr>
                        <a:t> </a:t>
                      </a:r>
                    </a:p>
                  </a:txBody>
                  <a:tcPr marL="47625" marR="47625" marT="0" marB="0">
                    <a:lnL>
                      <a:noFill/>
                    </a:lnL>
                    <a:lnR>
                      <a:noFill/>
                    </a:lnR>
                    <a:lnT>
                      <a:noFill/>
                    </a:lnT>
                    <a:lnB>
                      <a:noFill/>
                    </a:lnB>
                  </a:tcPr>
                </a:tc>
                <a:extLst>
                  <a:ext uri="{0D108BD9-81ED-4DB2-BD59-A6C34878D82A}">
                    <a16:rowId xmlns:a16="http://schemas.microsoft.com/office/drawing/2014/main" val="3749924052"/>
                  </a:ext>
                </a:extLst>
              </a:tr>
            </a:tbl>
          </a:graphicData>
        </a:graphic>
      </p:graphicFrame>
      <p:sp>
        <p:nvSpPr>
          <p:cNvPr id="14" name="Rectangle 2">
            <a:extLst>
              <a:ext uri="{FF2B5EF4-FFF2-40B4-BE49-F238E27FC236}">
                <a16:creationId xmlns:a16="http://schemas.microsoft.com/office/drawing/2014/main" id="{9BECCE10-93B1-CAFA-B0BB-0770C94880EB}"/>
              </a:ext>
            </a:extLst>
          </p:cNvPr>
          <p:cNvSpPr>
            <a:spLocks noChangeArrowheads="1"/>
          </p:cNvSpPr>
          <p:nvPr/>
        </p:nvSpPr>
        <p:spPr bwMode="auto">
          <a:xfrm>
            <a:off x="1149033" y="4379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LU" altLang="en-LU"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LU" altLang="en-L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3999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38" name="Rectangle 14"/>
          <p:cNvSpPr>
            <a:spLocks noGrp="1" noChangeArrowheads="1"/>
          </p:cNvSpPr>
          <p:nvPr>
            <p:ph type="title"/>
          </p:nvPr>
        </p:nvSpPr>
        <p:spPr>
          <a:xfrm>
            <a:off x="784038" y="0"/>
            <a:ext cx="9404723" cy="1400530"/>
          </a:xfrm>
        </p:spPr>
        <p:txBody>
          <a:bodyPr/>
          <a:lstStyle/>
          <a:p>
            <a:r>
              <a:rPr lang="en-US" altLang="en-US" dirty="0"/>
              <a:t>Software Lifecycle Context </a:t>
            </a:r>
            <a:r>
              <a:rPr lang="en-US" altLang="en-US" dirty="0">
                <a:solidFill>
                  <a:schemeClr val="tx2">
                    <a:lumMod val="60000"/>
                    <a:lumOff val="40000"/>
                  </a:schemeClr>
                </a:solidFill>
              </a:rPr>
              <a:t>(Waterfall Model)</a:t>
            </a:r>
          </a:p>
        </p:txBody>
      </p:sp>
      <p:sp>
        <p:nvSpPr>
          <p:cNvPr id="77827" name="Rectangle 3"/>
          <p:cNvSpPr>
            <a:spLocks noChangeArrowheads="1"/>
          </p:cNvSpPr>
          <p:nvPr/>
        </p:nvSpPr>
        <p:spPr bwMode="auto">
          <a:xfrm>
            <a:off x="2147888" y="2155826"/>
            <a:ext cx="2216150" cy="606425"/>
          </a:xfrm>
          <a:prstGeom prst="rect">
            <a:avLst/>
          </a:prstGeom>
          <a:gradFill rotWithShape="0">
            <a:gsLst>
              <a:gs pos="0">
                <a:srgbClr val="0000FF"/>
              </a:gs>
              <a:gs pos="100000">
                <a:srgbClr val="0000FF">
                  <a:gamma/>
                  <a:shade val="46275"/>
                  <a:invGamma/>
                </a:srgbClr>
              </a:gs>
            </a:gsLst>
            <a:path path="rect">
              <a:fillToRect l="100000" t="100000"/>
            </a:path>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n-US" altLang="en-US">
                <a:solidFill>
                  <a:srgbClr val="FF9900"/>
                </a:solidFill>
              </a:rPr>
              <a:t>Requirements</a:t>
            </a:r>
          </a:p>
        </p:txBody>
      </p:sp>
      <p:sp>
        <p:nvSpPr>
          <p:cNvPr id="77828" name="Rectangle 4"/>
          <p:cNvSpPr>
            <a:spLocks noChangeArrowheads="1"/>
          </p:cNvSpPr>
          <p:nvPr/>
        </p:nvSpPr>
        <p:spPr bwMode="auto">
          <a:xfrm>
            <a:off x="3276600" y="2894014"/>
            <a:ext cx="2216150" cy="606425"/>
          </a:xfrm>
          <a:prstGeom prst="rect">
            <a:avLst/>
          </a:prstGeom>
          <a:gradFill rotWithShape="0">
            <a:gsLst>
              <a:gs pos="0">
                <a:srgbClr val="0000FF"/>
              </a:gs>
              <a:gs pos="100000">
                <a:srgbClr val="0000FF">
                  <a:gamma/>
                  <a:shade val="46275"/>
                  <a:invGamma/>
                </a:srgbClr>
              </a:gs>
            </a:gsLst>
            <a:path path="rect">
              <a:fillToRect l="100000" t="100000"/>
            </a:path>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n-US" altLang="en-US">
                <a:solidFill>
                  <a:srgbClr val="FF9900"/>
                </a:solidFill>
              </a:rPr>
              <a:t>Design</a:t>
            </a:r>
          </a:p>
        </p:txBody>
      </p:sp>
      <p:sp>
        <p:nvSpPr>
          <p:cNvPr id="77829" name="Rectangle 5"/>
          <p:cNvSpPr>
            <a:spLocks noChangeArrowheads="1"/>
          </p:cNvSpPr>
          <p:nvPr/>
        </p:nvSpPr>
        <p:spPr bwMode="auto">
          <a:xfrm>
            <a:off x="4495800" y="3656014"/>
            <a:ext cx="2216150" cy="606425"/>
          </a:xfrm>
          <a:prstGeom prst="rect">
            <a:avLst/>
          </a:prstGeom>
          <a:gradFill rotWithShape="0">
            <a:gsLst>
              <a:gs pos="0">
                <a:srgbClr val="0000FF"/>
              </a:gs>
              <a:gs pos="100000">
                <a:srgbClr val="0000FF">
                  <a:gamma/>
                  <a:shade val="46275"/>
                  <a:invGamma/>
                </a:srgbClr>
              </a:gs>
            </a:gsLst>
            <a:path path="rect">
              <a:fillToRect l="100000" t="100000"/>
            </a:path>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n-US" altLang="en-US">
                <a:solidFill>
                  <a:srgbClr val="FF9900"/>
                </a:solidFill>
              </a:rPr>
              <a:t>Implementation</a:t>
            </a:r>
          </a:p>
        </p:txBody>
      </p:sp>
      <p:sp>
        <p:nvSpPr>
          <p:cNvPr id="77830" name="Rectangle 6"/>
          <p:cNvSpPr>
            <a:spLocks noChangeArrowheads="1"/>
          </p:cNvSpPr>
          <p:nvPr/>
        </p:nvSpPr>
        <p:spPr bwMode="auto">
          <a:xfrm>
            <a:off x="8077200" y="5942014"/>
            <a:ext cx="2216150" cy="606425"/>
          </a:xfrm>
          <a:prstGeom prst="rect">
            <a:avLst/>
          </a:prstGeom>
          <a:gradFill rotWithShape="0">
            <a:gsLst>
              <a:gs pos="0">
                <a:srgbClr val="0000FF"/>
              </a:gs>
              <a:gs pos="100000">
                <a:srgbClr val="0000FF">
                  <a:gamma/>
                  <a:shade val="46275"/>
                  <a:invGamma/>
                </a:srgbClr>
              </a:gs>
            </a:gsLst>
            <a:path path="rect">
              <a:fillToRect l="100000" t="100000"/>
            </a:path>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n-US" altLang="en-US">
                <a:solidFill>
                  <a:srgbClr val="FF9900"/>
                </a:solidFill>
              </a:rPr>
              <a:t>Deployment</a:t>
            </a:r>
          </a:p>
        </p:txBody>
      </p:sp>
      <p:sp>
        <p:nvSpPr>
          <p:cNvPr id="77831" name="Rectangle 7"/>
          <p:cNvSpPr>
            <a:spLocks noChangeArrowheads="1"/>
          </p:cNvSpPr>
          <p:nvPr/>
        </p:nvSpPr>
        <p:spPr bwMode="auto">
          <a:xfrm>
            <a:off x="6858000" y="5180014"/>
            <a:ext cx="2216150" cy="606425"/>
          </a:xfrm>
          <a:prstGeom prst="rect">
            <a:avLst/>
          </a:prstGeom>
          <a:gradFill rotWithShape="0">
            <a:gsLst>
              <a:gs pos="0">
                <a:srgbClr val="0000FF"/>
              </a:gs>
              <a:gs pos="100000">
                <a:srgbClr val="0000FF">
                  <a:gamma/>
                  <a:shade val="46275"/>
                  <a:invGamma/>
                </a:srgbClr>
              </a:gs>
            </a:gsLst>
            <a:path path="rect">
              <a:fillToRect l="100000" t="100000"/>
            </a:path>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n-US" altLang="en-US">
                <a:solidFill>
                  <a:srgbClr val="FF9900"/>
                </a:solidFill>
              </a:rPr>
              <a:t>Validation</a:t>
            </a:r>
          </a:p>
        </p:txBody>
      </p:sp>
      <p:sp>
        <p:nvSpPr>
          <p:cNvPr id="77832" name="Rectangle 8"/>
          <p:cNvSpPr>
            <a:spLocks noChangeArrowheads="1"/>
          </p:cNvSpPr>
          <p:nvPr/>
        </p:nvSpPr>
        <p:spPr bwMode="auto">
          <a:xfrm>
            <a:off x="5638800" y="4418014"/>
            <a:ext cx="2216150" cy="606425"/>
          </a:xfrm>
          <a:prstGeom prst="rect">
            <a:avLst/>
          </a:prstGeom>
          <a:gradFill rotWithShape="0">
            <a:gsLst>
              <a:gs pos="0">
                <a:srgbClr val="0000FF"/>
              </a:gs>
              <a:gs pos="100000">
                <a:srgbClr val="0000FF">
                  <a:gamma/>
                  <a:shade val="46275"/>
                  <a:invGamma/>
                </a:srgbClr>
              </a:gs>
            </a:gsLst>
            <a:path path="rect">
              <a:fillToRect l="100000" t="100000"/>
            </a:path>
          </a:gra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lstStyle/>
          <a:p>
            <a:pPr algn="ctr" eaLnBrk="0" hangingPunct="0"/>
            <a:r>
              <a:rPr lang="en-US" altLang="en-US">
                <a:solidFill>
                  <a:srgbClr val="FF9900"/>
                </a:solidFill>
              </a:rPr>
              <a:t>Integration</a:t>
            </a:r>
          </a:p>
        </p:txBody>
      </p:sp>
      <p:cxnSp>
        <p:nvCxnSpPr>
          <p:cNvPr id="77833" name="AutoShape 9"/>
          <p:cNvCxnSpPr>
            <a:cxnSpLocks noChangeShapeType="1"/>
          </p:cNvCxnSpPr>
          <p:nvPr/>
        </p:nvCxnSpPr>
        <p:spPr bwMode="auto">
          <a:xfrm>
            <a:off x="4364039" y="2459039"/>
            <a:ext cx="554037" cy="434975"/>
          </a:xfrm>
          <a:prstGeom prst="curvedConnector2">
            <a:avLst/>
          </a:prstGeom>
          <a:noFill/>
          <a:ln w="38100">
            <a:solidFill>
              <a:srgbClr val="FF99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4" name="AutoShape 10"/>
          <p:cNvCxnSpPr>
            <a:cxnSpLocks noChangeShapeType="1"/>
          </p:cNvCxnSpPr>
          <p:nvPr/>
        </p:nvCxnSpPr>
        <p:spPr bwMode="auto">
          <a:xfrm>
            <a:off x="5486400" y="3222626"/>
            <a:ext cx="554038" cy="434975"/>
          </a:xfrm>
          <a:prstGeom prst="curvedConnector2">
            <a:avLst/>
          </a:prstGeom>
          <a:noFill/>
          <a:ln w="38100">
            <a:solidFill>
              <a:srgbClr val="FF99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5" name="AutoShape 11"/>
          <p:cNvCxnSpPr>
            <a:cxnSpLocks noChangeShapeType="1"/>
          </p:cNvCxnSpPr>
          <p:nvPr/>
        </p:nvCxnSpPr>
        <p:spPr bwMode="auto">
          <a:xfrm>
            <a:off x="6705600" y="3984626"/>
            <a:ext cx="554038" cy="434975"/>
          </a:xfrm>
          <a:prstGeom prst="curvedConnector2">
            <a:avLst/>
          </a:prstGeom>
          <a:noFill/>
          <a:ln w="38100">
            <a:solidFill>
              <a:srgbClr val="FF99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6" name="AutoShape 12"/>
          <p:cNvCxnSpPr>
            <a:cxnSpLocks noChangeShapeType="1"/>
          </p:cNvCxnSpPr>
          <p:nvPr/>
        </p:nvCxnSpPr>
        <p:spPr bwMode="auto">
          <a:xfrm>
            <a:off x="7848600" y="4746626"/>
            <a:ext cx="554038" cy="434975"/>
          </a:xfrm>
          <a:prstGeom prst="curvedConnector2">
            <a:avLst/>
          </a:prstGeom>
          <a:noFill/>
          <a:ln w="38100">
            <a:solidFill>
              <a:srgbClr val="FF99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837" name="AutoShape 13"/>
          <p:cNvCxnSpPr>
            <a:cxnSpLocks noChangeShapeType="1"/>
          </p:cNvCxnSpPr>
          <p:nvPr/>
        </p:nvCxnSpPr>
        <p:spPr bwMode="auto">
          <a:xfrm>
            <a:off x="9067800" y="5508626"/>
            <a:ext cx="554038" cy="434975"/>
          </a:xfrm>
          <a:prstGeom prst="curvedConnector2">
            <a:avLst/>
          </a:prstGeom>
          <a:noFill/>
          <a:ln w="38100">
            <a:solidFill>
              <a:srgbClr val="FF9900"/>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Slide Number Placeholder 1"/>
          <p:cNvSpPr>
            <a:spLocks noGrp="1"/>
          </p:cNvSpPr>
          <p:nvPr>
            <p:ph type="sldNum" sz="quarter" idx="12"/>
          </p:nvPr>
        </p:nvSpPr>
        <p:spPr/>
        <p:txBody>
          <a:bodyPr/>
          <a:lstStyle/>
          <a:p>
            <a:fld id="{16029373-6C5B-490F-B5A5-38FF4CFBCD5B}" type="slidenum">
              <a:rPr lang="en-US" smtClean="0"/>
              <a:t>20</a:t>
            </a:fld>
            <a:endParaRPr lang="en-US"/>
          </a:p>
        </p:txBody>
      </p:sp>
    </p:spTree>
    <p:extLst>
      <p:ext uri="{BB962C8B-B14F-4D97-AF65-F5344CB8AC3E}">
        <p14:creationId xmlns:p14="http://schemas.microsoft.com/office/powerpoint/2010/main" val="920569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sz="half" idx="1"/>
          </p:nvPr>
        </p:nvSpPr>
        <p:spPr>
          <a:xfrm>
            <a:off x="762000" y="3346573"/>
            <a:ext cx="4965700" cy="3886200"/>
          </a:xfrm>
        </p:spPr>
        <p:txBody>
          <a:bodyPr/>
          <a:lstStyle/>
          <a:p>
            <a:pPr marL="914400" lvl="2" indent="0">
              <a:buNone/>
            </a:pPr>
            <a:endParaRPr lang="en-US" altLang="en-US" sz="2000" dirty="0">
              <a:latin typeface="Palatino" charset="0"/>
            </a:endParaRPr>
          </a:p>
          <a:p>
            <a:r>
              <a:rPr lang="en-US" altLang="en-US" sz="2800" dirty="0">
                <a:latin typeface="Palatino" charset="0"/>
              </a:rPr>
              <a:t>What does the product do?</a:t>
            </a:r>
          </a:p>
          <a:p>
            <a:r>
              <a:rPr lang="en-US" altLang="en-US" sz="2800" dirty="0">
                <a:latin typeface="Palatino" charset="0"/>
              </a:rPr>
              <a:t>What are the constraints on the product?</a:t>
            </a:r>
          </a:p>
          <a:p>
            <a:r>
              <a:rPr lang="en-US" altLang="en-US" sz="2800" dirty="0">
                <a:latin typeface="Palatino" charset="0"/>
              </a:rPr>
              <a:t>Acceptance criteria</a:t>
            </a:r>
          </a:p>
          <a:p>
            <a:endParaRPr lang="en-US" altLang="en-US" sz="2800" dirty="0"/>
          </a:p>
        </p:txBody>
      </p:sp>
      <p:sp>
        <p:nvSpPr>
          <p:cNvPr id="8196" name="Rectangle 4"/>
          <p:cNvSpPr>
            <a:spLocks noGrp="1" noChangeArrowheads="1"/>
          </p:cNvSpPr>
          <p:nvPr>
            <p:ph type="body" sz="half" idx="2"/>
          </p:nvPr>
        </p:nvSpPr>
        <p:spPr>
          <a:xfrm>
            <a:off x="6289494" y="3746500"/>
            <a:ext cx="5102406" cy="4200245"/>
          </a:xfrm>
        </p:spPr>
        <p:txBody>
          <a:bodyPr/>
          <a:lstStyle/>
          <a:p>
            <a:pPr>
              <a:lnSpc>
                <a:spcPct val="90000"/>
              </a:lnSpc>
            </a:pPr>
            <a:r>
              <a:rPr lang="en-US" altLang="en-US" sz="2400" dirty="0">
                <a:latin typeface="Palatino" charset="0"/>
              </a:rPr>
              <a:t>Frequent problems with a spec:</a:t>
            </a:r>
          </a:p>
          <a:p>
            <a:pPr lvl="1">
              <a:lnSpc>
                <a:spcPct val="90000"/>
              </a:lnSpc>
            </a:pPr>
            <a:r>
              <a:rPr lang="en-US" altLang="en-US" sz="2000" dirty="0">
                <a:latin typeface="Palatino" charset="0"/>
              </a:rPr>
              <a:t>ambiguous</a:t>
            </a:r>
          </a:p>
          <a:p>
            <a:pPr lvl="1">
              <a:lnSpc>
                <a:spcPct val="90000"/>
              </a:lnSpc>
            </a:pPr>
            <a:r>
              <a:rPr lang="en-US" altLang="en-US" sz="2000" dirty="0">
                <a:latin typeface="Palatino" charset="0"/>
              </a:rPr>
              <a:t>incomplete</a:t>
            </a:r>
          </a:p>
          <a:p>
            <a:pPr lvl="1">
              <a:lnSpc>
                <a:spcPct val="90000"/>
              </a:lnSpc>
            </a:pPr>
            <a:r>
              <a:rPr lang="en-US" altLang="en-US" sz="2000" dirty="0">
                <a:latin typeface="Palatino" charset="0"/>
              </a:rPr>
              <a:t>contradictory</a:t>
            </a:r>
          </a:p>
          <a:p>
            <a:pPr>
              <a:lnSpc>
                <a:spcPct val="90000"/>
              </a:lnSpc>
            </a:pPr>
            <a:r>
              <a:rPr lang="en-US" altLang="en-US" sz="2400" dirty="0">
                <a:latin typeface="Palatino" charset="0"/>
              </a:rPr>
              <a:t>Specifications testing</a:t>
            </a:r>
          </a:p>
          <a:p>
            <a:pPr lvl="1">
              <a:lnSpc>
                <a:spcPct val="90000"/>
              </a:lnSpc>
            </a:pPr>
            <a:r>
              <a:rPr lang="en-US" altLang="en-US" sz="2000" dirty="0">
                <a:latin typeface="Palatino" charset="0"/>
              </a:rPr>
              <a:t>	SQA</a:t>
            </a:r>
          </a:p>
          <a:p>
            <a:pPr lvl="1">
              <a:lnSpc>
                <a:spcPct val="90000"/>
              </a:lnSpc>
            </a:pPr>
            <a:r>
              <a:rPr lang="en-US" altLang="en-US" sz="2000" dirty="0">
                <a:latin typeface="Palatino" charset="0"/>
              </a:rPr>
              <a:t>	reviews</a:t>
            </a:r>
          </a:p>
          <a:p>
            <a:pPr>
              <a:lnSpc>
                <a:spcPct val="90000"/>
              </a:lnSpc>
            </a:pP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t>21</a:t>
            </a:fld>
            <a:endParaRPr lang="en-US"/>
          </a:p>
        </p:txBody>
      </p:sp>
      <p:sp>
        <p:nvSpPr>
          <p:cNvPr id="9" name="Rectangle 2"/>
          <p:cNvSpPr txBox="1">
            <a:spLocks noChangeArrowheads="1"/>
          </p:cNvSpPr>
          <p:nvPr/>
        </p:nvSpPr>
        <p:spPr>
          <a:xfrm>
            <a:off x="1041400" y="2355973"/>
            <a:ext cx="11150600" cy="9906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solidFill>
                  <a:schemeClr val="tx1"/>
                </a:solidFill>
                <a:latin typeface="Palatino" charset="0"/>
              </a:rPr>
              <a:t>Specifications Phase</a:t>
            </a:r>
            <a:br>
              <a:rPr lang="en-US" altLang="en-US" dirty="0">
                <a:solidFill>
                  <a:schemeClr val="tx1"/>
                </a:solidFill>
                <a:latin typeface="Palatino" charset="0"/>
              </a:rPr>
            </a:br>
            <a:r>
              <a:rPr lang="en-US" altLang="en-US" dirty="0">
                <a:latin typeface="Palatino" charset="0"/>
              </a:rPr>
              <a:t>What the developer wants to know:</a:t>
            </a:r>
          </a:p>
        </p:txBody>
      </p:sp>
      <p:sp>
        <p:nvSpPr>
          <p:cNvPr id="10" name="Rectangle 2"/>
          <p:cNvSpPr>
            <a:spLocks noGrp="1" noChangeArrowheads="1"/>
          </p:cNvSpPr>
          <p:nvPr>
            <p:ph type="title"/>
          </p:nvPr>
        </p:nvSpPr>
        <p:spPr>
          <a:xfrm>
            <a:off x="942794" y="682417"/>
            <a:ext cx="10083800" cy="1371600"/>
          </a:xfrm>
        </p:spPr>
        <p:txBody>
          <a:bodyPr/>
          <a:lstStyle/>
          <a:p>
            <a:r>
              <a:rPr lang="en-US" altLang="en-US" b="0" dirty="0">
                <a:solidFill>
                  <a:schemeClr val="tx1"/>
                </a:solidFill>
                <a:latin typeface="Palatino" charset="0"/>
              </a:rPr>
              <a:t>Requirements Phase</a:t>
            </a:r>
            <a:br>
              <a:rPr lang="en-US" altLang="en-US" b="0" dirty="0">
                <a:solidFill>
                  <a:schemeClr val="tx1"/>
                </a:solidFill>
                <a:latin typeface="Palatino" charset="0"/>
              </a:rPr>
            </a:br>
            <a:r>
              <a:rPr lang="en-US" altLang="en-US" b="0" dirty="0">
                <a:solidFill>
                  <a:schemeClr val="tx1"/>
                </a:solidFill>
                <a:latin typeface="Palatino" charset="0"/>
              </a:rPr>
              <a:t> </a:t>
            </a:r>
            <a:r>
              <a:rPr lang="en-US" altLang="en-US" dirty="0">
                <a:latin typeface="Palatino" charset="0"/>
              </a:rPr>
              <a:t>“What I </a:t>
            </a:r>
            <a:r>
              <a:rPr lang="en-US" altLang="en-US" i="1" dirty="0">
                <a:latin typeface="Palatino" charset="0"/>
              </a:rPr>
              <a:t>need</a:t>
            </a:r>
            <a:r>
              <a:rPr lang="en-US" altLang="en-US" dirty="0">
                <a:latin typeface="Palatino" charset="0"/>
              </a:rPr>
              <a:t>, not what I </a:t>
            </a:r>
            <a:r>
              <a:rPr lang="en-US" altLang="en-US" i="1" dirty="0">
                <a:latin typeface="Palatino" charset="0"/>
              </a:rPr>
              <a:t>said</a:t>
            </a:r>
            <a:r>
              <a:rPr lang="en-US" altLang="en-US" dirty="0">
                <a:latin typeface="Palatino" charset="0"/>
              </a:rPr>
              <a:t> I needed”</a:t>
            </a:r>
          </a:p>
        </p:txBody>
      </p:sp>
    </p:spTree>
    <p:extLst>
      <p:ext uri="{BB962C8B-B14F-4D97-AF65-F5344CB8AC3E}">
        <p14:creationId xmlns:p14="http://schemas.microsoft.com/office/powerpoint/2010/main" val="47739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sz="half" idx="1"/>
          </p:nvPr>
        </p:nvSpPr>
        <p:spPr>
          <a:xfrm>
            <a:off x="646112" y="2070100"/>
            <a:ext cx="5348288" cy="3276600"/>
          </a:xfrm>
        </p:spPr>
        <p:txBody>
          <a:bodyPr/>
          <a:lstStyle/>
          <a:p>
            <a:r>
              <a:rPr lang="en-US" altLang="en-US" sz="2400" dirty="0">
                <a:latin typeface="Palatino" charset="0"/>
              </a:rPr>
              <a:t>Analysis of the problem</a:t>
            </a:r>
          </a:p>
          <a:p>
            <a:pPr lvl="1"/>
            <a:r>
              <a:rPr lang="en-US" altLang="en-US" sz="2000" dirty="0">
                <a:latin typeface="Palatino" charset="0"/>
              </a:rPr>
              <a:t>Structured analysis : decomposing problem by how data is manipulated (acted upon)</a:t>
            </a:r>
          </a:p>
          <a:p>
            <a:pPr lvl="1"/>
            <a:r>
              <a:rPr lang="en-US" altLang="en-US" sz="2000" dirty="0">
                <a:latin typeface="Palatino" charset="0"/>
              </a:rPr>
              <a:t>Object-oriented analysis:  decomposing problem by how data is represented</a:t>
            </a:r>
          </a:p>
          <a:p>
            <a:endParaRPr lang="en-US" altLang="en-US" sz="2400" dirty="0"/>
          </a:p>
        </p:txBody>
      </p:sp>
      <p:sp>
        <p:nvSpPr>
          <p:cNvPr id="9220" name="Rectangle 4"/>
          <p:cNvSpPr>
            <a:spLocks noGrp="1" noChangeArrowheads="1"/>
          </p:cNvSpPr>
          <p:nvPr>
            <p:ph type="body" sz="half" idx="2"/>
          </p:nvPr>
        </p:nvSpPr>
        <p:spPr>
          <a:xfrm>
            <a:off x="6240835" y="2070100"/>
            <a:ext cx="4949905" cy="3352800"/>
          </a:xfrm>
        </p:spPr>
        <p:txBody>
          <a:bodyPr>
            <a:normAutofit lnSpcReduction="10000"/>
          </a:bodyPr>
          <a:lstStyle/>
          <a:p>
            <a:pPr>
              <a:lnSpc>
                <a:spcPct val="90000"/>
              </a:lnSpc>
            </a:pPr>
            <a:r>
              <a:rPr lang="en-US" altLang="en-US" sz="2400" dirty="0">
                <a:latin typeface="Palatino" charset="0"/>
              </a:rPr>
              <a:t>Developer must make design decisions about:</a:t>
            </a:r>
          </a:p>
          <a:p>
            <a:pPr lvl="1">
              <a:lnSpc>
                <a:spcPct val="90000"/>
              </a:lnSpc>
            </a:pPr>
            <a:r>
              <a:rPr lang="en-US" altLang="en-US" sz="2000" dirty="0">
                <a:latin typeface="Palatino" charset="0"/>
              </a:rPr>
              <a:t>	algorithms</a:t>
            </a:r>
          </a:p>
          <a:p>
            <a:pPr lvl="1">
              <a:lnSpc>
                <a:spcPct val="90000"/>
              </a:lnSpc>
            </a:pPr>
            <a:r>
              <a:rPr lang="en-US" altLang="en-US" sz="2000" dirty="0">
                <a:latin typeface="Palatino" charset="0"/>
              </a:rPr>
              <a:t>	data representations</a:t>
            </a:r>
          </a:p>
          <a:p>
            <a:pPr lvl="1">
              <a:lnSpc>
                <a:spcPct val="90000"/>
              </a:lnSpc>
            </a:pPr>
            <a:r>
              <a:rPr lang="en-US" altLang="en-US" sz="2000" dirty="0">
                <a:latin typeface="Palatino" charset="0"/>
              </a:rPr>
              <a:t>	I/O interfaces</a:t>
            </a:r>
          </a:p>
          <a:p>
            <a:pPr lvl="1">
              <a:lnSpc>
                <a:spcPct val="90000"/>
              </a:lnSpc>
            </a:pPr>
            <a:r>
              <a:rPr lang="en-US" altLang="en-US" sz="2000" dirty="0">
                <a:latin typeface="Palatino" charset="0"/>
              </a:rPr>
              <a:t>	data flow</a:t>
            </a:r>
          </a:p>
          <a:p>
            <a:pPr lvl="1">
              <a:lnSpc>
                <a:spcPct val="90000"/>
              </a:lnSpc>
            </a:pPr>
            <a:r>
              <a:rPr lang="en-US" altLang="en-US" sz="2000" dirty="0">
                <a:latin typeface="Palatino" charset="0"/>
              </a:rPr>
              <a:t>	modules</a:t>
            </a:r>
          </a:p>
          <a:p>
            <a:pPr>
              <a:lnSpc>
                <a:spcPct val="90000"/>
              </a:lnSpc>
            </a:pPr>
            <a:r>
              <a:rPr lang="en-US" altLang="en-US" sz="2400" dirty="0">
                <a:latin typeface="Palatino" charset="0"/>
              </a:rPr>
              <a:t>Design testing</a:t>
            </a:r>
          </a:p>
          <a:p>
            <a:pPr lvl="1">
              <a:lnSpc>
                <a:spcPct val="90000"/>
              </a:lnSpc>
            </a:pPr>
            <a:r>
              <a:rPr lang="en-US" altLang="en-US" sz="2000" dirty="0">
                <a:latin typeface="Palatino" charset="0"/>
              </a:rPr>
              <a:t>	traceability</a:t>
            </a:r>
          </a:p>
          <a:p>
            <a:pPr>
              <a:lnSpc>
                <a:spcPct val="90000"/>
              </a:lnSpc>
            </a:pPr>
            <a:endParaRPr lang="en-US" altLang="en-US" sz="2400" dirty="0"/>
          </a:p>
        </p:txBody>
      </p:sp>
      <p:sp>
        <p:nvSpPr>
          <p:cNvPr id="2" name="Slide Number Placeholder 1"/>
          <p:cNvSpPr>
            <a:spLocks noGrp="1"/>
          </p:cNvSpPr>
          <p:nvPr>
            <p:ph type="sldNum" sz="quarter" idx="12"/>
          </p:nvPr>
        </p:nvSpPr>
        <p:spPr/>
        <p:txBody>
          <a:bodyPr/>
          <a:lstStyle/>
          <a:p>
            <a:fld id="{16029373-6C5B-490F-B5A5-38FF4CFBCD5B}" type="slidenum">
              <a:rPr lang="en-US" smtClean="0"/>
              <a:t>22</a:t>
            </a:fld>
            <a:endParaRPr lang="en-US"/>
          </a:p>
        </p:txBody>
      </p:sp>
      <p:sp>
        <p:nvSpPr>
          <p:cNvPr id="9" name="Rectangle 2"/>
          <p:cNvSpPr txBox="1">
            <a:spLocks noGrp="1" noChangeArrowheads="1"/>
          </p:cNvSpPr>
          <p:nvPr>
            <p:ph type="title"/>
          </p:nvPr>
        </p:nvSpPr>
        <p:spPr>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dirty="0">
                <a:solidFill>
                  <a:schemeClr val="tx1"/>
                </a:solidFill>
                <a:latin typeface="Palatino" charset="0"/>
              </a:rPr>
              <a:t>Design Phase</a:t>
            </a:r>
            <a:br>
              <a:rPr lang="en-US" altLang="en-US" sz="3200" dirty="0">
                <a:solidFill>
                  <a:schemeClr val="tx2">
                    <a:lumMod val="60000"/>
                    <a:lumOff val="40000"/>
                  </a:schemeClr>
                </a:solidFill>
                <a:latin typeface="Palatino" charset="0"/>
              </a:rPr>
            </a:br>
            <a:r>
              <a:rPr lang="en-US" altLang="en-US" sz="2400" dirty="0">
                <a:solidFill>
                  <a:schemeClr val="tx2">
                    <a:lumMod val="60000"/>
                    <a:lumOff val="40000"/>
                  </a:schemeClr>
                </a:solidFill>
                <a:latin typeface="Palatino" charset="0"/>
              </a:rPr>
              <a:t>How does the product do what it is supposed to do?</a:t>
            </a:r>
            <a:endParaRPr lang="en-US" altLang="en-US" dirty="0">
              <a:solidFill>
                <a:schemeClr val="tx2">
                  <a:lumMod val="60000"/>
                  <a:lumOff val="40000"/>
                </a:schemeClr>
              </a:solidFill>
              <a:latin typeface="Palatino" charset="0"/>
            </a:endParaRPr>
          </a:p>
        </p:txBody>
      </p:sp>
    </p:spTree>
    <p:extLst>
      <p:ext uri="{BB962C8B-B14F-4D97-AF65-F5344CB8AC3E}">
        <p14:creationId xmlns:p14="http://schemas.microsoft.com/office/powerpoint/2010/main" val="3138505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679573"/>
            <a:ext cx="7772400" cy="914400"/>
          </a:xfrm>
        </p:spPr>
        <p:txBody>
          <a:bodyPr/>
          <a:lstStyle/>
          <a:p>
            <a:pPr>
              <a:lnSpc>
                <a:spcPts val="3800"/>
              </a:lnSpc>
            </a:pPr>
            <a:r>
              <a:rPr lang="en-US" altLang="en-US" sz="4400" b="0" dirty="0">
                <a:solidFill>
                  <a:schemeClr val="tx2">
                    <a:lumMod val="60000"/>
                    <a:lumOff val="40000"/>
                  </a:schemeClr>
                </a:solidFill>
                <a:latin typeface="Palatino" charset="0"/>
              </a:rPr>
              <a:t>Implementation Phase</a:t>
            </a:r>
            <a:br>
              <a:rPr lang="en-US" altLang="en-US" sz="4400" b="0" dirty="0">
                <a:solidFill>
                  <a:schemeClr val="tx2">
                    <a:lumMod val="60000"/>
                    <a:lumOff val="40000"/>
                  </a:schemeClr>
                </a:solidFill>
                <a:latin typeface="Palatino" charset="0"/>
              </a:rPr>
            </a:br>
            <a:endParaRPr lang="en-US" altLang="en-US" sz="4400" b="0" u="sng" dirty="0">
              <a:solidFill>
                <a:schemeClr val="tx2">
                  <a:lumMod val="60000"/>
                  <a:lumOff val="40000"/>
                </a:schemeClr>
              </a:solidFill>
              <a:latin typeface="Palatino" charset="0"/>
            </a:endParaRPr>
          </a:p>
        </p:txBody>
      </p:sp>
      <p:sp>
        <p:nvSpPr>
          <p:cNvPr id="10243" name="Rectangle 3"/>
          <p:cNvSpPr>
            <a:spLocks noGrp="1" noChangeArrowheads="1"/>
          </p:cNvSpPr>
          <p:nvPr>
            <p:ph type="body" sz="half" idx="1"/>
          </p:nvPr>
        </p:nvSpPr>
        <p:spPr/>
        <p:txBody>
          <a:bodyPr/>
          <a:lstStyle/>
          <a:p>
            <a:r>
              <a:rPr lang="en-US" altLang="en-US" sz="2800" dirty="0">
                <a:latin typeface="Palatino" charset="0"/>
              </a:rPr>
              <a:t>Code</a:t>
            </a:r>
          </a:p>
          <a:p>
            <a:r>
              <a:rPr lang="en-US" altLang="en-US" sz="2800" dirty="0">
                <a:latin typeface="Palatino" charset="0"/>
              </a:rPr>
              <a:t>Documentation</a:t>
            </a:r>
          </a:p>
          <a:p>
            <a:r>
              <a:rPr lang="en-US" altLang="en-US" sz="2800" dirty="0">
                <a:latin typeface="Palatino" charset="0"/>
              </a:rPr>
              <a:t>Tests</a:t>
            </a:r>
          </a:p>
        </p:txBody>
      </p:sp>
      <p:sp>
        <p:nvSpPr>
          <p:cNvPr id="10244" name="Rectangle 4"/>
          <p:cNvSpPr>
            <a:spLocks noGrp="1" noChangeArrowheads="1"/>
          </p:cNvSpPr>
          <p:nvPr>
            <p:ph type="body" sz="half" idx="2"/>
          </p:nvPr>
        </p:nvSpPr>
        <p:spPr/>
        <p:txBody>
          <a:bodyPr/>
          <a:lstStyle/>
          <a:p>
            <a:r>
              <a:rPr lang="en-US" altLang="en-US" sz="2800" dirty="0">
                <a:latin typeface="Palatino" charset="0"/>
              </a:rPr>
              <a:t>Implementation testing</a:t>
            </a:r>
          </a:p>
          <a:p>
            <a:pPr lvl="1">
              <a:buFont typeface="Wingdings" pitchFamily="2" charset="2"/>
              <a:buChar char="Ø"/>
            </a:pPr>
            <a:r>
              <a:rPr lang="en-US" altLang="en-US" sz="2400" dirty="0">
                <a:latin typeface="Palatino" charset="0"/>
              </a:rPr>
              <a:t>	- desk checking</a:t>
            </a:r>
          </a:p>
          <a:p>
            <a:pPr lvl="1">
              <a:buFont typeface="Wingdings" pitchFamily="2" charset="2"/>
              <a:buChar char="Ø"/>
            </a:pPr>
            <a:r>
              <a:rPr lang="en-US" altLang="en-US" sz="2400" dirty="0">
                <a:latin typeface="Palatino" charset="0"/>
              </a:rPr>
              <a:t>	- test cases</a:t>
            </a:r>
          </a:p>
          <a:p>
            <a:pPr lvl="1">
              <a:buFont typeface="Wingdings" pitchFamily="2" charset="2"/>
              <a:buChar char="Ø"/>
            </a:pPr>
            <a:r>
              <a:rPr lang="en-US" altLang="en-US" sz="2400" dirty="0">
                <a:latin typeface="Palatino" charset="0"/>
              </a:rPr>
              <a:t>	- reviews</a:t>
            </a:r>
          </a:p>
        </p:txBody>
      </p:sp>
      <p:sp>
        <p:nvSpPr>
          <p:cNvPr id="2" name="Slide Number Placeholder 1"/>
          <p:cNvSpPr>
            <a:spLocks noGrp="1"/>
          </p:cNvSpPr>
          <p:nvPr>
            <p:ph type="sldNum" sz="quarter" idx="12"/>
          </p:nvPr>
        </p:nvSpPr>
        <p:spPr/>
        <p:txBody>
          <a:bodyPr/>
          <a:lstStyle/>
          <a:p>
            <a:fld id="{16029373-6C5B-490F-B5A5-38FF4CFBCD5B}" type="slidenum">
              <a:rPr lang="en-US" smtClean="0"/>
              <a:t>23</a:t>
            </a:fld>
            <a:endParaRPr lang="en-US"/>
          </a:p>
        </p:txBody>
      </p:sp>
    </p:spTree>
    <p:extLst>
      <p:ext uri="{BB962C8B-B14F-4D97-AF65-F5344CB8AC3E}">
        <p14:creationId xmlns:p14="http://schemas.microsoft.com/office/powerpoint/2010/main" val="90336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397000" y="146173"/>
            <a:ext cx="7848600" cy="1066800"/>
          </a:xfrm>
        </p:spPr>
        <p:txBody>
          <a:bodyPr/>
          <a:lstStyle/>
          <a:p>
            <a:r>
              <a:rPr lang="en-US" altLang="en-US" b="0" dirty="0">
                <a:solidFill>
                  <a:schemeClr val="tx1"/>
                </a:solidFill>
                <a:latin typeface="Palatino" charset="0"/>
              </a:rPr>
              <a:t>Integration Phase</a:t>
            </a:r>
            <a:br>
              <a:rPr lang="en-US" altLang="en-US" b="0" dirty="0">
                <a:solidFill>
                  <a:schemeClr val="tx1"/>
                </a:solidFill>
                <a:latin typeface="Palatino" charset="0"/>
              </a:rPr>
            </a:br>
            <a:r>
              <a:rPr lang="en-US" altLang="en-US" dirty="0">
                <a:solidFill>
                  <a:schemeClr val="tx2">
                    <a:lumMod val="60000"/>
                    <a:lumOff val="40000"/>
                  </a:schemeClr>
                </a:solidFill>
                <a:latin typeface="Palatino" charset="0"/>
              </a:rPr>
              <a:t>Putting it all together</a:t>
            </a:r>
            <a:endParaRPr lang="en-US" altLang="en-US" b="0" dirty="0">
              <a:solidFill>
                <a:schemeClr val="tx2">
                  <a:lumMod val="60000"/>
                  <a:lumOff val="40000"/>
                </a:schemeClr>
              </a:solidFill>
              <a:latin typeface="Palatino" charset="0"/>
            </a:endParaRPr>
          </a:p>
        </p:txBody>
      </p:sp>
      <p:sp>
        <p:nvSpPr>
          <p:cNvPr id="11267" name="Rectangle 3"/>
          <p:cNvSpPr>
            <a:spLocks noGrp="1" noChangeArrowheads="1"/>
          </p:cNvSpPr>
          <p:nvPr>
            <p:ph type="body" sz="half" idx="1"/>
          </p:nvPr>
        </p:nvSpPr>
        <p:spPr/>
        <p:txBody>
          <a:bodyPr/>
          <a:lstStyle/>
          <a:p>
            <a:r>
              <a:rPr lang="en-US" altLang="en-US" sz="2800" dirty="0">
                <a:latin typeface="Palatino" charset="0"/>
              </a:rPr>
              <a:t>Composition order</a:t>
            </a:r>
          </a:p>
          <a:p>
            <a:endParaRPr lang="en-US" altLang="en-US" sz="2800" dirty="0">
              <a:latin typeface="Palatino" charset="0"/>
            </a:endParaRPr>
          </a:p>
          <a:p>
            <a:r>
              <a:rPr lang="en-US" altLang="en-US" sz="2800" dirty="0">
                <a:latin typeface="Palatino" charset="0"/>
              </a:rPr>
              <a:t>Integration testing</a:t>
            </a:r>
          </a:p>
          <a:p>
            <a:pPr lvl="1"/>
            <a:r>
              <a:rPr lang="en-US" altLang="en-US" sz="2400" dirty="0">
                <a:latin typeface="Palatino" charset="0"/>
              </a:rPr>
              <a:t>interfaces</a:t>
            </a:r>
          </a:p>
        </p:txBody>
      </p:sp>
      <p:sp>
        <p:nvSpPr>
          <p:cNvPr id="11268" name="Rectangle 4"/>
          <p:cNvSpPr>
            <a:spLocks noGrp="1" noChangeArrowheads="1"/>
          </p:cNvSpPr>
          <p:nvPr>
            <p:ph type="body" sz="half" idx="2"/>
          </p:nvPr>
        </p:nvSpPr>
        <p:spPr>
          <a:xfrm>
            <a:off x="5654494" y="2056093"/>
            <a:ext cx="5820330" cy="4200245"/>
          </a:xfrm>
        </p:spPr>
        <p:txBody>
          <a:bodyPr/>
          <a:lstStyle/>
          <a:p>
            <a:r>
              <a:rPr lang="en-US" altLang="en-US" sz="2800" dirty="0">
                <a:latin typeface="Palatino" charset="0"/>
              </a:rPr>
              <a:t>Testing</a:t>
            </a:r>
          </a:p>
          <a:p>
            <a:pPr lvl="1"/>
            <a:r>
              <a:rPr lang="en-US" altLang="en-US" sz="2400" dirty="0">
                <a:latin typeface="Palatino" charset="0"/>
              </a:rPr>
              <a:t>- does it meet the specs?</a:t>
            </a:r>
          </a:p>
          <a:p>
            <a:pPr lvl="1"/>
            <a:r>
              <a:rPr lang="en-US" altLang="en-US" sz="2400" dirty="0">
                <a:latin typeface="Palatino" charset="0"/>
              </a:rPr>
              <a:t>- product testing by SQA</a:t>
            </a:r>
          </a:p>
          <a:p>
            <a:pPr lvl="1"/>
            <a:r>
              <a:rPr lang="en-US" altLang="en-US" sz="2400" dirty="0">
                <a:latin typeface="Palatino" charset="0"/>
              </a:rPr>
              <a:t>- acceptance testing by customer</a:t>
            </a:r>
          </a:p>
        </p:txBody>
      </p:sp>
      <p:sp>
        <p:nvSpPr>
          <p:cNvPr id="2" name="Slide Number Placeholder 1"/>
          <p:cNvSpPr>
            <a:spLocks noGrp="1"/>
          </p:cNvSpPr>
          <p:nvPr>
            <p:ph type="sldNum" sz="quarter" idx="12"/>
          </p:nvPr>
        </p:nvSpPr>
        <p:spPr/>
        <p:txBody>
          <a:bodyPr/>
          <a:lstStyle/>
          <a:p>
            <a:fld id="{16029373-6C5B-490F-B5A5-38FF4CFBCD5B}" type="slidenum">
              <a:rPr lang="en-US" smtClean="0"/>
              <a:t>24</a:t>
            </a:fld>
            <a:endParaRPr lang="en-US"/>
          </a:p>
        </p:txBody>
      </p:sp>
    </p:spTree>
    <p:extLst>
      <p:ext uri="{BB962C8B-B14F-4D97-AF65-F5344CB8AC3E}">
        <p14:creationId xmlns:p14="http://schemas.microsoft.com/office/powerpoint/2010/main" val="3363405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41929" y="286123"/>
            <a:ext cx="7848600" cy="838200"/>
          </a:xfrm>
        </p:spPr>
        <p:txBody>
          <a:bodyPr/>
          <a:lstStyle/>
          <a:p>
            <a:r>
              <a:rPr lang="en-US" altLang="en-US" b="0" dirty="0">
                <a:solidFill>
                  <a:schemeClr val="tx1"/>
                </a:solidFill>
                <a:latin typeface="Palatino" charset="0"/>
              </a:rPr>
              <a:t>Maintenance Phase</a:t>
            </a:r>
            <a:br>
              <a:rPr lang="en-US" altLang="en-US" b="0" dirty="0">
                <a:solidFill>
                  <a:schemeClr val="tx1"/>
                </a:solidFill>
                <a:latin typeface="Palatino" charset="0"/>
              </a:rPr>
            </a:br>
            <a:endParaRPr lang="en-US" altLang="en-US" b="0" dirty="0">
              <a:solidFill>
                <a:schemeClr val="tx2">
                  <a:lumMod val="60000"/>
                  <a:lumOff val="40000"/>
                </a:schemeClr>
              </a:solidFill>
              <a:latin typeface="Palatino" charset="0"/>
            </a:endParaRPr>
          </a:p>
        </p:txBody>
      </p:sp>
      <p:sp>
        <p:nvSpPr>
          <p:cNvPr id="12292" name="Rectangle 4"/>
          <p:cNvSpPr>
            <a:spLocks noGrp="1" noChangeArrowheads="1"/>
          </p:cNvSpPr>
          <p:nvPr>
            <p:ph type="body" sz="half" idx="2"/>
          </p:nvPr>
        </p:nvSpPr>
        <p:spPr>
          <a:xfrm>
            <a:off x="5867400" y="1689100"/>
            <a:ext cx="3810000" cy="3276600"/>
          </a:xfrm>
        </p:spPr>
        <p:txBody>
          <a:bodyPr/>
          <a:lstStyle/>
          <a:p>
            <a:endParaRPr lang="en-US" altLang="en-US" sz="2800" dirty="0">
              <a:latin typeface="Palatino" charset="0"/>
            </a:endParaRPr>
          </a:p>
          <a:p>
            <a:r>
              <a:rPr lang="en-US" altLang="en-US" sz="2400" dirty="0">
                <a:latin typeface="Palatino" charset="0"/>
              </a:rPr>
              <a:t>Maintenance testing</a:t>
            </a:r>
          </a:p>
          <a:p>
            <a:pPr lvl="1"/>
            <a:r>
              <a:rPr lang="en-US" altLang="en-US" sz="2000" dirty="0">
                <a:latin typeface="Palatino" charset="0"/>
              </a:rPr>
              <a:t>- changes</a:t>
            </a:r>
          </a:p>
          <a:p>
            <a:pPr lvl="1"/>
            <a:r>
              <a:rPr lang="en-US" altLang="en-US" sz="2000" dirty="0">
                <a:latin typeface="Palatino" charset="0"/>
              </a:rPr>
              <a:t>regression testing</a:t>
            </a:r>
          </a:p>
          <a:p>
            <a:pPr lvl="1"/>
            <a:endParaRPr lang="en-US" altLang="en-US" sz="2000" dirty="0">
              <a:latin typeface="Palatino" charset="0"/>
            </a:endParaRPr>
          </a:p>
        </p:txBody>
      </p:sp>
      <p:sp>
        <p:nvSpPr>
          <p:cNvPr id="12293" name="Rectangle 5"/>
          <p:cNvSpPr>
            <a:spLocks noChangeArrowheads="1"/>
          </p:cNvSpPr>
          <p:nvPr/>
        </p:nvSpPr>
        <p:spPr bwMode="auto">
          <a:xfrm>
            <a:off x="1384300" y="2082800"/>
            <a:ext cx="38100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Eurostile" charset="0"/>
              </a:defRPr>
            </a:lvl1pPr>
            <a:lvl2pPr marL="742950" indent="-285750">
              <a:spcBef>
                <a:spcPct val="20000"/>
              </a:spcBef>
              <a:buChar char="–"/>
              <a:defRPr sz="2400">
                <a:solidFill>
                  <a:schemeClr val="tx1"/>
                </a:solidFill>
                <a:latin typeface="Eurostile" charset="0"/>
              </a:defRPr>
            </a:lvl2pPr>
            <a:lvl3pPr marL="1143000" indent="-228600">
              <a:spcBef>
                <a:spcPct val="20000"/>
              </a:spcBef>
              <a:buChar char="•"/>
              <a:defRPr sz="2000">
                <a:solidFill>
                  <a:schemeClr val="tx1"/>
                </a:solidFill>
                <a:latin typeface="Eurostile" charset="0"/>
              </a:defRPr>
            </a:lvl3pPr>
            <a:lvl4pPr marL="1600200" indent="-228600">
              <a:spcBef>
                <a:spcPct val="20000"/>
              </a:spcBef>
              <a:buChar char="–"/>
              <a:defRPr>
                <a:solidFill>
                  <a:schemeClr val="tx1"/>
                </a:solidFill>
                <a:latin typeface="Eurostile" charset="0"/>
              </a:defRPr>
            </a:lvl4pPr>
            <a:lvl5pPr marL="2057400" indent="-228600">
              <a:spcBef>
                <a:spcPct val="20000"/>
              </a:spcBef>
              <a:buChar char="»"/>
              <a:defRPr>
                <a:solidFill>
                  <a:schemeClr val="tx1"/>
                </a:solidFill>
                <a:latin typeface="Eurostile" charset="0"/>
              </a:defRPr>
            </a:lvl5pPr>
            <a:lvl6pPr marL="2514600" indent="-228600" fontAlgn="base">
              <a:spcBef>
                <a:spcPct val="20000"/>
              </a:spcBef>
              <a:spcAft>
                <a:spcPct val="0"/>
              </a:spcAft>
              <a:buChar char="»"/>
              <a:defRPr>
                <a:solidFill>
                  <a:schemeClr val="tx1"/>
                </a:solidFill>
                <a:latin typeface="Eurostile" charset="0"/>
              </a:defRPr>
            </a:lvl6pPr>
            <a:lvl7pPr marL="2971800" indent="-228600" fontAlgn="base">
              <a:spcBef>
                <a:spcPct val="20000"/>
              </a:spcBef>
              <a:spcAft>
                <a:spcPct val="0"/>
              </a:spcAft>
              <a:buChar char="»"/>
              <a:defRPr>
                <a:solidFill>
                  <a:schemeClr val="tx1"/>
                </a:solidFill>
                <a:latin typeface="Eurostile" charset="0"/>
              </a:defRPr>
            </a:lvl7pPr>
            <a:lvl8pPr marL="3429000" indent="-228600" fontAlgn="base">
              <a:spcBef>
                <a:spcPct val="20000"/>
              </a:spcBef>
              <a:spcAft>
                <a:spcPct val="0"/>
              </a:spcAft>
              <a:buChar char="»"/>
              <a:defRPr>
                <a:solidFill>
                  <a:schemeClr val="tx1"/>
                </a:solidFill>
                <a:latin typeface="Eurostile" charset="0"/>
              </a:defRPr>
            </a:lvl8pPr>
            <a:lvl9pPr marL="3886200" indent="-228600" fontAlgn="base">
              <a:spcBef>
                <a:spcPct val="20000"/>
              </a:spcBef>
              <a:spcAft>
                <a:spcPct val="0"/>
              </a:spcAft>
              <a:buChar char="»"/>
              <a:defRPr>
                <a:solidFill>
                  <a:schemeClr val="tx1"/>
                </a:solidFill>
                <a:latin typeface="Eurostile" charset="0"/>
              </a:defRPr>
            </a:lvl9pPr>
          </a:lstStyle>
          <a:p>
            <a:pPr eaLnBrk="1" hangingPunct="1"/>
            <a:r>
              <a:rPr lang="en-US" altLang="en-US" sz="2400" dirty="0">
                <a:latin typeface="Palatino" charset="0"/>
              </a:rPr>
              <a:t>Why?</a:t>
            </a:r>
          </a:p>
          <a:p>
            <a:pPr lvl="1" eaLnBrk="1" hangingPunct="1"/>
            <a:r>
              <a:rPr lang="en-US" altLang="en-US" sz="2000" dirty="0">
                <a:latin typeface="Palatino" charset="0"/>
              </a:rPr>
              <a:t>	operation</a:t>
            </a:r>
          </a:p>
          <a:p>
            <a:pPr lvl="1" eaLnBrk="1" hangingPunct="1"/>
            <a:r>
              <a:rPr lang="en-US" altLang="en-US" sz="2000" dirty="0">
                <a:latin typeface="Palatino" charset="0"/>
              </a:rPr>
              <a:t>	documentation</a:t>
            </a:r>
          </a:p>
          <a:p>
            <a:pPr lvl="1" eaLnBrk="1" hangingPunct="1"/>
            <a:r>
              <a:rPr lang="en-US" altLang="en-US" sz="2000" dirty="0">
                <a:latin typeface="Palatino" charset="0"/>
              </a:rPr>
              <a:t>	turnover</a:t>
            </a:r>
          </a:p>
          <a:p>
            <a:pPr eaLnBrk="1" hangingPunct="1"/>
            <a:r>
              <a:rPr lang="en-US" altLang="en-US" sz="2400" dirty="0">
                <a:latin typeface="Palatino" charset="0"/>
              </a:rPr>
              <a:t>Kinds of maintenance</a:t>
            </a:r>
          </a:p>
          <a:p>
            <a:pPr lvl="1" eaLnBrk="1" hangingPunct="1"/>
            <a:r>
              <a:rPr lang="en-US" altLang="en-US" sz="2000" dirty="0">
                <a:latin typeface="Palatino" charset="0"/>
              </a:rPr>
              <a:t>	Corrective</a:t>
            </a:r>
          </a:p>
          <a:p>
            <a:pPr lvl="1" eaLnBrk="1" hangingPunct="1"/>
            <a:r>
              <a:rPr lang="en-US" altLang="en-US" sz="2000" dirty="0">
                <a:latin typeface="Palatino" charset="0"/>
              </a:rPr>
              <a:t>	Adaptive</a:t>
            </a:r>
          </a:p>
          <a:p>
            <a:pPr lvl="1" eaLnBrk="1" hangingPunct="1"/>
            <a:r>
              <a:rPr lang="en-US" altLang="en-US" sz="2000" dirty="0">
                <a:latin typeface="Palatino" charset="0"/>
              </a:rPr>
              <a:t>	Perfective</a:t>
            </a:r>
          </a:p>
          <a:p>
            <a:pPr lvl="1" eaLnBrk="1" hangingPunct="1"/>
            <a:r>
              <a:rPr lang="en-US" altLang="en-US" sz="2000" dirty="0">
                <a:latin typeface="Palatino" charset="0"/>
              </a:rPr>
              <a:t>	Preventive</a:t>
            </a:r>
            <a:endParaRPr lang="en-US" altLang="en-US" dirty="0">
              <a:latin typeface="Palatino"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t>25</a:t>
            </a:fld>
            <a:endParaRPr lang="en-US"/>
          </a:p>
        </p:txBody>
      </p:sp>
    </p:spTree>
    <p:extLst>
      <p:ext uri="{BB962C8B-B14F-4D97-AF65-F5344CB8AC3E}">
        <p14:creationId xmlns:p14="http://schemas.microsoft.com/office/powerpoint/2010/main" val="345739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452718"/>
            <a:ext cx="9404723" cy="785532"/>
          </a:xfrm>
        </p:spPr>
        <p:txBody>
          <a:bodyPr/>
          <a:lstStyle/>
          <a:p>
            <a:pPr algn="ctr"/>
            <a:r>
              <a:rPr lang="en-GB" dirty="0"/>
              <a:t>Need to Test</a:t>
            </a:r>
          </a:p>
        </p:txBody>
      </p:sp>
      <p:sp>
        <p:nvSpPr>
          <p:cNvPr id="3" name="Content Placeholder 2"/>
          <p:cNvSpPr>
            <a:spLocks noGrp="1"/>
          </p:cNvSpPr>
          <p:nvPr>
            <p:ph idx="1"/>
          </p:nvPr>
        </p:nvSpPr>
        <p:spPr>
          <a:xfrm>
            <a:off x="512762" y="1707320"/>
            <a:ext cx="10544627" cy="4195481"/>
          </a:xfrm>
        </p:spPr>
        <p:txBody>
          <a:bodyPr>
            <a:normAutofit/>
          </a:bodyPr>
          <a:lstStyle/>
          <a:p>
            <a:pPr>
              <a:lnSpc>
                <a:spcPct val="150000"/>
              </a:lnSpc>
            </a:pPr>
            <a:r>
              <a:rPr lang="en-GB" sz="2400" dirty="0">
                <a:solidFill>
                  <a:srgbClr val="FF0000"/>
                </a:solidFill>
              </a:rPr>
              <a:t>Vulnerabilities always exist</a:t>
            </a:r>
            <a:r>
              <a:rPr lang="en-GB" sz="2400" dirty="0"/>
              <a:t>…. </a:t>
            </a:r>
          </a:p>
          <a:p>
            <a:pPr>
              <a:lnSpc>
                <a:spcPct val="150000"/>
              </a:lnSpc>
            </a:pPr>
            <a:r>
              <a:rPr lang="en-GB" sz="2400" dirty="0"/>
              <a:t>Because the </a:t>
            </a:r>
            <a:r>
              <a:rPr lang="en-GB" sz="2400" dirty="0">
                <a:solidFill>
                  <a:srgbClr val="FF0000"/>
                </a:solidFill>
              </a:rPr>
              <a:t>software often rushed </a:t>
            </a:r>
            <a:r>
              <a:rPr lang="en-GB" sz="2400" dirty="0"/>
              <a:t>to the market…. </a:t>
            </a:r>
          </a:p>
          <a:p>
            <a:pPr>
              <a:lnSpc>
                <a:spcPct val="150000"/>
              </a:lnSpc>
            </a:pPr>
            <a:r>
              <a:rPr lang="en-GB" sz="2400" dirty="0"/>
              <a:t>And it was </a:t>
            </a:r>
            <a:r>
              <a:rPr lang="en-GB" sz="2400" dirty="0">
                <a:solidFill>
                  <a:srgbClr val="FF0000"/>
                </a:solidFill>
              </a:rPr>
              <a:t>developed by people</a:t>
            </a:r>
            <a:r>
              <a:rPr lang="en-GB" sz="2400" dirty="0"/>
              <a:t>….</a:t>
            </a:r>
          </a:p>
          <a:p>
            <a:pPr>
              <a:lnSpc>
                <a:spcPct val="150000"/>
              </a:lnSpc>
            </a:pPr>
            <a:r>
              <a:rPr lang="en-GB" sz="2400" dirty="0"/>
              <a:t>And </a:t>
            </a:r>
            <a:r>
              <a:rPr lang="en-GB" sz="2400" dirty="0">
                <a:solidFill>
                  <a:srgbClr val="FF0000"/>
                </a:solidFill>
              </a:rPr>
              <a:t>people do make mistakes</a:t>
            </a:r>
            <a:r>
              <a:rPr lang="en-GB" sz="2400" dirty="0"/>
              <a:t>….</a:t>
            </a:r>
          </a:p>
          <a:p>
            <a:pPr>
              <a:lnSpc>
                <a:spcPct val="150000"/>
              </a:lnSpc>
            </a:pPr>
            <a:r>
              <a:rPr lang="en-GB" sz="2400" dirty="0"/>
              <a:t>Which allow attackers to attack and compromise the systems….</a:t>
            </a:r>
          </a:p>
        </p:txBody>
      </p:sp>
      <p:sp>
        <p:nvSpPr>
          <p:cNvPr id="4" name="Slide Number Placeholder 3"/>
          <p:cNvSpPr>
            <a:spLocks noGrp="1"/>
          </p:cNvSpPr>
          <p:nvPr>
            <p:ph type="sldNum" sz="quarter" idx="12"/>
          </p:nvPr>
        </p:nvSpPr>
        <p:spPr/>
        <p:txBody>
          <a:bodyPr/>
          <a:lstStyle/>
          <a:p>
            <a:fld id="{16029373-6C5B-490F-B5A5-38FF4CFBCD5B}" type="slidenum">
              <a:rPr lang="en-US" smtClean="0"/>
              <a:t>26</a:t>
            </a:fld>
            <a:endParaRPr lang="en-US"/>
          </a:p>
        </p:txBody>
      </p:sp>
      <p:sp>
        <p:nvSpPr>
          <p:cNvPr id="5" name="Rectangle 4"/>
          <p:cNvSpPr/>
          <p:nvPr/>
        </p:nvSpPr>
        <p:spPr>
          <a:xfrm>
            <a:off x="1174751" y="6171816"/>
            <a:ext cx="9723888" cy="400110"/>
          </a:xfrm>
          <a:prstGeom prst="rect">
            <a:avLst/>
          </a:prstGeom>
        </p:spPr>
        <p:txBody>
          <a:bodyPr wrap="square">
            <a:spAutoFit/>
          </a:bodyPr>
          <a:lstStyle/>
          <a:p>
            <a:r>
              <a:rPr lang="en-GB" sz="2000" dirty="0">
                <a:solidFill>
                  <a:srgbClr val="FF0000"/>
                </a:solidFill>
              </a:rPr>
              <a:t>All an attacker need is a small weakness or a flaw in your system to exploit</a:t>
            </a:r>
          </a:p>
        </p:txBody>
      </p:sp>
    </p:spTree>
    <p:extLst>
      <p:ext uri="{BB962C8B-B14F-4D97-AF65-F5344CB8AC3E}">
        <p14:creationId xmlns:p14="http://schemas.microsoft.com/office/powerpoint/2010/main" val="225204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68400" y="295730"/>
            <a:ext cx="9067800" cy="1219200"/>
          </a:xfrm>
        </p:spPr>
        <p:txBody>
          <a:bodyPr/>
          <a:lstStyle/>
          <a:p>
            <a:pPr>
              <a:spcBef>
                <a:spcPct val="50000"/>
              </a:spcBef>
            </a:pPr>
            <a:r>
              <a:rPr lang="en-US" altLang="en-US" sz="4400" b="0" dirty="0">
                <a:solidFill>
                  <a:schemeClr val="tx1"/>
                </a:solidFill>
                <a:latin typeface="Palatino" charset="0"/>
              </a:rPr>
              <a:t>Testing</a:t>
            </a:r>
            <a:br>
              <a:rPr lang="en-US" altLang="en-US" sz="4400" b="0" dirty="0">
                <a:solidFill>
                  <a:schemeClr val="tx1"/>
                </a:solidFill>
                <a:latin typeface="Palatino" charset="0"/>
              </a:rPr>
            </a:br>
            <a:r>
              <a:rPr lang="en-US" altLang="en-US" sz="2800" i="1" dirty="0" err="1">
                <a:solidFill>
                  <a:schemeClr val="tx2">
                    <a:lumMod val="60000"/>
                    <a:lumOff val="40000"/>
                  </a:schemeClr>
                </a:solidFill>
                <a:latin typeface="Palatino" charset="0"/>
              </a:rPr>
              <a:t>Testing</a:t>
            </a:r>
            <a:r>
              <a:rPr lang="en-US" altLang="en-US" sz="2800" i="1" dirty="0">
                <a:solidFill>
                  <a:schemeClr val="tx2">
                    <a:lumMod val="60000"/>
                    <a:lumOff val="40000"/>
                  </a:schemeClr>
                </a:solidFill>
                <a:latin typeface="Palatino" charset="0"/>
              </a:rPr>
              <a:t> cannot show the absence of defects, </a:t>
            </a:r>
            <a:br>
              <a:rPr lang="en-US" altLang="en-US" sz="2800" i="1" dirty="0">
                <a:solidFill>
                  <a:schemeClr val="tx2">
                    <a:lumMod val="60000"/>
                    <a:lumOff val="40000"/>
                  </a:schemeClr>
                </a:solidFill>
                <a:latin typeface="Palatino" charset="0"/>
              </a:rPr>
            </a:br>
            <a:r>
              <a:rPr lang="en-US" altLang="en-US" sz="2800" i="1" dirty="0">
                <a:solidFill>
                  <a:schemeClr val="tx2">
                    <a:lumMod val="60000"/>
                    <a:lumOff val="40000"/>
                  </a:schemeClr>
                </a:solidFill>
                <a:latin typeface="Palatino" charset="0"/>
              </a:rPr>
              <a:t>it can only show that software defects are present.</a:t>
            </a:r>
            <a:endParaRPr lang="en-US" altLang="en-US" sz="4400" b="0" i="1" dirty="0">
              <a:solidFill>
                <a:schemeClr val="tx2">
                  <a:lumMod val="60000"/>
                  <a:lumOff val="40000"/>
                </a:schemeClr>
              </a:solidFill>
              <a:latin typeface="Palatino" charset="0"/>
            </a:endParaRPr>
          </a:p>
        </p:txBody>
      </p:sp>
      <p:sp>
        <p:nvSpPr>
          <p:cNvPr id="19459" name="Rectangle 3"/>
          <p:cNvSpPr>
            <a:spLocks noGrp="1" noChangeArrowheads="1"/>
          </p:cNvSpPr>
          <p:nvPr>
            <p:ph type="body" idx="1"/>
          </p:nvPr>
        </p:nvSpPr>
        <p:spPr>
          <a:xfrm>
            <a:off x="584200" y="2743200"/>
            <a:ext cx="11061700" cy="2743200"/>
          </a:xfrm>
        </p:spPr>
        <p:txBody>
          <a:bodyPr/>
          <a:lstStyle/>
          <a:p>
            <a:pPr marL="457200" indent="-457200">
              <a:spcBef>
                <a:spcPct val="50000"/>
              </a:spcBef>
              <a:buFont typeface="Times" panose="02020603050405020304" pitchFamily="18" charset="0"/>
              <a:buAutoNum type="arabicPeriod"/>
            </a:pPr>
            <a:r>
              <a:rPr lang="en-US" altLang="en-US" sz="2400" dirty="0">
                <a:latin typeface="Palatino" charset="0"/>
              </a:rPr>
              <a:t>Testing is a process of executing a program with the intent of finding an error.</a:t>
            </a:r>
          </a:p>
          <a:p>
            <a:pPr marL="457200" indent="-457200">
              <a:spcBef>
                <a:spcPct val="50000"/>
              </a:spcBef>
              <a:buFont typeface="Times" panose="02020603050405020304" pitchFamily="18" charset="0"/>
              <a:buAutoNum type="arabicPeriod"/>
            </a:pPr>
            <a:r>
              <a:rPr lang="en-US" altLang="en-US" sz="2400" dirty="0">
                <a:latin typeface="Palatino" charset="0"/>
              </a:rPr>
              <a:t>A good test case is one that has a high probability of finding an as yet undiscovered error.</a:t>
            </a:r>
          </a:p>
          <a:p>
            <a:pPr marL="457200" indent="-457200">
              <a:spcBef>
                <a:spcPct val="50000"/>
              </a:spcBef>
              <a:buFont typeface="Times" panose="02020603050405020304" pitchFamily="18" charset="0"/>
              <a:buAutoNum type="arabicPeriod"/>
            </a:pPr>
            <a:r>
              <a:rPr lang="en-US" altLang="en-US" sz="2400" dirty="0">
                <a:latin typeface="Palatino" charset="0"/>
              </a:rPr>
              <a:t>A successful test is one that uncovers an as yet undiscovered error.</a:t>
            </a:r>
          </a:p>
          <a:p>
            <a:pPr marL="457200" indent="-457200">
              <a:spcBef>
                <a:spcPct val="50000"/>
              </a:spcBef>
            </a:pPr>
            <a:endParaRPr lang="en-US" altLang="en-US" sz="2800" dirty="0"/>
          </a:p>
        </p:txBody>
      </p:sp>
      <p:sp>
        <p:nvSpPr>
          <p:cNvPr id="2" name="Slide Number Placeholder 1"/>
          <p:cNvSpPr>
            <a:spLocks noGrp="1"/>
          </p:cNvSpPr>
          <p:nvPr>
            <p:ph type="sldNum" sz="quarter" idx="12"/>
          </p:nvPr>
        </p:nvSpPr>
        <p:spPr/>
        <p:txBody>
          <a:bodyPr/>
          <a:lstStyle/>
          <a:p>
            <a:fld id="{16029373-6C5B-490F-B5A5-38FF4CFBCD5B}" type="slidenum">
              <a:rPr lang="en-US" smtClean="0"/>
              <a:t>27</a:t>
            </a:fld>
            <a:endParaRPr lang="en-US"/>
          </a:p>
        </p:txBody>
      </p:sp>
    </p:spTree>
    <p:extLst>
      <p:ext uri="{BB962C8B-B14F-4D97-AF65-F5344CB8AC3E}">
        <p14:creationId xmlns:p14="http://schemas.microsoft.com/office/powerpoint/2010/main" val="41823672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387600" y="152400"/>
            <a:ext cx="7772400" cy="685800"/>
          </a:xfrm>
        </p:spPr>
        <p:txBody>
          <a:bodyPr/>
          <a:lstStyle/>
          <a:p>
            <a:r>
              <a:rPr lang="en-US" altLang="en-US" b="0" dirty="0">
                <a:solidFill>
                  <a:schemeClr val="tx2">
                    <a:lumMod val="60000"/>
                    <a:lumOff val="40000"/>
                  </a:schemeClr>
                </a:solidFill>
                <a:latin typeface="Palatino" charset="0"/>
              </a:rPr>
              <a:t>Testing Methods</a:t>
            </a:r>
          </a:p>
        </p:txBody>
      </p:sp>
      <p:sp>
        <p:nvSpPr>
          <p:cNvPr id="20483" name="Rectangle 3"/>
          <p:cNvSpPr>
            <a:spLocks noGrp="1" noChangeArrowheads="1"/>
          </p:cNvSpPr>
          <p:nvPr>
            <p:ph type="body" idx="1"/>
          </p:nvPr>
        </p:nvSpPr>
        <p:spPr>
          <a:xfrm>
            <a:off x="635000" y="1473200"/>
            <a:ext cx="11176000" cy="4826000"/>
          </a:xfrm>
        </p:spPr>
        <p:txBody>
          <a:bodyPr>
            <a:normAutofit/>
          </a:bodyPr>
          <a:lstStyle/>
          <a:p>
            <a:pPr marL="533400" indent="-533400">
              <a:lnSpc>
                <a:spcPct val="90000"/>
              </a:lnSpc>
            </a:pPr>
            <a:r>
              <a:rPr lang="en-US" altLang="en-US" sz="2800" dirty="0">
                <a:latin typeface="Palatino" charset="0"/>
              </a:rPr>
              <a:t>Black-box testing</a:t>
            </a:r>
          </a:p>
          <a:p>
            <a:pPr marL="914400" lvl="1" indent="-457200">
              <a:lnSpc>
                <a:spcPct val="90000"/>
              </a:lnSpc>
            </a:pPr>
            <a:r>
              <a:rPr lang="en-US" altLang="en-US" sz="2000" dirty="0">
                <a:latin typeface="Palatino" charset="0"/>
              </a:rPr>
              <a:t>Knowing the specified function that a product has been designed to perform, tests can be conducted that demonstrate each function is fully operational.</a:t>
            </a:r>
            <a:endParaRPr lang="en-US" altLang="en-US" sz="2400" dirty="0">
              <a:latin typeface="Palatino" charset="0"/>
            </a:endParaRPr>
          </a:p>
          <a:p>
            <a:pPr marL="1295400" lvl="2" indent="-381000">
              <a:lnSpc>
                <a:spcPct val="90000"/>
              </a:lnSpc>
            </a:pPr>
            <a:endParaRPr lang="en-US" altLang="en-US" sz="900" dirty="0">
              <a:latin typeface="Palatino" charset="0"/>
            </a:endParaRPr>
          </a:p>
          <a:p>
            <a:pPr marL="533400" indent="-533400">
              <a:lnSpc>
                <a:spcPct val="90000"/>
              </a:lnSpc>
            </a:pPr>
            <a:r>
              <a:rPr lang="en-US" altLang="en-US" sz="2800" dirty="0">
                <a:latin typeface="Palatino" charset="0"/>
              </a:rPr>
              <a:t>White-box or glass-box testing</a:t>
            </a:r>
          </a:p>
          <a:p>
            <a:pPr marL="914400" lvl="1" indent="-457200">
              <a:lnSpc>
                <a:spcPct val="90000"/>
              </a:lnSpc>
            </a:pPr>
            <a:r>
              <a:rPr lang="en-US" altLang="en-US" sz="2000" dirty="0">
                <a:latin typeface="Palatino" charset="0"/>
              </a:rPr>
              <a:t>Knowing the </a:t>
            </a:r>
            <a:r>
              <a:rPr lang="en-US" altLang="en-US" sz="2000" dirty="0">
                <a:solidFill>
                  <a:srgbClr val="FF0000"/>
                </a:solidFill>
                <a:latin typeface="Palatino" charset="0"/>
              </a:rPr>
              <a:t>internal workings of a product</a:t>
            </a:r>
            <a:r>
              <a:rPr lang="en-US" altLang="en-US" sz="2000" dirty="0">
                <a:latin typeface="Palatino" charset="0"/>
              </a:rPr>
              <a:t>, tests can be conducted to ensure that "all the gears mesh".</a:t>
            </a:r>
            <a:endParaRPr lang="en-US" altLang="en-US" sz="2400" dirty="0">
              <a:latin typeface="Palatino" charset="0"/>
            </a:endParaRPr>
          </a:p>
          <a:p>
            <a:pPr marL="1295400" lvl="2" indent="-381000">
              <a:lnSpc>
                <a:spcPct val="90000"/>
              </a:lnSpc>
              <a:buFont typeface="Times" panose="02020603050405020304" pitchFamily="18" charset="0"/>
              <a:buAutoNum type="arabicPeriod"/>
            </a:pPr>
            <a:r>
              <a:rPr lang="en-US" altLang="en-US" sz="1800" dirty="0">
                <a:latin typeface="Palatino" charset="0"/>
              </a:rPr>
              <a:t>independent paths at least once</a:t>
            </a:r>
          </a:p>
          <a:p>
            <a:pPr marL="1295400" lvl="2" indent="-381000">
              <a:lnSpc>
                <a:spcPct val="90000"/>
              </a:lnSpc>
              <a:buFont typeface="Times" panose="02020603050405020304" pitchFamily="18" charset="0"/>
              <a:buAutoNum type="arabicPeriod"/>
            </a:pPr>
            <a:r>
              <a:rPr lang="en-US" altLang="en-US" sz="1800" dirty="0">
                <a:latin typeface="Palatino" charset="0"/>
              </a:rPr>
              <a:t>logical decisions both true and false</a:t>
            </a:r>
          </a:p>
          <a:p>
            <a:pPr marL="1295400" lvl="2" indent="-381000">
              <a:lnSpc>
                <a:spcPct val="90000"/>
              </a:lnSpc>
              <a:buFont typeface="Times" panose="02020603050405020304" pitchFamily="18" charset="0"/>
              <a:buAutoNum type="arabicPeriod"/>
            </a:pPr>
            <a:r>
              <a:rPr lang="en-US" altLang="en-US" sz="1800" dirty="0">
                <a:latin typeface="Palatino" charset="0"/>
              </a:rPr>
              <a:t>loops</a:t>
            </a:r>
          </a:p>
          <a:p>
            <a:pPr marL="1295400" lvl="2" indent="-381000">
              <a:lnSpc>
                <a:spcPct val="90000"/>
              </a:lnSpc>
              <a:buFont typeface="Times" panose="02020603050405020304" pitchFamily="18" charset="0"/>
              <a:buAutoNum type="arabicPeriod"/>
            </a:pPr>
            <a:r>
              <a:rPr lang="en-US" altLang="en-US" sz="1800" dirty="0">
                <a:latin typeface="Palatino" charset="0"/>
              </a:rPr>
              <a:t>internal data structures</a:t>
            </a:r>
            <a:endParaRPr lang="en-US" altLang="en-US" sz="2000" dirty="0">
              <a:latin typeface="Palatino" charset="0"/>
            </a:endParaRPr>
          </a:p>
          <a:p>
            <a:pPr marL="533400" indent="-533400">
              <a:lnSpc>
                <a:spcPct val="90000"/>
              </a:lnSpc>
            </a:pPr>
            <a:endParaRPr lang="en-US" altLang="en-US" sz="2800" dirty="0"/>
          </a:p>
        </p:txBody>
      </p:sp>
      <p:sp>
        <p:nvSpPr>
          <p:cNvPr id="2" name="Slide Number Placeholder 1"/>
          <p:cNvSpPr>
            <a:spLocks noGrp="1"/>
          </p:cNvSpPr>
          <p:nvPr>
            <p:ph type="sldNum" sz="quarter" idx="12"/>
          </p:nvPr>
        </p:nvSpPr>
        <p:spPr/>
        <p:txBody>
          <a:bodyPr/>
          <a:lstStyle/>
          <a:p>
            <a:fld id="{16029373-6C5B-490F-B5A5-38FF4CFBCD5B}" type="slidenum">
              <a:rPr lang="en-US" smtClean="0"/>
              <a:t>28</a:t>
            </a:fld>
            <a:endParaRPr lang="en-US"/>
          </a:p>
        </p:txBody>
      </p:sp>
    </p:spTree>
    <p:extLst>
      <p:ext uri="{BB962C8B-B14F-4D97-AF65-F5344CB8AC3E}">
        <p14:creationId xmlns:p14="http://schemas.microsoft.com/office/powerpoint/2010/main" val="3663275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786017" y="47271"/>
            <a:ext cx="9404723" cy="1400530"/>
          </a:xfrm>
        </p:spPr>
        <p:txBody>
          <a:bodyPr/>
          <a:lstStyle/>
          <a:p>
            <a:r>
              <a:rPr lang="en-US" dirty="0"/>
              <a:t>Testing in Current Century</a:t>
            </a:r>
          </a:p>
        </p:txBody>
      </p:sp>
      <p:sp>
        <p:nvSpPr>
          <p:cNvPr id="5123" name="Content Placeholder 2"/>
          <p:cNvSpPr>
            <a:spLocks noGrp="1"/>
          </p:cNvSpPr>
          <p:nvPr>
            <p:ph idx="1"/>
          </p:nvPr>
        </p:nvSpPr>
        <p:spPr>
          <a:xfrm>
            <a:off x="304800" y="978120"/>
            <a:ext cx="9181680" cy="5606967"/>
          </a:xfrm>
        </p:spPr>
        <p:txBody>
          <a:bodyPr>
            <a:normAutofit/>
          </a:bodyPr>
          <a:lstStyle/>
          <a:p>
            <a:r>
              <a:rPr lang="en-US" sz="2800" dirty="0"/>
              <a:t>Today’s software </a:t>
            </a:r>
            <a:r>
              <a:rPr lang="en-US" sz="2800" dirty="0">
                <a:solidFill>
                  <a:schemeClr val="tx2"/>
                </a:solidFill>
              </a:rPr>
              <a:t>market</a:t>
            </a:r>
            <a:r>
              <a:rPr lang="en-US" sz="2800" dirty="0"/>
              <a:t> :</a:t>
            </a:r>
          </a:p>
          <a:p>
            <a:pPr lvl="1"/>
            <a:r>
              <a:rPr lang="en-US" sz="2000" dirty="0"/>
              <a:t>is much </a:t>
            </a:r>
            <a:r>
              <a:rPr lang="en-US" sz="2000" dirty="0">
                <a:solidFill>
                  <a:schemeClr val="tx2"/>
                </a:solidFill>
              </a:rPr>
              <a:t>bigger , </a:t>
            </a:r>
            <a:r>
              <a:rPr lang="en-US" sz="2000" dirty="0"/>
              <a:t>is more </a:t>
            </a:r>
            <a:r>
              <a:rPr lang="en-US" sz="2000" dirty="0">
                <a:solidFill>
                  <a:schemeClr val="tx2"/>
                </a:solidFill>
              </a:rPr>
              <a:t>competitive, </a:t>
            </a:r>
            <a:r>
              <a:rPr lang="en-US" sz="2000" dirty="0"/>
              <a:t>has more </a:t>
            </a:r>
            <a:r>
              <a:rPr lang="en-US" sz="2000" dirty="0">
                <a:solidFill>
                  <a:schemeClr val="tx2"/>
                </a:solidFill>
              </a:rPr>
              <a:t>users</a:t>
            </a:r>
          </a:p>
          <a:p>
            <a:r>
              <a:rPr lang="en-US" sz="2800" dirty="0">
                <a:solidFill>
                  <a:srgbClr val="FF0000"/>
                </a:solidFill>
              </a:rPr>
              <a:t>Embedded</a:t>
            </a:r>
            <a:r>
              <a:rPr lang="en-US" sz="2800" dirty="0">
                <a:solidFill>
                  <a:srgbClr val="FFFF00"/>
                </a:solidFill>
              </a:rPr>
              <a:t> </a:t>
            </a:r>
            <a:r>
              <a:rPr lang="en-US" sz="2800" dirty="0">
                <a:solidFill>
                  <a:srgbClr val="FF0000"/>
                </a:solidFill>
              </a:rPr>
              <a:t>Control</a:t>
            </a:r>
            <a:r>
              <a:rPr lang="en-US" sz="2800" dirty="0"/>
              <a:t> Applications</a:t>
            </a:r>
          </a:p>
          <a:p>
            <a:pPr lvl="1"/>
            <a:r>
              <a:rPr lang="en-US" sz="1500" dirty="0"/>
              <a:t>airplanes, air traffic control</a:t>
            </a:r>
          </a:p>
          <a:p>
            <a:pPr lvl="1"/>
            <a:r>
              <a:rPr lang="en-US" sz="1500" dirty="0"/>
              <a:t>spaceships</a:t>
            </a:r>
          </a:p>
          <a:p>
            <a:pPr lvl="1"/>
            <a:r>
              <a:rPr lang="en-US" sz="1500" dirty="0"/>
              <a:t>watches</a:t>
            </a:r>
            <a:endParaRPr lang="en-US" sz="2800" dirty="0">
              <a:solidFill>
                <a:srgbClr val="FF0000"/>
              </a:solidFill>
            </a:endParaRPr>
          </a:p>
          <a:p>
            <a:r>
              <a:rPr lang="en-US" sz="2800" dirty="0">
                <a:solidFill>
                  <a:srgbClr val="FF0000"/>
                </a:solidFill>
              </a:rPr>
              <a:t>Agile</a:t>
            </a:r>
            <a:r>
              <a:rPr lang="en-US" sz="2800" dirty="0"/>
              <a:t> processes increased pressure on testers</a:t>
            </a:r>
          </a:p>
          <a:p>
            <a:pPr marL="457200" lvl="1" indent="0">
              <a:buNone/>
            </a:pPr>
            <a:r>
              <a:rPr lang="en-US" sz="2000" dirty="0"/>
              <a:t>Tests are key to </a:t>
            </a:r>
            <a:r>
              <a:rPr lang="en-US" sz="2000" dirty="0">
                <a:solidFill>
                  <a:schemeClr val="tx2"/>
                </a:solidFill>
              </a:rPr>
              <a:t>functional requirements</a:t>
            </a:r>
            <a:r>
              <a:rPr lang="en-US" sz="2000" dirty="0"/>
              <a:t>  </a:t>
            </a:r>
          </a:p>
        </p:txBody>
      </p:sp>
      <p:sp>
        <p:nvSpPr>
          <p:cNvPr id="51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fld id="{A33E9A61-EE63-45B2-AB41-B73BB13B9AFC}" type="slidenum">
              <a:rPr lang="en-US" sz="2400" b="0">
                <a:solidFill>
                  <a:schemeClr val="tx1"/>
                </a:solidFill>
              </a:rPr>
              <a:pPr/>
              <a:t>29</a:t>
            </a:fld>
            <a:endParaRPr lang="en-US" sz="900" b="0" dirty="0">
              <a:solidFill>
                <a:schemeClr val="tx1"/>
              </a:solidFill>
            </a:endParaRPr>
          </a:p>
        </p:txBody>
      </p:sp>
      <p:sp>
        <p:nvSpPr>
          <p:cNvPr id="5127" name="Text Box 4"/>
          <p:cNvSpPr txBox="1">
            <a:spLocks noChangeArrowheads="1"/>
          </p:cNvSpPr>
          <p:nvPr/>
        </p:nvSpPr>
        <p:spPr bwMode="auto">
          <a:xfrm>
            <a:off x="3086365" y="2222362"/>
            <a:ext cx="3402013" cy="1644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 </a:t>
            </a:r>
          </a:p>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 memory seats </a:t>
            </a:r>
          </a:p>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 DVD players</a:t>
            </a:r>
          </a:p>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 garage door openers</a:t>
            </a:r>
          </a:p>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 </a:t>
            </a:r>
          </a:p>
        </p:txBody>
      </p:sp>
      <p:sp>
        <p:nvSpPr>
          <p:cNvPr id="8" name="Text Box 5"/>
          <p:cNvSpPr txBox="1">
            <a:spLocks noChangeArrowheads="1"/>
          </p:cNvSpPr>
          <p:nvPr/>
        </p:nvSpPr>
        <p:spPr bwMode="auto">
          <a:xfrm>
            <a:off x="8425317" y="1261869"/>
            <a:ext cx="3457576" cy="1938992"/>
          </a:xfrm>
          <a:prstGeom prst="rect">
            <a:avLst/>
          </a:prstGeom>
          <a:gradFill>
            <a:gsLst>
              <a:gs pos="0">
                <a:schemeClr val="bg1">
                  <a:lumMod val="75000"/>
                </a:schemeClr>
              </a:gs>
              <a:gs pos="69000">
                <a:schemeClr val="bg1">
                  <a:lumMod val="60000"/>
                  <a:lumOff val="40000"/>
                </a:schemeClr>
              </a:gs>
              <a:gs pos="88000">
                <a:schemeClr val="bg1">
                  <a:lumMod val="75000"/>
                </a:schemeClr>
              </a:gs>
            </a:gsLst>
            <a:lin ang="5400000" scaled="0"/>
          </a:gradFill>
          <a:ln w="12700">
            <a:solidFill>
              <a:srgbClr val="FF0000"/>
            </a:solidFill>
            <a:miter lim="800000"/>
            <a:headEnd/>
            <a:tailEnd/>
          </a:ln>
          <a:effectLst/>
        </p:spPr>
        <p:txBody>
          <a:bodyPr wrap="square">
            <a:spAutoFit/>
          </a:bodyPr>
          <a:lstStyle/>
          <a:p>
            <a:pPr algn="ctr">
              <a:spcBef>
                <a:spcPct val="10000"/>
              </a:spcBef>
              <a:defRPr/>
            </a:pPr>
            <a:r>
              <a:rPr lang="en-US" sz="2400" dirty="0">
                <a:solidFill>
                  <a:schemeClr val="tx2"/>
                </a:solidFill>
                <a:latin typeface="Comic Sans MS" pitchFamily="66" charset="0"/>
              </a:rPr>
              <a:t>Industry is going through a revolution in what testing means to the success of software products</a:t>
            </a:r>
          </a:p>
        </p:txBody>
      </p:sp>
      <p:pic>
        <p:nvPicPr>
          <p:cNvPr id="3" name="Picture 2"/>
          <p:cNvPicPr>
            <a:picLocks noChangeAspect="1"/>
          </p:cNvPicPr>
          <p:nvPr/>
        </p:nvPicPr>
        <p:blipFill rotWithShape="1">
          <a:blip r:embed="rId2"/>
          <a:srcRect t="28152" b="4458"/>
          <a:stretch/>
        </p:blipFill>
        <p:spPr>
          <a:xfrm>
            <a:off x="1712134" y="4640963"/>
            <a:ext cx="8626476" cy="2157321"/>
          </a:xfrm>
          <a:prstGeom prst="rect">
            <a:avLst/>
          </a:prstGeom>
        </p:spPr>
      </p:pic>
      <p:sp>
        <p:nvSpPr>
          <p:cNvPr id="9" name="Text Box 4"/>
          <p:cNvSpPr txBox="1">
            <a:spLocks noChangeArrowheads="1"/>
          </p:cNvSpPr>
          <p:nvPr/>
        </p:nvSpPr>
        <p:spPr bwMode="auto">
          <a:xfrm>
            <a:off x="5515536" y="2558352"/>
            <a:ext cx="3402013" cy="97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42900" indent="-342900">
              <a:defRPr sz="2000" b="1">
                <a:solidFill>
                  <a:srgbClr val="FAFD00"/>
                </a:solidFill>
                <a:latin typeface="Times New Roman" pitchFamily="18" charset="0"/>
              </a:defRPr>
            </a:lvl1pPr>
            <a:lvl2pPr>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ovens</a:t>
            </a:r>
          </a:p>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remote controllers</a:t>
            </a:r>
          </a:p>
          <a:p>
            <a:pPr marL="742950" lvl="1" indent="-285750" defTabSz="457200">
              <a:lnSpc>
                <a:spcPct val="90000"/>
              </a:lnSpc>
              <a:spcBef>
                <a:spcPts val="1000"/>
              </a:spcBef>
              <a:buClr>
                <a:schemeClr val="bg2">
                  <a:lumMod val="40000"/>
                  <a:lumOff val="60000"/>
                </a:schemeClr>
              </a:buClr>
              <a:buSzPct val="80000"/>
              <a:buFont typeface="Arial" panose="020B0604020202020204" pitchFamily="34" charset="0"/>
              <a:buChar char="•"/>
            </a:pPr>
            <a:r>
              <a:rPr lang="en-US" sz="1500" b="0" dirty="0">
                <a:solidFill>
                  <a:schemeClr val="tx1"/>
                </a:solidFill>
                <a:latin typeface="+mj-lt"/>
                <a:ea typeface="+mj-ea"/>
                <a:cs typeface="+mj-cs"/>
              </a:rPr>
              <a:t>cell phones &amp; PDAs</a:t>
            </a:r>
          </a:p>
        </p:txBody>
      </p:sp>
    </p:spTree>
    <p:extLst>
      <p:ext uri="{BB962C8B-B14F-4D97-AF65-F5344CB8AC3E}">
        <p14:creationId xmlns:p14="http://schemas.microsoft.com/office/powerpoint/2010/main" val="52864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58323"/>
            <a:ext cx="9404723" cy="905094"/>
          </a:xfrm>
        </p:spPr>
        <p:txBody>
          <a:bodyPr/>
          <a:lstStyle/>
          <a:p>
            <a:pPr algn="ctr"/>
            <a:r>
              <a:rPr lang="en-GB" dirty="0">
                <a:solidFill>
                  <a:schemeClr val="tx2">
                    <a:lumMod val="60000"/>
                    <a:lumOff val="40000"/>
                  </a:schemeClr>
                </a:solidFill>
              </a:rPr>
              <a:t>Course Assessment</a:t>
            </a:r>
          </a:p>
        </p:txBody>
      </p:sp>
      <p:sp>
        <p:nvSpPr>
          <p:cNvPr id="4" name="Slide Number Placeholder 3"/>
          <p:cNvSpPr>
            <a:spLocks noGrp="1"/>
          </p:cNvSpPr>
          <p:nvPr>
            <p:ph type="sldNum" sz="quarter" idx="12"/>
          </p:nvPr>
        </p:nvSpPr>
        <p:spPr/>
        <p:txBody>
          <a:bodyPr/>
          <a:lstStyle/>
          <a:p>
            <a:fld id="{16029373-6C5B-490F-B5A5-38FF4CFBCD5B}" type="slidenum">
              <a:rPr lang="en-US" smtClean="0"/>
              <a:t>3</a:t>
            </a:fld>
            <a:endParaRPr lang="en-US" dirty="0"/>
          </a:p>
        </p:txBody>
      </p:sp>
      <p:pic>
        <p:nvPicPr>
          <p:cNvPr id="12" name="Picture 11">
            <a:extLst>
              <a:ext uri="{FF2B5EF4-FFF2-40B4-BE49-F238E27FC236}">
                <a16:creationId xmlns:a16="http://schemas.microsoft.com/office/drawing/2014/main" id="{D8C791E7-A926-B65E-BE4E-C8EA8F66D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32" y="1240366"/>
            <a:ext cx="9372601" cy="1015005"/>
          </a:xfrm>
          <a:prstGeom prst="rect">
            <a:avLst/>
          </a:prstGeom>
        </p:spPr>
      </p:pic>
      <p:graphicFrame>
        <p:nvGraphicFramePr>
          <p:cNvPr id="13" name="Table 12">
            <a:extLst>
              <a:ext uri="{FF2B5EF4-FFF2-40B4-BE49-F238E27FC236}">
                <a16:creationId xmlns:a16="http://schemas.microsoft.com/office/drawing/2014/main" id="{89D3D269-B2C0-AAD9-B39B-A3E057FB5255}"/>
              </a:ext>
            </a:extLst>
          </p:cNvPr>
          <p:cNvGraphicFramePr>
            <a:graphicFrameLocks noGrp="1"/>
          </p:cNvGraphicFramePr>
          <p:nvPr>
            <p:extLst>
              <p:ext uri="{D42A27DB-BD31-4B8C-83A1-F6EECF244321}">
                <p14:modId xmlns:p14="http://schemas.microsoft.com/office/powerpoint/2010/main" val="1747860417"/>
              </p:ext>
            </p:extLst>
          </p:nvPr>
        </p:nvGraphicFramePr>
        <p:xfrm>
          <a:off x="679979" y="3380052"/>
          <a:ext cx="9395354" cy="1371600"/>
        </p:xfrm>
        <a:graphic>
          <a:graphicData uri="http://schemas.openxmlformats.org/drawingml/2006/table">
            <a:tbl>
              <a:tblPr/>
              <a:tblGrid>
                <a:gridCol w="9395354">
                  <a:extLst>
                    <a:ext uri="{9D8B030D-6E8A-4147-A177-3AD203B41FA5}">
                      <a16:colId xmlns:a16="http://schemas.microsoft.com/office/drawing/2014/main" val="4257916255"/>
                    </a:ext>
                  </a:extLst>
                </a:gridCol>
              </a:tblGrid>
              <a:tr h="870214">
                <a:tc>
                  <a:txBody>
                    <a:bodyPr/>
                    <a:lstStyle/>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p>
                      <a:r>
                        <a:rPr lang="en-US" b="1" dirty="0">
                          <a:solidFill>
                            <a:srgbClr val="FF0000"/>
                          </a:solidFill>
                          <a:effectLst/>
                          <a:latin typeface="Times New Roman" panose="02020603050405020304" pitchFamily="18" charset="0"/>
                        </a:rPr>
                        <a:t>Grading Policy: </a:t>
                      </a:r>
                      <a:r>
                        <a:rPr lang="en-US" dirty="0">
                          <a:solidFill>
                            <a:srgbClr val="FF0000"/>
                          </a:solidFill>
                          <a:effectLst/>
                          <a:latin typeface="Times New Roman" panose="02020603050405020304" pitchFamily="18" charset="0"/>
                        </a:rPr>
                        <a:t>The minimum passing marks for each course is 50% </a:t>
                      </a:r>
                    </a:p>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2619972930"/>
                  </a:ext>
                </a:extLst>
              </a:tr>
            </a:tbl>
          </a:graphicData>
        </a:graphic>
      </p:graphicFrame>
      <p:graphicFrame>
        <p:nvGraphicFramePr>
          <p:cNvPr id="14" name="Table 13">
            <a:extLst>
              <a:ext uri="{FF2B5EF4-FFF2-40B4-BE49-F238E27FC236}">
                <a16:creationId xmlns:a16="http://schemas.microsoft.com/office/drawing/2014/main" id="{76F3047F-D457-D52A-3868-FD90ABA92ECC}"/>
              </a:ext>
            </a:extLst>
          </p:cNvPr>
          <p:cNvGraphicFramePr>
            <a:graphicFrameLocks noGrp="1"/>
          </p:cNvGraphicFramePr>
          <p:nvPr>
            <p:extLst>
              <p:ext uri="{D42A27DB-BD31-4B8C-83A1-F6EECF244321}">
                <p14:modId xmlns:p14="http://schemas.microsoft.com/office/powerpoint/2010/main" val="1365294040"/>
              </p:ext>
            </p:extLst>
          </p:nvPr>
        </p:nvGraphicFramePr>
        <p:xfrm>
          <a:off x="696914" y="3938852"/>
          <a:ext cx="8947150" cy="1371600"/>
        </p:xfrm>
        <a:graphic>
          <a:graphicData uri="http://schemas.openxmlformats.org/drawingml/2006/table">
            <a:tbl>
              <a:tblPr/>
              <a:tblGrid>
                <a:gridCol w="8947150">
                  <a:extLst>
                    <a:ext uri="{9D8B030D-6E8A-4147-A177-3AD203B41FA5}">
                      <a16:colId xmlns:a16="http://schemas.microsoft.com/office/drawing/2014/main" val="1692843071"/>
                    </a:ext>
                  </a:extLst>
                </a:gridCol>
              </a:tblGrid>
              <a:tr h="0">
                <a:tc>
                  <a:txBody>
                    <a:bodyPr/>
                    <a:lstStyle/>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p>
                      <a:r>
                        <a:rPr lang="en-US" b="1" dirty="0">
                          <a:solidFill>
                            <a:srgbClr val="FF0000"/>
                          </a:solidFill>
                          <a:effectLst/>
                          <a:latin typeface="Times New Roman" panose="02020603050405020304" pitchFamily="18" charset="0"/>
                        </a:rPr>
                        <a:t>Attendance Policy: </a:t>
                      </a:r>
                      <a:r>
                        <a:rPr lang="en-US" dirty="0">
                          <a:solidFill>
                            <a:srgbClr val="FF0000"/>
                          </a:solidFill>
                          <a:effectLst/>
                          <a:latin typeface="Times New Roman" panose="02020603050405020304" pitchFamily="18" charset="0"/>
                        </a:rPr>
                        <a:t>Every student must attend 80% of the lectures </a:t>
                      </a:r>
                    </a:p>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357434904"/>
                  </a:ext>
                </a:extLst>
              </a:tr>
            </a:tbl>
          </a:graphicData>
        </a:graphic>
      </p:graphicFrame>
      <p:graphicFrame>
        <p:nvGraphicFramePr>
          <p:cNvPr id="15" name="Table 14">
            <a:extLst>
              <a:ext uri="{FF2B5EF4-FFF2-40B4-BE49-F238E27FC236}">
                <a16:creationId xmlns:a16="http://schemas.microsoft.com/office/drawing/2014/main" id="{924B4F27-58B0-E2CF-2443-9A32CBF96A12}"/>
              </a:ext>
            </a:extLst>
          </p:cNvPr>
          <p:cNvGraphicFramePr>
            <a:graphicFrameLocks noGrp="1"/>
          </p:cNvGraphicFramePr>
          <p:nvPr>
            <p:extLst>
              <p:ext uri="{D42A27DB-BD31-4B8C-83A1-F6EECF244321}">
                <p14:modId xmlns:p14="http://schemas.microsoft.com/office/powerpoint/2010/main" val="3399634653"/>
              </p:ext>
            </p:extLst>
          </p:nvPr>
        </p:nvGraphicFramePr>
        <p:xfrm>
          <a:off x="713846" y="4480719"/>
          <a:ext cx="8947150" cy="1371600"/>
        </p:xfrm>
        <a:graphic>
          <a:graphicData uri="http://schemas.openxmlformats.org/drawingml/2006/table">
            <a:tbl>
              <a:tblPr/>
              <a:tblGrid>
                <a:gridCol w="8947150">
                  <a:extLst>
                    <a:ext uri="{9D8B030D-6E8A-4147-A177-3AD203B41FA5}">
                      <a16:colId xmlns:a16="http://schemas.microsoft.com/office/drawing/2014/main" val="3420112957"/>
                    </a:ext>
                  </a:extLst>
                </a:gridCol>
              </a:tblGrid>
              <a:tr h="0">
                <a:tc>
                  <a:txBody>
                    <a:bodyPr/>
                    <a:lstStyle/>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p>
                      <a:r>
                        <a:rPr lang="en-US" b="1" dirty="0">
                          <a:solidFill>
                            <a:srgbClr val="FF0000"/>
                          </a:solidFill>
                          <a:effectLst/>
                          <a:latin typeface="Times New Roman" panose="02020603050405020304" pitchFamily="18" charset="0"/>
                        </a:rPr>
                        <a:t>Missing Exam: </a:t>
                      </a:r>
                      <a:r>
                        <a:rPr lang="en-US" dirty="0">
                          <a:solidFill>
                            <a:srgbClr val="FF0000"/>
                          </a:solidFill>
                          <a:effectLst/>
                          <a:latin typeface="Times New Roman" panose="02020603050405020304" pitchFamily="18" charset="0"/>
                        </a:rPr>
                        <a:t>No makeup exam will be given for final exam under any circumstance </a:t>
                      </a:r>
                    </a:p>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3187252473"/>
                  </a:ext>
                </a:extLst>
              </a:tr>
            </a:tbl>
          </a:graphicData>
        </a:graphic>
      </p:graphicFrame>
      <p:graphicFrame>
        <p:nvGraphicFramePr>
          <p:cNvPr id="16" name="Table 15">
            <a:extLst>
              <a:ext uri="{FF2B5EF4-FFF2-40B4-BE49-F238E27FC236}">
                <a16:creationId xmlns:a16="http://schemas.microsoft.com/office/drawing/2014/main" id="{4A09B73A-84EF-0AD6-0319-393D2092E15A}"/>
              </a:ext>
            </a:extLst>
          </p:cNvPr>
          <p:cNvGraphicFramePr>
            <a:graphicFrameLocks noGrp="1"/>
          </p:cNvGraphicFramePr>
          <p:nvPr>
            <p:extLst>
              <p:ext uri="{D42A27DB-BD31-4B8C-83A1-F6EECF244321}">
                <p14:modId xmlns:p14="http://schemas.microsoft.com/office/powerpoint/2010/main" val="392219495"/>
              </p:ext>
            </p:extLst>
          </p:nvPr>
        </p:nvGraphicFramePr>
        <p:xfrm>
          <a:off x="713846" y="4936226"/>
          <a:ext cx="11224154" cy="1645920"/>
        </p:xfrm>
        <a:graphic>
          <a:graphicData uri="http://schemas.openxmlformats.org/drawingml/2006/table">
            <a:tbl>
              <a:tblPr/>
              <a:tblGrid>
                <a:gridCol w="11224154">
                  <a:extLst>
                    <a:ext uri="{9D8B030D-6E8A-4147-A177-3AD203B41FA5}">
                      <a16:colId xmlns:a16="http://schemas.microsoft.com/office/drawing/2014/main" val="1223732756"/>
                    </a:ext>
                  </a:extLst>
                </a:gridCol>
              </a:tblGrid>
              <a:tr h="0">
                <a:tc>
                  <a:txBody>
                    <a:bodyPr/>
                    <a:lstStyle/>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p>
                      <a:r>
                        <a:rPr lang="en-US" b="1" dirty="0">
                          <a:solidFill>
                            <a:srgbClr val="FF0000"/>
                          </a:solidFill>
                          <a:effectLst/>
                          <a:latin typeface="Times New Roman" panose="02020603050405020304" pitchFamily="18" charset="0"/>
                        </a:rPr>
                        <a:t>Plagiarism Policy: </a:t>
                      </a:r>
                      <a:r>
                        <a:rPr lang="en-US" dirty="0">
                          <a:solidFill>
                            <a:srgbClr val="FF0000"/>
                          </a:solidFill>
                          <a:effectLst/>
                          <a:latin typeface="Times New Roman" panose="02020603050405020304" pitchFamily="18" charset="0"/>
                        </a:rPr>
                        <a:t>Plagiarism, copying and any other dishonest behavior is prohibited by the rules and regulations of CUI. Violators will face serious consequences </a:t>
                      </a:r>
                    </a:p>
                    <a:p>
                      <a:br>
                        <a:rPr lang="en-US" dirty="0">
                          <a:solidFill>
                            <a:srgbClr val="FF0000"/>
                          </a:solidFill>
                          <a:effectLst/>
                          <a:latin typeface="Times New Roman" panose="02020603050405020304" pitchFamily="18" charset="0"/>
                        </a:rPr>
                      </a:br>
                      <a:endParaRPr lang="en-US" dirty="0">
                        <a:solidFill>
                          <a:srgbClr val="FF0000"/>
                        </a:solidFill>
                        <a:effectLst/>
                        <a:latin typeface="Times New Roman" panose="02020603050405020304" pitchFamily="18" charset="0"/>
                      </a:endParaRPr>
                    </a:p>
                  </a:txBody>
                  <a:tcPr marL="47625" marR="47625" marT="0" marB="0">
                    <a:lnL>
                      <a:noFill/>
                    </a:lnL>
                    <a:lnR>
                      <a:noFill/>
                    </a:lnR>
                    <a:lnT>
                      <a:noFill/>
                    </a:lnT>
                    <a:lnB>
                      <a:noFill/>
                    </a:lnB>
                  </a:tcPr>
                </a:tc>
                <a:extLst>
                  <a:ext uri="{0D108BD9-81ED-4DB2-BD59-A6C34878D82A}">
                    <a16:rowId xmlns:a16="http://schemas.microsoft.com/office/drawing/2014/main" val="1901844015"/>
                  </a:ext>
                </a:extLst>
              </a:tr>
            </a:tbl>
          </a:graphicData>
        </a:graphic>
      </p:graphicFrame>
      <p:pic>
        <p:nvPicPr>
          <p:cNvPr id="18" name="Picture 17">
            <a:extLst>
              <a:ext uri="{FF2B5EF4-FFF2-40B4-BE49-F238E27FC236}">
                <a16:creationId xmlns:a16="http://schemas.microsoft.com/office/drawing/2014/main" id="{AD1DA760-3E92-E12C-3FB3-D7A696CBE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01" y="2590800"/>
            <a:ext cx="10761142" cy="694267"/>
          </a:xfrm>
          <a:prstGeom prst="rect">
            <a:avLst/>
          </a:prstGeom>
        </p:spPr>
      </p:pic>
    </p:spTree>
    <p:extLst>
      <p:ext uri="{BB962C8B-B14F-4D97-AF65-F5344CB8AC3E}">
        <p14:creationId xmlns:p14="http://schemas.microsoft.com/office/powerpoint/2010/main" val="36400223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16415"/>
            <a:ext cx="9404723" cy="842682"/>
          </a:xfrm>
        </p:spPr>
        <p:txBody>
          <a:bodyPr/>
          <a:lstStyle/>
          <a:p>
            <a:r>
              <a:rPr lang="en-GB" dirty="0"/>
              <a:t>What Types of Testing Are There?</a:t>
            </a:r>
          </a:p>
        </p:txBody>
      </p:sp>
      <p:sp>
        <p:nvSpPr>
          <p:cNvPr id="3" name="Content Placeholder 2"/>
          <p:cNvSpPr>
            <a:spLocks noGrp="1"/>
          </p:cNvSpPr>
          <p:nvPr>
            <p:ph idx="1"/>
          </p:nvPr>
        </p:nvSpPr>
        <p:spPr>
          <a:xfrm>
            <a:off x="322263" y="1290919"/>
            <a:ext cx="5792787" cy="5357531"/>
          </a:xfrm>
        </p:spPr>
        <p:txBody>
          <a:bodyPr/>
          <a:lstStyle/>
          <a:p>
            <a:pPr marL="0" indent="0">
              <a:buNone/>
            </a:pPr>
            <a:r>
              <a:rPr lang="en-GB" dirty="0">
                <a:solidFill>
                  <a:srgbClr val="FF0000"/>
                </a:solidFill>
              </a:rPr>
              <a:t>Functional Testing types include:</a:t>
            </a:r>
          </a:p>
          <a:p>
            <a:pPr>
              <a:buBlip>
                <a:blip r:embed="rId2"/>
              </a:buBlip>
            </a:pPr>
            <a:r>
              <a:rPr lang="en-GB" dirty="0"/>
              <a:t>Unit Testing</a:t>
            </a:r>
          </a:p>
          <a:p>
            <a:pPr>
              <a:buBlip>
                <a:blip r:embed="rId2"/>
              </a:buBlip>
            </a:pPr>
            <a:r>
              <a:rPr lang="en-GB" dirty="0"/>
              <a:t>Integration Testing</a:t>
            </a:r>
          </a:p>
          <a:p>
            <a:pPr>
              <a:buBlip>
                <a:blip r:embed="rId2"/>
              </a:buBlip>
            </a:pPr>
            <a:r>
              <a:rPr lang="en-GB" dirty="0"/>
              <a:t>System Testing </a:t>
            </a:r>
          </a:p>
          <a:p>
            <a:pPr>
              <a:buBlip>
                <a:blip r:embed="rId2"/>
              </a:buBlip>
            </a:pPr>
            <a:r>
              <a:rPr lang="en-GB" dirty="0"/>
              <a:t>Smoke Testing</a:t>
            </a:r>
          </a:p>
          <a:p>
            <a:pPr>
              <a:buBlip>
                <a:blip r:embed="rId2"/>
              </a:buBlip>
            </a:pPr>
            <a:r>
              <a:rPr lang="en-GB" dirty="0"/>
              <a:t>Interface Testing</a:t>
            </a:r>
          </a:p>
          <a:p>
            <a:pPr>
              <a:buBlip>
                <a:blip r:embed="rId2"/>
              </a:buBlip>
            </a:pPr>
            <a:r>
              <a:rPr lang="en-GB" dirty="0"/>
              <a:t>Regression Testing</a:t>
            </a:r>
          </a:p>
          <a:p>
            <a:pPr>
              <a:buBlip>
                <a:blip r:embed="rId2"/>
              </a:buBlip>
            </a:pPr>
            <a:r>
              <a:rPr lang="en-GB" dirty="0"/>
              <a:t>Beta/Acceptance Testing</a:t>
            </a:r>
          </a:p>
        </p:txBody>
      </p:sp>
      <p:sp>
        <p:nvSpPr>
          <p:cNvPr id="4" name="Slide Number Placeholder 3"/>
          <p:cNvSpPr>
            <a:spLocks noGrp="1"/>
          </p:cNvSpPr>
          <p:nvPr>
            <p:ph type="sldNum" sz="quarter" idx="12"/>
          </p:nvPr>
        </p:nvSpPr>
        <p:spPr/>
        <p:txBody>
          <a:bodyPr/>
          <a:lstStyle/>
          <a:p>
            <a:fld id="{16029373-6C5B-490F-B5A5-38FF4CFBCD5B}" type="slidenum">
              <a:rPr lang="en-US" smtClean="0"/>
              <a:t>30</a:t>
            </a:fld>
            <a:endParaRPr lang="en-US"/>
          </a:p>
        </p:txBody>
      </p:sp>
      <p:sp>
        <p:nvSpPr>
          <p:cNvPr id="5" name="Content Placeholder 2"/>
          <p:cNvSpPr txBox="1">
            <a:spLocks/>
          </p:cNvSpPr>
          <p:nvPr/>
        </p:nvSpPr>
        <p:spPr>
          <a:xfrm>
            <a:off x="4978853" y="1290918"/>
            <a:ext cx="5792787" cy="53575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GB" dirty="0">
                <a:solidFill>
                  <a:srgbClr val="FF0000"/>
                </a:solidFill>
              </a:rPr>
              <a:t>Non-Functional Testing types include:</a:t>
            </a:r>
          </a:p>
          <a:p>
            <a:pPr>
              <a:buBlip>
                <a:blip r:embed="rId2"/>
              </a:buBlip>
            </a:pPr>
            <a:r>
              <a:rPr lang="en-GB" dirty="0"/>
              <a:t>Performance Testing</a:t>
            </a:r>
          </a:p>
          <a:p>
            <a:pPr>
              <a:buBlip>
                <a:blip r:embed="rId2"/>
              </a:buBlip>
            </a:pPr>
            <a:r>
              <a:rPr lang="en-GB" dirty="0"/>
              <a:t>Load Testing </a:t>
            </a:r>
          </a:p>
          <a:p>
            <a:pPr>
              <a:buBlip>
                <a:blip r:embed="rId2"/>
              </a:buBlip>
            </a:pPr>
            <a:r>
              <a:rPr lang="en-GB" dirty="0"/>
              <a:t>Volume Testing</a:t>
            </a:r>
          </a:p>
          <a:p>
            <a:pPr>
              <a:buBlip>
                <a:blip r:embed="rId2"/>
              </a:buBlip>
            </a:pPr>
            <a:r>
              <a:rPr lang="en-GB" dirty="0"/>
              <a:t>Security Testing</a:t>
            </a:r>
          </a:p>
          <a:p>
            <a:pPr>
              <a:buBlip>
                <a:blip r:embed="rId2"/>
              </a:buBlip>
            </a:pPr>
            <a:r>
              <a:rPr lang="en-GB" dirty="0"/>
              <a:t>Compatibility Testing</a:t>
            </a:r>
          </a:p>
          <a:p>
            <a:pPr>
              <a:buBlip>
                <a:blip r:embed="rId2"/>
              </a:buBlip>
            </a:pPr>
            <a:r>
              <a:rPr lang="en-GB" dirty="0"/>
              <a:t>Installation Testing</a:t>
            </a:r>
          </a:p>
          <a:p>
            <a:pPr>
              <a:buBlip>
                <a:blip r:embed="rId2"/>
              </a:buBlip>
            </a:pPr>
            <a:r>
              <a:rPr lang="en-GB" dirty="0"/>
              <a:t>Recovery Testing</a:t>
            </a:r>
          </a:p>
          <a:p>
            <a:pPr>
              <a:buBlip>
                <a:blip r:embed="rId2"/>
              </a:buBlip>
            </a:pPr>
            <a:r>
              <a:rPr lang="en-GB" dirty="0"/>
              <a:t>Reliability Testing</a:t>
            </a:r>
          </a:p>
          <a:p>
            <a:pPr>
              <a:buBlip>
                <a:blip r:embed="rId2"/>
              </a:buBlip>
            </a:pPr>
            <a:r>
              <a:rPr lang="en-GB" dirty="0"/>
              <a:t>Usability Testing  </a:t>
            </a:r>
          </a:p>
        </p:txBody>
      </p:sp>
      <p:sp>
        <p:nvSpPr>
          <p:cNvPr id="6" name="Rectangle 5"/>
          <p:cNvSpPr/>
          <p:nvPr/>
        </p:nvSpPr>
        <p:spPr>
          <a:xfrm>
            <a:off x="1306074" y="5685820"/>
            <a:ext cx="9243236" cy="523220"/>
          </a:xfrm>
          <a:prstGeom prst="rect">
            <a:avLst/>
          </a:prstGeom>
        </p:spPr>
        <p:txBody>
          <a:bodyPr wrap="none">
            <a:spAutoFit/>
          </a:bodyPr>
          <a:lstStyle/>
          <a:p>
            <a:r>
              <a:rPr lang="en-GB" sz="2800" dirty="0">
                <a:solidFill>
                  <a:srgbClr val="FF0000"/>
                </a:solidFill>
              </a:rPr>
              <a:t>Which Testing type has more importance and why ?</a:t>
            </a:r>
            <a:endParaRPr lang="en-GB" sz="2800" dirty="0"/>
          </a:p>
        </p:txBody>
      </p:sp>
      <p:sp>
        <p:nvSpPr>
          <p:cNvPr id="7" name="Rectangle 6"/>
          <p:cNvSpPr/>
          <p:nvPr/>
        </p:nvSpPr>
        <p:spPr>
          <a:xfrm>
            <a:off x="4598816" y="6331484"/>
            <a:ext cx="7407940" cy="369332"/>
          </a:xfrm>
          <a:prstGeom prst="rect">
            <a:avLst/>
          </a:prstGeom>
        </p:spPr>
        <p:txBody>
          <a:bodyPr wrap="square">
            <a:spAutoFit/>
          </a:bodyPr>
          <a:lstStyle/>
          <a:p>
            <a:r>
              <a:rPr lang="en-GB" dirty="0">
                <a:hlinkClick r:id="rId3"/>
              </a:rPr>
              <a:t>https://www.softwaretestinghelp.com/types-of-software-testing/</a:t>
            </a:r>
            <a:endParaRPr lang="en-GB" dirty="0"/>
          </a:p>
        </p:txBody>
      </p:sp>
      <p:sp>
        <p:nvSpPr>
          <p:cNvPr id="8" name="Rectangle 7"/>
          <p:cNvSpPr/>
          <p:nvPr/>
        </p:nvSpPr>
        <p:spPr>
          <a:xfrm>
            <a:off x="322263" y="6331484"/>
            <a:ext cx="4279761" cy="369332"/>
          </a:xfrm>
          <a:prstGeom prst="rect">
            <a:avLst/>
          </a:prstGeom>
        </p:spPr>
        <p:txBody>
          <a:bodyPr wrap="none">
            <a:spAutoFit/>
          </a:bodyPr>
          <a:lstStyle/>
          <a:p>
            <a:r>
              <a:rPr lang="en-GB" b="1" dirty="0">
                <a:solidFill>
                  <a:srgbClr val="3A3A3A"/>
                </a:solidFill>
                <a:latin typeface="Work Sans"/>
              </a:rPr>
              <a:t>40 Testing Types are mentioned here </a:t>
            </a:r>
            <a:endParaRPr lang="en-GB" dirty="0"/>
          </a:p>
        </p:txBody>
      </p:sp>
    </p:spTree>
    <p:extLst>
      <p:ext uri="{BB962C8B-B14F-4D97-AF65-F5344CB8AC3E}">
        <p14:creationId xmlns:p14="http://schemas.microsoft.com/office/powerpoint/2010/main" val="219443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46087" y="292100"/>
            <a:ext cx="9534525" cy="628650"/>
          </a:xfrm>
          <a:noFill/>
        </p:spPr>
        <p:txBody>
          <a:bodyPr/>
          <a:lstStyle/>
          <a:p>
            <a:r>
              <a:rPr lang="en-US" altLang="en-US" sz="4000" dirty="0"/>
              <a:t>Development Methods &amp; Techniques</a:t>
            </a:r>
          </a:p>
        </p:txBody>
      </p:sp>
      <p:grpSp>
        <p:nvGrpSpPr>
          <p:cNvPr id="15363" name="Group 13"/>
          <p:cNvGrpSpPr>
            <a:grpSpLocks/>
          </p:cNvGrpSpPr>
          <p:nvPr/>
        </p:nvGrpSpPr>
        <p:grpSpPr bwMode="auto">
          <a:xfrm>
            <a:off x="582612" y="1384300"/>
            <a:ext cx="10288587" cy="2908301"/>
            <a:chOff x="151" y="1216"/>
            <a:chExt cx="5416" cy="1696"/>
          </a:xfrm>
        </p:grpSpPr>
        <p:sp>
          <p:nvSpPr>
            <p:cNvPr id="15371" name="Rectangle 3"/>
            <p:cNvSpPr>
              <a:spLocks noChangeArrowheads="1"/>
            </p:cNvSpPr>
            <p:nvPr/>
          </p:nvSpPr>
          <p:spPr bwMode="auto">
            <a:xfrm>
              <a:off x="151" y="1216"/>
              <a:ext cx="5416" cy="169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endParaRPr lang="en-US" altLang="en-US"/>
            </a:p>
          </p:txBody>
        </p:sp>
        <p:sp>
          <p:nvSpPr>
            <p:cNvPr id="15372" name="Rectangle 4"/>
            <p:cNvSpPr>
              <a:spLocks noChangeArrowheads="1"/>
            </p:cNvSpPr>
            <p:nvPr/>
          </p:nvSpPr>
          <p:spPr bwMode="auto">
            <a:xfrm>
              <a:off x="367" y="1540"/>
              <a:ext cx="664" cy="95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System</a:t>
              </a:r>
            </a:p>
            <a:p>
              <a:pPr algn="ctr"/>
              <a:r>
                <a:rPr lang="en-US" altLang="en-US" sz="1600"/>
                <a:t>Engineering</a:t>
              </a:r>
            </a:p>
          </p:txBody>
        </p:sp>
        <p:sp>
          <p:nvSpPr>
            <p:cNvPr id="15373" name="Rectangle 5"/>
            <p:cNvSpPr>
              <a:spLocks noChangeArrowheads="1"/>
            </p:cNvSpPr>
            <p:nvPr/>
          </p:nvSpPr>
          <p:spPr bwMode="auto">
            <a:xfrm>
              <a:off x="1027" y="1540"/>
              <a:ext cx="808" cy="95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Requirements</a:t>
              </a:r>
            </a:p>
            <a:p>
              <a:pPr algn="ctr"/>
              <a:r>
                <a:rPr lang="en-US" altLang="en-US" sz="1600"/>
                <a:t>Analysis</a:t>
              </a:r>
            </a:p>
          </p:txBody>
        </p:sp>
        <p:sp>
          <p:nvSpPr>
            <p:cNvPr id="15374" name="Rectangle 6"/>
            <p:cNvSpPr>
              <a:spLocks noChangeArrowheads="1"/>
            </p:cNvSpPr>
            <p:nvPr/>
          </p:nvSpPr>
          <p:spPr bwMode="auto">
            <a:xfrm>
              <a:off x="1831" y="1540"/>
              <a:ext cx="604" cy="95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Design</a:t>
              </a:r>
            </a:p>
          </p:txBody>
        </p:sp>
        <p:sp>
          <p:nvSpPr>
            <p:cNvPr id="15375" name="Rectangle 7"/>
            <p:cNvSpPr>
              <a:spLocks noChangeArrowheads="1"/>
            </p:cNvSpPr>
            <p:nvPr/>
          </p:nvSpPr>
          <p:spPr bwMode="auto">
            <a:xfrm>
              <a:off x="2419" y="1540"/>
              <a:ext cx="916" cy="96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Software</a:t>
              </a:r>
            </a:p>
            <a:p>
              <a:pPr algn="ctr"/>
              <a:r>
                <a:rPr lang="en-US" altLang="en-US" sz="1600"/>
                <a:t>Implementation</a:t>
              </a:r>
            </a:p>
          </p:txBody>
        </p:sp>
        <p:sp>
          <p:nvSpPr>
            <p:cNvPr id="15376" name="Rectangle 8"/>
            <p:cNvSpPr>
              <a:spLocks noChangeArrowheads="1"/>
            </p:cNvSpPr>
            <p:nvPr/>
          </p:nvSpPr>
          <p:spPr bwMode="auto">
            <a:xfrm>
              <a:off x="3343" y="1540"/>
              <a:ext cx="568" cy="95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Testing</a:t>
              </a:r>
            </a:p>
          </p:txBody>
        </p:sp>
        <p:sp>
          <p:nvSpPr>
            <p:cNvPr id="15377" name="Rectangle 9"/>
            <p:cNvSpPr>
              <a:spLocks noChangeArrowheads="1"/>
            </p:cNvSpPr>
            <p:nvPr/>
          </p:nvSpPr>
          <p:spPr bwMode="auto">
            <a:xfrm>
              <a:off x="3919" y="1540"/>
              <a:ext cx="712" cy="95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endParaRPr lang="en-US" altLang="en-US" sz="1600"/>
            </a:p>
            <a:p>
              <a:pPr algn="ctr"/>
              <a:r>
                <a:rPr lang="en-US" altLang="en-US" sz="1600"/>
                <a:t>Integration</a:t>
              </a:r>
            </a:p>
            <a:p>
              <a:pPr algn="ctr" latinLnBrk="1"/>
              <a:endParaRPr lang="en-US" altLang="en-US" sz="1600"/>
            </a:p>
          </p:txBody>
        </p:sp>
        <p:sp>
          <p:nvSpPr>
            <p:cNvPr id="15378" name="Rectangle 10"/>
            <p:cNvSpPr>
              <a:spLocks noChangeArrowheads="1"/>
            </p:cNvSpPr>
            <p:nvPr/>
          </p:nvSpPr>
          <p:spPr bwMode="auto">
            <a:xfrm>
              <a:off x="4627" y="1540"/>
              <a:ext cx="760" cy="95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Maintenance</a:t>
              </a:r>
            </a:p>
          </p:txBody>
        </p:sp>
        <p:sp>
          <p:nvSpPr>
            <p:cNvPr id="15379" name="Rectangle 11"/>
            <p:cNvSpPr>
              <a:spLocks noChangeArrowheads="1"/>
            </p:cNvSpPr>
            <p:nvPr/>
          </p:nvSpPr>
          <p:spPr bwMode="auto">
            <a:xfrm>
              <a:off x="367" y="2488"/>
              <a:ext cx="5020" cy="22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a:t>Verification &amp; Validation</a:t>
              </a:r>
            </a:p>
          </p:txBody>
        </p:sp>
        <p:sp>
          <p:nvSpPr>
            <p:cNvPr id="15380" name="Rectangle 12"/>
            <p:cNvSpPr>
              <a:spLocks noChangeArrowheads="1"/>
            </p:cNvSpPr>
            <p:nvPr/>
          </p:nvSpPr>
          <p:spPr bwMode="auto">
            <a:xfrm>
              <a:off x="342" y="1306"/>
              <a:ext cx="2891" cy="231"/>
            </a:xfrm>
            <a:prstGeom prst="rect">
              <a:avLst/>
            </a:prstGeom>
            <a:ln/>
          </p:spPr>
          <p:style>
            <a:lnRef idx="1">
              <a:schemeClr val="accent5"/>
            </a:lnRef>
            <a:fillRef idx="2">
              <a:schemeClr val="accent5"/>
            </a:fillRef>
            <a:effectRef idx="1">
              <a:schemeClr val="accent5"/>
            </a:effectRef>
            <a:fontRef idx="minor">
              <a:schemeClr val="dk1"/>
            </a:fontRef>
          </p:style>
          <p:txBody>
            <a:bodyPr wrap="none" lIns="90488" tIns="44450" rIns="90488" bIns="44450">
              <a:spAutoFit/>
            </a:bodyP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r>
                <a:rPr lang="en-US" altLang="en-US" sz="1800">
                  <a:latin typeface="Bookman Old Style" panose="02050604050505020204" pitchFamily="18" charset="0"/>
                </a:rPr>
                <a:t>Development Methods &amp; Techniques</a:t>
              </a:r>
            </a:p>
          </p:txBody>
        </p:sp>
      </p:grpSp>
      <p:grpSp>
        <p:nvGrpSpPr>
          <p:cNvPr id="15364" name="Group 20"/>
          <p:cNvGrpSpPr>
            <a:grpSpLocks/>
          </p:cNvGrpSpPr>
          <p:nvPr/>
        </p:nvGrpSpPr>
        <p:grpSpPr bwMode="auto">
          <a:xfrm>
            <a:off x="582612" y="4379671"/>
            <a:ext cx="10288587" cy="2338629"/>
            <a:chOff x="151" y="2938"/>
            <a:chExt cx="5416" cy="1282"/>
          </a:xfrm>
        </p:grpSpPr>
        <p:sp>
          <p:nvSpPr>
            <p:cNvPr id="15365" name="Rectangle 14"/>
            <p:cNvSpPr>
              <a:spLocks noChangeArrowheads="1"/>
            </p:cNvSpPr>
            <p:nvPr/>
          </p:nvSpPr>
          <p:spPr bwMode="auto">
            <a:xfrm>
              <a:off x="151" y="2992"/>
              <a:ext cx="5416" cy="122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endParaRPr lang="en-US" altLang="en-US"/>
            </a:p>
          </p:txBody>
        </p:sp>
        <p:sp>
          <p:nvSpPr>
            <p:cNvPr id="15366" name="Rectangle 15"/>
            <p:cNvSpPr>
              <a:spLocks noChangeArrowheads="1"/>
            </p:cNvSpPr>
            <p:nvPr/>
          </p:nvSpPr>
          <p:spPr bwMode="auto">
            <a:xfrm>
              <a:off x="331" y="3349"/>
              <a:ext cx="4996" cy="19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800" b="0"/>
                <a:t>Project Tracking &amp; Oversight</a:t>
              </a:r>
            </a:p>
          </p:txBody>
        </p:sp>
        <p:sp>
          <p:nvSpPr>
            <p:cNvPr id="15367" name="Rectangle 16"/>
            <p:cNvSpPr>
              <a:spLocks noChangeArrowheads="1"/>
            </p:cNvSpPr>
            <p:nvPr/>
          </p:nvSpPr>
          <p:spPr bwMode="auto">
            <a:xfrm>
              <a:off x="331" y="3148"/>
              <a:ext cx="4996" cy="19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800" b="0"/>
                <a:t>Project Planning</a:t>
              </a:r>
            </a:p>
          </p:txBody>
        </p:sp>
        <p:sp>
          <p:nvSpPr>
            <p:cNvPr id="15368" name="Rectangle 17"/>
            <p:cNvSpPr>
              <a:spLocks noChangeArrowheads="1"/>
            </p:cNvSpPr>
            <p:nvPr/>
          </p:nvSpPr>
          <p:spPr bwMode="auto">
            <a:xfrm>
              <a:off x="331" y="3739"/>
              <a:ext cx="4996" cy="19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800" b="0"/>
                <a:t>Configuration Management</a:t>
              </a:r>
            </a:p>
          </p:txBody>
        </p:sp>
        <p:sp>
          <p:nvSpPr>
            <p:cNvPr id="15369" name="Rectangle 18"/>
            <p:cNvSpPr>
              <a:spLocks noChangeArrowheads="1"/>
            </p:cNvSpPr>
            <p:nvPr/>
          </p:nvSpPr>
          <p:spPr bwMode="auto">
            <a:xfrm>
              <a:off x="331" y="3539"/>
              <a:ext cx="4996" cy="19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lIns="90488" tIns="44450" rIns="90488" bIns="44450" anchor="ct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800" b="0"/>
                <a:t>Quality Assurance</a:t>
              </a:r>
            </a:p>
          </p:txBody>
        </p:sp>
        <p:sp>
          <p:nvSpPr>
            <p:cNvPr id="15370" name="Rectangle 19"/>
            <p:cNvSpPr>
              <a:spLocks noChangeArrowheads="1"/>
            </p:cNvSpPr>
            <p:nvPr/>
          </p:nvSpPr>
          <p:spPr bwMode="auto">
            <a:xfrm>
              <a:off x="330" y="2938"/>
              <a:ext cx="2707" cy="231"/>
            </a:xfrm>
            <a:prstGeom prst="rect">
              <a:avLst/>
            </a:prstGeom>
            <a:ln/>
          </p:spPr>
          <p:style>
            <a:lnRef idx="1">
              <a:schemeClr val="accent4"/>
            </a:lnRef>
            <a:fillRef idx="2">
              <a:schemeClr val="accent4"/>
            </a:fillRef>
            <a:effectRef idx="1">
              <a:schemeClr val="accent4"/>
            </a:effectRef>
            <a:fontRef idx="minor">
              <a:schemeClr val="dk1"/>
            </a:fontRef>
          </p:style>
          <p:txBody>
            <a:bodyPr wrap="none" lIns="90488" tIns="44450" rIns="90488" bIns="44450">
              <a:spAutoFit/>
            </a:bodyP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r>
                <a:rPr lang="en-US" altLang="en-US" sz="1800" b="0">
                  <a:latin typeface="Bookman Old Style" panose="02050604050505020204" pitchFamily="18" charset="0"/>
                </a:rPr>
                <a:t>Management Methods &amp; Techniques</a:t>
              </a:r>
            </a:p>
          </p:txBody>
        </p:sp>
      </p:grpSp>
      <p:sp>
        <p:nvSpPr>
          <p:cNvPr id="2" name="Slide Number Placeholder 1"/>
          <p:cNvSpPr>
            <a:spLocks noGrp="1"/>
          </p:cNvSpPr>
          <p:nvPr>
            <p:ph type="sldNum" sz="quarter" idx="12"/>
          </p:nvPr>
        </p:nvSpPr>
        <p:spPr/>
        <p:txBody>
          <a:bodyPr/>
          <a:lstStyle/>
          <a:p>
            <a:fld id="{16029373-6C5B-490F-B5A5-38FF4CFBCD5B}" type="slidenum">
              <a:rPr lang="en-US" smtClean="0"/>
              <a:t>31</a:t>
            </a:fld>
            <a:endParaRPr lang="en-US"/>
          </a:p>
        </p:txBody>
      </p:sp>
    </p:spTree>
    <p:extLst>
      <p:ext uri="{BB962C8B-B14F-4D97-AF65-F5344CB8AC3E}">
        <p14:creationId xmlns:p14="http://schemas.microsoft.com/office/powerpoint/2010/main" val="397506737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95730"/>
            <a:ext cx="9404723" cy="767687"/>
          </a:xfrm>
        </p:spPr>
        <p:txBody>
          <a:bodyPr/>
          <a:lstStyle/>
          <a:p>
            <a:pPr algn="ctr"/>
            <a:r>
              <a:rPr lang="en-GB" dirty="0"/>
              <a:t>Verification &amp; Validation Model</a:t>
            </a:r>
          </a:p>
        </p:txBody>
      </p:sp>
      <p:sp>
        <p:nvSpPr>
          <p:cNvPr id="4" name="Slide Number Placeholder 3"/>
          <p:cNvSpPr>
            <a:spLocks noGrp="1"/>
          </p:cNvSpPr>
          <p:nvPr>
            <p:ph type="sldNum" sz="quarter" idx="12"/>
          </p:nvPr>
        </p:nvSpPr>
        <p:spPr/>
        <p:txBody>
          <a:bodyPr/>
          <a:lstStyle/>
          <a:p>
            <a:fld id="{16029373-6C5B-490F-B5A5-38FF4CFBCD5B}" type="slidenum">
              <a:rPr lang="en-US" smtClean="0"/>
              <a:t>32</a:t>
            </a:fld>
            <a:endParaRPr lang="en-US"/>
          </a:p>
        </p:txBody>
      </p:sp>
      <p:pic>
        <p:nvPicPr>
          <p:cNvPr id="6" name="Picture 5"/>
          <p:cNvPicPr>
            <a:picLocks noChangeAspect="1"/>
          </p:cNvPicPr>
          <p:nvPr/>
        </p:nvPicPr>
        <p:blipFill rotWithShape="1">
          <a:blip r:embed="rId2"/>
          <a:srcRect l="13094" t="14025" r="13969" b="8329"/>
          <a:stretch/>
        </p:blipFill>
        <p:spPr>
          <a:xfrm>
            <a:off x="792534" y="1063417"/>
            <a:ext cx="9100766" cy="56167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6756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120714" y="164747"/>
            <a:ext cx="9404723" cy="1400530"/>
          </a:xfrm>
          <a:noFill/>
        </p:spPr>
        <p:txBody>
          <a:bodyPr vert="horz" lIns="92407" tIns="45420" rIns="92407" bIns="45420" rtlCol="0" anchor="t">
            <a:noAutofit/>
          </a:bodyPr>
          <a:lstStyle/>
          <a:p>
            <a:r>
              <a:rPr lang="en-US" altLang="en-US" sz="4400" dirty="0"/>
              <a:t>Software Lifecycle Activities</a:t>
            </a:r>
          </a:p>
        </p:txBody>
      </p:sp>
      <p:sp>
        <p:nvSpPr>
          <p:cNvPr id="31747" name="Rectangle 3"/>
          <p:cNvSpPr>
            <a:spLocks noChangeArrowheads="1"/>
          </p:cNvSpPr>
          <p:nvPr/>
        </p:nvSpPr>
        <p:spPr bwMode="auto">
          <a:xfrm>
            <a:off x="3235325" y="1698625"/>
            <a:ext cx="6618288"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nvGrpSpPr>
          <p:cNvPr id="2" name="Group 100"/>
          <p:cNvGrpSpPr>
            <a:grpSpLocks/>
          </p:cNvGrpSpPr>
          <p:nvPr/>
        </p:nvGrpSpPr>
        <p:grpSpPr bwMode="auto">
          <a:xfrm>
            <a:off x="3652839" y="3557589"/>
            <a:ext cx="3170237" cy="2308225"/>
            <a:chOff x="1341" y="2241"/>
            <a:chExt cx="1997" cy="1454"/>
          </a:xfrm>
        </p:grpSpPr>
        <p:sp>
          <p:nvSpPr>
            <p:cNvPr id="31826" name="Line 41"/>
            <p:cNvSpPr>
              <a:spLocks noChangeShapeType="1"/>
            </p:cNvSpPr>
            <p:nvPr/>
          </p:nvSpPr>
          <p:spPr bwMode="auto">
            <a:xfrm flipV="1">
              <a:off x="2228" y="3039"/>
              <a:ext cx="398" cy="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31827" name="Group 96"/>
            <p:cNvGrpSpPr>
              <a:grpSpLocks/>
            </p:cNvGrpSpPr>
            <p:nvPr/>
          </p:nvGrpSpPr>
          <p:grpSpPr bwMode="auto">
            <a:xfrm>
              <a:off x="1341" y="2241"/>
              <a:ext cx="1997" cy="1454"/>
              <a:chOff x="1341" y="2241"/>
              <a:chExt cx="1997" cy="1454"/>
            </a:xfrm>
          </p:grpSpPr>
          <p:sp>
            <p:nvSpPr>
              <p:cNvPr id="31828" name="Rectangle 14"/>
              <p:cNvSpPr>
                <a:spLocks noChangeArrowheads="1"/>
              </p:cNvSpPr>
              <p:nvPr/>
            </p:nvSpPr>
            <p:spPr bwMode="auto">
              <a:xfrm>
                <a:off x="2197" y="3483"/>
                <a:ext cx="114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600">
                    <a:solidFill>
                      <a:srgbClr val="0006A3"/>
                    </a:solidFill>
                    <a:latin typeface="Book Antiqua" panose="02040602050305030304" pitchFamily="18" charset="0"/>
                  </a:rPr>
                  <a:t>Subsystems </a:t>
                </a:r>
              </a:p>
            </p:txBody>
          </p:sp>
          <p:sp>
            <p:nvSpPr>
              <p:cNvPr id="31829" name="Rectangle 15"/>
              <p:cNvSpPr>
                <a:spLocks noChangeArrowheads="1"/>
              </p:cNvSpPr>
              <p:nvPr/>
            </p:nvSpPr>
            <p:spPr bwMode="auto">
              <a:xfrm>
                <a:off x="2655" y="2861"/>
                <a:ext cx="391" cy="398"/>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30" name="Line 16"/>
              <p:cNvSpPr>
                <a:spLocks noChangeShapeType="1"/>
              </p:cNvSpPr>
              <p:nvPr/>
            </p:nvSpPr>
            <p:spPr bwMode="auto">
              <a:xfrm>
                <a:off x="2736" y="2997"/>
                <a:ext cx="22"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31" name="Line 17"/>
              <p:cNvSpPr>
                <a:spLocks noChangeShapeType="1"/>
              </p:cNvSpPr>
              <p:nvPr/>
            </p:nvSpPr>
            <p:spPr bwMode="auto">
              <a:xfrm>
                <a:off x="2810" y="3160"/>
                <a:ext cx="110" cy="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32" name="Line 18"/>
              <p:cNvSpPr>
                <a:spLocks noChangeShapeType="1"/>
              </p:cNvSpPr>
              <p:nvPr/>
            </p:nvSpPr>
            <p:spPr bwMode="auto">
              <a:xfrm flipH="1" flipV="1">
                <a:off x="2945" y="3045"/>
                <a:ext cx="9" cy="1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33" name="AutoShape 19"/>
              <p:cNvSpPr>
                <a:spLocks noChangeArrowheads="1"/>
              </p:cNvSpPr>
              <p:nvPr/>
            </p:nvSpPr>
            <p:spPr bwMode="auto">
              <a:xfrm>
                <a:off x="2702" y="2910"/>
                <a:ext cx="125" cy="82"/>
              </a:xfrm>
              <a:prstGeom prst="roundRect">
                <a:avLst>
                  <a:gd name="adj" fmla="val 12495"/>
                </a:avLst>
              </a:prstGeom>
              <a:solidFill>
                <a:schemeClr val="bg1"/>
              </a:solidFill>
              <a:ln w="254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34" name="AutoShape 20"/>
              <p:cNvSpPr>
                <a:spLocks noChangeArrowheads="1"/>
              </p:cNvSpPr>
              <p:nvPr/>
            </p:nvSpPr>
            <p:spPr bwMode="auto">
              <a:xfrm>
                <a:off x="2894" y="2970"/>
                <a:ext cx="122" cy="78"/>
              </a:xfrm>
              <a:prstGeom prst="roundRect">
                <a:avLst>
                  <a:gd name="adj" fmla="val 12495"/>
                </a:avLst>
              </a:prstGeom>
              <a:solidFill>
                <a:schemeClr val="bg1"/>
              </a:solidFill>
              <a:ln w="254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35" name="AutoShape 21"/>
              <p:cNvSpPr>
                <a:spLocks noChangeArrowheads="1"/>
              </p:cNvSpPr>
              <p:nvPr/>
            </p:nvSpPr>
            <p:spPr bwMode="auto">
              <a:xfrm>
                <a:off x="2694" y="3120"/>
                <a:ext cx="111" cy="77"/>
              </a:xfrm>
              <a:prstGeom prst="roundRect">
                <a:avLst>
                  <a:gd name="adj" fmla="val 12495"/>
                </a:avLst>
              </a:prstGeom>
              <a:solidFill>
                <a:schemeClr val="bg1"/>
              </a:solidFill>
              <a:ln w="254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36" name="AutoShape 22"/>
              <p:cNvSpPr>
                <a:spLocks noChangeArrowheads="1"/>
              </p:cNvSpPr>
              <p:nvPr/>
            </p:nvSpPr>
            <p:spPr bwMode="auto">
              <a:xfrm>
                <a:off x="2910" y="3150"/>
                <a:ext cx="113" cy="82"/>
              </a:xfrm>
              <a:prstGeom prst="roundRect">
                <a:avLst>
                  <a:gd name="adj" fmla="val 12495"/>
                </a:avLst>
              </a:prstGeom>
              <a:solidFill>
                <a:schemeClr val="bg1"/>
              </a:solidFill>
              <a:ln w="254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37" name="Line 43"/>
              <p:cNvSpPr>
                <a:spLocks noChangeShapeType="1"/>
              </p:cNvSpPr>
              <p:nvPr/>
            </p:nvSpPr>
            <p:spPr bwMode="auto">
              <a:xfrm>
                <a:off x="1341" y="2241"/>
                <a:ext cx="1457"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38" name="Line 47"/>
              <p:cNvSpPr>
                <a:spLocks noChangeShapeType="1"/>
              </p:cNvSpPr>
              <p:nvPr/>
            </p:nvSpPr>
            <p:spPr bwMode="auto">
              <a:xfrm>
                <a:off x="2806" y="2249"/>
                <a:ext cx="0" cy="5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839" name="Rectangle 52"/>
              <p:cNvSpPr>
                <a:spLocks noChangeArrowheads="1"/>
              </p:cNvSpPr>
              <p:nvPr/>
            </p:nvSpPr>
            <p:spPr bwMode="auto">
              <a:xfrm>
                <a:off x="2363" y="2384"/>
                <a:ext cx="837" cy="19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400" b="0">
                    <a:latin typeface="ITCCheltenham BookCond" charset="0"/>
                  </a:rPr>
                  <a:t>Structured By</a:t>
                </a:r>
              </a:p>
            </p:txBody>
          </p:sp>
        </p:grpSp>
      </p:grpSp>
      <p:grpSp>
        <p:nvGrpSpPr>
          <p:cNvPr id="4" name="Group 98"/>
          <p:cNvGrpSpPr>
            <a:grpSpLocks/>
          </p:cNvGrpSpPr>
          <p:nvPr/>
        </p:nvGrpSpPr>
        <p:grpSpPr bwMode="auto">
          <a:xfrm>
            <a:off x="3640138" y="3282950"/>
            <a:ext cx="5580062" cy="2820988"/>
            <a:chOff x="1333" y="2068"/>
            <a:chExt cx="3515" cy="1777"/>
          </a:xfrm>
        </p:grpSpPr>
        <p:grpSp>
          <p:nvGrpSpPr>
            <p:cNvPr id="31819" name="Group 29"/>
            <p:cNvGrpSpPr>
              <a:grpSpLocks/>
            </p:cNvGrpSpPr>
            <p:nvPr/>
          </p:nvGrpSpPr>
          <p:grpSpPr bwMode="auto">
            <a:xfrm>
              <a:off x="4129" y="2854"/>
              <a:ext cx="440" cy="419"/>
              <a:chOff x="4188" y="2891"/>
              <a:chExt cx="412" cy="424"/>
            </a:xfrm>
          </p:grpSpPr>
          <p:sp>
            <p:nvSpPr>
              <p:cNvPr id="31824" name="Rectangle 30"/>
              <p:cNvSpPr>
                <a:spLocks noChangeArrowheads="1"/>
              </p:cNvSpPr>
              <p:nvPr/>
            </p:nvSpPr>
            <p:spPr bwMode="auto">
              <a:xfrm>
                <a:off x="4203" y="2891"/>
                <a:ext cx="110" cy="235"/>
              </a:xfrm>
              <a:prstGeom prst="rect">
                <a:avLst/>
              </a:prstGeom>
              <a:solidFill>
                <a:schemeClr val="bg1"/>
              </a:solidFill>
              <a:ln w="12700">
                <a:solidFill>
                  <a:schemeClr val="tx1"/>
                </a:solidFill>
                <a:miter lim="800000"/>
                <a:headEnd/>
                <a:tailEnd/>
              </a:ln>
            </p:spPr>
            <p:txBody>
              <a:bodyPr wrap="none" lIns="92407" tIns="45420" rIns="92407" bIns="4542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25" name="Rectangle 31"/>
              <p:cNvSpPr>
                <a:spLocks noChangeArrowheads="1"/>
              </p:cNvSpPr>
              <p:nvPr/>
            </p:nvSpPr>
            <p:spPr bwMode="auto">
              <a:xfrm>
                <a:off x="4188" y="2903"/>
                <a:ext cx="41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r>
                  <a:rPr lang="en-US" altLang="en-US" sz="1200">
                    <a:latin typeface="Helvetica" panose="020B0604020202020204" pitchFamily="34" charset="0"/>
                  </a:rPr>
                  <a:t>class...</a:t>
                </a:r>
              </a:p>
              <a:p>
                <a:r>
                  <a:rPr lang="en-US" altLang="en-US" sz="1200">
                    <a:latin typeface="Helvetica" panose="020B0604020202020204" pitchFamily="34" charset="0"/>
                  </a:rPr>
                  <a:t>class...</a:t>
                </a:r>
              </a:p>
              <a:p>
                <a:r>
                  <a:rPr lang="en-US" altLang="en-US" sz="1200">
                    <a:latin typeface="Helvetica" panose="020B0604020202020204" pitchFamily="34" charset="0"/>
                  </a:rPr>
                  <a:t>class...</a:t>
                </a:r>
              </a:p>
            </p:txBody>
          </p:sp>
        </p:grpSp>
        <p:sp>
          <p:nvSpPr>
            <p:cNvPr id="31820" name="Rectangle 33"/>
            <p:cNvSpPr>
              <a:spLocks noChangeArrowheads="1"/>
            </p:cNvSpPr>
            <p:nvPr/>
          </p:nvSpPr>
          <p:spPr bwMode="auto">
            <a:xfrm>
              <a:off x="4162" y="3477"/>
              <a:ext cx="51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600">
                  <a:solidFill>
                    <a:srgbClr val="0006A3"/>
                  </a:solidFill>
                  <a:latin typeface="Book Antiqua" panose="02040602050305030304" pitchFamily="18" charset="0"/>
                </a:rPr>
                <a:t>Source</a:t>
              </a:r>
            </a:p>
            <a:p>
              <a:pPr algn="ctr"/>
              <a:r>
                <a:rPr lang="en-US" altLang="en-US" sz="1600">
                  <a:solidFill>
                    <a:srgbClr val="0006A3"/>
                  </a:solidFill>
                  <a:latin typeface="Book Antiqua" panose="02040602050305030304" pitchFamily="18" charset="0"/>
                </a:rPr>
                <a:t>Code</a:t>
              </a:r>
            </a:p>
          </p:txBody>
        </p:sp>
        <p:sp>
          <p:nvSpPr>
            <p:cNvPr id="31821" name="Line 45"/>
            <p:cNvSpPr>
              <a:spLocks noChangeShapeType="1"/>
            </p:cNvSpPr>
            <p:nvPr/>
          </p:nvSpPr>
          <p:spPr bwMode="auto">
            <a:xfrm>
              <a:off x="1333" y="2068"/>
              <a:ext cx="300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22" name="Line 49"/>
            <p:cNvSpPr>
              <a:spLocks noChangeShapeType="1"/>
            </p:cNvSpPr>
            <p:nvPr/>
          </p:nvSpPr>
          <p:spPr bwMode="auto">
            <a:xfrm>
              <a:off x="4340" y="2076"/>
              <a:ext cx="1" cy="759"/>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823" name="Rectangle 53"/>
            <p:cNvSpPr>
              <a:spLocks noChangeArrowheads="1"/>
            </p:cNvSpPr>
            <p:nvPr/>
          </p:nvSpPr>
          <p:spPr bwMode="auto">
            <a:xfrm>
              <a:off x="3946" y="2158"/>
              <a:ext cx="902" cy="32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400" b="0">
                  <a:latin typeface="ITCCheltenham BookCond" charset="0"/>
                </a:rPr>
                <a:t>Implemented</a:t>
              </a:r>
            </a:p>
            <a:p>
              <a:pPr algn="ctr"/>
              <a:r>
                <a:rPr lang="en-US" altLang="en-US" sz="1400" b="0">
                  <a:latin typeface="ITCCheltenham BookCond" charset="0"/>
                </a:rPr>
                <a:t> By</a:t>
              </a:r>
            </a:p>
          </p:txBody>
        </p:sp>
      </p:grpSp>
      <p:grpSp>
        <p:nvGrpSpPr>
          <p:cNvPr id="6" name="Group 102"/>
          <p:cNvGrpSpPr>
            <a:grpSpLocks/>
          </p:cNvGrpSpPr>
          <p:nvPr/>
        </p:nvGrpSpPr>
        <p:grpSpPr bwMode="auto">
          <a:xfrm>
            <a:off x="3640139" y="3414713"/>
            <a:ext cx="4560887" cy="2805112"/>
            <a:chOff x="1333" y="2151"/>
            <a:chExt cx="2873" cy="1767"/>
          </a:xfrm>
        </p:grpSpPr>
        <p:sp>
          <p:nvSpPr>
            <p:cNvPr id="31808" name="Rectangle 23"/>
            <p:cNvSpPr>
              <a:spLocks noChangeArrowheads="1"/>
            </p:cNvSpPr>
            <p:nvPr/>
          </p:nvSpPr>
          <p:spPr bwMode="auto">
            <a:xfrm>
              <a:off x="3496" y="2854"/>
              <a:ext cx="392" cy="398"/>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09" name="Line 24"/>
            <p:cNvSpPr>
              <a:spLocks noChangeShapeType="1"/>
            </p:cNvSpPr>
            <p:nvPr/>
          </p:nvSpPr>
          <p:spPr bwMode="auto">
            <a:xfrm>
              <a:off x="3593" y="2974"/>
              <a:ext cx="98" cy="1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10" name="Line 25"/>
            <p:cNvSpPr>
              <a:spLocks noChangeShapeType="1"/>
            </p:cNvSpPr>
            <p:nvPr/>
          </p:nvSpPr>
          <p:spPr bwMode="auto">
            <a:xfrm flipV="1">
              <a:off x="3681" y="3052"/>
              <a:ext cx="118"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11" name="Rectangle 26" descr="Light horizontal"/>
            <p:cNvSpPr>
              <a:spLocks noChangeArrowheads="1"/>
            </p:cNvSpPr>
            <p:nvPr/>
          </p:nvSpPr>
          <p:spPr bwMode="auto">
            <a:xfrm>
              <a:off x="3556" y="2921"/>
              <a:ext cx="74" cy="75"/>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12" name="Rectangle 27" descr="Light horizontal"/>
            <p:cNvSpPr>
              <a:spLocks noChangeArrowheads="1"/>
            </p:cNvSpPr>
            <p:nvPr/>
          </p:nvSpPr>
          <p:spPr bwMode="auto">
            <a:xfrm>
              <a:off x="3659" y="3161"/>
              <a:ext cx="73" cy="75"/>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13" name="Rectangle 28" descr="Light horizontal"/>
            <p:cNvSpPr>
              <a:spLocks noChangeArrowheads="1"/>
            </p:cNvSpPr>
            <p:nvPr/>
          </p:nvSpPr>
          <p:spPr bwMode="auto">
            <a:xfrm>
              <a:off x="3755" y="2981"/>
              <a:ext cx="74" cy="74"/>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14" name="Rectangle 32"/>
            <p:cNvSpPr>
              <a:spLocks noChangeArrowheads="1"/>
            </p:cNvSpPr>
            <p:nvPr/>
          </p:nvSpPr>
          <p:spPr bwMode="auto">
            <a:xfrm>
              <a:off x="3243" y="3398"/>
              <a:ext cx="88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600">
                  <a:solidFill>
                    <a:srgbClr val="0006A3"/>
                  </a:solidFill>
                  <a:latin typeface="Book Antiqua" panose="02040602050305030304" pitchFamily="18" charset="0"/>
                </a:rPr>
                <a:t>Solution Domain </a:t>
              </a:r>
            </a:p>
            <a:p>
              <a:pPr algn="ctr"/>
              <a:r>
                <a:rPr lang="en-US" altLang="en-US" sz="1600">
                  <a:solidFill>
                    <a:srgbClr val="0006A3"/>
                  </a:solidFill>
                  <a:latin typeface="Book Antiqua" panose="02040602050305030304" pitchFamily="18" charset="0"/>
                </a:rPr>
                <a:t>Objects</a:t>
              </a:r>
            </a:p>
          </p:txBody>
        </p:sp>
        <p:sp>
          <p:nvSpPr>
            <p:cNvPr id="31815" name="Line 42"/>
            <p:cNvSpPr>
              <a:spLocks noChangeShapeType="1"/>
            </p:cNvSpPr>
            <p:nvPr/>
          </p:nvSpPr>
          <p:spPr bwMode="auto">
            <a:xfrm>
              <a:off x="3094" y="3066"/>
              <a:ext cx="3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816" name="Line 44"/>
            <p:cNvSpPr>
              <a:spLocks noChangeShapeType="1"/>
            </p:cNvSpPr>
            <p:nvPr/>
          </p:nvSpPr>
          <p:spPr bwMode="auto">
            <a:xfrm>
              <a:off x="1333" y="2151"/>
              <a:ext cx="23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17" name="Line 48"/>
            <p:cNvSpPr>
              <a:spLocks noChangeShapeType="1"/>
            </p:cNvSpPr>
            <p:nvPr/>
          </p:nvSpPr>
          <p:spPr bwMode="auto">
            <a:xfrm>
              <a:off x="3677" y="2152"/>
              <a:ext cx="0" cy="65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818" name="Rectangle 54"/>
            <p:cNvSpPr>
              <a:spLocks noChangeArrowheads="1"/>
            </p:cNvSpPr>
            <p:nvPr/>
          </p:nvSpPr>
          <p:spPr bwMode="auto">
            <a:xfrm>
              <a:off x="3226" y="2423"/>
              <a:ext cx="980" cy="19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r>
                <a:rPr lang="en-US" altLang="en-US" sz="1400" b="0">
                  <a:latin typeface="ITCCheltenham BookCond" charset="0"/>
                </a:rPr>
                <a:t>Realized By</a:t>
              </a:r>
            </a:p>
          </p:txBody>
        </p:sp>
      </p:grpSp>
      <p:sp>
        <p:nvSpPr>
          <p:cNvPr id="96312" name="Rectangle 56"/>
          <p:cNvSpPr>
            <a:spLocks noChangeArrowheads="1"/>
          </p:cNvSpPr>
          <p:nvPr/>
        </p:nvSpPr>
        <p:spPr bwMode="auto">
          <a:xfrm>
            <a:off x="5391150" y="1874838"/>
            <a:ext cx="1106488" cy="79375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b="1">
                <a:solidFill>
                  <a:schemeClr val="tx1"/>
                </a:solidFill>
                <a:latin typeface="Times" panose="02020603050405020304" pitchFamily="18" charset="0"/>
              </a:defRPr>
            </a:lvl1pPr>
            <a:lvl2pPr marL="742950" indent="-285750" defTabSz="901700">
              <a:defRPr b="1">
                <a:solidFill>
                  <a:schemeClr val="tx1"/>
                </a:solidFill>
                <a:latin typeface="Times" panose="02020603050405020304" pitchFamily="18" charset="0"/>
              </a:defRPr>
            </a:lvl2pPr>
            <a:lvl3pPr marL="1143000" indent="-228600" defTabSz="901700">
              <a:defRPr b="1">
                <a:solidFill>
                  <a:schemeClr val="tx1"/>
                </a:solidFill>
                <a:latin typeface="Times" panose="02020603050405020304" pitchFamily="18" charset="0"/>
              </a:defRPr>
            </a:lvl3pPr>
            <a:lvl4pPr marL="1600200" indent="-228600" defTabSz="901700">
              <a:defRPr b="1">
                <a:solidFill>
                  <a:schemeClr val="tx1"/>
                </a:solidFill>
                <a:latin typeface="Times" panose="02020603050405020304" pitchFamily="18" charset="0"/>
              </a:defRPr>
            </a:lvl4pPr>
            <a:lvl5pPr marL="2057400" indent="-228600" defTabSz="901700">
              <a:defRPr b="1">
                <a:solidFill>
                  <a:schemeClr val="tx1"/>
                </a:solidFill>
                <a:latin typeface="Times" panose="02020603050405020304" pitchFamily="18" charset="0"/>
              </a:defRPr>
            </a:lvl5pPr>
            <a:lvl6pPr marL="2514600" indent="-228600" defTabSz="901700" eaLnBrk="0" fontAlgn="base" hangingPunct="0">
              <a:spcBef>
                <a:spcPct val="0"/>
              </a:spcBef>
              <a:spcAft>
                <a:spcPct val="0"/>
              </a:spcAft>
              <a:defRPr b="1">
                <a:solidFill>
                  <a:schemeClr val="tx1"/>
                </a:solidFill>
                <a:latin typeface="Times" panose="02020603050405020304" pitchFamily="18" charset="0"/>
              </a:defRPr>
            </a:lvl6pPr>
            <a:lvl7pPr marL="2971800" indent="-228600" defTabSz="901700" eaLnBrk="0" fontAlgn="base" hangingPunct="0">
              <a:spcBef>
                <a:spcPct val="0"/>
              </a:spcBef>
              <a:spcAft>
                <a:spcPct val="0"/>
              </a:spcAft>
              <a:defRPr b="1">
                <a:solidFill>
                  <a:schemeClr val="tx1"/>
                </a:solidFill>
                <a:latin typeface="Times" panose="02020603050405020304" pitchFamily="18" charset="0"/>
              </a:defRPr>
            </a:lvl7pPr>
            <a:lvl8pPr marL="3429000" indent="-228600" defTabSz="901700" eaLnBrk="0" fontAlgn="base" hangingPunct="0">
              <a:spcBef>
                <a:spcPct val="0"/>
              </a:spcBef>
              <a:spcAft>
                <a:spcPct val="0"/>
              </a:spcAft>
              <a:defRPr b="1">
                <a:solidFill>
                  <a:schemeClr val="tx1"/>
                </a:solidFill>
                <a:latin typeface="Times" panose="02020603050405020304" pitchFamily="18" charset="0"/>
              </a:defRPr>
            </a:lvl8pPr>
            <a:lvl9pPr marL="3886200" indent="-228600" defTabSz="9017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a:t>System</a:t>
            </a:r>
          </a:p>
          <a:p>
            <a:pPr algn="ctr"/>
            <a:r>
              <a:rPr lang="en-US" altLang="en-US"/>
              <a:t>Design</a:t>
            </a:r>
          </a:p>
        </p:txBody>
      </p:sp>
      <p:sp>
        <p:nvSpPr>
          <p:cNvPr id="96313" name="Rectangle 57"/>
          <p:cNvSpPr>
            <a:spLocks noChangeArrowheads="1"/>
          </p:cNvSpPr>
          <p:nvPr/>
        </p:nvSpPr>
        <p:spPr bwMode="auto">
          <a:xfrm>
            <a:off x="6656389" y="1874838"/>
            <a:ext cx="1108075" cy="79375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b="1">
                <a:solidFill>
                  <a:schemeClr val="tx1"/>
                </a:solidFill>
                <a:latin typeface="Times" panose="02020603050405020304" pitchFamily="18" charset="0"/>
              </a:defRPr>
            </a:lvl1pPr>
            <a:lvl2pPr marL="742950" indent="-285750" defTabSz="901700">
              <a:defRPr b="1">
                <a:solidFill>
                  <a:schemeClr val="tx1"/>
                </a:solidFill>
                <a:latin typeface="Times" panose="02020603050405020304" pitchFamily="18" charset="0"/>
              </a:defRPr>
            </a:lvl2pPr>
            <a:lvl3pPr marL="1143000" indent="-228600" defTabSz="901700">
              <a:defRPr b="1">
                <a:solidFill>
                  <a:schemeClr val="tx1"/>
                </a:solidFill>
                <a:latin typeface="Times" panose="02020603050405020304" pitchFamily="18" charset="0"/>
              </a:defRPr>
            </a:lvl3pPr>
            <a:lvl4pPr marL="1600200" indent="-228600" defTabSz="901700">
              <a:defRPr b="1">
                <a:solidFill>
                  <a:schemeClr val="tx1"/>
                </a:solidFill>
                <a:latin typeface="Times" panose="02020603050405020304" pitchFamily="18" charset="0"/>
              </a:defRPr>
            </a:lvl4pPr>
            <a:lvl5pPr marL="2057400" indent="-228600" defTabSz="901700">
              <a:defRPr b="1">
                <a:solidFill>
                  <a:schemeClr val="tx1"/>
                </a:solidFill>
                <a:latin typeface="Times" panose="02020603050405020304" pitchFamily="18" charset="0"/>
              </a:defRPr>
            </a:lvl5pPr>
            <a:lvl6pPr marL="2514600" indent="-228600" defTabSz="901700" eaLnBrk="0" fontAlgn="base" hangingPunct="0">
              <a:spcBef>
                <a:spcPct val="0"/>
              </a:spcBef>
              <a:spcAft>
                <a:spcPct val="0"/>
              </a:spcAft>
              <a:defRPr b="1">
                <a:solidFill>
                  <a:schemeClr val="tx1"/>
                </a:solidFill>
                <a:latin typeface="Times" panose="02020603050405020304" pitchFamily="18" charset="0"/>
              </a:defRPr>
            </a:lvl6pPr>
            <a:lvl7pPr marL="2971800" indent="-228600" defTabSz="901700" eaLnBrk="0" fontAlgn="base" hangingPunct="0">
              <a:spcBef>
                <a:spcPct val="0"/>
              </a:spcBef>
              <a:spcAft>
                <a:spcPct val="0"/>
              </a:spcAft>
              <a:defRPr b="1">
                <a:solidFill>
                  <a:schemeClr val="tx1"/>
                </a:solidFill>
                <a:latin typeface="Times" panose="02020603050405020304" pitchFamily="18" charset="0"/>
              </a:defRPr>
            </a:lvl7pPr>
            <a:lvl8pPr marL="3429000" indent="-228600" defTabSz="901700" eaLnBrk="0" fontAlgn="base" hangingPunct="0">
              <a:spcBef>
                <a:spcPct val="0"/>
              </a:spcBef>
              <a:spcAft>
                <a:spcPct val="0"/>
              </a:spcAft>
              <a:defRPr b="1">
                <a:solidFill>
                  <a:schemeClr val="tx1"/>
                </a:solidFill>
                <a:latin typeface="Times" panose="02020603050405020304" pitchFamily="18" charset="0"/>
              </a:defRPr>
            </a:lvl8pPr>
            <a:lvl9pPr marL="3886200" indent="-228600" defTabSz="9017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a:t>Object</a:t>
            </a:r>
          </a:p>
          <a:p>
            <a:pPr algn="ctr"/>
            <a:r>
              <a:rPr lang="en-US" altLang="en-US"/>
              <a:t>Design</a:t>
            </a:r>
          </a:p>
        </p:txBody>
      </p:sp>
      <p:sp>
        <p:nvSpPr>
          <p:cNvPr id="96314" name="Rectangle 58"/>
          <p:cNvSpPr>
            <a:spLocks noChangeArrowheads="1"/>
          </p:cNvSpPr>
          <p:nvPr/>
        </p:nvSpPr>
        <p:spPr bwMode="auto">
          <a:xfrm>
            <a:off x="7954964" y="1874838"/>
            <a:ext cx="1108075" cy="79375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b="1">
                <a:solidFill>
                  <a:schemeClr val="tx1"/>
                </a:solidFill>
                <a:latin typeface="Times" panose="02020603050405020304" pitchFamily="18" charset="0"/>
              </a:defRPr>
            </a:lvl1pPr>
            <a:lvl2pPr marL="742950" indent="-285750" defTabSz="901700">
              <a:defRPr b="1">
                <a:solidFill>
                  <a:schemeClr val="tx1"/>
                </a:solidFill>
                <a:latin typeface="Times" panose="02020603050405020304" pitchFamily="18" charset="0"/>
              </a:defRPr>
            </a:lvl2pPr>
            <a:lvl3pPr marL="1143000" indent="-228600" defTabSz="901700">
              <a:defRPr b="1">
                <a:solidFill>
                  <a:schemeClr val="tx1"/>
                </a:solidFill>
                <a:latin typeface="Times" panose="02020603050405020304" pitchFamily="18" charset="0"/>
              </a:defRPr>
            </a:lvl3pPr>
            <a:lvl4pPr marL="1600200" indent="-228600" defTabSz="901700">
              <a:defRPr b="1">
                <a:solidFill>
                  <a:schemeClr val="tx1"/>
                </a:solidFill>
                <a:latin typeface="Times" panose="02020603050405020304" pitchFamily="18" charset="0"/>
              </a:defRPr>
            </a:lvl4pPr>
            <a:lvl5pPr marL="2057400" indent="-228600" defTabSz="901700">
              <a:defRPr b="1">
                <a:solidFill>
                  <a:schemeClr val="tx1"/>
                </a:solidFill>
                <a:latin typeface="Times" panose="02020603050405020304" pitchFamily="18" charset="0"/>
              </a:defRPr>
            </a:lvl5pPr>
            <a:lvl6pPr marL="2514600" indent="-228600" defTabSz="901700" eaLnBrk="0" fontAlgn="base" hangingPunct="0">
              <a:spcBef>
                <a:spcPct val="0"/>
              </a:spcBef>
              <a:spcAft>
                <a:spcPct val="0"/>
              </a:spcAft>
              <a:defRPr b="1">
                <a:solidFill>
                  <a:schemeClr val="tx1"/>
                </a:solidFill>
                <a:latin typeface="Times" panose="02020603050405020304" pitchFamily="18" charset="0"/>
              </a:defRPr>
            </a:lvl6pPr>
            <a:lvl7pPr marL="2971800" indent="-228600" defTabSz="901700" eaLnBrk="0" fontAlgn="base" hangingPunct="0">
              <a:spcBef>
                <a:spcPct val="0"/>
              </a:spcBef>
              <a:spcAft>
                <a:spcPct val="0"/>
              </a:spcAft>
              <a:defRPr b="1">
                <a:solidFill>
                  <a:schemeClr val="tx1"/>
                </a:solidFill>
                <a:latin typeface="Times" panose="02020603050405020304" pitchFamily="18" charset="0"/>
              </a:defRPr>
            </a:lvl7pPr>
            <a:lvl8pPr marL="3429000" indent="-228600" defTabSz="901700" eaLnBrk="0" fontAlgn="base" hangingPunct="0">
              <a:spcBef>
                <a:spcPct val="0"/>
              </a:spcBef>
              <a:spcAft>
                <a:spcPct val="0"/>
              </a:spcAft>
              <a:defRPr b="1">
                <a:solidFill>
                  <a:schemeClr val="tx1"/>
                </a:solidFill>
                <a:latin typeface="Times" panose="02020603050405020304" pitchFamily="18" charset="0"/>
              </a:defRPr>
            </a:lvl8pPr>
            <a:lvl9pPr marL="3886200" indent="-228600" defTabSz="9017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a:t>Implemen-</a:t>
            </a:r>
          </a:p>
          <a:p>
            <a:pPr algn="ctr"/>
            <a:r>
              <a:rPr lang="en-US" altLang="en-US"/>
              <a:t>tation</a:t>
            </a:r>
          </a:p>
        </p:txBody>
      </p:sp>
      <p:sp>
        <p:nvSpPr>
          <p:cNvPr id="96315" name="Rectangle 59"/>
          <p:cNvSpPr>
            <a:spLocks noChangeArrowheads="1"/>
          </p:cNvSpPr>
          <p:nvPr/>
        </p:nvSpPr>
        <p:spPr bwMode="auto">
          <a:xfrm>
            <a:off x="9221789" y="1874838"/>
            <a:ext cx="1106487" cy="79375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b="1">
                <a:solidFill>
                  <a:schemeClr val="tx1"/>
                </a:solidFill>
                <a:latin typeface="Times" panose="02020603050405020304" pitchFamily="18" charset="0"/>
              </a:defRPr>
            </a:lvl1pPr>
            <a:lvl2pPr marL="742950" indent="-285750" defTabSz="901700">
              <a:defRPr b="1">
                <a:solidFill>
                  <a:schemeClr val="tx1"/>
                </a:solidFill>
                <a:latin typeface="Times" panose="02020603050405020304" pitchFamily="18" charset="0"/>
              </a:defRPr>
            </a:lvl2pPr>
            <a:lvl3pPr marL="1143000" indent="-228600" defTabSz="901700">
              <a:defRPr b="1">
                <a:solidFill>
                  <a:schemeClr val="tx1"/>
                </a:solidFill>
                <a:latin typeface="Times" panose="02020603050405020304" pitchFamily="18" charset="0"/>
              </a:defRPr>
            </a:lvl3pPr>
            <a:lvl4pPr marL="1600200" indent="-228600" defTabSz="901700">
              <a:defRPr b="1">
                <a:solidFill>
                  <a:schemeClr val="tx1"/>
                </a:solidFill>
                <a:latin typeface="Times" panose="02020603050405020304" pitchFamily="18" charset="0"/>
              </a:defRPr>
            </a:lvl4pPr>
            <a:lvl5pPr marL="2057400" indent="-228600" defTabSz="901700">
              <a:defRPr b="1">
                <a:solidFill>
                  <a:schemeClr val="tx1"/>
                </a:solidFill>
                <a:latin typeface="Times" panose="02020603050405020304" pitchFamily="18" charset="0"/>
              </a:defRPr>
            </a:lvl5pPr>
            <a:lvl6pPr marL="2514600" indent="-228600" defTabSz="901700" eaLnBrk="0" fontAlgn="base" hangingPunct="0">
              <a:spcBef>
                <a:spcPct val="0"/>
              </a:spcBef>
              <a:spcAft>
                <a:spcPct val="0"/>
              </a:spcAft>
              <a:defRPr b="1">
                <a:solidFill>
                  <a:schemeClr val="tx1"/>
                </a:solidFill>
                <a:latin typeface="Times" panose="02020603050405020304" pitchFamily="18" charset="0"/>
              </a:defRPr>
            </a:lvl6pPr>
            <a:lvl7pPr marL="2971800" indent="-228600" defTabSz="901700" eaLnBrk="0" fontAlgn="base" hangingPunct="0">
              <a:spcBef>
                <a:spcPct val="0"/>
              </a:spcBef>
              <a:spcAft>
                <a:spcPct val="0"/>
              </a:spcAft>
              <a:defRPr b="1">
                <a:solidFill>
                  <a:schemeClr val="tx1"/>
                </a:solidFill>
                <a:latin typeface="Times" panose="02020603050405020304" pitchFamily="18" charset="0"/>
              </a:defRPr>
            </a:lvl7pPr>
            <a:lvl8pPr marL="3429000" indent="-228600" defTabSz="901700" eaLnBrk="0" fontAlgn="base" hangingPunct="0">
              <a:spcBef>
                <a:spcPct val="0"/>
              </a:spcBef>
              <a:spcAft>
                <a:spcPct val="0"/>
              </a:spcAft>
              <a:defRPr b="1">
                <a:solidFill>
                  <a:schemeClr val="tx1"/>
                </a:solidFill>
                <a:latin typeface="Times" panose="02020603050405020304" pitchFamily="18" charset="0"/>
              </a:defRPr>
            </a:lvl8pPr>
            <a:lvl9pPr marL="3886200" indent="-228600" defTabSz="9017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a:t>Testing</a:t>
            </a:r>
          </a:p>
        </p:txBody>
      </p:sp>
      <p:grpSp>
        <p:nvGrpSpPr>
          <p:cNvPr id="7" name="Group 95"/>
          <p:cNvGrpSpPr>
            <a:grpSpLocks/>
          </p:cNvGrpSpPr>
          <p:nvPr/>
        </p:nvGrpSpPr>
        <p:grpSpPr bwMode="auto">
          <a:xfrm>
            <a:off x="3665539" y="3651251"/>
            <a:ext cx="1709737" cy="2524125"/>
            <a:chOff x="1349" y="2300"/>
            <a:chExt cx="1077" cy="1590"/>
          </a:xfrm>
        </p:grpSpPr>
        <p:sp>
          <p:nvSpPr>
            <p:cNvPr id="31796" name="Rectangle 8"/>
            <p:cNvSpPr>
              <a:spLocks noChangeArrowheads="1"/>
            </p:cNvSpPr>
            <p:nvPr/>
          </p:nvSpPr>
          <p:spPr bwMode="auto">
            <a:xfrm>
              <a:off x="1810" y="2839"/>
              <a:ext cx="391" cy="398"/>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97" name="Rectangle 9" descr="Light horizontal"/>
            <p:cNvSpPr>
              <a:spLocks noChangeArrowheads="1"/>
            </p:cNvSpPr>
            <p:nvPr/>
          </p:nvSpPr>
          <p:spPr bwMode="auto">
            <a:xfrm>
              <a:off x="1970" y="2880"/>
              <a:ext cx="87" cy="89"/>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98" name="Rectangle 10" descr="Light horizontal"/>
            <p:cNvSpPr>
              <a:spLocks noChangeArrowheads="1"/>
            </p:cNvSpPr>
            <p:nvPr/>
          </p:nvSpPr>
          <p:spPr bwMode="auto">
            <a:xfrm>
              <a:off x="2054" y="3089"/>
              <a:ext cx="87" cy="91"/>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99" name="Rectangle 11" descr="Light horizontal"/>
            <p:cNvSpPr>
              <a:spLocks noChangeArrowheads="1"/>
            </p:cNvSpPr>
            <p:nvPr/>
          </p:nvSpPr>
          <p:spPr bwMode="auto">
            <a:xfrm>
              <a:off x="1870" y="3087"/>
              <a:ext cx="78" cy="92"/>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800" name="Rectangle 12"/>
            <p:cNvSpPr>
              <a:spLocks noChangeArrowheads="1"/>
            </p:cNvSpPr>
            <p:nvPr/>
          </p:nvSpPr>
          <p:spPr bwMode="auto">
            <a:xfrm>
              <a:off x="1558" y="3370"/>
              <a:ext cx="84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600">
                  <a:solidFill>
                    <a:srgbClr val="0006A3"/>
                  </a:solidFill>
                  <a:latin typeface="Book Antiqua" panose="02040602050305030304" pitchFamily="18" charset="0"/>
                </a:rPr>
                <a:t>Application</a:t>
              </a:r>
            </a:p>
            <a:p>
              <a:pPr algn="ctr"/>
              <a:r>
                <a:rPr lang="en-US" altLang="en-US" sz="1600">
                  <a:solidFill>
                    <a:srgbClr val="0006A3"/>
                  </a:solidFill>
                  <a:latin typeface="Book Antiqua" panose="02040602050305030304" pitchFamily="18" charset="0"/>
                </a:rPr>
                <a:t>Domain </a:t>
              </a:r>
            </a:p>
            <a:p>
              <a:pPr algn="ctr"/>
              <a:r>
                <a:rPr lang="en-US" altLang="en-US" sz="1600">
                  <a:solidFill>
                    <a:srgbClr val="0006A3"/>
                  </a:solidFill>
                  <a:latin typeface="Book Antiqua" panose="02040602050305030304" pitchFamily="18" charset="0"/>
                </a:rPr>
                <a:t>Objects</a:t>
              </a:r>
            </a:p>
          </p:txBody>
        </p:sp>
        <p:sp>
          <p:nvSpPr>
            <p:cNvPr id="31801" name="Line 13"/>
            <p:cNvSpPr>
              <a:spLocks noChangeShapeType="1"/>
            </p:cNvSpPr>
            <p:nvPr/>
          </p:nvSpPr>
          <p:spPr bwMode="auto">
            <a:xfrm>
              <a:off x="1963" y="2317"/>
              <a:ext cx="0" cy="5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802" name="Rectangle 51"/>
            <p:cNvSpPr>
              <a:spLocks noChangeArrowheads="1"/>
            </p:cNvSpPr>
            <p:nvPr/>
          </p:nvSpPr>
          <p:spPr bwMode="auto">
            <a:xfrm>
              <a:off x="1442" y="2348"/>
              <a:ext cx="984" cy="329"/>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400" b="0">
                  <a:latin typeface="ITCCheltenham BookCond" charset="0"/>
                </a:rPr>
                <a:t>Expressed in Terms Of</a:t>
              </a:r>
            </a:p>
          </p:txBody>
        </p:sp>
        <p:sp>
          <p:nvSpPr>
            <p:cNvPr id="31803" name="Line 61"/>
            <p:cNvSpPr>
              <a:spLocks noChangeShapeType="1"/>
            </p:cNvSpPr>
            <p:nvPr/>
          </p:nvSpPr>
          <p:spPr bwMode="auto">
            <a:xfrm>
              <a:off x="1349" y="2300"/>
              <a:ext cx="603"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04" name="Line 62"/>
            <p:cNvSpPr>
              <a:spLocks noChangeShapeType="1"/>
            </p:cNvSpPr>
            <p:nvPr/>
          </p:nvSpPr>
          <p:spPr bwMode="auto">
            <a:xfrm>
              <a:off x="1920" y="3021"/>
              <a:ext cx="1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05" name="Line 63"/>
            <p:cNvSpPr>
              <a:spLocks noChangeShapeType="1"/>
            </p:cNvSpPr>
            <p:nvPr/>
          </p:nvSpPr>
          <p:spPr bwMode="auto">
            <a:xfrm>
              <a:off x="2115" y="3032"/>
              <a:ext cx="0" cy="5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06" name="Line 64"/>
            <p:cNvSpPr>
              <a:spLocks noChangeShapeType="1"/>
            </p:cNvSpPr>
            <p:nvPr/>
          </p:nvSpPr>
          <p:spPr bwMode="auto">
            <a:xfrm>
              <a:off x="1909" y="3025"/>
              <a:ext cx="0"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807" name="Line 65"/>
            <p:cNvSpPr>
              <a:spLocks noChangeShapeType="1"/>
            </p:cNvSpPr>
            <p:nvPr/>
          </p:nvSpPr>
          <p:spPr bwMode="auto">
            <a:xfrm>
              <a:off x="2008" y="2975"/>
              <a:ext cx="0" cy="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nvGrpSpPr>
          <p:cNvPr id="8" name="Group 99"/>
          <p:cNvGrpSpPr>
            <a:grpSpLocks/>
          </p:cNvGrpSpPr>
          <p:nvPr/>
        </p:nvGrpSpPr>
        <p:grpSpPr bwMode="auto">
          <a:xfrm>
            <a:off x="3629026" y="3141663"/>
            <a:ext cx="6634163" cy="3040062"/>
            <a:chOff x="1326" y="1979"/>
            <a:chExt cx="4179" cy="1915"/>
          </a:xfrm>
        </p:grpSpPr>
        <p:sp>
          <p:nvSpPr>
            <p:cNvPr id="31781" name="Rectangle 34"/>
            <p:cNvSpPr>
              <a:spLocks noChangeArrowheads="1"/>
            </p:cNvSpPr>
            <p:nvPr/>
          </p:nvSpPr>
          <p:spPr bwMode="auto">
            <a:xfrm>
              <a:off x="4893" y="3526"/>
              <a:ext cx="45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600">
                  <a:solidFill>
                    <a:srgbClr val="0006A3"/>
                  </a:solidFill>
                  <a:latin typeface="Book Antiqua" panose="02040602050305030304" pitchFamily="18" charset="0"/>
                </a:rPr>
                <a:t>Test </a:t>
              </a:r>
            </a:p>
            <a:p>
              <a:pPr algn="ctr"/>
              <a:r>
                <a:rPr lang="en-US" altLang="en-US" sz="1600">
                  <a:solidFill>
                    <a:srgbClr val="0006A3"/>
                  </a:solidFill>
                  <a:latin typeface="Book Antiqua" panose="02040602050305030304" pitchFamily="18" charset="0"/>
                </a:rPr>
                <a:t>Cases</a:t>
              </a:r>
            </a:p>
          </p:txBody>
        </p:sp>
        <p:sp>
          <p:nvSpPr>
            <p:cNvPr id="31782" name="Rectangle 35"/>
            <p:cNvSpPr>
              <a:spLocks noChangeArrowheads="1"/>
            </p:cNvSpPr>
            <p:nvPr/>
          </p:nvSpPr>
          <p:spPr bwMode="auto">
            <a:xfrm>
              <a:off x="4854" y="2847"/>
              <a:ext cx="651" cy="63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83" name="AutoShape 36"/>
            <p:cNvSpPr>
              <a:spLocks noChangeArrowheads="1"/>
            </p:cNvSpPr>
            <p:nvPr/>
          </p:nvSpPr>
          <p:spPr bwMode="auto">
            <a:xfrm>
              <a:off x="4980" y="3156"/>
              <a:ext cx="132" cy="76"/>
            </a:xfrm>
            <a:prstGeom prst="roundRect">
              <a:avLst>
                <a:gd name="adj" fmla="val 12495"/>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84" name="Oval 37" descr="50%"/>
            <p:cNvSpPr>
              <a:spLocks noChangeArrowheads="1"/>
            </p:cNvSpPr>
            <p:nvPr/>
          </p:nvSpPr>
          <p:spPr bwMode="auto">
            <a:xfrm>
              <a:off x="4983" y="2892"/>
              <a:ext cx="138" cy="63"/>
            </a:xfrm>
            <a:prstGeom prst="ellipse">
              <a:avLst/>
            </a:prstGeom>
            <a:pattFill prst="pct50">
              <a:fgClr>
                <a:schemeClr val="tx1"/>
              </a:fgClr>
              <a:bgClr>
                <a:schemeClr val="bg1"/>
              </a:bgClr>
            </a:pattFill>
            <a:ln w="127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85" name="Rectangle 38"/>
            <p:cNvSpPr>
              <a:spLocks noChangeArrowheads="1"/>
            </p:cNvSpPr>
            <p:nvPr/>
          </p:nvSpPr>
          <p:spPr bwMode="auto">
            <a:xfrm>
              <a:off x="5219" y="3086"/>
              <a:ext cx="2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r>
                <a:rPr lang="en-US" altLang="en-US" sz="1600">
                  <a:latin typeface="Book Antiqua" panose="02040602050305030304" pitchFamily="18" charset="0"/>
                </a:rPr>
                <a:t>? </a:t>
              </a:r>
            </a:p>
          </p:txBody>
        </p:sp>
        <p:sp>
          <p:nvSpPr>
            <p:cNvPr id="31786" name="Freeform 39"/>
            <p:cNvSpPr>
              <a:spLocks/>
            </p:cNvSpPr>
            <p:nvPr/>
          </p:nvSpPr>
          <p:spPr bwMode="auto">
            <a:xfrm>
              <a:off x="5228" y="3007"/>
              <a:ext cx="106" cy="77"/>
            </a:xfrm>
            <a:custGeom>
              <a:avLst/>
              <a:gdLst>
                <a:gd name="T0" fmla="*/ 0 w 107"/>
                <a:gd name="T1" fmla="*/ 15 h 78"/>
                <a:gd name="T2" fmla="*/ 15 w 107"/>
                <a:gd name="T3" fmla="*/ 73 h 78"/>
                <a:gd name="T4" fmla="*/ 102 w 107"/>
                <a:gd name="T5" fmla="*/ 0 h 78"/>
                <a:gd name="T6" fmla="*/ 0 60000 65536"/>
                <a:gd name="T7" fmla="*/ 0 60000 65536"/>
                <a:gd name="T8" fmla="*/ 0 60000 65536"/>
                <a:gd name="T9" fmla="*/ 0 w 107"/>
                <a:gd name="T10" fmla="*/ 0 h 78"/>
                <a:gd name="T11" fmla="*/ 107 w 107"/>
                <a:gd name="T12" fmla="*/ 78 h 78"/>
              </a:gdLst>
              <a:ahLst/>
              <a:cxnLst>
                <a:cxn ang="T6">
                  <a:pos x="T0" y="T1"/>
                </a:cxn>
                <a:cxn ang="T7">
                  <a:pos x="T2" y="T3"/>
                </a:cxn>
                <a:cxn ang="T8">
                  <a:pos x="T4" y="T5"/>
                </a:cxn>
              </a:cxnLst>
              <a:rect l="T9" t="T10" r="T11" b="T12"/>
              <a:pathLst>
                <a:path w="107" h="78">
                  <a:moveTo>
                    <a:pt x="0" y="15"/>
                  </a:moveTo>
                  <a:lnTo>
                    <a:pt x="15" y="77"/>
                  </a:lnTo>
                  <a:lnTo>
                    <a:pt x="106"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87" name="Freeform 40"/>
            <p:cNvSpPr>
              <a:spLocks/>
            </p:cNvSpPr>
            <p:nvPr/>
          </p:nvSpPr>
          <p:spPr bwMode="auto">
            <a:xfrm>
              <a:off x="5228" y="2895"/>
              <a:ext cx="105" cy="76"/>
            </a:xfrm>
            <a:custGeom>
              <a:avLst/>
              <a:gdLst>
                <a:gd name="T0" fmla="*/ 0 w 106"/>
                <a:gd name="T1" fmla="*/ 15 h 77"/>
                <a:gd name="T2" fmla="*/ 15 w 106"/>
                <a:gd name="T3" fmla="*/ 72 h 77"/>
                <a:gd name="T4" fmla="*/ 101 w 106"/>
                <a:gd name="T5" fmla="*/ 0 h 77"/>
                <a:gd name="T6" fmla="*/ 0 60000 65536"/>
                <a:gd name="T7" fmla="*/ 0 60000 65536"/>
                <a:gd name="T8" fmla="*/ 0 60000 65536"/>
                <a:gd name="T9" fmla="*/ 0 w 106"/>
                <a:gd name="T10" fmla="*/ 0 h 77"/>
                <a:gd name="T11" fmla="*/ 106 w 106"/>
                <a:gd name="T12" fmla="*/ 77 h 77"/>
              </a:gdLst>
              <a:ahLst/>
              <a:cxnLst>
                <a:cxn ang="T6">
                  <a:pos x="T0" y="T1"/>
                </a:cxn>
                <a:cxn ang="T7">
                  <a:pos x="T2" y="T3"/>
                </a:cxn>
                <a:cxn ang="T8">
                  <a:pos x="T4" y="T5"/>
                </a:cxn>
              </a:cxnLst>
              <a:rect l="T9" t="T10" r="T11" b="T12"/>
              <a:pathLst>
                <a:path w="106" h="77">
                  <a:moveTo>
                    <a:pt x="0" y="15"/>
                  </a:moveTo>
                  <a:lnTo>
                    <a:pt x="15" y="76"/>
                  </a:lnTo>
                  <a:lnTo>
                    <a:pt x="105" y="0"/>
                  </a:lnTo>
                </a:path>
              </a:pathLst>
            </a:custGeom>
            <a:noFill/>
            <a:ln w="254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88" name="Line 46"/>
            <p:cNvSpPr>
              <a:spLocks noChangeShapeType="1"/>
            </p:cNvSpPr>
            <p:nvPr/>
          </p:nvSpPr>
          <p:spPr bwMode="auto">
            <a:xfrm>
              <a:off x="1326" y="1986"/>
              <a:ext cx="383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89" name="Line 50"/>
            <p:cNvSpPr>
              <a:spLocks noChangeShapeType="1"/>
            </p:cNvSpPr>
            <p:nvPr/>
          </p:nvSpPr>
          <p:spPr bwMode="auto">
            <a:xfrm>
              <a:off x="5172" y="1979"/>
              <a:ext cx="0" cy="84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31790" name="Rectangle 55"/>
            <p:cNvSpPr>
              <a:spLocks noChangeArrowheads="1"/>
            </p:cNvSpPr>
            <p:nvPr/>
          </p:nvSpPr>
          <p:spPr bwMode="auto">
            <a:xfrm>
              <a:off x="4891" y="2468"/>
              <a:ext cx="525" cy="329"/>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400" b="0">
                  <a:latin typeface="ITCCheltenham BookCond" charset="0"/>
                </a:rPr>
                <a:t>Verified </a:t>
              </a:r>
            </a:p>
            <a:p>
              <a:pPr algn="ctr"/>
              <a:r>
                <a:rPr lang="en-US" altLang="en-US" sz="1400" b="0">
                  <a:latin typeface="ITCCheltenham BookCond" charset="0"/>
                </a:rPr>
                <a:t>By</a:t>
              </a:r>
            </a:p>
          </p:txBody>
        </p:sp>
        <p:sp>
          <p:nvSpPr>
            <p:cNvPr id="31791" name="Rectangle 66" descr="Light horizontal"/>
            <p:cNvSpPr>
              <a:spLocks noChangeArrowheads="1"/>
            </p:cNvSpPr>
            <p:nvPr/>
          </p:nvSpPr>
          <p:spPr bwMode="auto">
            <a:xfrm>
              <a:off x="5004" y="3013"/>
              <a:ext cx="87" cy="90"/>
            </a:xfrm>
            <a:prstGeom prst="rect">
              <a:avLst/>
            </a:prstGeom>
            <a:pattFill prst="ltHorz">
              <a:fgClr>
                <a:schemeClr val="tx1"/>
              </a:fgClr>
              <a:bgClr>
                <a:schemeClr val="bg1"/>
              </a:bgClr>
            </a:patt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nvGrpSpPr>
            <p:cNvPr id="31792" name="Group 67"/>
            <p:cNvGrpSpPr>
              <a:grpSpLocks/>
            </p:cNvGrpSpPr>
            <p:nvPr/>
          </p:nvGrpSpPr>
          <p:grpSpPr bwMode="auto">
            <a:xfrm>
              <a:off x="4866" y="3268"/>
              <a:ext cx="468" cy="245"/>
              <a:chOff x="4933" y="3310"/>
              <a:chExt cx="474" cy="249"/>
            </a:xfrm>
          </p:grpSpPr>
          <p:sp>
            <p:nvSpPr>
              <p:cNvPr id="31794" name="Rectangle 68"/>
              <p:cNvSpPr>
                <a:spLocks noChangeArrowheads="1"/>
              </p:cNvSpPr>
              <p:nvPr/>
            </p:nvSpPr>
            <p:spPr bwMode="auto">
              <a:xfrm>
                <a:off x="4943" y="3323"/>
                <a:ext cx="119"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95" name="Rectangle 69"/>
              <p:cNvSpPr>
                <a:spLocks noChangeArrowheads="1"/>
              </p:cNvSpPr>
              <p:nvPr/>
            </p:nvSpPr>
            <p:spPr bwMode="auto">
              <a:xfrm>
                <a:off x="4933" y="3310"/>
                <a:ext cx="474"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r>
                  <a:rPr lang="en-US" altLang="en-US" sz="1200">
                    <a:latin typeface="Helvetica" panose="020B0604020202020204" pitchFamily="34" charset="0"/>
                  </a:rPr>
                  <a:t>class....</a:t>
                </a:r>
              </a:p>
            </p:txBody>
          </p:sp>
        </p:grpSp>
        <p:sp>
          <p:nvSpPr>
            <p:cNvPr id="31793" name="Rectangle 70"/>
            <p:cNvSpPr>
              <a:spLocks noChangeArrowheads="1"/>
            </p:cNvSpPr>
            <p:nvPr/>
          </p:nvSpPr>
          <p:spPr bwMode="auto">
            <a:xfrm>
              <a:off x="5219" y="3256"/>
              <a:ext cx="2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r>
                <a:rPr lang="en-US" altLang="en-US" sz="1600">
                  <a:latin typeface="Book Antiqua" panose="02040602050305030304" pitchFamily="18" charset="0"/>
                </a:rPr>
                <a:t>? </a:t>
              </a:r>
            </a:p>
          </p:txBody>
        </p:sp>
      </p:grpSp>
      <p:sp>
        <p:nvSpPr>
          <p:cNvPr id="96330" name="Rectangle 74"/>
          <p:cNvSpPr>
            <a:spLocks noChangeArrowheads="1"/>
          </p:cNvSpPr>
          <p:nvPr/>
        </p:nvSpPr>
        <p:spPr bwMode="auto">
          <a:xfrm>
            <a:off x="2132014" y="1874838"/>
            <a:ext cx="1590675" cy="793750"/>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b="1">
                <a:solidFill>
                  <a:schemeClr val="tx1"/>
                </a:solidFill>
                <a:latin typeface="Times" panose="02020603050405020304" pitchFamily="18" charset="0"/>
              </a:defRPr>
            </a:lvl1pPr>
            <a:lvl2pPr marL="742950" indent="-285750" defTabSz="901700">
              <a:defRPr b="1">
                <a:solidFill>
                  <a:schemeClr val="tx1"/>
                </a:solidFill>
                <a:latin typeface="Times" panose="02020603050405020304" pitchFamily="18" charset="0"/>
              </a:defRPr>
            </a:lvl2pPr>
            <a:lvl3pPr marL="1143000" indent="-228600" defTabSz="901700">
              <a:defRPr b="1">
                <a:solidFill>
                  <a:schemeClr val="tx1"/>
                </a:solidFill>
                <a:latin typeface="Times" panose="02020603050405020304" pitchFamily="18" charset="0"/>
              </a:defRPr>
            </a:lvl3pPr>
            <a:lvl4pPr marL="1600200" indent="-228600" defTabSz="901700">
              <a:defRPr b="1">
                <a:solidFill>
                  <a:schemeClr val="tx1"/>
                </a:solidFill>
                <a:latin typeface="Times" panose="02020603050405020304" pitchFamily="18" charset="0"/>
              </a:defRPr>
            </a:lvl4pPr>
            <a:lvl5pPr marL="2057400" indent="-228600" defTabSz="901700">
              <a:defRPr b="1">
                <a:solidFill>
                  <a:schemeClr val="tx1"/>
                </a:solidFill>
                <a:latin typeface="Times" panose="02020603050405020304" pitchFamily="18" charset="0"/>
              </a:defRPr>
            </a:lvl5pPr>
            <a:lvl6pPr marL="2514600" indent="-228600" defTabSz="901700" eaLnBrk="0" fontAlgn="base" hangingPunct="0">
              <a:spcBef>
                <a:spcPct val="0"/>
              </a:spcBef>
              <a:spcAft>
                <a:spcPct val="0"/>
              </a:spcAft>
              <a:defRPr b="1">
                <a:solidFill>
                  <a:schemeClr val="tx1"/>
                </a:solidFill>
                <a:latin typeface="Times" panose="02020603050405020304" pitchFamily="18" charset="0"/>
              </a:defRPr>
            </a:lvl6pPr>
            <a:lvl7pPr marL="2971800" indent="-228600" defTabSz="901700" eaLnBrk="0" fontAlgn="base" hangingPunct="0">
              <a:spcBef>
                <a:spcPct val="0"/>
              </a:spcBef>
              <a:spcAft>
                <a:spcPct val="0"/>
              </a:spcAft>
              <a:defRPr b="1">
                <a:solidFill>
                  <a:schemeClr val="tx1"/>
                </a:solidFill>
                <a:latin typeface="Times" panose="02020603050405020304" pitchFamily="18" charset="0"/>
              </a:defRPr>
            </a:lvl7pPr>
            <a:lvl8pPr marL="3429000" indent="-228600" defTabSz="901700" eaLnBrk="0" fontAlgn="base" hangingPunct="0">
              <a:spcBef>
                <a:spcPct val="0"/>
              </a:spcBef>
              <a:spcAft>
                <a:spcPct val="0"/>
              </a:spcAft>
              <a:defRPr b="1">
                <a:solidFill>
                  <a:schemeClr val="tx1"/>
                </a:solidFill>
                <a:latin typeface="Times" panose="02020603050405020304" pitchFamily="18" charset="0"/>
              </a:defRPr>
            </a:lvl8pPr>
            <a:lvl9pPr marL="3886200" indent="-228600" defTabSz="9017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a:t>Requirements</a:t>
            </a:r>
          </a:p>
          <a:p>
            <a:pPr algn="ctr"/>
            <a:r>
              <a:rPr lang="en-US" altLang="en-US"/>
              <a:t>Elicitation</a:t>
            </a:r>
          </a:p>
        </p:txBody>
      </p:sp>
      <p:grpSp>
        <p:nvGrpSpPr>
          <p:cNvPr id="10" name="Group 94"/>
          <p:cNvGrpSpPr>
            <a:grpSpLocks/>
          </p:cNvGrpSpPr>
          <p:nvPr/>
        </p:nvGrpSpPr>
        <p:grpSpPr bwMode="auto">
          <a:xfrm>
            <a:off x="2276475" y="3095626"/>
            <a:ext cx="1409700" cy="2898775"/>
            <a:chOff x="474" y="1950"/>
            <a:chExt cx="888" cy="1826"/>
          </a:xfrm>
        </p:grpSpPr>
        <p:sp>
          <p:nvSpPr>
            <p:cNvPr id="31761" name="Rectangle 76"/>
            <p:cNvSpPr>
              <a:spLocks noChangeArrowheads="1"/>
            </p:cNvSpPr>
            <p:nvPr/>
          </p:nvSpPr>
          <p:spPr bwMode="auto">
            <a:xfrm>
              <a:off x="474" y="3410"/>
              <a:ext cx="888"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407" tIns="45420" rIns="92407" bIns="45420">
              <a:spAutoFit/>
            </a:bodyPr>
            <a:lstStyle>
              <a:lvl1pPr defTabSz="911225">
                <a:defRPr b="1">
                  <a:solidFill>
                    <a:schemeClr val="tx1"/>
                  </a:solidFill>
                  <a:latin typeface="Times" panose="02020603050405020304" pitchFamily="18" charset="0"/>
                </a:defRPr>
              </a:lvl1pPr>
              <a:lvl2pPr marL="742950" indent="-285750" defTabSz="911225">
                <a:defRPr b="1">
                  <a:solidFill>
                    <a:schemeClr val="tx1"/>
                  </a:solidFill>
                  <a:latin typeface="Times" panose="02020603050405020304" pitchFamily="18" charset="0"/>
                </a:defRPr>
              </a:lvl2pPr>
              <a:lvl3pPr marL="1143000" indent="-228600" defTabSz="911225">
                <a:defRPr b="1">
                  <a:solidFill>
                    <a:schemeClr val="tx1"/>
                  </a:solidFill>
                  <a:latin typeface="Times" panose="02020603050405020304" pitchFamily="18" charset="0"/>
                </a:defRPr>
              </a:lvl3pPr>
              <a:lvl4pPr marL="1600200" indent="-228600" defTabSz="911225">
                <a:defRPr b="1">
                  <a:solidFill>
                    <a:schemeClr val="tx1"/>
                  </a:solidFill>
                  <a:latin typeface="Times" panose="02020603050405020304" pitchFamily="18" charset="0"/>
                </a:defRPr>
              </a:lvl4pPr>
              <a:lvl5pPr marL="2057400" indent="-228600" defTabSz="911225">
                <a:defRPr b="1">
                  <a:solidFill>
                    <a:schemeClr val="tx1"/>
                  </a:solidFill>
                  <a:latin typeface="Times" panose="02020603050405020304" pitchFamily="18" charset="0"/>
                </a:defRPr>
              </a:lvl5pPr>
              <a:lvl6pPr marL="2514600" indent="-228600" defTabSz="911225" eaLnBrk="0" fontAlgn="base" hangingPunct="0">
                <a:spcBef>
                  <a:spcPct val="0"/>
                </a:spcBef>
                <a:spcAft>
                  <a:spcPct val="0"/>
                </a:spcAft>
                <a:defRPr b="1">
                  <a:solidFill>
                    <a:schemeClr val="tx1"/>
                  </a:solidFill>
                  <a:latin typeface="Times" panose="02020603050405020304" pitchFamily="18" charset="0"/>
                </a:defRPr>
              </a:lvl6pPr>
              <a:lvl7pPr marL="2971800" indent="-228600" defTabSz="911225" eaLnBrk="0" fontAlgn="base" hangingPunct="0">
                <a:spcBef>
                  <a:spcPct val="0"/>
                </a:spcBef>
                <a:spcAft>
                  <a:spcPct val="0"/>
                </a:spcAft>
                <a:defRPr b="1">
                  <a:solidFill>
                    <a:schemeClr val="tx1"/>
                  </a:solidFill>
                  <a:latin typeface="Times" panose="02020603050405020304" pitchFamily="18" charset="0"/>
                </a:defRPr>
              </a:lvl7pPr>
              <a:lvl8pPr marL="3429000" indent="-228600" defTabSz="911225" eaLnBrk="0" fontAlgn="base" hangingPunct="0">
                <a:spcBef>
                  <a:spcPct val="0"/>
                </a:spcBef>
                <a:spcAft>
                  <a:spcPct val="0"/>
                </a:spcAft>
                <a:defRPr b="1">
                  <a:solidFill>
                    <a:schemeClr val="tx1"/>
                  </a:solidFill>
                  <a:latin typeface="Times" panose="02020603050405020304" pitchFamily="18" charset="0"/>
                </a:defRPr>
              </a:lvl8pPr>
              <a:lvl9pPr marL="3886200" indent="-228600" defTabSz="911225"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sz="1600">
                  <a:solidFill>
                    <a:srgbClr val="0006A3"/>
                  </a:solidFill>
                  <a:latin typeface="Book Antiqua" panose="02040602050305030304" pitchFamily="18" charset="0"/>
                </a:rPr>
                <a:t>Use Case</a:t>
              </a:r>
            </a:p>
            <a:p>
              <a:pPr algn="ctr"/>
              <a:r>
                <a:rPr lang="en-US" altLang="en-US" sz="1600">
                  <a:solidFill>
                    <a:srgbClr val="0006A3"/>
                  </a:solidFill>
                  <a:latin typeface="Book Antiqua" panose="02040602050305030304" pitchFamily="18" charset="0"/>
                </a:rPr>
                <a:t>Model</a:t>
              </a:r>
            </a:p>
          </p:txBody>
        </p:sp>
        <p:grpSp>
          <p:nvGrpSpPr>
            <p:cNvPr id="31762" name="Group 93"/>
            <p:cNvGrpSpPr>
              <a:grpSpLocks/>
            </p:cNvGrpSpPr>
            <p:nvPr/>
          </p:nvGrpSpPr>
          <p:grpSpPr bwMode="auto">
            <a:xfrm>
              <a:off x="602" y="1950"/>
              <a:ext cx="727" cy="352"/>
              <a:chOff x="602" y="1950"/>
              <a:chExt cx="727" cy="352"/>
            </a:xfrm>
          </p:grpSpPr>
          <p:sp>
            <p:nvSpPr>
              <p:cNvPr id="31763" name="Rectangle 71"/>
              <p:cNvSpPr>
                <a:spLocks noChangeArrowheads="1"/>
              </p:cNvSpPr>
              <p:nvPr/>
            </p:nvSpPr>
            <p:spPr bwMode="auto">
              <a:xfrm>
                <a:off x="602" y="1950"/>
                <a:ext cx="727" cy="352"/>
              </a:xfrm>
              <a:prstGeom prst="rect">
                <a:avLst/>
              </a:prstGeom>
              <a:solidFill>
                <a:schemeClr val="bg1"/>
              </a:solidFill>
              <a:ln w="12700">
                <a:solidFill>
                  <a:schemeClr val="tx1"/>
                </a:solidFill>
                <a:miter lim="800000"/>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64" name="Oval 72"/>
              <p:cNvSpPr>
                <a:spLocks noChangeArrowheads="1"/>
              </p:cNvSpPr>
              <p:nvPr/>
            </p:nvSpPr>
            <p:spPr bwMode="auto">
              <a:xfrm>
                <a:off x="696" y="2033"/>
                <a:ext cx="209" cy="78"/>
              </a:xfrm>
              <a:prstGeom prst="ellipse">
                <a:avLst/>
              </a:prstGeom>
              <a:solidFill>
                <a:schemeClr val="bg1"/>
              </a:solidFill>
              <a:ln w="127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65" name="Oval 73"/>
              <p:cNvSpPr>
                <a:spLocks noChangeArrowheads="1"/>
              </p:cNvSpPr>
              <p:nvPr/>
            </p:nvSpPr>
            <p:spPr bwMode="auto">
              <a:xfrm>
                <a:off x="1040" y="2209"/>
                <a:ext cx="183" cy="67"/>
              </a:xfrm>
              <a:prstGeom prst="ellipse">
                <a:avLst/>
              </a:prstGeom>
              <a:solidFill>
                <a:schemeClr val="bg1"/>
              </a:solidFill>
              <a:ln w="127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grpSp>
            <p:nvGrpSpPr>
              <p:cNvPr id="31766" name="Group 77"/>
              <p:cNvGrpSpPr>
                <a:grpSpLocks/>
              </p:cNvGrpSpPr>
              <p:nvPr/>
            </p:nvGrpSpPr>
            <p:grpSpPr bwMode="auto">
              <a:xfrm>
                <a:off x="1082" y="1994"/>
                <a:ext cx="90" cy="137"/>
                <a:chOff x="1097" y="2020"/>
                <a:chExt cx="91" cy="139"/>
              </a:xfrm>
            </p:grpSpPr>
            <p:sp>
              <p:nvSpPr>
                <p:cNvPr id="31776" name="Oval 78"/>
                <p:cNvSpPr>
                  <a:spLocks noChangeArrowheads="1"/>
                </p:cNvSpPr>
                <p:nvPr/>
              </p:nvSpPr>
              <p:spPr bwMode="auto">
                <a:xfrm>
                  <a:off x="1122" y="2020"/>
                  <a:ext cx="35" cy="37"/>
                </a:xfrm>
                <a:prstGeom prst="ellipse">
                  <a:avLst/>
                </a:prstGeom>
                <a:solidFill>
                  <a:schemeClr val="bg1"/>
                </a:solidFill>
                <a:ln w="127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77" name="Line 79"/>
                <p:cNvSpPr>
                  <a:spLocks noChangeShapeType="1"/>
                </p:cNvSpPr>
                <p:nvPr/>
              </p:nvSpPr>
              <p:spPr bwMode="auto">
                <a:xfrm>
                  <a:off x="1097" y="2090"/>
                  <a:ext cx="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78" name="Line 80"/>
                <p:cNvSpPr>
                  <a:spLocks noChangeShapeType="1"/>
                </p:cNvSpPr>
                <p:nvPr/>
              </p:nvSpPr>
              <p:spPr bwMode="auto">
                <a:xfrm>
                  <a:off x="1139" y="2070"/>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79" name="Line 81"/>
                <p:cNvSpPr>
                  <a:spLocks noChangeShapeType="1"/>
                </p:cNvSpPr>
                <p:nvPr/>
              </p:nvSpPr>
              <p:spPr bwMode="auto">
                <a:xfrm flipH="1">
                  <a:off x="1099" y="2126"/>
                  <a:ext cx="37"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80" name="Line 82"/>
                <p:cNvSpPr>
                  <a:spLocks noChangeShapeType="1"/>
                </p:cNvSpPr>
                <p:nvPr/>
              </p:nvSpPr>
              <p:spPr bwMode="auto">
                <a:xfrm>
                  <a:off x="1143" y="2124"/>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31767" name="Line 83"/>
              <p:cNvSpPr>
                <a:spLocks noChangeShapeType="1"/>
              </p:cNvSpPr>
              <p:nvPr/>
            </p:nvSpPr>
            <p:spPr bwMode="auto">
              <a:xfrm flipH="1" flipV="1">
                <a:off x="915" y="2072"/>
                <a:ext cx="157" cy="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68" name="Line 84"/>
              <p:cNvSpPr>
                <a:spLocks noChangeShapeType="1"/>
              </p:cNvSpPr>
              <p:nvPr/>
            </p:nvSpPr>
            <p:spPr bwMode="auto">
              <a:xfrm>
                <a:off x="1128" y="2154"/>
                <a:ext cx="7" cy="4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nvGrpSpPr>
              <p:cNvPr id="31769" name="Group 85"/>
              <p:cNvGrpSpPr>
                <a:grpSpLocks/>
              </p:cNvGrpSpPr>
              <p:nvPr/>
            </p:nvGrpSpPr>
            <p:grpSpPr bwMode="auto">
              <a:xfrm>
                <a:off x="905" y="2151"/>
                <a:ext cx="91" cy="135"/>
                <a:chOff x="918" y="2179"/>
                <a:chExt cx="92" cy="137"/>
              </a:xfrm>
            </p:grpSpPr>
            <p:sp>
              <p:nvSpPr>
                <p:cNvPr id="31771" name="Oval 86"/>
                <p:cNvSpPr>
                  <a:spLocks noChangeArrowheads="1"/>
                </p:cNvSpPr>
                <p:nvPr/>
              </p:nvSpPr>
              <p:spPr bwMode="auto">
                <a:xfrm>
                  <a:off x="943" y="2179"/>
                  <a:ext cx="35" cy="35"/>
                </a:xfrm>
                <a:prstGeom prst="ellipse">
                  <a:avLst/>
                </a:prstGeom>
                <a:solidFill>
                  <a:schemeClr val="bg1"/>
                </a:solidFill>
                <a:ln w="12700">
                  <a:solidFill>
                    <a:schemeClr val="tx1"/>
                  </a:solidFill>
                  <a:round/>
                  <a:headEnd/>
                  <a:tailEnd/>
                </a:ln>
              </p:spPr>
              <p:txBody>
                <a:bodyPr wrap="none" anchor="ctr"/>
                <a:lstStyle>
                  <a:lvl1pPr>
                    <a:defRPr b="1">
                      <a:solidFill>
                        <a:schemeClr val="tx1"/>
                      </a:solidFill>
                      <a:latin typeface="Times" panose="02020603050405020304" pitchFamily="18" charset="0"/>
                    </a:defRPr>
                  </a:lvl1pPr>
                  <a:lvl2pPr marL="742950" indent="-285750">
                    <a:defRPr b="1">
                      <a:solidFill>
                        <a:schemeClr val="tx1"/>
                      </a:solidFill>
                      <a:latin typeface="Times" panose="02020603050405020304" pitchFamily="18" charset="0"/>
                    </a:defRPr>
                  </a:lvl2pPr>
                  <a:lvl3pPr marL="1143000" indent="-228600">
                    <a:defRPr b="1">
                      <a:solidFill>
                        <a:schemeClr val="tx1"/>
                      </a:solidFill>
                      <a:latin typeface="Times" panose="02020603050405020304" pitchFamily="18" charset="0"/>
                    </a:defRPr>
                  </a:lvl3pPr>
                  <a:lvl4pPr marL="1600200" indent="-228600">
                    <a:defRPr b="1">
                      <a:solidFill>
                        <a:schemeClr val="tx1"/>
                      </a:solidFill>
                      <a:latin typeface="Times" panose="02020603050405020304" pitchFamily="18" charset="0"/>
                    </a:defRPr>
                  </a:lvl4pPr>
                  <a:lvl5pPr marL="2057400" indent="-228600">
                    <a:defRPr b="1">
                      <a:solidFill>
                        <a:schemeClr val="tx1"/>
                      </a:solidFill>
                      <a:latin typeface="Times" panose="02020603050405020304" pitchFamily="18" charset="0"/>
                    </a:defRPr>
                  </a:lvl5pPr>
                  <a:lvl6pPr marL="2514600" indent="-228600" eaLnBrk="0" fontAlgn="base" hangingPunct="0">
                    <a:spcBef>
                      <a:spcPct val="0"/>
                    </a:spcBef>
                    <a:spcAft>
                      <a:spcPct val="0"/>
                    </a:spcAft>
                    <a:defRPr b="1">
                      <a:solidFill>
                        <a:schemeClr val="tx1"/>
                      </a:solidFill>
                      <a:latin typeface="Times" panose="02020603050405020304" pitchFamily="18" charset="0"/>
                    </a:defRPr>
                  </a:lvl6pPr>
                  <a:lvl7pPr marL="2971800" indent="-228600" eaLnBrk="0" fontAlgn="base" hangingPunct="0">
                    <a:spcBef>
                      <a:spcPct val="0"/>
                    </a:spcBef>
                    <a:spcAft>
                      <a:spcPct val="0"/>
                    </a:spcAft>
                    <a:defRPr b="1">
                      <a:solidFill>
                        <a:schemeClr val="tx1"/>
                      </a:solidFill>
                      <a:latin typeface="Times" panose="02020603050405020304" pitchFamily="18" charset="0"/>
                    </a:defRPr>
                  </a:lvl7pPr>
                  <a:lvl8pPr marL="3429000" indent="-228600" eaLnBrk="0" fontAlgn="base" hangingPunct="0">
                    <a:spcBef>
                      <a:spcPct val="0"/>
                    </a:spcBef>
                    <a:spcAft>
                      <a:spcPct val="0"/>
                    </a:spcAft>
                    <a:defRPr b="1">
                      <a:solidFill>
                        <a:schemeClr val="tx1"/>
                      </a:solidFill>
                      <a:latin typeface="Times" panose="02020603050405020304" pitchFamily="18" charset="0"/>
                    </a:defRPr>
                  </a:lvl8pPr>
                  <a:lvl9pPr marL="3886200" indent="-228600" eaLnBrk="0" fontAlgn="base" hangingPunct="0">
                    <a:spcBef>
                      <a:spcPct val="0"/>
                    </a:spcBef>
                    <a:spcAft>
                      <a:spcPct val="0"/>
                    </a:spcAft>
                    <a:defRPr b="1">
                      <a:solidFill>
                        <a:schemeClr val="tx1"/>
                      </a:solidFill>
                      <a:latin typeface="Times" panose="02020603050405020304" pitchFamily="18" charset="0"/>
                    </a:defRPr>
                  </a:lvl9pPr>
                </a:lstStyle>
                <a:p>
                  <a:endParaRPr lang="en-US" altLang="en-US"/>
                </a:p>
              </p:txBody>
            </p:sp>
            <p:sp>
              <p:nvSpPr>
                <p:cNvPr id="31772" name="Line 87"/>
                <p:cNvSpPr>
                  <a:spLocks noChangeShapeType="1"/>
                </p:cNvSpPr>
                <p:nvPr/>
              </p:nvSpPr>
              <p:spPr bwMode="auto">
                <a:xfrm>
                  <a:off x="918" y="2247"/>
                  <a:ext cx="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73" name="Line 88"/>
                <p:cNvSpPr>
                  <a:spLocks noChangeShapeType="1"/>
                </p:cNvSpPr>
                <p:nvPr/>
              </p:nvSpPr>
              <p:spPr bwMode="auto">
                <a:xfrm>
                  <a:off x="960" y="2227"/>
                  <a:ext cx="0" cy="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74" name="Line 89"/>
                <p:cNvSpPr>
                  <a:spLocks noChangeShapeType="1"/>
                </p:cNvSpPr>
                <p:nvPr/>
              </p:nvSpPr>
              <p:spPr bwMode="auto">
                <a:xfrm flipH="1">
                  <a:off x="921" y="2283"/>
                  <a:ext cx="36" cy="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1775" name="Line 90"/>
                <p:cNvSpPr>
                  <a:spLocks noChangeShapeType="1"/>
                </p:cNvSpPr>
                <p:nvPr/>
              </p:nvSpPr>
              <p:spPr bwMode="auto">
                <a:xfrm>
                  <a:off x="964" y="2281"/>
                  <a:ext cx="33" cy="3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31770" name="Line 91"/>
              <p:cNvSpPr>
                <a:spLocks noChangeShapeType="1"/>
              </p:cNvSpPr>
              <p:nvPr/>
            </p:nvSpPr>
            <p:spPr bwMode="auto">
              <a:xfrm flipH="1" flipV="1">
                <a:off x="811" y="2128"/>
                <a:ext cx="85" cy="1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pSp>
      <p:sp>
        <p:nvSpPr>
          <p:cNvPr id="96348" name="Rectangle 92"/>
          <p:cNvSpPr>
            <a:spLocks noChangeArrowheads="1"/>
          </p:cNvSpPr>
          <p:nvPr/>
        </p:nvSpPr>
        <p:spPr bwMode="auto">
          <a:xfrm>
            <a:off x="3822701" y="1874839"/>
            <a:ext cx="1465263" cy="795337"/>
          </a:xfrm>
          <a:prstGeom prst="rect">
            <a:avLst/>
          </a:prstGeom>
          <a:solidFill>
            <a:schemeClr val="bg1"/>
          </a:solidFill>
          <a:ln w="12700">
            <a:solidFill>
              <a:schemeClr val="tx1"/>
            </a:solidFill>
            <a:miter lim="800000"/>
            <a:headEnd/>
            <a:tailEnd/>
          </a:ln>
        </p:spPr>
        <p:txBody>
          <a:bodyPr wrap="none" lIns="89274" tIns="43854" rIns="89274" bIns="43854" anchor="ctr"/>
          <a:lstStyle>
            <a:lvl1pPr defTabSz="901700">
              <a:defRPr b="1">
                <a:solidFill>
                  <a:schemeClr val="tx1"/>
                </a:solidFill>
                <a:latin typeface="Times" panose="02020603050405020304" pitchFamily="18" charset="0"/>
              </a:defRPr>
            </a:lvl1pPr>
            <a:lvl2pPr marL="742950" indent="-285750" defTabSz="901700">
              <a:defRPr b="1">
                <a:solidFill>
                  <a:schemeClr val="tx1"/>
                </a:solidFill>
                <a:latin typeface="Times" panose="02020603050405020304" pitchFamily="18" charset="0"/>
              </a:defRPr>
            </a:lvl2pPr>
            <a:lvl3pPr marL="1143000" indent="-228600" defTabSz="901700">
              <a:defRPr b="1">
                <a:solidFill>
                  <a:schemeClr val="tx1"/>
                </a:solidFill>
                <a:latin typeface="Times" panose="02020603050405020304" pitchFamily="18" charset="0"/>
              </a:defRPr>
            </a:lvl3pPr>
            <a:lvl4pPr marL="1600200" indent="-228600" defTabSz="901700">
              <a:defRPr b="1">
                <a:solidFill>
                  <a:schemeClr val="tx1"/>
                </a:solidFill>
                <a:latin typeface="Times" panose="02020603050405020304" pitchFamily="18" charset="0"/>
              </a:defRPr>
            </a:lvl4pPr>
            <a:lvl5pPr marL="2057400" indent="-228600" defTabSz="901700">
              <a:defRPr b="1">
                <a:solidFill>
                  <a:schemeClr val="tx1"/>
                </a:solidFill>
                <a:latin typeface="Times" panose="02020603050405020304" pitchFamily="18" charset="0"/>
              </a:defRPr>
            </a:lvl5pPr>
            <a:lvl6pPr marL="2514600" indent="-228600" defTabSz="901700" eaLnBrk="0" fontAlgn="base" hangingPunct="0">
              <a:spcBef>
                <a:spcPct val="0"/>
              </a:spcBef>
              <a:spcAft>
                <a:spcPct val="0"/>
              </a:spcAft>
              <a:defRPr b="1">
                <a:solidFill>
                  <a:schemeClr val="tx1"/>
                </a:solidFill>
                <a:latin typeface="Times" panose="02020603050405020304" pitchFamily="18" charset="0"/>
              </a:defRPr>
            </a:lvl6pPr>
            <a:lvl7pPr marL="2971800" indent="-228600" defTabSz="901700" eaLnBrk="0" fontAlgn="base" hangingPunct="0">
              <a:spcBef>
                <a:spcPct val="0"/>
              </a:spcBef>
              <a:spcAft>
                <a:spcPct val="0"/>
              </a:spcAft>
              <a:defRPr b="1">
                <a:solidFill>
                  <a:schemeClr val="tx1"/>
                </a:solidFill>
                <a:latin typeface="Times" panose="02020603050405020304" pitchFamily="18" charset="0"/>
              </a:defRPr>
            </a:lvl7pPr>
            <a:lvl8pPr marL="3429000" indent="-228600" defTabSz="901700" eaLnBrk="0" fontAlgn="base" hangingPunct="0">
              <a:spcBef>
                <a:spcPct val="0"/>
              </a:spcBef>
              <a:spcAft>
                <a:spcPct val="0"/>
              </a:spcAft>
              <a:defRPr b="1">
                <a:solidFill>
                  <a:schemeClr val="tx1"/>
                </a:solidFill>
                <a:latin typeface="Times" panose="02020603050405020304" pitchFamily="18" charset="0"/>
              </a:defRPr>
            </a:lvl8pPr>
            <a:lvl9pPr marL="3886200" indent="-228600" defTabSz="901700" eaLnBrk="0" fontAlgn="base" hangingPunct="0">
              <a:spcBef>
                <a:spcPct val="0"/>
              </a:spcBef>
              <a:spcAft>
                <a:spcPct val="0"/>
              </a:spcAft>
              <a:defRPr b="1">
                <a:solidFill>
                  <a:schemeClr val="tx1"/>
                </a:solidFill>
                <a:latin typeface="Times" panose="02020603050405020304" pitchFamily="18" charset="0"/>
              </a:defRPr>
            </a:lvl9pPr>
          </a:lstStyle>
          <a:p>
            <a:pPr algn="ctr"/>
            <a:r>
              <a:rPr lang="en-US" altLang="en-US"/>
              <a:t>Analysis</a:t>
            </a:r>
          </a:p>
        </p:txBody>
      </p:sp>
      <p:sp>
        <p:nvSpPr>
          <p:cNvPr id="3" name="Slide Number Placeholder 2"/>
          <p:cNvSpPr>
            <a:spLocks noGrp="1"/>
          </p:cNvSpPr>
          <p:nvPr>
            <p:ph type="sldNum" sz="quarter" idx="12"/>
          </p:nvPr>
        </p:nvSpPr>
        <p:spPr/>
        <p:txBody>
          <a:bodyPr/>
          <a:lstStyle/>
          <a:p>
            <a:fld id="{16029373-6C5B-490F-B5A5-38FF4CFBCD5B}" type="slidenum">
              <a:rPr lang="en-US" smtClean="0"/>
              <a:t>33</a:t>
            </a:fld>
            <a:endParaRPr lang="en-US"/>
          </a:p>
        </p:txBody>
      </p:sp>
    </p:spTree>
    <p:extLst>
      <p:ext uri="{BB962C8B-B14F-4D97-AF65-F5344CB8AC3E}">
        <p14:creationId xmlns:p14="http://schemas.microsoft.com/office/powerpoint/2010/main" val="33909091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3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3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3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63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631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631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12" grpId="0" animBg="1" autoUpdateAnimBg="0"/>
      <p:bldP spid="96313" grpId="0" animBg="1" autoUpdateAnimBg="0"/>
      <p:bldP spid="96314" grpId="0" animBg="1" autoUpdateAnimBg="0"/>
      <p:bldP spid="96315" grpId="0" animBg="1" autoUpdateAnimBg="0"/>
      <p:bldP spid="96330" grpId="0" animBg="1" autoUpdateAnimBg="0"/>
      <p:bldP spid="9634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a:xfrm>
            <a:off x="2360612" y="186018"/>
            <a:ext cx="9404723" cy="1400530"/>
          </a:xfrm>
        </p:spPr>
        <p:txBody>
          <a:bodyPr/>
          <a:lstStyle/>
          <a:p>
            <a:r>
              <a:rPr lang="en-US" altLang="en-US" dirty="0"/>
              <a:t>Scientist vs Engineer</a:t>
            </a:r>
          </a:p>
        </p:txBody>
      </p:sp>
      <p:sp>
        <p:nvSpPr>
          <p:cNvPr id="18435" name="Rectangle 6"/>
          <p:cNvSpPr>
            <a:spLocks noGrp="1" noChangeArrowheads="1"/>
          </p:cNvSpPr>
          <p:nvPr>
            <p:ph type="body" idx="1"/>
          </p:nvPr>
        </p:nvSpPr>
        <p:spPr>
          <a:xfrm>
            <a:off x="520700" y="1333500"/>
            <a:ext cx="11430000" cy="4800600"/>
          </a:xfrm>
        </p:spPr>
        <p:txBody>
          <a:bodyPr>
            <a:normAutofit/>
          </a:bodyPr>
          <a:lstStyle/>
          <a:p>
            <a:r>
              <a:rPr lang="en-US" altLang="en-US" sz="2400" dirty="0"/>
              <a:t>Computer Scientist</a:t>
            </a:r>
          </a:p>
          <a:p>
            <a:pPr lvl="1"/>
            <a:r>
              <a:rPr lang="en-US" altLang="en-US" sz="2000" dirty="0"/>
              <a:t>Proves theorems about algorithms, designs languages, defines knowledge representation schemes</a:t>
            </a:r>
          </a:p>
          <a:p>
            <a:pPr lvl="1"/>
            <a:r>
              <a:rPr lang="en-US" altLang="en-US" sz="2000" dirty="0"/>
              <a:t>Has infinite time…</a:t>
            </a:r>
          </a:p>
          <a:p>
            <a:r>
              <a:rPr lang="en-US" altLang="en-US" sz="2400" dirty="0"/>
              <a:t>Engineer</a:t>
            </a:r>
          </a:p>
          <a:p>
            <a:pPr lvl="1"/>
            <a:r>
              <a:rPr lang="en-US" altLang="en-US" sz="2000" dirty="0"/>
              <a:t>Develops a solution for an application-specific problem for a client</a:t>
            </a:r>
          </a:p>
          <a:p>
            <a:pPr lvl="1"/>
            <a:r>
              <a:rPr lang="en-US" altLang="en-US" sz="2000" dirty="0"/>
              <a:t>Uses computers &amp; languages, tools, techniques and methods</a:t>
            </a:r>
          </a:p>
          <a:p>
            <a:r>
              <a:rPr lang="en-US" altLang="en-US" sz="2400" dirty="0"/>
              <a:t>Software Engineer</a:t>
            </a:r>
          </a:p>
          <a:p>
            <a:pPr lvl="1"/>
            <a:r>
              <a:rPr lang="en-US" altLang="en-US" sz="2000" dirty="0"/>
              <a:t>Works in multiple application domains </a:t>
            </a:r>
          </a:p>
        </p:txBody>
      </p:sp>
      <p:sp>
        <p:nvSpPr>
          <p:cNvPr id="2" name="Slide Number Placeholder 1"/>
          <p:cNvSpPr>
            <a:spLocks noGrp="1"/>
          </p:cNvSpPr>
          <p:nvPr>
            <p:ph type="sldNum" sz="quarter" idx="12"/>
          </p:nvPr>
        </p:nvSpPr>
        <p:spPr/>
        <p:txBody>
          <a:bodyPr/>
          <a:lstStyle/>
          <a:p>
            <a:fld id="{16029373-6C5B-490F-B5A5-38FF4CFBCD5B}" type="slidenum">
              <a:rPr lang="en-US" smtClean="0"/>
              <a:t>34</a:t>
            </a:fld>
            <a:endParaRPr lang="en-US"/>
          </a:p>
        </p:txBody>
      </p:sp>
    </p:spTree>
    <p:extLst>
      <p:ext uri="{BB962C8B-B14F-4D97-AF65-F5344CB8AC3E}">
        <p14:creationId xmlns:p14="http://schemas.microsoft.com/office/powerpoint/2010/main" val="3883981860"/>
      </p:ext>
    </p:extLst>
  </p:cSld>
  <p:clrMapOvr>
    <a:masterClrMapping/>
  </p:clrMapOvr>
  <p:transition advTm="200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5"/>
          <p:cNvSpPr>
            <a:spLocks noGrp="1" noChangeArrowheads="1"/>
          </p:cNvSpPr>
          <p:nvPr>
            <p:ph type="title"/>
          </p:nvPr>
        </p:nvSpPr>
        <p:spPr>
          <a:xfrm>
            <a:off x="947818" y="135218"/>
            <a:ext cx="9404723" cy="1400530"/>
          </a:xfrm>
        </p:spPr>
        <p:txBody>
          <a:bodyPr/>
          <a:lstStyle/>
          <a:p>
            <a:r>
              <a:rPr lang="en-US" altLang="en-US" dirty="0"/>
              <a:t>The Software Industry Today</a:t>
            </a:r>
          </a:p>
        </p:txBody>
      </p:sp>
      <p:sp>
        <p:nvSpPr>
          <p:cNvPr id="78854" name="Rectangle 6"/>
          <p:cNvSpPr>
            <a:spLocks noGrp="1" noChangeArrowheads="1"/>
          </p:cNvSpPr>
          <p:nvPr>
            <p:ph type="body" idx="1"/>
          </p:nvPr>
        </p:nvSpPr>
        <p:spPr>
          <a:xfrm>
            <a:off x="423862" y="2193925"/>
            <a:ext cx="11222037" cy="3735388"/>
          </a:xfrm>
        </p:spPr>
        <p:txBody>
          <a:bodyPr>
            <a:normAutofit/>
          </a:bodyPr>
          <a:lstStyle/>
          <a:p>
            <a:pPr>
              <a:lnSpc>
                <a:spcPct val="90000"/>
              </a:lnSpc>
            </a:pPr>
            <a:r>
              <a:rPr lang="en-US" altLang="en-US" sz="2800" dirty="0"/>
              <a:t>Component-Based Engineering and Integration</a:t>
            </a:r>
          </a:p>
          <a:p>
            <a:pPr>
              <a:lnSpc>
                <a:spcPct val="90000"/>
              </a:lnSpc>
            </a:pPr>
            <a:r>
              <a:rPr lang="en-US" altLang="en-US" sz="2800" dirty="0"/>
              <a:t>Technological Heterogeneity</a:t>
            </a:r>
          </a:p>
          <a:p>
            <a:pPr>
              <a:lnSpc>
                <a:spcPct val="90000"/>
              </a:lnSpc>
            </a:pPr>
            <a:r>
              <a:rPr lang="en-US" altLang="en-US" sz="2800" dirty="0"/>
              <a:t>Enterprise Heterogeneity</a:t>
            </a:r>
          </a:p>
          <a:p>
            <a:pPr>
              <a:lnSpc>
                <a:spcPct val="90000"/>
              </a:lnSpc>
            </a:pPr>
            <a:r>
              <a:rPr lang="en-US" altLang="en-US" sz="2800" dirty="0"/>
              <a:t>Greater potential for Dynamic Evolution</a:t>
            </a:r>
          </a:p>
          <a:p>
            <a:pPr>
              <a:lnSpc>
                <a:spcPct val="90000"/>
              </a:lnSpc>
            </a:pPr>
            <a:r>
              <a:rPr lang="en-US" altLang="en-US" sz="2800" dirty="0"/>
              <a:t>Internet-Scale Deployment</a:t>
            </a:r>
          </a:p>
          <a:p>
            <a:pPr>
              <a:lnSpc>
                <a:spcPct val="90000"/>
              </a:lnSpc>
            </a:pPr>
            <a:r>
              <a:rPr lang="en-US" altLang="en-US" sz="2800" dirty="0"/>
              <a:t>Many competing standards</a:t>
            </a:r>
          </a:p>
          <a:p>
            <a:pPr>
              <a:lnSpc>
                <a:spcPct val="90000"/>
              </a:lnSpc>
            </a:pPr>
            <a:r>
              <a:rPr lang="en-US" altLang="en-US" sz="2800" dirty="0"/>
              <a:t>Much conflicting terminology</a:t>
            </a:r>
          </a:p>
        </p:txBody>
      </p:sp>
      <p:sp>
        <p:nvSpPr>
          <p:cNvPr id="78852" name="Text Box 4"/>
          <p:cNvSpPr txBox="1">
            <a:spLocks noChangeArrowheads="1"/>
          </p:cNvSpPr>
          <p:nvPr/>
        </p:nvSpPr>
        <p:spPr bwMode="auto">
          <a:xfrm>
            <a:off x="2706688" y="1485875"/>
            <a:ext cx="5489575" cy="369332"/>
          </a:xfrm>
          <a:prstGeom prst="rect">
            <a:avLst/>
          </a:prstGeom>
          <a:solidFill>
            <a:schemeClr val="tx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i="1" dirty="0">
                <a:solidFill>
                  <a:schemeClr val="bg1"/>
                </a:solidFill>
              </a:rPr>
              <a:t>Software Engineering is in Transition</a:t>
            </a:r>
          </a:p>
        </p:txBody>
      </p:sp>
      <p:sp>
        <p:nvSpPr>
          <p:cNvPr id="2" name="Slide Number Placeholder 1"/>
          <p:cNvSpPr>
            <a:spLocks noGrp="1"/>
          </p:cNvSpPr>
          <p:nvPr>
            <p:ph type="sldNum" sz="quarter" idx="12"/>
          </p:nvPr>
        </p:nvSpPr>
        <p:spPr/>
        <p:txBody>
          <a:bodyPr/>
          <a:lstStyle/>
          <a:p>
            <a:fld id="{16029373-6C5B-490F-B5A5-38FF4CFBCD5B}" type="slidenum">
              <a:rPr lang="en-US" smtClean="0"/>
              <a:t>35</a:t>
            </a:fld>
            <a:endParaRPr lang="en-US"/>
          </a:p>
        </p:txBody>
      </p:sp>
    </p:spTree>
    <p:extLst>
      <p:ext uri="{BB962C8B-B14F-4D97-AF65-F5344CB8AC3E}">
        <p14:creationId xmlns:p14="http://schemas.microsoft.com/office/powerpoint/2010/main" val="1365569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tretch>
            <a:fillRect/>
          </a:stretch>
        </p:blipFill>
        <p:spPr bwMode="auto">
          <a:xfrm>
            <a:off x="6375400" y="1343967"/>
            <a:ext cx="3438369" cy="4495800"/>
          </a:xfrm>
          <a:prstGeom prst="rect">
            <a:avLst/>
          </a:prstGeom>
          <a:ln>
            <a:headEnd/>
            <a:tailEnd/>
          </a:ln>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981200" y="152400"/>
            <a:ext cx="8229600" cy="838200"/>
          </a:xfrm>
        </p:spPr>
        <p:txBody>
          <a:bodyPr/>
          <a:lstStyle/>
          <a:p>
            <a:pPr algn="ctr"/>
            <a:r>
              <a:rPr b="1">
                <a:latin typeface="Times New Roman" pitchFamily="18" charset="0"/>
                <a:cs typeface="Times New Roman" pitchFamily="18" charset="0"/>
              </a:rPr>
              <a:t>Thanks for your attention!</a:t>
            </a:r>
            <a:endParaRPr lang="en-US" dirty="0">
              <a:latin typeface="Times New Roman" pitchFamily="18" charset="0"/>
              <a:cs typeface="Times New Roman" pitchFamily="18" charset="0"/>
            </a:endParaRPr>
          </a:p>
        </p:txBody>
      </p:sp>
      <p:sp>
        <p:nvSpPr>
          <p:cNvPr id="7" name="Rectangle 6"/>
          <p:cNvSpPr/>
          <p:nvPr/>
        </p:nvSpPr>
        <p:spPr>
          <a:xfrm>
            <a:off x="2095500" y="1790703"/>
            <a:ext cx="3276600" cy="646331"/>
          </a:xfrm>
          <a:prstGeom prst="rect">
            <a:avLst/>
          </a:prstGeom>
        </p:spPr>
        <p:txBody>
          <a:bodyPr wrap="square">
            <a:spAutoFit/>
          </a:bodyPr>
          <a:lstStyle/>
          <a:p>
            <a:r>
              <a:rPr lang="en-US" sz="3600" b="1" dirty="0">
                <a:solidFill>
                  <a:srgbClr val="FF0000"/>
                </a:solidFill>
                <a:latin typeface="Times New Roman" pitchFamily="18" charset="0"/>
                <a:cs typeface="Times New Roman" pitchFamily="18" charset="0"/>
              </a:rPr>
              <a:t>Any Question?</a:t>
            </a:r>
            <a:endParaRPr lang="en-US" sz="3600"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t>36</a:t>
            </a:fld>
            <a:endParaRPr lang="en-US"/>
          </a:p>
        </p:txBody>
      </p:sp>
      <p:sp>
        <p:nvSpPr>
          <p:cNvPr id="4" name="Rectangle 3"/>
          <p:cNvSpPr/>
          <p:nvPr/>
        </p:nvSpPr>
        <p:spPr>
          <a:xfrm>
            <a:off x="200964" y="6193135"/>
            <a:ext cx="5846472" cy="461665"/>
          </a:xfrm>
          <a:prstGeom prst="rect">
            <a:avLst/>
          </a:prstGeom>
        </p:spPr>
        <p:txBody>
          <a:bodyPr wrap="none">
            <a:spAutoFit/>
          </a:bodyPr>
          <a:lstStyle/>
          <a:p>
            <a:pPr algn="ctr"/>
            <a:r>
              <a:rPr lang="en-GB" sz="2400" dirty="0">
                <a:solidFill>
                  <a:srgbClr val="FF0000"/>
                </a:solidFill>
              </a:rPr>
              <a:t>Email me on : </a:t>
            </a:r>
            <a:r>
              <a:rPr lang="en-GB" dirty="0">
                <a:solidFill>
                  <a:srgbClr val="FF0000"/>
                </a:solidFill>
                <a:hlinkClick r:id="rId3"/>
              </a:rPr>
              <a:t>junaidakram@cuilahore.edu.pk</a:t>
            </a:r>
            <a:r>
              <a:rPr lang="en-GB" dirty="0">
                <a:solidFill>
                  <a:srgbClr val="FF0000"/>
                </a:solidFill>
              </a:rPr>
              <a:t> </a:t>
            </a:r>
          </a:p>
        </p:txBody>
      </p:sp>
    </p:spTree>
    <p:extLst>
      <p:ext uri="{BB962C8B-B14F-4D97-AF65-F5344CB8AC3E}">
        <p14:creationId xmlns:p14="http://schemas.microsoft.com/office/powerpoint/2010/main" val="316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10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5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20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5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30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5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75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25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75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675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1" y="158323"/>
            <a:ext cx="9404723" cy="905094"/>
          </a:xfrm>
        </p:spPr>
        <p:txBody>
          <a:bodyPr/>
          <a:lstStyle/>
          <a:p>
            <a:pPr algn="ctr"/>
            <a:r>
              <a:rPr lang="en-GB" dirty="0">
                <a:solidFill>
                  <a:schemeClr val="tx2">
                    <a:lumMod val="60000"/>
                    <a:lumOff val="40000"/>
                  </a:schemeClr>
                </a:solidFill>
              </a:rPr>
              <a:t>Course Learning Outcomes</a:t>
            </a:r>
            <a:br>
              <a:rPr lang="en-GB" dirty="0">
                <a:solidFill>
                  <a:schemeClr val="tx2">
                    <a:lumMod val="60000"/>
                    <a:lumOff val="40000"/>
                  </a:schemeClr>
                </a:solidFill>
              </a:rPr>
            </a:br>
            <a:endParaRPr lang="en-GB" dirty="0">
              <a:solidFill>
                <a:schemeClr val="tx2">
                  <a:lumMod val="60000"/>
                  <a:lumOff val="40000"/>
                </a:schemeClr>
              </a:solidFill>
            </a:endParaRPr>
          </a:p>
        </p:txBody>
      </p:sp>
      <p:sp>
        <p:nvSpPr>
          <p:cNvPr id="4" name="Slide Number Placeholder 3"/>
          <p:cNvSpPr>
            <a:spLocks noGrp="1"/>
          </p:cNvSpPr>
          <p:nvPr>
            <p:ph type="sldNum" sz="quarter" idx="12"/>
          </p:nvPr>
        </p:nvSpPr>
        <p:spPr/>
        <p:txBody>
          <a:bodyPr/>
          <a:lstStyle/>
          <a:p>
            <a:fld id="{16029373-6C5B-490F-B5A5-38FF4CFBCD5B}" type="slidenum">
              <a:rPr lang="en-US" smtClean="0"/>
              <a:t>4</a:t>
            </a:fld>
            <a:endParaRPr lang="en-US" dirty="0"/>
          </a:p>
        </p:txBody>
      </p:sp>
      <p:sp>
        <p:nvSpPr>
          <p:cNvPr id="6" name="Title 1"/>
          <p:cNvSpPr txBox="1">
            <a:spLocks/>
          </p:cNvSpPr>
          <p:nvPr/>
        </p:nvSpPr>
        <p:spPr>
          <a:xfrm>
            <a:off x="848331" y="3290664"/>
            <a:ext cx="9404723" cy="905094"/>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GB" dirty="0"/>
          </a:p>
        </p:txBody>
      </p:sp>
      <p:pic>
        <p:nvPicPr>
          <p:cNvPr id="7" name="Picture 6" descr="Table&#10;&#10;Description automatically generated">
            <a:extLst>
              <a:ext uri="{FF2B5EF4-FFF2-40B4-BE49-F238E27FC236}">
                <a16:creationId xmlns:a16="http://schemas.microsoft.com/office/drawing/2014/main" id="{19B29D5F-AD57-B02C-83AC-837B5EA9B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6" y="994833"/>
            <a:ext cx="8568267" cy="3238925"/>
          </a:xfrm>
          <a:prstGeom prst="rect">
            <a:avLst/>
          </a:prstGeom>
        </p:spPr>
      </p:pic>
      <p:pic>
        <p:nvPicPr>
          <p:cNvPr id="9" name="Picture 8" descr="Table&#10;&#10;Description automatically generated">
            <a:extLst>
              <a:ext uri="{FF2B5EF4-FFF2-40B4-BE49-F238E27FC236}">
                <a16:creationId xmlns:a16="http://schemas.microsoft.com/office/drawing/2014/main" id="{1186B699-5357-3FDE-2F07-D9DA1128C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34" y="4275667"/>
            <a:ext cx="6874933" cy="2449001"/>
          </a:xfrm>
          <a:prstGeom prst="rect">
            <a:avLst/>
          </a:prstGeom>
        </p:spPr>
      </p:pic>
    </p:spTree>
    <p:extLst>
      <p:ext uri="{BB962C8B-B14F-4D97-AF65-F5344CB8AC3E}">
        <p14:creationId xmlns:p14="http://schemas.microsoft.com/office/powerpoint/2010/main" val="278923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2" y="240485"/>
            <a:ext cx="9404723" cy="1400530"/>
          </a:xfrm>
        </p:spPr>
        <p:txBody>
          <a:bodyPr/>
          <a:lstStyle/>
          <a:p>
            <a:pPr algn="ctr"/>
            <a:r>
              <a:rPr lang="en-GB" dirty="0">
                <a:solidFill>
                  <a:schemeClr val="tx2">
                    <a:lumMod val="60000"/>
                    <a:lumOff val="40000"/>
                  </a:schemeClr>
                </a:solidFill>
              </a:rPr>
              <a:t>References and Readings</a:t>
            </a:r>
          </a:p>
        </p:txBody>
      </p:sp>
      <p:sp>
        <p:nvSpPr>
          <p:cNvPr id="3" name="Content Placeholder 2"/>
          <p:cNvSpPr>
            <a:spLocks noGrp="1"/>
          </p:cNvSpPr>
          <p:nvPr>
            <p:ph idx="1"/>
          </p:nvPr>
        </p:nvSpPr>
        <p:spPr>
          <a:xfrm>
            <a:off x="188913" y="1355087"/>
            <a:ext cx="11749087" cy="4374857"/>
          </a:xfrm>
        </p:spPr>
        <p:txBody>
          <a:bodyPr>
            <a:normAutofit/>
          </a:bodyPr>
          <a:lstStyle/>
          <a:p>
            <a:r>
              <a:rPr lang="en-GB" dirty="0">
                <a:solidFill>
                  <a:srgbClr val="FF0000"/>
                </a:solidFill>
              </a:rPr>
              <a:t>Textbook</a:t>
            </a:r>
          </a:p>
          <a:p>
            <a:pPr marL="0" indent="0" algn="just">
              <a:buNone/>
            </a:pPr>
            <a:r>
              <a:rPr lang="en-GB" dirty="0"/>
              <a:t>	• </a:t>
            </a:r>
            <a:r>
              <a:rPr lang="en-GB" sz="2000" dirty="0"/>
              <a:t>Pressman, Roger S.; Maxim, Bruce; Software Engineering: A Practitioner's Approach 9th edition. McGraw Hill Higher Education Press, 2020</a:t>
            </a:r>
            <a:endParaRPr lang="en-GB" dirty="0"/>
          </a:p>
          <a:p>
            <a:pPr marL="0" indent="0" algn="just">
              <a:buNone/>
            </a:pPr>
            <a:endParaRPr lang="en-GB" sz="1050" dirty="0"/>
          </a:p>
          <a:p>
            <a:pPr algn="just"/>
            <a:r>
              <a:rPr lang="en-GB" dirty="0">
                <a:solidFill>
                  <a:srgbClr val="FF0000"/>
                </a:solidFill>
              </a:rPr>
              <a:t>Reference Books</a:t>
            </a:r>
          </a:p>
          <a:p>
            <a:pPr marL="0" indent="0" algn="just">
              <a:buNone/>
            </a:pPr>
            <a:r>
              <a:rPr lang="en-GB" dirty="0"/>
              <a:t>	</a:t>
            </a:r>
            <a:r>
              <a:rPr lang="en-GB" sz="1700" dirty="0"/>
              <a:t>• Sommerville, Ian. Engineering Software Products: An Introduction to Modern Software Engineering. Pearson. 1st Edition. 2020. (ISBN13: 978-0135210642).</a:t>
            </a:r>
          </a:p>
          <a:p>
            <a:pPr marL="0" indent="0" algn="just">
              <a:buNone/>
            </a:pPr>
            <a:r>
              <a:rPr lang="en-GB" sz="1700" dirty="0"/>
              <a:t>	•  Dooley, John F. F.; Software Development, Design and Coding: With Patterns, Debugging, Unit Testing, and Refactoring 2nd ed. Edition. </a:t>
            </a:r>
            <a:r>
              <a:rPr lang="en-GB" sz="1700" dirty="0" err="1"/>
              <a:t>Apress</a:t>
            </a:r>
            <a:r>
              <a:rPr lang="en-GB" sz="1700" dirty="0"/>
              <a:t>, 2017 (ISBN13: 978-1484231524)</a:t>
            </a:r>
          </a:p>
          <a:p>
            <a:pPr marL="457200" lvl="1" indent="0">
              <a:buNone/>
            </a:pPr>
            <a:r>
              <a:rPr lang="en-GB" sz="1600" dirty="0"/>
              <a:t>•   </a:t>
            </a:r>
            <a:r>
              <a:rPr lang="en-US" sz="1500" b="0" i="0" kern="1200" dirty="0">
                <a:solidFill>
                  <a:schemeClr val="tx1"/>
                </a:solidFill>
                <a:latin typeface="+mj-lt"/>
                <a:ea typeface="+mj-ea"/>
                <a:cs typeface="+mj-cs"/>
              </a:rPr>
              <a:t>Software Engineering with UML, </a:t>
            </a:r>
            <a:r>
              <a:rPr lang="en-US" sz="1500" b="0" i="0" kern="1200" dirty="0" err="1">
                <a:solidFill>
                  <a:schemeClr val="tx1"/>
                </a:solidFill>
                <a:latin typeface="+mj-lt"/>
                <a:ea typeface="+mj-ea"/>
                <a:cs typeface="+mj-cs"/>
              </a:rPr>
              <a:t>Bhuyan</a:t>
            </a:r>
            <a:r>
              <a:rPr lang="en-US" sz="1500" b="0" i="0" kern="1200" dirty="0">
                <a:solidFill>
                  <a:schemeClr val="tx1"/>
                </a:solidFill>
                <a:latin typeface="+mj-lt"/>
                <a:ea typeface="+mj-ea"/>
                <a:cs typeface="+mj-cs"/>
              </a:rPr>
              <a:t> </a:t>
            </a:r>
            <a:r>
              <a:rPr lang="en-US" sz="1500" b="0" i="0" kern="1200" dirty="0" err="1">
                <a:solidFill>
                  <a:schemeClr val="tx1"/>
                </a:solidFill>
                <a:latin typeface="+mj-lt"/>
                <a:ea typeface="+mj-ea"/>
                <a:cs typeface="+mj-cs"/>
              </a:rPr>
              <a:t>Unhelkar</a:t>
            </a:r>
            <a:r>
              <a:rPr lang="en-US" sz="1500" b="0" i="0" kern="1200" dirty="0">
                <a:solidFill>
                  <a:schemeClr val="tx1"/>
                </a:solidFill>
                <a:latin typeface="+mj-lt"/>
                <a:ea typeface="+mj-ea"/>
                <a:cs typeface="+mj-cs"/>
              </a:rPr>
              <a:t>, CRC Press, 2018. </a:t>
            </a:r>
            <a:br>
              <a:rPr lang="en-US" sz="1600" dirty="0">
                <a:effectLst/>
                <a:latin typeface="Times New Roman" panose="02020603050405020304" pitchFamily="18" charset="0"/>
              </a:rPr>
            </a:br>
            <a:endParaRPr lang="en-US" sz="1600" dirty="0">
              <a:effectLst/>
              <a:latin typeface="Times New Roman" panose="02020603050405020304" pitchFamily="18" charset="0"/>
            </a:endParaRPr>
          </a:p>
          <a:p>
            <a:pPr marL="0" indent="0" algn="just">
              <a:buNone/>
            </a:pPr>
            <a:endParaRPr lang="en-GB" sz="1700" dirty="0"/>
          </a:p>
        </p:txBody>
      </p:sp>
      <p:sp>
        <p:nvSpPr>
          <p:cNvPr id="4" name="Slide Number Placeholder 3"/>
          <p:cNvSpPr>
            <a:spLocks noGrp="1"/>
          </p:cNvSpPr>
          <p:nvPr>
            <p:ph type="sldNum" sz="quarter" idx="12"/>
          </p:nvPr>
        </p:nvSpPr>
        <p:spPr/>
        <p:txBody>
          <a:bodyPr/>
          <a:lstStyle/>
          <a:p>
            <a:fld id="{16029373-6C5B-490F-B5A5-38FF4CFBCD5B}" type="slidenum">
              <a:rPr lang="en-US" smtClean="0"/>
              <a:t>5</a:t>
            </a:fld>
            <a:endParaRPr lang="en-US"/>
          </a:p>
        </p:txBody>
      </p:sp>
      <p:sp>
        <p:nvSpPr>
          <p:cNvPr id="24" name="Rectangle 9">
            <a:extLst>
              <a:ext uri="{FF2B5EF4-FFF2-40B4-BE49-F238E27FC236}">
                <a16:creationId xmlns:a16="http://schemas.microsoft.com/office/drawing/2014/main" id="{9710D724-86B8-A23A-B4ED-B64D6505C25F}"/>
              </a:ext>
            </a:extLst>
          </p:cNvPr>
          <p:cNvSpPr>
            <a:spLocks noChangeArrowheads="1"/>
          </p:cNvSpPr>
          <p:nvPr/>
        </p:nvSpPr>
        <p:spPr bwMode="auto">
          <a:xfrm>
            <a:off x="544514" y="5454515"/>
            <a:ext cx="15364024"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LU" altLang="en-LU" sz="9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br>
            <a:endParaRPr kumimoji="0" lang="en-LU" altLang="en-L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311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022600" y="295730"/>
            <a:ext cx="4757713" cy="697627"/>
          </a:xfrm>
          <a:noFill/>
        </p:spPr>
        <p:txBody>
          <a:bodyPr vert="horz" wrap="none" lIns="63500" tIns="25400" rIns="63500" bIns="25400" rtlCol="0" anchor="t">
            <a:spAutoFit/>
          </a:bodyPr>
          <a:lstStyle/>
          <a:p>
            <a:pPr eaLnBrk="1" hangingPunct="1"/>
            <a:r>
              <a:rPr lang="en-US" altLang="en-US" dirty="0"/>
              <a:t>What is Software?</a:t>
            </a:r>
          </a:p>
        </p:txBody>
      </p:sp>
      <p:sp>
        <p:nvSpPr>
          <p:cNvPr id="163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34A610B-D26F-4473-8716-BECFB7CE17D7}" type="slidenum">
              <a:rPr lang="en-US" altLang="en-US">
                <a:latin typeface="Helvetica" panose="020B0604020202020204" pitchFamily="34" charset="0"/>
              </a:rPr>
              <a:pPr/>
              <a:t>6</a:t>
            </a:fld>
            <a:endParaRPr lang="en-US" altLang="en-US" dirty="0">
              <a:latin typeface="Helvetica" panose="020B0604020202020204" pitchFamily="34" charset="0"/>
            </a:endParaRPr>
          </a:p>
        </p:txBody>
      </p:sp>
      <p:sp>
        <p:nvSpPr>
          <p:cNvPr id="125983" name="Rectangle 31"/>
          <p:cNvSpPr>
            <a:spLocks noChangeArrowheads="1"/>
          </p:cNvSpPr>
          <p:nvPr/>
        </p:nvSpPr>
        <p:spPr bwMode="auto">
          <a:xfrm>
            <a:off x="3740150" y="2797175"/>
            <a:ext cx="182806" cy="616066"/>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4" name="Rectangle 32"/>
          <p:cNvSpPr>
            <a:spLocks noChangeArrowheads="1"/>
          </p:cNvSpPr>
          <p:nvPr/>
        </p:nvSpPr>
        <p:spPr bwMode="auto">
          <a:xfrm>
            <a:off x="3740150" y="3511550"/>
            <a:ext cx="182806" cy="616066"/>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5" name="Rectangle 33"/>
          <p:cNvSpPr>
            <a:spLocks noChangeArrowheads="1"/>
          </p:cNvSpPr>
          <p:nvPr/>
        </p:nvSpPr>
        <p:spPr bwMode="auto">
          <a:xfrm>
            <a:off x="3740150" y="4225925"/>
            <a:ext cx="182806" cy="616066"/>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25986" name="Rectangle 34"/>
          <p:cNvSpPr>
            <a:spLocks noChangeArrowheads="1"/>
          </p:cNvSpPr>
          <p:nvPr/>
        </p:nvSpPr>
        <p:spPr bwMode="auto">
          <a:xfrm>
            <a:off x="3740150" y="4940300"/>
            <a:ext cx="182806" cy="616066"/>
          </a:xfrm>
          <a:prstGeom prst="rect">
            <a:avLst/>
          </a:prstGeom>
          <a:noFill/>
          <a:ln w="12700">
            <a:noFill/>
            <a:miter lim="800000"/>
            <a:headEnd/>
            <a:tailEnd/>
          </a:ln>
          <a:effectLst/>
        </p:spPr>
        <p:txBody>
          <a:bodyPr wrap="none" lIns="90487" tIns="44450" rIns="90487" bIns="44450">
            <a:spAutoFit/>
          </a:bodyPr>
          <a:lstStyle/>
          <a:p>
            <a:pPr>
              <a:defRPr/>
            </a:pPr>
            <a:endParaRPr lang="en-US" b="1">
              <a:effectLst>
                <a:outerShdw blurRad="38100" dist="38100" dir="2700000" algn="tl">
                  <a:srgbClr val="DDDDDD"/>
                </a:outerShdw>
              </a:effectLst>
              <a:latin typeface="Palatino" charset="0"/>
              <a:ea typeface="ＭＳ Ｐゴシック" charset="0"/>
              <a:cs typeface="ＭＳ Ｐゴシック" charset="0"/>
            </a:endParaRPr>
          </a:p>
          <a:p>
            <a:pPr>
              <a:lnSpc>
                <a:spcPct val="90000"/>
              </a:lnSpc>
              <a:defRPr/>
            </a:pPr>
            <a:endParaRPr lang="en-US" b="1">
              <a:effectLst>
                <a:outerShdw blurRad="38100" dist="38100" dir="2700000" algn="tl">
                  <a:srgbClr val="DDDDDD"/>
                </a:outerShdw>
              </a:effectLst>
              <a:latin typeface="Palatino" charset="0"/>
              <a:ea typeface="ＭＳ Ｐゴシック" charset="0"/>
              <a:cs typeface="ＭＳ Ｐゴシック" charset="0"/>
            </a:endParaRPr>
          </a:p>
        </p:txBody>
      </p:sp>
      <p:sp>
        <p:nvSpPr>
          <p:cNvPr id="16393" name="Text Box 36"/>
          <p:cNvSpPr txBox="1">
            <a:spLocks noChangeArrowheads="1"/>
          </p:cNvSpPr>
          <p:nvPr/>
        </p:nvSpPr>
        <p:spPr bwMode="auto">
          <a:xfrm>
            <a:off x="370340" y="1680536"/>
            <a:ext cx="11135860" cy="3908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lgn="just">
              <a:spcBef>
                <a:spcPct val="50000"/>
              </a:spcBef>
              <a:defRPr/>
            </a:pPr>
            <a:r>
              <a:rPr lang="en-US" sz="2000" i="1" dirty="0">
                <a:latin typeface="+mn-lt"/>
              </a:rPr>
              <a:t>The product that software professionals </a:t>
            </a:r>
            <a:r>
              <a:rPr lang="en-US" sz="2000" i="1" dirty="0">
                <a:solidFill>
                  <a:srgbClr val="AD0101"/>
                </a:solidFill>
                <a:latin typeface="+mn-lt"/>
              </a:rPr>
              <a:t>build </a:t>
            </a:r>
            <a:r>
              <a:rPr lang="en-US" sz="2000" i="1" dirty="0">
                <a:latin typeface="+mn-lt"/>
              </a:rPr>
              <a:t>and then </a:t>
            </a:r>
            <a:r>
              <a:rPr lang="en-US" sz="2000" i="1" dirty="0">
                <a:solidFill>
                  <a:srgbClr val="AD0101"/>
                </a:solidFill>
                <a:latin typeface="+mn-lt"/>
              </a:rPr>
              <a:t>support </a:t>
            </a:r>
            <a:r>
              <a:rPr lang="en-US" sz="2000" i="1" dirty="0">
                <a:latin typeface="+mn-lt"/>
              </a:rPr>
              <a:t>over the long term.</a:t>
            </a:r>
          </a:p>
          <a:p>
            <a:pPr algn="just">
              <a:spcBef>
                <a:spcPct val="50000"/>
              </a:spcBef>
              <a:defRPr/>
            </a:pPr>
            <a:endParaRPr lang="en-US" i="1" dirty="0">
              <a:latin typeface="+mn-lt"/>
            </a:endParaRPr>
          </a:p>
          <a:p>
            <a:pPr algn="just">
              <a:spcBef>
                <a:spcPct val="50000"/>
              </a:spcBef>
              <a:defRPr/>
            </a:pPr>
            <a:r>
              <a:rPr lang="en-US" i="1" dirty="0">
                <a:latin typeface="+mn-lt"/>
              </a:rPr>
              <a:t>Software encompasses: </a:t>
            </a:r>
          </a:p>
          <a:p>
            <a:pPr marL="457200" indent="-457200" algn="just">
              <a:spcBef>
                <a:spcPct val="50000"/>
              </a:spcBef>
              <a:buAutoNum type="arabicParenBoth"/>
              <a:defRPr/>
            </a:pPr>
            <a:r>
              <a:rPr lang="en-US" i="1" dirty="0">
                <a:solidFill>
                  <a:srgbClr val="FF0000"/>
                </a:solidFill>
                <a:latin typeface="+mn-lt"/>
              </a:rPr>
              <a:t>instructions</a:t>
            </a:r>
            <a:r>
              <a:rPr lang="en-US" i="1" dirty="0">
                <a:latin typeface="+mn-lt"/>
              </a:rPr>
              <a:t> (computer programs) that when executed provide desired features, function, and performance;  </a:t>
            </a:r>
          </a:p>
          <a:p>
            <a:pPr algn="just">
              <a:spcBef>
                <a:spcPct val="50000"/>
              </a:spcBef>
              <a:defRPr/>
            </a:pPr>
            <a:r>
              <a:rPr lang="en-US" i="1" dirty="0">
                <a:latin typeface="+mn-lt"/>
              </a:rPr>
              <a:t>(2) </a:t>
            </a:r>
            <a:r>
              <a:rPr lang="en-US" i="1" dirty="0">
                <a:solidFill>
                  <a:srgbClr val="FF0000"/>
                </a:solidFill>
                <a:latin typeface="+mn-lt"/>
              </a:rPr>
              <a:t>data</a:t>
            </a:r>
            <a:r>
              <a:rPr lang="en-US" i="1" dirty="0">
                <a:solidFill>
                  <a:schemeClr val="folHlink"/>
                </a:solidFill>
                <a:latin typeface="+mn-lt"/>
              </a:rPr>
              <a:t> </a:t>
            </a:r>
            <a:r>
              <a:rPr lang="en-US" i="1" dirty="0">
                <a:solidFill>
                  <a:srgbClr val="FF0000"/>
                </a:solidFill>
                <a:latin typeface="+mn-lt"/>
              </a:rPr>
              <a:t>structures</a:t>
            </a:r>
            <a:r>
              <a:rPr lang="en-US" i="1" dirty="0">
                <a:latin typeface="+mn-lt"/>
              </a:rPr>
              <a:t> that enable the programs to adequately store and manipulate information and </a:t>
            </a:r>
          </a:p>
          <a:p>
            <a:pPr algn="just">
              <a:spcBef>
                <a:spcPct val="50000"/>
              </a:spcBef>
              <a:defRPr/>
            </a:pPr>
            <a:r>
              <a:rPr lang="en-US" i="1" dirty="0">
                <a:latin typeface="+mn-lt"/>
              </a:rPr>
              <a:t>(3) </a:t>
            </a:r>
            <a:r>
              <a:rPr lang="en-US" i="1" dirty="0">
                <a:solidFill>
                  <a:srgbClr val="FF0000"/>
                </a:solidFill>
                <a:latin typeface="+mn-lt"/>
              </a:rPr>
              <a:t>documentation</a:t>
            </a:r>
            <a:r>
              <a:rPr lang="en-US" i="1" dirty="0">
                <a:latin typeface="+mn-lt"/>
              </a:rPr>
              <a:t> that describes the operation and use of the programs.</a:t>
            </a:r>
            <a:r>
              <a:rPr lang="en-US" dirty="0">
                <a:latin typeface="+mn-lt"/>
              </a:rPr>
              <a:t> </a:t>
            </a:r>
          </a:p>
        </p:txBody>
      </p:sp>
    </p:spTree>
    <p:extLst>
      <p:ext uri="{BB962C8B-B14F-4D97-AF65-F5344CB8AC3E}">
        <p14:creationId xmlns:p14="http://schemas.microsoft.com/office/powerpoint/2010/main" val="10268622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571500" y="1063417"/>
            <a:ext cx="102001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dirty="0">
                <a:latin typeface="Times New Roman" panose="02020603050405020304" pitchFamily="18" charset="0"/>
              </a:rPr>
              <a:t> </a:t>
            </a:r>
            <a:endParaRPr lang="en-US" altLang="en-US" i="1" dirty="0">
              <a:latin typeface="Times New Roman" panose="02020603050405020304" pitchFamily="18" charset="0"/>
            </a:endParaRPr>
          </a:p>
          <a:p>
            <a:pPr lvl="1" eaLnBrk="1" hangingPunct="1"/>
            <a:r>
              <a:rPr lang="en-US" altLang="en-US" i="1" dirty="0">
                <a:latin typeface="Times New Roman" panose="02020603050405020304" pitchFamily="18" charset="0"/>
              </a:rPr>
              <a:t>[Software engineering is] the establishment and use of </a:t>
            </a:r>
            <a:r>
              <a:rPr lang="en-US" altLang="en-US" i="1" dirty="0">
                <a:solidFill>
                  <a:srgbClr val="AD0101"/>
                </a:solidFill>
                <a:latin typeface="Times New Roman" panose="02020603050405020304" pitchFamily="18" charset="0"/>
              </a:rPr>
              <a:t>sound engineering principles </a:t>
            </a:r>
            <a:r>
              <a:rPr lang="en-US" altLang="en-US" i="1" dirty="0">
                <a:latin typeface="Times New Roman" panose="02020603050405020304" pitchFamily="18" charset="0"/>
              </a:rPr>
              <a:t>in order to obtain </a:t>
            </a:r>
            <a:r>
              <a:rPr lang="en-US" altLang="en-US" i="1" dirty="0">
                <a:solidFill>
                  <a:srgbClr val="AD0101"/>
                </a:solidFill>
                <a:latin typeface="Times New Roman" panose="02020603050405020304" pitchFamily="18" charset="0"/>
              </a:rPr>
              <a:t>economically</a:t>
            </a:r>
            <a:r>
              <a:rPr lang="en-US" altLang="en-US" i="1" dirty="0">
                <a:latin typeface="Times New Roman" panose="02020603050405020304" pitchFamily="18" charset="0"/>
              </a:rPr>
              <a:t> software that is </a:t>
            </a:r>
            <a:r>
              <a:rPr lang="en-US" altLang="en-US" i="1" dirty="0">
                <a:solidFill>
                  <a:srgbClr val="AD0101"/>
                </a:solidFill>
                <a:latin typeface="Times New Roman" panose="02020603050405020304" pitchFamily="18" charset="0"/>
              </a:rPr>
              <a:t>reliable and works efficiently on real machines.</a:t>
            </a:r>
          </a:p>
        </p:txBody>
      </p:sp>
      <p:sp>
        <p:nvSpPr>
          <p:cNvPr id="16" name="Rectangle 2"/>
          <p:cNvSpPr>
            <a:spLocks noGrp="1" noChangeArrowheads="1"/>
          </p:cNvSpPr>
          <p:nvPr>
            <p:ph type="title"/>
          </p:nvPr>
        </p:nvSpPr>
        <p:spPr>
          <a:xfrm>
            <a:off x="1638300" y="171451"/>
            <a:ext cx="8686800" cy="785812"/>
          </a:xfrm>
        </p:spPr>
        <p:txBody>
          <a:bodyPr rtlCol="0">
            <a:normAutofit/>
          </a:bodyPr>
          <a:lstStyle/>
          <a:p>
            <a:pPr>
              <a:defRPr/>
            </a:pPr>
            <a:r>
              <a:rPr lang="en-US" dirty="0">
                <a:solidFill>
                  <a:schemeClr val="tx2">
                    <a:lumMod val="60000"/>
                    <a:lumOff val="40000"/>
                  </a:schemeClr>
                </a:solidFill>
                <a:ea typeface="+mj-ea"/>
                <a:cs typeface="+mj-cs"/>
              </a:rPr>
              <a:t>Software Engineering Definition</a:t>
            </a:r>
          </a:p>
        </p:txBody>
      </p:sp>
      <p:sp>
        <p:nvSpPr>
          <p:cNvPr id="2" name="Slide Number Placeholder 1"/>
          <p:cNvSpPr>
            <a:spLocks noGrp="1"/>
          </p:cNvSpPr>
          <p:nvPr>
            <p:ph type="sldNum" sz="quarter" idx="12"/>
          </p:nvPr>
        </p:nvSpPr>
        <p:spPr/>
        <p:txBody>
          <a:bodyPr/>
          <a:lstStyle/>
          <a:p>
            <a:fld id="{16029373-6C5B-490F-B5A5-38FF4CFBCD5B}" type="slidenum">
              <a:rPr lang="en-US" smtClean="0"/>
              <a:t>7</a:t>
            </a:fld>
            <a:endParaRPr lang="en-US"/>
          </a:p>
        </p:txBody>
      </p:sp>
      <p:pic>
        <p:nvPicPr>
          <p:cNvPr id="6" name="Picture 5"/>
          <p:cNvPicPr>
            <a:picLocks noChangeAspect="1"/>
          </p:cNvPicPr>
          <p:nvPr/>
        </p:nvPicPr>
        <p:blipFill>
          <a:blip r:embed="rId2"/>
          <a:stretch>
            <a:fillRect/>
          </a:stretch>
        </p:blipFill>
        <p:spPr>
          <a:xfrm>
            <a:off x="2493963" y="2633077"/>
            <a:ext cx="6700838" cy="40313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4454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2806701" y="96838"/>
            <a:ext cx="7292975" cy="1143000"/>
          </a:xfrm>
        </p:spPr>
        <p:txBody>
          <a:bodyPr/>
          <a:lstStyle/>
          <a:p>
            <a:pPr eaLnBrk="1" hangingPunct="1"/>
            <a:r>
              <a:rPr lang="en-US" altLang="en-US" dirty="0">
                <a:solidFill>
                  <a:schemeClr val="tx2">
                    <a:lumMod val="60000"/>
                    <a:lumOff val="40000"/>
                  </a:schemeClr>
                </a:solidFill>
              </a:rPr>
              <a:t>Software products</a:t>
            </a:r>
          </a:p>
        </p:txBody>
      </p:sp>
      <p:sp>
        <p:nvSpPr>
          <p:cNvPr id="18434" name="Content Placeholder 2"/>
          <p:cNvSpPr>
            <a:spLocks noGrp="1"/>
          </p:cNvSpPr>
          <p:nvPr>
            <p:ph idx="1"/>
          </p:nvPr>
        </p:nvSpPr>
        <p:spPr>
          <a:xfrm>
            <a:off x="317500" y="1535113"/>
            <a:ext cx="11290300" cy="4525963"/>
          </a:xfrm>
        </p:spPr>
        <p:txBody>
          <a:bodyPr/>
          <a:lstStyle/>
          <a:p>
            <a:pPr eaLnBrk="1" hangingPunct="1"/>
            <a:r>
              <a:rPr lang="en-US" altLang="en-US" dirty="0">
                <a:solidFill>
                  <a:srgbClr val="AD0101"/>
                </a:solidFill>
              </a:rPr>
              <a:t>Generic products</a:t>
            </a:r>
          </a:p>
          <a:p>
            <a:pPr lvl="1" eaLnBrk="1" hangingPunct="1"/>
            <a:r>
              <a:rPr lang="en-US" altLang="en-US" dirty="0"/>
              <a:t>Stand-alone systems that are marketed and sold to </a:t>
            </a:r>
            <a:r>
              <a:rPr lang="en-US" altLang="en-US" b="1" dirty="0"/>
              <a:t>any customer </a:t>
            </a:r>
            <a:r>
              <a:rPr lang="en-US" altLang="en-US" dirty="0"/>
              <a:t>who wishes to buy them.</a:t>
            </a:r>
          </a:p>
          <a:p>
            <a:pPr lvl="1" eaLnBrk="1" hangingPunct="1"/>
            <a:r>
              <a:rPr lang="en-US" altLang="en-US" dirty="0"/>
              <a:t>Examples – PC software such as editing, graphics programs, project management tools; CAD software; software for specific markets such as appointments systems for dentists.</a:t>
            </a:r>
          </a:p>
          <a:p>
            <a:pPr lvl="1" eaLnBrk="1" hangingPunct="1"/>
            <a:endParaRPr lang="en-US" altLang="en-US" dirty="0"/>
          </a:p>
          <a:p>
            <a:pPr eaLnBrk="1" hangingPunct="1"/>
            <a:r>
              <a:rPr lang="en-US" altLang="en-US" dirty="0">
                <a:solidFill>
                  <a:srgbClr val="AD0101"/>
                </a:solidFill>
              </a:rPr>
              <a:t>Customized products</a:t>
            </a:r>
          </a:p>
          <a:p>
            <a:pPr lvl="1" eaLnBrk="1" hangingPunct="1"/>
            <a:r>
              <a:rPr lang="en-US" altLang="en-US" dirty="0"/>
              <a:t>Software that is commissioned by </a:t>
            </a:r>
            <a:r>
              <a:rPr lang="en-US" altLang="en-US" b="1" dirty="0"/>
              <a:t>a specific customer </a:t>
            </a:r>
            <a:r>
              <a:rPr lang="en-US" altLang="en-US" dirty="0"/>
              <a:t>to meet their own needs. </a:t>
            </a:r>
          </a:p>
          <a:p>
            <a:pPr lvl="1" eaLnBrk="1" hangingPunct="1"/>
            <a:r>
              <a:rPr lang="en-US" altLang="en-US" dirty="0"/>
              <a:t>Examples – embedded control systems, air traffic control software, traffic monitoring systems.</a:t>
            </a:r>
          </a:p>
        </p:txBody>
      </p:sp>
      <p:sp>
        <p:nvSpPr>
          <p:cNvPr id="2" name="Slide Number Placeholder 1"/>
          <p:cNvSpPr>
            <a:spLocks noGrp="1"/>
          </p:cNvSpPr>
          <p:nvPr>
            <p:ph type="sldNum" sz="quarter" idx="12"/>
          </p:nvPr>
        </p:nvSpPr>
        <p:spPr/>
        <p:txBody>
          <a:bodyPr/>
          <a:lstStyle/>
          <a:p>
            <a:fld id="{16029373-6C5B-490F-B5A5-38FF4CFBCD5B}" type="slidenum">
              <a:rPr lang="en-US" smtClean="0"/>
              <a:t>8</a:t>
            </a:fld>
            <a:endParaRPr lang="en-US"/>
          </a:p>
        </p:txBody>
      </p:sp>
    </p:spTree>
    <p:extLst>
      <p:ext uri="{BB962C8B-B14F-4D97-AF65-F5344CB8AC3E}">
        <p14:creationId xmlns:p14="http://schemas.microsoft.com/office/powerpoint/2010/main" val="114390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title"/>
          </p:nvPr>
        </p:nvSpPr>
        <p:spPr>
          <a:xfrm>
            <a:off x="1981201" y="274638"/>
            <a:ext cx="7292975" cy="1143000"/>
          </a:xfrm>
        </p:spPr>
        <p:txBody>
          <a:bodyPr rtlCol="0">
            <a:normAutofit/>
          </a:bodyPr>
          <a:lstStyle/>
          <a:p>
            <a:pPr>
              <a:defRPr/>
            </a:pPr>
            <a:r>
              <a:rPr lang="en-GB" dirty="0">
                <a:solidFill>
                  <a:schemeClr val="tx2">
                    <a:lumMod val="60000"/>
                    <a:lumOff val="40000"/>
                  </a:schemeClr>
                </a:solidFill>
                <a:ea typeface="+mj-ea"/>
                <a:cs typeface="+mj-cs"/>
              </a:rPr>
              <a:t>Why Software is Important?</a:t>
            </a:r>
          </a:p>
        </p:txBody>
      </p:sp>
      <p:sp>
        <p:nvSpPr>
          <p:cNvPr id="19458" name="Rectangle 5"/>
          <p:cNvSpPr>
            <a:spLocks noGrp="1" noChangeArrowheads="1"/>
          </p:cNvSpPr>
          <p:nvPr>
            <p:ph idx="1"/>
          </p:nvPr>
        </p:nvSpPr>
        <p:spPr>
          <a:xfrm>
            <a:off x="434976" y="1292017"/>
            <a:ext cx="10755764" cy="4525963"/>
          </a:xfrm>
        </p:spPr>
        <p:txBody>
          <a:bodyPr/>
          <a:lstStyle/>
          <a:p>
            <a:pPr algn="just" eaLnBrk="1" hangingPunct="1"/>
            <a:r>
              <a:rPr lang="en-GB" altLang="en-US" dirty="0"/>
              <a:t>The economies of ALL developed nations are dependent on software.</a:t>
            </a:r>
          </a:p>
          <a:p>
            <a:pPr algn="just" eaLnBrk="1" hangingPunct="1"/>
            <a:r>
              <a:rPr lang="en-GB" altLang="en-US" dirty="0">
                <a:solidFill>
                  <a:srgbClr val="FF0000"/>
                </a:solidFill>
              </a:rPr>
              <a:t>More and more systems are software controlled </a:t>
            </a:r>
            <a:r>
              <a:rPr lang="en-GB" altLang="en-US" dirty="0"/>
              <a:t>( transportation, medical, telecommunications, military, industrial, entertainment,)</a:t>
            </a:r>
          </a:p>
          <a:p>
            <a:pPr algn="just" eaLnBrk="1" hangingPunct="1"/>
            <a:r>
              <a:rPr lang="en-GB" altLang="en-US" dirty="0"/>
              <a:t>Software engineering is concerned with theories, methods and tools for professional software development.</a:t>
            </a:r>
          </a:p>
        </p:txBody>
      </p:sp>
      <p:sp>
        <p:nvSpPr>
          <p:cNvPr id="2" name="Slide Number Placeholder 1"/>
          <p:cNvSpPr>
            <a:spLocks noGrp="1"/>
          </p:cNvSpPr>
          <p:nvPr>
            <p:ph type="sldNum" sz="quarter" idx="12"/>
          </p:nvPr>
        </p:nvSpPr>
        <p:spPr/>
        <p:txBody>
          <a:bodyPr/>
          <a:lstStyle/>
          <a:p>
            <a:fld id="{16029373-6C5B-490F-B5A5-38FF4CFBCD5B}" type="slidenum">
              <a:rPr lang="en-US" smtClean="0"/>
              <a:t>9</a:t>
            </a:fld>
            <a:endParaRPr lang="en-US"/>
          </a:p>
        </p:txBody>
      </p:sp>
      <p:pic>
        <p:nvPicPr>
          <p:cNvPr id="3" name="Picture 2"/>
          <p:cNvPicPr>
            <a:picLocks noChangeAspect="1"/>
          </p:cNvPicPr>
          <p:nvPr/>
        </p:nvPicPr>
        <p:blipFill>
          <a:blip r:embed="rId2"/>
          <a:stretch>
            <a:fillRect/>
          </a:stretch>
        </p:blipFill>
        <p:spPr>
          <a:xfrm>
            <a:off x="5812858" y="3022601"/>
            <a:ext cx="5614987" cy="3606142"/>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77567" y="4225507"/>
            <a:ext cx="5092700" cy="1200329"/>
          </a:xfrm>
          <a:prstGeom prst="rect">
            <a:avLst/>
          </a:prstGeom>
        </p:spPr>
        <p:txBody>
          <a:bodyPr wrap="square">
            <a:spAutoFit/>
          </a:bodyPr>
          <a:lstStyle/>
          <a:p>
            <a:r>
              <a:rPr lang="en-GB" altLang="en-US" dirty="0"/>
              <a:t>More and more, individuals and society rely on advanced software systems. We need to be able to produce </a:t>
            </a:r>
            <a:r>
              <a:rPr lang="en-GB" altLang="en-US" dirty="0">
                <a:solidFill>
                  <a:srgbClr val="AD0101"/>
                </a:solidFill>
              </a:rPr>
              <a:t>reliable and trustworthy systems economically and quickly.</a:t>
            </a:r>
          </a:p>
        </p:txBody>
      </p:sp>
    </p:spTree>
    <p:extLst>
      <p:ext uri="{BB962C8B-B14F-4D97-AF65-F5344CB8AC3E}">
        <p14:creationId xmlns:p14="http://schemas.microsoft.com/office/powerpoint/2010/main" val="2405520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69751</TotalTime>
  <Words>3400</Words>
  <Application>Microsoft Macintosh PowerPoint</Application>
  <PresentationFormat>Widescreen</PresentationFormat>
  <Paragraphs>392</Paragraphs>
  <Slides>36</Slides>
  <Notes>5</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36</vt:i4>
      </vt:variant>
    </vt:vector>
  </HeadingPairs>
  <TitlesOfParts>
    <vt:vector size="52" baseType="lpstr">
      <vt:lpstr>Arial</vt:lpstr>
      <vt:lpstr>Book Antiqua</vt:lpstr>
      <vt:lpstr>Bookman Old Style</vt:lpstr>
      <vt:lpstr>Calibri</vt:lpstr>
      <vt:lpstr>Century Gothic</vt:lpstr>
      <vt:lpstr>Comic Sans MS</vt:lpstr>
      <vt:lpstr>Helvetica</vt:lpstr>
      <vt:lpstr>ITCCheltenham BookCond</vt:lpstr>
      <vt:lpstr>Palatino</vt:lpstr>
      <vt:lpstr>Time</vt:lpstr>
      <vt:lpstr>Times</vt:lpstr>
      <vt:lpstr>Times New Roman</vt:lpstr>
      <vt:lpstr>Wingdings</vt:lpstr>
      <vt:lpstr>Wingdings 3</vt:lpstr>
      <vt:lpstr>Work Sans</vt:lpstr>
      <vt:lpstr>Ion</vt:lpstr>
      <vt:lpstr>Introduction to Software Engineering</vt:lpstr>
      <vt:lpstr>Course Info</vt:lpstr>
      <vt:lpstr>Course Assessment</vt:lpstr>
      <vt:lpstr>Course Learning Outcomes </vt:lpstr>
      <vt:lpstr>References and Readings</vt:lpstr>
      <vt:lpstr>What is Software?</vt:lpstr>
      <vt:lpstr>Software Engineering Definition</vt:lpstr>
      <vt:lpstr>Software products</vt:lpstr>
      <vt:lpstr>Why Software is Important?</vt:lpstr>
      <vt:lpstr>Software Applications</vt:lpstr>
      <vt:lpstr>FAQ about Software Engineering </vt:lpstr>
      <vt:lpstr>Essential attributes of good software</vt:lpstr>
      <vt:lpstr>A Layered Technology</vt:lpstr>
      <vt:lpstr>Software Process</vt:lpstr>
      <vt:lpstr>Five Activities of a Generic Process framework</vt:lpstr>
      <vt:lpstr>Umbrella Activities</vt:lpstr>
      <vt:lpstr>Understand the Problem</vt:lpstr>
      <vt:lpstr>Plan the Solution</vt:lpstr>
      <vt:lpstr>What are the main phases in the lifecycle of a software product?</vt:lpstr>
      <vt:lpstr>Software Lifecycle Context (Waterfall Model)</vt:lpstr>
      <vt:lpstr>Requirements Phase  “What I need, not what I said I needed”</vt:lpstr>
      <vt:lpstr>Design Phase How does the product do what it is supposed to do?</vt:lpstr>
      <vt:lpstr>Implementation Phase </vt:lpstr>
      <vt:lpstr>Integration Phase Putting it all together</vt:lpstr>
      <vt:lpstr>Maintenance Phase </vt:lpstr>
      <vt:lpstr>Need to Test</vt:lpstr>
      <vt:lpstr>Testing Testing cannot show the absence of defects,  it can only show that software defects are present.</vt:lpstr>
      <vt:lpstr>Testing Methods</vt:lpstr>
      <vt:lpstr>Testing in Current Century</vt:lpstr>
      <vt:lpstr>What Types of Testing Are There?</vt:lpstr>
      <vt:lpstr>Development Methods &amp; Techniques</vt:lpstr>
      <vt:lpstr>Verification &amp; Validation Model</vt:lpstr>
      <vt:lpstr>Software Lifecycle Activities</vt:lpstr>
      <vt:lpstr>Scientist vs Engineer</vt:lpstr>
      <vt:lpstr>The Software Industry Today</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Yasin</dc:creator>
  <cp:lastModifiedBy>Junaid AKRAM</cp:lastModifiedBy>
  <cp:revision>1108</cp:revision>
  <dcterms:created xsi:type="dcterms:W3CDTF">2018-03-04T12:03:10Z</dcterms:created>
  <dcterms:modified xsi:type="dcterms:W3CDTF">2023-02-24T05:25:49Z</dcterms:modified>
</cp:coreProperties>
</file>