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4"/>
  </p:handoutMasterIdLst>
  <p:sldIdLst>
    <p:sldId id="485" r:id="rId4"/>
    <p:sldId id="392" r:id="rId6"/>
    <p:sldId id="394" r:id="rId7"/>
    <p:sldId id="406" r:id="rId8"/>
    <p:sldId id="395" r:id="rId9"/>
    <p:sldId id="408" r:id="rId10"/>
    <p:sldId id="495" r:id="rId11"/>
    <p:sldId id="396" r:id="rId12"/>
    <p:sldId id="519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0" r:id="rId28"/>
    <p:sldId id="512" r:id="rId29"/>
    <p:sldId id="514" r:id="rId30"/>
    <p:sldId id="517" r:id="rId31"/>
    <p:sldId id="518" r:id="rId32"/>
    <p:sldId id="486" r:id="rId33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8"/>
    <p:restoredTop sz="90952"/>
  </p:normalViewPr>
  <p:slideViewPr>
    <p:cSldViewPr>
      <p:cViewPr varScale="1">
        <p:scale>
          <a:sx n="72" d="100"/>
          <a:sy n="72" d="100"/>
        </p:scale>
        <p:origin x="208" y="1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/>
          <a:lstStyle/>
          <a:p>
            <a:pPr lvl="0"/>
            <a:r>
              <a:rPr lang="en-GB" altLang="en-US"/>
              <a:t>Click to edit Master notes styles</a:t>
            </a:r>
            <a:endParaRPr lang="en-GB" altLang="en-US"/>
          </a:p>
          <a:p>
            <a:pPr lvl="1"/>
            <a:r>
              <a:rPr lang="en-GB" altLang="en-US"/>
              <a:t>Second Level</a:t>
            </a:r>
            <a:endParaRPr lang="en-GB" altLang="en-US"/>
          </a:p>
          <a:p>
            <a:pPr lvl="2"/>
            <a:r>
              <a:rPr lang="en-GB" altLang="en-US"/>
              <a:t>Third Level</a:t>
            </a:r>
            <a:endParaRPr lang="en-GB" altLang="en-US"/>
          </a:p>
          <a:p>
            <a:pPr lvl="3"/>
            <a:r>
              <a:rPr lang="en-GB" altLang="en-US"/>
              <a:t>Fourth Level</a:t>
            </a:r>
            <a:endParaRPr lang="en-GB" altLang="en-US"/>
          </a:p>
          <a:p>
            <a:pPr lvl="4"/>
            <a:r>
              <a:rPr lang="en-GB" altLang="en-US"/>
              <a:t>Fifth Level</a:t>
            </a:r>
            <a:endParaRPr lang="en-GB" alt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85090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GB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8D201A-FDD0-BB48-BECE-5EF1964F4B4D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60863"/>
            <a:ext cx="4960937" cy="40782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="t" anchorCtr="0" compatLnSpc="1"/>
          <a:lstStyle/>
          <a:p>
            <a:pPr defTabSz="762000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F957E90-7191-4C3B-BCB4-ADC15E5E347A}" type="slidenum">
              <a:rPr lang="en-US" altLang="en-US"/>
            </a:fld>
            <a:endParaRPr lang="en-US" altLang="en-U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65125" y="674688"/>
            <a:ext cx="6132513" cy="3449637"/>
          </a:xfrm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48163"/>
            <a:ext cx="5070475" cy="3749675"/>
          </a:xfrm>
        </p:spPr>
        <p:txBody>
          <a:bodyPr/>
          <a:lstStyle/>
          <a:p>
            <a:r>
              <a:rPr lang="en-US" altLang="en-US"/>
              <a:t>No additional notes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92113" y="690563"/>
            <a:ext cx="6075362" cy="3417887"/>
          </a:xfrm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r>
              <a:rPr lang="en-US" altLang="en-US"/>
              <a:t>No additional notes.</a:t>
            </a: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92113" y="690563"/>
            <a:ext cx="6075362" cy="3417887"/>
          </a:xfrm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r>
              <a:rPr lang="en-US" altLang="en-US"/>
              <a:t>No additional notes.</a:t>
            </a: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92113" y="690563"/>
            <a:ext cx="6075362" cy="3417887"/>
          </a:xfrm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r>
              <a:rPr lang="en-US" altLang="en-US"/>
              <a:t>No additional notes.</a:t>
            </a: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8EE-CF56-1644-964E-E61C62B4A58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5042-BD6F-3949-A055-9FE1D72F9E4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713-FC86-7947-8DBA-6D135236DB1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2"/>
            <a:ext cx="6619244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FDA8-9229-7E4C-BCE3-DF5AD63FF47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0D6D-BAC0-B847-A3DF-3FD08972F4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861735"/>
            <a:ext cx="6619243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66DC-20FA-F343-8559-3CBA1F85860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7"/>
            <a:ext cx="3297254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1" y="2056093"/>
            <a:ext cx="3297256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FEA4-DB78-7643-8086-C5C759D522B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4A76-57BA-3E40-8B4A-5F72D202071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6B50-E43A-B048-B3F5-4B10B485E308}" type="datetime1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7807-C287-BE4D-A7DD-365191DFF684}" type="datetime1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3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2"/>
            <a:ext cx="2550797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57D-4307-E045-9DA3-24A642F5F0CB}" type="datetime1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E40C-85BA-764A-9A29-2329650CEFA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1" y="1854193"/>
            <a:ext cx="3819680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CD2A-3F3F-1746-9AFD-62CB7908380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4800588"/>
            <a:ext cx="6619243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099-7C29-454F-8DC1-0AAAA3A0CAF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20FD-B2C1-1243-B7A7-7B92193977F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2" y="1447800"/>
            <a:ext cx="5999486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1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3656-E423-1549-8A71-BA3A1DA0801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971254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  <a:endParaRPr lang="en-US" sz="9150" dirty="0"/>
          </a:p>
        </p:txBody>
      </p:sp>
      <p:sp>
        <p:nvSpPr>
          <p:cNvPr id="15" name="TextBox 14"/>
          <p:cNvSpPr txBox="1"/>
          <p:nvPr/>
        </p:nvSpPr>
        <p:spPr>
          <a:xfrm>
            <a:off x="6997868" y="2613788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  <a:endParaRPr lang="en-US" sz="915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7A7-1923-EE4A-ACC7-66DC1DBE074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8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6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BE4E-1D48-944F-953B-19EC4717032C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50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3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50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2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7" y="4827212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425095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10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261-F2B5-7140-B9AE-51B0830F154C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B86-DFB9-DC49-A922-3B423C7C5F5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5"/>
            <a:ext cx="131445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FB90-9B11-5B41-B192-CA49B037CC4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343400" y="2810328"/>
            <a:ext cx="4648200" cy="533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4038600" y="3048000"/>
            <a:ext cx="1905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B28A-9D54-ED40-81AC-FB154684747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343400" y="2810328"/>
            <a:ext cx="4648200" cy="533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4038600" y="3048000"/>
            <a:ext cx="1905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343400" y="2810328"/>
            <a:ext cx="4648200" cy="533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4038600" y="3048000"/>
            <a:ext cx="1905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343400" y="2810328"/>
            <a:ext cx="4648200" cy="533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4038600" y="3048000"/>
            <a:ext cx="1905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46F9-B52D-9149-A824-CDC6EE5D274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D5F4-8FE2-1A48-8FD0-123F0188FF4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995A-9C23-3842-8625-EC12ABD6A257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DB4-E200-C440-837E-54F3C3DBB0A0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272B-9805-384E-B7D9-509EA7465719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4E0-8994-2643-90A6-DC797CB0358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image" Target="../media/image4.png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1.png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B9CC-DF88-424D-8BA9-D38C0C0C690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7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1" y="2892349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5999560" y="2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60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5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2052920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6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2540B9-B1FF-AD45-AB9D-96A8E0EABC3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7" y="3263399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1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530" indent="-21463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1.png"/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1.png"/><Relationship Id="rId2" Type="http://schemas.openxmlformats.org/officeDocument/2006/relationships/image" Target="../media/image9.wmf"/><Relationship Id="rId1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9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1.png"/><Relationship Id="rId2" Type="http://schemas.openxmlformats.org/officeDocument/2006/relationships/image" Target="../media/image9.wmf"/><Relationship Id="rId1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12.wmf"/><Relationship Id="rId6" Type="http://schemas.openxmlformats.org/officeDocument/2006/relationships/image" Target="../media/image9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988840"/>
            <a:ext cx="8784976" cy="1348739"/>
          </a:xfrm>
        </p:spPr>
        <p:txBody>
          <a:bodyPr/>
          <a:lstStyle/>
          <a:p>
            <a:pPr algn="ctr"/>
            <a:r>
              <a:rPr lang="en-US" altLang="en-US" sz="4800" b="1" dirty="0"/>
              <a:t>Software Engineering – </a:t>
            </a:r>
            <a:br>
              <a:rPr lang="en-US" altLang="en-US" sz="4800" b="1" dirty="0"/>
            </a:br>
            <a:r>
              <a:rPr lang="en-US" altLang="en-US" sz="4000" dirty="0">
                <a:ea typeface="MS PGothic" panose="020B0600070205080204" pitchFamily="34" charset="-128"/>
              </a:rPr>
              <a:t>Data Flow Diagram</a:t>
            </a:r>
            <a:endParaRPr lang="en-US" alt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7704856" cy="179377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800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Junaid </a:t>
            </a: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Akram</a:t>
            </a:r>
            <a:endParaRPr lang="en-US" sz="2000" cap="none" dirty="0"/>
          </a:p>
          <a:p>
            <a:pPr algn="ctr"/>
            <a:r>
              <a:rPr lang="en-US" altLang="en-US" sz="1800" cap="none" dirty="0">
                <a:solidFill>
                  <a:srgbClr val="000000"/>
                </a:solidFill>
                <a:latin typeface="Time"/>
              </a:rPr>
              <a:t>Assistant Professor, Department Of Computer Science Comsats (Lahore)</a:t>
            </a:r>
            <a:endParaRPr lang="en-US" altLang="en-US" sz="1800" cap="none" dirty="0">
              <a:solidFill>
                <a:srgbClr val="000000"/>
              </a:solidFill>
              <a:latin typeface="Time"/>
            </a:endParaRPr>
          </a:p>
          <a:p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066925" y="2982906"/>
            <a:ext cx="45720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endParaRPr lang="en-US" sz="1500" dirty="0">
              <a:solidFill>
                <a:prstClr val="black">
                  <a:lumMod val="95000"/>
                  <a:lumOff val="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3968" y="3645024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GB" sz="2400" dirty="0">
                <a:solidFill>
                  <a:srgbClr val="1E5155"/>
                </a:solidFill>
                <a:latin typeface="Century Gothic" panose="020B0502020202020204"/>
              </a:rPr>
              <a:t>By</a:t>
            </a:r>
            <a:endParaRPr lang="en-GB" sz="900" dirty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</p:cSld>
  <p:clrMapOvr>
    <a:masterClrMapping/>
  </p:clrMapOvr>
  <p:transition spd="slow" advTm="6582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95605" y="476885"/>
            <a:ext cx="68580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700"/>
              <a:t>Creating Data Flow Diagrams</a:t>
            </a:r>
            <a:endParaRPr lang="en-US" altLang="en-US" sz="135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657600" y="1543050"/>
            <a:ext cx="434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Steps:</a:t>
            </a:r>
            <a:endParaRPr lang="en-US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3657600" y="1771650"/>
            <a:ext cx="0" cy="40576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714750" y="1943101"/>
            <a:ext cx="4286250" cy="297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500"/>
              <a:t>Create a list of activities</a:t>
            </a:r>
            <a:endParaRPr lang="en-US" altLang="ko-KR" sz="1500">
              <a:ea typeface="굴림" panose="020B0600000101010101" pitchFamily="34" charset="-127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1500">
                <a:ea typeface="굴림" panose="020B0600000101010101" pitchFamily="34" charset="-127"/>
              </a:rPr>
              <a:t>Old way: no Use-Case Diagram</a:t>
            </a:r>
            <a:endParaRPr lang="en-US" altLang="ko-KR" sz="1500">
              <a:ea typeface="굴림" panose="020B0600000101010101" pitchFamily="34" charset="-127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1500">
                <a:ea typeface="굴림" panose="020B0600000101010101" pitchFamily="34" charset="-127"/>
              </a:rPr>
              <a:t>New way: use Use-Case Diagram</a:t>
            </a:r>
            <a:endParaRPr lang="en-US" altLang="en-US" sz="150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500"/>
              <a:t>Construct Context Level DFD</a:t>
            </a:r>
            <a:br>
              <a:rPr lang="en-US" altLang="en-US" sz="1500"/>
            </a:br>
            <a:r>
              <a:rPr lang="en-US" altLang="en-US" sz="1500"/>
              <a:t>(identifies sources and sink)</a:t>
            </a:r>
            <a:endParaRPr lang="en-US" altLang="en-US" sz="150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500"/>
              <a:t>Construct Level 0 DFD </a:t>
            </a:r>
            <a:br>
              <a:rPr lang="en-US" altLang="en-US" sz="1500"/>
            </a:br>
            <a:r>
              <a:rPr lang="en-US" altLang="en-US" sz="1500"/>
              <a:t>(identifies manageable sub processes )</a:t>
            </a:r>
            <a:endParaRPr lang="en-US" altLang="en-US" sz="150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500"/>
              <a:t>Construct Level 1- n DFD </a:t>
            </a:r>
            <a:br>
              <a:rPr lang="en-US" altLang="en-US" sz="1500"/>
            </a:br>
            <a:r>
              <a:rPr lang="en-US" altLang="en-US" sz="1500"/>
              <a:t>(identifies actual data flows and data stores )</a:t>
            </a:r>
            <a:endParaRPr lang="en-US" altLang="en-US" sz="150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143000" y="154305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CC00"/>
                </a:solidFill>
              </a:rPr>
              <a:t>Example</a:t>
            </a:r>
            <a:endParaRPr lang="en-US" altLang="en-US">
              <a:solidFill>
                <a:srgbClr val="00CC00"/>
              </a:solidFill>
            </a:endParaRPr>
          </a:p>
        </p:txBody>
      </p:sp>
      <p:pic>
        <p:nvPicPr>
          <p:cNvPr id="12295" name="Picture 7" descr="j0297517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3019425"/>
            <a:ext cx="18835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314450" y="1943101"/>
            <a:ext cx="2343150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FF0000"/>
                </a:solidFill>
                <a:latin typeface="Times New Roman" panose="02020603050405020304" pitchFamily="18" charset="0"/>
              </a:rPr>
              <a:t>The operations of a simple lemonade stand will be used to demonstrate the creation of dataflow diagrams.</a:t>
            </a:r>
            <a:endParaRPr lang="en-US" altLang="en-US" sz="15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43000" y="857250"/>
            <a:ext cx="68580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700"/>
              <a:t>Creating Data Flow Diagrams</a:t>
            </a:r>
            <a:endParaRPr lang="en-US" altLang="en-US" sz="1350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 flipV="1">
            <a:off x="3657600" y="1771650"/>
            <a:ext cx="0" cy="40576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714750" y="1543051"/>
            <a:ext cx="428625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500"/>
              <a:t>Create a list of activities</a:t>
            </a:r>
            <a:endParaRPr lang="en-US" altLang="en-US" sz="150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143000" y="154305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CC00"/>
                </a:solidFill>
              </a:rPr>
              <a:t>Example</a:t>
            </a:r>
            <a:endParaRPr lang="en-US" altLang="en-US">
              <a:solidFill>
                <a:srgbClr val="00CC00"/>
              </a:solidFill>
            </a:endParaRPr>
          </a:p>
        </p:txBody>
      </p:sp>
      <p:pic>
        <p:nvPicPr>
          <p:cNvPr id="13318" name="Picture 6" descr="j0297517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3019425"/>
            <a:ext cx="18835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314450" y="1943101"/>
            <a:ext cx="2343150" cy="78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FF0000"/>
                </a:solidFill>
                <a:latin typeface="Times New Roman" panose="02020603050405020304" pitchFamily="18" charset="0"/>
              </a:rPr>
              <a:t>Think through the activities that take place at a lemonade stand.</a:t>
            </a:r>
            <a:endParaRPr lang="en-US" altLang="en-US" sz="15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114800" y="2743201"/>
            <a:ext cx="26860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/>
              <a:t>Customer Order</a:t>
            </a:r>
            <a:endParaRPr lang="en-US" altLang="en-US" sz="1500"/>
          </a:p>
          <a:p>
            <a:r>
              <a:rPr lang="en-US" altLang="en-US" sz="1500"/>
              <a:t>Serve Product</a:t>
            </a:r>
            <a:endParaRPr lang="en-US" altLang="en-US" sz="1500"/>
          </a:p>
          <a:p>
            <a:r>
              <a:rPr lang="en-US" altLang="en-US" sz="1500"/>
              <a:t>Collect Payment</a:t>
            </a:r>
            <a:endParaRPr lang="en-US" altLang="en-US" sz="1500"/>
          </a:p>
          <a:p>
            <a:r>
              <a:rPr lang="en-US" altLang="en-US" sz="1500"/>
              <a:t>Produce Product</a:t>
            </a:r>
            <a:endParaRPr lang="en-US" altLang="en-US" sz="1500"/>
          </a:p>
          <a:p>
            <a:r>
              <a:rPr lang="en-US" altLang="en-US" sz="1500"/>
              <a:t>Store Product</a:t>
            </a:r>
            <a:endParaRPr lang="en-US" altLang="en-US" sz="1500"/>
          </a:p>
          <a:p>
            <a:endParaRPr lang="en-US" altLang="en-US" sz="15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43000" y="857250"/>
            <a:ext cx="68580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700"/>
              <a:t>Creating Data Flow Diagrams</a:t>
            </a:r>
            <a:endParaRPr lang="en-US" altLang="en-US" sz="1350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V="1">
            <a:off x="3657600" y="1771650"/>
            <a:ext cx="0" cy="40576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43000" y="154305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CC00"/>
                </a:solidFill>
              </a:rPr>
              <a:t>Example</a:t>
            </a:r>
            <a:endParaRPr lang="en-US" altLang="en-US">
              <a:solidFill>
                <a:srgbClr val="00CC00"/>
              </a:solidFill>
            </a:endParaRPr>
          </a:p>
        </p:txBody>
      </p:sp>
      <p:pic>
        <p:nvPicPr>
          <p:cNvPr id="14341" name="Picture 5" descr="j0297517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3019425"/>
            <a:ext cx="18835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314450" y="1943101"/>
            <a:ext cx="2343150" cy="78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FF0000"/>
                </a:solidFill>
                <a:latin typeface="Times New Roman" panose="02020603050405020304" pitchFamily="18" charset="0"/>
              </a:rPr>
              <a:t>Also think of the additional activities needed to support the basic activities.</a:t>
            </a:r>
            <a:endParaRPr lang="en-US" altLang="en-US" sz="15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114800" y="2743201"/>
            <a:ext cx="2686050" cy="23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/>
              <a:t>Customer Order</a:t>
            </a:r>
            <a:endParaRPr lang="en-US" altLang="en-US" sz="1500"/>
          </a:p>
          <a:p>
            <a:r>
              <a:rPr lang="en-US" altLang="en-US" sz="1500"/>
              <a:t>Serve Product</a:t>
            </a:r>
            <a:endParaRPr lang="en-US" altLang="en-US" sz="1500"/>
          </a:p>
          <a:p>
            <a:r>
              <a:rPr lang="en-US" altLang="en-US" sz="1500"/>
              <a:t>Collect Payment</a:t>
            </a:r>
            <a:endParaRPr lang="en-US" altLang="en-US" sz="1500"/>
          </a:p>
          <a:p>
            <a:r>
              <a:rPr lang="en-US" altLang="en-US" sz="1500"/>
              <a:t>Produce Product</a:t>
            </a:r>
            <a:endParaRPr lang="en-US" altLang="en-US" sz="1500"/>
          </a:p>
          <a:p>
            <a:r>
              <a:rPr lang="en-US" altLang="en-US" sz="1500"/>
              <a:t>Store Product</a:t>
            </a:r>
            <a:endParaRPr lang="en-US" altLang="en-US" sz="1500"/>
          </a:p>
          <a:p>
            <a:r>
              <a:rPr lang="en-US" altLang="en-US" sz="1500"/>
              <a:t>....</a:t>
            </a:r>
            <a:endParaRPr lang="en-US" altLang="en-US" sz="1500"/>
          </a:p>
          <a:p>
            <a:r>
              <a:rPr lang="en-US" altLang="en-US" sz="1500"/>
              <a:t>Order Raw Materials</a:t>
            </a:r>
            <a:endParaRPr lang="en-US" altLang="en-US" sz="1500"/>
          </a:p>
          <a:p>
            <a:r>
              <a:rPr lang="en-US" altLang="en-US" sz="1500"/>
              <a:t>Pay for Raw Materials</a:t>
            </a:r>
            <a:endParaRPr lang="en-US" altLang="en-US" sz="1500"/>
          </a:p>
          <a:p>
            <a:r>
              <a:rPr lang="en-US" altLang="en-US" sz="1500"/>
              <a:t>Pay for Labor</a:t>
            </a:r>
            <a:endParaRPr lang="en-US" altLang="en-US" sz="1500"/>
          </a:p>
          <a:p>
            <a:endParaRPr lang="en-US" altLang="en-US" sz="1500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714750" y="1543051"/>
            <a:ext cx="428625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500"/>
              <a:t>Create a list of activities</a:t>
            </a:r>
            <a:endParaRPr lang="en-US" altLang="en-US" sz="15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43000" y="857250"/>
            <a:ext cx="68580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700"/>
              <a:t>Creating Data Flow Diagrams</a:t>
            </a:r>
            <a:endParaRPr lang="en-US" altLang="en-US" sz="1350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3657600" y="1771650"/>
            <a:ext cx="0" cy="40576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43000" y="154305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CC00"/>
                </a:solidFill>
              </a:rPr>
              <a:t>Example</a:t>
            </a:r>
            <a:endParaRPr lang="en-US" altLang="en-US">
              <a:solidFill>
                <a:srgbClr val="00CC00"/>
              </a:solidFill>
            </a:endParaRPr>
          </a:p>
        </p:txBody>
      </p:sp>
      <p:pic>
        <p:nvPicPr>
          <p:cNvPr id="15365" name="Picture 5" descr="j0297517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3019425"/>
            <a:ext cx="18835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314450" y="1943101"/>
            <a:ext cx="2343150" cy="78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FF0000"/>
                </a:solidFill>
                <a:latin typeface="Times New Roman" panose="02020603050405020304" pitchFamily="18" charset="0"/>
              </a:rPr>
              <a:t>Group these activities in some logical fashion, possibly functional areas.</a:t>
            </a:r>
            <a:endParaRPr lang="en-US" altLang="en-US" sz="15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027170" y="2088833"/>
            <a:ext cx="2686050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/>
              <a:t>Customer Order</a:t>
            </a:r>
            <a:endParaRPr lang="en-US" altLang="en-US" sz="1500"/>
          </a:p>
          <a:p>
            <a:r>
              <a:rPr lang="en-US" altLang="en-US" sz="1500"/>
              <a:t>Serve Product</a:t>
            </a:r>
            <a:endParaRPr lang="en-US" altLang="en-US" sz="1500"/>
          </a:p>
          <a:p>
            <a:r>
              <a:rPr lang="en-US" altLang="en-US" sz="1500"/>
              <a:t>Collect Payment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...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Produce Product</a:t>
            </a:r>
            <a:endParaRPr lang="en-US" altLang="en-US" sz="1500"/>
          </a:p>
          <a:p>
            <a:r>
              <a:rPr lang="en-US" altLang="en-US" sz="1500"/>
              <a:t>Store Product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...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Order Raw Materials</a:t>
            </a:r>
            <a:endParaRPr lang="en-US" altLang="en-US" sz="1500"/>
          </a:p>
          <a:p>
            <a:r>
              <a:rPr lang="en-US" altLang="en-US" sz="1500"/>
              <a:t>Pay for Raw Materials</a:t>
            </a:r>
            <a:endParaRPr lang="en-US" altLang="en-US" sz="1500"/>
          </a:p>
          <a:p>
            <a:r>
              <a:rPr lang="en-US" altLang="en-US" sz="1500"/>
              <a:t>....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Pay for Labor</a:t>
            </a:r>
            <a:endParaRPr lang="en-US" altLang="en-US" sz="150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714750" y="1543051"/>
            <a:ext cx="428625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500"/>
              <a:t>Create a list of activities</a:t>
            </a:r>
            <a:endParaRPr lang="en-US" altLang="en-US" sz="15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43000" y="857250"/>
            <a:ext cx="68580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700"/>
              <a:t>Creating Data Flow Diagrams</a:t>
            </a:r>
            <a:endParaRPr lang="en-US" altLang="en-US" sz="2700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V="1">
            <a:off x="3357563" y="1771650"/>
            <a:ext cx="0" cy="40576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5415439" y="2966085"/>
            <a:ext cx="731996" cy="71247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" rIns="13716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0.0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Lemonade System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16389" name="Rectangle 5"/>
          <p:cNvSpPr>
            <a:spLocks noChangeAspect="1" noChangeArrowheads="1"/>
          </p:cNvSpPr>
          <p:nvPr/>
        </p:nvSpPr>
        <p:spPr bwMode="auto">
          <a:xfrm>
            <a:off x="7222808" y="2992755"/>
            <a:ext cx="6858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EMPLOYEE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16390" name="Rectangle 6"/>
          <p:cNvSpPr>
            <a:spLocks noChangeAspect="1" noChangeArrowheads="1"/>
          </p:cNvSpPr>
          <p:nvPr/>
        </p:nvSpPr>
        <p:spPr bwMode="auto">
          <a:xfrm>
            <a:off x="3708083" y="2992755"/>
            <a:ext cx="6858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CUSTOMER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6391" name="AutoShape 7"/>
          <p:cNvCxnSpPr>
            <a:cxnSpLocks noChangeShapeType="1"/>
          </p:cNvCxnSpPr>
          <p:nvPr/>
        </p:nvCxnSpPr>
        <p:spPr bwMode="auto">
          <a:xfrm>
            <a:off x="6104096" y="3535680"/>
            <a:ext cx="900113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989797" y="336423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Pay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6393" name="AutoShape 9"/>
          <p:cNvCxnSpPr>
            <a:cxnSpLocks noChangeShapeType="1"/>
          </p:cNvCxnSpPr>
          <p:nvPr/>
        </p:nvCxnSpPr>
        <p:spPr bwMode="auto">
          <a:xfrm>
            <a:off x="4451033" y="3564255"/>
            <a:ext cx="957263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lg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329590" y="353568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Payment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6395" name="AutoShape 11"/>
          <p:cNvCxnSpPr>
            <a:cxnSpLocks noChangeShapeType="1"/>
          </p:cNvCxnSpPr>
          <p:nvPr/>
        </p:nvCxnSpPr>
        <p:spPr bwMode="auto">
          <a:xfrm>
            <a:off x="4451033" y="3078480"/>
            <a:ext cx="957263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329590" y="304990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Order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529489" y="2478405"/>
            <a:ext cx="440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Context Level DFD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842963" y="154305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CC00"/>
                </a:solidFill>
              </a:rPr>
              <a:t>Example</a:t>
            </a:r>
            <a:endParaRPr lang="en-US" altLang="en-US">
              <a:solidFill>
                <a:srgbClr val="00CC00"/>
              </a:solidFill>
            </a:endParaRPr>
          </a:p>
        </p:txBody>
      </p:sp>
      <p:pic>
        <p:nvPicPr>
          <p:cNvPr id="16399" name="Picture 15" descr="j0297517"/>
          <p:cNvPicPr>
            <a:picLocks noChangeAspect="1" noChangeArrowheads="1"/>
          </p:cNvPicPr>
          <p:nvPr/>
        </p:nvPicPr>
        <p:blipFill>
          <a:blip r:embed="rId1">
            <a:lum bright="8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3019425"/>
            <a:ext cx="18835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014413" y="1943101"/>
            <a:ext cx="2343150" cy="78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FF0000"/>
                </a:solidFill>
                <a:latin typeface="Times New Roman" panose="02020603050405020304" pitchFamily="18" charset="0"/>
              </a:rPr>
              <a:t>Create a context level diagram identifying the sources and sinks (users).</a:t>
            </a:r>
            <a:endParaRPr lang="en-US" altLang="en-US" sz="15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14413" y="3017045"/>
            <a:ext cx="228600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>
                <a:solidFill>
                  <a:srgbClr val="339933"/>
                </a:solidFill>
              </a:rPr>
              <a:t>Customer Order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Serve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Collect Payment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Produce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Store Product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Order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Labor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</p:txBody>
      </p:sp>
      <p:sp>
        <p:nvSpPr>
          <p:cNvPr id="16402" name="Rectangle 18"/>
          <p:cNvSpPr>
            <a:spLocks noChangeAspect="1" noChangeArrowheads="1"/>
          </p:cNvSpPr>
          <p:nvPr/>
        </p:nvSpPr>
        <p:spPr bwMode="auto">
          <a:xfrm>
            <a:off x="5438775" y="4307205"/>
            <a:ext cx="6858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VENDOR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6403" name="AutoShape 19"/>
          <p:cNvCxnSpPr>
            <a:cxnSpLocks noChangeShapeType="1"/>
          </p:cNvCxnSpPr>
          <p:nvPr/>
        </p:nvCxnSpPr>
        <p:spPr bwMode="auto">
          <a:xfrm>
            <a:off x="5586889" y="3628549"/>
            <a:ext cx="0" cy="6143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4" name="AutoShape 20"/>
          <p:cNvCxnSpPr>
            <a:cxnSpLocks noChangeShapeType="1"/>
            <a:stCxn id="16388" idx="4"/>
            <a:endCxn id="16402" idx="0"/>
          </p:cNvCxnSpPr>
          <p:nvPr/>
        </p:nvCxnSpPr>
        <p:spPr bwMode="auto">
          <a:xfrm>
            <a:off x="5781675" y="3678555"/>
            <a:ext cx="0" cy="6286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4393883" y="390715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r" eaLnBrk="0" hangingPunct="0"/>
            <a:r>
              <a:rPr lang="en-US" altLang="en-US" sz="1050">
                <a:latin typeface="Arial Narrow" panose="020B0606020202030204" pitchFamily="34" charset="0"/>
              </a:rPr>
              <a:t>Payment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5929790" y="402145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Purchase Order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6087428" y="320230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Production Schedule 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6408" name="AutoShape 24"/>
          <p:cNvCxnSpPr>
            <a:cxnSpLocks noChangeShapeType="1"/>
          </p:cNvCxnSpPr>
          <p:nvPr/>
        </p:nvCxnSpPr>
        <p:spPr bwMode="auto">
          <a:xfrm>
            <a:off x="6161246" y="3217545"/>
            <a:ext cx="1020128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9" name="AutoShape 25"/>
          <p:cNvCxnSpPr>
            <a:cxnSpLocks noChangeShapeType="1"/>
          </p:cNvCxnSpPr>
          <p:nvPr/>
        </p:nvCxnSpPr>
        <p:spPr bwMode="auto">
          <a:xfrm>
            <a:off x="5929789" y="3621405"/>
            <a:ext cx="0" cy="6143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4590337" y="373570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r" eaLnBrk="0" hangingPunct="0"/>
            <a:r>
              <a:rPr lang="en-US" altLang="en-US" sz="1050">
                <a:latin typeface="Arial Narrow" panose="020B0606020202030204" pitchFamily="34" charset="0"/>
              </a:rPr>
              <a:t>Received Goods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6054091" y="361950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Time Worked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6412" name="AutoShape 28"/>
          <p:cNvCxnSpPr>
            <a:cxnSpLocks noChangeShapeType="1"/>
          </p:cNvCxnSpPr>
          <p:nvPr/>
        </p:nvCxnSpPr>
        <p:spPr bwMode="auto">
          <a:xfrm>
            <a:off x="6154103" y="3621405"/>
            <a:ext cx="993458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/>
          <p:cNvCxnSpPr>
            <a:cxnSpLocks noChangeShapeType="1"/>
          </p:cNvCxnSpPr>
          <p:nvPr/>
        </p:nvCxnSpPr>
        <p:spPr bwMode="auto">
          <a:xfrm>
            <a:off x="6104096" y="3116580"/>
            <a:ext cx="900113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5989797" y="294513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Sales Forecast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459004" y="1543050"/>
            <a:ext cx="4541996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en-US" sz="1500"/>
              <a:t>Construct Context Level DFD</a:t>
            </a:r>
            <a:br>
              <a:rPr lang="en-US" altLang="en-US" sz="1500"/>
            </a:br>
            <a:r>
              <a:rPr lang="en-US" altLang="en-US" sz="1500"/>
              <a:t>(identifies sources and sink)</a:t>
            </a:r>
            <a:endParaRPr lang="en-US" altLang="en-US" sz="1500"/>
          </a:p>
        </p:txBody>
      </p:sp>
      <p:cxnSp>
        <p:nvCxnSpPr>
          <p:cNvPr id="16416" name="AutoShape 32"/>
          <p:cNvCxnSpPr>
            <a:cxnSpLocks noChangeShapeType="1"/>
            <a:stCxn id="16388" idx="2"/>
            <a:endCxn id="16390" idx="3"/>
          </p:cNvCxnSpPr>
          <p:nvPr/>
        </p:nvCxnSpPr>
        <p:spPr bwMode="auto">
          <a:xfrm flipH="1">
            <a:off x="4393883" y="3322320"/>
            <a:ext cx="1021556" cy="1333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4329590" y="333565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Product Served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43000" y="857250"/>
            <a:ext cx="68580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700"/>
              <a:t>Creating Data Flow Diagrams</a:t>
            </a:r>
            <a:endParaRPr lang="en-US" altLang="en-US" sz="2700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V="1">
            <a:off x="3657600" y="1771650"/>
            <a:ext cx="0" cy="40576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600450" y="2171700"/>
            <a:ext cx="440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Level 0 DFD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143000" y="154305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CC00"/>
                </a:solidFill>
              </a:rPr>
              <a:t>Example</a:t>
            </a:r>
            <a:endParaRPr lang="en-US" altLang="en-US">
              <a:solidFill>
                <a:srgbClr val="00CC00"/>
              </a:solidFill>
            </a:endParaRPr>
          </a:p>
        </p:txBody>
      </p:sp>
      <p:pic>
        <p:nvPicPr>
          <p:cNvPr id="17414" name="Picture 6" descr="j0297517"/>
          <p:cNvPicPr>
            <a:picLocks noChangeAspect="1" noChangeArrowheads="1"/>
          </p:cNvPicPr>
          <p:nvPr/>
        </p:nvPicPr>
        <p:blipFill>
          <a:blip r:embed="rId1">
            <a:lum bright="8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3019425"/>
            <a:ext cx="18835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314450" y="1943101"/>
            <a:ext cx="2343150" cy="78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FF0000"/>
                </a:solidFill>
                <a:latin typeface="Times New Roman" panose="02020603050405020304" pitchFamily="18" charset="0"/>
              </a:rPr>
              <a:t>Create a level 0 diagram identifying the logical subsystems that may exist.</a:t>
            </a:r>
            <a:endParaRPr lang="en-US" altLang="en-US" sz="15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314450" y="3017045"/>
            <a:ext cx="228600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>
                <a:solidFill>
                  <a:srgbClr val="339933"/>
                </a:solidFill>
              </a:rPr>
              <a:t>Customer Order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Serve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Collect Payment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Produce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Store Product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Order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Labor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714750" y="1657351"/>
            <a:ext cx="4286250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3"/>
            </a:pPr>
            <a:r>
              <a:rPr lang="en-US" altLang="en-US" sz="1500"/>
              <a:t>Construct Level 0 DFD </a:t>
            </a:r>
            <a:br>
              <a:rPr lang="en-US" altLang="en-US" sz="1500"/>
            </a:br>
            <a:r>
              <a:rPr lang="en-US" altLang="en-US" sz="1500"/>
              <a:t>(identifies manageable sub processes )</a:t>
            </a:r>
            <a:endParaRPr lang="en-US" altLang="en-US" sz="1500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479256" y="3457575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" rIns="13716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2.0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Production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7419" name="AutoShape 11"/>
          <p:cNvCxnSpPr>
            <a:cxnSpLocks noChangeShapeType="1"/>
            <a:endCxn id="17423" idx="3"/>
          </p:cNvCxnSpPr>
          <p:nvPr/>
        </p:nvCxnSpPr>
        <p:spPr bwMode="auto">
          <a:xfrm flipV="1">
            <a:off x="4514851" y="3107532"/>
            <a:ext cx="1064419" cy="692944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0" name="Rectangle 12"/>
          <p:cNvSpPr>
            <a:spLocks noChangeAspect="1" noChangeArrowheads="1"/>
          </p:cNvSpPr>
          <p:nvPr/>
        </p:nvSpPr>
        <p:spPr bwMode="auto">
          <a:xfrm>
            <a:off x="7079456" y="3457575"/>
            <a:ext cx="6858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EMPLOYEE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7421" name="AutoShape 13"/>
          <p:cNvCxnSpPr>
            <a:cxnSpLocks noChangeShapeType="1"/>
            <a:stCxn id="17420" idx="1"/>
            <a:endCxn id="17418" idx="6"/>
          </p:cNvCxnSpPr>
          <p:nvPr/>
        </p:nvCxnSpPr>
        <p:spPr bwMode="auto">
          <a:xfrm flipH="1">
            <a:off x="6172200" y="3800475"/>
            <a:ext cx="900113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172200" y="3714750"/>
            <a:ext cx="8001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Production</a:t>
            </a:r>
            <a:br>
              <a:rPr lang="en-US" altLang="en-US" sz="1050">
                <a:latin typeface="Arial Narrow" panose="020B0606020202030204" pitchFamily="34" charset="0"/>
              </a:rPr>
            </a:br>
            <a:r>
              <a:rPr lang="en-US" altLang="en-US" sz="1050">
                <a:latin typeface="Arial Narrow" panose="020B0606020202030204" pitchFamily="34" charset="0"/>
              </a:rPr>
              <a:t> Schedule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5479256" y="25146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" rIns="13716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1.0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Sale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5479256" y="42862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3.0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Procure-ment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7425" name="AutoShape 17"/>
          <p:cNvCxnSpPr>
            <a:cxnSpLocks noChangeShapeType="1"/>
            <a:stCxn id="17453" idx="6"/>
            <a:endCxn id="17423" idx="2"/>
          </p:cNvCxnSpPr>
          <p:nvPr/>
        </p:nvCxnSpPr>
        <p:spPr bwMode="auto">
          <a:xfrm flipV="1">
            <a:off x="4514850" y="2857500"/>
            <a:ext cx="957263" cy="7143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6" name="AutoShape 18"/>
          <p:cNvCxnSpPr>
            <a:cxnSpLocks noChangeShapeType="1"/>
            <a:stCxn id="17423" idx="6"/>
            <a:endCxn id="17455" idx="2"/>
          </p:cNvCxnSpPr>
          <p:nvPr/>
        </p:nvCxnSpPr>
        <p:spPr bwMode="auto">
          <a:xfrm>
            <a:off x="6172200" y="2857500"/>
            <a:ext cx="876300" cy="7143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7" name="AutoShape 19"/>
          <p:cNvCxnSpPr>
            <a:cxnSpLocks noChangeShapeType="1"/>
            <a:stCxn id="17423" idx="4"/>
            <a:endCxn id="17418" idx="0"/>
          </p:cNvCxnSpPr>
          <p:nvPr/>
        </p:nvCxnSpPr>
        <p:spPr bwMode="auto">
          <a:xfrm>
            <a:off x="5822156" y="3207544"/>
            <a:ext cx="0" cy="242888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465095" y="297180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Sales Forecast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5236370" y="322897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Product Ordered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7430" name="AutoShape 22"/>
          <p:cNvCxnSpPr>
            <a:cxnSpLocks noChangeShapeType="1"/>
            <a:stCxn id="17454" idx="2"/>
            <a:endCxn id="17424" idx="6"/>
          </p:cNvCxnSpPr>
          <p:nvPr/>
        </p:nvCxnSpPr>
        <p:spPr bwMode="auto">
          <a:xfrm flipH="1">
            <a:off x="6172200" y="4029075"/>
            <a:ext cx="914400" cy="6000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1" name="Rectangle 23"/>
          <p:cNvSpPr>
            <a:spLocks noChangeAspect="1" noChangeArrowheads="1"/>
          </p:cNvSpPr>
          <p:nvPr/>
        </p:nvSpPr>
        <p:spPr bwMode="auto">
          <a:xfrm>
            <a:off x="3829050" y="3457575"/>
            <a:ext cx="6858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CUSTOMER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7432" name="AutoShape 24"/>
          <p:cNvCxnSpPr>
            <a:cxnSpLocks noChangeShapeType="1"/>
            <a:stCxn id="17450" idx="7"/>
            <a:endCxn id="17420" idx="2"/>
          </p:cNvCxnSpPr>
          <p:nvPr/>
        </p:nvCxnSpPr>
        <p:spPr bwMode="auto">
          <a:xfrm flipV="1">
            <a:off x="6072188" y="4150519"/>
            <a:ext cx="1350169" cy="11430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5550695" y="497205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Pay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7434" name="AutoShape 26"/>
          <p:cNvCxnSpPr>
            <a:cxnSpLocks noChangeShapeType="1"/>
            <a:stCxn id="17424" idx="0"/>
            <a:endCxn id="17418" idx="4"/>
          </p:cNvCxnSpPr>
          <p:nvPr/>
        </p:nvCxnSpPr>
        <p:spPr bwMode="auto">
          <a:xfrm flipV="1">
            <a:off x="5822156" y="4150519"/>
            <a:ext cx="0" cy="128588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lg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4972051" y="342900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Payment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3943351" y="300037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r" eaLnBrk="0" hangingPunct="0"/>
            <a:r>
              <a:rPr lang="en-US" altLang="en-US" sz="1050">
                <a:latin typeface="Arial Narrow" panose="020B0606020202030204" pitchFamily="34" charset="0"/>
              </a:rPr>
              <a:t>Customer Order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37" name="Rectangle 29"/>
          <p:cNvSpPr>
            <a:spLocks noChangeAspect="1" noChangeArrowheads="1"/>
          </p:cNvSpPr>
          <p:nvPr/>
        </p:nvSpPr>
        <p:spPr bwMode="auto">
          <a:xfrm>
            <a:off x="3829050" y="4286250"/>
            <a:ext cx="6858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VENDOR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7438" name="AutoShape 30"/>
          <p:cNvCxnSpPr>
            <a:cxnSpLocks noChangeShapeType="1"/>
            <a:stCxn id="17424" idx="3"/>
            <a:endCxn id="17452" idx="6"/>
          </p:cNvCxnSpPr>
          <p:nvPr/>
        </p:nvCxnSpPr>
        <p:spPr bwMode="auto">
          <a:xfrm flipH="1" flipV="1">
            <a:off x="4514851" y="4876801"/>
            <a:ext cx="1064419" cy="2381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9" name="AutoShape 31"/>
          <p:cNvCxnSpPr>
            <a:cxnSpLocks noChangeShapeType="1"/>
            <a:stCxn id="17424" idx="1"/>
            <a:endCxn id="17451" idx="6"/>
          </p:cNvCxnSpPr>
          <p:nvPr/>
        </p:nvCxnSpPr>
        <p:spPr bwMode="auto">
          <a:xfrm flipH="1">
            <a:off x="4514851" y="4379120"/>
            <a:ext cx="1064419" cy="2381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636295" y="485775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Payment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4286251" y="460057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r" eaLnBrk="0" hangingPunct="0"/>
            <a:r>
              <a:rPr lang="en-US" altLang="en-US" sz="1050">
                <a:latin typeface="Arial Narrow" panose="020B0606020202030204" pitchFamily="34" charset="0"/>
              </a:rPr>
              <a:t>Purchase Order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5829301" y="460057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Order</a:t>
            </a:r>
            <a:br>
              <a:rPr lang="en-US" altLang="en-US" sz="1050">
                <a:latin typeface="Arial Narrow" panose="020B0606020202030204" pitchFamily="34" charset="0"/>
              </a:rPr>
            </a:br>
            <a:r>
              <a:rPr lang="en-US" altLang="en-US" sz="1050">
                <a:latin typeface="Arial Narrow" panose="020B0606020202030204" pitchFamily="34" charset="0"/>
              </a:rPr>
              <a:t>   Decisions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7443" name="AutoShape 35"/>
          <p:cNvCxnSpPr>
            <a:cxnSpLocks noChangeShapeType="1"/>
            <a:stCxn id="17424" idx="2"/>
            <a:endCxn id="17437" idx="3"/>
          </p:cNvCxnSpPr>
          <p:nvPr/>
        </p:nvCxnSpPr>
        <p:spPr bwMode="auto">
          <a:xfrm flipH="1">
            <a:off x="4521995" y="4629150"/>
            <a:ext cx="950119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4514851" y="418147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Received Goods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6636545" y="502920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Time Worked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7446" name="AutoShape 38"/>
          <p:cNvCxnSpPr>
            <a:cxnSpLocks noChangeShapeType="1"/>
            <a:stCxn id="17450" idx="6"/>
            <a:endCxn id="17456" idx="5"/>
          </p:cNvCxnSpPr>
          <p:nvPr/>
        </p:nvCxnSpPr>
        <p:spPr bwMode="auto">
          <a:xfrm flipV="1">
            <a:off x="6179344" y="4108848"/>
            <a:ext cx="1510904" cy="143470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47" name="AutoShape 39"/>
          <p:cNvCxnSpPr>
            <a:cxnSpLocks noChangeShapeType="1"/>
            <a:stCxn id="17418" idx="2"/>
            <a:endCxn id="17431" idx="3"/>
          </p:cNvCxnSpPr>
          <p:nvPr/>
        </p:nvCxnSpPr>
        <p:spPr bwMode="auto">
          <a:xfrm flipH="1">
            <a:off x="4521995" y="3800475"/>
            <a:ext cx="950119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5874545" y="412432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Inventory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4457701" y="382905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Product Served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50" name="Oval 42"/>
          <p:cNvSpPr>
            <a:spLocks noChangeArrowheads="1"/>
          </p:cNvSpPr>
          <p:nvPr/>
        </p:nvSpPr>
        <p:spPr bwMode="auto">
          <a:xfrm>
            <a:off x="5486400" y="52006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4.0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Payroll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17451" name="Oval 43"/>
          <p:cNvSpPr>
            <a:spLocks noChangeArrowheads="1"/>
          </p:cNvSpPr>
          <p:nvPr/>
        </p:nvSpPr>
        <p:spPr bwMode="auto">
          <a:xfrm>
            <a:off x="4343400" y="4295775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7452" name="Oval 44"/>
          <p:cNvSpPr>
            <a:spLocks noChangeArrowheads="1"/>
          </p:cNvSpPr>
          <p:nvPr/>
        </p:nvSpPr>
        <p:spPr bwMode="auto">
          <a:xfrm>
            <a:off x="4343400" y="4791075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7453" name="Oval 45"/>
          <p:cNvSpPr>
            <a:spLocks noChangeArrowheads="1"/>
          </p:cNvSpPr>
          <p:nvPr/>
        </p:nvSpPr>
        <p:spPr bwMode="auto">
          <a:xfrm>
            <a:off x="4343400" y="348615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7454" name="Oval 46"/>
          <p:cNvSpPr>
            <a:spLocks noChangeArrowheads="1"/>
          </p:cNvSpPr>
          <p:nvPr/>
        </p:nvSpPr>
        <p:spPr bwMode="auto">
          <a:xfrm>
            <a:off x="7086600" y="394335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7455" name="Oval 47"/>
          <p:cNvSpPr>
            <a:spLocks noChangeArrowheads="1"/>
          </p:cNvSpPr>
          <p:nvPr/>
        </p:nvSpPr>
        <p:spPr bwMode="auto">
          <a:xfrm>
            <a:off x="7048500" y="348615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7543800" y="396240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j0198656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1" y="4229100"/>
            <a:ext cx="1570435" cy="172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143000" y="857250"/>
            <a:ext cx="68580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700"/>
              <a:t>Creating Data Flow Diagrams</a:t>
            </a:r>
            <a:endParaRPr lang="en-US" altLang="en-US" sz="270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657600" y="1771650"/>
            <a:ext cx="0" cy="40576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600450" y="2171700"/>
            <a:ext cx="440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Level 1 DFD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143000" y="154305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CC00"/>
                </a:solidFill>
              </a:rPr>
              <a:t>Example</a:t>
            </a:r>
            <a:endParaRPr lang="en-US" altLang="en-US">
              <a:solidFill>
                <a:srgbClr val="00CC00"/>
              </a:solidFill>
            </a:endParaRPr>
          </a:p>
        </p:txBody>
      </p:sp>
      <p:pic>
        <p:nvPicPr>
          <p:cNvPr id="18439" name="Picture 7" descr="j0297517"/>
          <p:cNvPicPr>
            <a:picLocks noChangeAspect="1" noChangeArrowheads="1"/>
          </p:cNvPicPr>
          <p:nvPr/>
        </p:nvPicPr>
        <p:blipFill>
          <a:blip r:embed="rId2">
            <a:lum bright="8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3019425"/>
            <a:ext cx="18835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314450" y="1943101"/>
            <a:ext cx="2343150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FF0000"/>
                </a:solidFill>
                <a:latin typeface="Times New Roman" panose="02020603050405020304" pitchFamily="18" charset="0"/>
              </a:rPr>
              <a:t>Create a level 1 decomposing the processes in level 0 and identifying data stores.</a:t>
            </a:r>
            <a:endParaRPr lang="en-US" altLang="en-US" sz="15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714750" y="1657351"/>
            <a:ext cx="4286250" cy="78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4"/>
            </a:pPr>
            <a:r>
              <a:rPr lang="en-US" altLang="en-US" sz="1500"/>
              <a:t>Construct Level 1- n DFD </a:t>
            </a:r>
            <a:br>
              <a:rPr lang="en-US" altLang="en-US" sz="1500"/>
            </a:br>
            <a:r>
              <a:rPr lang="en-US" altLang="en-US" sz="1500"/>
              <a:t>(identifies actual data flows and data stores )</a:t>
            </a:r>
            <a:endParaRPr lang="en-US" altLang="en-US" sz="1500"/>
          </a:p>
        </p:txBody>
      </p:sp>
      <p:cxnSp>
        <p:nvCxnSpPr>
          <p:cNvPr id="18442" name="AutoShape 10"/>
          <p:cNvCxnSpPr>
            <a:cxnSpLocks noChangeShapeType="1"/>
            <a:stCxn id="18461" idx="3"/>
            <a:endCxn id="18443" idx="3"/>
          </p:cNvCxnSpPr>
          <p:nvPr/>
        </p:nvCxnSpPr>
        <p:spPr bwMode="auto">
          <a:xfrm flipV="1">
            <a:off x="6057900" y="4136231"/>
            <a:ext cx="271463" cy="434579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6229350" y="35433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" rIns="13716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1.3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Produce Sales Forecast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8444" name="AutoShape 12"/>
          <p:cNvCxnSpPr>
            <a:cxnSpLocks noChangeShapeType="1"/>
            <a:stCxn id="18443" idx="6"/>
            <a:endCxn id="18446" idx="0"/>
          </p:cNvCxnSpPr>
          <p:nvPr/>
        </p:nvCxnSpPr>
        <p:spPr bwMode="auto">
          <a:xfrm>
            <a:off x="6922294" y="3886200"/>
            <a:ext cx="482204" cy="1714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5" name="AutoShape 13"/>
          <p:cNvCxnSpPr>
            <a:cxnSpLocks noChangeShapeType="1"/>
            <a:stCxn id="18457" idx="3"/>
            <a:endCxn id="18443" idx="1"/>
          </p:cNvCxnSpPr>
          <p:nvPr/>
        </p:nvCxnSpPr>
        <p:spPr bwMode="auto">
          <a:xfrm>
            <a:off x="6057900" y="3142060"/>
            <a:ext cx="271463" cy="494109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6807995" y="405765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Sales Forecast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286126" y="402907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Payment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4343400" y="348615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7048500" y="348615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7543800" y="396240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1314450" y="3017045"/>
            <a:ext cx="228600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 b="1"/>
              <a:t>Customer Order</a:t>
            </a:r>
            <a:endParaRPr lang="en-US" altLang="en-US" sz="1500" b="1"/>
          </a:p>
          <a:p>
            <a:r>
              <a:rPr lang="en-US" altLang="en-US" sz="1500">
                <a:solidFill>
                  <a:srgbClr val="339933"/>
                </a:solidFill>
              </a:rPr>
              <a:t>Serve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 b="1"/>
              <a:t>Collect Payment</a:t>
            </a:r>
            <a:endParaRPr lang="en-US" altLang="en-US" sz="1500" b="1"/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Produce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Store Product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Order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Labor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4343400" y="31432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1.1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Record Order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8453" name="AutoShape 21"/>
          <p:cNvCxnSpPr>
            <a:cxnSpLocks noChangeShapeType="1"/>
            <a:stCxn id="18452" idx="6"/>
            <a:endCxn id="18457" idx="1"/>
          </p:cNvCxnSpPr>
          <p:nvPr/>
        </p:nvCxnSpPr>
        <p:spPr bwMode="auto">
          <a:xfrm flipV="1">
            <a:off x="5036345" y="3142061"/>
            <a:ext cx="335756" cy="34409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4" name="AutoShape 22"/>
          <p:cNvCxnSpPr>
            <a:cxnSpLocks noChangeShapeType="1"/>
            <a:stCxn id="18447" idx="2"/>
            <a:endCxn id="18460" idx="2"/>
          </p:cNvCxnSpPr>
          <p:nvPr/>
        </p:nvCxnSpPr>
        <p:spPr bwMode="auto">
          <a:xfrm rot="16200000" flipH="1">
            <a:off x="3937993" y="4173737"/>
            <a:ext cx="342900" cy="453628"/>
          </a:xfrm>
          <a:prstGeom prst="curvedConnector2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3543301" y="280035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Customer Order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8457" name="Rectangle 25" descr="DataStore"/>
          <p:cNvSpPr>
            <a:spLocks noChangeArrowheads="1"/>
          </p:cNvSpPr>
          <p:nvPr/>
        </p:nvSpPr>
        <p:spPr bwMode="auto">
          <a:xfrm>
            <a:off x="5372100" y="3028951"/>
            <a:ext cx="685800" cy="22621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ORDER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8458" name="AutoShape 26"/>
          <p:cNvCxnSpPr>
            <a:cxnSpLocks noChangeShapeType="1"/>
            <a:stCxn id="18457" idx="2"/>
            <a:endCxn id="18460" idx="7"/>
          </p:cNvCxnSpPr>
          <p:nvPr/>
        </p:nvCxnSpPr>
        <p:spPr bwMode="auto">
          <a:xfrm flipH="1">
            <a:off x="4929188" y="3255169"/>
            <a:ext cx="785813" cy="10668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9" name="AutoShape 27"/>
          <p:cNvCxnSpPr>
            <a:cxnSpLocks noChangeShapeType="1"/>
            <a:stCxn id="18455" idx="2"/>
            <a:endCxn id="18452" idx="2"/>
          </p:cNvCxnSpPr>
          <p:nvPr/>
        </p:nvCxnSpPr>
        <p:spPr bwMode="auto">
          <a:xfrm rot="16200000" flipH="1">
            <a:off x="3995143" y="3145037"/>
            <a:ext cx="485775" cy="196453"/>
          </a:xfrm>
          <a:prstGeom prst="curvedConnector2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4343400" y="42291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1.2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Receive Payment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18461" name="Rectangle 29" descr="DataStore"/>
          <p:cNvSpPr>
            <a:spLocks noChangeArrowheads="1"/>
          </p:cNvSpPr>
          <p:nvPr/>
        </p:nvSpPr>
        <p:spPr bwMode="auto">
          <a:xfrm>
            <a:off x="5372100" y="4457701"/>
            <a:ext cx="685800" cy="22621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PAYMENT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8462" name="AutoShape 30"/>
          <p:cNvCxnSpPr>
            <a:cxnSpLocks noChangeShapeType="1"/>
            <a:stCxn id="18460" idx="6"/>
            <a:endCxn id="18461" idx="1"/>
          </p:cNvCxnSpPr>
          <p:nvPr/>
        </p:nvCxnSpPr>
        <p:spPr bwMode="auto">
          <a:xfrm flipV="1">
            <a:off x="5036345" y="4570811"/>
            <a:ext cx="335756" cy="119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257800" y="3829050"/>
            <a:ext cx="9715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Severed Order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6400801" y="297180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Request for Forecast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8465" name="AutoShape 33"/>
          <p:cNvCxnSpPr>
            <a:cxnSpLocks noChangeShapeType="1"/>
            <a:stCxn id="18464" idx="2"/>
            <a:endCxn id="18443" idx="0"/>
          </p:cNvCxnSpPr>
          <p:nvPr/>
        </p:nvCxnSpPr>
        <p:spPr bwMode="auto">
          <a:xfrm rot="5400000">
            <a:off x="6602612" y="3141464"/>
            <a:ext cx="364331" cy="425054"/>
          </a:xfrm>
          <a:prstGeom prst="curvedConnector3">
            <a:avLst>
              <a:gd name="adj1" fmla="val 50981"/>
            </a:avLst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6" name="Rectangle 34" descr="DataStore"/>
          <p:cNvSpPr>
            <a:spLocks noChangeArrowheads="1"/>
          </p:cNvSpPr>
          <p:nvPr/>
        </p:nvSpPr>
        <p:spPr bwMode="auto">
          <a:xfrm>
            <a:off x="5372100" y="2571751"/>
            <a:ext cx="685800" cy="22621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CUSTOMER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8467" name="AutoShape 35"/>
          <p:cNvCxnSpPr>
            <a:cxnSpLocks noChangeShapeType="1"/>
            <a:stCxn id="18466" idx="1"/>
            <a:endCxn id="18452" idx="0"/>
          </p:cNvCxnSpPr>
          <p:nvPr/>
        </p:nvCxnSpPr>
        <p:spPr bwMode="auto">
          <a:xfrm flipH="1">
            <a:off x="4686300" y="2684860"/>
            <a:ext cx="685800" cy="45124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j0113060"/>
          <p:cNvPicPr>
            <a:picLocks noChangeAspect="1" noChangeArrowheads="1"/>
          </p:cNvPicPr>
          <p:nvPr/>
        </p:nvPicPr>
        <p:blipFill>
          <a:blip r:embed="rId1" cstate="print">
            <a:lum bright="5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229" y="3943350"/>
            <a:ext cx="1660922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43000" y="857250"/>
            <a:ext cx="68580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700"/>
              <a:t>Creating Data Flow Diagrams</a:t>
            </a:r>
            <a:endParaRPr lang="en-US" altLang="en-US" sz="270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3657600" y="1771650"/>
            <a:ext cx="0" cy="40576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600450" y="2171700"/>
            <a:ext cx="440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Level 1 DFD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143000" y="154305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CC00"/>
                </a:solidFill>
              </a:rPr>
              <a:t>Example</a:t>
            </a:r>
            <a:endParaRPr lang="en-US" altLang="en-US">
              <a:solidFill>
                <a:srgbClr val="00CC00"/>
              </a:solidFill>
            </a:endParaRPr>
          </a:p>
        </p:txBody>
      </p:sp>
      <p:pic>
        <p:nvPicPr>
          <p:cNvPr id="19463" name="Picture 7" descr="j0297517"/>
          <p:cNvPicPr>
            <a:picLocks noChangeAspect="1" noChangeArrowheads="1"/>
          </p:cNvPicPr>
          <p:nvPr/>
        </p:nvPicPr>
        <p:blipFill>
          <a:blip r:embed="rId2">
            <a:lum bright="8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3019425"/>
            <a:ext cx="18835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314450" y="1943101"/>
            <a:ext cx="2343150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latin typeface="Times New Roman" panose="02020603050405020304" pitchFamily="18" charset="0"/>
              </a:rPr>
              <a:t>Create a level 1 decomposing the processes in level 0 and identifying data stores.</a:t>
            </a:r>
            <a:endParaRPr lang="en-US" altLang="en-US" sz="1500">
              <a:latin typeface="Times New Roman" panose="02020603050405020304" pitchFamily="18" charset="0"/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714750" y="1657351"/>
            <a:ext cx="428625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4"/>
            </a:pPr>
            <a:r>
              <a:rPr lang="en-US" altLang="en-US" sz="1500"/>
              <a:t>Construct Level 1 (continued)</a:t>
            </a:r>
            <a:endParaRPr lang="en-US" altLang="en-US" sz="1500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314450" y="3017045"/>
            <a:ext cx="228600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>
                <a:solidFill>
                  <a:srgbClr val="339933"/>
                </a:solidFill>
              </a:rPr>
              <a:t>Customer Order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 b="1"/>
              <a:t>Serve Product</a:t>
            </a:r>
            <a:endParaRPr lang="en-US" altLang="en-US" sz="1500" b="1"/>
          </a:p>
          <a:p>
            <a:r>
              <a:rPr lang="en-US" altLang="en-US" sz="1500">
                <a:solidFill>
                  <a:srgbClr val="339933"/>
                </a:solidFill>
              </a:rPr>
              <a:t>Collect Payment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 b="1"/>
              <a:t>Produce Product</a:t>
            </a:r>
            <a:endParaRPr lang="en-US" altLang="en-US" sz="1500" b="1"/>
          </a:p>
          <a:p>
            <a:r>
              <a:rPr lang="en-US" altLang="en-US" sz="1500" b="1"/>
              <a:t>Store Product</a:t>
            </a:r>
            <a:endParaRPr lang="en-US" altLang="en-US" sz="1500" b="1"/>
          </a:p>
          <a:p>
            <a:endParaRPr lang="en-US" altLang="en-US" sz="1500" b="1"/>
          </a:p>
          <a:p>
            <a:r>
              <a:rPr lang="en-US" altLang="en-US" sz="1500">
                <a:solidFill>
                  <a:srgbClr val="339933"/>
                </a:solidFill>
              </a:rPr>
              <a:t>Order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Labor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4343400" y="331470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7048500" y="428625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7543800" y="476250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4357688" y="29718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2.1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Serve Product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9471" name="AutoShape 15"/>
          <p:cNvCxnSpPr>
            <a:cxnSpLocks noChangeShapeType="1"/>
            <a:stCxn id="19474" idx="1"/>
            <a:endCxn id="19470" idx="7"/>
          </p:cNvCxnSpPr>
          <p:nvPr/>
        </p:nvCxnSpPr>
        <p:spPr bwMode="auto">
          <a:xfrm flipH="1">
            <a:off x="4943475" y="2970610"/>
            <a:ext cx="542925" cy="94059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2" name="AutoShape 16"/>
          <p:cNvCxnSpPr>
            <a:cxnSpLocks noChangeShapeType="1"/>
            <a:endCxn id="19477" idx="2"/>
          </p:cNvCxnSpPr>
          <p:nvPr/>
        </p:nvCxnSpPr>
        <p:spPr bwMode="auto">
          <a:xfrm rot="16200000" flipH="1">
            <a:off x="4011216" y="3946922"/>
            <a:ext cx="400050" cy="278606"/>
          </a:xfrm>
          <a:prstGeom prst="curvedConnector2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3543301" y="262890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Product Order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9474" name="Rectangle 18" descr="DataStore"/>
          <p:cNvSpPr>
            <a:spLocks noChangeArrowheads="1"/>
          </p:cNvSpPr>
          <p:nvPr/>
        </p:nvSpPr>
        <p:spPr bwMode="auto">
          <a:xfrm>
            <a:off x="5486400" y="2857501"/>
            <a:ext cx="685800" cy="22621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ORDER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9475" name="AutoShape 19"/>
          <p:cNvCxnSpPr>
            <a:cxnSpLocks noChangeShapeType="1"/>
            <a:stCxn id="19470" idx="5"/>
            <a:endCxn id="19474" idx="2"/>
          </p:cNvCxnSpPr>
          <p:nvPr/>
        </p:nvCxnSpPr>
        <p:spPr bwMode="auto">
          <a:xfrm flipV="1">
            <a:off x="4943475" y="3083719"/>
            <a:ext cx="885825" cy="48101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6" name="AutoShape 20"/>
          <p:cNvCxnSpPr>
            <a:cxnSpLocks noChangeShapeType="1"/>
            <a:stCxn id="19473" idx="2"/>
            <a:endCxn id="19470" idx="2"/>
          </p:cNvCxnSpPr>
          <p:nvPr/>
        </p:nvCxnSpPr>
        <p:spPr bwMode="auto">
          <a:xfrm rot="16200000" flipH="1">
            <a:off x="4002287" y="2966443"/>
            <a:ext cx="485775" cy="210740"/>
          </a:xfrm>
          <a:prstGeom prst="curvedConnector2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4357688" y="39433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2.2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Produce Product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19478" name="Rectangle 22" descr="DataStore"/>
          <p:cNvSpPr>
            <a:spLocks noChangeArrowheads="1"/>
          </p:cNvSpPr>
          <p:nvPr/>
        </p:nvSpPr>
        <p:spPr bwMode="auto">
          <a:xfrm>
            <a:off x="5486400" y="4572001"/>
            <a:ext cx="685800" cy="22621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INVENTORTY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9479" name="AutoShape 23"/>
          <p:cNvCxnSpPr>
            <a:cxnSpLocks noChangeShapeType="1"/>
            <a:stCxn id="19477" idx="6"/>
            <a:endCxn id="19482" idx="2"/>
          </p:cNvCxnSpPr>
          <p:nvPr/>
        </p:nvCxnSpPr>
        <p:spPr bwMode="auto">
          <a:xfrm flipV="1">
            <a:off x="5050632" y="3940970"/>
            <a:ext cx="835819" cy="345281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372100" y="3257550"/>
            <a:ext cx="9715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Quantity Severed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3657600" y="3771900"/>
            <a:ext cx="8001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Production</a:t>
            </a:r>
            <a:br>
              <a:rPr lang="en-US" altLang="en-US" sz="1050">
                <a:latin typeface="Arial Narrow" panose="020B0606020202030204" pitchFamily="34" charset="0"/>
              </a:rPr>
            </a:br>
            <a:r>
              <a:rPr lang="en-US" altLang="en-US" sz="1050">
                <a:latin typeface="Arial Narrow" panose="020B0606020202030204" pitchFamily="34" charset="0"/>
              </a:rPr>
              <a:t> Schedule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9482" name="Rectangle 26" descr="DataStore"/>
          <p:cNvSpPr>
            <a:spLocks noChangeArrowheads="1"/>
          </p:cNvSpPr>
          <p:nvPr/>
        </p:nvSpPr>
        <p:spPr bwMode="auto">
          <a:xfrm>
            <a:off x="5486400" y="3657601"/>
            <a:ext cx="800100" cy="28336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RAW MATERIALS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9483" name="AutoShape 27"/>
          <p:cNvCxnSpPr>
            <a:cxnSpLocks noChangeShapeType="1"/>
            <a:stCxn id="19482" idx="1"/>
            <a:endCxn id="19477" idx="0"/>
          </p:cNvCxnSpPr>
          <p:nvPr/>
        </p:nvCxnSpPr>
        <p:spPr bwMode="auto">
          <a:xfrm flipH="1">
            <a:off x="4700588" y="3799285"/>
            <a:ext cx="785813" cy="13692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4357688" y="49720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2.3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Store</a:t>
            </a:r>
            <a:endParaRPr lang="en-US" altLang="en-US" sz="900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Product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9485" name="AutoShape 29"/>
          <p:cNvCxnSpPr>
            <a:cxnSpLocks noChangeShapeType="1"/>
            <a:stCxn id="19484" idx="6"/>
            <a:endCxn id="19478" idx="2"/>
          </p:cNvCxnSpPr>
          <p:nvPr/>
        </p:nvCxnSpPr>
        <p:spPr bwMode="auto">
          <a:xfrm flipV="1">
            <a:off x="5050632" y="4798220"/>
            <a:ext cx="778669" cy="516731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5314950" y="5172075"/>
            <a:ext cx="12001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Quantity Produced &amp; Location Stored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5257800" y="4171950"/>
            <a:ext cx="12001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Quantity Used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9488" name="AutoShape 32"/>
          <p:cNvCxnSpPr>
            <a:cxnSpLocks noChangeShapeType="1"/>
            <a:stCxn id="19477" idx="4"/>
            <a:endCxn id="19484" idx="0"/>
          </p:cNvCxnSpPr>
          <p:nvPr/>
        </p:nvCxnSpPr>
        <p:spPr bwMode="auto">
          <a:xfrm>
            <a:off x="4700588" y="4636294"/>
            <a:ext cx="0" cy="32861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4057651" y="4686300"/>
            <a:ext cx="1028700" cy="25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latin typeface="Arial Narrow" panose="020B0606020202030204" pitchFamily="34" charset="0"/>
              </a:rPr>
              <a:t>Production   Data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/>
          <p:nvPr/>
        </p:nvGrpSpPr>
        <p:grpSpPr bwMode="auto">
          <a:xfrm>
            <a:off x="6057900" y="4572000"/>
            <a:ext cx="1828800" cy="1371600"/>
            <a:chOff x="3648" y="2640"/>
            <a:chExt cx="2112" cy="1680"/>
          </a:xfrm>
        </p:grpSpPr>
        <p:pic>
          <p:nvPicPr>
            <p:cNvPr id="20483" name="Picture 3" descr="j0246119"/>
            <p:cNvPicPr>
              <a:picLocks noChangeAspect="1" noChangeArrowheads="1"/>
            </p:cNvPicPr>
            <p:nvPr/>
          </p:nvPicPr>
          <p:blipFill>
            <a:blip r:embed="rId1" cstate="print">
              <a:lum bright="46000" contrast="-5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609"/>
              <a:ext cx="1183" cy="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4" name="Picture 4" descr="j0113008"/>
            <p:cNvPicPr>
              <a:picLocks noChangeAspect="1" noChangeArrowheads="1"/>
            </p:cNvPicPr>
            <p:nvPr/>
          </p:nvPicPr>
          <p:blipFill>
            <a:blip r:embed="rId2" cstate="print">
              <a:lum bright="46000" contrast="-5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2640"/>
              <a:ext cx="779" cy="1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5" name="Picture 5" descr="EN00275_"/>
            <p:cNvPicPr>
              <a:picLocks noChangeAspect="1" noChangeArrowheads="1"/>
            </p:cNvPicPr>
            <p:nvPr/>
          </p:nvPicPr>
          <p:blipFill>
            <a:blip r:embed="rId3">
              <a:lum bright="46000" contrast="-5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" y="3403"/>
              <a:ext cx="1100" cy="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43000" y="857250"/>
            <a:ext cx="68580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700"/>
              <a:t>Creating Data Flow Diagrams</a:t>
            </a:r>
            <a:endParaRPr lang="en-US" altLang="en-US" sz="2700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3657600" y="1771650"/>
            <a:ext cx="0" cy="40576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600450" y="2171700"/>
            <a:ext cx="440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Level 1 DFD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143000" y="154305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CC00"/>
                </a:solidFill>
              </a:rPr>
              <a:t>Example</a:t>
            </a:r>
            <a:endParaRPr lang="en-US" altLang="en-US">
              <a:solidFill>
                <a:srgbClr val="00CC00"/>
              </a:solidFill>
            </a:endParaRPr>
          </a:p>
        </p:txBody>
      </p:sp>
      <p:pic>
        <p:nvPicPr>
          <p:cNvPr id="20490" name="Picture 10" descr="j0297517"/>
          <p:cNvPicPr>
            <a:picLocks noChangeAspect="1" noChangeArrowheads="1"/>
          </p:cNvPicPr>
          <p:nvPr/>
        </p:nvPicPr>
        <p:blipFill>
          <a:blip r:embed="rId4">
            <a:lum bright="8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3019425"/>
            <a:ext cx="18835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314450" y="1943101"/>
            <a:ext cx="2343150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latin typeface="Times New Roman" panose="02020603050405020304" pitchFamily="18" charset="0"/>
              </a:rPr>
              <a:t>Create a level 1 decomposing the processes in level 0 and identifying data stores.</a:t>
            </a:r>
            <a:endParaRPr lang="en-US" altLang="en-US" sz="1500">
              <a:latin typeface="Times New Roman" panose="02020603050405020304" pitchFamily="18" charset="0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714750" y="1657351"/>
            <a:ext cx="428625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4"/>
            </a:pPr>
            <a:r>
              <a:rPr lang="en-US" altLang="en-US" sz="1500"/>
              <a:t>Construct Level 1 (continued)</a:t>
            </a:r>
            <a:endParaRPr lang="en-US" altLang="en-US" sz="1500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4686300" y="4181475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686300" y="4676775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7886700" y="384810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314450" y="3017045"/>
            <a:ext cx="228600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>
                <a:solidFill>
                  <a:srgbClr val="339933"/>
                </a:solidFill>
              </a:rPr>
              <a:t>Customer Order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Serve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Collect Payment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Produce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Store Product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 b="1"/>
              <a:t>Order Raw Materials</a:t>
            </a:r>
            <a:endParaRPr lang="en-US" altLang="en-US" sz="1500" b="1"/>
          </a:p>
          <a:p>
            <a:r>
              <a:rPr lang="en-US" altLang="en-US" sz="1500" b="1"/>
              <a:t>Pay for Raw Materials</a:t>
            </a:r>
            <a:endParaRPr lang="en-US" altLang="en-US" sz="1500" b="1"/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Labor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4686300" y="320040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7391400" y="417195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4572000" y="26860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3.1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Produce Purchase Order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20500" name="AutoShape 20"/>
          <p:cNvCxnSpPr>
            <a:cxnSpLocks noChangeShapeType="1"/>
            <a:stCxn id="20507" idx="2"/>
            <a:endCxn id="20505" idx="2"/>
          </p:cNvCxnSpPr>
          <p:nvPr/>
        </p:nvCxnSpPr>
        <p:spPr bwMode="auto">
          <a:xfrm rot="16200000" flipH="1">
            <a:off x="4230291" y="3780235"/>
            <a:ext cx="276225" cy="392906"/>
          </a:xfrm>
          <a:prstGeom prst="curvedConnector2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3657601" y="251460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Order Decision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20502" name="Rectangle 22" descr="DataStore"/>
          <p:cNvSpPr>
            <a:spLocks noChangeArrowheads="1"/>
          </p:cNvSpPr>
          <p:nvPr/>
        </p:nvSpPr>
        <p:spPr bwMode="auto">
          <a:xfrm>
            <a:off x="5886450" y="2628901"/>
            <a:ext cx="742950" cy="283369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PURCHASE ORDER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20503" name="AutoShape 23"/>
          <p:cNvCxnSpPr>
            <a:cxnSpLocks noChangeShapeType="1"/>
            <a:stCxn id="20499" idx="6"/>
            <a:endCxn id="20502" idx="1"/>
          </p:cNvCxnSpPr>
          <p:nvPr/>
        </p:nvCxnSpPr>
        <p:spPr bwMode="auto">
          <a:xfrm flipV="1">
            <a:off x="5264945" y="2770586"/>
            <a:ext cx="621506" cy="25836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4" name="AutoShape 24"/>
          <p:cNvCxnSpPr>
            <a:cxnSpLocks noChangeShapeType="1"/>
            <a:stCxn id="20501" idx="2"/>
            <a:endCxn id="20499" idx="2"/>
          </p:cNvCxnSpPr>
          <p:nvPr/>
        </p:nvCxnSpPr>
        <p:spPr bwMode="auto">
          <a:xfrm rot="16200000" flipH="1">
            <a:off x="4252318" y="2716412"/>
            <a:ext cx="314325" cy="310753"/>
          </a:xfrm>
          <a:prstGeom prst="curvedConnector2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4572000" y="37719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3.2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Receive Items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20506" name="AutoShape 26"/>
          <p:cNvCxnSpPr>
            <a:cxnSpLocks noChangeShapeType="1"/>
            <a:stCxn id="20505" idx="7"/>
            <a:endCxn id="20508" idx="2"/>
          </p:cNvCxnSpPr>
          <p:nvPr/>
        </p:nvCxnSpPr>
        <p:spPr bwMode="auto">
          <a:xfrm flipV="1">
            <a:off x="5157788" y="3593306"/>
            <a:ext cx="1185863" cy="2714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3771900" y="3657600"/>
            <a:ext cx="8001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Received Goods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20508" name="Rectangle 28" descr="DataStore"/>
          <p:cNvSpPr>
            <a:spLocks noChangeArrowheads="1"/>
          </p:cNvSpPr>
          <p:nvPr/>
        </p:nvSpPr>
        <p:spPr bwMode="auto">
          <a:xfrm>
            <a:off x="5943600" y="3309938"/>
            <a:ext cx="800100" cy="283369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RAW MATERIALS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20509" name="AutoShape 29"/>
          <p:cNvCxnSpPr>
            <a:cxnSpLocks noChangeShapeType="1"/>
            <a:stCxn id="20508" idx="1"/>
            <a:endCxn id="20499" idx="5"/>
          </p:cNvCxnSpPr>
          <p:nvPr/>
        </p:nvCxnSpPr>
        <p:spPr bwMode="auto">
          <a:xfrm flipH="1" flipV="1">
            <a:off x="5157788" y="3278981"/>
            <a:ext cx="785813" cy="172641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4572000" y="48006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3.3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Pay Vendor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20511" name="AutoShape 31"/>
          <p:cNvCxnSpPr>
            <a:cxnSpLocks noChangeShapeType="1"/>
            <a:stCxn id="20516" idx="1"/>
            <a:endCxn id="20510" idx="6"/>
          </p:cNvCxnSpPr>
          <p:nvPr/>
        </p:nvCxnSpPr>
        <p:spPr bwMode="auto">
          <a:xfrm flipH="1">
            <a:off x="5264945" y="4913711"/>
            <a:ext cx="792956" cy="22979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4572000" y="3486150"/>
            <a:ext cx="10858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r" eaLnBrk="0" hangingPunct="0"/>
            <a:r>
              <a:rPr lang="en-US" altLang="en-US" sz="1050">
                <a:latin typeface="Arial Narrow" panose="020B0606020202030204" pitchFamily="34" charset="0"/>
              </a:rPr>
              <a:t>Quantity </a:t>
            </a:r>
            <a:br>
              <a:rPr lang="en-US" altLang="en-US" sz="1050">
                <a:latin typeface="Arial Narrow" panose="020B0606020202030204" pitchFamily="34" charset="0"/>
              </a:rPr>
            </a:br>
            <a:r>
              <a:rPr lang="en-US" altLang="en-US" sz="1050">
                <a:latin typeface="Arial Narrow" panose="020B0606020202030204" pitchFamily="34" charset="0"/>
              </a:rPr>
              <a:t> Received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20513" name="AutoShape 33"/>
          <p:cNvCxnSpPr>
            <a:cxnSpLocks noChangeShapeType="1"/>
            <a:stCxn id="20505" idx="4"/>
            <a:endCxn id="20510" idx="0"/>
          </p:cNvCxnSpPr>
          <p:nvPr/>
        </p:nvCxnSpPr>
        <p:spPr bwMode="auto">
          <a:xfrm>
            <a:off x="4914900" y="4464844"/>
            <a:ext cx="0" cy="32861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5086350" y="3086100"/>
            <a:ext cx="12001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r" eaLnBrk="0" hangingPunct="0"/>
            <a:r>
              <a:rPr lang="en-US" altLang="en-US" sz="1050">
                <a:latin typeface="Arial Narrow" panose="020B0606020202030204" pitchFamily="34" charset="0"/>
              </a:rPr>
              <a:t>Quantity On-Hand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20515" name="Rectangle 35" descr="DataStore"/>
          <p:cNvSpPr>
            <a:spLocks noChangeArrowheads="1"/>
          </p:cNvSpPr>
          <p:nvPr/>
        </p:nvSpPr>
        <p:spPr bwMode="auto">
          <a:xfrm>
            <a:off x="6057900" y="4277917"/>
            <a:ext cx="742950" cy="283369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RECEIVED ITEMS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0516" name="Rectangle 36" descr="DataStore"/>
          <p:cNvSpPr>
            <a:spLocks noChangeArrowheads="1"/>
          </p:cNvSpPr>
          <p:nvPr/>
        </p:nvSpPr>
        <p:spPr bwMode="auto">
          <a:xfrm>
            <a:off x="6057900" y="4800601"/>
            <a:ext cx="685800" cy="226219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VENDOR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20517" name="AutoShape 37"/>
          <p:cNvCxnSpPr>
            <a:cxnSpLocks noChangeShapeType="1"/>
            <a:stCxn id="20502" idx="3"/>
            <a:endCxn id="20505" idx="6"/>
          </p:cNvCxnSpPr>
          <p:nvPr/>
        </p:nvCxnSpPr>
        <p:spPr bwMode="auto">
          <a:xfrm flipH="1">
            <a:off x="5264945" y="2770586"/>
            <a:ext cx="1364456" cy="1344215"/>
          </a:xfrm>
          <a:prstGeom prst="bentConnector3">
            <a:avLst>
              <a:gd name="adj1" fmla="val -31417"/>
            </a:avLst>
          </a:prstGeom>
          <a:noFill/>
          <a:ln w="15875">
            <a:solidFill>
              <a:srgbClr val="000000"/>
            </a:solidFill>
            <a:miter lim="800000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18" name="AutoShape 38"/>
          <p:cNvCxnSpPr>
            <a:cxnSpLocks noChangeShapeType="1"/>
            <a:stCxn id="20515" idx="1"/>
            <a:endCxn id="20510" idx="7"/>
          </p:cNvCxnSpPr>
          <p:nvPr/>
        </p:nvCxnSpPr>
        <p:spPr bwMode="auto">
          <a:xfrm flipH="1">
            <a:off x="5157788" y="4419601"/>
            <a:ext cx="900113" cy="473869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19" name="AutoShape 39"/>
          <p:cNvCxnSpPr>
            <a:cxnSpLocks noChangeShapeType="1"/>
            <a:stCxn id="20505" idx="5"/>
            <a:endCxn id="20515" idx="1"/>
          </p:cNvCxnSpPr>
          <p:nvPr/>
        </p:nvCxnSpPr>
        <p:spPr bwMode="auto">
          <a:xfrm>
            <a:off x="5157788" y="4364832"/>
            <a:ext cx="900113" cy="54769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4424363" y="4506516"/>
            <a:ext cx="12001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Payment  Approval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3714750" y="5600700"/>
            <a:ext cx="8001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r" eaLnBrk="0" hangingPunct="0"/>
            <a:r>
              <a:rPr lang="en-US" altLang="en-US" sz="1050">
                <a:latin typeface="Arial Narrow" panose="020B0606020202030204" pitchFamily="34" charset="0"/>
              </a:rPr>
              <a:t>Payment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20522" name="AutoShape 42"/>
          <p:cNvCxnSpPr>
            <a:cxnSpLocks noChangeShapeType="1"/>
            <a:stCxn id="20510" idx="4"/>
            <a:endCxn id="20521" idx="3"/>
          </p:cNvCxnSpPr>
          <p:nvPr/>
        </p:nvCxnSpPr>
        <p:spPr bwMode="auto">
          <a:xfrm rot="5400000">
            <a:off x="4616054" y="5392341"/>
            <a:ext cx="197644" cy="400050"/>
          </a:xfrm>
          <a:prstGeom prst="curvedConnector2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BD06552_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629150"/>
            <a:ext cx="1344216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857250"/>
            <a:ext cx="68580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700"/>
              <a:t>Creating Data Flow Diagrams</a:t>
            </a:r>
            <a:endParaRPr lang="en-US" altLang="en-US" sz="2700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3657600" y="1771650"/>
            <a:ext cx="0" cy="40576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600450" y="2171700"/>
            <a:ext cx="440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Level 1 DFD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143000" y="154305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CC00"/>
                </a:solidFill>
              </a:rPr>
              <a:t>Example</a:t>
            </a:r>
            <a:endParaRPr lang="en-US" altLang="en-US">
              <a:solidFill>
                <a:srgbClr val="00CC00"/>
              </a:solidFill>
            </a:endParaRPr>
          </a:p>
        </p:txBody>
      </p:sp>
      <p:pic>
        <p:nvPicPr>
          <p:cNvPr id="21511" name="Picture 7" descr="j0297517"/>
          <p:cNvPicPr>
            <a:picLocks noChangeAspect="1" noChangeArrowheads="1"/>
          </p:cNvPicPr>
          <p:nvPr/>
        </p:nvPicPr>
        <p:blipFill>
          <a:blip r:embed="rId2">
            <a:lum bright="8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3019425"/>
            <a:ext cx="18835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314450" y="1943101"/>
            <a:ext cx="2343150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latin typeface="Times New Roman" panose="02020603050405020304" pitchFamily="18" charset="0"/>
              </a:rPr>
              <a:t>Create a level 1 decomposing the processes in level 0 and identifying data stores.</a:t>
            </a:r>
            <a:endParaRPr lang="en-US" altLang="en-US" sz="1500">
              <a:latin typeface="Times New Roman" panose="02020603050405020304" pitchFamily="18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714750" y="1657351"/>
            <a:ext cx="428625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4"/>
            </a:pPr>
            <a:r>
              <a:rPr lang="en-US" altLang="en-US" sz="1500"/>
              <a:t>Construct Level 1 (continued)</a:t>
            </a:r>
            <a:endParaRPr lang="en-US" altLang="en-US" sz="1500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550445" y="242887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Time Worked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7086600" y="394335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7048500" y="348615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7543800" y="396240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314450" y="3017045"/>
            <a:ext cx="228600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>
                <a:solidFill>
                  <a:srgbClr val="339933"/>
                </a:solidFill>
              </a:rPr>
              <a:t>Customer Order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Serve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Collect Payment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Produce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Store Product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Order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 b="1"/>
              <a:t>Pay for Labor</a:t>
            </a:r>
            <a:endParaRPr lang="en-US" altLang="en-US" sz="1500" b="1"/>
          </a:p>
          <a:p>
            <a:endParaRPr lang="en-US" altLang="en-US" sz="1500" b="1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4686300" y="4181475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4686300" y="4676775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4686300" y="320040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4572000" y="26860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4.1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Record Time Worked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21523" name="AutoShape 19"/>
          <p:cNvCxnSpPr>
            <a:cxnSpLocks noChangeShapeType="1"/>
            <a:stCxn id="21529" idx="2"/>
            <a:endCxn id="21527" idx="2"/>
          </p:cNvCxnSpPr>
          <p:nvPr/>
        </p:nvCxnSpPr>
        <p:spPr bwMode="auto">
          <a:xfrm rot="16200000" flipH="1">
            <a:off x="4225529" y="3775472"/>
            <a:ext cx="285750" cy="392906"/>
          </a:xfrm>
          <a:prstGeom prst="curvedConnector2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24" name="Rectangle 20" descr="DataStore"/>
          <p:cNvSpPr>
            <a:spLocks noChangeArrowheads="1"/>
          </p:cNvSpPr>
          <p:nvPr/>
        </p:nvSpPr>
        <p:spPr bwMode="auto">
          <a:xfrm>
            <a:off x="5886450" y="2628901"/>
            <a:ext cx="742950" cy="28336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TIME CARDS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21525" name="AutoShape 21"/>
          <p:cNvCxnSpPr>
            <a:cxnSpLocks noChangeShapeType="1"/>
            <a:stCxn id="21522" idx="6"/>
            <a:endCxn id="21524" idx="1"/>
          </p:cNvCxnSpPr>
          <p:nvPr/>
        </p:nvCxnSpPr>
        <p:spPr bwMode="auto">
          <a:xfrm flipV="1">
            <a:off x="5264945" y="2770586"/>
            <a:ext cx="621506" cy="25836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6" name="AutoShape 22"/>
          <p:cNvCxnSpPr>
            <a:cxnSpLocks noChangeShapeType="1"/>
            <a:stCxn id="21514" idx="2"/>
            <a:endCxn id="21522" idx="2"/>
          </p:cNvCxnSpPr>
          <p:nvPr/>
        </p:nvCxnSpPr>
        <p:spPr bwMode="auto">
          <a:xfrm rot="16200000" flipH="1">
            <a:off x="4155877" y="2619971"/>
            <a:ext cx="400050" cy="417909"/>
          </a:xfrm>
          <a:prstGeom prst="curvedConnector2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4572000" y="37719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4.2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Calculate Payroll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21528" name="AutoShape 24"/>
          <p:cNvCxnSpPr>
            <a:cxnSpLocks noChangeShapeType="1"/>
            <a:stCxn id="21527" idx="7"/>
            <a:endCxn id="21530" idx="2"/>
          </p:cNvCxnSpPr>
          <p:nvPr/>
        </p:nvCxnSpPr>
        <p:spPr bwMode="auto">
          <a:xfrm flipV="1">
            <a:off x="5157788" y="3593306"/>
            <a:ext cx="1185863" cy="2714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3657600" y="3657600"/>
            <a:ext cx="1028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Payroll Request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21530" name="Rectangle 26" descr="DataStore"/>
          <p:cNvSpPr>
            <a:spLocks noChangeArrowheads="1"/>
          </p:cNvSpPr>
          <p:nvPr/>
        </p:nvSpPr>
        <p:spPr bwMode="auto">
          <a:xfrm>
            <a:off x="5943600" y="3309938"/>
            <a:ext cx="800100" cy="28336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EMPLOYEE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21531" name="AutoShape 27"/>
          <p:cNvCxnSpPr>
            <a:cxnSpLocks noChangeShapeType="1"/>
            <a:stCxn id="21530" idx="1"/>
            <a:endCxn id="21522" idx="5"/>
          </p:cNvCxnSpPr>
          <p:nvPr/>
        </p:nvCxnSpPr>
        <p:spPr bwMode="auto">
          <a:xfrm flipH="1" flipV="1">
            <a:off x="5157788" y="3278981"/>
            <a:ext cx="785813" cy="172641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4572000" y="48006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4.3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Pay Employee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21533" name="AutoShape 29"/>
          <p:cNvCxnSpPr>
            <a:cxnSpLocks noChangeShapeType="1"/>
            <a:stCxn id="21532" idx="6"/>
            <a:endCxn id="21537" idx="1"/>
          </p:cNvCxnSpPr>
          <p:nvPr/>
        </p:nvCxnSpPr>
        <p:spPr bwMode="auto">
          <a:xfrm>
            <a:off x="5264945" y="5143501"/>
            <a:ext cx="621506" cy="22741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4" name="AutoShape 30"/>
          <p:cNvCxnSpPr>
            <a:cxnSpLocks noChangeShapeType="1"/>
            <a:stCxn id="21527" idx="4"/>
            <a:endCxn id="21532" idx="0"/>
          </p:cNvCxnSpPr>
          <p:nvPr/>
        </p:nvCxnSpPr>
        <p:spPr bwMode="auto">
          <a:xfrm>
            <a:off x="4914900" y="4464844"/>
            <a:ext cx="0" cy="32861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029200" y="3086100"/>
            <a:ext cx="12001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r" eaLnBrk="0" hangingPunct="0"/>
            <a:r>
              <a:rPr lang="en-US" altLang="en-US" sz="1050">
                <a:latin typeface="Arial Narrow" panose="020B0606020202030204" pitchFamily="34" charset="0"/>
              </a:rPr>
              <a:t>Employee ID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21536" name="Rectangle 32" descr="DataStore"/>
          <p:cNvSpPr>
            <a:spLocks noChangeArrowheads="1"/>
          </p:cNvSpPr>
          <p:nvPr/>
        </p:nvSpPr>
        <p:spPr bwMode="auto">
          <a:xfrm>
            <a:off x="6057900" y="4229101"/>
            <a:ext cx="742950" cy="28336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PAYROLL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1537" name="Rectangle 33" descr="DataStore"/>
          <p:cNvSpPr>
            <a:spLocks noChangeArrowheads="1"/>
          </p:cNvSpPr>
          <p:nvPr/>
        </p:nvSpPr>
        <p:spPr bwMode="auto">
          <a:xfrm>
            <a:off x="5886450" y="5257801"/>
            <a:ext cx="685800" cy="22621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PAYMENTS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21538" name="AutoShape 34"/>
          <p:cNvCxnSpPr>
            <a:cxnSpLocks noChangeShapeType="1"/>
            <a:stCxn id="21524" idx="3"/>
            <a:endCxn id="21527" idx="6"/>
          </p:cNvCxnSpPr>
          <p:nvPr/>
        </p:nvCxnSpPr>
        <p:spPr bwMode="auto">
          <a:xfrm flipH="1">
            <a:off x="5264945" y="2770586"/>
            <a:ext cx="1364456" cy="1344215"/>
          </a:xfrm>
          <a:prstGeom prst="bentConnector3">
            <a:avLst>
              <a:gd name="adj1" fmla="val -31417"/>
            </a:avLst>
          </a:prstGeom>
          <a:noFill/>
          <a:ln w="15875">
            <a:solidFill>
              <a:srgbClr val="000000"/>
            </a:solidFill>
            <a:miter lim="800000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9" name="AutoShape 35"/>
          <p:cNvCxnSpPr>
            <a:cxnSpLocks noChangeShapeType="1"/>
            <a:stCxn id="21536" idx="1"/>
            <a:endCxn id="21532" idx="7"/>
          </p:cNvCxnSpPr>
          <p:nvPr/>
        </p:nvCxnSpPr>
        <p:spPr bwMode="auto">
          <a:xfrm flipH="1">
            <a:off x="5157788" y="4370785"/>
            <a:ext cx="900113" cy="522684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40" name="AutoShape 36"/>
          <p:cNvCxnSpPr>
            <a:cxnSpLocks noChangeShapeType="1"/>
            <a:stCxn id="21527" idx="5"/>
            <a:endCxn id="21536" idx="1"/>
          </p:cNvCxnSpPr>
          <p:nvPr/>
        </p:nvCxnSpPr>
        <p:spPr bwMode="auto">
          <a:xfrm>
            <a:off x="5157788" y="4364831"/>
            <a:ext cx="900113" cy="5954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4424363" y="4506516"/>
            <a:ext cx="12001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Payment  Approval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3657600" y="5600700"/>
            <a:ext cx="8001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r" eaLnBrk="0" hangingPunct="0"/>
            <a:r>
              <a:rPr lang="en-US" altLang="en-US" sz="1050">
                <a:latin typeface="Arial Narrow" panose="020B0606020202030204" pitchFamily="34" charset="0"/>
              </a:rPr>
              <a:t>Payment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21543" name="AutoShape 39"/>
          <p:cNvCxnSpPr>
            <a:cxnSpLocks noChangeShapeType="1"/>
            <a:stCxn id="21532" idx="4"/>
            <a:endCxn id="21542" idx="3"/>
          </p:cNvCxnSpPr>
          <p:nvPr/>
        </p:nvCxnSpPr>
        <p:spPr bwMode="auto">
          <a:xfrm rot="5400000">
            <a:off x="4587479" y="5363766"/>
            <a:ext cx="197644" cy="457200"/>
          </a:xfrm>
          <a:prstGeom prst="curvedConnector2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5829300" y="3943350"/>
            <a:ext cx="1028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Unpaid time cards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Data Flow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" y="1557020"/>
            <a:ext cx="8554720" cy="453644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DFD graphically representing:</a:t>
            </a:r>
            <a:endParaRPr lang="en-US" sz="2200" dirty="0"/>
          </a:p>
          <a:p>
            <a:pPr marL="640080" lvl="1" fontAlgn="auto">
              <a:spcAft>
                <a:spcPts val="0"/>
              </a:spcAft>
              <a:defRPr/>
            </a:pPr>
            <a:r>
              <a:rPr lang="en-US" sz="2000" dirty="0"/>
              <a:t>the functions, or </a:t>
            </a:r>
            <a:r>
              <a:rPr lang="en-US" sz="2000" b="1" dirty="0"/>
              <a:t>processes</a:t>
            </a:r>
            <a:r>
              <a:rPr lang="en-US" sz="2000" dirty="0"/>
              <a:t>, </a:t>
            </a:r>
            <a:endParaRPr lang="en-US" sz="2000" dirty="0"/>
          </a:p>
          <a:p>
            <a:pPr marL="640080" lvl="1" fontAlgn="auto">
              <a:spcAft>
                <a:spcPts val="0"/>
              </a:spcAft>
              <a:defRPr/>
            </a:pPr>
            <a:r>
              <a:rPr lang="en-US" sz="2000" dirty="0"/>
              <a:t>which capture, manipulate, store, and distribute </a:t>
            </a:r>
            <a:r>
              <a:rPr lang="en-US" sz="2000" b="1" dirty="0"/>
              <a:t>data </a:t>
            </a:r>
            <a:endParaRPr lang="en-US" sz="2000" b="1" dirty="0"/>
          </a:p>
          <a:p>
            <a:pPr marL="640080" lvl="1" fontAlgn="auto">
              <a:spcAft>
                <a:spcPts val="0"/>
              </a:spcAft>
              <a:defRPr/>
            </a:pPr>
            <a:r>
              <a:rPr lang="en-US" sz="2000" dirty="0"/>
              <a:t>between a system and its </a:t>
            </a:r>
            <a:r>
              <a:rPr lang="en-US" sz="2000" b="1" dirty="0"/>
              <a:t>environment</a:t>
            </a:r>
            <a:r>
              <a:rPr lang="en-US" sz="2000" dirty="0"/>
              <a:t> and between components of a system. </a:t>
            </a: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visual representation</a:t>
            </a:r>
            <a:r>
              <a:rPr lang="en-US" sz="2200" dirty="0"/>
              <a:t> makes it a good communication tool between User and System designer. </a:t>
            </a:r>
            <a:endParaRPr lang="en-US" sz="2200" dirty="0"/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Structure of DFD allows starting from a broad overview and expand it to a hierarchy of detailed diagrams (other levels).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j0198656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428750"/>
            <a:ext cx="1000125" cy="110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531" name="Group 3"/>
          <p:cNvGrpSpPr/>
          <p:nvPr/>
        </p:nvGrpSpPr>
        <p:grpSpPr bwMode="auto">
          <a:xfrm>
            <a:off x="4043363" y="3486150"/>
            <a:ext cx="1314450" cy="971550"/>
            <a:chOff x="3648" y="2640"/>
            <a:chExt cx="2112" cy="1680"/>
          </a:xfrm>
        </p:grpSpPr>
        <p:pic>
          <p:nvPicPr>
            <p:cNvPr id="22532" name="Picture 4" descr="j0246119"/>
            <p:cNvPicPr>
              <a:picLocks noChangeAspect="1" noChangeArrowheads="1"/>
            </p:cNvPicPr>
            <p:nvPr/>
          </p:nvPicPr>
          <p:blipFill>
            <a:blip r:embed="rId2" cstate="print">
              <a:lum bright="46000" contrast="-5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609"/>
              <a:ext cx="1183" cy="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33" name="Picture 5" descr="j0113008"/>
            <p:cNvPicPr>
              <a:picLocks noChangeAspect="1" noChangeArrowheads="1"/>
            </p:cNvPicPr>
            <p:nvPr/>
          </p:nvPicPr>
          <p:blipFill>
            <a:blip r:embed="rId3" cstate="print">
              <a:lum bright="46000" contrast="-5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2640"/>
              <a:ext cx="779" cy="1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34" name="Picture 6" descr="EN00275_"/>
            <p:cNvPicPr>
              <a:picLocks noChangeAspect="1" noChangeArrowheads="1"/>
            </p:cNvPicPr>
            <p:nvPr/>
          </p:nvPicPr>
          <p:blipFill>
            <a:blip r:embed="rId4">
              <a:lum bright="46000" contrast="-5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" y="3403"/>
              <a:ext cx="1100" cy="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535" name="Picture 7" descr="BD06552_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4572000"/>
            <a:ext cx="1344216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143000" y="857250"/>
            <a:ext cx="68580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700"/>
              <a:t>Process Decomposition</a:t>
            </a:r>
            <a:endParaRPr lang="en-US" altLang="en-US" sz="2700"/>
          </a:p>
        </p:txBody>
      </p:sp>
      <p:pic>
        <p:nvPicPr>
          <p:cNvPr id="22537" name="Picture 9" descr="j0297517"/>
          <p:cNvPicPr>
            <a:picLocks noChangeAspect="1" noChangeArrowheads="1"/>
          </p:cNvPicPr>
          <p:nvPr/>
        </p:nvPicPr>
        <p:blipFill>
          <a:blip r:embed="rId6">
            <a:lum bright="8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1428750"/>
            <a:ext cx="18835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5143500" y="46863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4.1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Record Time Worked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5943600" y="46863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4.2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Calculate Payroll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6743700" y="46863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4.3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Pay Employee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5143500" y="36004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3.1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Produce Purchase Order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943600" y="36004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3.2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Receive Items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6743700" y="36004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3.3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Pay Vendor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5143500" y="25717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2.1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Serve Product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5943600" y="25717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2.2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Produce Product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6743700" y="25717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2.3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Store</a:t>
            </a:r>
            <a:endParaRPr lang="en-US" altLang="en-US" sz="900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Product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5143500" y="16002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1.1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Record Order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943600" y="16002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1.2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Receive Payment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3543300" y="25717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" rIns="13716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2.0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Production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3543300" y="16002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" rIns="13716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1.0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Sale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3543300" y="36004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3.0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Procure-ment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550444" y="46863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4.0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Payroll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1943100" y="32004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" rIns="13716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0.0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Lemonade System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pic>
        <p:nvPicPr>
          <p:cNvPr id="22554" name="Picture 26" descr="j0113060"/>
          <p:cNvPicPr>
            <a:picLocks noChangeAspect="1" noChangeArrowheads="1"/>
          </p:cNvPicPr>
          <p:nvPr/>
        </p:nvPicPr>
        <p:blipFill>
          <a:blip r:embed="rId7" cstate="print">
            <a:lum bright="5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44" y="2457450"/>
            <a:ext cx="928688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55" name="AutoShape 27"/>
          <p:cNvCxnSpPr>
            <a:cxnSpLocks noChangeShapeType="1"/>
            <a:stCxn id="22553" idx="0"/>
            <a:endCxn id="22550" idx="2"/>
          </p:cNvCxnSpPr>
          <p:nvPr/>
        </p:nvCxnSpPr>
        <p:spPr bwMode="auto">
          <a:xfrm flipV="1">
            <a:off x="2286001" y="1943101"/>
            <a:ext cx="1250156" cy="12501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6" name="AutoShape 28"/>
          <p:cNvCxnSpPr>
            <a:cxnSpLocks noChangeShapeType="1"/>
            <a:stCxn id="22553" idx="7"/>
            <a:endCxn id="22549" idx="2"/>
          </p:cNvCxnSpPr>
          <p:nvPr/>
        </p:nvCxnSpPr>
        <p:spPr bwMode="auto">
          <a:xfrm flipV="1">
            <a:off x="2528888" y="2914651"/>
            <a:ext cx="1007269" cy="3786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7" name="AutoShape 29"/>
          <p:cNvCxnSpPr>
            <a:cxnSpLocks noChangeShapeType="1"/>
            <a:stCxn id="22553" idx="5"/>
            <a:endCxn id="22551" idx="2"/>
          </p:cNvCxnSpPr>
          <p:nvPr/>
        </p:nvCxnSpPr>
        <p:spPr bwMode="auto">
          <a:xfrm>
            <a:off x="2528888" y="3793332"/>
            <a:ext cx="1007269" cy="1500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AutoShape 30"/>
          <p:cNvCxnSpPr>
            <a:cxnSpLocks noChangeShapeType="1"/>
            <a:stCxn id="22553" idx="4"/>
            <a:endCxn id="22552" idx="2"/>
          </p:cNvCxnSpPr>
          <p:nvPr/>
        </p:nvCxnSpPr>
        <p:spPr bwMode="auto">
          <a:xfrm>
            <a:off x="2286000" y="3893345"/>
            <a:ext cx="1257300" cy="11358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AutoShape 31"/>
          <p:cNvCxnSpPr>
            <a:cxnSpLocks noChangeShapeType="1"/>
            <a:stCxn id="22550" idx="4"/>
            <a:endCxn id="22547" idx="4"/>
          </p:cNvCxnSpPr>
          <p:nvPr/>
        </p:nvCxnSpPr>
        <p:spPr bwMode="auto">
          <a:xfrm rot="16200000" flipH="1">
            <a:off x="4685705" y="1493639"/>
            <a:ext cx="1191" cy="1600200"/>
          </a:xfrm>
          <a:prstGeom prst="curvedConnector3">
            <a:avLst>
              <a:gd name="adj1" fmla="val 138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0" name="AutoShape 32"/>
          <p:cNvCxnSpPr>
            <a:cxnSpLocks noChangeShapeType="1"/>
            <a:stCxn id="22550" idx="4"/>
            <a:endCxn id="22548" idx="4"/>
          </p:cNvCxnSpPr>
          <p:nvPr/>
        </p:nvCxnSpPr>
        <p:spPr bwMode="auto">
          <a:xfrm rot="16200000" flipH="1">
            <a:off x="5085755" y="1093589"/>
            <a:ext cx="1191" cy="2400300"/>
          </a:xfrm>
          <a:prstGeom prst="curvedConnector3">
            <a:avLst>
              <a:gd name="adj1" fmla="val 138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AutoShape 33"/>
          <p:cNvCxnSpPr>
            <a:cxnSpLocks noChangeShapeType="1"/>
            <a:stCxn id="22549" idx="4"/>
            <a:endCxn id="22544" idx="4"/>
          </p:cNvCxnSpPr>
          <p:nvPr/>
        </p:nvCxnSpPr>
        <p:spPr bwMode="auto">
          <a:xfrm rot="16200000" flipH="1">
            <a:off x="4685705" y="2465189"/>
            <a:ext cx="1191" cy="1600200"/>
          </a:xfrm>
          <a:prstGeom prst="curvedConnector3">
            <a:avLst>
              <a:gd name="adj1" fmla="val 138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2" name="AutoShape 34"/>
          <p:cNvCxnSpPr>
            <a:cxnSpLocks noChangeShapeType="1"/>
            <a:stCxn id="22549" idx="4"/>
            <a:endCxn id="22545" idx="4"/>
          </p:cNvCxnSpPr>
          <p:nvPr/>
        </p:nvCxnSpPr>
        <p:spPr bwMode="auto">
          <a:xfrm rot="16200000" flipH="1">
            <a:off x="5085755" y="2065139"/>
            <a:ext cx="1191" cy="2400300"/>
          </a:xfrm>
          <a:prstGeom prst="curvedConnector3">
            <a:avLst>
              <a:gd name="adj1" fmla="val 138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3" name="AutoShape 35"/>
          <p:cNvCxnSpPr>
            <a:cxnSpLocks noChangeShapeType="1"/>
            <a:stCxn id="22549" idx="4"/>
            <a:endCxn id="22546" idx="4"/>
          </p:cNvCxnSpPr>
          <p:nvPr/>
        </p:nvCxnSpPr>
        <p:spPr bwMode="auto">
          <a:xfrm rot="16200000" flipH="1">
            <a:off x="5485805" y="1665089"/>
            <a:ext cx="1191" cy="3200400"/>
          </a:xfrm>
          <a:prstGeom prst="curvedConnector3">
            <a:avLst>
              <a:gd name="adj1" fmla="val 138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4" name="AutoShape 36"/>
          <p:cNvCxnSpPr>
            <a:cxnSpLocks noChangeShapeType="1"/>
            <a:stCxn id="22551" idx="4"/>
            <a:endCxn id="22541" idx="4"/>
          </p:cNvCxnSpPr>
          <p:nvPr/>
        </p:nvCxnSpPr>
        <p:spPr bwMode="auto">
          <a:xfrm rot="16200000" flipH="1">
            <a:off x="4685705" y="3493889"/>
            <a:ext cx="1191" cy="1600200"/>
          </a:xfrm>
          <a:prstGeom prst="curvedConnector3">
            <a:avLst>
              <a:gd name="adj1" fmla="val 138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5" name="AutoShape 37"/>
          <p:cNvCxnSpPr>
            <a:cxnSpLocks noChangeShapeType="1"/>
            <a:stCxn id="22551" idx="4"/>
            <a:endCxn id="22542" idx="4"/>
          </p:cNvCxnSpPr>
          <p:nvPr/>
        </p:nvCxnSpPr>
        <p:spPr bwMode="auto">
          <a:xfrm rot="16200000" flipH="1">
            <a:off x="5085755" y="3093839"/>
            <a:ext cx="1191" cy="2400300"/>
          </a:xfrm>
          <a:prstGeom prst="curvedConnector3">
            <a:avLst>
              <a:gd name="adj1" fmla="val 138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6" name="AutoShape 38"/>
          <p:cNvCxnSpPr>
            <a:cxnSpLocks noChangeShapeType="1"/>
            <a:stCxn id="22551" idx="4"/>
            <a:endCxn id="22543" idx="4"/>
          </p:cNvCxnSpPr>
          <p:nvPr/>
        </p:nvCxnSpPr>
        <p:spPr bwMode="auto">
          <a:xfrm rot="16200000" flipH="1">
            <a:off x="5485805" y="2693789"/>
            <a:ext cx="1191" cy="3200400"/>
          </a:xfrm>
          <a:prstGeom prst="curvedConnector3">
            <a:avLst>
              <a:gd name="adj1" fmla="val 138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7" name="AutoShape 39"/>
          <p:cNvCxnSpPr>
            <a:cxnSpLocks noChangeShapeType="1"/>
            <a:stCxn id="22552" idx="4"/>
            <a:endCxn id="22538" idx="4"/>
          </p:cNvCxnSpPr>
          <p:nvPr/>
        </p:nvCxnSpPr>
        <p:spPr bwMode="auto">
          <a:xfrm rot="16200000" flipH="1">
            <a:off x="4689277" y="4583312"/>
            <a:ext cx="1191" cy="1593056"/>
          </a:xfrm>
          <a:prstGeom prst="curvedConnector3">
            <a:avLst>
              <a:gd name="adj1" fmla="val 138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8" name="AutoShape 40"/>
          <p:cNvCxnSpPr>
            <a:cxnSpLocks noChangeShapeType="1"/>
            <a:stCxn id="22552" idx="4"/>
            <a:endCxn id="22539" idx="4"/>
          </p:cNvCxnSpPr>
          <p:nvPr/>
        </p:nvCxnSpPr>
        <p:spPr bwMode="auto">
          <a:xfrm rot="16200000" flipH="1">
            <a:off x="5089327" y="4183262"/>
            <a:ext cx="1191" cy="2393156"/>
          </a:xfrm>
          <a:prstGeom prst="curvedConnector3">
            <a:avLst>
              <a:gd name="adj1" fmla="val 138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9" name="AutoShape 41"/>
          <p:cNvCxnSpPr>
            <a:cxnSpLocks noChangeShapeType="1"/>
            <a:stCxn id="22552" idx="4"/>
            <a:endCxn id="22540" idx="4"/>
          </p:cNvCxnSpPr>
          <p:nvPr/>
        </p:nvCxnSpPr>
        <p:spPr bwMode="auto">
          <a:xfrm rot="16200000" flipH="1">
            <a:off x="5489377" y="3783212"/>
            <a:ext cx="1191" cy="3193256"/>
          </a:xfrm>
          <a:prstGeom prst="curvedConnector3">
            <a:avLst>
              <a:gd name="adj1" fmla="val 1380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2571750" y="5543550"/>
            <a:ext cx="2571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Level 0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5143500" y="5543550"/>
            <a:ext cx="2743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Level 1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1143000" y="5543550"/>
            <a:ext cx="2286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Context Level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2573" name="Line 45"/>
          <p:cNvSpPr>
            <a:spLocks noChangeShapeType="1"/>
          </p:cNvSpPr>
          <p:nvPr/>
        </p:nvSpPr>
        <p:spPr bwMode="auto">
          <a:xfrm>
            <a:off x="3200400" y="1428750"/>
            <a:ext cx="0" cy="44005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lg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22574" name="Line 46"/>
          <p:cNvSpPr>
            <a:spLocks noChangeShapeType="1"/>
          </p:cNvSpPr>
          <p:nvPr/>
        </p:nvSpPr>
        <p:spPr bwMode="auto">
          <a:xfrm>
            <a:off x="4743450" y="1428750"/>
            <a:ext cx="0" cy="44005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lg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028700"/>
            <a:ext cx="5829300" cy="457200"/>
          </a:xfrm>
        </p:spPr>
        <p:txBody>
          <a:bodyPr/>
          <a:lstStyle/>
          <a:p>
            <a:r>
              <a:rPr lang="en-US" altLang="en-US" sz="2700" i="1"/>
              <a:t>DFD Example: Bus Garage Repairs</a:t>
            </a:r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771650"/>
            <a:ext cx="8153400" cy="3771900"/>
          </a:xfrm>
        </p:spPr>
        <p:txBody>
          <a:bodyPr>
            <a:normAutofit/>
          </a:bodyPr>
          <a:lstStyle/>
          <a:p>
            <a:r>
              <a:rPr lang="en-US" altLang="en-US" sz="2100" dirty="0"/>
              <a:t>Buses come to a garage for repairs. </a:t>
            </a:r>
            <a:endParaRPr lang="en-US" altLang="en-US" sz="2100" dirty="0"/>
          </a:p>
          <a:p>
            <a:r>
              <a:rPr lang="en-US" altLang="en-US" sz="2100" dirty="0"/>
              <a:t>A mechanic and helper perform the repair, record the reason for the repair and record the total cost of all parts used on a Shop Repair Order. </a:t>
            </a:r>
            <a:endParaRPr lang="en-US" altLang="en-US" sz="2100" dirty="0"/>
          </a:p>
          <a:p>
            <a:r>
              <a:rPr lang="en-US" altLang="en-US" sz="2100" dirty="0"/>
              <a:t>Information on labor, parts and repair outcome is used for billing by the Accounting Department, parts monitoring by the inventory management computer system and a performance review by the supervisor.</a:t>
            </a:r>
            <a:endParaRPr lang="en-US" altLang="en-US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i="1"/>
              <a:t>DFD Example: Bus Garage Repairs (cont’d)</a:t>
            </a:r>
            <a:endParaRPr lang="en-US" altLang="en-US" sz="2700" i="1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05" y="1988820"/>
            <a:ext cx="8281035" cy="419544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100" i="1"/>
              <a:t>External Entities</a:t>
            </a:r>
            <a:r>
              <a:rPr lang="en-US" altLang="en-US" sz="2100"/>
              <a:t>: Bus, Mechanic, Helper, Supervisor, Inventory Management System, Accounting Department, etc.</a:t>
            </a: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100" i="1"/>
              <a:t>Key process</a:t>
            </a:r>
            <a:r>
              <a:rPr lang="en-US" altLang="en-US" sz="2100"/>
              <a:t> (“the system”): performing repairs and storing information related to repairs</a:t>
            </a: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100" i="1"/>
              <a:t>Processes</a:t>
            </a:r>
            <a:r>
              <a:rPr lang="en-US" altLang="en-US" sz="2100"/>
              <a:t>: </a:t>
            </a:r>
            <a:endParaRPr lang="en-US" altLang="en-US" sz="2100"/>
          </a:p>
          <a:p>
            <a:pPr lvl="1">
              <a:lnSpc>
                <a:spcPct val="80000"/>
              </a:lnSpc>
            </a:pPr>
            <a:r>
              <a:rPr lang="en-US" altLang="en-US" sz="1800"/>
              <a:t>Record Bus ID and reason for repair</a:t>
            </a: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en-US" altLang="en-US" sz="1800"/>
              <a:t>Determine parts needed</a:t>
            </a: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en-US" altLang="en-US" sz="1800"/>
              <a:t>Perform repair</a:t>
            </a: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en-US" altLang="en-US" sz="1800"/>
              <a:t>Calculate parts extended and total cost</a:t>
            </a: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en-US" altLang="en-US" sz="1800"/>
              <a:t>Record labor hours, cost</a:t>
            </a:r>
            <a:endParaRPr lang="en-US" altLang="en-US" sz="1800"/>
          </a:p>
          <a:p>
            <a:pPr>
              <a:lnSpc>
                <a:spcPct val="80000"/>
              </a:lnSpc>
            </a:pPr>
            <a:endParaRPr lang="en-US" altLang="en-US" sz="21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1085850"/>
            <a:ext cx="7305675" cy="857250"/>
          </a:xfrm>
        </p:spPr>
        <p:txBody>
          <a:bodyPr/>
          <a:lstStyle/>
          <a:p>
            <a:r>
              <a:rPr lang="en-US" altLang="en-US" sz="2700" i="1" dirty="0"/>
              <a:t>DFD Example: Bus Garage Repairs (cont’d)</a:t>
            </a:r>
            <a:endParaRPr lang="en-US" altLang="en-US" sz="2700" i="1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000250"/>
            <a:ext cx="5943600" cy="3600450"/>
          </a:xfrm>
        </p:spPr>
        <p:txBody>
          <a:bodyPr>
            <a:normAutofit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100" i="1" dirty="0"/>
              <a:t>Data stores</a:t>
            </a:r>
            <a:r>
              <a:rPr lang="en-US" altLang="en-US" sz="2100" dirty="0"/>
              <a:t>: </a:t>
            </a:r>
            <a:endParaRPr lang="en-US" altLang="en-US" sz="21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Personnel file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Repairs file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Bus master list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Parts list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100" i="1" dirty="0"/>
              <a:t>Data flows</a:t>
            </a:r>
            <a:r>
              <a:rPr lang="en-US" altLang="en-US" sz="2100" dirty="0"/>
              <a:t>:</a:t>
            </a:r>
            <a:endParaRPr lang="en-US" altLang="en-US" sz="21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Repair order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Bus record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Parts record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Employee timecard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Invoices</a:t>
            </a:r>
            <a:endParaRPr lang="en-US" altLang="en-US" sz="2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/>
          <p:nvPr/>
        </p:nvGrpSpPr>
        <p:grpSpPr bwMode="auto">
          <a:xfrm>
            <a:off x="4108847" y="1631156"/>
            <a:ext cx="685800" cy="685800"/>
            <a:chOff x="3012" y="2568"/>
            <a:chExt cx="887" cy="878"/>
          </a:xfrm>
        </p:grpSpPr>
        <p:grpSp>
          <p:nvGrpSpPr>
            <p:cNvPr id="30723" name="Group 3"/>
            <p:cNvGrpSpPr/>
            <p:nvPr/>
          </p:nvGrpSpPr>
          <p:grpSpPr bwMode="auto">
            <a:xfrm>
              <a:off x="3012" y="2568"/>
              <a:ext cx="887" cy="878"/>
              <a:chOff x="3012" y="2568"/>
              <a:chExt cx="887" cy="878"/>
            </a:xfrm>
          </p:grpSpPr>
          <p:sp>
            <p:nvSpPr>
              <p:cNvPr id="30724" name="Rectangle 4"/>
              <p:cNvSpPr>
                <a:spLocks noChangeArrowheads="1"/>
              </p:cNvSpPr>
              <p:nvPr/>
            </p:nvSpPr>
            <p:spPr bwMode="auto">
              <a:xfrm>
                <a:off x="3012" y="2568"/>
                <a:ext cx="851" cy="8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/>
              </a:p>
            </p:txBody>
          </p:sp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3048" y="2604"/>
                <a:ext cx="851" cy="8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/>
              </a:p>
            </p:txBody>
          </p:sp>
        </p:grp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3179" y="2844"/>
              <a:ext cx="581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1350">
                  <a:latin typeface="Times New Roman" panose="02020603050405020304" pitchFamily="18" charset="0"/>
                </a:rPr>
                <a:t>Bus</a:t>
              </a:r>
              <a:endParaRPr lang="en-US" altLang="en-US" sz="135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727" name="Group 7"/>
          <p:cNvGrpSpPr/>
          <p:nvPr/>
        </p:nvGrpSpPr>
        <p:grpSpPr bwMode="auto">
          <a:xfrm>
            <a:off x="1964531" y="4129088"/>
            <a:ext cx="881363" cy="842963"/>
            <a:chOff x="3012" y="2568"/>
            <a:chExt cx="897" cy="878"/>
          </a:xfrm>
        </p:grpSpPr>
        <p:grpSp>
          <p:nvGrpSpPr>
            <p:cNvPr id="30728" name="Group 8"/>
            <p:cNvGrpSpPr/>
            <p:nvPr/>
          </p:nvGrpSpPr>
          <p:grpSpPr bwMode="auto">
            <a:xfrm>
              <a:off x="3012" y="2568"/>
              <a:ext cx="887" cy="878"/>
              <a:chOff x="3012" y="2568"/>
              <a:chExt cx="887" cy="878"/>
            </a:xfrm>
          </p:grpSpPr>
          <p:sp>
            <p:nvSpPr>
              <p:cNvPr id="30729" name="Rectangle 9"/>
              <p:cNvSpPr>
                <a:spLocks noChangeArrowheads="1"/>
              </p:cNvSpPr>
              <p:nvPr/>
            </p:nvSpPr>
            <p:spPr bwMode="auto">
              <a:xfrm>
                <a:off x="3012" y="2568"/>
                <a:ext cx="851" cy="8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/>
              </a:p>
            </p:txBody>
          </p:sp>
          <p:sp>
            <p:nvSpPr>
              <p:cNvPr id="30730" name="Rectangle 10"/>
              <p:cNvSpPr>
                <a:spLocks noChangeArrowheads="1"/>
              </p:cNvSpPr>
              <p:nvPr/>
            </p:nvSpPr>
            <p:spPr bwMode="auto">
              <a:xfrm>
                <a:off x="3048" y="2604"/>
                <a:ext cx="851" cy="8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/>
              </a:p>
            </p:txBody>
          </p:sp>
        </p:grp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3035" y="2879"/>
              <a:ext cx="87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1350">
                  <a:latin typeface="Times New Roman" panose="02020603050405020304" pitchFamily="18" charset="0"/>
                </a:rPr>
                <a:t>Mechanic</a:t>
              </a:r>
              <a:endParaRPr lang="en-US" altLang="en-US" sz="135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732" name="Group 12"/>
          <p:cNvGrpSpPr/>
          <p:nvPr/>
        </p:nvGrpSpPr>
        <p:grpSpPr bwMode="auto">
          <a:xfrm>
            <a:off x="2097881" y="2730104"/>
            <a:ext cx="685800" cy="685800"/>
            <a:chOff x="3012" y="2568"/>
            <a:chExt cx="887" cy="878"/>
          </a:xfrm>
        </p:grpSpPr>
        <p:grpSp>
          <p:nvGrpSpPr>
            <p:cNvPr id="30733" name="Group 13"/>
            <p:cNvGrpSpPr/>
            <p:nvPr/>
          </p:nvGrpSpPr>
          <p:grpSpPr bwMode="auto">
            <a:xfrm>
              <a:off x="3012" y="2568"/>
              <a:ext cx="887" cy="878"/>
              <a:chOff x="3012" y="2568"/>
              <a:chExt cx="887" cy="878"/>
            </a:xfrm>
          </p:grpSpPr>
          <p:sp>
            <p:nvSpPr>
              <p:cNvPr id="30734" name="Rectangle 14"/>
              <p:cNvSpPr>
                <a:spLocks noChangeArrowheads="1"/>
              </p:cNvSpPr>
              <p:nvPr/>
            </p:nvSpPr>
            <p:spPr bwMode="auto">
              <a:xfrm>
                <a:off x="3012" y="2568"/>
                <a:ext cx="851" cy="8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/>
              </a:p>
            </p:txBody>
          </p:sp>
          <p:sp>
            <p:nvSpPr>
              <p:cNvPr id="30735" name="Rectangle 15"/>
              <p:cNvSpPr>
                <a:spLocks noChangeArrowheads="1"/>
              </p:cNvSpPr>
              <p:nvPr/>
            </p:nvSpPr>
            <p:spPr bwMode="auto">
              <a:xfrm>
                <a:off x="3048" y="2604"/>
                <a:ext cx="851" cy="8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/>
              </a:p>
            </p:txBody>
          </p:sp>
        </p:grp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3051" y="2844"/>
              <a:ext cx="840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1350">
                  <a:latin typeface="Times New Roman" panose="02020603050405020304" pitchFamily="18" charset="0"/>
                </a:rPr>
                <a:t>Helper</a:t>
              </a:r>
              <a:endParaRPr lang="en-US" altLang="en-US" sz="135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737" name="Group 17"/>
          <p:cNvGrpSpPr/>
          <p:nvPr/>
        </p:nvGrpSpPr>
        <p:grpSpPr bwMode="auto">
          <a:xfrm>
            <a:off x="3932159" y="2790587"/>
            <a:ext cx="1070372" cy="1028700"/>
            <a:chOff x="2736" y="2736"/>
            <a:chExt cx="758" cy="864"/>
          </a:xfrm>
        </p:grpSpPr>
        <p:grpSp>
          <p:nvGrpSpPr>
            <p:cNvPr id="30738" name="Group 18"/>
            <p:cNvGrpSpPr/>
            <p:nvPr/>
          </p:nvGrpSpPr>
          <p:grpSpPr bwMode="auto">
            <a:xfrm>
              <a:off x="2784" y="2736"/>
              <a:ext cx="624" cy="864"/>
              <a:chOff x="1044" y="1476"/>
              <a:chExt cx="888" cy="1128"/>
            </a:xfrm>
          </p:grpSpPr>
          <p:grpSp>
            <p:nvGrpSpPr>
              <p:cNvPr id="30739" name="Group 19"/>
              <p:cNvGrpSpPr/>
              <p:nvPr/>
            </p:nvGrpSpPr>
            <p:grpSpPr bwMode="auto">
              <a:xfrm>
                <a:off x="1044" y="1476"/>
                <a:ext cx="888" cy="1128"/>
                <a:chOff x="1044" y="1476"/>
                <a:chExt cx="888" cy="1128"/>
              </a:xfrm>
            </p:grpSpPr>
            <p:sp>
              <p:nvSpPr>
                <p:cNvPr id="30740" name="AutoShape 20"/>
                <p:cNvSpPr>
                  <a:spLocks noChangeArrowheads="1"/>
                </p:cNvSpPr>
                <p:nvPr/>
              </p:nvSpPr>
              <p:spPr bwMode="auto">
                <a:xfrm>
                  <a:off x="1044" y="1476"/>
                  <a:ext cx="888" cy="112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3074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057" y="1785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</p:grpSp>
          <p:sp>
            <p:nvSpPr>
              <p:cNvPr id="30742" name="Text Box 22"/>
              <p:cNvSpPr txBox="1">
                <a:spLocks noChangeArrowheads="1"/>
              </p:cNvSpPr>
              <p:nvPr/>
            </p:nvSpPr>
            <p:spPr bwMode="auto">
              <a:xfrm>
                <a:off x="1203" y="1503"/>
                <a:ext cx="561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endParaRPr lang="en-US" altLang="en-US" sz="15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3" name="Text Box 23"/>
              <p:cNvSpPr txBox="1">
                <a:spLocks noChangeArrowheads="1"/>
              </p:cNvSpPr>
              <p:nvPr/>
            </p:nvSpPr>
            <p:spPr bwMode="auto">
              <a:xfrm>
                <a:off x="1047" y="2013"/>
                <a:ext cx="844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/>
                <a:endParaRPr lang="en-US" altLang="en-US" sz="15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2736" y="2965"/>
              <a:ext cx="758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sz="1350">
                  <a:latin typeface="Times New Roman" panose="02020603050405020304" pitchFamily="18" charset="0"/>
                </a:rPr>
                <a:t>Bus Repair Process</a:t>
              </a:r>
              <a:endParaRPr lang="en-US" altLang="en-US" sz="135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en-US" sz="1350">
                  <a:latin typeface="Times New Roman" panose="02020603050405020304" pitchFamily="18" charset="0"/>
                </a:rPr>
                <a:t>System</a:t>
              </a:r>
              <a:endParaRPr lang="en-US" altLang="en-US" sz="135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745" name="Group 25"/>
          <p:cNvGrpSpPr/>
          <p:nvPr/>
        </p:nvGrpSpPr>
        <p:grpSpPr bwMode="auto">
          <a:xfrm>
            <a:off x="6342461" y="2550320"/>
            <a:ext cx="961808" cy="764381"/>
            <a:chOff x="3012" y="2568"/>
            <a:chExt cx="889" cy="878"/>
          </a:xfrm>
        </p:grpSpPr>
        <p:grpSp>
          <p:nvGrpSpPr>
            <p:cNvPr id="30746" name="Group 26"/>
            <p:cNvGrpSpPr/>
            <p:nvPr/>
          </p:nvGrpSpPr>
          <p:grpSpPr bwMode="auto">
            <a:xfrm>
              <a:off x="3012" y="2568"/>
              <a:ext cx="887" cy="878"/>
              <a:chOff x="3012" y="2568"/>
              <a:chExt cx="887" cy="878"/>
            </a:xfrm>
          </p:grpSpPr>
          <p:sp>
            <p:nvSpPr>
              <p:cNvPr id="30747" name="Rectangle 27"/>
              <p:cNvSpPr>
                <a:spLocks noChangeArrowheads="1"/>
              </p:cNvSpPr>
              <p:nvPr/>
            </p:nvSpPr>
            <p:spPr bwMode="auto">
              <a:xfrm>
                <a:off x="3012" y="2568"/>
                <a:ext cx="851" cy="8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/>
              </a:p>
            </p:txBody>
          </p:sp>
          <p:sp>
            <p:nvSpPr>
              <p:cNvPr id="30748" name="Rectangle 28"/>
              <p:cNvSpPr>
                <a:spLocks noChangeArrowheads="1"/>
              </p:cNvSpPr>
              <p:nvPr/>
            </p:nvSpPr>
            <p:spPr bwMode="auto">
              <a:xfrm>
                <a:off x="3048" y="2604"/>
                <a:ext cx="851" cy="8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/>
              </a:p>
            </p:txBody>
          </p:sp>
        </p:grpSp>
        <p:sp>
          <p:nvSpPr>
            <p:cNvPr id="30749" name="Text Box 29"/>
            <p:cNvSpPr txBox="1">
              <a:spLocks noChangeArrowheads="1"/>
            </p:cNvSpPr>
            <p:nvPr/>
          </p:nvSpPr>
          <p:spPr bwMode="auto">
            <a:xfrm>
              <a:off x="3045" y="2862"/>
              <a:ext cx="85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1350">
                  <a:latin typeface="Times New Roman" panose="02020603050405020304" pitchFamily="18" charset="0"/>
                </a:rPr>
                <a:t>Supervisor</a:t>
              </a:r>
              <a:endParaRPr lang="en-US" altLang="en-US" sz="135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750" name="Group 30"/>
          <p:cNvGrpSpPr/>
          <p:nvPr/>
        </p:nvGrpSpPr>
        <p:grpSpPr bwMode="auto">
          <a:xfrm>
            <a:off x="5547123" y="4608911"/>
            <a:ext cx="1139428" cy="763190"/>
            <a:chOff x="2949" y="2568"/>
            <a:chExt cx="1047" cy="878"/>
          </a:xfrm>
        </p:grpSpPr>
        <p:grpSp>
          <p:nvGrpSpPr>
            <p:cNvPr id="30751" name="Group 31"/>
            <p:cNvGrpSpPr/>
            <p:nvPr/>
          </p:nvGrpSpPr>
          <p:grpSpPr bwMode="auto">
            <a:xfrm>
              <a:off x="3012" y="2568"/>
              <a:ext cx="887" cy="878"/>
              <a:chOff x="3012" y="2568"/>
              <a:chExt cx="887" cy="878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3012" y="2568"/>
                <a:ext cx="851" cy="8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3048" y="2604"/>
                <a:ext cx="851" cy="8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/>
              </a:p>
            </p:txBody>
          </p:sp>
        </p:grpSp>
        <p:sp>
          <p:nvSpPr>
            <p:cNvPr id="30754" name="Text Box 34"/>
            <p:cNvSpPr txBox="1">
              <a:spLocks noChangeArrowheads="1"/>
            </p:cNvSpPr>
            <p:nvPr/>
          </p:nvSpPr>
          <p:spPr bwMode="auto">
            <a:xfrm>
              <a:off x="2949" y="2862"/>
              <a:ext cx="1047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sz="1350">
                  <a:latin typeface="Times New Roman" panose="02020603050405020304" pitchFamily="18" charset="0"/>
                </a:rPr>
                <a:t>Accounting</a:t>
              </a:r>
              <a:endParaRPr lang="en-US" altLang="en-US" sz="1350">
                <a:latin typeface="Times New Roman" panose="02020603050405020304" pitchFamily="18" charset="0"/>
              </a:endParaRPr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2783681" y="3102770"/>
            <a:ext cx="1287066" cy="29884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V="1">
            <a:off x="2832497" y="3468292"/>
            <a:ext cx="1228725" cy="105489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flipV="1">
            <a:off x="4889897" y="3196829"/>
            <a:ext cx="460772" cy="119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24413" y="3420667"/>
            <a:ext cx="760810" cy="158829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 flipV="1">
            <a:off x="4823223" y="2920604"/>
            <a:ext cx="1516856" cy="48220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4824413" y="3411141"/>
            <a:ext cx="1270397" cy="5715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1657350" y="1028700"/>
            <a:ext cx="582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700" i="1"/>
              <a:t>Bus Garage Context Diagram</a:t>
            </a:r>
            <a:endParaRPr lang="en-US" altLang="en-US" sz="3300"/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3089672" y="2268141"/>
            <a:ext cx="989409" cy="57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050">
                <a:latin typeface="Times New Roman" panose="02020603050405020304" pitchFamily="18" charset="0"/>
              </a:rPr>
              <a:t>Mechanical problem </a:t>
            </a:r>
            <a:endParaRPr lang="en-US" altLang="en-US" sz="105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1050">
                <a:latin typeface="Times New Roman" panose="02020603050405020304" pitchFamily="18" charset="0"/>
              </a:rPr>
              <a:t>to be repaired</a:t>
            </a:r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67051" y="3001566"/>
            <a:ext cx="501015" cy="25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50">
                <a:latin typeface="Times New Roman" panose="02020603050405020304" pitchFamily="18" charset="0"/>
              </a:rPr>
              <a:t>Labor</a:t>
            </a:r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3042047" y="3857625"/>
            <a:ext cx="501015" cy="25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050">
                <a:latin typeface="Times New Roman" panose="02020603050405020304" pitchFamily="18" charset="0"/>
              </a:rPr>
              <a:t>Labor</a:t>
            </a:r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4866085" y="2244329"/>
            <a:ext cx="833438" cy="57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050">
                <a:latin typeface="Times New Roman" panose="02020603050405020304" pitchFamily="18" charset="0"/>
              </a:rPr>
              <a:t>Fixed mechanical </a:t>
            </a:r>
            <a:endParaRPr lang="en-US" altLang="en-US" sz="105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1050">
                <a:latin typeface="Times New Roman" panose="02020603050405020304" pitchFamily="18" charset="0"/>
              </a:rPr>
              <a:t>problems</a:t>
            </a:r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flipH="1" flipV="1">
            <a:off x="5300663" y="1905000"/>
            <a:ext cx="1191" cy="13001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0767" name="Line 47"/>
          <p:cNvSpPr>
            <a:spLocks noChangeShapeType="1"/>
          </p:cNvSpPr>
          <p:nvPr/>
        </p:nvSpPr>
        <p:spPr bwMode="auto">
          <a:xfrm flipH="1">
            <a:off x="4782741" y="1903810"/>
            <a:ext cx="4905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0768" name="Line 48"/>
          <p:cNvSpPr>
            <a:spLocks noChangeShapeType="1"/>
          </p:cNvSpPr>
          <p:nvPr/>
        </p:nvSpPr>
        <p:spPr bwMode="auto">
          <a:xfrm flipH="1">
            <a:off x="3667126" y="1952625"/>
            <a:ext cx="431006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0769" name="Line 49"/>
          <p:cNvSpPr>
            <a:spLocks noChangeShapeType="1"/>
          </p:cNvSpPr>
          <p:nvPr/>
        </p:nvSpPr>
        <p:spPr bwMode="auto">
          <a:xfrm>
            <a:off x="3657600" y="1952625"/>
            <a:ext cx="0" cy="12430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>
            <a:off x="3657600" y="3195638"/>
            <a:ext cx="391716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grpSp>
        <p:nvGrpSpPr>
          <p:cNvPr id="30771" name="Group 51"/>
          <p:cNvGrpSpPr/>
          <p:nvPr/>
        </p:nvGrpSpPr>
        <p:grpSpPr bwMode="auto">
          <a:xfrm>
            <a:off x="5995988" y="3554016"/>
            <a:ext cx="1319213" cy="846534"/>
            <a:chOff x="4158" y="2191"/>
            <a:chExt cx="1061" cy="714"/>
          </a:xfrm>
        </p:grpSpPr>
        <p:grpSp>
          <p:nvGrpSpPr>
            <p:cNvPr id="30772" name="Group 52"/>
            <p:cNvGrpSpPr/>
            <p:nvPr/>
          </p:nvGrpSpPr>
          <p:grpSpPr bwMode="auto">
            <a:xfrm>
              <a:off x="4258" y="2191"/>
              <a:ext cx="854" cy="714"/>
              <a:chOff x="3012" y="2568"/>
              <a:chExt cx="887" cy="878"/>
            </a:xfrm>
          </p:grpSpPr>
          <p:grpSp>
            <p:nvGrpSpPr>
              <p:cNvPr id="30773" name="Group 53"/>
              <p:cNvGrpSpPr/>
              <p:nvPr/>
            </p:nvGrpSpPr>
            <p:grpSpPr bwMode="auto">
              <a:xfrm>
                <a:off x="3012" y="2568"/>
                <a:ext cx="887" cy="878"/>
                <a:chOff x="3012" y="2568"/>
                <a:chExt cx="887" cy="878"/>
              </a:xfrm>
            </p:grpSpPr>
            <p:sp>
              <p:nvSpPr>
                <p:cNvPr id="30774" name="Rectangle 54"/>
                <p:cNvSpPr>
                  <a:spLocks noChangeArrowheads="1"/>
                </p:cNvSpPr>
                <p:nvPr/>
              </p:nvSpPr>
              <p:spPr bwMode="auto">
                <a:xfrm>
                  <a:off x="3012" y="2568"/>
                  <a:ext cx="851" cy="84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  <p:sp>
              <p:nvSpPr>
                <p:cNvPr id="30775" name="Rectangle 55"/>
                <p:cNvSpPr>
                  <a:spLocks noChangeArrowheads="1"/>
                </p:cNvSpPr>
                <p:nvPr/>
              </p:nvSpPr>
              <p:spPr bwMode="auto">
                <a:xfrm>
                  <a:off x="3048" y="2604"/>
                  <a:ext cx="851" cy="84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 sz="1350"/>
                </a:p>
              </p:txBody>
            </p:sp>
          </p:grpSp>
          <p:sp>
            <p:nvSpPr>
              <p:cNvPr id="30776" name="Text Box 56"/>
              <p:cNvSpPr txBox="1">
                <a:spLocks noChangeArrowheads="1"/>
              </p:cNvSpPr>
              <p:nvPr/>
            </p:nvSpPr>
            <p:spPr bwMode="auto">
              <a:xfrm>
                <a:off x="3343" y="2880"/>
                <a:ext cx="25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endParaRPr lang="en-US" altLang="en-US" sz="135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77" name="Text Box 57"/>
            <p:cNvSpPr txBox="1">
              <a:spLocks noChangeArrowheads="1"/>
            </p:cNvSpPr>
            <p:nvPr/>
          </p:nvSpPr>
          <p:spPr bwMode="auto">
            <a:xfrm>
              <a:off x="4158" y="2273"/>
              <a:ext cx="1061" cy="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1350" dirty="0">
                  <a:latin typeface="Times New Roman" panose="02020603050405020304" pitchFamily="18" charset="0"/>
                </a:rPr>
                <a:t>Inventory Management System</a:t>
              </a:r>
              <a:endParaRPr lang="en-US" altLang="en-US" sz="135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778" name="Text Box 58"/>
          <p:cNvSpPr txBox="1">
            <a:spLocks noChangeArrowheads="1"/>
          </p:cNvSpPr>
          <p:nvPr/>
        </p:nvSpPr>
        <p:spPr bwMode="auto">
          <a:xfrm>
            <a:off x="5426869" y="2882504"/>
            <a:ext cx="85129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200">
                <a:latin typeface="Times New Roman" panose="02020603050405020304" pitchFamily="18" charset="0"/>
              </a:rPr>
              <a:t>Repair summary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79" name="Text Box 59"/>
          <p:cNvSpPr txBox="1">
            <a:spLocks noChangeArrowheads="1"/>
          </p:cNvSpPr>
          <p:nvPr/>
        </p:nvSpPr>
        <p:spPr bwMode="auto">
          <a:xfrm>
            <a:off x="5138738" y="3456386"/>
            <a:ext cx="85129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200">
                <a:latin typeface="Times New Roman" panose="02020603050405020304" pitchFamily="18" charset="0"/>
              </a:rPr>
              <a:t>List of parts used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80" name="Text Box 60"/>
          <p:cNvSpPr txBox="1">
            <a:spLocks noChangeArrowheads="1"/>
          </p:cNvSpPr>
          <p:nvPr/>
        </p:nvSpPr>
        <p:spPr bwMode="auto">
          <a:xfrm>
            <a:off x="4508897" y="4010025"/>
            <a:ext cx="851297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200">
                <a:latin typeface="Times New Roman" panose="02020603050405020304" pitchFamily="18" charset="0"/>
              </a:rPr>
              <a:t>Labor, parts cost details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Decomposition</a:t>
            </a:r>
            <a:endParaRPr lang="en-US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816895"/>
            <a:ext cx="8924925" cy="10287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100" b="1" dirty="0"/>
              <a:t>Decomposition</a:t>
            </a:r>
            <a:r>
              <a:rPr lang="en-US" altLang="en-US" sz="2100" dirty="0"/>
              <a:t> – the act of breaking a system into sub-components. Each level of abstraction reveals more or less detail.</a:t>
            </a:r>
            <a:endParaRPr lang="en-US" altLang="en-US" sz="2100" dirty="0"/>
          </a:p>
        </p:txBody>
      </p:sp>
      <p:pic>
        <p:nvPicPr>
          <p:cNvPr id="88070" name="Picture 6" descr="090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85" y="2781459"/>
            <a:ext cx="4552950" cy="347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294" y="260706"/>
            <a:ext cx="7053542" cy="1050398"/>
          </a:xfrm>
        </p:spPr>
        <p:txBody>
          <a:bodyPr/>
          <a:lstStyle/>
          <a:p>
            <a:r>
              <a:rPr lang="en-US" altLang="en-US" dirty="0"/>
              <a:t>Diverging and Converging </a:t>
            </a:r>
            <a:br>
              <a:rPr lang="en-US" altLang="en-US" dirty="0"/>
            </a:br>
            <a:r>
              <a:rPr lang="en-US" altLang="en-US" dirty="0"/>
              <a:t>Data Flows</a:t>
            </a:r>
            <a:endParaRPr lang="en-US" alt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294" y="2132965"/>
            <a:ext cx="8232321" cy="382905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100" b="1"/>
              <a:t>Diverging data flow</a:t>
            </a:r>
            <a:r>
              <a:rPr lang="en-US" altLang="en-US" sz="2100"/>
              <a:t> – a data flow that splits into multiple data flows.</a:t>
            </a:r>
            <a:endParaRPr lang="en-US" altLang="en-US" sz="2100"/>
          </a:p>
          <a:p>
            <a:pPr>
              <a:buFontTx/>
              <a:buNone/>
            </a:pPr>
            <a:endParaRPr lang="en-US" altLang="en-US" sz="2100" b="1" dirty="0"/>
          </a:p>
          <a:p>
            <a:pPr>
              <a:buFontTx/>
              <a:buNone/>
            </a:pPr>
            <a:endParaRPr lang="en-US" altLang="en-US" sz="2100" b="1" dirty="0"/>
          </a:p>
          <a:p>
            <a:pPr>
              <a:buFontTx/>
              <a:buNone/>
            </a:pPr>
            <a:r>
              <a:rPr lang="en-US" altLang="en-US" sz="2100" b="1" dirty="0"/>
              <a:t>Converging data flow</a:t>
            </a:r>
            <a:r>
              <a:rPr lang="en-US" altLang="en-US" sz="2100" dirty="0"/>
              <a:t> – the merger of multiple data flows into a single packet.</a:t>
            </a:r>
            <a:endParaRPr lang="en-US" altLang="en-US" sz="2100" dirty="0"/>
          </a:p>
          <a:p>
            <a:pPr lvl="1"/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Event DFD</a:t>
            </a:r>
            <a:endParaRPr lang="en-US" altLang="en-US"/>
          </a:p>
        </p:txBody>
      </p:sp>
      <p:pic>
        <p:nvPicPr>
          <p:cNvPr id="172037" name="Picture 5" descr="whi74173_09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2155032"/>
            <a:ext cx="7134905" cy="21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95910"/>
            <a:ext cx="6115050" cy="514350"/>
          </a:xfrm>
        </p:spPr>
        <p:txBody>
          <a:bodyPr/>
          <a:lstStyle/>
          <a:p>
            <a:r>
              <a:rPr lang="en-US" altLang="en-US" sz="3000" dirty="0"/>
              <a:t>Event DFD (more complex)</a:t>
            </a:r>
            <a:endParaRPr lang="en-US" altLang="en-US" sz="3000" dirty="0"/>
          </a:p>
        </p:txBody>
      </p:sp>
      <p:pic>
        <p:nvPicPr>
          <p:cNvPr id="174084" name="Picture 4" descr="whi74173_092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" y="1124585"/>
            <a:ext cx="7157085" cy="521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575" smtClean="0"/>
            </a:fld>
            <a:endParaRPr lang="en-US" sz="157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4781550" y="1865225"/>
            <a:ext cx="2578777" cy="3371850"/>
          </a:xfrm>
          <a:prstGeom prst="rect">
            <a:avLst/>
          </a:prstGeom>
          <a:effectLst>
            <a:outerShdw blurRad="508000" dist="50800" dir="5400000" sx="108000" sy="108000" algn="ctr" rotWithShape="0">
              <a:schemeClr val="accent1">
                <a:lumMod val="50000"/>
                <a:alpha val="9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5900" y="971550"/>
            <a:ext cx="6172200" cy="628650"/>
          </a:xfrm>
        </p:spPr>
        <p:txBody>
          <a:bodyPr>
            <a:normAutofit fontScale="90000"/>
          </a:bodyPr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1625" y="2200278"/>
            <a:ext cx="24574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1" presetClass="emph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0"/>
                            </p:stCondLst>
                            <p:childTnLst>
                              <p:par>
                                <p:cTn id="34" presetID="26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0"/>
                            </p:stCondLst>
                            <p:childTnLst>
                              <p:par>
                                <p:cTn id="51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0"/>
                            </p:stCondLst>
                            <p:childTnLst>
                              <p:par>
                                <p:cTn id="57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8" presetClass="entr" presetSubtype="0" accel="50000" fill="hold" grpId="1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0"/>
                            </p:stCondLst>
                            <p:childTnLst>
                              <p:par>
                                <p:cTn id="67" presetID="22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0"/>
                            </p:stCondLst>
                            <p:childTnLst>
                              <p:par>
                                <p:cTn id="73" presetID="22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0"/>
                            </p:stCondLst>
                            <p:childTnLst>
                              <p:par>
                                <p:cTn id="79" presetID="38" presetClass="entr" presetSubtype="0" accel="5000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0"/>
                            </p:stCondLst>
                            <p:childTnLst>
                              <p:par>
                                <p:cTn id="87" presetID="22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93" presetID="22" presetClass="emph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000"/>
                            </p:stCondLst>
                            <p:childTnLst>
                              <p:par>
                                <p:cTn id="99" presetID="8" presetClass="emph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0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00"/>
                            </p:stCondLst>
                            <p:childTnLst>
                              <p:par>
                                <p:cTn id="102" presetID="22" presetClass="emph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000"/>
                            </p:stCondLst>
                            <p:childTnLst>
                              <p:par>
                                <p:cTn id="108" presetID="21" presetClass="emph" presetSubtype="0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14" presetID="38" presetClass="entr" presetSubtype="0" accel="50000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6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0000"/>
                            </p:stCondLst>
                            <p:childTnLst>
                              <p:par>
                                <p:cTn id="122" presetID="6" presetClass="emph" presetSubtype="0" fill="hold" grpId="1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5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  <p:bldP spid="7" grpId="12"/>
      <p:bldP spid="7" grpId="13"/>
      <p:bldP spid="7" grpId="14"/>
      <p:bldP spid="7" grpId="15"/>
      <p:bldP spid="7" grpId="16"/>
      <p:bldP spid="7" grpId="1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Data Flow Diagrams (contd.)</a:t>
            </a:r>
            <a:endParaRPr lang="en-GB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54759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DFD has often been used due to the following reasons:</a:t>
            </a:r>
            <a:endParaRPr lang="en-US" altLang="en-US" sz="2400" dirty="0"/>
          </a:p>
          <a:p>
            <a:pPr lvl="1"/>
            <a:r>
              <a:rPr lang="en-US" altLang="en-US" sz="2000" dirty="0"/>
              <a:t>Logical information flow of the system</a:t>
            </a:r>
            <a:endParaRPr lang="en-US" altLang="en-US" sz="2000" dirty="0"/>
          </a:p>
          <a:p>
            <a:pPr lvl="1"/>
            <a:r>
              <a:rPr lang="en-US" altLang="en-US" sz="2000" dirty="0"/>
              <a:t>Determination of physical system construction requirements</a:t>
            </a:r>
            <a:endParaRPr lang="en-US" altLang="en-US" sz="2000" dirty="0"/>
          </a:p>
          <a:p>
            <a:pPr lvl="1"/>
            <a:r>
              <a:rPr lang="en-US" altLang="en-US" sz="2000" dirty="0"/>
              <a:t>Simplicity of notation</a:t>
            </a:r>
            <a:endParaRPr lang="en-US" altLang="en-US" sz="2000" dirty="0"/>
          </a:p>
          <a:p>
            <a:pPr lvl="1"/>
            <a:r>
              <a:rPr lang="en-US" altLang="en-US" sz="2000" dirty="0"/>
              <a:t>Establishment of manual and automated systems requirements</a:t>
            </a:r>
            <a:endParaRPr lang="en-US" altLang="en-US" sz="2000" dirty="0"/>
          </a:p>
          <a:p>
            <a:endParaRPr lang="en-GB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DFD 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835625"/>
          </a:xfrm>
        </p:spPr>
        <p:txBody>
          <a:bodyPr rtlCol="0">
            <a:normAutofit/>
          </a:bodyPr>
          <a:lstStyle/>
          <a:p>
            <a:pPr marL="6286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/>
              <a:t>External Entities </a:t>
            </a:r>
            <a:r>
              <a:rPr lang="en-US" sz="2400" dirty="0">
                <a:sym typeface="Wingdings" panose="05000000000000000000" pitchFamily="2" charset="2"/>
              </a:rPr>
              <a:t> Oval Shape</a:t>
            </a:r>
            <a:endParaRPr lang="en-US" sz="2400" dirty="0">
              <a:sym typeface="Wingdings" panose="05000000000000000000" pitchFamily="2" charset="2"/>
            </a:endParaRPr>
          </a:p>
          <a:p>
            <a:pPr marL="6286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6286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ym typeface="Wingdings" panose="05000000000000000000" pitchFamily="2" charset="2"/>
              </a:rPr>
              <a:t>Processes</a:t>
            </a:r>
            <a:r>
              <a:rPr lang="en-US" sz="2400" dirty="0">
                <a:sym typeface="Wingdings" panose="05000000000000000000" pitchFamily="2" charset="2"/>
              </a:rPr>
              <a:t>  Rounded corner rectangles, which contains the process number, the responsibility, and the process name (has to start with a verb)</a:t>
            </a:r>
            <a:endParaRPr lang="en-US" sz="2400" dirty="0">
              <a:sym typeface="Wingdings" panose="05000000000000000000" pitchFamily="2" charset="2"/>
            </a:endParaRPr>
          </a:p>
          <a:p>
            <a:pPr marL="6286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6286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ym typeface="Wingdings" panose="05000000000000000000" pitchFamily="2" charset="2"/>
              </a:rPr>
              <a:t>Data Stores </a:t>
            </a:r>
            <a:r>
              <a:rPr lang="en-US" sz="2400" dirty="0">
                <a:sym typeface="Wingdings" panose="05000000000000000000" pitchFamily="2" charset="2"/>
              </a:rPr>
              <a:t> Open right side rectangle, which contains the data store ID and the data store name </a:t>
            </a:r>
            <a:endParaRPr lang="en-US" sz="2400" dirty="0">
              <a:sym typeface="Wingdings" panose="05000000000000000000" pitchFamily="2" charset="2"/>
            </a:endParaRPr>
          </a:p>
          <a:p>
            <a:pPr marL="1005840" lvl="2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b="1" dirty="0">
                <a:sym typeface="Wingdings" panose="05000000000000000000" pitchFamily="2" charset="2"/>
              </a:rPr>
              <a:t>Note: Each Data store is an entity in the ERD</a:t>
            </a:r>
            <a:endParaRPr lang="en-US" sz="2000" b="1" dirty="0">
              <a:sym typeface="Wingdings" panose="05000000000000000000" pitchFamily="2" charset="2"/>
            </a:endParaRPr>
          </a:p>
          <a:p>
            <a:pPr marL="1005840" lvl="2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sz="2000" b="1" dirty="0">
              <a:sym typeface="Wingdings" panose="05000000000000000000" pitchFamily="2" charset="2"/>
            </a:endParaRPr>
          </a:p>
          <a:p>
            <a:pPr marL="6286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sym typeface="Wingdings" panose="05000000000000000000" pitchFamily="2" charset="2"/>
              </a:rPr>
              <a:t>The Arrows  represent the flow of data </a:t>
            </a:r>
            <a:endParaRPr lang="en-GB" sz="2400" dirty="0"/>
          </a:p>
          <a:p>
            <a:pPr fontAlgn="auto">
              <a:spcAft>
                <a:spcPts val="0"/>
              </a:spcAft>
              <a:defRPr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DFD Notation and Example</a:t>
            </a:r>
            <a:endParaRPr lang="en-GB" dirty="0"/>
          </a:p>
        </p:txBody>
      </p:sp>
      <p:pic>
        <p:nvPicPr>
          <p:cNvPr id="22531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628800"/>
            <a:ext cx="8404225" cy="4495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7724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762000" fontAlgn="auto">
              <a:spcAft>
                <a:spcPts val="0"/>
              </a:spcAft>
              <a:defRPr/>
            </a:pPr>
            <a:r>
              <a:rPr lang="en-US" sz="4400" dirty="0"/>
              <a:t>DFD Levelling </a:t>
            </a:r>
            <a:endParaRPr lang="en-GB" altLang="en-US" sz="4400" dirty="0"/>
          </a:p>
        </p:txBody>
      </p:sp>
      <p:grpSp>
        <p:nvGrpSpPr>
          <p:cNvPr id="24579" name="Group 3"/>
          <p:cNvGrpSpPr/>
          <p:nvPr/>
        </p:nvGrpSpPr>
        <p:grpSpPr bwMode="auto">
          <a:xfrm>
            <a:off x="2427312" y="2286000"/>
            <a:ext cx="1295400" cy="965200"/>
            <a:chOff x="1056" y="1440"/>
            <a:chExt cx="816" cy="608"/>
          </a:xfrm>
        </p:grpSpPr>
        <p:sp>
          <p:nvSpPr>
            <p:cNvPr id="24650" name="Rectangle 4"/>
            <p:cNvSpPr>
              <a:spLocks noChangeArrowheads="1"/>
            </p:cNvSpPr>
            <p:nvPr/>
          </p:nvSpPr>
          <p:spPr bwMode="auto">
            <a:xfrm>
              <a:off x="1072" y="1456"/>
              <a:ext cx="784" cy="59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651" name="Line 5"/>
            <p:cNvSpPr>
              <a:spLocks noChangeShapeType="1"/>
            </p:cNvSpPr>
            <p:nvPr/>
          </p:nvSpPr>
          <p:spPr bwMode="auto">
            <a:xfrm>
              <a:off x="1056" y="1596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Line 6"/>
            <p:cNvSpPr>
              <a:spLocks noChangeShapeType="1"/>
            </p:cNvSpPr>
            <p:nvPr/>
          </p:nvSpPr>
          <p:spPr bwMode="auto">
            <a:xfrm>
              <a:off x="1177" y="1440"/>
              <a:ext cx="0" cy="1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0" name="Group 7"/>
          <p:cNvGrpSpPr/>
          <p:nvPr/>
        </p:nvGrpSpPr>
        <p:grpSpPr bwMode="auto">
          <a:xfrm>
            <a:off x="2427312" y="3429000"/>
            <a:ext cx="1295400" cy="965200"/>
            <a:chOff x="1056" y="2160"/>
            <a:chExt cx="816" cy="608"/>
          </a:xfrm>
        </p:grpSpPr>
        <p:sp>
          <p:nvSpPr>
            <p:cNvPr id="24647" name="Rectangle 8"/>
            <p:cNvSpPr>
              <a:spLocks noChangeArrowheads="1"/>
            </p:cNvSpPr>
            <p:nvPr/>
          </p:nvSpPr>
          <p:spPr bwMode="auto">
            <a:xfrm>
              <a:off x="1072" y="2176"/>
              <a:ext cx="784" cy="59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648" name="Line 9"/>
            <p:cNvSpPr>
              <a:spLocks noChangeShapeType="1"/>
            </p:cNvSpPr>
            <p:nvPr/>
          </p:nvSpPr>
          <p:spPr bwMode="auto">
            <a:xfrm>
              <a:off x="1056" y="2316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Line 10"/>
            <p:cNvSpPr>
              <a:spLocks noChangeShapeType="1"/>
            </p:cNvSpPr>
            <p:nvPr/>
          </p:nvSpPr>
          <p:spPr bwMode="auto">
            <a:xfrm>
              <a:off x="1177" y="2160"/>
              <a:ext cx="0" cy="1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1" name="Group 11"/>
          <p:cNvGrpSpPr/>
          <p:nvPr/>
        </p:nvGrpSpPr>
        <p:grpSpPr bwMode="auto">
          <a:xfrm>
            <a:off x="2427312" y="4572000"/>
            <a:ext cx="1295400" cy="965200"/>
            <a:chOff x="1056" y="2880"/>
            <a:chExt cx="816" cy="608"/>
          </a:xfrm>
        </p:grpSpPr>
        <p:sp>
          <p:nvSpPr>
            <p:cNvPr id="24644" name="Rectangle 12"/>
            <p:cNvSpPr>
              <a:spLocks noChangeArrowheads="1"/>
            </p:cNvSpPr>
            <p:nvPr/>
          </p:nvSpPr>
          <p:spPr bwMode="auto">
            <a:xfrm>
              <a:off x="1072" y="2896"/>
              <a:ext cx="784" cy="59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645" name="Line 13"/>
            <p:cNvSpPr>
              <a:spLocks noChangeShapeType="1"/>
            </p:cNvSpPr>
            <p:nvPr/>
          </p:nvSpPr>
          <p:spPr bwMode="auto">
            <a:xfrm>
              <a:off x="1056" y="3036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Line 14"/>
            <p:cNvSpPr>
              <a:spLocks noChangeShapeType="1"/>
            </p:cNvSpPr>
            <p:nvPr/>
          </p:nvSpPr>
          <p:spPr bwMode="auto">
            <a:xfrm>
              <a:off x="1177" y="2880"/>
              <a:ext cx="0" cy="1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2" name="Rectangle 15"/>
          <p:cNvSpPr>
            <a:spLocks noChangeArrowheads="1"/>
          </p:cNvSpPr>
          <p:nvPr/>
        </p:nvSpPr>
        <p:spPr bwMode="auto">
          <a:xfrm>
            <a:off x="3976712" y="1778000"/>
            <a:ext cx="1549400" cy="41402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24583" name="Line 16"/>
          <p:cNvSpPr>
            <a:spLocks noChangeShapeType="1"/>
          </p:cNvSpPr>
          <p:nvPr/>
        </p:nvSpPr>
        <p:spPr bwMode="auto">
          <a:xfrm>
            <a:off x="3951312" y="20574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17"/>
          <p:cNvSpPr>
            <a:spLocks noChangeShapeType="1"/>
          </p:cNvSpPr>
          <p:nvPr/>
        </p:nvSpPr>
        <p:spPr bwMode="auto">
          <a:xfrm>
            <a:off x="4179912" y="1752600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18"/>
          <p:cNvSpPr>
            <a:spLocks noChangeArrowheads="1"/>
          </p:cNvSpPr>
          <p:nvPr/>
        </p:nvSpPr>
        <p:spPr bwMode="auto">
          <a:xfrm>
            <a:off x="852512" y="3454400"/>
            <a:ext cx="1320800" cy="9398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GB" altLang="en-US" sz="1600">
                <a:latin typeface="Ultra-Sans"/>
              </a:rPr>
              <a:t>Overall</a:t>
            </a:r>
            <a:endParaRPr lang="en-GB" altLang="en-US" sz="1600">
              <a:latin typeface="Ultra-Sans"/>
            </a:endParaRPr>
          </a:p>
          <a:p>
            <a:pPr algn="ctr" eaLnBrk="0" hangingPunct="0"/>
            <a:r>
              <a:rPr lang="en-GB" altLang="en-US" sz="1600">
                <a:latin typeface="Ultra-Sans"/>
              </a:rPr>
              <a:t>process</a:t>
            </a:r>
            <a:endParaRPr lang="en-GB" altLang="en-US" sz="1600">
              <a:latin typeface="Ultra-Sans"/>
            </a:endParaRPr>
          </a:p>
        </p:txBody>
      </p:sp>
      <p:grpSp>
        <p:nvGrpSpPr>
          <p:cNvPr id="24586" name="Group 19"/>
          <p:cNvGrpSpPr/>
          <p:nvPr/>
        </p:nvGrpSpPr>
        <p:grpSpPr bwMode="auto">
          <a:xfrm>
            <a:off x="4103712" y="2286000"/>
            <a:ext cx="1295400" cy="965200"/>
            <a:chOff x="2112" y="1440"/>
            <a:chExt cx="816" cy="608"/>
          </a:xfrm>
        </p:grpSpPr>
        <p:sp>
          <p:nvSpPr>
            <p:cNvPr id="24641" name="Rectangle 20"/>
            <p:cNvSpPr>
              <a:spLocks noChangeArrowheads="1"/>
            </p:cNvSpPr>
            <p:nvPr/>
          </p:nvSpPr>
          <p:spPr bwMode="auto">
            <a:xfrm>
              <a:off x="2128" y="1456"/>
              <a:ext cx="784" cy="59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642" name="Line 21"/>
            <p:cNvSpPr>
              <a:spLocks noChangeShapeType="1"/>
            </p:cNvSpPr>
            <p:nvPr/>
          </p:nvSpPr>
          <p:spPr bwMode="auto">
            <a:xfrm>
              <a:off x="2112" y="1596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3" name="Line 22"/>
            <p:cNvSpPr>
              <a:spLocks noChangeShapeType="1"/>
            </p:cNvSpPr>
            <p:nvPr/>
          </p:nvSpPr>
          <p:spPr bwMode="auto">
            <a:xfrm>
              <a:off x="2233" y="1440"/>
              <a:ext cx="0" cy="1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7" name="Group 23"/>
          <p:cNvGrpSpPr/>
          <p:nvPr/>
        </p:nvGrpSpPr>
        <p:grpSpPr bwMode="auto">
          <a:xfrm>
            <a:off x="4103712" y="3429000"/>
            <a:ext cx="1295400" cy="965200"/>
            <a:chOff x="2112" y="2160"/>
            <a:chExt cx="816" cy="608"/>
          </a:xfrm>
        </p:grpSpPr>
        <p:sp>
          <p:nvSpPr>
            <p:cNvPr id="24638" name="Rectangle 24"/>
            <p:cNvSpPr>
              <a:spLocks noChangeArrowheads="1"/>
            </p:cNvSpPr>
            <p:nvPr/>
          </p:nvSpPr>
          <p:spPr bwMode="auto">
            <a:xfrm>
              <a:off x="2128" y="2176"/>
              <a:ext cx="784" cy="59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639" name="Line 25"/>
            <p:cNvSpPr>
              <a:spLocks noChangeShapeType="1"/>
            </p:cNvSpPr>
            <p:nvPr/>
          </p:nvSpPr>
          <p:spPr bwMode="auto">
            <a:xfrm>
              <a:off x="2112" y="2316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0" name="Line 26"/>
            <p:cNvSpPr>
              <a:spLocks noChangeShapeType="1"/>
            </p:cNvSpPr>
            <p:nvPr/>
          </p:nvSpPr>
          <p:spPr bwMode="auto">
            <a:xfrm>
              <a:off x="2233" y="2160"/>
              <a:ext cx="0" cy="1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8" name="Group 27"/>
          <p:cNvGrpSpPr/>
          <p:nvPr/>
        </p:nvGrpSpPr>
        <p:grpSpPr bwMode="auto">
          <a:xfrm>
            <a:off x="4103712" y="4572000"/>
            <a:ext cx="1295400" cy="965200"/>
            <a:chOff x="2112" y="2880"/>
            <a:chExt cx="816" cy="608"/>
          </a:xfrm>
        </p:grpSpPr>
        <p:sp>
          <p:nvSpPr>
            <p:cNvPr id="24635" name="Rectangle 28"/>
            <p:cNvSpPr>
              <a:spLocks noChangeArrowheads="1"/>
            </p:cNvSpPr>
            <p:nvPr/>
          </p:nvSpPr>
          <p:spPr bwMode="auto">
            <a:xfrm>
              <a:off x="2128" y="2896"/>
              <a:ext cx="784" cy="59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636" name="Line 29"/>
            <p:cNvSpPr>
              <a:spLocks noChangeShapeType="1"/>
            </p:cNvSpPr>
            <p:nvPr/>
          </p:nvSpPr>
          <p:spPr bwMode="auto">
            <a:xfrm>
              <a:off x="2112" y="3036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7" name="Line 30"/>
            <p:cNvSpPr>
              <a:spLocks noChangeShapeType="1"/>
            </p:cNvSpPr>
            <p:nvPr/>
          </p:nvSpPr>
          <p:spPr bwMode="auto">
            <a:xfrm>
              <a:off x="2233" y="2880"/>
              <a:ext cx="0" cy="1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9" name="Rectangle 31"/>
          <p:cNvSpPr>
            <a:spLocks noChangeArrowheads="1"/>
          </p:cNvSpPr>
          <p:nvPr/>
        </p:nvSpPr>
        <p:spPr bwMode="auto">
          <a:xfrm>
            <a:off x="5805512" y="1778000"/>
            <a:ext cx="1549400" cy="41402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24590" name="Line 32"/>
          <p:cNvSpPr>
            <a:spLocks noChangeShapeType="1"/>
          </p:cNvSpPr>
          <p:nvPr/>
        </p:nvSpPr>
        <p:spPr bwMode="auto">
          <a:xfrm>
            <a:off x="5780112" y="20574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33"/>
          <p:cNvSpPr>
            <a:spLocks noChangeShapeType="1"/>
          </p:cNvSpPr>
          <p:nvPr/>
        </p:nvSpPr>
        <p:spPr bwMode="auto">
          <a:xfrm>
            <a:off x="6008712" y="1752600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92" name="Group 34"/>
          <p:cNvGrpSpPr/>
          <p:nvPr/>
        </p:nvGrpSpPr>
        <p:grpSpPr bwMode="auto">
          <a:xfrm>
            <a:off x="5932512" y="2286000"/>
            <a:ext cx="1295400" cy="965200"/>
            <a:chOff x="3264" y="1440"/>
            <a:chExt cx="816" cy="608"/>
          </a:xfrm>
        </p:grpSpPr>
        <p:sp>
          <p:nvSpPr>
            <p:cNvPr id="24632" name="Rectangle 35"/>
            <p:cNvSpPr>
              <a:spLocks noChangeArrowheads="1"/>
            </p:cNvSpPr>
            <p:nvPr/>
          </p:nvSpPr>
          <p:spPr bwMode="auto">
            <a:xfrm>
              <a:off x="3280" y="1456"/>
              <a:ext cx="784" cy="59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633" name="Line 36"/>
            <p:cNvSpPr>
              <a:spLocks noChangeShapeType="1"/>
            </p:cNvSpPr>
            <p:nvPr/>
          </p:nvSpPr>
          <p:spPr bwMode="auto">
            <a:xfrm>
              <a:off x="3264" y="1596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4" name="Line 37"/>
            <p:cNvSpPr>
              <a:spLocks noChangeShapeType="1"/>
            </p:cNvSpPr>
            <p:nvPr/>
          </p:nvSpPr>
          <p:spPr bwMode="auto">
            <a:xfrm>
              <a:off x="3385" y="1440"/>
              <a:ext cx="0" cy="1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93" name="Group 38"/>
          <p:cNvGrpSpPr/>
          <p:nvPr/>
        </p:nvGrpSpPr>
        <p:grpSpPr bwMode="auto">
          <a:xfrm>
            <a:off x="5932512" y="3429000"/>
            <a:ext cx="1295400" cy="965200"/>
            <a:chOff x="3264" y="2160"/>
            <a:chExt cx="816" cy="608"/>
          </a:xfrm>
        </p:grpSpPr>
        <p:sp>
          <p:nvSpPr>
            <p:cNvPr id="24629" name="Rectangle 39"/>
            <p:cNvSpPr>
              <a:spLocks noChangeArrowheads="1"/>
            </p:cNvSpPr>
            <p:nvPr/>
          </p:nvSpPr>
          <p:spPr bwMode="auto">
            <a:xfrm>
              <a:off x="3280" y="2176"/>
              <a:ext cx="784" cy="59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630" name="Line 40"/>
            <p:cNvSpPr>
              <a:spLocks noChangeShapeType="1"/>
            </p:cNvSpPr>
            <p:nvPr/>
          </p:nvSpPr>
          <p:spPr bwMode="auto">
            <a:xfrm>
              <a:off x="3264" y="2316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1" name="Line 41"/>
            <p:cNvSpPr>
              <a:spLocks noChangeShapeType="1"/>
            </p:cNvSpPr>
            <p:nvPr/>
          </p:nvSpPr>
          <p:spPr bwMode="auto">
            <a:xfrm>
              <a:off x="3385" y="2160"/>
              <a:ext cx="0" cy="1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94" name="Group 42"/>
          <p:cNvGrpSpPr/>
          <p:nvPr/>
        </p:nvGrpSpPr>
        <p:grpSpPr bwMode="auto">
          <a:xfrm>
            <a:off x="5932512" y="4572000"/>
            <a:ext cx="1295400" cy="965200"/>
            <a:chOff x="3264" y="2880"/>
            <a:chExt cx="816" cy="608"/>
          </a:xfrm>
        </p:grpSpPr>
        <p:sp>
          <p:nvSpPr>
            <p:cNvPr id="24626" name="Rectangle 43"/>
            <p:cNvSpPr>
              <a:spLocks noChangeArrowheads="1"/>
            </p:cNvSpPr>
            <p:nvPr/>
          </p:nvSpPr>
          <p:spPr bwMode="auto">
            <a:xfrm>
              <a:off x="3280" y="2896"/>
              <a:ext cx="784" cy="59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4627" name="Line 44"/>
            <p:cNvSpPr>
              <a:spLocks noChangeShapeType="1"/>
            </p:cNvSpPr>
            <p:nvPr/>
          </p:nvSpPr>
          <p:spPr bwMode="auto">
            <a:xfrm>
              <a:off x="3264" y="3036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8" name="Line 45"/>
            <p:cNvSpPr>
              <a:spLocks noChangeShapeType="1"/>
            </p:cNvSpPr>
            <p:nvPr/>
          </p:nvSpPr>
          <p:spPr bwMode="auto">
            <a:xfrm>
              <a:off x="3385" y="2880"/>
              <a:ext cx="0" cy="1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95" name="Oval 46"/>
          <p:cNvSpPr>
            <a:spLocks noChangeArrowheads="1"/>
          </p:cNvSpPr>
          <p:nvPr/>
        </p:nvSpPr>
        <p:spPr bwMode="auto">
          <a:xfrm>
            <a:off x="928712" y="2082800"/>
            <a:ext cx="1092200" cy="7874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GB" altLang="en-US" sz="1600">
                <a:latin typeface="Ultra-Sans"/>
              </a:rPr>
              <a:t>Entity</a:t>
            </a:r>
            <a:endParaRPr lang="en-GB" altLang="en-US" sz="1600">
              <a:latin typeface="Ultra-Sans"/>
            </a:endParaRPr>
          </a:p>
        </p:txBody>
      </p:sp>
      <p:sp>
        <p:nvSpPr>
          <p:cNvPr id="24596" name="Oval 47"/>
          <p:cNvSpPr>
            <a:spLocks noChangeArrowheads="1"/>
          </p:cNvSpPr>
          <p:nvPr/>
        </p:nvSpPr>
        <p:spPr bwMode="auto">
          <a:xfrm>
            <a:off x="1004912" y="4978400"/>
            <a:ext cx="1092200" cy="7874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GB" altLang="en-US" sz="1600">
                <a:latin typeface="Ultra-Sans"/>
              </a:rPr>
              <a:t>Entity</a:t>
            </a:r>
            <a:endParaRPr lang="en-GB" altLang="en-US" sz="1600">
              <a:latin typeface="Ultra-Sans"/>
            </a:endParaRPr>
          </a:p>
        </p:txBody>
      </p:sp>
      <p:sp>
        <p:nvSpPr>
          <p:cNvPr id="24597" name="Line 48"/>
          <p:cNvSpPr>
            <a:spLocks noChangeShapeType="1"/>
          </p:cNvSpPr>
          <p:nvPr/>
        </p:nvSpPr>
        <p:spPr bwMode="auto">
          <a:xfrm>
            <a:off x="1512912" y="2895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49"/>
          <p:cNvSpPr>
            <a:spLocks noChangeShapeType="1"/>
          </p:cNvSpPr>
          <p:nvPr/>
        </p:nvSpPr>
        <p:spPr bwMode="auto">
          <a:xfrm flipV="1">
            <a:off x="1512912" y="4419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50"/>
          <p:cNvSpPr>
            <a:spLocks noChangeArrowheads="1"/>
          </p:cNvSpPr>
          <p:nvPr/>
        </p:nvSpPr>
        <p:spPr bwMode="auto">
          <a:xfrm>
            <a:off x="541655" y="1294130"/>
            <a:ext cx="894397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GB" sz="1600">
                <a:latin typeface="Ultra-Sans"/>
              </a:rPr>
              <a:t>Context-Level          </a:t>
            </a:r>
            <a:r>
              <a:rPr lang="en-GB" altLang="en-US" sz="1600">
                <a:latin typeface="Ultra-Sans"/>
              </a:rPr>
              <a:t>Level 0        </a:t>
            </a:r>
            <a:r>
              <a:rPr lang="en-US" altLang="en-GB" sz="1600">
                <a:latin typeface="Ultra-Sans"/>
              </a:rPr>
              <a:t>      </a:t>
            </a:r>
            <a:r>
              <a:rPr lang="en-GB" altLang="en-US" sz="1600">
                <a:latin typeface="Ultra-Sans"/>
              </a:rPr>
              <a:t>Level 1           	Level 2            		</a:t>
            </a:r>
            <a:endParaRPr lang="en-GB" altLang="en-US" sz="1600">
              <a:latin typeface="Ultra-Sans"/>
            </a:endParaRPr>
          </a:p>
        </p:txBody>
      </p:sp>
      <p:sp>
        <p:nvSpPr>
          <p:cNvPr id="24600" name="Rectangle 51"/>
          <p:cNvSpPr>
            <a:spLocks noChangeArrowheads="1"/>
          </p:cNvSpPr>
          <p:nvPr/>
        </p:nvSpPr>
        <p:spPr bwMode="auto">
          <a:xfrm>
            <a:off x="2563837" y="2741613"/>
            <a:ext cx="1130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Process</a:t>
            </a:r>
            <a:endParaRPr lang="en-GB" altLang="en-US" sz="1600">
              <a:latin typeface="Ultra-Sans"/>
            </a:endParaRPr>
          </a:p>
        </p:txBody>
      </p:sp>
      <p:sp>
        <p:nvSpPr>
          <p:cNvPr id="24601" name="Rectangle 52"/>
          <p:cNvSpPr>
            <a:spLocks noChangeArrowheads="1"/>
          </p:cNvSpPr>
          <p:nvPr/>
        </p:nvSpPr>
        <p:spPr bwMode="auto">
          <a:xfrm>
            <a:off x="2563837" y="3884613"/>
            <a:ext cx="1130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Process</a:t>
            </a:r>
            <a:endParaRPr lang="en-GB" altLang="en-US" sz="1600">
              <a:latin typeface="Ultra-Sans"/>
            </a:endParaRPr>
          </a:p>
        </p:txBody>
      </p:sp>
      <p:sp>
        <p:nvSpPr>
          <p:cNvPr id="24602" name="Rectangle 53"/>
          <p:cNvSpPr>
            <a:spLocks noChangeArrowheads="1"/>
          </p:cNvSpPr>
          <p:nvPr/>
        </p:nvSpPr>
        <p:spPr bwMode="auto">
          <a:xfrm>
            <a:off x="2563837" y="5027613"/>
            <a:ext cx="1130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Process</a:t>
            </a:r>
            <a:endParaRPr lang="en-GB" altLang="en-US" sz="1600">
              <a:latin typeface="Ultra-Sans"/>
            </a:endParaRPr>
          </a:p>
        </p:txBody>
      </p:sp>
      <p:sp>
        <p:nvSpPr>
          <p:cNvPr id="24603" name="Rectangle 54"/>
          <p:cNvSpPr>
            <a:spLocks noChangeArrowheads="1"/>
          </p:cNvSpPr>
          <p:nvPr/>
        </p:nvSpPr>
        <p:spPr bwMode="auto">
          <a:xfrm>
            <a:off x="2640037" y="228441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1</a:t>
            </a:r>
            <a:endParaRPr lang="en-GB" altLang="en-US" sz="1600">
              <a:latin typeface="Ultra-Sans"/>
            </a:endParaRPr>
          </a:p>
        </p:txBody>
      </p:sp>
      <p:sp>
        <p:nvSpPr>
          <p:cNvPr id="24604" name="Rectangle 55"/>
          <p:cNvSpPr>
            <a:spLocks noChangeArrowheads="1"/>
          </p:cNvSpPr>
          <p:nvPr/>
        </p:nvSpPr>
        <p:spPr bwMode="auto">
          <a:xfrm>
            <a:off x="2640037" y="3427413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 b="1">
                <a:solidFill>
                  <a:srgbClr val="FF0000"/>
                </a:solidFill>
                <a:latin typeface="Ultra-Sans"/>
              </a:rPr>
              <a:t>2</a:t>
            </a:r>
            <a:endParaRPr lang="en-GB" altLang="en-US" sz="1600">
              <a:latin typeface="Ultra-Sans"/>
            </a:endParaRPr>
          </a:p>
        </p:txBody>
      </p:sp>
      <p:sp>
        <p:nvSpPr>
          <p:cNvPr id="24605" name="Rectangle 56"/>
          <p:cNvSpPr>
            <a:spLocks noChangeArrowheads="1"/>
          </p:cNvSpPr>
          <p:nvPr/>
        </p:nvSpPr>
        <p:spPr bwMode="auto">
          <a:xfrm>
            <a:off x="2640037" y="457041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3</a:t>
            </a:r>
            <a:endParaRPr lang="en-GB" altLang="en-US" sz="1600">
              <a:latin typeface="Ultra-Sans"/>
            </a:endParaRPr>
          </a:p>
        </p:txBody>
      </p:sp>
      <p:sp>
        <p:nvSpPr>
          <p:cNvPr id="24606" name="Rectangle 57"/>
          <p:cNvSpPr>
            <a:spLocks noChangeArrowheads="1"/>
          </p:cNvSpPr>
          <p:nvPr/>
        </p:nvSpPr>
        <p:spPr bwMode="auto">
          <a:xfrm>
            <a:off x="4240237" y="1751013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 b="1">
                <a:solidFill>
                  <a:srgbClr val="FF0000"/>
                </a:solidFill>
                <a:latin typeface="Ultra-Sans"/>
              </a:rPr>
              <a:t>2</a:t>
            </a:r>
            <a:endParaRPr lang="en-GB" altLang="en-US" sz="1600">
              <a:latin typeface="Ultra-Sans"/>
            </a:endParaRPr>
          </a:p>
        </p:txBody>
      </p:sp>
      <p:sp>
        <p:nvSpPr>
          <p:cNvPr id="24607" name="Rectangle 58"/>
          <p:cNvSpPr>
            <a:spLocks noChangeArrowheads="1"/>
          </p:cNvSpPr>
          <p:nvPr/>
        </p:nvSpPr>
        <p:spPr bwMode="auto">
          <a:xfrm>
            <a:off x="6069037" y="1751013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 b="1">
                <a:solidFill>
                  <a:srgbClr val="009900"/>
                </a:solidFill>
                <a:latin typeface="Ultra-Sans"/>
              </a:rPr>
              <a:t>2.2</a:t>
            </a:r>
            <a:endParaRPr lang="en-GB" altLang="en-US" sz="1600">
              <a:latin typeface="Ultra-Sans"/>
            </a:endParaRPr>
          </a:p>
        </p:txBody>
      </p:sp>
      <p:sp>
        <p:nvSpPr>
          <p:cNvPr id="24608" name="Rectangle 59"/>
          <p:cNvSpPr>
            <a:spLocks noChangeArrowheads="1"/>
          </p:cNvSpPr>
          <p:nvPr/>
        </p:nvSpPr>
        <p:spPr bwMode="auto">
          <a:xfrm>
            <a:off x="4316437" y="2284413"/>
            <a:ext cx="588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2.1</a:t>
            </a:r>
            <a:endParaRPr lang="en-GB" altLang="en-US" sz="1600">
              <a:latin typeface="Ultra-Sans"/>
            </a:endParaRPr>
          </a:p>
        </p:txBody>
      </p:sp>
      <p:sp>
        <p:nvSpPr>
          <p:cNvPr id="24609" name="Rectangle 60"/>
          <p:cNvSpPr>
            <a:spLocks noChangeArrowheads="1"/>
          </p:cNvSpPr>
          <p:nvPr/>
        </p:nvSpPr>
        <p:spPr bwMode="auto">
          <a:xfrm>
            <a:off x="4316437" y="3427413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 b="1">
                <a:solidFill>
                  <a:srgbClr val="009900"/>
                </a:solidFill>
                <a:latin typeface="Ultra-Sans"/>
              </a:rPr>
              <a:t>2.2</a:t>
            </a:r>
            <a:endParaRPr lang="en-GB" altLang="en-US" sz="1600">
              <a:latin typeface="Ultra-Sans"/>
            </a:endParaRPr>
          </a:p>
        </p:txBody>
      </p:sp>
      <p:sp>
        <p:nvSpPr>
          <p:cNvPr id="24610" name="Rectangle 61"/>
          <p:cNvSpPr>
            <a:spLocks noChangeArrowheads="1"/>
          </p:cNvSpPr>
          <p:nvPr/>
        </p:nvSpPr>
        <p:spPr bwMode="auto">
          <a:xfrm>
            <a:off x="4316437" y="4570413"/>
            <a:ext cx="588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2.3</a:t>
            </a:r>
            <a:endParaRPr lang="en-GB" altLang="en-US" sz="1600">
              <a:latin typeface="Ultra-Sans"/>
            </a:endParaRPr>
          </a:p>
        </p:txBody>
      </p:sp>
      <p:sp>
        <p:nvSpPr>
          <p:cNvPr id="24611" name="Rectangle 62"/>
          <p:cNvSpPr>
            <a:spLocks noChangeArrowheads="1"/>
          </p:cNvSpPr>
          <p:nvPr/>
        </p:nvSpPr>
        <p:spPr bwMode="auto">
          <a:xfrm>
            <a:off x="6145237" y="2284413"/>
            <a:ext cx="831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2.2.1</a:t>
            </a:r>
            <a:endParaRPr lang="en-GB" altLang="en-US" sz="1600">
              <a:latin typeface="Ultra-Sans"/>
            </a:endParaRPr>
          </a:p>
        </p:txBody>
      </p:sp>
      <p:sp>
        <p:nvSpPr>
          <p:cNvPr id="24612" name="Rectangle 63"/>
          <p:cNvSpPr>
            <a:spLocks noChangeArrowheads="1"/>
          </p:cNvSpPr>
          <p:nvPr/>
        </p:nvSpPr>
        <p:spPr bwMode="auto">
          <a:xfrm>
            <a:off x="6221437" y="3427413"/>
            <a:ext cx="831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2.2.2</a:t>
            </a:r>
            <a:endParaRPr lang="en-GB" altLang="en-US" sz="1600">
              <a:latin typeface="Ultra-Sans"/>
            </a:endParaRPr>
          </a:p>
        </p:txBody>
      </p:sp>
      <p:sp>
        <p:nvSpPr>
          <p:cNvPr id="24613" name="Rectangle 64"/>
          <p:cNvSpPr>
            <a:spLocks noChangeArrowheads="1"/>
          </p:cNvSpPr>
          <p:nvPr/>
        </p:nvSpPr>
        <p:spPr bwMode="auto">
          <a:xfrm>
            <a:off x="6221437" y="4570413"/>
            <a:ext cx="831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2.2.3</a:t>
            </a:r>
            <a:endParaRPr lang="en-GB" altLang="en-US" sz="1600">
              <a:latin typeface="Ultra-Sans"/>
            </a:endParaRPr>
          </a:p>
        </p:txBody>
      </p:sp>
      <p:sp>
        <p:nvSpPr>
          <p:cNvPr id="24614" name="Rectangle 65"/>
          <p:cNvSpPr>
            <a:spLocks noChangeArrowheads="1"/>
          </p:cNvSpPr>
          <p:nvPr/>
        </p:nvSpPr>
        <p:spPr bwMode="auto">
          <a:xfrm>
            <a:off x="4164037" y="2665413"/>
            <a:ext cx="1130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sub</a:t>
            </a:r>
            <a:endParaRPr lang="en-GB" altLang="en-US" sz="1600">
              <a:latin typeface="Ultra-Sans"/>
            </a:endParaRPr>
          </a:p>
          <a:p>
            <a:pPr eaLnBrk="0" hangingPunct="0"/>
            <a:r>
              <a:rPr lang="en-GB" altLang="en-US" sz="1600">
                <a:latin typeface="Ultra-Sans"/>
              </a:rPr>
              <a:t>Process</a:t>
            </a:r>
            <a:endParaRPr lang="en-GB" altLang="en-US" sz="1600">
              <a:latin typeface="Ultra-Sans"/>
            </a:endParaRPr>
          </a:p>
        </p:txBody>
      </p:sp>
      <p:sp>
        <p:nvSpPr>
          <p:cNvPr id="24615" name="Rectangle 66"/>
          <p:cNvSpPr>
            <a:spLocks noChangeArrowheads="1"/>
          </p:cNvSpPr>
          <p:nvPr/>
        </p:nvSpPr>
        <p:spPr bwMode="auto">
          <a:xfrm>
            <a:off x="4164037" y="3732213"/>
            <a:ext cx="1130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sub</a:t>
            </a:r>
            <a:endParaRPr lang="en-GB" altLang="en-US" sz="1600">
              <a:latin typeface="Ultra-Sans"/>
            </a:endParaRPr>
          </a:p>
          <a:p>
            <a:pPr eaLnBrk="0" hangingPunct="0"/>
            <a:r>
              <a:rPr lang="en-GB" altLang="en-US" sz="1600">
                <a:latin typeface="Ultra-Sans"/>
              </a:rPr>
              <a:t>Process</a:t>
            </a:r>
            <a:endParaRPr lang="en-GB" altLang="en-US" sz="1600">
              <a:latin typeface="Ultra-Sans"/>
            </a:endParaRPr>
          </a:p>
        </p:txBody>
      </p:sp>
      <p:sp>
        <p:nvSpPr>
          <p:cNvPr id="24616" name="Rectangle 67"/>
          <p:cNvSpPr>
            <a:spLocks noChangeArrowheads="1"/>
          </p:cNvSpPr>
          <p:nvPr/>
        </p:nvSpPr>
        <p:spPr bwMode="auto">
          <a:xfrm>
            <a:off x="4164037" y="4875213"/>
            <a:ext cx="1130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sub</a:t>
            </a:r>
            <a:endParaRPr lang="en-GB" altLang="en-US" sz="1600">
              <a:latin typeface="Ultra-Sans"/>
            </a:endParaRPr>
          </a:p>
          <a:p>
            <a:pPr eaLnBrk="0" hangingPunct="0"/>
            <a:r>
              <a:rPr lang="en-GB" altLang="en-US" sz="1600">
                <a:latin typeface="Ultra-Sans"/>
              </a:rPr>
              <a:t>Process</a:t>
            </a:r>
            <a:endParaRPr lang="en-GB" altLang="en-US" sz="1600">
              <a:latin typeface="Ultra-Sans"/>
            </a:endParaRPr>
          </a:p>
        </p:txBody>
      </p:sp>
      <p:sp>
        <p:nvSpPr>
          <p:cNvPr id="24617" name="Rectangle 68"/>
          <p:cNvSpPr>
            <a:spLocks noChangeArrowheads="1"/>
          </p:cNvSpPr>
          <p:nvPr/>
        </p:nvSpPr>
        <p:spPr bwMode="auto">
          <a:xfrm>
            <a:off x="5992837" y="2665413"/>
            <a:ext cx="1133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sub-sub</a:t>
            </a:r>
            <a:endParaRPr lang="en-GB" altLang="en-US" sz="1600">
              <a:latin typeface="Ultra-Sans"/>
            </a:endParaRPr>
          </a:p>
          <a:p>
            <a:pPr eaLnBrk="0" hangingPunct="0"/>
            <a:r>
              <a:rPr lang="en-GB" altLang="en-US" sz="1600">
                <a:latin typeface="Ultra-Sans"/>
              </a:rPr>
              <a:t>Process</a:t>
            </a:r>
            <a:endParaRPr lang="en-GB" altLang="en-US" sz="1600">
              <a:latin typeface="Ultra-Sans"/>
            </a:endParaRPr>
          </a:p>
        </p:txBody>
      </p:sp>
      <p:sp>
        <p:nvSpPr>
          <p:cNvPr id="24618" name="Rectangle 69"/>
          <p:cNvSpPr>
            <a:spLocks noChangeArrowheads="1"/>
          </p:cNvSpPr>
          <p:nvPr/>
        </p:nvSpPr>
        <p:spPr bwMode="auto">
          <a:xfrm>
            <a:off x="5992837" y="3732213"/>
            <a:ext cx="1133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 dirty="0">
                <a:latin typeface="Ultra-Sans"/>
              </a:rPr>
              <a:t>sub-sub</a:t>
            </a:r>
            <a:endParaRPr lang="en-GB" altLang="en-US" sz="1600" dirty="0">
              <a:latin typeface="Ultra-Sans"/>
            </a:endParaRPr>
          </a:p>
          <a:p>
            <a:pPr eaLnBrk="0" hangingPunct="0"/>
            <a:r>
              <a:rPr lang="en-GB" altLang="en-US" sz="1600" dirty="0">
                <a:latin typeface="Ultra-Sans"/>
              </a:rPr>
              <a:t>Process</a:t>
            </a:r>
            <a:endParaRPr lang="en-GB" altLang="en-US" sz="1600" dirty="0">
              <a:latin typeface="Ultra-Sans"/>
            </a:endParaRPr>
          </a:p>
        </p:txBody>
      </p:sp>
      <p:sp>
        <p:nvSpPr>
          <p:cNvPr id="24619" name="Rectangle 70"/>
          <p:cNvSpPr>
            <a:spLocks noChangeArrowheads="1"/>
          </p:cNvSpPr>
          <p:nvPr/>
        </p:nvSpPr>
        <p:spPr bwMode="auto">
          <a:xfrm>
            <a:off x="5992837" y="4875213"/>
            <a:ext cx="1133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GB" altLang="en-US" sz="1600">
                <a:latin typeface="Ultra-Sans"/>
              </a:rPr>
              <a:t>sub-sub</a:t>
            </a:r>
            <a:endParaRPr lang="en-GB" altLang="en-US" sz="1600">
              <a:latin typeface="Ultra-Sans"/>
            </a:endParaRPr>
          </a:p>
          <a:p>
            <a:pPr eaLnBrk="0" hangingPunct="0"/>
            <a:r>
              <a:rPr lang="en-GB" altLang="en-US" sz="1600">
                <a:latin typeface="Ultra-Sans"/>
              </a:rPr>
              <a:t>Process</a:t>
            </a:r>
            <a:endParaRPr lang="en-GB" altLang="en-US" sz="1600">
              <a:latin typeface="Ultra-Sans"/>
            </a:endParaRPr>
          </a:p>
        </p:txBody>
      </p:sp>
      <p:sp>
        <p:nvSpPr>
          <p:cNvPr id="24620" name="Line 71"/>
          <p:cNvSpPr>
            <a:spLocks noChangeShapeType="1"/>
          </p:cNvSpPr>
          <p:nvPr/>
        </p:nvSpPr>
        <p:spPr bwMode="auto">
          <a:xfrm flipV="1">
            <a:off x="2198712" y="2286000"/>
            <a:ext cx="228600" cy="1219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72"/>
          <p:cNvSpPr>
            <a:spLocks noChangeShapeType="1"/>
          </p:cNvSpPr>
          <p:nvPr/>
        </p:nvSpPr>
        <p:spPr bwMode="auto">
          <a:xfrm>
            <a:off x="2198712" y="4419600"/>
            <a:ext cx="228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73"/>
          <p:cNvSpPr>
            <a:spLocks noChangeShapeType="1"/>
          </p:cNvSpPr>
          <p:nvPr/>
        </p:nvSpPr>
        <p:spPr bwMode="auto">
          <a:xfrm flipV="1">
            <a:off x="3722712" y="1752600"/>
            <a:ext cx="228600" cy="1752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74"/>
          <p:cNvSpPr>
            <a:spLocks noChangeShapeType="1"/>
          </p:cNvSpPr>
          <p:nvPr/>
        </p:nvSpPr>
        <p:spPr bwMode="auto">
          <a:xfrm>
            <a:off x="3722712" y="4419600"/>
            <a:ext cx="228600" cy="1447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Line 75"/>
          <p:cNvSpPr>
            <a:spLocks noChangeShapeType="1"/>
          </p:cNvSpPr>
          <p:nvPr/>
        </p:nvSpPr>
        <p:spPr bwMode="auto">
          <a:xfrm flipV="1">
            <a:off x="5399112" y="1752600"/>
            <a:ext cx="381000" cy="1752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Line 76"/>
          <p:cNvSpPr>
            <a:spLocks noChangeShapeType="1"/>
          </p:cNvSpPr>
          <p:nvPr/>
        </p:nvSpPr>
        <p:spPr bwMode="auto">
          <a:xfrm>
            <a:off x="5399112" y="4419600"/>
            <a:ext cx="381000" cy="1524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DFD Rules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1968246"/>
            <a:ext cx="6172200" cy="4032504"/>
          </a:xfrm>
        </p:spPr>
        <p:txBody>
          <a:bodyPr>
            <a:normAutofit/>
          </a:bodyPr>
          <a:lstStyle/>
          <a:p>
            <a:pPr marL="393065" lvl="1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z="1575" smtClean="0"/>
            </a:fld>
            <a:endParaRPr lang="en-US" sz="1575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78204" y="2171701"/>
            <a:ext cx="594122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350" dirty="0"/>
              <a:t>YES</a:t>
            </a:r>
            <a:endParaRPr lang="en-US" sz="135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17556" y="2171701"/>
            <a:ext cx="594122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350" dirty="0"/>
              <a:t>NO</a:t>
            </a:r>
            <a:endParaRPr lang="en-US" sz="1350" dirty="0"/>
          </a:p>
        </p:txBody>
      </p:sp>
      <p:graphicFrame>
        <p:nvGraphicFramePr>
          <p:cNvPr id="7" name="Group 91"/>
          <p:cNvGraphicFramePr>
            <a:graphicFrameLocks noGrp="1"/>
          </p:cNvGraphicFramePr>
          <p:nvPr/>
        </p:nvGraphicFramePr>
        <p:xfrm>
          <a:off x="400049" y="2440412"/>
          <a:ext cx="7257415" cy="2876550"/>
        </p:xfrm>
        <a:graphic>
          <a:graphicData uri="http://schemas.openxmlformats.org/drawingml/2006/table">
            <a:tbl>
              <a:tblPr/>
              <a:tblGrid>
                <a:gridCol w="5900420"/>
                <a:gridCol w="685800"/>
                <a:gridCol w="671195"/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process to another process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vie" pitchFamily="82" charset="0"/>
                        <a:sym typeface="Symbol" pitchFamily="18" charset="2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process to an external entity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vie" pitchFamily="82" charset="0"/>
                        <a:sym typeface="Symbol" pitchFamily="18" charset="2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process to a data store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vie" pitchFamily="82" charset="0"/>
                        <a:sym typeface="Symbol" pitchFamily="18" charset="2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 external entity to another external entity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vie" pitchFamily="82" charset="0"/>
                        <a:sym typeface="Symbol" pitchFamily="18" charset="2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 external entity to a data store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vie" pitchFamily="82" charset="0"/>
                        <a:sym typeface="Symbol" pitchFamily="18" charset="2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data store to another data store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vie" pitchFamily="82" charset="0"/>
                        <a:sym typeface="Symbol" pitchFamily="18" charset="2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Object 6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03" y="2495551"/>
            <a:ext cx="377429" cy="27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ject 7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03" y="3413522"/>
            <a:ext cx="377429" cy="27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Object 7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557" y="3954066"/>
            <a:ext cx="377428" cy="27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ject 8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557" y="4439841"/>
            <a:ext cx="377428" cy="27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Object 8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557" y="4926807"/>
            <a:ext cx="377428" cy="27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Object 9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03" y="2927747"/>
            <a:ext cx="377429" cy="27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DFD Rules</a:t>
            </a:r>
            <a:endParaRPr lang="en-GB" dirty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450" y="2054225"/>
            <a:ext cx="8820150" cy="305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955" y="2853018"/>
            <a:ext cx="7053542" cy="1400530"/>
          </a:xfrm>
        </p:spPr>
        <p:txBody>
          <a:bodyPr/>
          <a:p>
            <a:r>
              <a:rPr lang="en-US"/>
              <a:t>DFD Case Study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7605</Words>
  <Application>WPS Presentation</Application>
  <PresentationFormat>On-screen Show (4:3)</PresentationFormat>
  <Paragraphs>699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59" baseType="lpstr">
      <vt:lpstr>Arial</vt:lpstr>
      <vt:lpstr>SimSun</vt:lpstr>
      <vt:lpstr>Wingdings</vt:lpstr>
      <vt:lpstr>Wingdings 3</vt:lpstr>
      <vt:lpstr>Arial</vt:lpstr>
      <vt:lpstr>Segoe UI Light</vt:lpstr>
      <vt:lpstr>苹方-简</vt:lpstr>
      <vt:lpstr>Times</vt:lpstr>
      <vt:lpstr>Helvetica Neue</vt:lpstr>
      <vt:lpstr>MS PGothic</vt:lpstr>
      <vt:lpstr>Time</vt:lpstr>
      <vt:lpstr>Century Gothic</vt:lpstr>
      <vt:lpstr>Calibri</vt:lpstr>
      <vt:lpstr>Ultra-Sans</vt:lpstr>
      <vt:lpstr>Thonburi</vt:lpstr>
      <vt:lpstr>Times New Roman</vt:lpstr>
      <vt:lpstr>Microsoft YaHei</vt:lpstr>
      <vt:lpstr>汉仪旗黑</vt:lpstr>
      <vt:lpstr>Calibri Light</vt:lpstr>
      <vt:lpstr>宋体-简</vt:lpstr>
      <vt:lpstr>Arial Unicode MS</vt:lpstr>
      <vt:lpstr>Ravie</vt:lpstr>
      <vt:lpstr>Symbol</vt:lpstr>
      <vt:lpstr>굴림</vt:lpstr>
      <vt:lpstr>Apple SD Gothic Neo</vt:lpstr>
      <vt:lpstr>Arial Narrow</vt:lpstr>
      <vt:lpstr>Century Gothic</vt:lpstr>
      <vt:lpstr>Kingsoft Sign</vt:lpstr>
      <vt:lpstr>Office Theme</vt:lpstr>
      <vt:lpstr>Ion</vt:lpstr>
      <vt:lpstr>Software Engineering –  Data Flow Diagram</vt:lpstr>
      <vt:lpstr>Data Flow Diagrams</vt:lpstr>
      <vt:lpstr>Data Flow Diagrams (contd.)</vt:lpstr>
      <vt:lpstr>DFD Notation</vt:lpstr>
      <vt:lpstr>DFD Notation and Example</vt:lpstr>
      <vt:lpstr>DFD Levelling </vt:lpstr>
      <vt:lpstr>General DFD Rules</vt:lpstr>
      <vt:lpstr>DFD Rules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DFD Example: Bus Garage Repairs</vt:lpstr>
      <vt:lpstr>DFD Example: Bus Garage Repairs (cont’d)</vt:lpstr>
      <vt:lpstr>DFD Example: Bus Garage Repairs (cont’d)</vt:lpstr>
      <vt:lpstr>PowerPoint 演示文稿</vt:lpstr>
      <vt:lpstr>Process Decomposition</vt:lpstr>
      <vt:lpstr>Diverging and Converging  Data Flows</vt:lpstr>
      <vt:lpstr>Simple Event  Diagram</vt:lpstr>
      <vt:lpstr>Event Diagram (more complex)</vt:lpstr>
      <vt:lpstr>Thanks for your attention!</vt:lpstr>
    </vt:vector>
  </TitlesOfParts>
  <LinksUpToDate>false</LinksUpToDate>
  <SharedDoc>false</SharedDoc>
  <HyperlinksChanged>false</HyperlinksChanged>
  <AppVersion>14.0000</AppVersion>
  <Pages>61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</dc:title>
  <dc:creator/>
  <cp:lastModifiedBy>WPS_1684307114</cp:lastModifiedBy>
  <cp:revision>72</cp:revision>
  <cp:lastPrinted>2023-10-04T16:25:46Z</cp:lastPrinted>
  <dcterms:created xsi:type="dcterms:W3CDTF">2023-10-04T16:25:46Z</dcterms:created>
  <dcterms:modified xsi:type="dcterms:W3CDTF">2023-10-04T16:25:46Z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