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23"/>
  </p:handoutMasterIdLst>
  <p:sldIdLst>
    <p:sldId id="295" r:id="rId3"/>
    <p:sldId id="426" r:id="rId5"/>
    <p:sldId id="408" r:id="rId6"/>
    <p:sldId id="409" r:id="rId7"/>
    <p:sldId id="411" r:id="rId8"/>
    <p:sldId id="317" r:id="rId9"/>
    <p:sldId id="318" r:id="rId10"/>
    <p:sldId id="412" r:id="rId11"/>
    <p:sldId id="415" r:id="rId12"/>
    <p:sldId id="413" r:id="rId13"/>
    <p:sldId id="414" r:id="rId14"/>
    <p:sldId id="417" r:id="rId15"/>
    <p:sldId id="420" r:id="rId16"/>
    <p:sldId id="421" r:id="rId17"/>
    <p:sldId id="424" r:id="rId18"/>
    <p:sldId id="425" r:id="rId19"/>
    <p:sldId id="445" r:id="rId20"/>
    <p:sldId id="444" r:id="rId21"/>
    <p:sldId id="372"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2" autoAdjust="0"/>
    <p:restoredTop sz="94686"/>
  </p:normalViewPr>
  <p:slideViewPr>
    <p:cSldViewPr>
      <p:cViewPr>
        <p:scale>
          <a:sx n="143" d="100"/>
          <a:sy n="143" d="100"/>
        </p:scale>
        <p:origin x="872" y="2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18413AC2-84B2-43FF-94BB-EB11EFEB6E93}" type="datetimeFigureOut">
              <a:rPr lang="en-US" smtClean="0"/>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0EE5FA1F-BE4C-4B8A-B516-4391A4FD23F3}"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678CA847-4A74-4ED8-B970-DB5660C561A5}" type="datetimeFigureOut">
              <a:rPr lang="en-US" smtClean="0"/>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0545D3B6-AD8D-42AC-8CAA-0DAD72297694}"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545D3B6-AD8D-42AC-8CAA-0DAD72297694}"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DEC57F-3CAE-46F3-8A5E-5F3B0C978BDC}"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6B57DB4-C1EC-4D5F-A934-8744125B9F25}"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2788043-4A9E-4992-B395-3A65E4B924AB}"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1249069-B7BA-4B05-91D6-F940BFA04CEA}"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71737754-26EA-490B-AFB3-C8CD36B53B27}" type="datetime1">
              <a:rPr lang="en-US" smtClean="0"/>
            </a:fld>
            <a:endParaRPr lang="en-US" dirty="0"/>
          </a:p>
        </p:txBody>
      </p:sp>
      <p:sp>
        <p:nvSpPr>
          <p:cNvPr id="6" name="Footer Placeholder 5"/>
          <p:cNvSpPr>
            <a:spLocks noGrp="1"/>
          </p:cNvSpPr>
          <p:nvPr>
            <p:ph type="ftr" sz="quarter" idx="11"/>
          </p:nvPr>
        </p:nvSpPr>
        <p:spPr/>
        <p:txBody>
          <a:bodyPr/>
          <a:lstStyle/>
          <a:p>
            <a:r>
              <a:rPr lang="en-US"/>
              <a:t>CSC291 - Software Engineering Concepts</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1AC0E73-1F98-4572-829E-F60C941BD95B}" type="datetime1">
              <a:rPr lang="en-US" smtClean="0"/>
            </a:fld>
            <a:endParaRPr lang="en-US" dirty="0"/>
          </a:p>
        </p:txBody>
      </p:sp>
      <p:sp>
        <p:nvSpPr>
          <p:cNvPr id="8" name="Footer Placeholder 7"/>
          <p:cNvSpPr>
            <a:spLocks noGrp="1"/>
          </p:cNvSpPr>
          <p:nvPr>
            <p:ph type="ftr" sz="quarter" idx="11"/>
          </p:nvPr>
        </p:nvSpPr>
        <p:spPr/>
        <p:txBody>
          <a:bodyPr/>
          <a:lstStyle/>
          <a:p>
            <a:r>
              <a:rPr lang="en-US"/>
              <a:t>CSC291 - Software Engineering Concepts</a:t>
            </a:r>
            <a:endParaRPr lang="en-US" dirty="0"/>
          </a:p>
        </p:txBody>
      </p:sp>
      <p:sp>
        <p:nvSpPr>
          <p:cNvPr id="9" name="Slide Number Placeholder 8"/>
          <p:cNvSpPr>
            <a:spLocks noGrp="1"/>
          </p:cNvSpPr>
          <p:nvPr>
            <p:ph type="sldNum" sz="quarter" idx="12"/>
          </p:nvPr>
        </p:nvSpPr>
        <p:spPr/>
        <p:txBody>
          <a:bodyPr/>
          <a:lstStyle/>
          <a:p>
            <a:fld id="{0A68DB68-8052-4758-A647-54338E95D837}" type="slidenum">
              <a:rPr lang="en-US" smtClean="0"/>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1AC3A9-D201-4D79-9C16-E10969E045D0}" type="datetime1">
              <a:rPr lang="en-US" smtClean="0"/>
            </a:fld>
            <a:endParaRPr lang="en-US" dirty="0"/>
          </a:p>
        </p:txBody>
      </p:sp>
      <p:sp>
        <p:nvSpPr>
          <p:cNvPr id="4" name="Footer Placeholder 3"/>
          <p:cNvSpPr>
            <a:spLocks noGrp="1"/>
          </p:cNvSpPr>
          <p:nvPr>
            <p:ph type="ftr" sz="quarter" idx="11"/>
          </p:nvPr>
        </p:nvSpPr>
        <p:spPr/>
        <p:txBody>
          <a:bodyPr/>
          <a:lstStyle/>
          <a:p>
            <a:r>
              <a:rPr lang="en-US"/>
              <a:t>CSC291 - Software Engineering Concepts</a:t>
            </a:r>
            <a:endParaRPr lang="en-US" dirty="0"/>
          </a:p>
        </p:txBody>
      </p:sp>
      <p:sp>
        <p:nvSpPr>
          <p:cNvPr id="5" name="Slide Number Placeholder 4"/>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FC6A1-5D6F-40E9-B8DA-8B7F05397D6F}" type="datetime1">
              <a:rPr lang="en-US" smtClean="0"/>
            </a:fld>
            <a:endParaRPr lang="en-US" dirty="0"/>
          </a:p>
        </p:txBody>
      </p:sp>
      <p:sp>
        <p:nvSpPr>
          <p:cNvPr id="3" name="Footer Placeholder 2"/>
          <p:cNvSpPr>
            <a:spLocks noGrp="1"/>
          </p:cNvSpPr>
          <p:nvPr>
            <p:ph type="ftr" sz="quarter" idx="11"/>
          </p:nvPr>
        </p:nvSpPr>
        <p:spPr/>
        <p:txBody>
          <a:bodyPr/>
          <a:lstStyle/>
          <a:p>
            <a:r>
              <a:rPr lang="en-US"/>
              <a:t>CSC291 - Software Engineering Concepts</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B66010F-5863-47D8-93E3-B55BDBEA325F}" type="datetime1">
              <a:rPr lang="en-US" smtClean="0"/>
            </a:fld>
            <a:endParaRPr lang="en-US" dirty="0"/>
          </a:p>
        </p:txBody>
      </p:sp>
      <p:sp>
        <p:nvSpPr>
          <p:cNvPr id="6" name="Footer Placeholder 5"/>
          <p:cNvSpPr>
            <a:spLocks noGrp="1"/>
          </p:cNvSpPr>
          <p:nvPr>
            <p:ph type="ftr" sz="quarter" idx="11"/>
          </p:nvPr>
        </p:nvSpPr>
        <p:spPr/>
        <p:txBody>
          <a:bodyPr/>
          <a:lstStyle/>
          <a:p>
            <a:r>
              <a:rPr lang="en-US"/>
              <a:t>CSC291 - Software Engineering Concepts</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64DA1FC-FB90-416F-AA2A-E1ADE11F80F1}" type="datetime1">
              <a:rPr lang="en-US" smtClean="0"/>
            </a:fld>
            <a:endParaRPr lang="en-US" dirty="0"/>
          </a:p>
        </p:txBody>
      </p:sp>
      <p:sp>
        <p:nvSpPr>
          <p:cNvPr id="6" name="Footer Placeholder 5"/>
          <p:cNvSpPr>
            <a:spLocks noGrp="1"/>
          </p:cNvSpPr>
          <p:nvPr>
            <p:ph type="ftr" sz="quarter" idx="11"/>
          </p:nvPr>
        </p:nvSpPr>
        <p:spPr/>
        <p:txBody>
          <a:bodyPr/>
          <a:lstStyle/>
          <a:p>
            <a:r>
              <a:rPr lang="en-US"/>
              <a:t>CSC291 - Software Engineering Concepts</a:t>
            </a:r>
            <a:endParaRPr lang="en-US" dirty="0"/>
          </a:p>
        </p:txBody>
      </p:sp>
      <p:sp>
        <p:nvSpPr>
          <p:cNvPr id="7" name="Slide Number Placeholder 6"/>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22A61B8-1E65-46B8-9E5D-B2F46ECD07DC}" type="datetime1">
              <a:rPr lang="en-US" smtClean="0"/>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a:t>CSC291 - Software Engineering Concepts</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A68DB68-8052-4758-A647-54338E95D837}"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w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mailto:junaidakram@cuilahore.edu.pk" TargetMode="Externa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solidFill>
                  <a:srgbClr val="C00000"/>
                </a:solidFill>
                <a:cs typeface="Times New Roman" panose="02020603050405020304" pitchFamily="18" charset="0"/>
              </a:rPr>
              <a:t>CSC291 - </a:t>
            </a:r>
            <a:r>
              <a:rPr lang="en-US" sz="3600" cap="none" dirty="0">
                <a:solidFill>
                  <a:srgbClr val="C00000"/>
                </a:solidFill>
                <a:cs typeface="Times New Roman" panose="02020603050405020304" pitchFamily="18" charset="0"/>
              </a:rPr>
              <a:t>Software Engineering Concepts</a:t>
            </a:r>
            <a:br>
              <a:rPr lang="en-US" sz="3600" dirty="0">
                <a:solidFill>
                  <a:srgbClr val="C00000"/>
                </a:solidFill>
                <a:cs typeface="Times New Roman" panose="02020603050405020304" pitchFamily="18" charset="0"/>
              </a:rPr>
            </a:br>
            <a:endParaRPr lang="en-US" sz="3600" dirty="0"/>
          </a:p>
        </p:txBody>
      </p:sp>
      <p:sp>
        <p:nvSpPr>
          <p:cNvPr id="5" name="Subtitle 2"/>
          <p:cNvSpPr txBox="1"/>
          <p:nvPr/>
        </p:nvSpPr>
        <p:spPr>
          <a:xfrm>
            <a:off x="1653199" y="4143875"/>
            <a:ext cx="5616068" cy="1793778"/>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1"/>
              </a:buClr>
              <a:buSzPct val="85000"/>
              <a:buFont typeface="Arial" panose="020B0604020202020204" pitchFamily="34" charset="0"/>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
                <a:schemeClr val="accent1"/>
              </a:buClr>
              <a:buSzPct val="85000"/>
              <a:buFont typeface="Arial" panose="020B0604020202020204"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1"/>
              </a:buClr>
              <a:buSzPct val="90000"/>
              <a:buFont typeface="Arial" panose="020B0604020202020204"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1"/>
              </a:buClr>
              <a:buFont typeface="Arial" panose="020B0604020202020204"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1"/>
              </a:buClr>
              <a:buSzPct val="100000"/>
              <a:buFont typeface="Arial" panose="020B0604020202020204"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anose="020B0604020202020204" pitchFamily="34" charset="0"/>
              <a:buNone/>
              <a:defRPr sz="1300" kern="1200">
                <a:solidFill>
                  <a:schemeClr val="tx1">
                    <a:tint val="75000"/>
                  </a:schemeClr>
                </a:solidFill>
                <a:latin typeface="+mn-lt"/>
                <a:ea typeface="+mn-ea"/>
                <a:cs typeface="+mn-cs"/>
              </a:defRPr>
            </a:lvl9pPr>
          </a:lstStyle>
          <a:p>
            <a:pPr algn="ctr"/>
            <a:r>
              <a:rPr lang="en-US" sz="2700" b="1">
                <a:solidFill>
                  <a:schemeClr val="tx1">
                    <a:lumMod val="95000"/>
                    <a:lumOff val="5000"/>
                  </a:schemeClr>
                </a:solidFill>
              </a:rPr>
              <a:t>Dr. Junaid </a:t>
            </a:r>
            <a:r>
              <a:rPr lang="en-GB" sz="2700" b="1">
                <a:solidFill>
                  <a:schemeClr val="tx1">
                    <a:lumMod val="95000"/>
                    <a:lumOff val="5000"/>
                  </a:schemeClr>
                </a:solidFill>
              </a:rPr>
              <a:t>Akram</a:t>
            </a:r>
            <a:endParaRPr lang="en-US" sz="2700" b="1">
              <a:solidFill>
                <a:schemeClr val="tx1">
                  <a:lumMod val="95000"/>
                  <a:lumOff val="5000"/>
                </a:schemeClr>
              </a:solidFill>
            </a:endParaRPr>
          </a:p>
          <a:p>
            <a:endParaRPr lang="en-US" sz="675"/>
          </a:p>
          <a:p>
            <a:pPr algn="ctr"/>
            <a:r>
              <a:rPr lang="en-US" altLang="en-US" sz="1050">
                <a:solidFill>
                  <a:srgbClr val="000000"/>
                </a:solidFill>
                <a:latin typeface="Time"/>
              </a:rPr>
              <a:t>Assistant Professor, Department of Computer Science COMSATS (Lahore)</a:t>
            </a:r>
            <a:endParaRPr lang="en-US" altLang="en-US" sz="1050">
              <a:solidFill>
                <a:srgbClr val="000000"/>
              </a:solidFill>
              <a:latin typeface="Time"/>
            </a:endParaRPr>
          </a:p>
          <a:p>
            <a:endParaRPr lang="en-US" dirty="0"/>
          </a:p>
        </p:txBody>
      </p:sp>
      <p:sp>
        <p:nvSpPr>
          <p:cNvPr id="7" name="TextBox 6"/>
          <p:cNvSpPr txBox="1"/>
          <p:nvPr/>
        </p:nvSpPr>
        <p:spPr>
          <a:xfrm>
            <a:off x="4267200" y="3657600"/>
            <a:ext cx="453970" cy="369332"/>
          </a:xfrm>
          <a:prstGeom prst="rect">
            <a:avLst/>
          </a:prstGeom>
          <a:noFill/>
        </p:spPr>
        <p:txBody>
          <a:bodyPr wrap="none" rtlCol="0">
            <a:spAutoFit/>
          </a:bodyPr>
          <a:lstStyle/>
          <a:p>
            <a:r>
              <a:rPr lang="en-US" dirty="0"/>
              <a:t>By</a:t>
            </a:r>
            <a:endParaRPr lang="en-US"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Process</a:t>
            </a:r>
            <a:endParaRPr lang="en-US" dirty="0"/>
          </a:p>
        </p:txBody>
      </p:sp>
      <p:sp>
        <p:nvSpPr>
          <p:cNvPr id="3" name="Content Placeholder 2"/>
          <p:cNvSpPr>
            <a:spLocks noGrp="1"/>
          </p:cNvSpPr>
          <p:nvPr>
            <p:ph idx="1"/>
          </p:nvPr>
        </p:nvSpPr>
        <p:spPr/>
        <p:txBody>
          <a:bodyPr>
            <a:normAutofit/>
          </a:bodyPr>
          <a:lstStyle/>
          <a:p>
            <a:pPr algn="just" eaLnBrk="1" hangingPunct="1"/>
            <a:r>
              <a:rPr lang="en-US" altLang="en-US" sz="2000" dirty="0">
                <a:latin typeface="Palatino"/>
              </a:rPr>
              <a:t>It is an </a:t>
            </a:r>
            <a:r>
              <a:rPr lang="en-US" altLang="en-US" sz="2000" dirty="0">
                <a:solidFill>
                  <a:srgbClr val="C00000"/>
                </a:solidFill>
                <a:latin typeface="Palatino"/>
              </a:rPr>
              <a:t>iterative</a:t>
            </a:r>
            <a:r>
              <a:rPr lang="en-US" altLang="en-US" sz="2000" dirty="0">
                <a:latin typeface="Palatino"/>
              </a:rPr>
              <a:t> process through which requirements are translated into a “</a:t>
            </a:r>
            <a:r>
              <a:rPr lang="en-US" altLang="en-US" sz="2000" dirty="0">
                <a:solidFill>
                  <a:srgbClr val="FF0000"/>
                </a:solidFill>
                <a:latin typeface="Palatino"/>
              </a:rPr>
              <a:t>blueprint</a:t>
            </a:r>
            <a:r>
              <a:rPr lang="en-US" altLang="en-US" sz="2000" dirty="0">
                <a:latin typeface="Palatino"/>
              </a:rPr>
              <a:t>” for constructing the software. </a:t>
            </a:r>
            <a:endParaRPr lang="en-US" altLang="en-US" sz="2000" dirty="0">
              <a:latin typeface="Palatino"/>
            </a:endParaRPr>
          </a:p>
          <a:p>
            <a:pPr algn="just" eaLnBrk="1" hangingPunct="1"/>
            <a:endParaRPr lang="en-US" altLang="en-US" sz="1200" dirty="0">
              <a:latin typeface="Palatino"/>
            </a:endParaRPr>
          </a:p>
          <a:p>
            <a:pPr algn="just" eaLnBrk="1" hangingPunct="1"/>
            <a:r>
              <a:rPr lang="en-US" altLang="en-US" sz="2000" dirty="0">
                <a:solidFill>
                  <a:srgbClr val="000000"/>
                </a:solidFill>
                <a:latin typeface="Palatino"/>
              </a:rPr>
              <a:t>Initially, the </a:t>
            </a:r>
            <a:r>
              <a:rPr lang="en-US" altLang="en-US" sz="2000" dirty="0">
                <a:solidFill>
                  <a:srgbClr val="C00000"/>
                </a:solidFill>
                <a:latin typeface="Palatino"/>
              </a:rPr>
              <a:t>blueprint</a:t>
            </a:r>
            <a:r>
              <a:rPr lang="en-US" altLang="en-US" sz="2000" dirty="0">
                <a:solidFill>
                  <a:srgbClr val="000000"/>
                </a:solidFill>
                <a:latin typeface="Palatino"/>
              </a:rPr>
              <a:t> </a:t>
            </a:r>
            <a:r>
              <a:rPr lang="en-US" altLang="en-US" sz="2000" dirty="0">
                <a:solidFill>
                  <a:srgbClr val="FF0000"/>
                </a:solidFill>
                <a:latin typeface="Palatino"/>
              </a:rPr>
              <a:t>depicts a holistic view of software</a:t>
            </a:r>
            <a:r>
              <a:rPr lang="en-US" altLang="en-US" sz="2000" dirty="0">
                <a:solidFill>
                  <a:srgbClr val="000000"/>
                </a:solidFill>
                <a:latin typeface="Palatino"/>
              </a:rPr>
              <a:t>. That is the design represented at a high level of abstraction- a level that can be directly traced into the specific system objective and more detailed data, functional, and behavioral requirements. </a:t>
            </a:r>
            <a:endParaRPr lang="en-US" altLang="en-US" sz="2000" dirty="0">
              <a:solidFill>
                <a:srgbClr val="000000"/>
              </a:solidFill>
              <a:latin typeface="Palatino"/>
            </a:endParaRPr>
          </a:p>
          <a:p>
            <a:pPr algn="just" eaLnBrk="1" hangingPunct="1"/>
            <a:endParaRPr lang="en-US" altLang="en-US" sz="1000" dirty="0">
              <a:solidFill>
                <a:srgbClr val="000000"/>
              </a:solidFill>
              <a:latin typeface="Palatino"/>
            </a:endParaRPr>
          </a:p>
          <a:p>
            <a:pPr algn="just" eaLnBrk="1" hangingPunct="1"/>
            <a:r>
              <a:rPr lang="en-US" altLang="en-US" sz="2000" dirty="0">
                <a:solidFill>
                  <a:srgbClr val="000000"/>
                </a:solidFill>
                <a:latin typeface="Palatino"/>
              </a:rPr>
              <a:t>As </a:t>
            </a:r>
            <a:r>
              <a:rPr lang="en-US" altLang="en-US" sz="2000" dirty="0">
                <a:solidFill>
                  <a:srgbClr val="FF0000"/>
                </a:solidFill>
                <a:latin typeface="Palatino"/>
              </a:rPr>
              <a:t>design iteration occur, </a:t>
            </a:r>
            <a:r>
              <a:rPr lang="en-US" altLang="en-US" sz="2000" dirty="0">
                <a:solidFill>
                  <a:srgbClr val="C00000"/>
                </a:solidFill>
                <a:latin typeface="Palatino"/>
              </a:rPr>
              <a:t>subsequent refinement </a:t>
            </a:r>
            <a:r>
              <a:rPr lang="en-US" altLang="en-US" sz="2000" dirty="0">
                <a:solidFill>
                  <a:srgbClr val="000000"/>
                </a:solidFill>
                <a:latin typeface="Palatino"/>
              </a:rPr>
              <a:t>leads to design representations at much lower level of abstraction with subtle connection to requirements. </a:t>
            </a:r>
            <a:endParaRPr lang="en-US" altLang="en-US" sz="2000" dirty="0">
              <a:solidFill>
                <a:srgbClr val="000000"/>
              </a:solidFill>
              <a:latin typeface="Palatino"/>
            </a:endParaRPr>
          </a:p>
          <a:p>
            <a:pPr algn="just"/>
            <a:endParaRPr lang="en-US" altLang="en-US" sz="2000" dirty="0">
              <a:solidFill>
                <a:srgbClr val="000000"/>
              </a:solidFill>
              <a:latin typeface="Palatino"/>
            </a:endParaRPr>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Process: </a:t>
            </a:r>
            <a:r>
              <a:rPr lang="en-US" sz="3200" dirty="0"/>
              <a:t>Characteristics of good Design</a:t>
            </a:r>
            <a:endParaRPr lang="en-US" dirty="0"/>
          </a:p>
        </p:txBody>
      </p:sp>
      <p:sp>
        <p:nvSpPr>
          <p:cNvPr id="3" name="Content Placeholder 2"/>
          <p:cNvSpPr>
            <a:spLocks noGrp="1"/>
          </p:cNvSpPr>
          <p:nvPr>
            <p:ph idx="1"/>
          </p:nvPr>
        </p:nvSpPr>
        <p:spPr>
          <a:xfrm>
            <a:off x="304800" y="1600200"/>
            <a:ext cx="8610600" cy="4876800"/>
          </a:xfrm>
        </p:spPr>
        <p:txBody>
          <a:bodyPr>
            <a:normAutofit fontScale="85000" lnSpcReduction="20000"/>
          </a:bodyPr>
          <a:lstStyle/>
          <a:p>
            <a:pPr marL="0" indent="0" eaLnBrk="1" hangingPunct="1">
              <a:lnSpc>
                <a:spcPct val="150000"/>
              </a:lnSpc>
              <a:spcBef>
                <a:spcPts val="600"/>
              </a:spcBef>
              <a:buFont typeface="Wingdings" panose="05000000000000000000" pitchFamily="2" charset="2"/>
              <a:buNone/>
              <a:defRPr/>
            </a:pPr>
            <a:r>
              <a:rPr lang="en-US" dirty="0"/>
              <a:t>Three characteristics that serve as a guide for the evaluation of a good design. </a:t>
            </a:r>
            <a:endParaRPr lang="en-US" dirty="0"/>
          </a:p>
          <a:p>
            <a:pPr eaLnBrk="1" hangingPunct="1">
              <a:lnSpc>
                <a:spcPct val="150000"/>
              </a:lnSpc>
              <a:spcBef>
                <a:spcPts val="600"/>
              </a:spcBef>
              <a:defRPr/>
            </a:pPr>
            <a:r>
              <a:rPr lang="en-US" dirty="0">
                <a:solidFill>
                  <a:srgbClr val="C00000"/>
                </a:solidFill>
              </a:rPr>
              <a:t>The design must implement all of the explicit requirements </a:t>
            </a:r>
            <a:r>
              <a:rPr lang="en-US" dirty="0"/>
              <a:t>contained in the analysis model, and it must accommodate all of the implicit requirements desired by the customer.</a:t>
            </a:r>
            <a:endParaRPr lang="en-US" dirty="0"/>
          </a:p>
          <a:p>
            <a:pPr eaLnBrk="1" hangingPunct="1">
              <a:lnSpc>
                <a:spcPct val="150000"/>
              </a:lnSpc>
              <a:spcBef>
                <a:spcPts val="300"/>
              </a:spcBef>
              <a:defRPr/>
            </a:pPr>
            <a:r>
              <a:rPr lang="en-US" dirty="0">
                <a:solidFill>
                  <a:srgbClr val="C00000"/>
                </a:solidFill>
              </a:rPr>
              <a:t>The design must be a readable, understandable guide </a:t>
            </a:r>
            <a:r>
              <a:rPr lang="en-US" dirty="0"/>
              <a:t>for those who generate code and for those who test and subsequently support the software.</a:t>
            </a:r>
            <a:endParaRPr lang="en-US" dirty="0"/>
          </a:p>
          <a:p>
            <a:pPr eaLnBrk="1" hangingPunct="1">
              <a:lnSpc>
                <a:spcPct val="150000"/>
              </a:lnSpc>
              <a:defRPr/>
            </a:pPr>
            <a:r>
              <a:rPr lang="en-US" dirty="0">
                <a:solidFill>
                  <a:srgbClr val="C00000"/>
                </a:solidFill>
              </a:rPr>
              <a:t>The design should provide a complete picture of the software</a:t>
            </a:r>
            <a:r>
              <a:rPr lang="en-US" dirty="0"/>
              <a:t>, addressing the data, functional, and behavioral domains from an implementation perspective.</a:t>
            </a:r>
            <a:endParaRPr lang="en-US" dirty="0"/>
          </a:p>
          <a:p>
            <a:pPr>
              <a:lnSpc>
                <a:spcPct val="150000"/>
              </a:lnSpc>
            </a:pPr>
            <a:endParaRPr lang="en-US"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47800"/>
            <a:ext cx="8610600" cy="5029200"/>
          </a:xfrm>
        </p:spPr>
        <p:txBody>
          <a:bodyPr>
            <a:normAutofit lnSpcReduction="10000"/>
          </a:bodyPr>
          <a:lstStyle/>
          <a:p>
            <a:pPr eaLnBrk="1" hangingPunct="1">
              <a:lnSpc>
                <a:spcPct val="120000"/>
              </a:lnSpc>
            </a:pPr>
            <a:r>
              <a:rPr lang="en-US" altLang="en-US" sz="1800" dirty="0">
                <a:solidFill>
                  <a:srgbClr val="C00000"/>
                </a:solidFill>
              </a:rPr>
              <a:t>Abstraction</a:t>
            </a:r>
            <a:r>
              <a:rPr lang="en-US" altLang="en-US" sz="1800" dirty="0"/>
              <a:t>—data, procedure, control</a:t>
            </a:r>
            <a:endParaRPr lang="en-US" altLang="en-US" sz="1800" dirty="0"/>
          </a:p>
          <a:p>
            <a:pPr eaLnBrk="1" hangingPunct="1">
              <a:lnSpc>
                <a:spcPct val="120000"/>
              </a:lnSpc>
            </a:pPr>
            <a:r>
              <a:rPr lang="en-US" altLang="en-US" sz="1800" dirty="0">
                <a:solidFill>
                  <a:srgbClr val="C00000"/>
                </a:solidFill>
              </a:rPr>
              <a:t>Architecture</a:t>
            </a:r>
            <a:r>
              <a:rPr lang="en-US" altLang="en-US" sz="1800" dirty="0"/>
              <a:t>—the overall structure of the software</a:t>
            </a:r>
            <a:endParaRPr lang="en-US" altLang="en-US" sz="1800" dirty="0"/>
          </a:p>
          <a:p>
            <a:pPr eaLnBrk="1" hangingPunct="1">
              <a:lnSpc>
                <a:spcPct val="120000"/>
              </a:lnSpc>
            </a:pPr>
            <a:r>
              <a:rPr lang="en-US" altLang="en-US" sz="1800" dirty="0">
                <a:solidFill>
                  <a:srgbClr val="C00000"/>
                </a:solidFill>
              </a:rPr>
              <a:t>Patterns</a:t>
            </a:r>
            <a:r>
              <a:rPr lang="en-US" altLang="en-US" sz="1800" dirty="0"/>
              <a:t>—”conveys the essence” of a proven design solution</a:t>
            </a:r>
            <a:endParaRPr lang="en-US" altLang="en-US" sz="1800" dirty="0"/>
          </a:p>
          <a:p>
            <a:pPr eaLnBrk="1" hangingPunct="1">
              <a:lnSpc>
                <a:spcPct val="120000"/>
              </a:lnSpc>
            </a:pPr>
            <a:r>
              <a:rPr lang="en-US" altLang="en-US" sz="1800" dirty="0">
                <a:solidFill>
                  <a:srgbClr val="C00000"/>
                </a:solidFill>
              </a:rPr>
              <a:t>Sub-processes</a:t>
            </a:r>
            <a:r>
              <a:rPr lang="en-US" altLang="en-US" sz="1800" dirty="0">
                <a:latin typeface="Arial" panose="020B0604020202020204" pitchFamily="34" charset="0"/>
              </a:rPr>
              <a:t>—any complex problem can be more easily handled if it is subdivided into pieces</a:t>
            </a:r>
            <a:endParaRPr lang="en-US" altLang="en-US" sz="1800" dirty="0">
              <a:latin typeface="Arial" panose="020B0604020202020204" pitchFamily="34" charset="0"/>
            </a:endParaRPr>
          </a:p>
          <a:p>
            <a:pPr eaLnBrk="1" hangingPunct="1">
              <a:lnSpc>
                <a:spcPct val="120000"/>
              </a:lnSpc>
            </a:pPr>
            <a:r>
              <a:rPr lang="en-US" altLang="en-US" sz="1800" dirty="0">
                <a:solidFill>
                  <a:srgbClr val="C00000"/>
                </a:solidFill>
              </a:rPr>
              <a:t>Modularity</a:t>
            </a:r>
            <a:r>
              <a:rPr lang="en-US" altLang="en-US" sz="1800" dirty="0"/>
              <a:t>— division of data and function</a:t>
            </a:r>
            <a:endParaRPr lang="en-US" altLang="en-US" sz="1800" dirty="0"/>
          </a:p>
          <a:p>
            <a:pPr eaLnBrk="1" hangingPunct="1">
              <a:lnSpc>
                <a:spcPct val="120000"/>
              </a:lnSpc>
            </a:pPr>
            <a:r>
              <a:rPr lang="en-US" altLang="en-US" sz="1800" dirty="0">
                <a:solidFill>
                  <a:srgbClr val="C00000"/>
                </a:solidFill>
              </a:rPr>
              <a:t>Hiding</a:t>
            </a:r>
            <a:r>
              <a:rPr lang="en-US" altLang="en-US" sz="1800" dirty="0"/>
              <a:t>— controlled interfaces</a:t>
            </a:r>
            <a:endParaRPr lang="en-US" altLang="en-US" sz="1800" dirty="0"/>
          </a:p>
          <a:p>
            <a:pPr eaLnBrk="1" hangingPunct="1">
              <a:lnSpc>
                <a:spcPct val="120000"/>
              </a:lnSpc>
            </a:pPr>
            <a:r>
              <a:rPr lang="en-US" altLang="en-US" sz="1800" dirty="0">
                <a:solidFill>
                  <a:srgbClr val="C00000"/>
                </a:solidFill>
              </a:rPr>
              <a:t>Functional independence</a:t>
            </a:r>
            <a:r>
              <a:rPr lang="en-US" altLang="en-US" sz="1800" dirty="0"/>
              <a:t>—single-minded function </a:t>
            </a:r>
            <a:endParaRPr lang="en-US" altLang="en-US" sz="1800" dirty="0"/>
          </a:p>
          <a:p>
            <a:pPr eaLnBrk="1" hangingPunct="1">
              <a:lnSpc>
                <a:spcPct val="120000"/>
              </a:lnSpc>
            </a:pPr>
            <a:r>
              <a:rPr lang="en-US" altLang="en-US" sz="1800" dirty="0">
                <a:solidFill>
                  <a:srgbClr val="C00000"/>
                </a:solidFill>
              </a:rPr>
              <a:t>Refinement</a:t>
            </a:r>
            <a:r>
              <a:rPr lang="en-US" altLang="en-US" sz="1800" dirty="0"/>
              <a:t>—elaboration of detail for all abstractions </a:t>
            </a:r>
            <a:endParaRPr lang="en-US" altLang="en-US" sz="1800" dirty="0"/>
          </a:p>
          <a:p>
            <a:pPr eaLnBrk="1" hangingPunct="1">
              <a:lnSpc>
                <a:spcPct val="120000"/>
              </a:lnSpc>
            </a:pPr>
            <a:r>
              <a:rPr lang="en-US" altLang="en-US" sz="1800" dirty="0">
                <a:solidFill>
                  <a:srgbClr val="C00000"/>
                </a:solidFill>
              </a:rPr>
              <a:t>Refactoring</a:t>
            </a:r>
            <a:r>
              <a:rPr lang="en-US" altLang="en-US" sz="1800" dirty="0"/>
              <a:t>—a reorganization technique that simplifies the design</a:t>
            </a:r>
            <a:endParaRPr lang="en-US" altLang="en-US" sz="1800" dirty="0"/>
          </a:p>
          <a:p>
            <a:pPr eaLnBrk="1" hangingPunct="1">
              <a:lnSpc>
                <a:spcPct val="120000"/>
              </a:lnSpc>
            </a:pPr>
            <a:r>
              <a:rPr lang="en-US" altLang="en-US" sz="1800" dirty="0">
                <a:solidFill>
                  <a:srgbClr val="C00000"/>
                </a:solidFill>
              </a:rPr>
              <a:t>OO design Concepts–</a:t>
            </a:r>
            <a:r>
              <a:rPr lang="en-US" altLang="en-US" sz="1800" dirty="0"/>
              <a:t> Classes, structures</a:t>
            </a:r>
            <a:endParaRPr lang="en-US" altLang="en-US" sz="1800" dirty="0"/>
          </a:p>
          <a:p>
            <a:pPr eaLnBrk="1" hangingPunct="1">
              <a:lnSpc>
                <a:spcPct val="120000"/>
              </a:lnSpc>
            </a:pPr>
            <a:r>
              <a:rPr lang="en-US" altLang="en-US" sz="1800" dirty="0">
                <a:solidFill>
                  <a:srgbClr val="C00000"/>
                </a:solidFill>
                <a:latin typeface="Arial" panose="020B0604020202020204" pitchFamily="34" charset="0"/>
              </a:rPr>
              <a:t>Design Classes</a:t>
            </a:r>
            <a:r>
              <a:rPr lang="en-US" altLang="en-US" sz="1800" dirty="0">
                <a:latin typeface="Arial" panose="020B0604020202020204" pitchFamily="34" charset="0"/>
              </a:rPr>
              <a:t>—provide design detail that will enable analysis classes to be implemented</a:t>
            </a:r>
            <a:endParaRPr lang="en-US" altLang="en-US" dirty="0">
              <a:latin typeface="Palatino"/>
            </a:endParaRPr>
          </a:p>
          <a:p>
            <a:pPr>
              <a:lnSpc>
                <a:spcPct val="120000"/>
              </a:lnSpc>
            </a:pPr>
            <a:endParaRPr lang="en-US" sz="1800"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
        <p:nvSpPr>
          <p:cNvPr id="7" name="Title 1"/>
          <p:cNvSpPr>
            <a:spLocks noGrp="1"/>
          </p:cNvSpPr>
          <p:nvPr>
            <p:ph type="title"/>
          </p:nvPr>
        </p:nvSpPr>
        <p:spPr>
          <a:xfrm>
            <a:off x="457200" y="304800"/>
            <a:ext cx="8229600" cy="990600"/>
          </a:xfrm>
        </p:spPr>
        <p:txBody>
          <a:bodyPr/>
          <a:lstStyle/>
          <a:p>
            <a:r>
              <a:rPr lang="en-US" dirty="0"/>
              <a:t>Fundamental Design Concepts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FC6A1-5D6F-40E9-B8DA-8B7F05397D6F}" type="datetime1">
              <a:rPr lang="en-US" smtClean="0"/>
            </a:fld>
            <a:endParaRPr lang="en-US" dirty="0"/>
          </a:p>
        </p:txBody>
      </p:sp>
      <p:sp>
        <p:nvSpPr>
          <p:cNvPr id="3" name="Footer Placeholder 2"/>
          <p:cNvSpPr>
            <a:spLocks noGrp="1"/>
          </p:cNvSpPr>
          <p:nvPr>
            <p:ph type="ftr" sz="quarter" idx="11"/>
          </p:nvPr>
        </p:nvSpPr>
        <p:spPr/>
        <p:txBody>
          <a:bodyPr/>
          <a:lstStyle/>
          <a:p>
            <a:r>
              <a:rPr lang="en-US"/>
              <a:t>CSC291 - Software Engineering Concepts</a:t>
            </a:r>
            <a:endParaRPr lang="en-US" dirty="0"/>
          </a:p>
        </p:txBody>
      </p:sp>
      <p:sp>
        <p:nvSpPr>
          <p:cNvPr id="4" name="Slide Number Placeholder 3"/>
          <p:cNvSpPr>
            <a:spLocks noGrp="1"/>
          </p:cNvSpPr>
          <p:nvPr>
            <p:ph type="sldNum" sz="quarter" idx="12"/>
          </p:nvPr>
        </p:nvSpPr>
        <p:spPr/>
        <p:txBody>
          <a:bodyPr/>
          <a:lstStyle/>
          <a:p>
            <a:fld id="{0A68DB68-8052-4758-A647-54338E95D837}" type="slidenum">
              <a:rPr lang="en-US" smtClean="0"/>
            </a:fld>
            <a:endParaRPr lang="en-US" dirty="0"/>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381000"/>
            <a:ext cx="8077200" cy="642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p:nvPr/>
        </p:nvSpPr>
        <p:spPr>
          <a:xfrm>
            <a:off x="-76200" y="762000"/>
            <a:ext cx="1066800" cy="4495800"/>
          </a:xfrm>
          <a:prstGeom prst="rect">
            <a:avLst/>
          </a:prstGeom>
        </p:spPr>
        <p:txBody>
          <a:bodyPr vert="vert270"/>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a:t>Design Model</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Model Elements</a:t>
            </a:r>
            <a:endParaRPr lang="en-US" dirty="0"/>
          </a:p>
        </p:txBody>
      </p:sp>
      <p:sp>
        <p:nvSpPr>
          <p:cNvPr id="3" name="Content Placeholder 2"/>
          <p:cNvSpPr>
            <a:spLocks noGrp="1"/>
          </p:cNvSpPr>
          <p:nvPr>
            <p:ph idx="1"/>
          </p:nvPr>
        </p:nvSpPr>
        <p:spPr>
          <a:xfrm>
            <a:off x="304800" y="1600200"/>
            <a:ext cx="8610600" cy="4876800"/>
          </a:xfrm>
        </p:spPr>
        <p:txBody>
          <a:bodyPr>
            <a:normAutofit/>
          </a:bodyPr>
          <a:lstStyle/>
          <a:p>
            <a:pPr eaLnBrk="1" hangingPunct="1">
              <a:lnSpc>
                <a:spcPct val="90000"/>
              </a:lnSpc>
            </a:pPr>
            <a:r>
              <a:rPr lang="en-US" altLang="en-US" sz="2000" b="1" dirty="0">
                <a:solidFill>
                  <a:srgbClr val="C00000"/>
                </a:solidFill>
              </a:rPr>
              <a:t>Data elements</a:t>
            </a:r>
            <a:endParaRPr lang="en-US" altLang="en-US" sz="2000" b="1" dirty="0">
              <a:solidFill>
                <a:srgbClr val="C00000"/>
              </a:solidFill>
            </a:endParaRPr>
          </a:p>
          <a:p>
            <a:pPr lvl="1" eaLnBrk="1" hangingPunct="1">
              <a:lnSpc>
                <a:spcPct val="90000"/>
              </a:lnSpc>
            </a:pPr>
            <a:r>
              <a:rPr lang="en-US" altLang="en-US" sz="1800" dirty="0"/>
              <a:t>Data model --&gt; data structures</a:t>
            </a:r>
            <a:endParaRPr lang="en-US" altLang="en-US" sz="1800" dirty="0"/>
          </a:p>
          <a:p>
            <a:pPr lvl="1" eaLnBrk="1" hangingPunct="1">
              <a:lnSpc>
                <a:spcPct val="90000"/>
              </a:lnSpc>
            </a:pPr>
            <a:r>
              <a:rPr lang="en-US" altLang="en-US" sz="1800" dirty="0"/>
              <a:t>Data model --&gt; database architecture</a:t>
            </a:r>
            <a:endParaRPr lang="en-US" altLang="en-US" sz="1800" dirty="0"/>
          </a:p>
          <a:p>
            <a:pPr eaLnBrk="1" hangingPunct="1">
              <a:lnSpc>
                <a:spcPct val="90000"/>
              </a:lnSpc>
            </a:pPr>
            <a:r>
              <a:rPr lang="en-US" altLang="en-US" sz="2000" b="1" dirty="0">
                <a:solidFill>
                  <a:srgbClr val="C00000"/>
                </a:solidFill>
              </a:rPr>
              <a:t>Architectural elements</a:t>
            </a:r>
            <a:endParaRPr lang="en-US" altLang="en-US" sz="2000" b="1" dirty="0">
              <a:solidFill>
                <a:srgbClr val="C00000"/>
              </a:solidFill>
            </a:endParaRPr>
          </a:p>
          <a:p>
            <a:pPr lvl="1" eaLnBrk="1" hangingPunct="1">
              <a:lnSpc>
                <a:spcPct val="90000"/>
              </a:lnSpc>
            </a:pPr>
            <a:r>
              <a:rPr lang="en-US" altLang="en-US" sz="1800" dirty="0"/>
              <a:t>Analysis classes, their relationships, collaborations and behaviors are transformed into design realizations</a:t>
            </a:r>
            <a:endParaRPr lang="en-US" altLang="en-US" sz="1800" dirty="0"/>
          </a:p>
          <a:p>
            <a:pPr lvl="1" eaLnBrk="1" hangingPunct="1">
              <a:lnSpc>
                <a:spcPct val="90000"/>
              </a:lnSpc>
            </a:pPr>
            <a:r>
              <a:rPr lang="en-US" altLang="en-US" sz="1800" dirty="0"/>
              <a:t>Patterns and “styles” (Chapters 9 and 12)</a:t>
            </a:r>
            <a:endParaRPr lang="en-US" altLang="en-US" sz="1800" dirty="0"/>
          </a:p>
          <a:p>
            <a:pPr lvl="1" eaLnBrk="1" hangingPunct="1">
              <a:lnSpc>
                <a:spcPct val="90000"/>
              </a:lnSpc>
            </a:pPr>
            <a:endParaRPr lang="en-US" altLang="en-US" sz="1800" dirty="0"/>
          </a:p>
          <a:p>
            <a:pPr eaLnBrk="1" hangingPunct="1">
              <a:lnSpc>
                <a:spcPct val="90000"/>
              </a:lnSpc>
            </a:pPr>
            <a:r>
              <a:rPr lang="en-US" altLang="en-US" sz="2000" b="1" dirty="0">
                <a:solidFill>
                  <a:srgbClr val="C00000"/>
                </a:solidFill>
              </a:rPr>
              <a:t>Interface elements</a:t>
            </a:r>
            <a:endParaRPr lang="en-US" altLang="en-US" sz="2000" b="1" dirty="0">
              <a:solidFill>
                <a:srgbClr val="C00000"/>
              </a:solidFill>
            </a:endParaRPr>
          </a:p>
          <a:p>
            <a:pPr lvl="1" eaLnBrk="1" hangingPunct="1">
              <a:lnSpc>
                <a:spcPct val="90000"/>
              </a:lnSpc>
            </a:pPr>
            <a:r>
              <a:rPr lang="en-US" altLang="en-US" sz="1800" dirty="0"/>
              <a:t>the user interface (UI) </a:t>
            </a:r>
            <a:endParaRPr lang="en-US" altLang="en-US" sz="1800" dirty="0"/>
          </a:p>
          <a:p>
            <a:pPr lvl="1" eaLnBrk="1" hangingPunct="1">
              <a:lnSpc>
                <a:spcPct val="90000"/>
              </a:lnSpc>
            </a:pPr>
            <a:r>
              <a:rPr lang="en-US" altLang="en-US" sz="1800" dirty="0"/>
              <a:t>external interfaces to other systems, devices, networks or other producers or consumers of information</a:t>
            </a:r>
            <a:endParaRPr lang="en-US" altLang="en-US" sz="1800" dirty="0"/>
          </a:p>
          <a:p>
            <a:pPr lvl="1" eaLnBrk="1" hangingPunct="1">
              <a:lnSpc>
                <a:spcPct val="90000"/>
              </a:lnSpc>
            </a:pPr>
            <a:r>
              <a:rPr lang="en-US" altLang="en-US" sz="1800" dirty="0"/>
              <a:t>internal interfaces between various design components</a:t>
            </a:r>
            <a:r>
              <a:rPr lang="en-US" altLang="en-US" sz="1800" b="1" dirty="0"/>
              <a:t>. </a:t>
            </a:r>
            <a:endParaRPr lang="en-US" altLang="en-US" sz="1800" dirty="0"/>
          </a:p>
          <a:p>
            <a:pPr eaLnBrk="1" hangingPunct="1">
              <a:lnSpc>
                <a:spcPct val="90000"/>
              </a:lnSpc>
            </a:pPr>
            <a:r>
              <a:rPr lang="en-US" altLang="en-US" sz="2000" b="1" dirty="0">
                <a:solidFill>
                  <a:srgbClr val="C00000"/>
                </a:solidFill>
              </a:rPr>
              <a:t>Component elements</a:t>
            </a:r>
            <a:endParaRPr lang="en-US" altLang="en-US" sz="2000" b="1" dirty="0">
              <a:solidFill>
                <a:srgbClr val="C00000"/>
              </a:solidFill>
            </a:endParaRPr>
          </a:p>
          <a:p>
            <a:pPr eaLnBrk="1" hangingPunct="1">
              <a:lnSpc>
                <a:spcPct val="90000"/>
              </a:lnSpc>
            </a:pPr>
            <a:r>
              <a:rPr lang="en-US" altLang="en-US" sz="2000" b="1" dirty="0">
                <a:solidFill>
                  <a:srgbClr val="C00000"/>
                </a:solidFill>
              </a:rPr>
              <a:t>Deployment elements</a:t>
            </a:r>
            <a:endParaRPr lang="en-US" altLang="en-US" sz="2000" b="1" dirty="0">
              <a:solidFill>
                <a:srgbClr val="C00000"/>
              </a:solidFill>
            </a:endParaRPr>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Element</a:t>
            </a:r>
            <a:endParaRPr lang="en-US"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0400" y="1447800"/>
            <a:ext cx="5283200" cy="149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bwMode="auto">
          <a:xfrm>
            <a:off x="152400" y="3119438"/>
            <a:ext cx="8839200" cy="373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ts val="600"/>
              </a:spcBef>
              <a:buClr>
                <a:schemeClr val="folHlink"/>
              </a:buClr>
              <a:buSzPct val="75000"/>
              <a:buFont typeface="Wingdings" panose="05000000000000000000" pitchFamily="2" charset="2"/>
              <a:buChar char="n"/>
            </a:pPr>
            <a:r>
              <a:rPr lang="en-US" altLang="en-US" sz="2200" dirty="0">
                <a:latin typeface="Palatino"/>
              </a:rPr>
              <a:t>Describe the </a:t>
            </a:r>
            <a:r>
              <a:rPr lang="en-US" altLang="en-US" sz="2200" dirty="0">
                <a:solidFill>
                  <a:srgbClr val="FF0000"/>
                </a:solidFill>
                <a:latin typeface="Palatino"/>
              </a:rPr>
              <a:t>internal details of each software components</a:t>
            </a:r>
            <a:r>
              <a:rPr lang="en-US" altLang="en-US" sz="2200" dirty="0">
                <a:latin typeface="Palatino"/>
              </a:rPr>
              <a:t>. It defines data structure for all local data objects and algorithmic details for all processing that occurs within a component and an interface that allows access to all component operations. </a:t>
            </a:r>
            <a:endParaRPr lang="en-US" altLang="en-US" sz="2200" dirty="0">
              <a:latin typeface="Palatino"/>
            </a:endParaRPr>
          </a:p>
          <a:p>
            <a:pPr>
              <a:spcBef>
                <a:spcPts val="600"/>
              </a:spcBef>
              <a:buClr>
                <a:schemeClr val="folHlink"/>
              </a:buClr>
              <a:buSzPct val="75000"/>
              <a:buFont typeface="Wingdings" panose="05000000000000000000" pitchFamily="2" charset="2"/>
              <a:buChar char="n"/>
            </a:pPr>
            <a:endParaRPr lang="en-US" altLang="en-US" sz="2200" dirty="0">
              <a:latin typeface="Palatino"/>
            </a:endParaRPr>
          </a:p>
          <a:p>
            <a:pPr>
              <a:spcBef>
                <a:spcPts val="600"/>
              </a:spcBef>
              <a:buClr>
                <a:schemeClr val="folHlink"/>
              </a:buClr>
              <a:buSzPct val="75000"/>
              <a:buFont typeface="Wingdings" panose="05000000000000000000" pitchFamily="2" charset="2"/>
              <a:buChar char="n"/>
            </a:pPr>
            <a:r>
              <a:rPr lang="en-US" altLang="en-US" sz="2200" dirty="0">
                <a:latin typeface="Palatino"/>
              </a:rPr>
              <a:t>Within the context of object-oriented SE, a component is represented in UML diagram as shown above. </a:t>
            </a:r>
            <a:r>
              <a:rPr lang="en-US" altLang="en-US" sz="2200" dirty="0" err="1">
                <a:latin typeface="Palatino"/>
              </a:rPr>
              <a:t>SensorManagement</a:t>
            </a:r>
            <a:r>
              <a:rPr lang="en-US" altLang="en-US" sz="2200" dirty="0">
                <a:latin typeface="Palatino"/>
              </a:rPr>
              <a:t> performs all functions associated with sensors including monitoring and configuring them. </a:t>
            </a:r>
            <a:endParaRPr lang="en-US" altLang="en-US" sz="2200" dirty="0">
              <a:latin typeface="Palati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8449"/>
            <a:ext cx="8229600" cy="990600"/>
          </a:xfrm>
        </p:spPr>
        <p:txBody>
          <a:bodyPr/>
          <a:lstStyle/>
          <a:p>
            <a:r>
              <a:rPr lang="en-US" dirty="0"/>
              <a:t>Deployment Elements</a:t>
            </a:r>
            <a:endParaRPr lang="en-US"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09403" y="1295400"/>
            <a:ext cx="3500438" cy="4843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txBox="1">
            <a:spLocks noChangeArrowheads="1"/>
          </p:cNvSpPr>
          <p:nvPr/>
        </p:nvSpPr>
        <p:spPr bwMode="auto">
          <a:xfrm>
            <a:off x="76200" y="1943100"/>
            <a:ext cx="5562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spcBef>
                <a:spcPts val="600"/>
              </a:spcBef>
              <a:buClr>
                <a:schemeClr val="folHlink"/>
              </a:buClr>
              <a:buSzPct val="75000"/>
              <a:buFont typeface="Wingdings" panose="05000000000000000000" pitchFamily="2" charset="2"/>
              <a:buChar char="n"/>
            </a:pPr>
            <a:r>
              <a:rPr lang="en-US" altLang="en-US" dirty="0">
                <a:latin typeface="Palatino"/>
              </a:rPr>
              <a:t>How software functionality and subsystems will be allocated within the physical computing environment that will support the software. </a:t>
            </a:r>
            <a:endParaRPr lang="en-US" altLang="en-US" dirty="0">
              <a:latin typeface="Palatino"/>
            </a:endParaRPr>
          </a:p>
          <a:p>
            <a:pPr lvl="1">
              <a:spcBef>
                <a:spcPts val="600"/>
              </a:spcBef>
              <a:buClr>
                <a:schemeClr val="folHlink"/>
              </a:buClr>
              <a:buSzPct val="70000"/>
              <a:buFont typeface="Wingdings" panose="05000000000000000000" pitchFamily="2" charset="2"/>
              <a:buChar char="n"/>
            </a:pPr>
            <a:r>
              <a:rPr lang="en-US" altLang="en-US" sz="2000" dirty="0">
                <a:latin typeface="Palatino"/>
              </a:rPr>
              <a:t>E.g. </a:t>
            </a:r>
            <a:r>
              <a:rPr lang="en-US" altLang="en-US" sz="2000" dirty="0" err="1">
                <a:latin typeface="Palatino"/>
              </a:rPr>
              <a:t>Safehome</a:t>
            </a:r>
            <a:r>
              <a:rPr lang="en-US" altLang="en-US" sz="2000" dirty="0">
                <a:latin typeface="Palatino"/>
              </a:rPr>
              <a:t> product are configured to operate within three primary computing environments- </a:t>
            </a:r>
            <a:r>
              <a:rPr lang="en-US" altLang="en-US" sz="2000" dirty="0">
                <a:solidFill>
                  <a:srgbClr val="FF0000"/>
                </a:solidFill>
                <a:latin typeface="Palatino"/>
              </a:rPr>
              <a:t>a home-based PC</a:t>
            </a:r>
            <a:r>
              <a:rPr lang="en-US" altLang="en-US" sz="2000" dirty="0">
                <a:latin typeface="Palatino"/>
              </a:rPr>
              <a:t>, the </a:t>
            </a:r>
            <a:r>
              <a:rPr lang="en-US" altLang="en-US" sz="2000" dirty="0" err="1">
                <a:solidFill>
                  <a:srgbClr val="FF0000"/>
                </a:solidFill>
                <a:latin typeface="Palatino"/>
              </a:rPr>
              <a:t>safehome</a:t>
            </a:r>
            <a:r>
              <a:rPr lang="en-US" altLang="en-US" sz="2000" dirty="0">
                <a:solidFill>
                  <a:srgbClr val="FF0000"/>
                </a:solidFill>
                <a:latin typeface="Palatino"/>
              </a:rPr>
              <a:t> control panel</a:t>
            </a:r>
            <a:r>
              <a:rPr lang="en-US" altLang="en-US" sz="2000" dirty="0">
                <a:latin typeface="Palatino"/>
              </a:rPr>
              <a:t>, and a </a:t>
            </a:r>
            <a:r>
              <a:rPr lang="en-US" altLang="en-US" sz="2000" dirty="0">
                <a:solidFill>
                  <a:srgbClr val="FF0000"/>
                </a:solidFill>
                <a:latin typeface="Palatino"/>
              </a:rPr>
              <a:t>server housed</a:t>
            </a:r>
            <a:r>
              <a:rPr lang="en-US" altLang="en-US" sz="2000" dirty="0">
                <a:latin typeface="Palatino"/>
              </a:rPr>
              <a:t> at CPI corp. </a:t>
            </a:r>
            <a:endParaRPr lang="en-US" altLang="en-US" sz="2000" dirty="0">
              <a:latin typeface="Palatin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7053542" cy="1400530"/>
          </a:xfrm>
        </p:spPr>
        <p:txBody>
          <a:bodyPr/>
          <a:lstStyle/>
          <a:p>
            <a:r>
              <a:rPr lang="en-US" sz="3200" b="0" i="0" dirty="0">
                <a:effectLst/>
                <a:latin typeface="Google Sans"/>
              </a:rPr>
              <a:t>Deployment Diagram</a:t>
            </a:r>
            <a:endParaRPr lang="en-US" dirty="0"/>
          </a:p>
        </p:txBody>
      </p:sp>
      <p:sp>
        <p:nvSpPr>
          <p:cNvPr id="3" name="Content Placeholder 2"/>
          <p:cNvSpPr>
            <a:spLocks noGrp="1"/>
          </p:cNvSpPr>
          <p:nvPr>
            <p:ph idx="1"/>
          </p:nvPr>
        </p:nvSpPr>
        <p:spPr>
          <a:xfrm>
            <a:off x="179512" y="1700808"/>
            <a:ext cx="3168352" cy="4187553"/>
          </a:xfrm>
        </p:spPr>
        <p:txBody>
          <a:bodyPr>
            <a:normAutofit/>
          </a:bodyPr>
          <a:lstStyle/>
          <a:p>
            <a:pPr algn="just"/>
            <a:r>
              <a:rPr lang="en-US" sz="1800" b="0" i="0" dirty="0">
                <a:effectLst/>
                <a:latin typeface="Google Sans"/>
              </a:rPr>
              <a:t>A deployment diagram is a UML diagram type that shows the execution architecture of a system.</a:t>
            </a:r>
            <a:endParaRPr lang="en-US" sz="1800" b="0" i="0" dirty="0">
              <a:effectLst/>
              <a:latin typeface="Google Sans"/>
            </a:endParaRPr>
          </a:p>
          <a:p>
            <a:pPr algn="just"/>
            <a:endParaRPr lang="en-US" sz="1800" b="0" i="0" dirty="0">
              <a:effectLst/>
              <a:latin typeface="Google Sans"/>
            </a:endParaRPr>
          </a:p>
          <a:p>
            <a:pPr algn="just"/>
            <a:r>
              <a:rPr lang="en-US" sz="1800" b="0" i="0" dirty="0">
                <a:effectLst/>
                <a:latin typeface="Google Sans"/>
              </a:rPr>
              <a:t>Deployment diagrams are typically used to visualize the physical hardware and software of a system.</a:t>
            </a:r>
            <a:endParaRPr lang="en-US" sz="1800" b="0" i="0" dirty="0">
              <a:effectLst/>
              <a:latin typeface="Google Sans"/>
            </a:endParaRPr>
          </a:p>
        </p:txBody>
      </p:sp>
      <p:sp>
        <p:nvSpPr>
          <p:cNvPr id="4" name="Slide Number Placeholder 3"/>
          <p:cNvSpPr>
            <a:spLocks noGrp="1"/>
          </p:cNvSpPr>
          <p:nvPr>
            <p:ph type="sldNum" sz="quarter" idx="12"/>
          </p:nvPr>
        </p:nvSpPr>
        <p:spPr/>
        <p:txBody>
          <a:bodyPr/>
          <a:lstStyle/>
          <a:p>
            <a:fld id="{16029373-6C5B-490F-B5A5-38FF4CFBCD5B}" type="slidenum">
              <a:rPr lang="en-US" smtClean="0"/>
            </a:fld>
            <a:endParaRPr lang="en-US"/>
          </a:p>
        </p:txBody>
      </p:sp>
      <p:pic>
        <p:nvPicPr>
          <p:cNvPr id="3076" name="Picture 4" descr="Deployment Diagram - UML 2 Diagrams - UML Modeling Tool"/>
          <p:cNvPicPr>
            <a:picLocks noChangeAspect="1" noChangeArrowheads="1"/>
          </p:cNvPicPr>
          <p:nvPr/>
        </p:nvPicPr>
        <p:blipFill rotWithShape="1">
          <a:blip r:embed="rId1">
            <a:extLst>
              <a:ext uri="{28A0092B-C50C-407E-A947-70E740481C1C}">
                <a14:useLocalDpi xmlns:a14="http://schemas.microsoft.com/office/drawing/2010/main" val="0"/>
              </a:ext>
            </a:extLst>
          </a:blip>
          <a:srcRect l="5801" t="3753" r="4755" b="3728"/>
          <a:stretch>
            <a:fillRect/>
          </a:stretch>
        </p:blipFill>
        <p:spPr bwMode="auto">
          <a:xfrm>
            <a:off x="3491880" y="1628800"/>
            <a:ext cx="5565579" cy="5138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7053542" cy="1400530"/>
          </a:xfrm>
        </p:spPr>
        <p:txBody>
          <a:bodyPr/>
          <a:lstStyle/>
          <a:p>
            <a:r>
              <a:rPr lang="en-US" dirty="0"/>
              <a:t>State Machine Diagram</a:t>
            </a:r>
            <a:endParaRPr lang="en-US" dirty="0"/>
          </a:p>
        </p:txBody>
      </p:sp>
      <p:pic>
        <p:nvPicPr>
          <p:cNvPr id="6" name="Content Placeholder 5" descr="Diagram&#10;&#10;Description automatically generated"/>
          <p:cNvPicPr>
            <a:picLocks noGrp="1" noChangeAspect="1"/>
          </p:cNvPicPr>
          <p:nvPr>
            <p:ph idx="1"/>
          </p:nvPr>
        </p:nvPicPr>
        <p:blipFill>
          <a:blip r:embed="rId1"/>
          <a:stretch>
            <a:fillRect/>
          </a:stretch>
        </p:blipFill>
        <p:spPr>
          <a:xfrm>
            <a:off x="683568" y="3717032"/>
            <a:ext cx="7714569" cy="2291169"/>
          </a:xfrm>
        </p:spPr>
      </p:pic>
      <p:sp>
        <p:nvSpPr>
          <p:cNvPr id="4" name="Slide Number Placeholder 3"/>
          <p:cNvSpPr>
            <a:spLocks noGrp="1"/>
          </p:cNvSpPr>
          <p:nvPr>
            <p:ph type="sldNum" sz="quarter" idx="12"/>
          </p:nvPr>
        </p:nvSpPr>
        <p:spPr/>
        <p:txBody>
          <a:bodyPr/>
          <a:lstStyle/>
          <a:p>
            <a:fld id="{16029373-6C5B-490F-B5A5-38FF4CFBCD5B}" type="slidenum">
              <a:rPr lang="en-US" smtClean="0"/>
            </a:fld>
            <a:endParaRPr lang="en-US"/>
          </a:p>
        </p:txBody>
      </p:sp>
      <p:sp>
        <p:nvSpPr>
          <p:cNvPr id="8" name="TextBox 7"/>
          <p:cNvSpPr txBox="1"/>
          <p:nvPr/>
        </p:nvSpPr>
        <p:spPr>
          <a:xfrm>
            <a:off x="395536" y="1412776"/>
            <a:ext cx="8064896" cy="1830758"/>
          </a:xfrm>
          <a:prstGeom prst="rect">
            <a:avLst/>
          </a:prstGeom>
          <a:noFill/>
        </p:spPr>
        <p:txBody>
          <a:bodyPr wrap="square">
            <a:spAutoFit/>
          </a:bodyPr>
          <a:lstStyle/>
          <a:p>
            <a:pPr>
              <a:lnSpc>
                <a:spcPct val="150000"/>
              </a:lnSpc>
            </a:pPr>
            <a:r>
              <a:rPr lang="en-US" sz="2600" b="0" i="0" dirty="0">
                <a:effectLst/>
                <a:latin typeface="Calibri" charset="0"/>
                <a:cs typeface="Calibri" charset="0"/>
              </a:rPr>
              <a:t>A state machine diagram models the </a:t>
            </a:r>
            <a:r>
              <a:rPr lang="en-US" sz="2600" b="0" i="0" dirty="0" err="1">
                <a:solidFill>
                  <a:srgbClr val="FF0000"/>
                </a:solidFill>
                <a:effectLst/>
                <a:latin typeface="Calibri" charset="0"/>
                <a:cs typeface="Calibri" charset="0"/>
              </a:rPr>
              <a:t>behaviour</a:t>
            </a:r>
            <a:r>
              <a:rPr lang="en-US" sz="2600" b="0" i="0" dirty="0">
                <a:effectLst/>
                <a:latin typeface="Calibri" charset="0"/>
                <a:cs typeface="Calibri" charset="0"/>
              </a:rPr>
              <a:t> of a single object, </a:t>
            </a:r>
            <a:r>
              <a:rPr lang="en-US" sz="2600" b="0" i="0" dirty="0">
                <a:solidFill>
                  <a:srgbClr val="FF0000"/>
                </a:solidFill>
                <a:effectLst/>
                <a:latin typeface="Calibri" charset="0"/>
                <a:cs typeface="Calibri" charset="0"/>
              </a:rPr>
              <a:t>specifying the sequence of events </a:t>
            </a:r>
            <a:r>
              <a:rPr lang="en-US" sz="2600" b="0" i="0" dirty="0">
                <a:effectLst/>
                <a:latin typeface="Calibri" charset="0"/>
                <a:cs typeface="Calibri" charset="0"/>
              </a:rPr>
              <a:t>that an object goes through during its lifetime in response to events.</a:t>
            </a:r>
            <a:endParaRPr lang="en-US" sz="2600" dirty="0">
              <a:latin typeface="Calibri" charset="0"/>
              <a:cs typeface="Calibri"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1"/>
          <a:stretch>
            <a:fillRect/>
          </a:stretch>
        </p:blipFill>
        <p:spPr bwMode="auto">
          <a:xfrm>
            <a:off x="4781550" y="1865225"/>
            <a:ext cx="2578777" cy="3371850"/>
          </a:xfrm>
          <a:prstGeom prst="rect">
            <a:avLst/>
          </a:prstGeom>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485900" y="971550"/>
            <a:ext cx="6172200" cy="628650"/>
          </a:xfrm>
        </p:spPr>
        <p:txBody>
          <a:bodyPr>
            <a:normAutofit fontScale="90000"/>
          </a:bodyPr>
          <a:lstStyle/>
          <a:p>
            <a:pPr algn="ctr"/>
            <a:r>
              <a:rPr b="1" dirty="0">
                <a:latin typeface="Times New Roman" panose="02020603050405020304" pitchFamily="18" charset="0"/>
                <a:cs typeface="Times New Roman" panose="02020603050405020304" pitchFamily="18" charset="0"/>
              </a:rPr>
              <a:t>Thanks for your attention!</a:t>
            </a:r>
            <a:endParaRPr lang="en-US" dirty="0">
              <a:latin typeface="Times New Roman" panose="02020603050405020304" pitchFamily="18" charset="0"/>
              <a:cs typeface="Times New Roman" panose="02020603050405020304" pitchFamily="18" charset="0"/>
            </a:endParaRPr>
          </a:p>
        </p:txBody>
      </p:sp>
      <p:sp>
        <p:nvSpPr>
          <p:cNvPr id="7" name="Rectangle 6"/>
          <p:cNvSpPr/>
          <p:nvPr/>
        </p:nvSpPr>
        <p:spPr>
          <a:xfrm>
            <a:off x="1571625" y="2200278"/>
            <a:ext cx="2457450" cy="507831"/>
          </a:xfrm>
          <a:prstGeom prst="rect">
            <a:avLst/>
          </a:prstGeom>
        </p:spPr>
        <p:txBody>
          <a:bodyPr wrap="square">
            <a:spAutoFit/>
          </a:bodyPr>
          <a:lstStyle/>
          <a:p>
            <a:r>
              <a:rPr lang="en-US" sz="2700" b="1" dirty="0">
                <a:solidFill>
                  <a:srgbClr val="FF0000"/>
                </a:solidFill>
                <a:latin typeface="Times New Roman" panose="02020603050405020304" pitchFamily="18" charset="0"/>
                <a:cs typeface="Times New Roman" panose="02020603050405020304" pitchFamily="18" charset="0"/>
              </a:rPr>
              <a:t>Any Question?</a:t>
            </a:r>
            <a:endParaRPr lang="en-US" sz="2700" dirty="0">
              <a:solidFill>
                <a:srgbClr val="FF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fld>
            <a:endParaRPr lang="en-US"/>
          </a:p>
        </p:txBody>
      </p:sp>
      <p:sp>
        <p:nvSpPr>
          <p:cNvPr id="4" name="Rectangle 3"/>
          <p:cNvSpPr/>
          <p:nvPr/>
        </p:nvSpPr>
        <p:spPr>
          <a:xfrm>
            <a:off x="295154" y="5502101"/>
            <a:ext cx="4095993" cy="369332"/>
          </a:xfrm>
          <a:prstGeom prst="rect">
            <a:avLst/>
          </a:prstGeom>
        </p:spPr>
        <p:txBody>
          <a:bodyPr wrap="none">
            <a:spAutoFit/>
          </a:bodyPr>
          <a:lstStyle/>
          <a:p>
            <a:pPr algn="ctr"/>
            <a:r>
              <a:rPr lang="en-GB" dirty="0">
                <a:solidFill>
                  <a:srgbClr val="FF0000"/>
                </a:solidFill>
              </a:rPr>
              <a:t>Email me on : </a:t>
            </a:r>
            <a:r>
              <a:rPr lang="en-GB" sz="1350" dirty="0">
                <a:solidFill>
                  <a:srgbClr val="FF0000"/>
                </a:solidFill>
                <a:hlinkClick r:id="rId2"/>
              </a:rPr>
              <a:t>junaidakram@cuilahore.edu.pk</a:t>
            </a:r>
            <a:r>
              <a:rPr lang="en-GB" sz="1350" dirty="0">
                <a:solidFill>
                  <a:srgbClr val="FF0000"/>
                </a:solidFill>
              </a:rPr>
              <a:t> </a:t>
            </a:r>
            <a:endParaRPr lang="en-GB" sz="135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5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0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15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0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25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0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50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00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50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700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cap="none" dirty="0">
                <a:solidFill>
                  <a:srgbClr val="C00000"/>
                </a:solidFill>
                <a:cs typeface="Times New Roman" panose="02020603050405020304" pitchFamily="18" charset="0"/>
              </a:rPr>
              <a:t>Design Process</a:t>
            </a:r>
            <a:br>
              <a:rPr lang="en-US" sz="3600" cap="none" dirty="0">
                <a:solidFill>
                  <a:srgbClr val="C00000"/>
                </a:solidFill>
                <a:cs typeface="Times New Roman" panose="02020603050405020304" pitchFamily="18" charset="0"/>
              </a:rPr>
            </a:br>
            <a:r>
              <a:rPr lang="en-US" sz="3600" cap="none" dirty="0">
                <a:solidFill>
                  <a:srgbClr val="C00000"/>
                </a:solidFill>
                <a:cs typeface="Times New Roman" panose="02020603050405020304" pitchFamily="18" charset="0"/>
              </a:rPr>
              <a:t> </a:t>
            </a:r>
            <a:endParaRPr lang="en-US" sz="3600" dirty="0"/>
          </a:p>
        </p:txBody>
      </p:sp>
      <p:sp>
        <p:nvSpPr>
          <p:cNvPr id="4" name="TextBox 3"/>
          <p:cNvSpPr txBox="1"/>
          <p:nvPr/>
        </p:nvSpPr>
        <p:spPr>
          <a:xfrm>
            <a:off x="2971800" y="3886200"/>
            <a:ext cx="4572000" cy="1200329"/>
          </a:xfrm>
          <a:prstGeom prst="rect">
            <a:avLst/>
          </a:prstGeom>
          <a:noFill/>
        </p:spPr>
        <p:txBody>
          <a:bodyPr wrap="square">
            <a:spAutoFit/>
          </a:bodyPr>
          <a:lstStyle/>
          <a:p>
            <a:pPr marL="342900" indent="-342900">
              <a:buFont typeface="Arial" panose="020B0604020202020204" pitchFamily="34" charset="0"/>
              <a:buChar char="•"/>
            </a:pPr>
            <a:r>
              <a:rPr lang="en-GB" sz="2400" dirty="0"/>
              <a:t>Design Process</a:t>
            </a:r>
            <a:endParaRPr lang="en-GB" sz="2400" dirty="0"/>
          </a:p>
          <a:p>
            <a:pPr marL="342900" indent="-342900">
              <a:buFont typeface="Arial" panose="020B0604020202020204" pitchFamily="34" charset="0"/>
              <a:buChar char="•"/>
            </a:pPr>
            <a:r>
              <a:rPr lang="en-GB" sz="2400" dirty="0"/>
              <a:t>Design Concepts</a:t>
            </a:r>
            <a:endParaRPr lang="en-GB" sz="2400" dirty="0"/>
          </a:p>
          <a:p>
            <a:pPr marL="342900" indent="-342900">
              <a:buFont typeface="Arial" panose="020B0604020202020204" pitchFamily="34" charset="0"/>
              <a:buChar char="•"/>
            </a:pPr>
            <a:r>
              <a:rPr lang="en-GB" sz="2400" dirty="0"/>
              <a:t>Design Models</a:t>
            </a:r>
            <a:endParaRPr lang="en-GB" sz="2400" dirty="0"/>
          </a:p>
        </p:txBody>
      </p:sp>
      <p:sp>
        <p:nvSpPr>
          <p:cNvPr id="5" name="TextBox 4"/>
          <p:cNvSpPr txBox="1"/>
          <p:nvPr/>
        </p:nvSpPr>
        <p:spPr>
          <a:xfrm>
            <a:off x="1752600" y="5715000"/>
            <a:ext cx="7010400" cy="677108"/>
          </a:xfrm>
          <a:prstGeom prst="rect">
            <a:avLst/>
          </a:prstGeom>
          <a:noFill/>
        </p:spPr>
        <p:txBody>
          <a:bodyPr wrap="square">
            <a:spAutoFit/>
          </a:bodyPr>
          <a:lstStyle/>
          <a:p>
            <a:pPr marL="0" indent="0">
              <a:buNone/>
            </a:pPr>
            <a:r>
              <a:rPr lang="en-US" sz="2000" b="1" dirty="0"/>
              <a:t>Chapter 8: Design Process</a:t>
            </a:r>
            <a:endParaRPr lang="en-US" b="1" dirty="0"/>
          </a:p>
          <a:p>
            <a:pPr marL="0" indent="0">
              <a:buNone/>
            </a:pPr>
            <a:r>
              <a:rPr lang="en-US" dirty="0"/>
              <a:t>by “Software Engineering- A Practitioner's Approach”</a:t>
            </a: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
        <p:nvSpPr>
          <p:cNvPr id="10" name="Content Placeholder 9"/>
          <p:cNvSpPr>
            <a:spLocks noGrp="1"/>
          </p:cNvSpPr>
          <p:nvPr>
            <p:ph idx="1"/>
          </p:nvPr>
        </p:nvSpPr>
        <p:spPr>
          <a:xfrm>
            <a:off x="304800" y="1600200"/>
            <a:ext cx="8382000" cy="4876800"/>
          </a:xfrm>
        </p:spPr>
        <p:txBody>
          <a:bodyPr>
            <a:normAutofit/>
          </a:bodyPr>
          <a:lstStyle/>
          <a:p>
            <a:pPr algn="just" eaLnBrk="1" hangingPunct="1"/>
            <a:r>
              <a:rPr lang="en-US" altLang="en-US" dirty="0">
                <a:latin typeface="Palatino"/>
              </a:rPr>
              <a:t>Software design encompasses the </a:t>
            </a:r>
            <a:r>
              <a:rPr lang="en-US" altLang="en-US" dirty="0">
                <a:solidFill>
                  <a:srgbClr val="FF0000"/>
                </a:solidFill>
                <a:latin typeface="Palatino"/>
              </a:rPr>
              <a:t>set of principles</a:t>
            </a:r>
            <a:r>
              <a:rPr lang="en-US" altLang="en-US" dirty="0">
                <a:latin typeface="Palatino"/>
              </a:rPr>
              <a:t>, </a:t>
            </a:r>
            <a:r>
              <a:rPr lang="en-US" altLang="en-US" dirty="0">
                <a:solidFill>
                  <a:srgbClr val="FF0000"/>
                </a:solidFill>
                <a:latin typeface="Palatino"/>
              </a:rPr>
              <a:t>concepts</a:t>
            </a:r>
            <a:r>
              <a:rPr lang="en-US" altLang="en-US" dirty="0">
                <a:latin typeface="Palatino"/>
              </a:rPr>
              <a:t>, and </a:t>
            </a:r>
            <a:r>
              <a:rPr lang="en-US" altLang="en-US" dirty="0">
                <a:solidFill>
                  <a:srgbClr val="FF0000"/>
                </a:solidFill>
                <a:latin typeface="Palatino"/>
              </a:rPr>
              <a:t>practices</a:t>
            </a:r>
            <a:r>
              <a:rPr lang="en-US" altLang="en-US" dirty="0">
                <a:latin typeface="Palatino"/>
              </a:rPr>
              <a:t> that lead to the development of a high-quality system or product. </a:t>
            </a:r>
            <a:endParaRPr lang="en-US" altLang="en-US" dirty="0">
              <a:latin typeface="Palatino"/>
            </a:endParaRPr>
          </a:p>
          <a:p>
            <a:pPr marL="0" indent="0" algn="just" eaLnBrk="1" hangingPunct="1">
              <a:buNone/>
            </a:pPr>
            <a:r>
              <a:rPr lang="en-US" altLang="en-US" dirty="0">
                <a:latin typeface="Palatino"/>
              </a:rPr>
              <a:t>	Concept -&gt; Practice -&gt; software representations. </a:t>
            </a:r>
            <a:endParaRPr lang="en-US" altLang="en-US" dirty="0">
              <a:latin typeface="Palatino"/>
            </a:endParaRPr>
          </a:p>
          <a:p>
            <a:pPr algn="just" eaLnBrk="1" hangingPunct="1"/>
            <a:r>
              <a:rPr lang="en-US" altLang="en-US" dirty="0">
                <a:latin typeface="Palatino"/>
              </a:rPr>
              <a:t>Design is where you stand with a foot in two worlds – the world of technology and the world of people and human purpose – and you try to bring the two together. </a:t>
            </a:r>
            <a:endParaRPr lang="en-US" altLang="en-US" dirty="0">
              <a:latin typeface="Palatino"/>
            </a:endParaRPr>
          </a:p>
          <a:p>
            <a:pPr algn="just" eaLnBrk="1" hangingPunct="1"/>
            <a:endParaRPr lang="en-US" altLang="en-US" dirty="0">
              <a:latin typeface="Palatino"/>
            </a:endParaRPr>
          </a:p>
          <a:p>
            <a:pPr algn="just" eaLnBrk="1" hangingPunct="1"/>
            <a:r>
              <a:rPr lang="en-US" altLang="en-US" dirty="0">
                <a:latin typeface="Palatino"/>
              </a:rPr>
              <a:t>Design model provides detail about </a:t>
            </a:r>
            <a:r>
              <a:rPr lang="en-US" altLang="en-US" dirty="0">
                <a:solidFill>
                  <a:srgbClr val="FF0000"/>
                </a:solidFill>
                <a:latin typeface="Palatino"/>
              </a:rPr>
              <a:t>software architecture</a:t>
            </a:r>
            <a:r>
              <a:rPr lang="en-US" altLang="en-US" dirty="0">
                <a:latin typeface="Palatino"/>
              </a:rPr>
              <a:t>, </a:t>
            </a:r>
            <a:r>
              <a:rPr lang="en-US" altLang="en-US" dirty="0">
                <a:solidFill>
                  <a:srgbClr val="FF0000"/>
                </a:solidFill>
                <a:latin typeface="Palatino"/>
              </a:rPr>
              <a:t>data structures</a:t>
            </a:r>
            <a:r>
              <a:rPr lang="en-US" altLang="en-US" dirty="0">
                <a:latin typeface="Palatino"/>
              </a:rPr>
              <a:t>, </a:t>
            </a:r>
            <a:r>
              <a:rPr lang="en-US" altLang="en-US" dirty="0">
                <a:solidFill>
                  <a:srgbClr val="FF0000"/>
                </a:solidFill>
                <a:latin typeface="Palatino"/>
              </a:rPr>
              <a:t>interfaces</a:t>
            </a:r>
            <a:r>
              <a:rPr lang="en-US" altLang="en-US" dirty="0">
                <a:latin typeface="Palatino"/>
              </a:rPr>
              <a:t>, and </a:t>
            </a:r>
            <a:r>
              <a:rPr lang="en-US" altLang="en-US" dirty="0">
                <a:solidFill>
                  <a:srgbClr val="FF0000"/>
                </a:solidFill>
                <a:latin typeface="Palatino"/>
              </a:rPr>
              <a:t>components</a:t>
            </a:r>
            <a:r>
              <a:rPr lang="en-US" altLang="en-US" dirty="0">
                <a:latin typeface="Palatino"/>
              </a:rPr>
              <a:t> that are necessary to implement the system. It can be assessed for quality and improved before code is generated.  </a:t>
            </a:r>
            <a:endParaRPr lang="en-US" altLang="en-US" dirty="0">
              <a:solidFill>
                <a:srgbClr val="000000"/>
              </a:solidFill>
              <a:latin typeface="Palatino"/>
            </a:endParaRPr>
          </a:p>
        </p:txBody>
      </p:sp>
      <p:sp>
        <p:nvSpPr>
          <p:cNvPr id="3" name="Date Placeholder 2"/>
          <p:cNvSpPr>
            <a:spLocks noGrp="1"/>
          </p:cNvSpPr>
          <p:nvPr>
            <p:ph type="dt" sz="half" idx="10"/>
          </p:nvPr>
        </p:nvSpPr>
        <p:spPr/>
        <p:txBody>
          <a:bodyPr/>
          <a:lstStyle/>
          <a:p>
            <a:fld id="{91438DE7-1099-4C28-9E42-0F6D61CEC19B}" type="datetime1">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 calcmode="lin" valueType="num">
                                      <p:cBhvr additive="base">
                                        <p:cTn id="1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 calcmode="lin" valueType="num">
                                      <p:cBhvr additive="base">
                                        <p:cTn id="1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 calcmode="lin" valueType="num">
                                      <p:cBhvr additive="base">
                                        <p:cTn id="23"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endParaRPr lang="en-US" dirty="0"/>
          </a:p>
        </p:txBody>
      </p:sp>
      <p:sp>
        <p:nvSpPr>
          <p:cNvPr id="3" name="Content Placeholder 2"/>
          <p:cNvSpPr>
            <a:spLocks noGrp="1"/>
          </p:cNvSpPr>
          <p:nvPr>
            <p:ph idx="1"/>
          </p:nvPr>
        </p:nvSpPr>
        <p:spPr>
          <a:xfrm>
            <a:off x="304800" y="1600200"/>
            <a:ext cx="8610600" cy="4876800"/>
          </a:xfrm>
        </p:spPr>
        <p:txBody>
          <a:bodyPr>
            <a:normAutofit/>
          </a:bodyPr>
          <a:lstStyle/>
          <a:p>
            <a:pPr marL="0" indent="0">
              <a:buNone/>
            </a:pPr>
            <a:r>
              <a:rPr lang="en-US" altLang="en-US" dirty="0">
                <a:solidFill>
                  <a:srgbClr val="000000"/>
                </a:solidFill>
                <a:latin typeface="Palatino"/>
              </a:rPr>
              <a:t>After requirement modeling, it is the </a:t>
            </a:r>
            <a:r>
              <a:rPr lang="en-US" altLang="en-US" dirty="0">
                <a:solidFill>
                  <a:srgbClr val="FF0000"/>
                </a:solidFill>
                <a:latin typeface="Palatino"/>
              </a:rPr>
              <a:t>last action within the modeling activity that sets the stage for construction </a:t>
            </a:r>
            <a:r>
              <a:rPr lang="en-US" altLang="en-US" dirty="0">
                <a:solidFill>
                  <a:srgbClr val="000000"/>
                </a:solidFill>
                <a:latin typeface="Palatino"/>
              </a:rPr>
              <a:t>(code generation and testing). </a:t>
            </a:r>
            <a:endParaRPr lang="en-US" altLang="en-US" dirty="0">
              <a:solidFill>
                <a:srgbClr val="000000"/>
              </a:solidFill>
              <a:latin typeface="Palatino"/>
            </a:endParaRPr>
          </a:p>
          <a:p>
            <a:pPr marL="274320" lvl="1" indent="0" eaLnBrk="1" hangingPunct="1">
              <a:buNone/>
            </a:pPr>
            <a:endParaRPr lang="en-US" altLang="en-US" dirty="0">
              <a:solidFill>
                <a:srgbClr val="000000"/>
              </a:solidFill>
              <a:latin typeface="Palatino"/>
            </a:endParaRPr>
          </a:p>
          <a:p>
            <a:pPr marL="0" indent="0">
              <a:buNone/>
            </a:pPr>
            <a:r>
              <a:rPr lang="en-US" altLang="en-US" sz="2800" dirty="0">
                <a:solidFill>
                  <a:srgbClr val="000000"/>
                </a:solidFill>
                <a:latin typeface="Palatino"/>
              </a:rPr>
              <a:t>Good software design should make sure:</a:t>
            </a:r>
            <a:endParaRPr lang="en-US" altLang="en-US" sz="2800" dirty="0">
              <a:solidFill>
                <a:srgbClr val="000000"/>
              </a:solidFill>
              <a:latin typeface="Palatino"/>
            </a:endParaRPr>
          </a:p>
          <a:p>
            <a:pPr lvl="1" eaLnBrk="1" hangingPunct="1"/>
            <a:r>
              <a:rPr lang="en-US" altLang="en-US" sz="2400" i="1" dirty="0">
                <a:solidFill>
                  <a:srgbClr val="C00000"/>
                </a:solidFill>
                <a:latin typeface="Palatino"/>
              </a:rPr>
              <a:t>Firmness:</a:t>
            </a:r>
            <a:r>
              <a:rPr lang="en-US" altLang="en-US" sz="2400" dirty="0">
                <a:solidFill>
                  <a:srgbClr val="C00000"/>
                </a:solidFill>
                <a:latin typeface="Palatino"/>
              </a:rPr>
              <a:t> </a:t>
            </a:r>
            <a:r>
              <a:rPr lang="en-US" altLang="en-US" sz="2400" dirty="0">
                <a:solidFill>
                  <a:srgbClr val="000000"/>
                </a:solidFill>
                <a:latin typeface="Palatino"/>
              </a:rPr>
              <a:t>A program should not have any bugs that inhibit its function. </a:t>
            </a:r>
            <a:endParaRPr lang="en-US" altLang="en-US" sz="2400" dirty="0">
              <a:solidFill>
                <a:srgbClr val="000000"/>
              </a:solidFill>
              <a:latin typeface="Palatino"/>
            </a:endParaRPr>
          </a:p>
          <a:p>
            <a:pPr lvl="1" eaLnBrk="1" hangingPunct="1"/>
            <a:r>
              <a:rPr lang="en-US" altLang="en-US" sz="2400" i="1" dirty="0">
                <a:solidFill>
                  <a:srgbClr val="C00000"/>
                </a:solidFill>
                <a:latin typeface="Palatino"/>
              </a:rPr>
              <a:t>Commodity:</a:t>
            </a:r>
            <a:r>
              <a:rPr lang="en-US" altLang="en-US" sz="2400" dirty="0">
                <a:solidFill>
                  <a:srgbClr val="C00000"/>
                </a:solidFill>
                <a:latin typeface="Palatino"/>
              </a:rPr>
              <a:t> </a:t>
            </a:r>
            <a:r>
              <a:rPr lang="en-US" altLang="en-US" sz="2400" dirty="0">
                <a:solidFill>
                  <a:srgbClr val="000000"/>
                </a:solidFill>
                <a:latin typeface="Palatino"/>
              </a:rPr>
              <a:t>A program should be suitable for the purposes for which it was intended. </a:t>
            </a:r>
            <a:endParaRPr lang="en-US" altLang="en-US" sz="2400" dirty="0">
              <a:solidFill>
                <a:srgbClr val="000000"/>
              </a:solidFill>
              <a:latin typeface="Palatino"/>
            </a:endParaRPr>
          </a:p>
          <a:p>
            <a:pPr lvl="1" eaLnBrk="1" hangingPunct="1"/>
            <a:r>
              <a:rPr lang="en-US" altLang="en-US" sz="2400" i="1" dirty="0">
                <a:solidFill>
                  <a:srgbClr val="C00000"/>
                </a:solidFill>
                <a:latin typeface="Palatino"/>
              </a:rPr>
              <a:t>Delight:</a:t>
            </a:r>
            <a:r>
              <a:rPr lang="en-US" altLang="en-US" sz="2400" dirty="0">
                <a:solidFill>
                  <a:srgbClr val="C00000"/>
                </a:solidFill>
                <a:latin typeface="Palatino"/>
              </a:rPr>
              <a:t> </a:t>
            </a:r>
            <a:r>
              <a:rPr lang="en-US" altLang="en-US" sz="2400" dirty="0">
                <a:solidFill>
                  <a:srgbClr val="000000"/>
                </a:solidFill>
                <a:latin typeface="Palatino"/>
              </a:rPr>
              <a:t>The experience of using the program should be pleasurable one.</a:t>
            </a:r>
            <a:endParaRPr lang="en-US" altLang="en-US" sz="2400" dirty="0">
              <a:solidFill>
                <a:srgbClr val="000000"/>
              </a:solidFill>
              <a:latin typeface="Palatino"/>
            </a:endParaRPr>
          </a:p>
          <a:p>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
        <p:nvSpPr>
          <p:cNvPr id="7" name="Date Placeholder 6"/>
          <p:cNvSpPr>
            <a:spLocks noGrp="1"/>
          </p:cNvSpPr>
          <p:nvPr>
            <p:ph type="dt" sz="half" idx="10"/>
          </p:nvPr>
        </p:nvSpPr>
        <p:spPr/>
        <p:txBody>
          <a:bodyPr/>
          <a:lstStyle/>
          <a:p>
            <a:fld id="{4DFE43C9-4370-4E6C-A943-760C0E888824}" type="datetime1">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Requirement model </a:t>
            </a:r>
            <a:r>
              <a:rPr lang="en-US" dirty="0">
                <a:sym typeface="Wingdings" panose="05000000000000000000" pitchFamily="2" charset="2"/>
              </a:rPr>
              <a:t> Design Model</a:t>
            </a:r>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pic>
        <p:nvPicPr>
          <p:cNvPr id="7"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952188"/>
            <a:ext cx="8305800" cy="5820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Date Placeholder 7"/>
          <p:cNvSpPr>
            <a:spLocks noGrp="1"/>
          </p:cNvSpPr>
          <p:nvPr>
            <p:ph type="dt" sz="half" idx="10"/>
          </p:nvPr>
        </p:nvSpPr>
        <p:spPr/>
        <p:txBody>
          <a:bodyPr/>
          <a:lstStyle/>
          <a:p>
            <a:fld id="{61417E7E-30ED-42FE-B8DA-F5FFDCEA23EB}" type="datetime1">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4D9C129-862B-4993-9B2F-18AB39AF09C5}" type="slidenum">
              <a:rPr lang="en-US" altLang="en-US" sz="1000">
                <a:latin typeface="Helvetica" pitchFamily="34" charset="0"/>
              </a:rPr>
            </a:fld>
            <a:endParaRPr lang="en-US" altLang="en-US" sz="1000">
              <a:latin typeface="Helvetica" pitchFamily="34" charset="0"/>
            </a:endParaRPr>
          </a:p>
        </p:txBody>
      </p:sp>
      <p:sp>
        <p:nvSpPr>
          <p:cNvPr id="8196" name="Rectangle 2"/>
          <p:cNvSpPr>
            <a:spLocks noGrp="1" noChangeArrowheads="1"/>
          </p:cNvSpPr>
          <p:nvPr>
            <p:ph type="title"/>
          </p:nvPr>
        </p:nvSpPr>
        <p:spPr/>
        <p:txBody>
          <a:bodyPr/>
          <a:lstStyle/>
          <a:p>
            <a:pPr eaLnBrk="1" hangingPunct="1"/>
            <a:r>
              <a:rPr lang="en-US" altLang="en-US"/>
              <a:t>Design</a:t>
            </a:r>
            <a:endParaRPr lang="en-US" altLang="en-US"/>
          </a:p>
        </p:txBody>
      </p:sp>
      <p:sp>
        <p:nvSpPr>
          <p:cNvPr id="8197" name="Rectangle 3"/>
          <p:cNvSpPr>
            <a:spLocks noGrp="1" noChangeArrowheads="1"/>
          </p:cNvSpPr>
          <p:nvPr>
            <p:ph type="body" idx="1"/>
          </p:nvPr>
        </p:nvSpPr>
        <p:spPr>
          <a:xfrm>
            <a:off x="304800" y="1524000"/>
            <a:ext cx="8534400" cy="5029200"/>
          </a:xfrm>
        </p:spPr>
        <p:txBody>
          <a:bodyPr>
            <a:normAutofit lnSpcReduction="10000"/>
          </a:bodyPr>
          <a:lstStyle/>
          <a:p>
            <a:pPr algn="just">
              <a:lnSpc>
                <a:spcPct val="150000"/>
              </a:lnSpc>
            </a:pPr>
            <a:r>
              <a:rPr lang="en-US" altLang="en-US" sz="1800" dirty="0">
                <a:solidFill>
                  <a:srgbClr val="C00000"/>
                </a:solidFill>
                <a:latin typeface="Palatino"/>
              </a:rPr>
              <a:t>The data/class design </a:t>
            </a:r>
            <a:r>
              <a:rPr lang="en-US" altLang="en-US" sz="1800" dirty="0">
                <a:latin typeface="Palatino"/>
              </a:rPr>
              <a:t>transforms </a:t>
            </a:r>
            <a:r>
              <a:rPr lang="en-US" altLang="en-US" sz="1800" dirty="0">
                <a:solidFill>
                  <a:srgbClr val="FF0000"/>
                </a:solidFill>
                <a:latin typeface="Palatino"/>
              </a:rPr>
              <a:t>class models into design class realizations </a:t>
            </a:r>
            <a:r>
              <a:rPr lang="en-US" altLang="en-US" sz="1800" dirty="0">
                <a:latin typeface="Palatino"/>
              </a:rPr>
              <a:t>and the requisite data structures required to implement the software. </a:t>
            </a:r>
            <a:r>
              <a:rPr lang="en-US" altLang="en-US" sz="1800" dirty="0">
                <a:solidFill>
                  <a:srgbClr val="000000"/>
                </a:solidFill>
                <a:latin typeface="Palatino"/>
              </a:rPr>
              <a:t>The objects and relationships defined in the CRC (Class, Responsibility, Collaborator) diagram and the detailed data content depicted by class attributes and other notation provide the basis for the data design action.  </a:t>
            </a:r>
            <a:endParaRPr lang="en-US" altLang="en-US" sz="1800" dirty="0">
              <a:solidFill>
                <a:srgbClr val="000000"/>
              </a:solidFill>
              <a:latin typeface="Palatino"/>
            </a:endParaRPr>
          </a:p>
          <a:p>
            <a:pPr algn="just">
              <a:lnSpc>
                <a:spcPct val="150000"/>
              </a:lnSpc>
            </a:pPr>
            <a:endParaRPr lang="en-US" altLang="en-US" sz="1800" dirty="0">
              <a:solidFill>
                <a:srgbClr val="000000"/>
              </a:solidFill>
              <a:latin typeface="Palatino"/>
            </a:endParaRPr>
          </a:p>
          <a:p>
            <a:pPr algn="just" eaLnBrk="1" hangingPunct="1">
              <a:lnSpc>
                <a:spcPct val="150000"/>
              </a:lnSpc>
            </a:pPr>
            <a:r>
              <a:rPr lang="en-US" altLang="en-US" sz="1800" dirty="0">
                <a:solidFill>
                  <a:srgbClr val="C00000"/>
                </a:solidFill>
                <a:latin typeface="Palatino"/>
              </a:rPr>
              <a:t>The architectural design </a:t>
            </a:r>
            <a:r>
              <a:rPr lang="en-US" altLang="en-US" sz="1800" dirty="0">
                <a:solidFill>
                  <a:srgbClr val="000000"/>
                </a:solidFill>
                <a:latin typeface="Palatino"/>
              </a:rPr>
              <a:t>(framework of a computer-based system) </a:t>
            </a:r>
            <a:r>
              <a:rPr lang="en-US" altLang="en-US" sz="1800" dirty="0">
                <a:solidFill>
                  <a:srgbClr val="FF0000"/>
                </a:solidFill>
                <a:latin typeface="Palatino"/>
              </a:rPr>
              <a:t>defines the relationship between major structural elements of the software</a:t>
            </a:r>
            <a:r>
              <a:rPr lang="en-US" altLang="en-US" sz="1800" dirty="0">
                <a:solidFill>
                  <a:srgbClr val="000000"/>
                </a:solidFill>
                <a:latin typeface="Palatino"/>
              </a:rPr>
              <a:t>, the architectural styles and design patterns that can be used to achieve the requirements defined for the system, and the constraints that affect the way in which architecture can be implemented. </a:t>
            </a:r>
            <a:endParaRPr lang="en-US" altLang="en-US" sz="1800" dirty="0">
              <a:solidFill>
                <a:srgbClr val="000000"/>
              </a:solidFill>
              <a:latin typeface="Palatino"/>
            </a:endParaRPr>
          </a:p>
        </p:txBody>
      </p:sp>
      <p:sp>
        <p:nvSpPr>
          <p:cNvPr id="2" name="Footer Placeholder 1"/>
          <p:cNvSpPr>
            <a:spLocks noGrp="1"/>
          </p:cNvSpPr>
          <p:nvPr>
            <p:ph type="ftr" sz="quarter" idx="11"/>
          </p:nvPr>
        </p:nvSpPr>
        <p:spPr>
          <a:xfrm>
            <a:off x="3429000" y="51816"/>
            <a:ext cx="4114800" cy="329184"/>
          </a:xfrm>
        </p:spPr>
        <p:txBody>
          <a:bodyPr/>
          <a:lstStyle/>
          <a:p>
            <a:r>
              <a:rPr lang="en-US" dirty="0"/>
              <a:t>CSC291 - Software Engineering Concepts</a:t>
            </a:r>
            <a:endParaRPr lang="en-US" dirty="0"/>
          </a:p>
        </p:txBody>
      </p:sp>
      <p:sp>
        <p:nvSpPr>
          <p:cNvPr id="3" name="Date Placeholder 2"/>
          <p:cNvSpPr>
            <a:spLocks noGrp="1"/>
          </p:cNvSpPr>
          <p:nvPr>
            <p:ph type="dt" sz="half" idx="10"/>
          </p:nvPr>
        </p:nvSpPr>
        <p:spPr/>
        <p:txBody>
          <a:bodyPr/>
          <a:lstStyle/>
          <a:p>
            <a:fld id="{969FC045-2F85-4F82-92B8-3323105F4107}" type="datetime1">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anim calcmode="lin" valueType="num">
                                      <p:cBhvr additive="base">
                                        <p:cTn id="7" dur="500" fill="hold"/>
                                        <p:tgtEl>
                                          <p:spTgt spid="819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197">
                                            <p:txEl>
                                              <p:pRg st="2" end="2"/>
                                            </p:txEl>
                                          </p:spTgt>
                                        </p:tgtEl>
                                        <p:attrNameLst>
                                          <p:attrName>style.visibility</p:attrName>
                                        </p:attrNameLst>
                                      </p:cBhvr>
                                      <p:to>
                                        <p:strVal val="visible"/>
                                      </p:to>
                                    </p:set>
                                    <p:anim calcmode="lin" valueType="num">
                                      <p:cBhvr additive="base">
                                        <p:cTn id="13" dur="500" fill="hold"/>
                                        <p:tgtEl>
                                          <p:spTgt spid="819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336A697-6891-4EE2-8D6E-566E2247B7BF}" type="slidenum">
              <a:rPr lang="en-US" altLang="en-US" sz="1000">
                <a:latin typeface="Helvetica" pitchFamily="34" charset="0"/>
              </a:rPr>
            </a:fld>
            <a:endParaRPr lang="en-US" altLang="en-US" sz="1000">
              <a:latin typeface="Helvetica" pitchFamily="34" charset="0"/>
            </a:endParaRPr>
          </a:p>
        </p:txBody>
      </p:sp>
      <p:sp>
        <p:nvSpPr>
          <p:cNvPr id="9220" name="Rectangle 2"/>
          <p:cNvSpPr>
            <a:spLocks noGrp="1" noChangeArrowheads="1"/>
          </p:cNvSpPr>
          <p:nvPr>
            <p:ph type="title"/>
          </p:nvPr>
        </p:nvSpPr>
        <p:spPr/>
        <p:txBody>
          <a:bodyPr/>
          <a:lstStyle/>
          <a:p>
            <a:pPr eaLnBrk="1" hangingPunct="1"/>
            <a:r>
              <a:rPr lang="en-US" altLang="en-US"/>
              <a:t>Design</a:t>
            </a:r>
            <a:endParaRPr lang="en-US" altLang="en-US"/>
          </a:p>
        </p:txBody>
      </p:sp>
      <p:sp>
        <p:nvSpPr>
          <p:cNvPr id="9221" name="Rectangle 3"/>
          <p:cNvSpPr>
            <a:spLocks noGrp="1" noChangeArrowheads="1"/>
          </p:cNvSpPr>
          <p:nvPr>
            <p:ph type="body" idx="1"/>
          </p:nvPr>
        </p:nvSpPr>
        <p:spPr>
          <a:xfrm>
            <a:off x="228600" y="1524000"/>
            <a:ext cx="8534400" cy="4953000"/>
          </a:xfrm>
        </p:spPr>
        <p:txBody>
          <a:bodyPr/>
          <a:lstStyle/>
          <a:p>
            <a:pPr algn="just" eaLnBrk="1" hangingPunct="1">
              <a:lnSpc>
                <a:spcPct val="150000"/>
              </a:lnSpc>
            </a:pPr>
            <a:r>
              <a:rPr lang="en-US" altLang="en-US" sz="2000" dirty="0">
                <a:solidFill>
                  <a:srgbClr val="C00000"/>
                </a:solidFill>
                <a:latin typeface="Palatino"/>
              </a:rPr>
              <a:t>The interface design </a:t>
            </a:r>
            <a:r>
              <a:rPr lang="en-US" altLang="en-US" sz="2000" dirty="0">
                <a:latin typeface="Palatino"/>
              </a:rPr>
              <a:t>describes how the software communicates with systems that interoperate with it, and with humans who use it. An </a:t>
            </a:r>
            <a:r>
              <a:rPr lang="en-US" altLang="en-US" sz="2000" dirty="0">
                <a:solidFill>
                  <a:srgbClr val="FF0000"/>
                </a:solidFill>
                <a:latin typeface="Palatino"/>
              </a:rPr>
              <a:t>interface implies a flow of information (data/control) </a:t>
            </a:r>
            <a:r>
              <a:rPr lang="en-US" altLang="en-US" sz="2000" dirty="0">
                <a:latin typeface="Palatino"/>
              </a:rPr>
              <a:t>and a specific type of behavior. Therefore, usage scenarios and behavioral models provide much of the information needed. </a:t>
            </a:r>
            <a:endParaRPr lang="en-US" altLang="en-US" sz="2000" dirty="0">
              <a:latin typeface="Palatino"/>
            </a:endParaRPr>
          </a:p>
          <a:p>
            <a:pPr algn="just" eaLnBrk="1" hangingPunct="1">
              <a:lnSpc>
                <a:spcPct val="150000"/>
              </a:lnSpc>
            </a:pPr>
            <a:endParaRPr lang="en-US" altLang="en-US" sz="2000" dirty="0">
              <a:latin typeface="Palatino"/>
            </a:endParaRPr>
          </a:p>
          <a:p>
            <a:pPr algn="just" eaLnBrk="1" hangingPunct="1">
              <a:lnSpc>
                <a:spcPct val="150000"/>
              </a:lnSpc>
            </a:pPr>
            <a:r>
              <a:rPr lang="en-US" altLang="en-US" sz="2000" dirty="0">
                <a:solidFill>
                  <a:srgbClr val="C00000"/>
                </a:solidFill>
                <a:latin typeface="Palatino"/>
              </a:rPr>
              <a:t>The component-level design </a:t>
            </a:r>
            <a:r>
              <a:rPr lang="en-US" altLang="en-US" sz="2000" dirty="0">
                <a:solidFill>
                  <a:srgbClr val="000000"/>
                </a:solidFill>
                <a:latin typeface="Palatino"/>
              </a:rPr>
              <a:t>transforms </a:t>
            </a:r>
            <a:r>
              <a:rPr lang="en-US" altLang="en-US" sz="2000" dirty="0">
                <a:solidFill>
                  <a:srgbClr val="FF0000"/>
                </a:solidFill>
                <a:latin typeface="Palatino"/>
              </a:rPr>
              <a:t>structural elements </a:t>
            </a:r>
            <a:r>
              <a:rPr lang="en-US" altLang="en-US" sz="2000" dirty="0">
                <a:solidFill>
                  <a:srgbClr val="000000"/>
                </a:solidFill>
                <a:latin typeface="Palatino"/>
              </a:rPr>
              <a:t>of the software architecture </a:t>
            </a:r>
            <a:r>
              <a:rPr lang="en-US" altLang="en-US" sz="2000" dirty="0">
                <a:solidFill>
                  <a:srgbClr val="FF0000"/>
                </a:solidFill>
                <a:latin typeface="Palatino"/>
              </a:rPr>
              <a:t>into a procedural description </a:t>
            </a:r>
            <a:r>
              <a:rPr lang="en-US" altLang="en-US" sz="2000" dirty="0">
                <a:solidFill>
                  <a:srgbClr val="000000"/>
                </a:solidFill>
                <a:latin typeface="Palatino"/>
              </a:rPr>
              <a:t>of software components. Information obtained from the class-based models, flow models, and behavioral models serve as the basis for component design. </a:t>
            </a:r>
            <a:endParaRPr lang="en-US" altLang="en-US" sz="2000" dirty="0">
              <a:solidFill>
                <a:srgbClr val="000000"/>
              </a:solidFill>
              <a:latin typeface="Palatino"/>
            </a:endParaRPr>
          </a:p>
          <a:p>
            <a:pPr algn="just" eaLnBrk="1" hangingPunct="1">
              <a:lnSpc>
                <a:spcPct val="150000"/>
              </a:lnSpc>
            </a:pPr>
            <a:endParaRPr lang="en-US" altLang="en-US" sz="2000" dirty="0">
              <a:solidFill>
                <a:srgbClr val="000000"/>
              </a:solidFill>
              <a:latin typeface="Palatino"/>
            </a:endParaRPr>
          </a:p>
        </p:txBody>
      </p:sp>
      <p:sp>
        <p:nvSpPr>
          <p:cNvPr id="2" name="Footer Placeholder 1"/>
          <p:cNvSpPr>
            <a:spLocks noGrp="1"/>
          </p:cNvSpPr>
          <p:nvPr>
            <p:ph type="ftr" sz="quarter" idx="11"/>
          </p:nvPr>
        </p:nvSpPr>
        <p:spPr/>
        <p:txBody>
          <a:bodyPr/>
          <a:lstStyle/>
          <a:p>
            <a:r>
              <a:rPr lang="en-US"/>
              <a:t>CSC291 - Software Engineering Concepts</a:t>
            </a:r>
            <a:endParaRPr lang="en-US" dirty="0"/>
          </a:p>
        </p:txBody>
      </p:sp>
      <p:sp>
        <p:nvSpPr>
          <p:cNvPr id="3" name="Date Placeholder 2"/>
          <p:cNvSpPr>
            <a:spLocks noGrp="1"/>
          </p:cNvSpPr>
          <p:nvPr>
            <p:ph type="dt" sz="half" idx="10"/>
          </p:nvPr>
        </p:nvSpPr>
        <p:spPr/>
        <p:txBody>
          <a:bodyPr/>
          <a:lstStyle/>
          <a:p>
            <a:fld id="{E6D41A73-652D-4180-84EC-F6D051F9C460}" type="datetime1">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anim calcmode="lin" valueType="num">
                                      <p:cBhvr additive="base">
                                        <p:cTn id="7" dur="500" fill="hold"/>
                                        <p:tgtEl>
                                          <p:spTgt spid="922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221">
                                            <p:txEl>
                                              <p:pRg st="2" end="2"/>
                                            </p:txEl>
                                          </p:spTgt>
                                        </p:tgtEl>
                                        <p:attrNameLst>
                                          <p:attrName>style.visibility</p:attrName>
                                        </p:attrNameLst>
                                      </p:cBhvr>
                                      <p:to>
                                        <p:strVal val="visible"/>
                                      </p:to>
                                    </p:set>
                                    <p:anim calcmode="lin" valueType="num">
                                      <p:cBhvr additive="base">
                                        <p:cTn id="13"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Quality</a:t>
            </a:r>
            <a:endParaRPr lang="en-US" dirty="0"/>
          </a:p>
        </p:txBody>
      </p:sp>
      <p:sp>
        <p:nvSpPr>
          <p:cNvPr id="3" name="Content Placeholder 2"/>
          <p:cNvSpPr>
            <a:spLocks noGrp="1"/>
          </p:cNvSpPr>
          <p:nvPr>
            <p:ph idx="1"/>
          </p:nvPr>
        </p:nvSpPr>
        <p:spPr>
          <a:xfrm>
            <a:off x="228600" y="1600200"/>
            <a:ext cx="8686800" cy="4876800"/>
          </a:xfrm>
        </p:spPr>
        <p:txBody>
          <a:bodyPr>
            <a:normAutofit/>
          </a:bodyPr>
          <a:lstStyle/>
          <a:p>
            <a:pPr algn="just" eaLnBrk="1" hangingPunct="1">
              <a:lnSpc>
                <a:spcPct val="120000"/>
              </a:lnSpc>
            </a:pPr>
            <a:r>
              <a:rPr lang="en-US" altLang="en-US" sz="2400" dirty="0">
                <a:latin typeface="Palatino"/>
              </a:rPr>
              <a:t>The importance of design can be stated with a single word – </a:t>
            </a:r>
            <a:r>
              <a:rPr lang="en-US" altLang="en-US" sz="2400" dirty="0">
                <a:solidFill>
                  <a:srgbClr val="C00000"/>
                </a:solidFill>
                <a:latin typeface="Palatino"/>
              </a:rPr>
              <a:t>quality</a:t>
            </a:r>
            <a:r>
              <a:rPr lang="en-US" altLang="en-US" sz="2400" dirty="0">
                <a:latin typeface="Palatino"/>
              </a:rPr>
              <a:t>.  </a:t>
            </a:r>
            <a:endParaRPr lang="en-US" altLang="en-US" sz="2400" dirty="0">
              <a:latin typeface="Palatino"/>
            </a:endParaRPr>
          </a:p>
          <a:p>
            <a:pPr algn="just" eaLnBrk="1" hangingPunct="1">
              <a:lnSpc>
                <a:spcPct val="120000"/>
              </a:lnSpc>
            </a:pPr>
            <a:r>
              <a:rPr lang="en-US" altLang="en-US" sz="2400" dirty="0">
                <a:latin typeface="Palatino"/>
              </a:rPr>
              <a:t>Software design serves as the </a:t>
            </a:r>
            <a:r>
              <a:rPr lang="en-US" altLang="en-US" sz="2400" dirty="0">
                <a:solidFill>
                  <a:srgbClr val="C00000"/>
                </a:solidFill>
                <a:latin typeface="Palatino"/>
              </a:rPr>
              <a:t>foundation</a:t>
            </a:r>
            <a:r>
              <a:rPr lang="en-US" altLang="en-US" sz="2400" dirty="0">
                <a:latin typeface="Palatino"/>
              </a:rPr>
              <a:t> for all the software engineering and support activities that follow. </a:t>
            </a:r>
            <a:endParaRPr lang="en-US" altLang="en-US" sz="2400" dirty="0">
              <a:latin typeface="Palatino"/>
            </a:endParaRPr>
          </a:p>
          <a:p>
            <a:pPr algn="just" eaLnBrk="1" hangingPunct="1">
              <a:lnSpc>
                <a:spcPct val="120000"/>
              </a:lnSpc>
            </a:pPr>
            <a:r>
              <a:rPr lang="en-US" altLang="en-US" sz="2400" dirty="0">
                <a:latin typeface="Palatino"/>
              </a:rPr>
              <a:t>Without design, you risk building an </a:t>
            </a:r>
            <a:r>
              <a:rPr lang="en-US" altLang="en-US" sz="2400" dirty="0">
                <a:solidFill>
                  <a:srgbClr val="C00000"/>
                </a:solidFill>
                <a:latin typeface="Palatino"/>
              </a:rPr>
              <a:t>unstable</a:t>
            </a:r>
            <a:r>
              <a:rPr lang="en-US" altLang="en-US" sz="2400" dirty="0">
                <a:latin typeface="Palatino"/>
              </a:rPr>
              <a:t> system – </a:t>
            </a:r>
            <a:endParaRPr lang="en-US" altLang="en-US" sz="2400" dirty="0">
              <a:latin typeface="Palatino"/>
            </a:endParaRPr>
          </a:p>
          <a:p>
            <a:pPr lvl="1" algn="just">
              <a:lnSpc>
                <a:spcPct val="120000"/>
              </a:lnSpc>
            </a:pPr>
            <a:r>
              <a:rPr lang="en-US" altLang="en-US" dirty="0">
                <a:latin typeface="Palatino"/>
              </a:rPr>
              <a:t>one that </a:t>
            </a:r>
            <a:r>
              <a:rPr lang="en-US" altLang="en-US" dirty="0">
                <a:solidFill>
                  <a:srgbClr val="FF0000"/>
                </a:solidFill>
                <a:latin typeface="Palatino"/>
              </a:rPr>
              <a:t>will fail when small changes are made</a:t>
            </a:r>
            <a:r>
              <a:rPr lang="en-US" altLang="en-US" dirty="0">
                <a:latin typeface="Palatino"/>
              </a:rPr>
              <a:t>; </a:t>
            </a:r>
            <a:endParaRPr lang="en-US" altLang="en-US" dirty="0">
              <a:latin typeface="Palatino"/>
            </a:endParaRPr>
          </a:p>
          <a:p>
            <a:pPr lvl="1" algn="just">
              <a:lnSpc>
                <a:spcPct val="120000"/>
              </a:lnSpc>
            </a:pPr>
            <a:r>
              <a:rPr lang="en-US" altLang="en-US" dirty="0">
                <a:latin typeface="Palatino"/>
              </a:rPr>
              <a:t>one that may be </a:t>
            </a:r>
            <a:r>
              <a:rPr lang="en-US" altLang="en-US" dirty="0">
                <a:solidFill>
                  <a:srgbClr val="FF0000"/>
                </a:solidFill>
                <a:latin typeface="Palatino"/>
              </a:rPr>
              <a:t>difficult to test</a:t>
            </a:r>
            <a:r>
              <a:rPr lang="en-US" altLang="en-US" dirty="0">
                <a:latin typeface="Palatino"/>
              </a:rPr>
              <a:t>; </a:t>
            </a:r>
            <a:endParaRPr lang="en-US" altLang="en-US" dirty="0">
              <a:latin typeface="Palatino"/>
            </a:endParaRPr>
          </a:p>
          <a:p>
            <a:pPr lvl="1" algn="just">
              <a:lnSpc>
                <a:spcPct val="120000"/>
              </a:lnSpc>
            </a:pPr>
            <a:r>
              <a:rPr lang="en-US" altLang="en-US" dirty="0">
                <a:latin typeface="Palatino"/>
              </a:rPr>
              <a:t>one whose </a:t>
            </a:r>
            <a:r>
              <a:rPr lang="en-US" altLang="en-US" dirty="0">
                <a:solidFill>
                  <a:srgbClr val="FF0000"/>
                </a:solidFill>
                <a:latin typeface="Palatino"/>
              </a:rPr>
              <a:t>quality cannot be assessed </a:t>
            </a:r>
            <a:r>
              <a:rPr lang="en-US" altLang="en-US" dirty="0">
                <a:latin typeface="Palatino"/>
              </a:rPr>
              <a:t>until late in the software process, when time is short and many dollars have already been spent. </a:t>
            </a:r>
            <a:endParaRPr lang="en-US" altLang="en-US" dirty="0">
              <a:latin typeface="Palatino"/>
            </a:endParaRPr>
          </a:p>
          <a:p>
            <a:pPr algn="just">
              <a:lnSpc>
                <a:spcPct val="120000"/>
              </a:lnSpc>
            </a:pPr>
            <a:endParaRPr lang="en-US"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990600"/>
          </a:xfrm>
        </p:spPr>
        <p:txBody>
          <a:bodyPr/>
          <a:lstStyle/>
          <a:p>
            <a:r>
              <a:rPr lang="en-US" dirty="0"/>
              <a:t>Design Quality Attributes (FURPS)</a:t>
            </a:r>
            <a:endParaRPr lang="en-US" dirty="0"/>
          </a:p>
        </p:txBody>
      </p:sp>
      <p:sp>
        <p:nvSpPr>
          <p:cNvPr id="3" name="Content Placeholder 2"/>
          <p:cNvSpPr>
            <a:spLocks noGrp="1"/>
          </p:cNvSpPr>
          <p:nvPr>
            <p:ph idx="1"/>
          </p:nvPr>
        </p:nvSpPr>
        <p:spPr>
          <a:xfrm>
            <a:off x="457200" y="1371600"/>
            <a:ext cx="8229600" cy="5105400"/>
          </a:xfrm>
        </p:spPr>
        <p:txBody>
          <a:bodyPr>
            <a:normAutofit fontScale="92500"/>
          </a:bodyPr>
          <a:lstStyle/>
          <a:p>
            <a:pPr eaLnBrk="1" hangingPunct="1">
              <a:lnSpc>
                <a:spcPct val="150000"/>
              </a:lnSpc>
            </a:pPr>
            <a:r>
              <a:rPr lang="en-US" altLang="en-US" sz="2000" dirty="0">
                <a:solidFill>
                  <a:srgbClr val="C00000"/>
                </a:solidFill>
              </a:rPr>
              <a:t>Functionality</a:t>
            </a:r>
            <a:r>
              <a:rPr lang="en-US" altLang="en-US" sz="2000" dirty="0"/>
              <a:t>: evaluate the feature set and capabilities of the program, the generality of the functions that are delivered , and the security of the overall system. </a:t>
            </a:r>
            <a:endParaRPr lang="en-US" altLang="en-US" sz="2000" dirty="0"/>
          </a:p>
          <a:p>
            <a:pPr eaLnBrk="1" hangingPunct="1">
              <a:lnSpc>
                <a:spcPct val="150000"/>
              </a:lnSpc>
            </a:pPr>
            <a:r>
              <a:rPr lang="en-US" altLang="en-US" sz="2000" dirty="0">
                <a:solidFill>
                  <a:srgbClr val="C00000"/>
                </a:solidFill>
              </a:rPr>
              <a:t>Usability</a:t>
            </a:r>
            <a:r>
              <a:rPr lang="en-US" altLang="en-US" sz="2000" dirty="0"/>
              <a:t> is assessed by considering human factors.</a:t>
            </a:r>
            <a:endParaRPr lang="en-US" altLang="en-US" sz="2000" dirty="0"/>
          </a:p>
          <a:p>
            <a:pPr eaLnBrk="1" hangingPunct="1">
              <a:lnSpc>
                <a:spcPct val="150000"/>
              </a:lnSpc>
            </a:pPr>
            <a:r>
              <a:rPr lang="en-US" altLang="en-US" sz="2000" dirty="0">
                <a:solidFill>
                  <a:srgbClr val="C00000"/>
                </a:solidFill>
              </a:rPr>
              <a:t>Reliability</a:t>
            </a:r>
            <a:r>
              <a:rPr lang="en-US" altLang="en-US" sz="2000" dirty="0"/>
              <a:t> is evaluated by measuring the frequency and severity of failure, the accuracy of output results, t</a:t>
            </a:r>
            <a:r>
              <a:rPr lang="en-US" altLang="en-US" sz="2000" dirty="0">
                <a:solidFill>
                  <a:srgbClr val="FF0000"/>
                </a:solidFill>
              </a:rPr>
              <a:t>he mean-time-to-failure</a:t>
            </a:r>
            <a:r>
              <a:rPr lang="en-US" altLang="en-US" sz="2000" dirty="0"/>
              <a:t>, the ability to </a:t>
            </a:r>
            <a:r>
              <a:rPr lang="en-US" altLang="en-US" sz="2000" dirty="0">
                <a:solidFill>
                  <a:srgbClr val="FF0000"/>
                </a:solidFill>
              </a:rPr>
              <a:t>recover form failure</a:t>
            </a:r>
            <a:r>
              <a:rPr lang="en-US" altLang="en-US" sz="2000" dirty="0"/>
              <a:t>, and the predictability of the program. </a:t>
            </a:r>
            <a:endParaRPr lang="en-US" altLang="en-US" sz="2000" dirty="0"/>
          </a:p>
          <a:p>
            <a:pPr eaLnBrk="1" hangingPunct="1">
              <a:lnSpc>
                <a:spcPct val="150000"/>
              </a:lnSpc>
            </a:pPr>
            <a:r>
              <a:rPr lang="en-US" altLang="en-US" sz="2000" dirty="0">
                <a:solidFill>
                  <a:srgbClr val="C00000"/>
                </a:solidFill>
              </a:rPr>
              <a:t>Performance</a:t>
            </a:r>
            <a:r>
              <a:rPr lang="en-US" altLang="en-US" sz="2000" dirty="0"/>
              <a:t> is measured by considering processing speed, response time, resource consumption, throughput, and efficiency. </a:t>
            </a:r>
            <a:endParaRPr lang="en-US" altLang="en-US" sz="2000" dirty="0"/>
          </a:p>
          <a:p>
            <a:pPr eaLnBrk="1" hangingPunct="1">
              <a:lnSpc>
                <a:spcPct val="150000"/>
              </a:lnSpc>
            </a:pPr>
            <a:r>
              <a:rPr lang="en-US" altLang="en-US" sz="2000" dirty="0">
                <a:solidFill>
                  <a:srgbClr val="C00000"/>
                </a:solidFill>
              </a:rPr>
              <a:t>Supportability</a:t>
            </a:r>
            <a:r>
              <a:rPr lang="en-US" altLang="en-US" sz="2000" dirty="0"/>
              <a:t> combines the ability to extend the program, adaptability, serviceability, maintainability, testability, compatibility, configurability. </a:t>
            </a:r>
            <a:endParaRPr lang="en-US" altLang="en-US" sz="2000" dirty="0"/>
          </a:p>
          <a:p>
            <a:endParaRPr lang="en-US" sz="2000" dirty="0"/>
          </a:p>
        </p:txBody>
      </p:sp>
      <p:sp>
        <p:nvSpPr>
          <p:cNvPr id="4" name="Date Placeholder 3"/>
          <p:cNvSpPr>
            <a:spLocks noGrp="1"/>
          </p:cNvSpPr>
          <p:nvPr>
            <p:ph type="dt" sz="half" idx="10"/>
          </p:nvPr>
        </p:nvSpPr>
        <p:spPr/>
        <p:txBody>
          <a:bodyPr/>
          <a:lstStyle/>
          <a:p>
            <a:fld id="{C7CA797D-27D8-440F-9B94-49D356FADB97}" type="datetime1">
              <a:rPr lang="en-US" smtClean="0"/>
            </a:fld>
            <a:endParaRPr lang="en-US" dirty="0"/>
          </a:p>
        </p:txBody>
      </p:sp>
      <p:sp>
        <p:nvSpPr>
          <p:cNvPr id="5" name="Footer Placeholder 4"/>
          <p:cNvSpPr>
            <a:spLocks noGrp="1"/>
          </p:cNvSpPr>
          <p:nvPr>
            <p:ph type="ftr" sz="quarter" idx="11"/>
          </p:nvPr>
        </p:nvSpPr>
        <p:spPr/>
        <p:txBody>
          <a:bodyPr/>
          <a:lstStyle/>
          <a:p>
            <a:r>
              <a:rPr lang="en-US"/>
              <a:t>CSC291 - Software Engineering Concepts</a:t>
            </a:r>
            <a:endParaRPr lang="en-US" dirty="0"/>
          </a:p>
        </p:txBody>
      </p:sp>
      <p:sp>
        <p:nvSpPr>
          <p:cNvPr id="6" name="Slide Number Placeholder 5"/>
          <p:cNvSpPr>
            <a:spLocks noGrp="1"/>
          </p:cNvSpPr>
          <p:nvPr>
            <p:ph type="sldNum" sz="quarter" idx="12"/>
          </p:nvPr>
        </p:nvSpPr>
        <p:spPr/>
        <p:txBody>
          <a:bodyPr/>
          <a:lstStyle/>
          <a:p>
            <a:fld id="{0A68DB68-8052-4758-A647-54338E95D837}"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Urban</Template>
  <TotalTime>0</TotalTime>
  <Words>7910</Words>
  <Application>WPS Presentation</Application>
  <PresentationFormat>On-screen Show (4:3)</PresentationFormat>
  <Paragraphs>237</Paragraphs>
  <Slides>19</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Times New Roman</vt:lpstr>
      <vt:lpstr>Time</vt:lpstr>
      <vt:lpstr>Thonburi</vt:lpstr>
      <vt:lpstr>Palatino</vt:lpstr>
      <vt:lpstr>MS PGothic</vt:lpstr>
      <vt:lpstr>苹方-简</vt:lpstr>
      <vt:lpstr>Helvetica</vt:lpstr>
      <vt:lpstr>Google Sans</vt:lpstr>
      <vt:lpstr>Calibri</vt:lpstr>
      <vt:lpstr>Helvetica Neue</vt:lpstr>
      <vt:lpstr>Microsoft YaHei</vt:lpstr>
      <vt:lpstr>汉仪旗黑</vt:lpstr>
      <vt:lpstr>宋体-简</vt:lpstr>
      <vt:lpstr>Arial Unicode MS</vt:lpstr>
      <vt:lpstr>Clarity</vt:lpstr>
      <vt:lpstr>CSC291 - Software Engineering Concepts </vt:lpstr>
      <vt:lpstr>Design Process  </vt:lpstr>
      <vt:lpstr>Design </vt:lpstr>
      <vt:lpstr>Design</vt:lpstr>
      <vt:lpstr>Requirement model  Design Model</vt:lpstr>
      <vt:lpstr>Design</vt:lpstr>
      <vt:lpstr>Design</vt:lpstr>
      <vt:lpstr>Design Quality</vt:lpstr>
      <vt:lpstr>Design Quality Attributes (FURPS)</vt:lpstr>
      <vt:lpstr>Design Process</vt:lpstr>
      <vt:lpstr>Design Process: Characteristics of good Design</vt:lpstr>
      <vt:lpstr>Fundamental Design Concepts</vt:lpstr>
      <vt:lpstr>PowerPoint 演示文稿</vt:lpstr>
      <vt:lpstr>Design Model Elements</vt:lpstr>
      <vt:lpstr>Component Element</vt:lpstr>
      <vt:lpstr>Deployment Elements</vt:lpstr>
      <vt:lpstr>Deployment Diagram</vt:lpstr>
      <vt:lpstr>State Machine Diagram</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“Agility”?</dc:title>
  <dc:creator>user</dc:creator>
  <cp:lastModifiedBy>WPS_1684307114</cp:lastModifiedBy>
  <cp:revision>383</cp:revision>
  <cp:lastPrinted>2023-10-18T18:40:33Z</cp:lastPrinted>
  <dcterms:created xsi:type="dcterms:W3CDTF">2023-10-18T18:40:33Z</dcterms:created>
  <dcterms:modified xsi:type="dcterms:W3CDTF">2023-10-18T18:40:33Z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1033-5.1.0.7912</vt:lpwstr>
  </property>
</Properties>
</file>