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453" r:id="rId3"/>
    <p:sldId id="455" r:id="rId5"/>
    <p:sldId id="561" r:id="rId6"/>
    <p:sldId id="562" r:id="rId7"/>
    <p:sldId id="456" r:id="rId8"/>
    <p:sldId id="457" r:id="rId9"/>
    <p:sldId id="529" r:id="rId10"/>
    <p:sldId id="531" r:id="rId11"/>
    <p:sldId id="532" r:id="rId12"/>
    <p:sldId id="558" r:id="rId13"/>
    <p:sldId id="515" r:id="rId14"/>
    <p:sldId id="516" r:id="rId15"/>
    <p:sldId id="474" r:id="rId16"/>
    <p:sldId id="475" r:id="rId17"/>
    <p:sldId id="476" r:id="rId18"/>
    <p:sldId id="520" r:id="rId19"/>
    <p:sldId id="526" r:id="rId20"/>
    <p:sldId id="523" r:id="rId21"/>
    <p:sldId id="560" r:id="rId22"/>
    <p:sldId id="525" r:id="rId23"/>
    <p:sldId id="524" r:id="rId24"/>
    <p:sldId id="519" r:id="rId25"/>
    <p:sldId id="459" r:id="rId26"/>
    <p:sldId id="528" r:id="rId27"/>
    <p:sldId id="483" r:id="rId28"/>
    <p:sldId id="484" r:id="rId29"/>
    <p:sldId id="536" r:id="rId30"/>
    <p:sldId id="537" r:id="rId31"/>
    <p:sldId id="563" r:id="rId32"/>
    <p:sldId id="535" r:id="rId33"/>
    <p:sldId id="461" r:id="rId34"/>
    <p:sldId id="462" r:id="rId35"/>
    <p:sldId id="464" r:id="rId36"/>
    <p:sldId id="47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A16A07-4D19-4CB8-B209-62E7B753616A}">
          <p14:sldIdLst>
            <p14:sldId id="453"/>
            <p14:sldId id="455"/>
            <p14:sldId id="561"/>
            <p14:sldId id="562"/>
            <p14:sldId id="456"/>
            <p14:sldId id="457"/>
            <p14:sldId id="529"/>
            <p14:sldId id="531"/>
            <p14:sldId id="532"/>
            <p14:sldId id="558"/>
            <p14:sldId id="515"/>
            <p14:sldId id="516"/>
            <p14:sldId id="474"/>
            <p14:sldId id="475"/>
            <p14:sldId id="476"/>
            <p14:sldId id="520"/>
            <p14:sldId id="526"/>
            <p14:sldId id="523"/>
            <p14:sldId id="560"/>
            <p14:sldId id="524"/>
            <p14:sldId id="519"/>
            <p14:sldId id="459"/>
            <p14:sldId id="528"/>
            <p14:sldId id="483"/>
            <p14:sldId id="484"/>
            <p14:sldId id="536"/>
            <p14:sldId id="537"/>
            <p14:sldId id="563"/>
            <p14:sldId id="535"/>
            <p14:sldId id="461"/>
            <p14:sldId id="462"/>
            <p14:sldId id="464"/>
            <p14:sldId id="472"/>
            <p14:sldId id="293"/>
            <p14:sldId id="5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4474" autoAdjust="0"/>
  </p:normalViewPr>
  <p:slideViewPr>
    <p:cSldViewPr snapToGrid="0">
      <p:cViewPr varScale="1">
        <p:scale>
          <a:sx n="151" d="100"/>
          <a:sy n="151" d="100"/>
        </p:scale>
        <p:origin x="208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3C71-5DBA-4B66-910D-FD11E3CEDA2E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D3699-7E59-48A1-B0C5-63851186385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30FA-4770-480D-BCFE-915EE08CD6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6A399-2552-43E4-BEFA-619E0530D6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65FCDB8-F491-4EE2-B187-EEA9F94ED6EF}" type="slidenum">
              <a:rPr lang="en-US" altLang="en-US"/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7D51387-D627-48BB-B617-596B96C110E9}" type="slidenum">
              <a:rPr lang="en-US" altLang="en-US"/>
            </a:fld>
            <a:endParaRPr lang="en-US" alt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50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2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50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3" y="4827211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5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6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3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4.png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3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0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4" y="322529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hyperlink" Target="http://www.infomotions.com/pointers/media/client-server-illustration.gi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junaid.akram@xmu.edu.my" TargetMode="External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905" y="1435791"/>
            <a:ext cx="10842171" cy="1798319"/>
          </a:xfrm>
        </p:spPr>
        <p:txBody>
          <a:bodyPr/>
          <a:lstStyle/>
          <a:p>
            <a:pPr algn="ctr"/>
            <a:r>
              <a:rPr lang="en-CA" altLang="en-US" sz="6000" dirty="0"/>
              <a:t>Software Architecture Design</a:t>
            </a:r>
            <a:endParaRPr lang="en-US" sz="1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0200" y="4591605"/>
            <a:ext cx="7488091" cy="239170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3200" b="1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2400" cap="none" dirty="0"/>
          </a:p>
          <a:p>
            <a:pPr algn="ctr"/>
            <a:r>
              <a:rPr lang="en-US" altLang="en-US" sz="1600" cap="none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  <a:endParaRPr lang="en-US" altLang="en-US" sz="1600" cap="none" dirty="0">
              <a:solidFill>
                <a:srgbClr val="000000"/>
              </a:solidFill>
              <a:latin typeface="Time"/>
            </a:endParaRP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55900" y="2834208"/>
            <a:ext cx="609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64557" y="3545064"/>
            <a:ext cx="639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1E5155"/>
                </a:solidFill>
                <a:ea typeface="+mj-ea"/>
                <a:cs typeface="+mj-cs"/>
              </a:rPr>
              <a:t>By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7200" y="124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spd="slow" advTm="6582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fld id="{16029373-6C5B-490F-B5A5-38FF4CFBCD5B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Title 1"/>
          <p:cNvSpPr>
            <a:spLocks noGrp="1"/>
          </p:cNvSpPr>
          <p:nvPr/>
        </p:nvSpPr>
        <p:spPr>
          <a:xfrm>
            <a:off x="1625560" y="380172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3300" dirty="0">
                <a:sym typeface="+mn-ea"/>
              </a:rPr>
              <a:t>2 Tired </a:t>
            </a:r>
            <a:r>
              <a:rPr lang="en-US" altLang="en-GB" sz="3300" dirty="0">
                <a:solidFill>
                  <a:srgbClr val="FF0000"/>
                </a:solidFill>
                <a:sym typeface="+mn-ea"/>
              </a:rPr>
              <a:t>or</a:t>
            </a:r>
            <a:r>
              <a:rPr lang="en-GB" altLang="en-US" sz="3300" dirty="0">
                <a:sym typeface="+mn-ea"/>
              </a:rPr>
              <a:t> Client-server architecture</a:t>
            </a:r>
            <a:endParaRPr lang="en-US" sz="3300">
              <a:solidFill>
                <a:srgbClr val="EBEBE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/>
              <a:t>2 Tired - Client-server architecture</a:t>
            </a:r>
            <a:endParaRPr lang="en-GB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447800"/>
            <a:ext cx="11074400" cy="4343400"/>
          </a:xfrm>
          <a:noFill/>
        </p:spPr>
        <p:txBody>
          <a:bodyPr/>
          <a:lstStyle/>
          <a:p>
            <a:r>
              <a:rPr lang="en-GB" altLang="en-US" sz="2400" dirty="0">
                <a:solidFill>
                  <a:schemeClr val="accent2"/>
                </a:solidFill>
              </a:rPr>
              <a:t>Distributed system model which shows how data and processing is distributed across a range of components</a:t>
            </a:r>
            <a:endParaRPr lang="en-GB" altLang="en-US" sz="2400" dirty="0">
              <a:solidFill>
                <a:schemeClr val="accent2"/>
              </a:solidFill>
            </a:endParaRPr>
          </a:p>
          <a:p>
            <a:r>
              <a:rPr lang="en-GB" altLang="en-US" sz="2400" b="1" dirty="0">
                <a:solidFill>
                  <a:schemeClr val="accent1"/>
                </a:solidFill>
              </a:rPr>
              <a:t>Set of stand-alone servers</a:t>
            </a:r>
            <a:r>
              <a:rPr lang="en-GB" altLang="en-US" sz="2400" dirty="0"/>
              <a:t> which provide specific services such as printing, data management, etc.</a:t>
            </a:r>
            <a:endParaRPr lang="en-GB" altLang="en-US" sz="2400" dirty="0"/>
          </a:p>
          <a:p>
            <a:r>
              <a:rPr lang="en-GB" altLang="en-US" sz="2400" b="1" dirty="0">
                <a:solidFill>
                  <a:schemeClr val="accent1"/>
                </a:solidFill>
              </a:rPr>
              <a:t>Set of clients</a:t>
            </a:r>
            <a:r>
              <a:rPr lang="en-GB" altLang="en-US" sz="2400" dirty="0"/>
              <a:t> which call on these services</a:t>
            </a:r>
            <a:endParaRPr lang="en-GB" altLang="en-US" sz="2400" dirty="0"/>
          </a:p>
          <a:p>
            <a:r>
              <a:rPr lang="en-GB" altLang="en-US" sz="2400" b="1" dirty="0">
                <a:solidFill>
                  <a:schemeClr val="accent1"/>
                </a:solidFill>
              </a:rPr>
              <a:t>Network</a:t>
            </a:r>
            <a:r>
              <a:rPr lang="en-GB" altLang="en-US" sz="2400" dirty="0"/>
              <a:t> which allows clients to access servers</a:t>
            </a:r>
            <a:endParaRPr lang="en-GB" altLang="en-US" sz="2400" dirty="0"/>
          </a:p>
        </p:txBody>
      </p:sp>
      <p:pic>
        <p:nvPicPr>
          <p:cNvPr id="16389" name="Picture 5" descr="http://www.infomotions.com/pointers/media/client-server-illustration.gif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93" y="4329114"/>
            <a:ext cx="3630613" cy="23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Film and picture library</a:t>
            </a:r>
            <a:endParaRPr lang="en-GB" altLang="en-US"/>
          </a:p>
        </p:txBody>
      </p:sp>
      <p:pic>
        <p:nvPicPr>
          <p:cNvPr id="17411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1905000"/>
            <a:ext cx="83042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324" y="121023"/>
            <a:ext cx="9404723" cy="1400530"/>
          </a:xfrm>
        </p:spPr>
        <p:txBody>
          <a:bodyPr/>
          <a:lstStyle/>
          <a:p>
            <a:r>
              <a:rPr lang="en-GB" altLang="en-US" sz="4000" dirty="0"/>
              <a:t>Client/Server System</a:t>
            </a:r>
            <a:br>
              <a:rPr lang="en-GB" altLang="en-US" sz="4000" dirty="0"/>
            </a:br>
            <a:endParaRPr lang="en-GB" altLang="en-US" dirty="0"/>
          </a:p>
        </p:txBody>
      </p:sp>
      <p:pic>
        <p:nvPicPr>
          <p:cNvPr id="34819" name="Picture 3" descr="11.3 Client-server-procs.eps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709" y="2217737"/>
            <a:ext cx="9027264" cy="363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90" y="273424"/>
            <a:ext cx="8641975" cy="1400530"/>
          </a:xfrm>
        </p:spPr>
        <p:txBody>
          <a:bodyPr/>
          <a:lstStyle/>
          <a:p>
            <a:r>
              <a:rPr lang="en-US" altLang="en-US" sz="3600" dirty="0"/>
              <a:t>Representative Client/Server Systems</a:t>
            </a:r>
            <a:br>
              <a:rPr lang="en-US" altLang="en-US" sz="3600" dirty="0"/>
            </a:br>
            <a:r>
              <a:rPr lang="en-US" altLang="en-US" sz="3600" dirty="0"/>
              <a:t>Part 1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3" y="2052919"/>
            <a:ext cx="9770875" cy="4195481"/>
          </a:xfrm>
        </p:spPr>
        <p:txBody>
          <a:bodyPr/>
          <a:lstStyle/>
          <a:p>
            <a:r>
              <a:rPr lang="en-US" altLang="en-US" sz="2800" dirty="0"/>
              <a:t>File servers</a:t>
            </a:r>
            <a:endParaRPr lang="en-US" altLang="en-US" sz="2800" dirty="0"/>
          </a:p>
          <a:p>
            <a:pPr lvl="1"/>
            <a:r>
              <a:rPr lang="en-US" altLang="en-US" sz="2400" dirty="0"/>
              <a:t>client requests selected records from a file</a:t>
            </a:r>
            <a:endParaRPr lang="en-US" altLang="en-US" sz="2400" dirty="0"/>
          </a:p>
          <a:p>
            <a:pPr lvl="1"/>
            <a:r>
              <a:rPr lang="en-US" altLang="en-US" sz="2400" dirty="0"/>
              <a:t>server transmits records to client over the network</a:t>
            </a:r>
            <a:endParaRPr lang="en-US" altLang="en-US" sz="2400" dirty="0"/>
          </a:p>
          <a:p>
            <a:r>
              <a:rPr lang="en-US" altLang="en-US" sz="2800" dirty="0"/>
              <a:t>Database servers</a:t>
            </a:r>
            <a:endParaRPr lang="en-US" altLang="en-US" sz="2800" dirty="0"/>
          </a:p>
          <a:p>
            <a:pPr lvl="1"/>
            <a:r>
              <a:rPr lang="en-US" altLang="en-US" sz="2400" dirty="0"/>
              <a:t>client sends SQL requests to server</a:t>
            </a:r>
            <a:endParaRPr lang="en-US" altLang="en-US" sz="2400" dirty="0"/>
          </a:p>
          <a:p>
            <a:pPr lvl="1"/>
            <a:r>
              <a:rPr lang="en-US" altLang="en-US" sz="2400" dirty="0"/>
              <a:t>server processes the request</a:t>
            </a:r>
            <a:endParaRPr lang="en-US" altLang="en-US" sz="2400" dirty="0"/>
          </a:p>
          <a:p>
            <a:pPr lvl="1"/>
            <a:r>
              <a:rPr lang="en-US" altLang="en-US" sz="2400" dirty="0"/>
              <a:t>server returns the results to the client over the network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Representative Client/Server Systems</a:t>
            </a:r>
            <a:br>
              <a:rPr lang="en-US" altLang="en-US" sz="3600" dirty="0"/>
            </a:br>
            <a:r>
              <a:rPr lang="en-US" altLang="en-US" sz="3600" dirty="0"/>
              <a:t>part 2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630" y="2063115"/>
            <a:ext cx="10770870" cy="4195445"/>
          </a:xfrm>
        </p:spPr>
        <p:txBody>
          <a:bodyPr/>
          <a:lstStyle/>
          <a:p>
            <a:r>
              <a:rPr lang="en-US" altLang="en-US" sz="2800" dirty="0"/>
              <a:t>Transaction servers</a:t>
            </a:r>
            <a:endParaRPr lang="en-US" altLang="en-US" sz="2800" dirty="0"/>
          </a:p>
          <a:p>
            <a:pPr lvl="1"/>
            <a:r>
              <a:rPr lang="en-US" altLang="en-US" sz="2400" dirty="0"/>
              <a:t>client sends requests that invokes remote procedures on the server side</a:t>
            </a:r>
            <a:endParaRPr lang="en-US" altLang="en-US" sz="2400" dirty="0"/>
          </a:p>
          <a:p>
            <a:pPr lvl="1"/>
            <a:r>
              <a:rPr lang="en-US" altLang="en-US" sz="2400" dirty="0"/>
              <a:t>server executes procedures invoked and returns the results to the client</a:t>
            </a:r>
            <a:endParaRPr lang="en-US" altLang="en-US" sz="2400" dirty="0"/>
          </a:p>
          <a:p>
            <a:r>
              <a:rPr lang="en-US" altLang="en-US" sz="2800" dirty="0"/>
              <a:t>Groupware servers</a:t>
            </a:r>
            <a:endParaRPr lang="en-US" altLang="en-US" sz="2800" dirty="0"/>
          </a:p>
          <a:p>
            <a:pPr lvl="1"/>
            <a:r>
              <a:rPr lang="en-US" altLang="en-US" sz="2400" dirty="0"/>
              <a:t>server provides set of applications that enable communication among clients using text, images, bulletin boards, video, etc.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Control models</a:t>
            </a:r>
            <a:endParaRPr lang="en-GB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676400"/>
            <a:ext cx="11541312" cy="4114800"/>
          </a:xfrm>
          <a:noFill/>
        </p:spPr>
        <p:txBody>
          <a:bodyPr>
            <a:normAutofit/>
          </a:bodyPr>
          <a:lstStyle/>
          <a:p>
            <a:pPr>
              <a:buFont typeface="Zapf Dingbats" panose="05020102010704020609" charset="2"/>
              <a:buNone/>
            </a:pPr>
            <a:r>
              <a:rPr lang="en-GB" altLang="en-US" sz="2400" dirty="0"/>
              <a:t>   </a:t>
            </a:r>
            <a:r>
              <a:rPr lang="en-GB" altLang="en-US" sz="2400" b="1" dirty="0">
                <a:solidFill>
                  <a:schemeClr val="accent2"/>
                </a:solidFill>
              </a:rPr>
              <a:t> Are concerned with the control flow between sub systems. Distinct from the system decomposition model</a:t>
            </a:r>
            <a:endParaRPr lang="en-GB" altLang="en-US" sz="2400" b="1" dirty="0">
              <a:solidFill>
                <a:schemeClr val="accent2"/>
              </a:solidFill>
            </a:endParaRPr>
          </a:p>
          <a:p>
            <a:pPr>
              <a:buFont typeface="Zapf Dingbats" panose="05020102010704020609" charset="2"/>
              <a:buNone/>
            </a:pPr>
            <a:endParaRPr lang="en-GB" altLang="en-US" sz="2400" b="1" dirty="0">
              <a:solidFill>
                <a:schemeClr val="accent2"/>
              </a:solidFill>
            </a:endParaRPr>
          </a:p>
          <a:p>
            <a:r>
              <a:rPr lang="en-GB" altLang="en-US" sz="2400" b="1" dirty="0">
                <a:solidFill>
                  <a:schemeClr val="accent1"/>
                </a:solidFill>
              </a:rPr>
              <a:t>Centralised control</a:t>
            </a:r>
            <a:endParaRPr lang="en-GB" altLang="en-US" sz="2400" b="1" dirty="0">
              <a:solidFill>
                <a:schemeClr val="accent1"/>
              </a:solidFill>
            </a:endParaRPr>
          </a:p>
          <a:p>
            <a:pPr lvl="1"/>
            <a:r>
              <a:rPr lang="en-GB" altLang="en-US" sz="2000" dirty="0"/>
              <a:t>One sub-system has overall responsibility for control and starts and stops other sub-systems</a:t>
            </a:r>
            <a:endParaRPr lang="en-GB" altLang="en-US" sz="2000" dirty="0"/>
          </a:p>
          <a:p>
            <a:r>
              <a:rPr lang="en-GB" altLang="en-US" sz="2400" b="1" dirty="0">
                <a:solidFill>
                  <a:schemeClr val="accent1"/>
                </a:solidFill>
              </a:rPr>
              <a:t>Event-based control</a:t>
            </a:r>
            <a:endParaRPr lang="en-GB" altLang="en-US" sz="2400" b="1" dirty="0">
              <a:solidFill>
                <a:schemeClr val="accent1"/>
              </a:solidFill>
            </a:endParaRPr>
          </a:p>
          <a:p>
            <a:pPr lvl="1"/>
            <a:r>
              <a:rPr lang="en-GB" altLang="en-US" sz="2000" dirty="0"/>
              <a:t>Each sub-system can respond to externally generated events from other sub-systems or the system’s environment</a:t>
            </a:r>
            <a:endParaRPr lang="en-GB" alt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client-server ATM system</a:t>
            </a:r>
            <a:endParaRPr lang="en-GB" altLang="en-US"/>
          </a:p>
        </p:txBody>
      </p:sp>
      <p:pic>
        <p:nvPicPr>
          <p:cNvPr id="73731" name="Picture 3" descr="11.7 ATM-CS-system.eps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175" y="1911350"/>
            <a:ext cx="765175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Computers in a C/S network</a:t>
            </a:r>
            <a:endParaRPr lang="en-GB" altLang="en-US"/>
          </a:p>
        </p:txBody>
      </p:sp>
      <p:pic>
        <p:nvPicPr>
          <p:cNvPr id="66563" name="Picture 3" descr="11.4 C/S-network.eps 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9" y="2293938"/>
            <a:ext cx="8340725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fld id="{16029373-6C5B-490F-B5A5-38FF4CFBCD5B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5" name="Title 1"/>
          <p:cNvSpPr>
            <a:spLocks noGrp="1"/>
          </p:cNvSpPr>
          <p:nvPr/>
        </p:nvSpPr>
        <p:spPr>
          <a:xfrm>
            <a:off x="1625560" y="3801727"/>
            <a:ext cx="9252154" cy="10166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3600" dirty="0">
                <a:sym typeface="+mn-ea"/>
              </a:rPr>
              <a:t>Layered </a:t>
            </a:r>
            <a:r>
              <a:rPr lang="en-US" altLang="en-GB" sz="3600" dirty="0">
                <a:sym typeface="+mn-ea"/>
              </a:rPr>
              <a:t>A</a:t>
            </a:r>
            <a:r>
              <a:rPr lang="en-GB" altLang="en-US" sz="3600" dirty="0">
                <a:sym typeface="+mn-ea"/>
              </a:rPr>
              <a:t>pplication </a:t>
            </a:r>
            <a:r>
              <a:rPr lang="en-US" altLang="en-GB" sz="3600" dirty="0">
                <a:sym typeface="+mn-ea"/>
              </a:rPr>
              <a:t>A</a:t>
            </a:r>
            <a:r>
              <a:rPr lang="en-GB" altLang="en-US" sz="3600" dirty="0">
                <a:sym typeface="+mn-ea"/>
              </a:rPr>
              <a:t>rchitecture</a:t>
            </a:r>
            <a:endParaRPr lang="en-GB" altLang="en-US" sz="3600" dirty="0">
              <a:solidFill>
                <a:srgbClr val="EBEBEB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Software Architecture</a:t>
            </a:r>
            <a:endParaRPr lang="en-US" altLang="en-US" sz="400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25" y="4303059"/>
            <a:ext cx="10178769" cy="170777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Architectural Design</a:t>
            </a:r>
            <a:endParaRPr lang="en-US" altLang="en-US" sz="2800" dirty="0"/>
          </a:p>
          <a:p>
            <a:pPr lvl="1"/>
            <a:r>
              <a:rPr lang="en-US" altLang="en-US" sz="2400" dirty="0"/>
              <a:t>process for identifying the </a:t>
            </a:r>
            <a:r>
              <a:rPr lang="en-US" altLang="en-US" sz="2400" dirty="0">
                <a:solidFill>
                  <a:schemeClr val="accent1"/>
                </a:solidFill>
              </a:rPr>
              <a:t>subsystems</a:t>
            </a:r>
            <a:r>
              <a:rPr lang="en-US" altLang="en-US" sz="2400" dirty="0"/>
              <a:t> that make up a system</a:t>
            </a:r>
            <a:endParaRPr lang="en-US" altLang="en-US" sz="2400" dirty="0"/>
          </a:p>
          <a:p>
            <a:pPr lvl="1"/>
            <a:r>
              <a:rPr lang="en-US" altLang="en-US" sz="2400" dirty="0"/>
              <a:t>defines </a:t>
            </a:r>
            <a:r>
              <a:rPr lang="en-US" altLang="en-US" sz="2400" dirty="0">
                <a:solidFill>
                  <a:schemeClr val="accent1"/>
                </a:solidFill>
              </a:rPr>
              <a:t>framework</a:t>
            </a:r>
            <a:r>
              <a:rPr lang="en-US" altLang="en-US" sz="2400" dirty="0"/>
              <a:t> for sub-system control and communication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6944" y="1796107"/>
            <a:ext cx="11285443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Times" pitchFamily="2" charset="0"/>
              </a:rPr>
              <a:t>The software architecture of a program or computing system is the </a:t>
            </a:r>
            <a:r>
              <a:rPr lang="en-US" sz="2400" dirty="0">
                <a:solidFill>
                  <a:schemeClr val="accent1"/>
                </a:solidFill>
                <a:effectLst/>
                <a:latin typeface="Times" pitchFamily="2" charset="0"/>
              </a:rPr>
              <a:t>structure of the system</a:t>
            </a:r>
            <a:r>
              <a:rPr lang="en-US" sz="2400" dirty="0">
                <a:effectLst/>
                <a:latin typeface="Times" pitchFamily="2" charset="0"/>
              </a:rPr>
              <a:t>, which comprise </a:t>
            </a:r>
            <a:r>
              <a:rPr lang="en-US" sz="2400" dirty="0">
                <a:solidFill>
                  <a:schemeClr val="accent1"/>
                </a:solidFill>
                <a:effectLst/>
                <a:latin typeface="Times" pitchFamily="2" charset="0"/>
              </a:rPr>
              <a:t>software components</a:t>
            </a:r>
            <a:r>
              <a:rPr lang="en-US" sz="2400" dirty="0">
                <a:effectLst/>
                <a:latin typeface="Times" pitchFamily="2" charset="0"/>
              </a:rPr>
              <a:t>, the </a:t>
            </a:r>
            <a:r>
              <a:rPr lang="en-US" sz="2400" dirty="0">
                <a:solidFill>
                  <a:schemeClr val="accent1"/>
                </a:solidFill>
                <a:effectLst/>
                <a:latin typeface="Times" pitchFamily="2" charset="0"/>
              </a:rPr>
              <a:t>externally visible properties </a:t>
            </a:r>
            <a:r>
              <a:rPr lang="en-US" sz="2400" dirty="0">
                <a:effectLst/>
                <a:latin typeface="Times" pitchFamily="2" charset="0"/>
              </a:rPr>
              <a:t>of those components, and </a:t>
            </a:r>
            <a:r>
              <a:rPr lang="en-US" sz="2400" dirty="0">
                <a:solidFill>
                  <a:schemeClr val="accent1"/>
                </a:solidFill>
                <a:effectLst/>
                <a:latin typeface="Times" pitchFamily="2" charset="0"/>
              </a:rPr>
              <a:t>the relationships </a:t>
            </a:r>
            <a:r>
              <a:rPr lang="en-US" sz="2400" dirty="0">
                <a:effectLst/>
                <a:latin typeface="Times" pitchFamily="2" charset="0"/>
              </a:rPr>
              <a:t>among them.</a:t>
            </a:r>
            <a:endParaRPr lang="en-US" sz="2400" dirty="0">
              <a:effectLst/>
              <a:latin typeface="Times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Application layers</a:t>
            </a:r>
            <a:endParaRPr lang="en-GB" altLang="en-US"/>
          </a:p>
        </p:txBody>
      </p:sp>
      <p:pic>
        <p:nvPicPr>
          <p:cNvPr id="68611" name="Picture 3" descr="11.5 Layered-sys.eps     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313" y="1758951"/>
            <a:ext cx="3257550" cy="435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Layered application architecture</a:t>
            </a:r>
            <a:endParaRPr lang="en-GB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17" y="1837766"/>
            <a:ext cx="11281429" cy="4643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>
                <a:solidFill>
                  <a:schemeClr val="accent2"/>
                </a:solidFill>
              </a:rPr>
              <a:t>Presentation layer</a:t>
            </a:r>
            <a:endParaRPr lang="en-GB" altLang="en-US" sz="2800" dirty="0">
              <a:solidFill>
                <a:schemeClr val="accent2"/>
              </a:solidFill>
            </a:endParaRPr>
          </a:p>
          <a:p>
            <a:pPr lvl="1"/>
            <a:r>
              <a:rPr lang="en-GB" altLang="en-US" sz="2400" dirty="0"/>
              <a:t>Concerned with </a:t>
            </a:r>
            <a:r>
              <a:rPr lang="en-GB" altLang="en-US" sz="2400" dirty="0">
                <a:solidFill>
                  <a:srgbClr val="FF0000"/>
                </a:solidFill>
              </a:rPr>
              <a:t>presenting the results </a:t>
            </a:r>
            <a:r>
              <a:rPr lang="en-GB" altLang="en-US" sz="2400" dirty="0"/>
              <a:t>of a computation to system users and with </a:t>
            </a:r>
            <a:r>
              <a:rPr lang="en-GB" altLang="en-US" sz="2400" dirty="0">
                <a:solidFill>
                  <a:srgbClr val="FF0000"/>
                </a:solidFill>
              </a:rPr>
              <a:t>collecting</a:t>
            </a:r>
            <a:r>
              <a:rPr lang="en-GB" altLang="en-US" sz="2400" dirty="0"/>
              <a:t> </a:t>
            </a:r>
            <a:r>
              <a:rPr lang="en-GB" altLang="en-US" sz="2400" dirty="0">
                <a:solidFill>
                  <a:srgbClr val="FF0000"/>
                </a:solidFill>
              </a:rPr>
              <a:t>user inputs</a:t>
            </a:r>
            <a:endParaRPr lang="en-GB" alt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sz="2800" dirty="0">
                <a:solidFill>
                  <a:srgbClr val="9900FF"/>
                </a:solidFill>
              </a:rPr>
              <a:t>Application processing layer</a:t>
            </a:r>
            <a:endParaRPr lang="en-GB" altLang="en-US" sz="2800" dirty="0">
              <a:solidFill>
                <a:srgbClr val="9900FF"/>
              </a:solidFill>
            </a:endParaRPr>
          </a:p>
          <a:p>
            <a:pPr lvl="1"/>
            <a:r>
              <a:rPr lang="en-GB" altLang="en-US" sz="2400" dirty="0"/>
              <a:t>Concerned with providing application specific functionality e.g., in a banking system, banking functions such as open account, close account, etc.</a:t>
            </a:r>
            <a:endParaRPr lang="en-GB" altLang="en-US" sz="2400" dirty="0"/>
          </a:p>
          <a:p>
            <a:pPr marL="0" indent="0">
              <a:buNone/>
            </a:pPr>
            <a:r>
              <a:rPr lang="en-GB" altLang="en-US" sz="2800" dirty="0">
                <a:solidFill>
                  <a:schemeClr val="accent1"/>
                </a:solidFill>
              </a:rPr>
              <a:t>Data management layer</a:t>
            </a:r>
            <a:endParaRPr lang="en-GB" altLang="en-US" sz="2800" dirty="0">
              <a:solidFill>
                <a:schemeClr val="accent1"/>
              </a:solidFill>
            </a:endParaRPr>
          </a:p>
          <a:p>
            <a:pPr lvl="1"/>
            <a:r>
              <a:rPr lang="en-GB" altLang="en-US" sz="2400" dirty="0"/>
              <a:t>Concerned with managing the system </a:t>
            </a:r>
            <a:r>
              <a:rPr lang="en-GB" altLang="en-US" sz="2400" dirty="0">
                <a:solidFill>
                  <a:srgbClr val="FF0000"/>
                </a:solidFill>
              </a:rPr>
              <a:t>databases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ISO/OSI network model</a:t>
            </a:r>
            <a:endParaRPr lang="en-GB" altLang="en-US"/>
          </a:p>
        </p:txBody>
      </p:sp>
      <p:pic>
        <p:nvPicPr>
          <p:cNvPr id="52227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71755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124200" y="1752601"/>
            <a:ext cx="126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>
                <a:latin typeface="Times" pitchFamily="2" charset="0"/>
              </a:rPr>
              <a:t>Application</a:t>
            </a:r>
            <a:endParaRPr lang="en-GB" altLang="en-US" sz="2400">
              <a:latin typeface="Times" pitchFamily="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1992" y="202095"/>
            <a:ext cx="77724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b">
            <a:noAutofit/>
          </a:bodyPr>
          <a:lstStyle/>
          <a:p>
            <a:r>
              <a:rPr lang="en-GB" altLang="en-US" dirty="0"/>
              <a:t>Repository Model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4" name="Picture 3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7" y="2291520"/>
            <a:ext cx="8679728" cy="42215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7442" y="1277683"/>
            <a:ext cx="11082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A repository model is a system that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allow interfacing sub-systems to share the same data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. Sub-system must exchange data so that they can work together effectively. </a:t>
            </a:r>
            <a:endParaRPr lang="en-US" sz="2000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843" y="214179"/>
            <a:ext cx="9404723" cy="799612"/>
          </a:xfrm>
        </p:spPr>
        <p:txBody>
          <a:bodyPr/>
          <a:lstStyle/>
          <a:p>
            <a:r>
              <a:rPr lang="en-GB" altLang="en-US" dirty="0"/>
              <a:t>Repository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991" y="1182756"/>
            <a:ext cx="11529392" cy="54665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Advantages:</a:t>
            </a:r>
            <a:endParaRPr lang="en-US" sz="2400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It is an efficient way to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share large amounts of data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. There is no need to transmit data explicitly from one sub-system to another.</a:t>
            </a: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Sub-systems that produce data need not be concerned with how that data is used by other subsystems.</a:t>
            </a: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Activities such as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backup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, security,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access control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and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recovery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 from error are centralized.</a:t>
            </a:r>
            <a:endParaRPr lang="en-US" b="0" i="0" dirty="0">
              <a:solidFill>
                <a:srgbClr val="212529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marL="0" indent="0" algn="l">
              <a:buNone/>
            </a:pPr>
            <a:r>
              <a:rPr lang="en-US" sz="2400" b="1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Disadvantages:</a:t>
            </a:r>
            <a:endParaRPr lang="en-US" sz="2400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It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requires some specific tools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. Performance may be adversely affected by this compromise.</a:t>
            </a: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Evolution may be difficult as a large volume of information is generated according to an agreed data model.</a:t>
            </a: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Different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sub-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systems may have different requirements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for security, recovery and backup policies. </a:t>
            </a:r>
            <a:endParaRPr lang="en-US" b="0" i="0" dirty="0">
              <a:solidFill>
                <a:srgbClr val="212529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The repository model </a:t>
            </a:r>
            <a:r>
              <a:rPr lang="en-US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forces the same policy 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</a:rPr>
              <a:t>on all subsystems.</a:t>
            </a:r>
            <a:endParaRPr lang="en-US" b="0" i="0" dirty="0">
              <a:solidFill>
                <a:srgbClr val="212529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Three-tier Architecture</a:t>
            </a:r>
            <a:endParaRPr lang="en-US" altLang="en-US" sz="400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" y="1864360"/>
            <a:ext cx="8856345" cy="4195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Each application architecture </a:t>
            </a:r>
            <a:r>
              <a:rPr lang="en-US" altLang="en-US" sz="2400" dirty="0">
                <a:solidFill>
                  <a:srgbClr val="FF0000"/>
                </a:solidFill>
              </a:rPr>
              <a:t>layers</a:t>
            </a:r>
            <a:r>
              <a:rPr lang="en-US" altLang="en-US" sz="2400" dirty="0"/>
              <a:t> (presentation, application, database) </a:t>
            </a:r>
            <a:r>
              <a:rPr lang="en-US" altLang="en-US" sz="2400" dirty="0">
                <a:solidFill>
                  <a:srgbClr val="FF0000"/>
                </a:solidFill>
              </a:rPr>
              <a:t>may run on separate processors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/>
              <a:t>Allows for </a:t>
            </a:r>
            <a:r>
              <a:rPr lang="en-US" altLang="en-US" sz="2400" dirty="0">
                <a:solidFill>
                  <a:srgbClr val="FF0000"/>
                </a:solidFill>
              </a:rPr>
              <a:t>better performance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Simpler</a:t>
            </a:r>
            <a:r>
              <a:rPr lang="en-US" altLang="en-US" sz="2400" dirty="0"/>
              <a:t> to manage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Highly scalable </a:t>
            </a:r>
            <a:r>
              <a:rPr lang="en-US" altLang="en-US" sz="2400" dirty="0"/>
              <a:t>(as demands increase add more servers)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pic>
        <p:nvPicPr>
          <p:cNvPr id="93188" name="Picture 4" descr="Untitled-1 cop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270" y="2507615"/>
            <a:ext cx="3293110" cy="411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 dirty="0"/>
              <a:t>Three-Tier Architecture</a:t>
            </a:r>
            <a:r>
              <a:rPr lang="en-US" altLang="en-GB" sz="4000" dirty="0"/>
              <a:t>- Example</a:t>
            </a:r>
            <a:endParaRPr lang="en-US" altLang="en-GB" dirty="0"/>
          </a:p>
        </p:txBody>
      </p:sp>
      <p:pic>
        <p:nvPicPr>
          <p:cNvPr id="38915" name="Picture 3" descr="11.9 Internet-banking.eps     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9" y="2141538"/>
            <a:ext cx="8034337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1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Model-View-Controller (MVC)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029373-6C5B-490F-B5A5-38FF4CFBCD5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42" name="Freeform: Shape 10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5" y="2588964"/>
            <a:ext cx="5255046" cy="3981563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Nunito" pitchFamily="2" charset="77"/>
              </a:rPr>
              <a:t>It is an architectural pattern that separates an application into three main logical components: the </a:t>
            </a:r>
            <a:r>
              <a:rPr lang="en-US" b="1" i="0" dirty="0">
                <a:effectLst/>
                <a:latin typeface="Nunito" pitchFamily="2" charset="77"/>
              </a:rPr>
              <a:t>model</a:t>
            </a:r>
            <a:r>
              <a:rPr lang="en-US" b="0" i="0" dirty="0">
                <a:effectLst/>
                <a:latin typeface="Nunito" pitchFamily="2" charset="77"/>
              </a:rPr>
              <a:t>, the </a:t>
            </a:r>
            <a:r>
              <a:rPr lang="en-US" b="1" i="0" dirty="0">
                <a:effectLst/>
                <a:latin typeface="Nunito" pitchFamily="2" charset="77"/>
              </a:rPr>
              <a:t>view</a:t>
            </a:r>
            <a:r>
              <a:rPr lang="en-US" b="0" i="0" dirty="0">
                <a:effectLst/>
                <a:latin typeface="Nunito" pitchFamily="2" charset="77"/>
              </a:rPr>
              <a:t>, and the </a:t>
            </a:r>
            <a:r>
              <a:rPr lang="en-US" b="1" i="0" dirty="0">
                <a:effectLst/>
                <a:latin typeface="Nunito" pitchFamily="2" charset="77"/>
              </a:rPr>
              <a:t>controller</a:t>
            </a:r>
            <a:r>
              <a:rPr lang="en-US" b="0" i="0" dirty="0">
                <a:effectLst/>
                <a:latin typeface="Nunito" pitchFamily="2" charset="77"/>
              </a:rPr>
              <a:t>.  </a:t>
            </a:r>
            <a:endParaRPr lang="en-US" b="0" i="0" dirty="0">
              <a:effectLst/>
              <a:latin typeface="Nunito" pitchFamily="2" charset="77"/>
            </a:endParaRPr>
          </a:p>
          <a:p>
            <a:r>
              <a:rPr lang="en-US" b="0" i="0" dirty="0">
                <a:effectLst/>
                <a:latin typeface="Nunito" pitchFamily="2" charset="77"/>
              </a:rPr>
              <a:t>MVC is one of the </a:t>
            </a:r>
            <a:r>
              <a:rPr lang="en-US" b="0" i="0" dirty="0">
                <a:solidFill>
                  <a:srgbClr val="FF0000"/>
                </a:solidFill>
                <a:effectLst/>
                <a:latin typeface="Nunito" pitchFamily="2" charset="77"/>
              </a:rPr>
              <a:t>most frequently used industry-standard </a:t>
            </a:r>
            <a:r>
              <a:rPr lang="en-US" b="0" i="0" dirty="0">
                <a:effectLst/>
                <a:latin typeface="Nunito" pitchFamily="2" charset="77"/>
              </a:rPr>
              <a:t>web development framework to create scalable and extensible projects.</a:t>
            </a:r>
            <a:endParaRPr lang="en-US" dirty="0"/>
          </a:p>
        </p:txBody>
      </p:sp>
      <p:pic>
        <p:nvPicPr>
          <p:cNvPr id="1026" name="Picture 2" descr="MVC3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5373" r="4003" b="9044"/>
          <a:stretch>
            <a:fillRect/>
          </a:stretch>
        </p:blipFill>
        <p:spPr bwMode="auto">
          <a:xfrm>
            <a:off x="5409282" y="1696526"/>
            <a:ext cx="6703470" cy="496553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8" y="866273"/>
            <a:ext cx="11405936" cy="4692317"/>
          </a:xfrm>
        </p:spPr>
        <p:txBody>
          <a:bodyPr>
            <a:noAutofit/>
          </a:bodyPr>
          <a:lstStyle/>
          <a:p>
            <a:pPr algn="l"/>
            <a:r>
              <a:rPr lang="en-US" sz="2200" b="0" i="0" dirty="0">
                <a:effectLst/>
                <a:latin typeface="Heebo" panose="020F0502020204030204" pitchFamily="34" charset="0"/>
              </a:rPr>
              <a:t>Model</a:t>
            </a:r>
            <a:endParaRPr lang="en-US" sz="2200" b="0" i="0" dirty="0">
              <a:effectLst/>
              <a:latin typeface="Heebo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The Model component corresponds to all the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77"/>
              </a:rPr>
              <a:t>data-related logic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 that the user works with. This can represent either the data that is being transferred between the View and Controller components or any other business logic-related data.</a:t>
            </a:r>
            <a:endParaRPr lang="en-US" sz="2200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pPr marL="0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pPr algn="l"/>
            <a:r>
              <a:rPr lang="en-US" sz="2200" b="0" i="0" dirty="0">
                <a:effectLst/>
                <a:latin typeface="Heebo" pitchFamily="2" charset="-79"/>
                <a:cs typeface="Heebo" pitchFamily="2" charset="-79"/>
              </a:rPr>
              <a:t>View</a:t>
            </a:r>
            <a:endParaRPr lang="en-US" sz="2200" b="0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The View component is used for all the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77"/>
              </a:rPr>
              <a:t>UI logic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 of the application. For example, the Customer view will include all the UI components such as text boxes, dropdowns, etc. that the final user interacts with.</a:t>
            </a:r>
            <a:endParaRPr lang="en-US" sz="2200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pPr marL="0" indent="0" algn="just">
              <a:buNone/>
            </a:pPr>
            <a:endParaRPr lang="en-US" sz="2200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pPr algn="l"/>
            <a:r>
              <a:rPr lang="en-US" sz="2200" b="0" i="0" dirty="0">
                <a:effectLst/>
                <a:latin typeface="Heebo" pitchFamily="2" charset="-79"/>
                <a:cs typeface="Heebo" pitchFamily="2" charset="-79"/>
              </a:rPr>
              <a:t>Controller</a:t>
            </a:r>
            <a:endParaRPr lang="en-US" sz="2200" b="0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 algn="just">
              <a:buNone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Controllers act as an </a:t>
            </a:r>
            <a:r>
              <a:rPr lang="en-US" sz="2200" b="0" i="0" dirty="0">
                <a:solidFill>
                  <a:srgbClr val="FF0000"/>
                </a:solidFill>
                <a:effectLst/>
                <a:latin typeface="Nunito" pitchFamily="2" charset="77"/>
              </a:rPr>
              <a:t>interface between Model and View components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Nunito" pitchFamily="2" charset="77"/>
              </a:rPr>
              <a:t>to process all the business logic and incoming requests, manipulate data using the Model component and interact with the Views to render the final output. </a:t>
            </a:r>
            <a:endParaRPr lang="en-US" sz="2200" b="0" i="0" dirty="0">
              <a:solidFill>
                <a:srgbClr val="000000"/>
              </a:solidFill>
              <a:effectLst/>
              <a:latin typeface="Nunito" pitchFamily="2" charset="77"/>
            </a:endParaRP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49592" y="-37"/>
            <a:ext cx="9404723" cy="1400530"/>
          </a:xfrm>
        </p:spPr>
        <p:txBody>
          <a:bodyPr/>
          <a:lstStyle/>
          <a:p>
            <a:r>
              <a:rPr lang="en-US" altLang="en-US" sz="3600">
                <a:effectLst/>
              </a:rPr>
              <a:t>Model-View-Controller as </a:t>
            </a:r>
            <a:r>
              <a:rPr lang="en-US" altLang="en-US" sz="3600">
                <a:effectLst/>
                <a:sym typeface="+mn-ea"/>
              </a:rPr>
              <a:t>Three-Layered Pattern</a:t>
            </a:r>
            <a:br>
              <a:rPr lang="en-US" altLang="en-US" sz="3600">
                <a:effectLst/>
              </a:rPr>
            </a:br>
            <a:endParaRPr lang="en-US" altLang="en-US" sz="3600">
              <a:effectLst/>
            </a:endParaRP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325564"/>
            <a:ext cx="11150600" cy="516572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80000"/>
              </a:lnSpc>
            </a:pPr>
            <a:r>
              <a:rPr lang="en-US" altLang="en-US" b="1" dirty="0"/>
              <a:t>Context</a:t>
            </a:r>
            <a:endParaRPr lang="en-US" altLang="en-US" b="1" dirty="0"/>
          </a:p>
          <a:p>
            <a:pPr lvl="1" algn="just">
              <a:lnSpc>
                <a:spcPct val="80000"/>
              </a:lnSpc>
            </a:pPr>
            <a:r>
              <a:rPr lang="en-US" altLang="en-US" sz="2000" dirty="0"/>
              <a:t>Provides a flexible structure for developing interactive applications.</a:t>
            </a: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b="1" dirty="0"/>
              <a:t>Problem</a:t>
            </a:r>
            <a:endParaRPr lang="en-US" altLang="en-US" b="1" dirty="0"/>
          </a:p>
          <a:p>
            <a:pPr lvl="1" algn="just">
              <a:lnSpc>
                <a:spcPct val="8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User interfaces are subject to changes</a:t>
            </a:r>
            <a:r>
              <a:rPr lang="en-US" altLang="en-US" sz="2000" dirty="0"/>
              <a:t>. As new features are added to the system, the UI must provide appropriate command and menus to handle them.</a:t>
            </a:r>
            <a:endParaRPr lang="en-US" altLang="en-US" sz="2000" dirty="0"/>
          </a:p>
          <a:p>
            <a:pPr lvl="1" algn="just">
              <a:lnSpc>
                <a:spcPct val="80000"/>
              </a:lnSpc>
            </a:pPr>
            <a:r>
              <a:rPr lang="en-US" altLang="en-US" sz="2000" dirty="0"/>
              <a:t>Different platforms support different ‘</a:t>
            </a:r>
            <a:r>
              <a:rPr lang="en-US" altLang="en-US" sz="2000" dirty="0">
                <a:solidFill>
                  <a:srgbClr val="FF0000"/>
                </a:solidFill>
              </a:rPr>
              <a:t>look and feel’ standards</a:t>
            </a:r>
            <a:r>
              <a:rPr lang="en-US" altLang="en-US" sz="2000" dirty="0"/>
              <a:t>; the UI must be portable.</a:t>
            </a:r>
            <a:endParaRPr lang="en-US" altLang="en-US" sz="2000" dirty="0"/>
          </a:p>
          <a:p>
            <a:pPr lvl="1" algn="just">
              <a:lnSpc>
                <a:spcPct val="80000"/>
              </a:lnSpc>
            </a:pPr>
            <a:r>
              <a:rPr lang="en-US" altLang="en-US" sz="2000" dirty="0"/>
              <a:t>Different kind of users may expect </a:t>
            </a:r>
            <a:r>
              <a:rPr lang="en-US" altLang="en-US" sz="2000" dirty="0">
                <a:solidFill>
                  <a:srgbClr val="FF0000"/>
                </a:solidFill>
              </a:rPr>
              <a:t>different data format </a:t>
            </a:r>
            <a:r>
              <a:rPr lang="en-US" altLang="en-US" sz="2000" dirty="0"/>
              <a:t>from the UI (bar char, spreadsheet etc.).</a:t>
            </a:r>
            <a:endParaRPr lang="en-US" altLang="en-US" sz="2000" dirty="0"/>
          </a:p>
          <a:p>
            <a:pPr algn="just">
              <a:lnSpc>
                <a:spcPct val="80000"/>
              </a:lnSpc>
            </a:pPr>
            <a:r>
              <a:rPr lang="en-US" altLang="en-US" b="1" dirty="0"/>
              <a:t>Solution</a:t>
            </a:r>
            <a:endParaRPr lang="en-US" altLang="en-US" b="1" dirty="0"/>
          </a:p>
          <a:p>
            <a:pPr lvl="1" algn="just">
              <a:lnSpc>
                <a:spcPct val="80000"/>
              </a:lnSpc>
            </a:pPr>
            <a:r>
              <a:rPr lang="en-US" altLang="en-US" sz="2000" dirty="0"/>
              <a:t>Divide the system into three parts: </a:t>
            </a:r>
            <a:r>
              <a:rPr lang="en-US" altLang="en-US" sz="2000" dirty="0">
                <a:solidFill>
                  <a:srgbClr val="FF0000"/>
                </a:solidFill>
              </a:rPr>
              <a:t>processing, output, and input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 algn="just">
              <a:lnSpc>
                <a:spcPct val="80000"/>
              </a:lnSpc>
            </a:pPr>
            <a:r>
              <a:rPr lang="en-US" altLang="en-US" sz="2000" b="1" i="1" dirty="0"/>
              <a:t>Model: </a:t>
            </a:r>
            <a:r>
              <a:rPr lang="en-US" altLang="en-US" sz="2000" dirty="0">
                <a:solidFill>
                  <a:srgbClr val="FF0000"/>
                </a:solidFill>
              </a:rPr>
              <a:t>contains the processing </a:t>
            </a:r>
            <a:r>
              <a:rPr lang="en-US" altLang="en-US" sz="2000" dirty="0"/>
              <a:t>and the data involved.</a:t>
            </a:r>
            <a:endParaRPr lang="en-US" altLang="en-US" sz="2000" dirty="0"/>
          </a:p>
          <a:p>
            <a:pPr lvl="1" algn="just">
              <a:lnSpc>
                <a:spcPct val="80000"/>
              </a:lnSpc>
            </a:pPr>
            <a:r>
              <a:rPr lang="en-US" altLang="en-US" sz="2000" b="1" i="1" dirty="0"/>
              <a:t>View: </a:t>
            </a:r>
            <a:r>
              <a:rPr lang="en-US" altLang="en-US" sz="2000" dirty="0">
                <a:solidFill>
                  <a:srgbClr val="FF0000"/>
                </a:solidFill>
              </a:rPr>
              <a:t>presents the output</a:t>
            </a:r>
            <a:r>
              <a:rPr lang="en-US" altLang="en-US" sz="2000" dirty="0"/>
              <a:t>; each view provides specific presentation of the same model.</a:t>
            </a:r>
            <a:endParaRPr lang="en-US" altLang="en-US" sz="2000" dirty="0"/>
          </a:p>
          <a:p>
            <a:pPr lvl="1" algn="just">
              <a:lnSpc>
                <a:spcPct val="80000"/>
              </a:lnSpc>
            </a:pPr>
            <a:r>
              <a:rPr lang="en-US" altLang="en-US" sz="2000" b="1" i="1" dirty="0"/>
              <a:t>Controller: </a:t>
            </a:r>
            <a:r>
              <a:rPr lang="en-US" altLang="en-US" sz="2000" dirty="0">
                <a:solidFill>
                  <a:srgbClr val="FF0000"/>
                </a:solidFill>
              </a:rPr>
              <a:t>captures user input </a:t>
            </a:r>
            <a:r>
              <a:rPr lang="en-US" altLang="en-US" sz="2000" dirty="0"/>
              <a:t>(events-&gt; mouse clicks, keyboard input etc.). Each view is associated to a controller, which captures user input.</a:t>
            </a:r>
            <a:endParaRPr lang="en-US" altLang="en-US" sz="2000" dirty="0"/>
          </a:p>
          <a:p>
            <a:pPr algn="just"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152401"/>
            <a:ext cx="8229600" cy="1173163"/>
          </a:xfrm>
        </p:spPr>
        <p:txBody>
          <a:bodyPr/>
          <a:lstStyle/>
          <a:p>
            <a:r>
              <a:rPr lang="en-US" altLang="en-US"/>
              <a:t>Who influences SA?</a:t>
            </a:r>
            <a:endParaRPr lang="en-GB" altLang="en-US"/>
          </a:p>
        </p:txBody>
      </p:sp>
      <p:pic>
        <p:nvPicPr>
          <p:cNvPr id="19459" name="Picture 3" descr="Stakeholder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100" y="1069976"/>
            <a:ext cx="9144000" cy="5457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618815" y="2332629"/>
            <a:ext cx="6098240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sz="4400" b="1" dirty="0">
                <a:solidFill>
                  <a:srgbClr val="FF0000"/>
                </a:solidFill>
              </a:rPr>
              <a:t>Several Other</a:t>
            </a:r>
            <a:endParaRPr lang="en-US" altLang="en-US" sz="4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en-US" sz="4400" b="1" dirty="0">
                <a:solidFill>
                  <a:srgbClr val="FF0000"/>
                </a:solidFill>
              </a:rPr>
              <a:t>Architectural Models</a:t>
            </a:r>
            <a:endParaRPr lang="en-US" altLang="en-US" sz="4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700" y="609600"/>
            <a:ext cx="84455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b">
            <a:noAutofit/>
          </a:bodyPr>
          <a:lstStyle/>
          <a:p>
            <a:r>
              <a:rPr lang="en-GB" altLang="en-US" sz="4000" dirty="0"/>
              <a:t>Real-Time System Control Model</a:t>
            </a:r>
            <a:endParaRPr lang="en-GB" altLang="en-US" dirty="0"/>
          </a:p>
        </p:txBody>
      </p:sp>
      <p:pic>
        <p:nvPicPr>
          <p:cNvPr id="109571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89100"/>
            <a:ext cx="68961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b">
            <a:noAutofit/>
          </a:bodyPr>
          <a:lstStyle/>
          <a:p>
            <a:r>
              <a:rPr lang="en-GB" altLang="en-US"/>
              <a:t>Selective Broadcasting Model</a:t>
            </a:r>
            <a:endParaRPr lang="en-GB" altLang="en-US"/>
          </a:p>
        </p:txBody>
      </p:sp>
      <p:pic>
        <p:nvPicPr>
          <p:cNvPr id="108547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13000"/>
            <a:ext cx="8707438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7" tIns="44450" rIns="90487" bIns="44450" rtlCol="0" anchor="b">
            <a:noAutofit/>
          </a:bodyPr>
          <a:lstStyle/>
          <a:p>
            <a:r>
              <a:rPr lang="en-GB" altLang="en-US"/>
              <a:t>Compiler Model</a:t>
            </a:r>
            <a:endParaRPr lang="en-GB" altLang="en-US"/>
          </a:p>
        </p:txBody>
      </p:sp>
      <p:pic>
        <p:nvPicPr>
          <p:cNvPr id="106499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2082800"/>
            <a:ext cx="8610600" cy="294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/>
              <a:t>Multiprocessor Traffic Control System</a:t>
            </a:r>
            <a:br>
              <a:rPr lang="en-GB" altLang="en-US" sz="3600"/>
            </a:br>
            <a:r>
              <a:rPr lang="en-GB" altLang="en-US" sz="3600"/>
              <a:t>from Sommerville</a:t>
            </a:r>
            <a:endParaRPr lang="en-GB" altLang="en-US"/>
          </a:p>
        </p:txBody>
      </p:sp>
      <p:pic>
        <p:nvPicPr>
          <p:cNvPr id="32771" name="Picture 3" descr="11.2 traffic-light-control.eps                                 000026C5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9" y="2217738"/>
            <a:ext cx="8416925" cy="351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6375400" y="1343967"/>
            <a:ext cx="3438369" cy="449580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500" y="1790703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9047" y="6193135"/>
            <a:ext cx="5330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Email me on : </a:t>
            </a:r>
            <a:r>
              <a:rPr lang="en-GB" dirty="0">
                <a:solidFill>
                  <a:srgbClr val="FF0000"/>
                </a:solidFill>
                <a:hlinkClick r:id="rId2"/>
              </a:rPr>
              <a:t>junaid.akram@xmu.edu.my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architecture important?</a:t>
            </a:r>
            <a:endParaRPr lang="en-GB" altLang="en-US"/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Handling complexity</a:t>
            </a:r>
            <a:endParaRPr lang="en-US" altLang="en-US" sz="1600" dirty="0"/>
          </a:p>
          <a:p>
            <a:r>
              <a:rPr lang="en-US" altLang="en-US" sz="2800" dirty="0"/>
              <a:t>Communication among stakeholders</a:t>
            </a:r>
            <a:endParaRPr lang="en-US" altLang="en-US" sz="2800" dirty="0"/>
          </a:p>
          <a:p>
            <a:r>
              <a:rPr lang="en-US" altLang="en-US" sz="2800" dirty="0"/>
              <a:t>Early Design Decisions</a:t>
            </a:r>
            <a:endParaRPr lang="en-US" altLang="en-US" sz="2800" dirty="0"/>
          </a:p>
          <a:p>
            <a:r>
              <a:rPr lang="en-US" altLang="en-US" sz="2800" dirty="0"/>
              <a:t>SA is a transferable, reusable model</a:t>
            </a:r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Architectural Design Process</a:t>
            </a:r>
            <a:endParaRPr lang="en-US" altLang="en-US" sz="400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212" y="1586753"/>
            <a:ext cx="10269069" cy="4661647"/>
          </a:xfrm>
        </p:spPr>
        <p:txBody>
          <a:bodyPr/>
          <a:lstStyle/>
          <a:p>
            <a:r>
              <a:rPr lang="en-US" altLang="en-US" sz="2800" dirty="0"/>
              <a:t>System structuring</a:t>
            </a:r>
            <a:endParaRPr lang="en-US" altLang="en-US" sz="2800" dirty="0"/>
          </a:p>
          <a:p>
            <a:pPr lvl="1"/>
            <a:r>
              <a:rPr lang="en-US" altLang="en-US" sz="2400" dirty="0"/>
              <a:t>system decomposed into several </a:t>
            </a:r>
            <a:r>
              <a:rPr lang="en-US" altLang="en-US" sz="2400" dirty="0">
                <a:solidFill>
                  <a:schemeClr val="accent1"/>
                </a:solidFill>
              </a:rPr>
              <a:t>subsystems </a:t>
            </a:r>
            <a:endParaRPr lang="en-US" altLang="en-US" sz="2400" dirty="0"/>
          </a:p>
          <a:p>
            <a:r>
              <a:rPr lang="en-US" altLang="en-US" sz="2800" dirty="0"/>
              <a:t>Control modeling</a:t>
            </a:r>
            <a:endParaRPr lang="en-US" altLang="en-US" sz="2800" dirty="0"/>
          </a:p>
          <a:p>
            <a:pPr lvl="1"/>
            <a:r>
              <a:rPr lang="en-US" altLang="en-US" sz="2400" dirty="0"/>
              <a:t>model of </a:t>
            </a:r>
            <a:r>
              <a:rPr lang="en-US" altLang="en-US" sz="2400" dirty="0">
                <a:solidFill>
                  <a:schemeClr val="accent1"/>
                </a:solidFill>
              </a:rPr>
              <a:t>control relationships </a:t>
            </a:r>
            <a:r>
              <a:rPr lang="en-US" altLang="en-US" sz="2400" dirty="0"/>
              <a:t>among system components is established</a:t>
            </a:r>
            <a:endParaRPr lang="en-US" altLang="en-US" sz="2400" dirty="0"/>
          </a:p>
          <a:p>
            <a:r>
              <a:rPr lang="en-US" altLang="en-US" sz="2800" dirty="0"/>
              <a:t>Modular decomposition</a:t>
            </a:r>
            <a:endParaRPr lang="en-US" altLang="en-US" sz="2800" dirty="0"/>
          </a:p>
          <a:p>
            <a:pPr lvl="1"/>
            <a:r>
              <a:rPr lang="en-US" altLang="en-US" sz="2400" dirty="0"/>
              <a:t>identified </a:t>
            </a:r>
            <a:r>
              <a:rPr lang="en-US" altLang="en-US" sz="2400" dirty="0">
                <a:solidFill>
                  <a:schemeClr val="accent1"/>
                </a:solidFill>
              </a:rPr>
              <a:t>subsystems</a:t>
            </a:r>
            <a:r>
              <a:rPr lang="en-US" altLang="en-US" sz="2400" dirty="0"/>
              <a:t> decomposed into modules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Architectural Models</a:t>
            </a:r>
            <a:endParaRPr lang="en-US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635" y="1600201"/>
            <a:ext cx="9068219" cy="4648200"/>
          </a:xfrm>
        </p:spPr>
        <p:txBody>
          <a:bodyPr/>
          <a:lstStyle/>
          <a:p>
            <a:r>
              <a:rPr lang="en-US" altLang="en-US" sz="2800" dirty="0"/>
              <a:t>Static structural model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/>
              <a:t>shows major system components</a:t>
            </a:r>
            <a:endParaRPr lang="en-US" altLang="en-US" sz="2400" dirty="0"/>
          </a:p>
          <a:p>
            <a:r>
              <a:rPr lang="en-US" altLang="en-US" sz="2800" dirty="0"/>
              <a:t>Dynamic process model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/>
              <a:t>shows process structure of the system</a:t>
            </a:r>
            <a:endParaRPr lang="en-US" altLang="en-US" sz="2400" dirty="0"/>
          </a:p>
          <a:p>
            <a:r>
              <a:rPr lang="en-US" altLang="en-US" sz="2800" dirty="0"/>
              <a:t>Interface model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/>
              <a:t>defines subsystem interfaces</a:t>
            </a:r>
            <a:endParaRPr lang="en-US" altLang="en-US" sz="2400" dirty="0"/>
          </a:p>
          <a:p>
            <a:r>
              <a:rPr lang="en-US" altLang="en-US" sz="2800" dirty="0"/>
              <a:t>Relationships model</a:t>
            </a:r>
            <a:endParaRPr lang="en-US" altLang="en-US" sz="2800" dirty="0"/>
          </a:p>
          <a:p>
            <a:pPr marL="457200" lvl="1" indent="0">
              <a:buNone/>
            </a:pPr>
            <a:r>
              <a:rPr lang="en-US" altLang="en-US" sz="2400" dirty="0"/>
              <a:t>data flow or control flow diagrams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Architectural Styles</a:t>
            </a:r>
            <a:br>
              <a:rPr lang="en-US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6029373-6C5B-490F-B5A5-38FF4CFBCD5B}" type="slidenum">
              <a:rPr lang="en-US">
                <a:solidFill>
                  <a:srgbClr val="FFFFFF"/>
                </a:solidFill>
              </a:rPr>
            </a:fld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-93980" y="3389630"/>
            <a:ext cx="4006850" cy="523240"/>
          </a:xfrm>
        </p:spPr>
        <p:txBody>
          <a:bodyPr>
            <a:normAutofit fontScale="8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Data-centered architectures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761" y="1555659"/>
            <a:ext cx="8101483" cy="508368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Architectural Styles</a:t>
            </a:r>
            <a:br>
              <a:rPr lang="en-US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fld id="{16029373-6C5B-490F-B5A5-38FF4CFBCD5B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Picture 4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739" y="1704836"/>
            <a:ext cx="9056261" cy="4534599"/>
          </a:xfrm>
          <a:prstGeom prst="rect">
            <a:avLst/>
          </a:prstGeom>
        </p:spPr>
      </p:pic>
      <p:sp>
        <p:nvSpPr>
          <p:cNvPr id="10" name="Content Placeholder 5"/>
          <p:cNvSpPr txBox="1"/>
          <p:nvPr/>
        </p:nvSpPr>
        <p:spPr>
          <a:xfrm>
            <a:off x="0" y="3846799"/>
            <a:ext cx="3652339" cy="523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  <a:latin typeface="Times" pitchFamily="2" charset="0"/>
              </a:rPr>
              <a:t>Data-flow architectures</a:t>
            </a:r>
            <a:endParaRPr lang="en-US" sz="2800" dirty="0">
              <a:solidFill>
                <a:srgbClr val="FF0000"/>
              </a:solidFill>
              <a:latin typeface="Times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Architectural Styles</a:t>
            </a:r>
            <a:br>
              <a:rPr lang="en-US" sz="3300">
                <a:solidFill>
                  <a:srgbClr val="EBEBEB"/>
                </a:solidFill>
              </a:rPr>
            </a:br>
            <a:endParaRPr lang="en-US" sz="3300">
              <a:solidFill>
                <a:srgbClr val="EBEBE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fld id="{16029373-6C5B-490F-B5A5-38FF4CFBCD5B}" type="slidenum"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10" name="Content Placeholder 5"/>
          <p:cNvSpPr txBox="1"/>
          <p:nvPr/>
        </p:nvSpPr>
        <p:spPr>
          <a:xfrm>
            <a:off x="0" y="3846799"/>
            <a:ext cx="3652339" cy="523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571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rgbClr val="EBEBEB">
                  <a:lumMod val="40000"/>
                  <a:lumOff val="60000"/>
                </a:srgbClr>
              </a:buClr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itchFamily="2" charset="0"/>
                <a:ea typeface="+mj-ea"/>
                <a:cs typeface="+mj-cs"/>
              </a:rPr>
              <a:t>Layered architecture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" pitchFamily="2" charset="0"/>
              <a:ea typeface="+mj-ea"/>
              <a:cs typeface="+mj-cs"/>
            </a:endParaRPr>
          </a:p>
          <a:p>
            <a:pPr>
              <a:buClr>
                <a:srgbClr val="EBEBEB">
                  <a:lumMod val="40000"/>
                  <a:lumOff val="60000"/>
                </a:srgbClr>
              </a:buClr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" pitchFamily="2" charset="0"/>
              <a:ea typeface="+mj-ea"/>
              <a:cs typeface="+mj-cs"/>
            </a:endParaRPr>
          </a:p>
        </p:txBody>
      </p:sp>
      <p:pic>
        <p:nvPicPr>
          <p:cNvPr id="6" name="Picture 5" descr="Diagram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5" y="1470992"/>
            <a:ext cx="6205477" cy="519577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6389</Words>
  <Application>WPS Presentation</Application>
  <PresentationFormat>Widescreen</PresentationFormat>
  <Paragraphs>263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60" baseType="lpstr">
      <vt:lpstr>Arial</vt:lpstr>
      <vt:lpstr>SimSun</vt:lpstr>
      <vt:lpstr>Wingdings</vt:lpstr>
      <vt:lpstr>Wingdings 3</vt:lpstr>
      <vt:lpstr>Arial</vt:lpstr>
      <vt:lpstr>Segoe UI Light</vt:lpstr>
      <vt:lpstr>苹方-简</vt:lpstr>
      <vt:lpstr>Time</vt:lpstr>
      <vt:lpstr>Thonburi</vt:lpstr>
      <vt:lpstr>Times</vt:lpstr>
      <vt:lpstr>Helvetica Neue</vt:lpstr>
      <vt:lpstr>Century Gothic</vt:lpstr>
      <vt:lpstr>Zapf Dingbats</vt:lpstr>
      <vt:lpstr>Times New Roman</vt:lpstr>
      <vt:lpstr>Source Sans Pro</vt:lpstr>
      <vt:lpstr>Nunito</vt:lpstr>
      <vt:lpstr>Heebo</vt:lpstr>
      <vt:lpstr>Heebo</vt:lpstr>
      <vt:lpstr>Microsoft YaHei</vt:lpstr>
      <vt:lpstr>汉仪旗黑</vt:lpstr>
      <vt:lpstr>Calibri</vt:lpstr>
      <vt:lpstr>宋体-简</vt:lpstr>
      <vt:lpstr>Arial Unicode MS</vt:lpstr>
      <vt:lpstr>Century Gothic</vt:lpstr>
      <vt:lpstr>Ion</vt:lpstr>
      <vt:lpstr>Software Architecture Design</vt:lpstr>
      <vt:lpstr>Software Architecture</vt:lpstr>
      <vt:lpstr>Who influences SA?</vt:lpstr>
      <vt:lpstr>Why is architecture important?</vt:lpstr>
      <vt:lpstr>Architectural Design Process</vt:lpstr>
      <vt:lpstr>Architectural Models</vt:lpstr>
      <vt:lpstr>Architectural Styles </vt:lpstr>
      <vt:lpstr>Architectural Styles </vt:lpstr>
      <vt:lpstr>Architectural Styles </vt:lpstr>
      <vt:lpstr>PowerPoint 演示文稿</vt:lpstr>
      <vt:lpstr>2 Tired - Client-server architecture</vt:lpstr>
      <vt:lpstr>Film and picture library</vt:lpstr>
      <vt:lpstr>Client/Server System </vt:lpstr>
      <vt:lpstr>Representative Client/Server Systems Part 1</vt:lpstr>
      <vt:lpstr>Representative Client/Server Systems part 2</vt:lpstr>
      <vt:lpstr>Control models</vt:lpstr>
      <vt:lpstr>A client-server ATM system</vt:lpstr>
      <vt:lpstr>Computers in a C/S network</vt:lpstr>
      <vt:lpstr>PowerPoint 演示文稿</vt:lpstr>
      <vt:lpstr>Application layers</vt:lpstr>
      <vt:lpstr>Layered application architecture</vt:lpstr>
      <vt:lpstr>ISO/OSI network model</vt:lpstr>
      <vt:lpstr>Repository Model</vt:lpstr>
      <vt:lpstr>Repository Model</vt:lpstr>
      <vt:lpstr>Three-tier Architecture</vt:lpstr>
      <vt:lpstr>Three-Tier Architecture- Example</vt:lpstr>
      <vt:lpstr>Model-View-Controller (MVC)</vt:lpstr>
      <vt:lpstr>PowerPoint 演示文稿</vt:lpstr>
      <vt:lpstr>Model-View-Controller as Three-Layered Pattern </vt:lpstr>
      <vt:lpstr>PowerPoint 演示文稿</vt:lpstr>
      <vt:lpstr>Real-Time System Control Model</vt:lpstr>
      <vt:lpstr>Selective Broadcasting Model</vt:lpstr>
      <vt:lpstr>Compiler Model</vt:lpstr>
      <vt:lpstr>Multiprocessor Traffic Control System from Sommerville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Affan Yasin</dc:creator>
  <cp:lastModifiedBy>WPS_1684307114</cp:lastModifiedBy>
  <cp:revision>1244</cp:revision>
  <dcterms:created xsi:type="dcterms:W3CDTF">2023-10-22T18:59:51Z</dcterms:created>
  <dcterms:modified xsi:type="dcterms:W3CDTF">2023-10-22T18:59:51Z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