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60" r:id="rId2"/>
    <p:sldMasterId id="2147483682" r:id="rId3"/>
  </p:sldMasterIdLst>
  <p:notesMasterIdLst>
    <p:notesMasterId r:id="rId52"/>
  </p:notesMasterIdLst>
  <p:handoutMasterIdLst>
    <p:handoutMasterId r:id="rId53"/>
  </p:handoutMasterIdLst>
  <p:sldIdLst>
    <p:sldId id="485" r:id="rId4"/>
    <p:sldId id="287" r:id="rId5"/>
    <p:sldId id="488" r:id="rId6"/>
    <p:sldId id="338" r:id="rId7"/>
    <p:sldId id="487" r:id="rId8"/>
    <p:sldId id="256" r:id="rId9"/>
    <p:sldId id="257" r:id="rId10"/>
    <p:sldId id="259" r:id="rId11"/>
    <p:sldId id="261" r:id="rId12"/>
    <p:sldId id="265" r:id="rId13"/>
    <p:sldId id="296" r:id="rId14"/>
    <p:sldId id="297" r:id="rId15"/>
    <p:sldId id="489" r:id="rId16"/>
    <p:sldId id="266" r:id="rId17"/>
    <p:sldId id="300" r:id="rId18"/>
    <p:sldId id="267" r:id="rId19"/>
    <p:sldId id="299" r:id="rId20"/>
    <p:sldId id="329" r:id="rId21"/>
    <p:sldId id="275" r:id="rId22"/>
    <p:sldId id="507" r:id="rId23"/>
    <p:sldId id="301" r:id="rId24"/>
    <p:sldId id="303" r:id="rId25"/>
    <p:sldId id="304" r:id="rId26"/>
    <p:sldId id="490" r:id="rId27"/>
    <p:sldId id="273" r:id="rId28"/>
    <p:sldId id="274" r:id="rId29"/>
    <p:sldId id="276" r:id="rId30"/>
    <p:sldId id="491" r:id="rId31"/>
    <p:sldId id="285" r:id="rId32"/>
    <p:sldId id="288" r:id="rId33"/>
    <p:sldId id="323" r:id="rId34"/>
    <p:sldId id="319" r:id="rId35"/>
    <p:sldId id="320" r:id="rId36"/>
    <p:sldId id="321" r:id="rId37"/>
    <p:sldId id="322" r:id="rId38"/>
    <p:sldId id="331" r:id="rId39"/>
    <p:sldId id="325" r:id="rId40"/>
    <p:sldId id="279" r:id="rId41"/>
    <p:sldId id="280" r:id="rId42"/>
    <p:sldId id="332" r:id="rId43"/>
    <p:sldId id="326" r:id="rId44"/>
    <p:sldId id="289" r:id="rId45"/>
    <p:sldId id="292" r:id="rId46"/>
    <p:sldId id="293" r:id="rId47"/>
    <p:sldId id="294" r:id="rId48"/>
    <p:sldId id="306" r:id="rId49"/>
    <p:sldId id="298" r:id="rId50"/>
    <p:sldId id="486" r:id="rId51"/>
  </p:sldIdLst>
  <p:sldSz cx="9144000" cy="6858000" type="screen4x3"/>
  <p:notesSz cx="6629400" cy="9753600"/>
  <p:kinsoku lang="ja-JP" invalStChars="、。，．・：；？！゛゜ヽヾゝゞ々ー’”）〕］｝〉》」』】°‰′″℃￠％ぁぃぅぇぉっゃゅょゎァィゥェォッャュョヮヵヶ!%),.:;?]}｡｣､･ｧｨｩｪｫｬｭｮｯｰﾞﾟ" invalEndChars="‘“（〔［｛〈《「『【￥＄$([\{｢￡"/>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2"/>
    <p:restoredTop sz="90952"/>
  </p:normalViewPr>
  <p:slideViewPr>
    <p:cSldViewPr>
      <p:cViewPr varScale="1">
        <p:scale>
          <a:sx n="116" d="100"/>
          <a:sy n="116" d="100"/>
        </p:scale>
        <p:origin x="89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handoutMaster" Target="handoutMasters/handoutMaster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00100" y="46355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lstStyle/>
          <a:p>
            <a:pPr lvl="0"/>
            <a:r>
              <a:rPr lang="en-GB" altLang="en-US"/>
              <a:t>Click to edit Master notes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051" name="Rectangle 3"/>
          <p:cNvSpPr>
            <a:spLocks noGrp="1" noRot="1" noChangeAspect="1" noChangeArrowheads="1" noTextEdit="1"/>
          </p:cNvSpPr>
          <p:nvPr>
            <p:ph type="sldImg" idx="2"/>
          </p:nvPr>
        </p:nvSpPr>
        <p:spPr bwMode="auto">
          <a:xfrm>
            <a:off x="1038225" y="850900"/>
            <a:ext cx="4552950" cy="3416300"/>
          </a:xfrm>
          <a:prstGeom prst="rect">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00796352-59BF-FB44-B5BC-BE08AD520136}" type="slidenum">
              <a:rPr lang="en-US" altLang="en-US"/>
              <a:t>12</a:t>
            </a:fld>
            <a:endParaRPr lang="en-US" altLang="en-US"/>
          </a:p>
        </p:txBody>
      </p:sp>
      <p:sp>
        <p:nvSpPr>
          <p:cNvPr id="125954" name="Rectangle 2"/>
          <p:cNvSpPr>
            <a:spLocks noGrp="1" noRot="1" noChangeAspect="1" noChangeArrowheads="1" noTextEdit="1"/>
          </p:cNvSpPr>
          <p:nvPr>
            <p:ph type="sldImg"/>
          </p:nvPr>
        </p:nvSpPr>
        <p:spPr/>
      </p:sp>
      <p:sp>
        <p:nvSpPr>
          <p:cNvPr id="1259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D75A10D0-F06F-0F4A-8F1F-4CF70005996A}" type="slidenum">
              <a:rPr lang="en-US" altLang="en-US"/>
              <a:t>13</a:t>
            </a:fld>
            <a:endParaRPr lang="en-US" altLang="en-US"/>
          </a:p>
        </p:txBody>
      </p:sp>
      <p:sp>
        <p:nvSpPr>
          <p:cNvPr id="126978" name="Rectangle 2"/>
          <p:cNvSpPr>
            <a:spLocks noGrp="1" noRot="1" noChangeAspect="1" noChangeArrowheads="1" noTextEdit="1"/>
          </p:cNvSpPr>
          <p:nvPr>
            <p:ph type="sldImg"/>
          </p:nvPr>
        </p:nvSpPr>
        <p:spPr/>
      </p:sp>
      <p:sp>
        <p:nvSpPr>
          <p:cNvPr id="1269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p:txBody>
          <a:bodyPr/>
          <a:lstStyle/>
          <a:p>
            <a:endParaRPr lang="en-US" altLang="en-US"/>
          </a:p>
        </p:txBody>
      </p:sp>
      <p:sp>
        <p:nvSpPr>
          <p:cNvPr id="20483"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F19B8E67-C45E-C24F-BE04-6EF6CE72EA1C}" type="slidenum">
              <a:rPr lang="en-US" altLang="en-US"/>
              <a:t>15</a:t>
            </a:fld>
            <a:endParaRPr lang="en-US" altLang="en-US"/>
          </a:p>
        </p:txBody>
      </p:sp>
      <p:sp>
        <p:nvSpPr>
          <p:cNvPr id="129026" name="Rectangle 2"/>
          <p:cNvSpPr>
            <a:spLocks noGrp="1" noRot="1" noChangeAspect="1" noChangeArrowheads="1" noTextEdit="1"/>
          </p:cNvSpPr>
          <p:nvPr>
            <p:ph type="sldImg"/>
          </p:nvPr>
        </p:nvSpPr>
        <p:spPr/>
      </p:sp>
      <p:sp>
        <p:nvSpPr>
          <p:cNvPr id="1290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p:txBody>
          <a:bodyPr/>
          <a:lstStyle/>
          <a:p>
            <a:endParaRPr lang="en-US" altLang="en-US"/>
          </a:p>
        </p:txBody>
      </p:sp>
      <p:sp>
        <p:nvSpPr>
          <p:cNvPr id="22531"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CB39400D-19FD-1D44-8436-426042A2F4CF}" type="slidenum">
              <a:rPr lang="en-US" altLang="en-US"/>
              <a:t>17</a:t>
            </a:fld>
            <a:endParaRPr lang="en-US" altLang="en-US"/>
          </a:p>
        </p:txBody>
      </p:sp>
      <p:sp>
        <p:nvSpPr>
          <p:cNvPr id="128002" name="Rectangle 2"/>
          <p:cNvSpPr>
            <a:spLocks noGrp="1" noRot="1" noChangeAspect="1" noChangeArrowheads="1" noTextEdit="1"/>
          </p:cNvSpPr>
          <p:nvPr>
            <p:ph type="sldImg"/>
          </p:nvPr>
        </p:nvSpPr>
        <p:spPr/>
      </p:sp>
      <p:sp>
        <p:nvSpPr>
          <p:cNvPr id="1280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p:txBody>
          <a:bodyPr/>
          <a:lstStyle/>
          <a:p>
            <a:endParaRPr lang="en-US" alt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B22807AF-565E-9241-8AEF-AD59EC480223}" type="slidenum">
              <a:rPr lang="en-US" altLang="en-US"/>
              <a:t>20</a:t>
            </a:fld>
            <a:endParaRPr lang="en-US" altLang="en-US"/>
          </a:p>
        </p:txBody>
      </p:sp>
      <p:sp>
        <p:nvSpPr>
          <p:cNvPr id="139266" name="Rectangle 2"/>
          <p:cNvSpPr>
            <a:spLocks noGrp="1" noRot="1" noChangeAspect="1" noChangeArrowheads="1" noTextEdit="1"/>
          </p:cNvSpPr>
          <p:nvPr>
            <p:ph type="sldImg"/>
          </p:nvPr>
        </p:nvSpPr>
        <p:spPr/>
      </p:sp>
      <p:sp>
        <p:nvSpPr>
          <p:cNvPr id="1392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348697E5-9B4E-6C42-9506-51D6486EA99E}" type="slidenum">
              <a:rPr lang="en-US" altLang="en-US"/>
              <a:t>21</a:t>
            </a:fld>
            <a:endParaRPr lang="en-US" altLang="en-US"/>
          </a:p>
        </p:txBody>
      </p:sp>
      <p:sp>
        <p:nvSpPr>
          <p:cNvPr id="130050" name="Rectangle 2"/>
          <p:cNvSpPr>
            <a:spLocks noGrp="1" noRot="1" noChangeAspect="1" noChangeArrowheads="1" noTextEdit="1"/>
          </p:cNvSpPr>
          <p:nvPr>
            <p:ph type="sldImg"/>
          </p:nvPr>
        </p:nvSpPr>
        <p:spPr/>
      </p:sp>
      <p:sp>
        <p:nvSpPr>
          <p:cNvPr id="1300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9FB3A7A5-3B1A-DE45-BFE5-0E8A1AFC4C9A}" type="slidenum">
              <a:rPr lang="en-US" altLang="en-US"/>
              <a:t>22</a:t>
            </a:fld>
            <a:endParaRPr lang="en-US" altLang="en-US"/>
          </a:p>
        </p:txBody>
      </p:sp>
      <p:sp>
        <p:nvSpPr>
          <p:cNvPr id="132098" name="Rectangle 2"/>
          <p:cNvSpPr>
            <a:spLocks noGrp="1" noRot="1" noChangeAspect="1" noChangeArrowheads="1" noTextEdit="1"/>
          </p:cNvSpPr>
          <p:nvPr>
            <p:ph type="sldImg"/>
          </p:nvPr>
        </p:nvSpPr>
        <p:spPr/>
      </p:sp>
      <p:sp>
        <p:nvSpPr>
          <p:cNvPr id="1320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BE1441D-031F-C348-808A-B35FFEF4D6CA}"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t>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5714" name="Rectangle 2"/>
          <p:cNvSpPr>
            <a:spLocks noGrp="1" noRot="1" noChangeAspect="1" noChangeArrowheads="1" noTextEdit="1"/>
          </p:cNvSpPr>
          <p:nvPr>
            <p:ph type="sldImg"/>
          </p:nvPr>
        </p:nvSpPr>
        <p:spPr/>
      </p:sp>
      <p:sp>
        <p:nvSpPr>
          <p:cNvPr id="1157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EC024F6E-FAE9-5F40-8E68-3AB90EF9FE3E}" type="slidenum">
              <a:rPr lang="en-US" altLang="en-US"/>
              <a:t>23</a:t>
            </a:fld>
            <a:endParaRPr lang="en-US" altLang="en-US"/>
          </a:p>
        </p:txBody>
      </p:sp>
      <p:sp>
        <p:nvSpPr>
          <p:cNvPr id="133122" name="Rectangle 2"/>
          <p:cNvSpPr>
            <a:spLocks noGrp="1" noRot="1" noChangeAspect="1" noChangeArrowheads="1" noTextEdit="1"/>
          </p:cNvSpPr>
          <p:nvPr>
            <p:ph type="sldImg"/>
          </p:nvPr>
        </p:nvSpPr>
        <p:spPr/>
      </p:sp>
      <p:sp>
        <p:nvSpPr>
          <p:cNvPr id="1331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1C72EFA4-760F-3B44-B07D-D7D16B431479}" type="slidenum">
              <a:rPr lang="en-US" altLang="en-US"/>
              <a:t>24</a:t>
            </a:fld>
            <a:endParaRPr lang="en-US" altLang="en-US"/>
          </a:p>
        </p:txBody>
      </p:sp>
      <p:sp>
        <p:nvSpPr>
          <p:cNvPr id="134146" name="Rectangle 2"/>
          <p:cNvSpPr>
            <a:spLocks noGrp="1" noRot="1" noChangeAspect="1" noChangeArrowheads="1" noTextEdit="1"/>
          </p:cNvSpPr>
          <p:nvPr>
            <p:ph type="sldImg"/>
          </p:nvPr>
        </p:nvSpPr>
        <p:spPr/>
      </p:sp>
      <p:sp>
        <p:nvSpPr>
          <p:cNvPr id="1341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p:txBody>
          <a:bodyPr/>
          <a:lstStyle/>
          <a:p>
            <a:endParaRPr lang="en-US" altLang="en-US"/>
          </a:p>
        </p:txBody>
      </p:sp>
      <p:sp>
        <p:nvSpPr>
          <p:cNvPr id="32771" name="Rectangle 3"/>
          <p:cNvSpPr>
            <a:spLocks noGrp="1" noRot="1" noChangeAspect="1" noChangeArrowheads="1" noTextEdit="1"/>
          </p:cNvSpPr>
          <p:nvPr>
            <p:ph type="sldImg"/>
          </p:nvPr>
        </p:nvSpPr>
        <p:spPr>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p:txBody>
          <a:bodyPr/>
          <a:lstStyle/>
          <a:p>
            <a:endParaRPr lang="en-US" altLang="en-US"/>
          </a:p>
        </p:txBody>
      </p:sp>
      <p:sp>
        <p:nvSpPr>
          <p:cNvPr id="34819" name="Rectangle 3"/>
          <p:cNvSpPr>
            <a:spLocks noGrp="1" noRot="1" noChangeAspect="1" noChangeArrowheads="1" noTextEdit="1"/>
          </p:cNvSpPr>
          <p:nvPr>
            <p:ph type="sldImg"/>
          </p:nvPr>
        </p:nvSpPr>
        <p:spPr>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p:txBody>
          <a:bodyPr/>
          <a:lstStyle/>
          <a:p>
            <a:endParaRPr lang="en-US" altLang="en-US"/>
          </a:p>
        </p:txBody>
      </p:sp>
      <p:sp>
        <p:nvSpPr>
          <p:cNvPr id="58371" name="Rectangle 3"/>
          <p:cNvSpPr>
            <a:spLocks noGrp="1" noRot="1" noChangeAspect="1" noChangeArrowheads="1" noTextEdit="1"/>
          </p:cNvSpPr>
          <p:nvPr>
            <p:ph type="sldImg"/>
          </p:nvPr>
        </p:nvSpPr>
        <p:spPr>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p:txBody>
          <a:bodyPr/>
          <a:lstStyle/>
          <a:p>
            <a:endParaRPr lang="en-US" alt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p:txBody>
          <a:bodyPr/>
          <a:lstStyle/>
          <a:p>
            <a:endParaRPr lang="en-US" altLang="en-US"/>
          </a:p>
        </p:txBody>
      </p:sp>
      <p:sp>
        <p:nvSpPr>
          <p:cNvPr id="60419" name="Rectangle 3"/>
          <p:cNvSpPr>
            <a:spLocks noGrp="1" noRot="1" noChangeAspect="1" noChangeArrowheads="1" noTextEdit="1"/>
          </p:cNvSpPr>
          <p:nvPr>
            <p:ph type="sldImg"/>
          </p:nvPr>
        </p:nvSpPr>
        <p:spPr>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p:txBody>
          <a:bodyPr/>
          <a:lstStyle/>
          <a:p>
            <a:endParaRPr lang="en-US" altLang="en-US"/>
          </a:p>
        </p:txBody>
      </p:sp>
      <p:sp>
        <p:nvSpPr>
          <p:cNvPr id="65539" name="Rectangle 3"/>
          <p:cNvSpPr>
            <a:spLocks noGrp="1" noRot="1" noChangeAspect="1" noChangeArrowheads="1" noTextEdit="1"/>
          </p:cNvSpPr>
          <p:nvPr>
            <p:ph type="sldImg"/>
          </p:nvPr>
        </p:nvSpPr>
        <p:spPr>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p:txBody>
          <a:bodyPr/>
          <a:lstStyle/>
          <a:p>
            <a:endParaRPr lang="en-US" altLang="en-US"/>
          </a:p>
        </p:txBody>
      </p:sp>
      <p:sp>
        <p:nvSpPr>
          <p:cNvPr id="67587" name="Rectangle 3"/>
          <p:cNvSpPr>
            <a:spLocks noGrp="1" noRot="1" noChangeAspect="1" noChangeArrowheads="1" noTextEdit="1"/>
          </p:cNvSpPr>
          <p:nvPr>
            <p:ph type="sldImg"/>
          </p:nvPr>
        </p:nvSpPr>
        <p:spPr>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p:txBody>
          <a:bodyPr/>
          <a:lstStyle/>
          <a:p>
            <a:endParaRPr lang="en-US" altLang="en-US"/>
          </a:p>
        </p:txBody>
      </p:sp>
      <p:sp>
        <p:nvSpPr>
          <p:cNvPr id="6963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48A5A39-5E16-D040-892C-DC9451BFDC84}"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t>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21858" name="Rectangle 2"/>
          <p:cNvSpPr>
            <a:spLocks noGrp="1" noRot="1" noChangeAspect="1" noChangeArrowheads="1" noTextEdit="1"/>
          </p:cNvSpPr>
          <p:nvPr>
            <p:ph type="sldImg"/>
          </p:nvPr>
        </p:nvSpPr>
        <p:spPr/>
      </p:sp>
      <p:sp>
        <p:nvSpPr>
          <p:cNvPr id="1218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p:txBody>
          <a:bodyPr/>
          <a:lstStyle/>
          <a:p>
            <a:endParaRPr lang="en-US" altLang="en-US"/>
          </a:p>
        </p:txBody>
      </p:sp>
      <p:sp>
        <p:nvSpPr>
          <p:cNvPr id="90115" name="Rectangle 3"/>
          <p:cNvSpPr>
            <a:spLocks noGrp="1" noRot="1" noChangeAspect="1" noChangeArrowheads="1" noTextEdit="1"/>
          </p:cNvSpPr>
          <p:nvPr>
            <p:ph type="sldImg"/>
          </p:nvPr>
        </p:nvSpPr>
        <p:spPr>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p:txBody>
          <a:bodyPr/>
          <a:lstStyle/>
          <a:p>
            <a:endParaRPr lang="en-US" altLang="en-US"/>
          </a:p>
        </p:txBody>
      </p:sp>
      <p:sp>
        <p:nvSpPr>
          <p:cNvPr id="77827"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F9A35C4-1B94-FB4D-98DF-030CE7D7714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t>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74082" name="Rectangle 2"/>
          <p:cNvSpPr>
            <a:spLocks noGrp="1" noRot="1" noChangeAspect="1" noChangeArrowheads="1" noTextEdit="1"/>
          </p:cNvSpPr>
          <p:nvPr>
            <p:ph type="sldImg"/>
          </p:nvPr>
        </p:nvSpPr>
        <p:spPr/>
      </p:sp>
      <p:sp>
        <p:nvSpPr>
          <p:cNvPr id="1740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588BA2F-4C95-5E4D-9AB7-FD7618994949}"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t>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16738" name="Rectangle 2"/>
          <p:cNvSpPr>
            <a:spLocks noGrp="1" noRot="1" noChangeAspect="1" noChangeArrowheads="1" noTextEdit="1"/>
          </p:cNvSpPr>
          <p:nvPr>
            <p:ph type="sldImg"/>
          </p:nvPr>
        </p:nvSpPr>
        <p:spPr/>
      </p:sp>
      <p:sp>
        <p:nvSpPr>
          <p:cNvPr id="1167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p:txBody>
          <a:bodyPr/>
          <a:lstStyle/>
          <a:p>
            <a:endParaRPr lang="en-US" alt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p:txBody>
          <a:bodyPr/>
          <a:lstStyle/>
          <a:p>
            <a:endParaRPr lang="en-US" alt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p:txBody>
          <a:bodyPr/>
          <a:lstStyle/>
          <a:p>
            <a:endParaRPr lang="en-US" altLang="en-US"/>
          </a:p>
        </p:txBody>
      </p:sp>
      <p:sp>
        <p:nvSpPr>
          <p:cNvPr id="12291"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5F4AE40E-A6C9-D447-A488-34A3619A1EE0}" type="slidenum">
              <a:rPr lang="en-US" altLang="en-US"/>
              <a:t>11</a:t>
            </a:fld>
            <a:endParaRPr lang="en-US" altLang="en-US"/>
          </a:p>
        </p:txBody>
      </p:sp>
      <p:sp>
        <p:nvSpPr>
          <p:cNvPr id="124930" name="Rectangle 2"/>
          <p:cNvSpPr>
            <a:spLocks noGrp="1" noRot="1" noChangeAspect="1" noChangeArrowheads="1" noTextEdit="1"/>
          </p:cNvSpPr>
          <p:nvPr>
            <p:ph type="sldImg"/>
          </p:nvPr>
        </p:nvSpPr>
        <p:spPr/>
      </p:sp>
      <p:sp>
        <p:nvSpPr>
          <p:cNvPr id="124931"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D5BFFE-FC86-ED48-BA6D-5318C4EA14C0}" type="datetime1">
              <a:rPr lang="en-US" smtClean="0"/>
              <a:t>11/13/23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C1F7E-D79D-0043-872B-EAD79E31E8E3}" type="datetime1">
              <a:rPr lang="en-US" smtClean="0"/>
              <a:t>11/13/23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5AEC91-1055-6341-9ACF-BB626655AECC}" type="datetime1">
              <a:rPr lang="en-US" smtClean="0"/>
              <a:t>11/13/23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447802"/>
            <a:ext cx="6619244" cy="3329581"/>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4777380"/>
            <a:ext cx="6619244" cy="861420"/>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A17550-2781-5543-9BE4-105014613A83}" type="datetime1">
              <a:rPr lang="en-US" smtClean="0"/>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0E58740-AA3E-404D-A9F0-E132CA7DE69F}" type="datetime1">
              <a:rPr lang="en-US" smtClean="0"/>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8" y="2861735"/>
            <a:ext cx="6619243" cy="1915647"/>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4777381"/>
            <a:ext cx="6619244" cy="8604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958FD3-CE6E-FE45-9F9C-233F528115EA}" type="datetime1">
              <a:rPr lang="en-US" smtClean="0"/>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2060577"/>
            <a:ext cx="3297254" cy="4195763"/>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1" y="2056093"/>
            <a:ext cx="3297256" cy="4200245"/>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C8A003-9196-F74B-BBD7-B57ACB358663}" type="datetime1">
              <a:rPr lang="en-US" smtClean="0"/>
              <a:t>11/13/23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905000"/>
            <a:ext cx="3297254"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2514600"/>
            <a:ext cx="3297254" cy="3741738"/>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905000"/>
            <a:ext cx="3297254"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2514600"/>
            <a:ext cx="3297254" cy="3741738"/>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B54C58-D18B-AF4F-AA50-88E0808E0171}" type="datetime1">
              <a:rPr lang="en-US" smtClean="0"/>
              <a:t>11/13/23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69C905-FCA9-C740-9F7C-1F2F35827042}" type="datetime1">
              <a:rPr lang="en-US" smtClean="0"/>
              <a:t>11/13/23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620B036-6AEE-7C44-936C-10FECE66A5CB}" type="datetime1">
              <a:rPr lang="en-US" smtClean="0"/>
              <a:t>11/13/23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447800"/>
            <a:ext cx="2550798" cy="144780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3" y="1447800"/>
            <a:ext cx="3896998" cy="4572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6" y="3129282"/>
            <a:ext cx="2550797" cy="28955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F5163BA-5E8C-8345-AA37-8713004AD876}" type="datetime1">
              <a:rPr lang="en-US" smtClean="0"/>
              <a:t>11/13/23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7E689-AACC-BA4A-B3A3-2EFB42193980}" type="datetime1">
              <a:rPr lang="en-US" smtClean="0"/>
              <a:t>11/13/23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1" y="1854193"/>
            <a:ext cx="3819680" cy="1574808"/>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1143000"/>
            <a:ext cx="24003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3657600"/>
            <a:ext cx="3813734" cy="13716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5B4C58E-848D-D94F-8654-A63F047A44C0}" type="datetime1">
              <a:rPr lang="en-US" smtClean="0"/>
              <a:t>11/13/23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8" y="4800588"/>
            <a:ext cx="6619243"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685800"/>
            <a:ext cx="6619244"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5367325"/>
            <a:ext cx="6619242" cy="493712"/>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8B63782-5232-CC43-8661-FACF571F2A2F}" type="datetime1">
              <a:rPr lang="en-US" smtClean="0"/>
              <a:t>11/13/23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1447800"/>
            <a:ext cx="6619244" cy="19812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7" y="3657600"/>
            <a:ext cx="6619244" cy="23622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10E6A3B9-9E01-0542-B96E-E3D85866A19F}" type="datetime1">
              <a:rPr lang="en-US" smtClean="0"/>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2" y="1447800"/>
            <a:ext cx="5999486" cy="2323374"/>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1" y="3771174"/>
            <a:ext cx="5459737" cy="342174"/>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7" y="4350657"/>
            <a:ext cx="6619244" cy="16764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733FDD4D-E64B-AB4A-A024-AB718D7042F0}" type="datetime1">
              <a:rPr lang="en-US" smtClean="0"/>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
        <p:nvSpPr>
          <p:cNvPr id="12" name="TextBox 11"/>
          <p:cNvSpPr txBox="1"/>
          <p:nvPr/>
        </p:nvSpPr>
        <p:spPr>
          <a:xfrm>
            <a:off x="673721" y="971254"/>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9150" dirty="0"/>
              <a:t>“</a:t>
            </a:r>
          </a:p>
        </p:txBody>
      </p:sp>
      <p:sp>
        <p:nvSpPr>
          <p:cNvPr id="15" name="TextBox 14"/>
          <p:cNvSpPr txBox="1"/>
          <p:nvPr/>
        </p:nvSpPr>
        <p:spPr>
          <a:xfrm>
            <a:off x="6997868" y="2613788"/>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9150" dirty="0"/>
              <a: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3124201"/>
            <a:ext cx="6619245" cy="165318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7" y="4777381"/>
            <a:ext cx="6619244" cy="8604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B82E67-DC62-444A-8B86-D9A7180E7B7A}" type="datetime1">
              <a:rPr lang="en-US" smtClean="0"/>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981200"/>
            <a:ext cx="2210150"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8" y="266700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981200"/>
            <a:ext cx="2202181"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66700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6" y="1981200"/>
            <a:ext cx="2199085"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6" y="266700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CFA63F-5AC4-1B44-98C5-BD39B901FD1A}" type="datetime1">
              <a:rPr lang="en-US" smtClean="0"/>
              <a:t>11/13/23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4250950"/>
            <a:ext cx="2205038"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2209800"/>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4827213"/>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4250950"/>
            <a:ext cx="2197894"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2" y="2209800"/>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7" y="4827212"/>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6" y="4250950"/>
            <a:ext cx="2199085"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2209800"/>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4827210"/>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2D82FE-BA5C-A148-BB80-42DAD0EC176A}" type="datetime1">
              <a:rPr lang="en-US" smtClean="0"/>
              <a:t>11/13/23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B3320-F0D0-3C49-8C9D-9FE0D7955570}" type="datetime1">
              <a:rPr lang="en-US" smtClean="0"/>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430215"/>
            <a:ext cx="131445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887414"/>
            <a:ext cx="5567362"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A9FF55-0281-5A44-B16A-6F686607E4F5}" type="datetime1">
              <a:rPr lang="en-US" smtClean="0"/>
              <a:t>11/13/23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Section Header">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343400" y="2810328"/>
            <a:ext cx="4648200" cy="533400"/>
          </a:xfrm>
        </p:spPr>
        <p:txBody>
          <a:bodyPr>
            <a:noAutofit/>
          </a:bodyPr>
          <a:lstStyle>
            <a:lvl1pPr marL="0" marR="0" indent="0" algn="l" defTabSz="685800" rtl="0" eaLnBrk="1" fontAlgn="auto" latinLnBrk="0" hangingPunct="1">
              <a:lnSpc>
                <a:spcPct val="100000"/>
              </a:lnSpc>
              <a:spcBef>
                <a:spcPct val="20000"/>
              </a:spcBef>
              <a:spcAft>
                <a:spcPts val="0"/>
              </a:spcAft>
              <a:buClrTx/>
              <a:buSzTx/>
              <a:buFontTx/>
              <a:buNone/>
              <a:defRPr sz="3000">
                <a:solidFill>
                  <a:schemeClr val="bg1"/>
                </a:solidFill>
              </a:defRPr>
            </a:lvl1pPr>
          </a:lstStyle>
          <a:p>
            <a:pPr marL="257175" marR="0" lvl="0" indent="-257175" algn="l" defTabSz="6858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b="1" dirty="0">
                <a:solidFill>
                  <a:srgbClr val="FFFFFF"/>
                </a:solidFill>
                <a:latin typeface="Segoe UI Light" pitchFamily="34" charset="0"/>
              </a:rPr>
              <a:t>Section name</a:t>
            </a:r>
            <a:endParaRPr lang="en-US" dirty="0"/>
          </a:p>
        </p:txBody>
      </p:sp>
      <p:sp>
        <p:nvSpPr>
          <p:cNvPr id="10" name="Oval 12"/>
          <p:cNvSpPr>
            <a:spLocks noChangeArrowheads="1"/>
          </p:cNvSpPr>
          <p:nvPr userDrawn="1"/>
        </p:nvSpPr>
        <p:spPr bwMode="auto">
          <a:xfrm>
            <a:off x="4038600" y="3048000"/>
            <a:ext cx="190500" cy="190500"/>
          </a:xfrm>
          <a:prstGeom prst="ellipse">
            <a:avLst/>
          </a:prstGeom>
          <a:solidFill>
            <a:srgbClr val="D0243C"/>
          </a:solidFill>
          <a:ln w="9525">
            <a:noFill/>
            <a:round/>
          </a:ln>
        </p:spPr>
        <p:txBody>
          <a:bodyPr wrap="none" anchor="ctr"/>
          <a:lstStyle/>
          <a:p>
            <a:endParaRPr lang="en-US" sz="13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B71105-638E-7A43-A646-C273421EB599}" type="datetime1">
              <a:rPr lang="en-US" smtClean="0"/>
              <a:t>11/13/23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Section Header">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343400" y="2810328"/>
            <a:ext cx="4648200" cy="533400"/>
          </a:xfrm>
        </p:spPr>
        <p:txBody>
          <a:bodyPr>
            <a:noAutofit/>
          </a:bodyPr>
          <a:lstStyle>
            <a:lvl1pPr marL="0" marR="0" indent="0" algn="l" defTabSz="685800" rtl="0" eaLnBrk="1" fontAlgn="auto" latinLnBrk="0" hangingPunct="1">
              <a:lnSpc>
                <a:spcPct val="100000"/>
              </a:lnSpc>
              <a:spcBef>
                <a:spcPct val="20000"/>
              </a:spcBef>
              <a:spcAft>
                <a:spcPts val="0"/>
              </a:spcAft>
              <a:buClrTx/>
              <a:buSzTx/>
              <a:buFontTx/>
              <a:buNone/>
              <a:defRPr sz="3000">
                <a:solidFill>
                  <a:schemeClr val="bg1"/>
                </a:solidFill>
              </a:defRPr>
            </a:lvl1pPr>
          </a:lstStyle>
          <a:p>
            <a:pPr marL="257175" marR="0" lvl="0" indent="-257175" algn="l" defTabSz="6858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b="1" dirty="0">
                <a:solidFill>
                  <a:srgbClr val="FFFFFF"/>
                </a:solidFill>
                <a:latin typeface="Segoe UI Light" pitchFamily="34" charset="0"/>
              </a:rPr>
              <a:t>Section name</a:t>
            </a:r>
            <a:endParaRPr lang="en-US" dirty="0"/>
          </a:p>
        </p:txBody>
      </p:sp>
      <p:sp>
        <p:nvSpPr>
          <p:cNvPr id="10" name="Oval 12"/>
          <p:cNvSpPr>
            <a:spLocks noChangeArrowheads="1"/>
          </p:cNvSpPr>
          <p:nvPr userDrawn="1"/>
        </p:nvSpPr>
        <p:spPr bwMode="auto">
          <a:xfrm>
            <a:off x="4038600" y="3048000"/>
            <a:ext cx="190500" cy="190500"/>
          </a:xfrm>
          <a:prstGeom prst="ellipse">
            <a:avLst/>
          </a:prstGeom>
          <a:solidFill>
            <a:srgbClr val="D0243C"/>
          </a:solidFill>
          <a:ln w="9525">
            <a:noFill/>
            <a:round/>
          </a:ln>
        </p:spPr>
        <p:txBody>
          <a:bodyPr wrap="none" anchor="ctr"/>
          <a:lstStyle/>
          <a:p>
            <a:endParaRPr lang="en-US" sz="135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_Section Header">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343400" y="2810328"/>
            <a:ext cx="4648200" cy="533400"/>
          </a:xfrm>
        </p:spPr>
        <p:txBody>
          <a:bodyPr>
            <a:noAutofit/>
          </a:bodyPr>
          <a:lstStyle>
            <a:lvl1pPr marL="0" marR="0" indent="0" algn="l" defTabSz="685800" rtl="0" eaLnBrk="1" fontAlgn="auto" latinLnBrk="0" hangingPunct="1">
              <a:lnSpc>
                <a:spcPct val="100000"/>
              </a:lnSpc>
              <a:spcBef>
                <a:spcPct val="20000"/>
              </a:spcBef>
              <a:spcAft>
                <a:spcPts val="0"/>
              </a:spcAft>
              <a:buClrTx/>
              <a:buSzTx/>
              <a:buFontTx/>
              <a:buNone/>
              <a:defRPr sz="3000">
                <a:solidFill>
                  <a:schemeClr val="bg1"/>
                </a:solidFill>
              </a:defRPr>
            </a:lvl1pPr>
          </a:lstStyle>
          <a:p>
            <a:pPr marL="257175" marR="0" lvl="0" indent="-257175" algn="l" defTabSz="6858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b="1" dirty="0">
                <a:solidFill>
                  <a:srgbClr val="FFFFFF"/>
                </a:solidFill>
                <a:latin typeface="Segoe UI Light" pitchFamily="34" charset="0"/>
              </a:rPr>
              <a:t>Section name</a:t>
            </a:r>
            <a:endParaRPr lang="en-US" dirty="0"/>
          </a:p>
        </p:txBody>
      </p:sp>
      <p:sp>
        <p:nvSpPr>
          <p:cNvPr id="10" name="Oval 12"/>
          <p:cNvSpPr>
            <a:spLocks noChangeArrowheads="1"/>
          </p:cNvSpPr>
          <p:nvPr userDrawn="1"/>
        </p:nvSpPr>
        <p:spPr bwMode="auto">
          <a:xfrm>
            <a:off x="4038600" y="3048000"/>
            <a:ext cx="190500" cy="190500"/>
          </a:xfrm>
          <a:prstGeom prst="ellipse">
            <a:avLst/>
          </a:prstGeom>
          <a:solidFill>
            <a:srgbClr val="D0243C"/>
          </a:solidFill>
          <a:ln w="9525">
            <a:noFill/>
            <a:round/>
          </a:ln>
        </p:spPr>
        <p:txBody>
          <a:bodyPr wrap="none" anchor="ctr"/>
          <a:lstStyle/>
          <a:p>
            <a:endParaRPr lang="en-US" sz="135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_Section Header">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343400" y="2810328"/>
            <a:ext cx="4648200" cy="533400"/>
          </a:xfrm>
        </p:spPr>
        <p:txBody>
          <a:bodyPr>
            <a:noAutofit/>
          </a:bodyPr>
          <a:lstStyle>
            <a:lvl1pPr marL="0" marR="0" indent="0" algn="l" defTabSz="685800" rtl="0" eaLnBrk="1" fontAlgn="auto" latinLnBrk="0" hangingPunct="1">
              <a:lnSpc>
                <a:spcPct val="100000"/>
              </a:lnSpc>
              <a:spcBef>
                <a:spcPct val="20000"/>
              </a:spcBef>
              <a:spcAft>
                <a:spcPts val="0"/>
              </a:spcAft>
              <a:buClrTx/>
              <a:buSzTx/>
              <a:buFontTx/>
              <a:buNone/>
              <a:defRPr sz="3000">
                <a:solidFill>
                  <a:schemeClr val="bg1"/>
                </a:solidFill>
              </a:defRPr>
            </a:lvl1pPr>
          </a:lstStyle>
          <a:p>
            <a:pPr marL="257175" marR="0" lvl="0" indent="-257175" algn="l" defTabSz="6858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b="1" dirty="0">
                <a:solidFill>
                  <a:srgbClr val="FFFFFF"/>
                </a:solidFill>
                <a:latin typeface="Segoe UI Light" pitchFamily="34" charset="0"/>
              </a:rPr>
              <a:t>Section name</a:t>
            </a:r>
            <a:endParaRPr lang="en-US" dirty="0"/>
          </a:p>
        </p:txBody>
      </p:sp>
      <p:sp>
        <p:nvSpPr>
          <p:cNvPr id="10" name="Oval 12"/>
          <p:cNvSpPr>
            <a:spLocks noChangeArrowheads="1"/>
          </p:cNvSpPr>
          <p:nvPr userDrawn="1"/>
        </p:nvSpPr>
        <p:spPr bwMode="auto">
          <a:xfrm>
            <a:off x="4038600" y="3048000"/>
            <a:ext cx="190500" cy="190500"/>
          </a:xfrm>
          <a:prstGeom prst="ellipse">
            <a:avLst/>
          </a:prstGeom>
          <a:solidFill>
            <a:srgbClr val="D0243C"/>
          </a:solidFill>
          <a:ln w="9525">
            <a:noFill/>
            <a:round/>
          </a:ln>
        </p:spPr>
        <p:txBody>
          <a:bodyPr wrap="none" anchor="ctr"/>
          <a:lstStyle/>
          <a:p>
            <a:endParaRPr lang="en-US" sz="135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EB6CF30-0440-1C4C-92A4-8425BA5CA499}" type="slidenum">
              <a:rPr lang="en-US" altLang="en-US"/>
              <a:t>‹#›</a:t>
            </a:fld>
            <a:endParaRPr lang="en-US"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6728AAD-D3DC-CC4F-BE29-5E0212F02161}" type="slidenum">
              <a:rPr lang="en-US" altLang="en-US"/>
              <a:t>‹#›</a:t>
            </a:fld>
            <a:endParaRPr lang="en-US"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BBE4147-B257-064E-BE8D-3E679D8F7430}" type="slidenum">
              <a:rPr lang="en-US" altLang="en-US"/>
              <a:t>‹#›</a:t>
            </a:fld>
            <a:endParaRPr lang="en-US"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CE53515-6213-2D41-92DF-31B689E2BC5A}" type="slidenum">
              <a:rPr lang="en-US" altLang="en-US"/>
              <a:t>‹#›</a:t>
            </a:fld>
            <a:endParaRPr lang="en-US"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7"/>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9"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B5C4D53E-CA48-734D-9F8B-579A253F2DC7}" type="slidenum">
              <a:rPr lang="en-US" altLang="en-US"/>
              <a:t>‹#›</a:t>
            </a:fld>
            <a:endParaRPr lang="en-US"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A594D797-B558-7243-91FF-6B0DB4244689}" type="slidenum">
              <a:rPr lang="en-US" altLang="en-US"/>
              <a:t>‹#›</a:t>
            </a:fld>
            <a:endParaRPr lang="en-US"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851CF7D-6E9C-8841-9C8D-75E130DCFFF6}"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1B2F30-2AC8-6B48-987C-73A1114A665B}" type="datetime1">
              <a:rPr lang="en-US" smtClean="0"/>
              <a:t>11/13/23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6610BB3-69AB-3348-B5EB-9663348FC604}" type="slidenum">
              <a:rPr lang="en-US" altLang="en-US"/>
              <a:t>‹#›</a:t>
            </a:fld>
            <a:endParaRPr lang="en-US"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F920CDE-24A8-624F-BEF3-0D6B627AB7FF}" type="slidenum">
              <a:rPr lang="en-US" altLang="en-US"/>
              <a:t>‹#›</a:t>
            </a:fld>
            <a:endParaRPr lang="en-US"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9966F5E-EF0E-204D-B1D4-E08F93C7DB5B}" type="slidenum">
              <a:rPr lang="en-US" altLang="en-US"/>
              <a:t>‹#›</a:t>
            </a:fld>
            <a:endParaRPr lang="en-US"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2D6F109-A8D4-B645-80EC-0266EB69F09A}"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70B80D-D541-5B4C-96B1-700906E46B5F}" type="datetime1">
              <a:rPr lang="en-US" smtClean="0"/>
              <a:t>11/13/23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E2F21-88C9-8945-B0DF-F7B9A52D5CE8}" type="datetime1">
              <a:rPr lang="en-US" smtClean="0"/>
              <a:t>11/13/23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C3836-B36C-7F43-ADB2-BAC06A0CF2B4}" type="datetime1">
              <a:rPr lang="en-US" smtClean="0"/>
              <a:t>11/13/23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8C31FD-BBF9-5445-89B9-37ED076DBF92}" type="datetime1">
              <a:rPr lang="en-US" smtClean="0"/>
              <a:t>11/13/23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D07F3F-BE43-144E-8393-584BDB2902FD}" type="datetime1">
              <a:rPr lang="en-US" smtClean="0"/>
              <a:t>11/13/23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image" Target="../media/image5.png"/><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4.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3.png"/><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2.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3.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B58ABB-5EC9-054C-A48C-18EDB156351D}" type="datetime1">
              <a:rPr lang="en-US" smtClean="0"/>
              <a:t>11/13/23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3">
            <a:extLst>
              <a:ext uri="{28A0092B-C50C-407E-A947-70E740481C1C}">
                <a14:useLocalDpi xmlns:a14="http://schemas.microsoft.com/office/drawing/2010/main" val="0"/>
              </a:ext>
            </a:extLst>
          </a:blip>
          <a:srcRect l="3613"/>
          <a:stretch>
            <a:fillRect/>
          </a:stretch>
        </p:blipFill>
        <p:spPr>
          <a:xfrm>
            <a:off x="0" y="2669687"/>
            <a:ext cx="3027759" cy="4188315"/>
          </a:xfrm>
          <a:prstGeom prst="rect">
            <a:avLst/>
          </a:prstGeom>
        </p:spPr>
      </p:pic>
      <p:pic>
        <p:nvPicPr>
          <p:cNvPr id="7" name="Picture 6"/>
          <p:cNvPicPr>
            <a:picLocks noChangeAspect="1"/>
          </p:cNvPicPr>
          <p:nvPr/>
        </p:nvPicPr>
        <p:blipFill rotWithShape="1">
          <a:blip r:embed="rId24">
            <a:extLst>
              <a:ext uri="{28A0092B-C50C-407E-A947-70E740481C1C}">
                <a14:useLocalDpi xmlns:a14="http://schemas.microsoft.com/office/drawing/2010/main" val="0"/>
              </a:ext>
            </a:extLst>
          </a:blip>
          <a:srcRect l="35640"/>
          <a:stretch>
            <a:fillRect/>
          </a:stretch>
        </p:blipFill>
        <p:spPr>
          <a:xfrm>
            <a:off x="1" y="2892349"/>
            <a:ext cx="1141809" cy="2365453"/>
          </a:xfrm>
          <a:prstGeom prst="rect">
            <a:avLst/>
          </a:prstGeom>
        </p:spPr>
      </p:pic>
      <p:sp>
        <p:nvSpPr>
          <p:cNvPr id="16" name="Oval 15"/>
          <p:cNvSpPr/>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5">
            <a:extLst>
              <a:ext uri="{28A0092B-C50C-407E-A947-70E740481C1C}">
                <a14:useLocalDpi xmlns:a14="http://schemas.microsoft.com/office/drawing/2010/main" val="0"/>
              </a:ext>
            </a:extLst>
          </a:blip>
          <a:srcRect t="28813"/>
          <a:stretch>
            <a:fillRect/>
          </a:stretch>
        </p:blipFill>
        <p:spPr>
          <a:xfrm>
            <a:off x="5999560" y="2"/>
            <a:ext cx="1202540" cy="1141407"/>
          </a:xfrm>
          <a:prstGeom prst="rect">
            <a:avLst/>
          </a:prstGeom>
        </p:spPr>
      </p:pic>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b="23320"/>
          <a:stretch>
            <a:fillRect/>
          </a:stretch>
        </p:blipFill>
        <p:spPr>
          <a:xfrm>
            <a:off x="6454408" y="6096000"/>
            <a:ext cx="745301" cy="762000"/>
          </a:xfrm>
          <a:prstGeom prst="rect">
            <a:avLst/>
          </a:prstGeom>
        </p:spPr>
      </p:pic>
      <p:sp>
        <p:nvSpPr>
          <p:cNvPr id="14" name="Rectangle 13"/>
          <p:cNvSpPr/>
          <p:nvPr/>
        </p:nvSpPr>
        <p:spPr>
          <a:xfrm>
            <a:off x="7828360"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5" y="452718"/>
            <a:ext cx="7053542"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5" y="2052920"/>
            <a:ext cx="6709906"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2906" y="1828801"/>
            <a:ext cx="99059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0DBF82D9-413B-5D44-93A6-B25740FD0147}" type="datetime1">
              <a:rPr lang="en-US" smtClean="0"/>
              <a:t>11/13/23</a:t>
            </a:fld>
            <a:endParaRPr lang="en-US"/>
          </a:p>
        </p:txBody>
      </p:sp>
      <p:sp>
        <p:nvSpPr>
          <p:cNvPr id="5" name="Footer Placeholder 4"/>
          <p:cNvSpPr>
            <a:spLocks noGrp="1"/>
          </p:cNvSpPr>
          <p:nvPr>
            <p:ph type="ftr" sz="quarter" idx="3"/>
          </p:nvPr>
        </p:nvSpPr>
        <p:spPr>
          <a:xfrm rot="5400000">
            <a:off x="6231207" y="3263399"/>
            <a:ext cx="3859795"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95731"/>
            <a:ext cx="628649" cy="767687"/>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16029373-6C5B-490F-B5A5-38FF4CFBCD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hf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panose="05040102010807070707" charset="2"/>
        <a:buChar char=""/>
        <a:defRPr sz="1500" b="0" i="0" kern="1200">
          <a:solidFill>
            <a:schemeClr val="tx1"/>
          </a:solidFill>
          <a:latin typeface="+mj-lt"/>
          <a:ea typeface="+mj-ea"/>
          <a:cs typeface="+mj-cs"/>
        </a:defRPr>
      </a:lvl1pPr>
      <a:lvl2pPr marL="557530" indent="-214630" algn="l" defTabSz="342900" rtl="0" eaLnBrk="1" latinLnBrk="0" hangingPunct="1">
        <a:spcBef>
          <a:spcPts val="750"/>
        </a:spcBef>
        <a:spcAft>
          <a:spcPts val="0"/>
        </a:spcAft>
        <a:buClr>
          <a:schemeClr val="bg2">
            <a:lumMod val="40000"/>
            <a:lumOff val="60000"/>
          </a:schemeClr>
        </a:buClr>
        <a:buSzPct val="80000"/>
        <a:buFont typeface="Wingdings 3" panose="05040102010807070707"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panose="05040102010807070707"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panose="05040102010807070707"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panose="05040102010807070707" charset="2"/>
        <a:buChar char=""/>
        <a:defRPr sz="1050" b="0" i="0" kern="1200">
          <a:solidFill>
            <a:schemeClr val="tx1"/>
          </a:solidFill>
          <a:latin typeface="+mj-lt"/>
          <a:ea typeface="+mj-ea"/>
          <a:cs typeface="+mj-cs"/>
        </a:defRPr>
      </a:lvl5pPr>
      <a:lvl6pPr marL="1879600" indent="-171450" algn="l" defTabSz="342900" rtl="0" eaLnBrk="1" latinLnBrk="0" hangingPunct="1">
        <a:spcBef>
          <a:spcPts val="750"/>
        </a:spcBef>
        <a:spcAft>
          <a:spcPts val="0"/>
        </a:spcAft>
        <a:buClr>
          <a:schemeClr val="bg2">
            <a:lumMod val="40000"/>
            <a:lumOff val="60000"/>
          </a:schemeClr>
        </a:buClr>
        <a:buSzPct val="80000"/>
        <a:buFont typeface="Wingdings 3" panose="05040102010807070707"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panose="05040102010807070707"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panose="05040102010807070707"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panose="05040102010807070707"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62B8A0B1-C9B5-804C-9B55-00ED4FC47CC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cs typeface="Arial" panose="020B0604020202020204" pitchFamily="34" charset="0"/>
        </a:defRPr>
      </a:lvl2pPr>
      <a:lvl3pPr algn="ctr" rtl="0" fontAlgn="base">
        <a:spcBef>
          <a:spcPct val="0"/>
        </a:spcBef>
        <a:spcAft>
          <a:spcPct val="0"/>
        </a:spcAft>
        <a:defRPr sz="4400">
          <a:solidFill>
            <a:schemeClr val="tx2"/>
          </a:solidFill>
          <a:latin typeface="Times New Roman" panose="02020603050405020304" pitchFamily="18" charset="0"/>
          <a:cs typeface="Arial" panose="020B0604020202020204" pitchFamily="34" charset="0"/>
        </a:defRPr>
      </a:lvl3pPr>
      <a:lvl4pPr algn="ctr" rtl="0" fontAlgn="base">
        <a:spcBef>
          <a:spcPct val="0"/>
        </a:spcBef>
        <a:spcAft>
          <a:spcPct val="0"/>
        </a:spcAft>
        <a:defRPr sz="4400">
          <a:solidFill>
            <a:schemeClr val="tx2"/>
          </a:solidFill>
          <a:latin typeface="Times New Roman" panose="02020603050405020304" pitchFamily="18" charset="0"/>
          <a:cs typeface="Arial" panose="020B0604020202020204" pitchFamily="34" charset="0"/>
        </a:defRPr>
      </a:lvl4pPr>
      <a:lvl5pPr algn="ctr" rtl="0" fontAlgn="base">
        <a:spcBef>
          <a:spcPct val="0"/>
        </a:spcBef>
        <a:spcAft>
          <a:spcPct val="0"/>
        </a:spcAft>
        <a:defRPr sz="4400">
          <a:solidFill>
            <a:schemeClr val="tx2"/>
          </a:solidFill>
          <a:latin typeface="Times New Roman" panose="02020603050405020304" pitchFamily="18" charset="0"/>
          <a:cs typeface="Arial" panose="020B0604020202020204" pitchFamily="34" charset="0"/>
        </a:defRPr>
      </a:lvl5pPr>
      <a:lvl6pPr marL="457200" algn="ctr" rtl="0" fontAlgn="base">
        <a:spcBef>
          <a:spcPct val="0"/>
        </a:spcBef>
        <a:spcAft>
          <a:spcPct val="0"/>
        </a:spcAft>
        <a:defRPr sz="4400">
          <a:solidFill>
            <a:schemeClr val="tx2"/>
          </a:solidFill>
          <a:latin typeface="Times New Roman" panose="02020603050405020304" pitchFamily="18" charset="0"/>
          <a:cs typeface="Arial" panose="020B0604020202020204" pitchFamily="34" charset="0"/>
        </a:defRPr>
      </a:lvl6pPr>
      <a:lvl7pPr marL="914400" algn="ctr" rtl="0" fontAlgn="base">
        <a:spcBef>
          <a:spcPct val="0"/>
        </a:spcBef>
        <a:spcAft>
          <a:spcPct val="0"/>
        </a:spcAft>
        <a:defRPr sz="4400">
          <a:solidFill>
            <a:schemeClr val="tx2"/>
          </a:solidFill>
          <a:latin typeface="Times New Roman" panose="02020603050405020304" pitchFamily="18" charset="0"/>
          <a:cs typeface="Arial" panose="020B0604020202020204" pitchFamily="34" charset="0"/>
        </a:defRPr>
      </a:lvl7pPr>
      <a:lvl8pPr marL="1371600" algn="ctr" rtl="0" fontAlgn="base">
        <a:spcBef>
          <a:spcPct val="0"/>
        </a:spcBef>
        <a:spcAft>
          <a:spcPct val="0"/>
        </a:spcAft>
        <a:defRPr sz="4400">
          <a:solidFill>
            <a:schemeClr val="tx2"/>
          </a:solidFill>
          <a:latin typeface="Times New Roman" panose="02020603050405020304" pitchFamily="18" charset="0"/>
          <a:cs typeface="Arial" panose="020B0604020202020204" pitchFamily="34" charset="0"/>
        </a:defRPr>
      </a:lvl8pPr>
      <a:lvl9pPr marL="1828800" algn="ctr" rtl="0" fontAlgn="base">
        <a:spcBef>
          <a:spcPct val="0"/>
        </a:spcBef>
        <a:spcAft>
          <a:spcPct val="0"/>
        </a:spcAft>
        <a:defRPr sz="4400">
          <a:solidFill>
            <a:schemeClr val="tx2"/>
          </a:solidFill>
          <a:latin typeface="Times New Roman" panose="02020603050405020304" pitchFamily="18"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988840"/>
            <a:ext cx="8131628" cy="1348739"/>
          </a:xfrm>
        </p:spPr>
        <p:txBody>
          <a:bodyPr/>
          <a:lstStyle/>
          <a:p>
            <a:pPr algn="ctr"/>
            <a:r>
              <a:rPr lang="en-US" altLang="en-US" sz="4800" b="1" dirty="0"/>
              <a:t>Object-Oriented </a:t>
            </a:r>
            <a:br>
              <a:rPr lang="en-US" altLang="en-US" sz="4800" b="1" dirty="0"/>
            </a:br>
            <a:r>
              <a:rPr lang="en-US" altLang="en-US" sz="4800" b="1" dirty="0"/>
              <a:t>Analysis and Design </a:t>
            </a:r>
          </a:p>
        </p:txBody>
      </p:sp>
      <p:sp>
        <p:nvSpPr>
          <p:cNvPr id="3" name="Subtitle 2"/>
          <p:cNvSpPr>
            <a:spLocks noGrp="1"/>
          </p:cNvSpPr>
          <p:nvPr>
            <p:ph type="subTitle" idx="1"/>
          </p:nvPr>
        </p:nvSpPr>
        <p:spPr>
          <a:xfrm>
            <a:off x="1763688" y="4437112"/>
            <a:ext cx="5616068" cy="1793778"/>
          </a:xfrm>
        </p:spPr>
        <p:txBody>
          <a:bodyPr>
            <a:noAutofit/>
          </a:bodyPr>
          <a:lstStyle/>
          <a:p>
            <a:pPr algn="ctr"/>
            <a:r>
              <a:rPr lang="en-US" sz="2400" b="1" dirty="0">
                <a:solidFill>
                  <a:schemeClr val="tx1">
                    <a:lumMod val="95000"/>
                    <a:lumOff val="5000"/>
                  </a:schemeClr>
                </a:solidFill>
              </a:rPr>
              <a:t>D</a:t>
            </a:r>
            <a:r>
              <a:rPr lang="en-US" sz="2400" b="1" cap="none" dirty="0">
                <a:solidFill>
                  <a:schemeClr val="tx1">
                    <a:lumMod val="95000"/>
                    <a:lumOff val="5000"/>
                  </a:schemeClr>
                </a:solidFill>
              </a:rPr>
              <a:t>r</a:t>
            </a:r>
            <a:r>
              <a:rPr lang="en-US" sz="2400" b="1" dirty="0">
                <a:solidFill>
                  <a:schemeClr val="tx1">
                    <a:lumMod val="95000"/>
                    <a:lumOff val="5000"/>
                  </a:schemeClr>
                </a:solidFill>
              </a:rPr>
              <a:t>. Junaid </a:t>
            </a:r>
            <a:r>
              <a:rPr lang="en-GB" sz="2400" b="1" dirty="0">
                <a:solidFill>
                  <a:schemeClr val="tx1">
                    <a:lumMod val="95000"/>
                    <a:lumOff val="5000"/>
                  </a:schemeClr>
                </a:solidFill>
              </a:rPr>
              <a:t>Akram</a:t>
            </a:r>
            <a:endParaRPr lang="en-US" sz="1800" cap="none" dirty="0"/>
          </a:p>
          <a:p>
            <a:pPr algn="ctr"/>
            <a:r>
              <a:rPr lang="en-US" altLang="en-US" sz="1200" cap="none" dirty="0">
                <a:solidFill>
                  <a:srgbClr val="000000"/>
                </a:solidFill>
                <a:latin typeface="Time"/>
              </a:rPr>
              <a:t>Assistant Professor, Department Of Computer Science Comsats (Lahore)</a:t>
            </a:r>
          </a:p>
          <a:p>
            <a:endParaRPr lang="en-US" dirty="0"/>
          </a:p>
        </p:txBody>
      </p:sp>
      <p:sp>
        <p:nvSpPr>
          <p:cNvPr id="10" name="Rectangle 9"/>
          <p:cNvSpPr/>
          <p:nvPr/>
        </p:nvSpPr>
        <p:spPr>
          <a:xfrm>
            <a:off x="2066925" y="2982906"/>
            <a:ext cx="4572090" cy="323165"/>
          </a:xfrm>
          <a:prstGeom prst="rect">
            <a:avLst/>
          </a:prstGeom>
        </p:spPr>
        <p:txBody>
          <a:bodyPr wrap="square">
            <a:spAutoFit/>
          </a:bodyPr>
          <a:lstStyle/>
          <a:p>
            <a:pPr algn="ctr" defTabSz="685800"/>
            <a:endParaRPr lang="en-US" sz="1500" dirty="0">
              <a:solidFill>
                <a:prstClr val="black">
                  <a:lumMod val="95000"/>
                  <a:lumOff val="5000"/>
                </a:prstClr>
              </a:solidFill>
              <a:latin typeface="Century Gothic" panose="020B0502020202020204"/>
            </a:endParaRPr>
          </a:p>
        </p:txBody>
      </p:sp>
      <p:sp>
        <p:nvSpPr>
          <p:cNvPr id="6" name="Rectangle 5"/>
          <p:cNvSpPr/>
          <p:nvPr/>
        </p:nvSpPr>
        <p:spPr>
          <a:xfrm>
            <a:off x="4283968" y="3645024"/>
            <a:ext cx="526106" cy="461665"/>
          </a:xfrm>
          <a:prstGeom prst="rect">
            <a:avLst/>
          </a:prstGeom>
        </p:spPr>
        <p:txBody>
          <a:bodyPr wrap="none">
            <a:spAutoFit/>
          </a:bodyPr>
          <a:lstStyle/>
          <a:p>
            <a:pPr defTabSz="685800"/>
            <a:r>
              <a:rPr lang="en-GB" sz="2400" dirty="0">
                <a:solidFill>
                  <a:srgbClr val="1E5155"/>
                </a:solidFill>
                <a:latin typeface="Century Gothic" panose="020B0502020202020204"/>
              </a:rPr>
              <a:t>By</a:t>
            </a:r>
            <a:endParaRPr lang="en-GB" sz="900" dirty="0">
              <a:solidFill>
                <a:prstClr val="black"/>
              </a:solidFill>
              <a:latin typeface="Century Gothic" panose="020B0502020202020204"/>
            </a:endParaRPr>
          </a:p>
        </p:txBody>
      </p:sp>
    </p:spTree>
  </p:cSld>
  <p:clrMapOvr>
    <a:masterClrMapping/>
  </p:clrMapOvr>
  <p:transition spd="slow" advTm="6582">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r>
              <a:rPr lang="en-GB" altLang="en-US"/>
              <a:t>Objects and object classes </a:t>
            </a:r>
          </a:p>
        </p:txBody>
      </p:sp>
      <p:sp>
        <p:nvSpPr>
          <p:cNvPr id="18435" name="Rectangle 3"/>
          <p:cNvSpPr>
            <a:spLocks noGrp="1" noChangeArrowheads="1"/>
          </p:cNvSpPr>
          <p:nvPr>
            <p:ph idx="1"/>
          </p:nvPr>
        </p:nvSpPr>
        <p:spPr>
          <a:xfrm>
            <a:off x="251520" y="1844823"/>
            <a:ext cx="8496944" cy="4332139"/>
          </a:xfrm>
          <a:noFill/>
        </p:spPr>
        <p:txBody>
          <a:bodyPr/>
          <a:lstStyle/>
          <a:p>
            <a:pPr algn="just">
              <a:lnSpc>
                <a:spcPct val="100000"/>
              </a:lnSpc>
            </a:pPr>
            <a:r>
              <a:rPr lang="en-GB" altLang="en-US" dirty="0"/>
              <a:t>Objects are entities in a software system which represent </a:t>
            </a:r>
            <a:r>
              <a:rPr lang="en-GB" altLang="en-US" dirty="0">
                <a:solidFill>
                  <a:srgbClr val="FF0000"/>
                </a:solidFill>
              </a:rPr>
              <a:t>instances of a system</a:t>
            </a:r>
          </a:p>
          <a:p>
            <a:pPr algn="just">
              <a:lnSpc>
                <a:spcPct val="100000"/>
              </a:lnSpc>
            </a:pPr>
            <a:endParaRPr lang="en-GB" altLang="en-US" dirty="0">
              <a:solidFill>
                <a:srgbClr val="FF0000"/>
              </a:solidFill>
            </a:endParaRPr>
          </a:p>
          <a:p>
            <a:pPr algn="just">
              <a:lnSpc>
                <a:spcPct val="100000"/>
              </a:lnSpc>
            </a:pPr>
            <a:r>
              <a:rPr lang="en-GB" altLang="en-US" dirty="0"/>
              <a:t>Object </a:t>
            </a:r>
            <a:r>
              <a:rPr lang="en-GB" altLang="en-US" dirty="0">
                <a:solidFill>
                  <a:srgbClr val="FF0000"/>
                </a:solidFill>
              </a:rPr>
              <a:t>classes are templates for objects</a:t>
            </a:r>
            <a:r>
              <a:rPr lang="en-GB" altLang="en-US" dirty="0"/>
              <a:t>. They may be used to create objects</a:t>
            </a:r>
          </a:p>
          <a:p>
            <a:pPr algn="just">
              <a:lnSpc>
                <a:spcPct val="100000"/>
              </a:lnSpc>
            </a:pPr>
            <a:endParaRPr lang="en-GB" altLang="en-US" dirty="0"/>
          </a:p>
          <a:p>
            <a:pPr algn="just">
              <a:lnSpc>
                <a:spcPct val="100000"/>
              </a:lnSpc>
            </a:pPr>
            <a:r>
              <a:rPr lang="en-GB" altLang="en-US" dirty="0"/>
              <a:t>Object classes </a:t>
            </a:r>
            <a:r>
              <a:rPr lang="en-GB" altLang="en-US" dirty="0">
                <a:solidFill>
                  <a:srgbClr val="FF0000"/>
                </a:solidFill>
              </a:rPr>
              <a:t>may inherit attributes and services </a:t>
            </a:r>
            <a:r>
              <a:rPr lang="en-GB" altLang="en-US" dirty="0"/>
              <a:t>from other object classes</a:t>
            </a:r>
          </a:p>
        </p:txBody>
      </p:sp>
      <p:sp>
        <p:nvSpPr>
          <p:cNvPr id="2" name="Slide Number Placeholder 1"/>
          <p:cNvSpPr>
            <a:spLocks noGrp="1"/>
          </p:cNvSpPr>
          <p:nvPr>
            <p:ph type="sldNum" sz="quarter" idx="12"/>
          </p:nvPr>
        </p:nvSpPr>
        <p:spPr/>
        <p:txBody>
          <a:bodyPr/>
          <a:lstStyle/>
          <a:p>
            <a:fld id="{48F63A3B-78C7-47BE-AE5E-E10140E04643}" type="slidenum">
              <a:rPr lang="en-US" smtClean="0"/>
              <a:t>10</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 calcmode="lin" valueType="num">
                                      <p:cBhvr additive="base">
                                        <p:cTn id="13"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 calcmode="lin" valueType="num">
                                      <p:cBhvr additive="base">
                                        <p:cTn id="19"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23528" y="27872"/>
            <a:ext cx="7886700" cy="1325563"/>
          </a:xfrm>
        </p:spPr>
        <p:txBody>
          <a:bodyPr>
            <a:normAutofit/>
          </a:bodyPr>
          <a:lstStyle/>
          <a:p>
            <a:r>
              <a:rPr lang="en-US" altLang="en-US" sz="4800" dirty="0"/>
              <a:t>Classes</a:t>
            </a:r>
            <a:endParaRPr lang="en-CA" altLang="en-US" sz="4800" dirty="0"/>
          </a:p>
        </p:txBody>
      </p:sp>
      <p:sp>
        <p:nvSpPr>
          <p:cNvPr id="75779" name="Rectangle 3"/>
          <p:cNvSpPr>
            <a:spLocks noGrp="1" noChangeArrowheads="1"/>
          </p:cNvSpPr>
          <p:nvPr>
            <p:ph type="body" idx="1"/>
          </p:nvPr>
        </p:nvSpPr>
        <p:spPr>
          <a:xfrm>
            <a:off x="251520" y="1700808"/>
            <a:ext cx="8496944" cy="4752528"/>
          </a:xfrm>
        </p:spPr>
        <p:txBody>
          <a:bodyPr>
            <a:normAutofit/>
          </a:bodyPr>
          <a:lstStyle/>
          <a:p>
            <a:r>
              <a:rPr lang="en-US" altLang="en-US" sz="2400" dirty="0"/>
              <a:t>A class describes a group of objects with similar properties.</a:t>
            </a:r>
          </a:p>
          <a:p>
            <a:pPr marL="457200" lvl="1" indent="0">
              <a:buNone/>
            </a:pPr>
            <a:endParaRPr lang="en-US" altLang="en-US" dirty="0"/>
          </a:p>
          <a:p>
            <a:pPr marL="457200" lvl="1" indent="0">
              <a:buNone/>
            </a:pPr>
            <a:r>
              <a:rPr lang="en-US" altLang="en-US" b="1" i="1" dirty="0"/>
              <a:t>Class</a:t>
            </a:r>
            <a:r>
              <a:rPr lang="en-US" altLang="en-US" dirty="0"/>
              <a:t>: Instructor</a:t>
            </a:r>
          </a:p>
          <a:p>
            <a:pPr lvl="2"/>
            <a:r>
              <a:rPr lang="en-US" altLang="en-US" sz="2400" b="1" i="1" dirty="0"/>
              <a:t>Object</a:t>
            </a:r>
            <a:r>
              <a:rPr lang="en-US" altLang="en-US" sz="2400" dirty="0"/>
              <a:t>: David</a:t>
            </a:r>
          </a:p>
          <a:p>
            <a:pPr lvl="2"/>
            <a:r>
              <a:rPr lang="en-US" altLang="en-US" sz="2400" b="1" i="1" dirty="0"/>
              <a:t>Object</a:t>
            </a:r>
            <a:r>
              <a:rPr lang="en-US" altLang="en-US" sz="2400" dirty="0"/>
              <a:t>: Matthew</a:t>
            </a:r>
          </a:p>
          <a:p>
            <a:pPr lvl="2"/>
            <a:endParaRPr lang="en-US" altLang="en-US" sz="2400" dirty="0"/>
          </a:p>
          <a:p>
            <a:pPr lvl="2"/>
            <a:endParaRPr lang="en-US" altLang="en-US" sz="2400" dirty="0"/>
          </a:p>
          <a:p>
            <a:pPr lvl="2"/>
            <a:endParaRPr lang="en-US" altLang="en-US" sz="2400" dirty="0"/>
          </a:p>
          <a:p>
            <a:pPr marL="457200" lvl="1" indent="0">
              <a:buNone/>
            </a:pPr>
            <a:r>
              <a:rPr lang="en-US" altLang="en-US" b="1" i="1" dirty="0"/>
              <a:t>Class</a:t>
            </a:r>
            <a:r>
              <a:rPr lang="en-US" altLang="en-US" dirty="0"/>
              <a:t>: Department</a:t>
            </a:r>
            <a:endParaRPr lang="en-CA" altLang="en-US" dirty="0"/>
          </a:p>
          <a:p>
            <a:pPr lvl="2"/>
            <a:r>
              <a:rPr lang="en-US" altLang="en-US" sz="2400" b="1" i="1" dirty="0"/>
              <a:t>Object</a:t>
            </a:r>
            <a:r>
              <a:rPr lang="en-US" altLang="en-US" sz="2400" dirty="0"/>
              <a:t>: Department of Computer Science</a:t>
            </a:r>
          </a:p>
          <a:p>
            <a:pPr lvl="2"/>
            <a:r>
              <a:rPr lang="en-US" altLang="en-US" sz="2400" b="1" i="1" dirty="0"/>
              <a:t>Object</a:t>
            </a:r>
            <a:r>
              <a:rPr lang="en-US" altLang="en-US" sz="2400" dirty="0"/>
              <a:t>: Department of Electrical Engineering</a:t>
            </a:r>
          </a:p>
          <a:p>
            <a:pPr lvl="1"/>
            <a:endParaRPr lang="en-US" altLang="en-US" dirty="0"/>
          </a:p>
        </p:txBody>
      </p:sp>
      <p:grpSp>
        <p:nvGrpSpPr>
          <p:cNvPr id="75780" name="Group 4"/>
          <p:cNvGrpSpPr/>
          <p:nvPr/>
        </p:nvGrpSpPr>
        <p:grpSpPr bwMode="auto">
          <a:xfrm>
            <a:off x="6516216" y="2564904"/>
            <a:ext cx="2009775" cy="2459038"/>
            <a:chOff x="1516" y="3059"/>
            <a:chExt cx="1266" cy="1549"/>
          </a:xfrm>
        </p:grpSpPr>
        <p:sp>
          <p:nvSpPr>
            <p:cNvPr id="75781" name="Rectangle 5"/>
            <p:cNvSpPr>
              <a:spLocks noChangeArrowheads="1"/>
            </p:cNvSpPr>
            <p:nvPr/>
          </p:nvSpPr>
          <p:spPr bwMode="auto">
            <a:xfrm>
              <a:off x="1516" y="3059"/>
              <a:ext cx="1266" cy="642"/>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Instructor</a:t>
              </a:r>
              <a:endParaRPr lang="en-CA" altLang="en-US"/>
            </a:p>
          </p:txBody>
        </p:sp>
        <p:sp>
          <p:nvSpPr>
            <p:cNvPr id="75782" name="Rectangle 6"/>
            <p:cNvSpPr>
              <a:spLocks noChangeArrowheads="1"/>
            </p:cNvSpPr>
            <p:nvPr/>
          </p:nvSpPr>
          <p:spPr bwMode="auto">
            <a:xfrm>
              <a:off x="1516" y="3966"/>
              <a:ext cx="1266" cy="642"/>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Department</a:t>
              </a:r>
              <a:endParaRPr lang="en-CA"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75779">
                                            <p:txEl>
                                              <p:pRg st="2" end="2"/>
                                            </p:txEl>
                                          </p:spTgt>
                                        </p:tgtEl>
                                        <p:attrNameLst>
                                          <p:attrName>style.visibility</p:attrName>
                                        </p:attrNameLst>
                                      </p:cBhvr>
                                      <p:to>
                                        <p:strVal val="visible"/>
                                      </p:to>
                                    </p:set>
                                    <p:animEffect transition="in" filter="dissolve">
                                      <p:cBhvr>
                                        <p:cTn id="7" dur="500"/>
                                        <p:tgtEl>
                                          <p:spTgt spid="75779">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5779">
                                            <p:txEl>
                                              <p:pRg st="3" end="3"/>
                                            </p:txEl>
                                          </p:spTgt>
                                        </p:tgtEl>
                                        <p:attrNameLst>
                                          <p:attrName>style.visibility</p:attrName>
                                        </p:attrNameLst>
                                      </p:cBhvr>
                                      <p:to>
                                        <p:strVal val="visible"/>
                                      </p:to>
                                    </p:set>
                                    <p:animEffect transition="in" filter="dissolve">
                                      <p:cBhvr>
                                        <p:cTn id="10" dur="500"/>
                                        <p:tgtEl>
                                          <p:spTgt spid="75779">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5779">
                                            <p:txEl>
                                              <p:pRg st="4" end="4"/>
                                            </p:txEl>
                                          </p:spTgt>
                                        </p:tgtEl>
                                        <p:attrNameLst>
                                          <p:attrName>style.visibility</p:attrName>
                                        </p:attrNameLst>
                                      </p:cBhvr>
                                      <p:to>
                                        <p:strVal val="visible"/>
                                      </p:to>
                                    </p:set>
                                    <p:animEffect transition="in" filter="dissolve">
                                      <p:cBhvr>
                                        <p:cTn id="13" dur="500"/>
                                        <p:tgtEl>
                                          <p:spTgt spid="75779">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5779">
                                            <p:txEl>
                                              <p:pRg st="8" end="8"/>
                                            </p:txEl>
                                          </p:spTgt>
                                        </p:tgtEl>
                                        <p:attrNameLst>
                                          <p:attrName>style.visibility</p:attrName>
                                        </p:attrNameLst>
                                      </p:cBhvr>
                                      <p:to>
                                        <p:strVal val="visible"/>
                                      </p:to>
                                    </p:set>
                                    <p:animEffect transition="in" filter="dissolve">
                                      <p:cBhvr>
                                        <p:cTn id="16" dur="500"/>
                                        <p:tgtEl>
                                          <p:spTgt spid="75779">
                                            <p:txEl>
                                              <p:pRg st="8" end="8"/>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75779">
                                            <p:txEl>
                                              <p:pRg st="9" end="9"/>
                                            </p:txEl>
                                          </p:spTgt>
                                        </p:tgtEl>
                                        <p:attrNameLst>
                                          <p:attrName>style.visibility</p:attrName>
                                        </p:attrNameLst>
                                      </p:cBhvr>
                                      <p:to>
                                        <p:strVal val="visible"/>
                                      </p:to>
                                    </p:set>
                                    <p:animEffect transition="in" filter="dissolve">
                                      <p:cBhvr>
                                        <p:cTn id="19" dur="500"/>
                                        <p:tgtEl>
                                          <p:spTgt spid="75779">
                                            <p:txEl>
                                              <p:pRg st="9" end="9"/>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75779">
                                            <p:txEl>
                                              <p:pRg st="10" end="10"/>
                                            </p:txEl>
                                          </p:spTgt>
                                        </p:tgtEl>
                                        <p:attrNameLst>
                                          <p:attrName>style.visibility</p:attrName>
                                        </p:attrNameLst>
                                      </p:cBhvr>
                                      <p:to>
                                        <p:strVal val="visible"/>
                                      </p:to>
                                    </p:set>
                                    <p:animEffect transition="in" filter="dissolve">
                                      <p:cBhvr>
                                        <p:cTn id="22" dur="500"/>
                                        <p:tgtEl>
                                          <p:spTgt spid="757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a:t>Attributes</a:t>
            </a:r>
            <a:endParaRPr lang="en-CA" altLang="en-US"/>
          </a:p>
        </p:txBody>
      </p:sp>
      <p:sp>
        <p:nvSpPr>
          <p:cNvPr id="76803" name="Rectangle 3"/>
          <p:cNvSpPr>
            <a:spLocks noGrp="1" noChangeArrowheads="1"/>
          </p:cNvSpPr>
          <p:nvPr>
            <p:ph type="body" idx="1"/>
          </p:nvPr>
        </p:nvSpPr>
        <p:spPr>
          <a:xfrm>
            <a:off x="685800" y="1981202"/>
            <a:ext cx="7772400" cy="633413"/>
          </a:xfrm>
        </p:spPr>
        <p:txBody>
          <a:bodyPr/>
          <a:lstStyle/>
          <a:p>
            <a:r>
              <a:rPr lang="en-US" altLang="en-US"/>
              <a:t>Data values held by the objects of a class</a:t>
            </a:r>
            <a:endParaRPr lang="en-CA" altLang="en-US"/>
          </a:p>
        </p:txBody>
      </p:sp>
      <p:grpSp>
        <p:nvGrpSpPr>
          <p:cNvPr id="76804" name="Group 4"/>
          <p:cNvGrpSpPr/>
          <p:nvPr/>
        </p:nvGrpSpPr>
        <p:grpSpPr bwMode="auto">
          <a:xfrm>
            <a:off x="3492502" y="3644902"/>
            <a:ext cx="2022475" cy="2074863"/>
            <a:chOff x="1901" y="1679"/>
            <a:chExt cx="1274" cy="1307"/>
          </a:xfrm>
        </p:grpSpPr>
        <p:sp>
          <p:nvSpPr>
            <p:cNvPr id="76805" name="Rectangle 5"/>
            <p:cNvSpPr>
              <a:spLocks noChangeArrowheads="1"/>
            </p:cNvSpPr>
            <p:nvPr/>
          </p:nvSpPr>
          <p:spPr bwMode="auto">
            <a:xfrm>
              <a:off x="1909" y="1679"/>
              <a:ext cx="1266" cy="1307"/>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t>Instructor</a:t>
              </a:r>
            </a:p>
            <a:p>
              <a:pPr algn="ctr"/>
              <a:br>
                <a:rPr lang="en-US" altLang="en-US" dirty="0"/>
              </a:br>
              <a:r>
                <a:rPr lang="en-US" altLang="en-US" dirty="0"/>
                <a:t>name: string</a:t>
              </a:r>
            </a:p>
            <a:p>
              <a:pPr algn="ctr"/>
              <a:r>
                <a:rPr lang="en-US" altLang="en-US" dirty="0"/>
                <a:t>age: integer</a:t>
              </a:r>
            </a:p>
            <a:p>
              <a:pPr algn="ctr"/>
              <a:r>
                <a:rPr lang="en-US" altLang="en-US" dirty="0"/>
                <a:t>weight: integer</a:t>
              </a:r>
              <a:endParaRPr lang="en-CA" altLang="en-US" dirty="0"/>
            </a:p>
          </p:txBody>
        </p:sp>
        <p:sp>
          <p:nvSpPr>
            <p:cNvPr id="76806" name="Line 6"/>
            <p:cNvSpPr>
              <a:spLocks noChangeShapeType="1"/>
            </p:cNvSpPr>
            <p:nvPr/>
          </p:nvSpPr>
          <p:spPr bwMode="auto">
            <a:xfrm>
              <a:off x="1901" y="2133"/>
              <a:ext cx="1266" cy="0"/>
            </a:xfrm>
            <a:prstGeom prst="line">
              <a:avLst/>
            </a:prstGeom>
            <a:noFill/>
            <a:ln w="254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dissolve">
                                      <p:cBhvr>
                                        <p:cTn id="7" dur="500"/>
                                        <p:tgtEl>
                                          <p:spTgt spid="7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0"/>
            <a:ext cx="7772400" cy="1371600"/>
          </a:xfrm>
        </p:spPr>
        <p:txBody>
          <a:bodyPr/>
          <a:lstStyle/>
          <a:p>
            <a:r>
              <a:rPr lang="en-US" altLang="en-US"/>
              <a:t>Operations</a:t>
            </a:r>
            <a:endParaRPr lang="en-CA" altLang="en-US"/>
          </a:p>
        </p:txBody>
      </p:sp>
      <p:sp>
        <p:nvSpPr>
          <p:cNvPr id="77827" name="Rectangle 3"/>
          <p:cNvSpPr>
            <a:spLocks noGrp="1" noChangeArrowheads="1"/>
          </p:cNvSpPr>
          <p:nvPr>
            <p:ph type="body" idx="1"/>
          </p:nvPr>
        </p:nvSpPr>
        <p:spPr>
          <a:xfrm>
            <a:off x="685800" y="990600"/>
            <a:ext cx="7772400" cy="1447800"/>
          </a:xfrm>
        </p:spPr>
        <p:txBody>
          <a:bodyPr/>
          <a:lstStyle/>
          <a:p>
            <a:pPr>
              <a:lnSpc>
                <a:spcPct val="90000"/>
              </a:lnSpc>
            </a:pPr>
            <a:r>
              <a:rPr lang="en-US" altLang="en-US"/>
              <a:t>A function or a transformation that may be applied to or by objects in a class.</a:t>
            </a:r>
          </a:p>
          <a:p>
            <a:pPr lvl="1">
              <a:lnSpc>
                <a:spcPct val="90000"/>
              </a:lnSpc>
            </a:pPr>
            <a:r>
              <a:rPr lang="en-US" altLang="en-US"/>
              <a:t>Not often used (not often terribly useful) in an OOA</a:t>
            </a:r>
            <a:endParaRPr lang="en-CA" altLang="en-US"/>
          </a:p>
        </p:txBody>
      </p:sp>
      <p:grpSp>
        <p:nvGrpSpPr>
          <p:cNvPr id="77828" name="Group 4"/>
          <p:cNvGrpSpPr/>
          <p:nvPr/>
        </p:nvGrpSpPr>
        <p:grpSpPr bwMode="auto">
          <a:xfrm>
            <a:off x="3060565" y="2971800"/>
            <a:ext cx="2917792" cy="2617615"/>
            <a:chOff x="1929" y="1188"/>
            <a:chExt cx="1640" cy="1631"/>
          </a:xfrm>
        </p:grpSpPr>
        <p:sp>
          <p:nvSpPr>
            <p:cNvPr id="77829" name="Rectangle 5"/>
            <p:cNvSpPr>
              <a:spLocks noChangeArrowheads="1"/>
            </p:cNvSpPr>
            <p:nvPr/>
          </p:nvSpPr>
          <p:spPr bwMode="auto">
            <a:xfrm>
              <a:off x="1947" y="1188"/>
              <a:ext cx="1622" cy="1631"/>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altLang="en-US" b="1" dirty="0"/>
                <a:t>Instructor</a:t>
              </a:r>
            </a:p>
            <a:p>
              <a:pPr algn="ctr"/>
              <a:br>
                <a:rPr lang="en-US" altLang="en-US" dirty="0"/>
              </a:br>
              <a:r>
                <a:rPr lang="en-US" altLang="en-US" dirty="0"/>
                <a:t>name</a:t>
              </a:r>
            </a:p>
            <a:p>
              <a:pPr algn="ctr"/>
              <a:r>
                <a:rPr lang="en-US" altLang="en-US" dirty="0"/>
                <a:t>age</a:t>
              </a:r>
            </a:p>
            <a:p>
              <a:pPr algn="ctr"/>
              <a:r>
                <a:rPr lang="en-US" altLang="en-US" dirty="0"/>
                <a:t>weight</a:t>
              </a:r>
              <a:br>
                <a:rPr lang="en-US" altLang="en-US" dirty="0"/>
              </a:br>
              <a:br>
                <a:rPr lang="en-US" altLang="en-US" dirty="0"/>
              </a:br>
              <a:r>
                <a:rPr lang="en-US" altLang="en-US" dirty="0"/>
                <a:t>teach</a:t>
              </a:r>
            </a:p>
            <a:p>
              <a:pPr algn="ctr"/>
              <a:r>
                <a:rPr lang="en-US" altLang="en-US" dirty="0"/>
                <a:t>mark</a:t>
              </a:r>
              <a:br>
                <a:rPr lang="en-US" altLang="en-US" dirty="0"/>
              </a:br>
              <a:r>
                <a:rPr lang="en-US" altLang="en-US" dirty="0" err="1"/>
                <a:t>listen_to_complaints</a:t>
              </a:r>
              <a:endParaRPr lang="en-CA" altLang="en-US" dirty="0"/>
            </a:p>
          </p:txBody>
        </p:sp>
        <p:sp>
          <p:nvSpPr>
            <p:cNvPr id="77830" name="Line 6"/>
            <p:cNvSpPr>
              <a:spLocks noChangeShapeType="1"/>
            </p:cNvSpPr>
            <p:nvPr/>
          </p:nvSpPr>
          <p:spPr bwMode="auto">
            <a:xfrm>
              <a:off x="1938" y="1589"/>
              <a:ext cx="1621" cy="0"/>
            </a:xfrm>
            <a:prstGeom prst="line">
              <a:avLst/>
            </a:prstGeom>
            <a:noFill/>
            <a:ln w="254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31" name="Line 7"/>
            <p:cNvSpPr>
              <a:spLocks noChangeShapeType="1"/>
            </p:cNvSpPr>
            <p:nvPr/>
          </p:nvSpPr>
          <p:spPr bwMode="auto">
            <a:xfrm>
              <a:off x="1929" y="2146"/>
              <a:ext cx="1640" cy="0"/>
            </a:xfrm>
            <a:prstGeom prst="line">
              <a:avLst/>
            </a:prstGeom>
            <a:noFill/>
            <a:ln w="254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dissolve">
                                      <p:cBhvr>
                                        <p:cTn id="7" dur="500"/>
                                        <p:tgtEl>
                                          <p:spTgt spid="77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GB" altLang="en-US"/>
              <a:t>Objects</a:t>
            </a:r>
          </a:p>
        </p:txBody>
      </p:sp>
      <p:sp>
        <p:nvSpPr>
          <p:cNvPr id="19459" name="Rectangle 3"/>
          <p:cNvSpPr>
            <a:spLocks noChangeArrowheads="1"/>
          </p:cNvSpPr>
          <p:nvPr/>
        </p:nvSpPr>
        <p:spPr bwMode="auto">
          <a:xfrm>
            <a:off x="196850" y="2084388"/>
            <a:ext cx="8695630" cy="3044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840" tIns="44623" rIns="90840" bIns="44623">
            <a:spAutoFit/>
          </a:bodyPr>
          <a:lstStyle>
            <a:lvl1pPr defTabSz="917575">
              <a:defRPr sz="2400">
                <a:solidFill>
                  <a:schemeClr val="tx1"/>
                </a:solidFill>
                <a:latin typeface="Times" pitchFamily="2" charset="0"/>
              </a:defRPr>
            </a:lvl1pPr>
            <a:lvl2pPr marL="459105" defTabSz="917575">
              <a:defRPr sz="2400">
                <a:solidFill>
                  <a:schemeClr val="tx1"/>
                </a:solidFill>
                <a:latin typeface="Times" pitchFamily="2" charset="0"/>
              </a:defRPr>
            </a:lvl2pPr>
            <a:lvl3pPr marL="917575" defTabSz="917575">
              <a:defRPr sz="2400">
                <a:solidFill>
                  <a:schemeClr val="tx1"/>
                </a:solidFill>
                <a:latin typeface="Times" pitchFamily="2" charset="0"/>
              </a:defRPr>
            </a:lvl3pPr>
            <a:lvl4pPr marL="1376680" defTabSz="917575">
              <a:defRPr sz="2400">
                <a:solidFill>
                  <a:schemeClr val="tx1"/>
                </a:solidFill>
                <a:latin typeface="Times" pitchFamily="2" charset="0"/>
              </a:defRPr>
            </a:lvl4pPr>
            <a:lvl5pPr marL="1835150" defTabSz="917575">
              <a:defRPr sz="2400">
                <a:solidFill>
                  <a:schemeClr val="tx1"/>
                </a:solidFill>
                <a:latin typeface="Times" pitchFamily="2" charset="0"/>
              </a:defRPr>
            </a:lvl5pPr>
            <a:lvl6pPr marL="2292350" defTabSz="917575" eaLnBrk="0" fontAlgn="base" hangingPunct="0">
              <a:spcBef>
                <a:spcPct val="0"/>
              </a:spcBef>
              <a:spcAft>
                <a:spcPct val="0"/>
              </a:spcAft>
              <a:defRPr sz="2400">
                <a:solidFill>
                  <a:schemeClr val="tx1"/>
                </a:solidFill>
                <a:latin typeface="Times" pitchFamily="2" charset="0"/>
              </a:defRPr>
            </a:lvl6pPr>
            <a:lvl7pPr marL="2749550" defTabSz="917575" eaLnBrk="0" fontAlgn="base" hangingPunct="0">
              <a:spcBef>
                <a:spcPct val="0"/>
              </a:spcBef>
              <a:spcAft>
                <a:spcPct val="0"/>
              </a:spcAft>
              <a:defRPr sz="2400">
                <a:solidFill>
                  <a:schemeClr val="tx1"/>
                </a:solidFill>
                <a:latin typeface="Times" pitchFamily="2" charset="0"/>
              </a:defRPr>
            </a:lvl7pPr>
            <a:lvl8pPr marL="3206750" defTabSz="917575" eaLnBrk="0" fontAlgn="base" hangingPunct="0">
              <a:spcBef>
                <a:spcPct val="0"/>
              </a:spcBef>
              <a:spcAft>
                <a:spcPct val="0"/>
              </a:spcAft>
              <a:defRPr sz="2400">
                <a:solidFill>
                  <a:schemeClr val="tx1"/>
                </a:solidFill>
                <a:latin typeface="Times" pitchFamily="2" charset="0"/>
              </a:defRPr>
            </a:lvl8pPr>
            <a:lvl9pPr marL="3663950" defTabSz="917575" eaLnBrk="0" fontAlgn="base" hangingPunct="0">
              <a:spcBef>
                <a:spcPct val="0"/>
              </a:spcBef>
              <a:spcAft>
                <a:spcPct val="0"/>
              </a:spcAft>
              <a:defRPr sz="2400">
                <a:solidFill>
                  <a:schemeClr val="tx1"/>
                </a:solidFill>
                <a:latin typeface="Times" pitchFamily="2" charset="0"/>
              </a:defRPr>
            </a:lvl9pPr>
          </a:lstStyle>
          <a:p>
            <a:r>
              <a:rPr lang="en-GB" altLang="en-US" dirty="0"/>
              <a:t>An </a:t>
            </a:r>
            <a:r>
              <a:rPr lang="en-GB" altLang="en-US" b="1" dirty="0"/>
              <a:t>object</a:t>
            </a:r>
            <a:r>
              <a:rPr lang="en-GB" altLang="en-US" dirty="0"/>
              <a:t> is an entity which has a </a:t>
            </a:r>
            <a:r>
              <a:rPr lang="en-GB" altLang="en-US" dirty="0">
                <a:solidFill>
                  <a:srgbClr val="FF0000"/>
                </a:solidFill>
              </a:rPr>
              <a:t>state</a:t>
            </a:r>
            <a:r>
              <a:rPr lang="en-GB" altLang="en-US" dirty="0"/>
              <a:t> and a defined set of </a:t>
            </a:r>
            <a:r>
              <a:rPr lang="en-GB" altLang="en-US" dirty="0">
                <a:solidFill>
                  <a:srgbClr val="FF0000"/>
                </a:solidFill>
              </a:rPr>
              <a:t>operations</a:t>
            </a:r>
            <a:r>
              <a:rPr lang="en-GB" altLang="en-US" dirty="0"/>
              <a:t> which operate on that state.  </a:t>
            </a:r>
          </a:p>
          <a:p>
            <a:endParaRPr lang="en-GB" altLang="en-US" dirty="0"/>
          </a:p>
          <a:p>
            <a:r>
              <a:rPr lang="en-GB" altLang="en-US" dirty="0"/>
              <a:t>Objects are created according to some </a:t>
            </a:r>
            <a:r>
              <a:rPr lang="en-GB" altLang="en-US" b="1" dirty="0"/>
              <a:t>object class</a:t>
            </a:r>
            <a:r>
              <a:rPr lang="en-GB" altLang="en-US" dirty="0"/>
              <a:t> definition. An object class definition serves as a template for objects. It includes declarations of all the attributes and services which should be associated with an object of that class. </a:t>
            </a:r>
          </a:p>
          <a:p>
            <a:pPr algn="ctr"/>
            <a:endParaRPr lang="en-GB" altLang="en-US" dirty="0"/>
          </a:p>
        </p:txBody>
      </p:sp>
      <p:sp>
        <p:nvSpPr>
          <p:cNvPr id="2" name="Slide Number Placeholder 1"/>
          <p:cNvSpPr>
            <a:spLocks noGrp="1"/>
          </p:cNvSpPr>
          <p:nvPr>
            <p:ph type="sldNum" sz="quarter" idx="12"/>
          </p:nvPr>
        </p:nvSpPr>
        <p:spPr/>
        <p:txBody>
          <a:bodyPr/>
          <a:lstStyle/>
          <a:p>
            <a:fld id="{48F63A3B-78C7-47BE-AE5E-E10140E04643}" type="slidenum">
              <a:rPr lang="en-US" smtClean="0"/>
              <a:t>14</a:t>
            </a:fld>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85800" y="0"/>
            <a:ext cx="7772400" cy="1219200"/>
          </a:xfrm>
        </p:spPr>
        <p:txBody>
          <a:bodyPr/>
          <a:lstStyle/>
          <a:p>
            <a:r>
              <a:rPr lang="en-US" altLang="en-US"/>
              <a:t>Object Diagrams</a:t>
            </a:r>
            <a:endParaRPr lang="en-CA" altLang="en-US"/>
          </a:p>
        </p:txBody>
      </p:sp>
      <p:sp>
        <p:nvSpPr>
          <p:cNvPr id="79875" name="Rectangle 3"/>
          <p:cNvSpPr>
            <a:spLocks noGrp="1" noChangeArrowheads="1"/>
          </p:cNvSpPr>
          <p:nvPr>
            <p:ph type="body" idx="1"/>
          </p:nvPr>
        </p:nvSpPr>
        <p:spPr>
          <a:xfrm>
            <a:off x="251520" y="1066800"/>
            <a:ext cx="8496944" cy="4800600"/>
          </a:xfrm>
        </p:spPr>
        <p:txBody>
          <a:bodyPr/>
          <a:lstStyle/>
          <a:p>
            <a:pPr>
              <a:lnSpc>
                <a:spcPct val="100000"/>
              </a:lnSpc>
            </a:pPr>
            <a:r>
              <a:rPr lang="en-US" altLang="en-US" sz="2400" dirty="0"/>
              <a:t>Models instances of things contained in class diagrams.</a:t>
            </a:r>
          </a:p>
          <a:p>
            <a:pPr>
              <a:lnSpc>
                <a:spcPct val="100000"/>
              </a:lnSpc>
            </a:pPr>
            <a:r>
              <a:rPr lang="en-US" altLang="en-US" sz="2400" dirty="0">
                <a:solidFill>
                  <a:srgbClr val="FF0000"/>
                </a:solidFill>
              </a:rPr>
              <a:t>Shows a set of objects and their links </a:t>
            </a:r>
            <a:r>
              <a:rPr lang="en-US" altLang="en-US" sz="2400" dirty="0"/>
              <a:t>at a point in time</a:t>
            </a:r>
          </a:p>
          <a:p>
            <a:pPr>
              <a:lnSpc>
                <a:spcPct val="100000"/>
              </a:lnSpc>
            </a:pPr>
            <a:r>
              <a:rPr lang="en-US" altLang="en-US" sz="2400" dirty="0"/>
              <a:t>Useful preparatory to deciding on </a:t>
            </a:r>
            <a:r>
              <a:rPr lang="en-US" altLang="en-US" sz="2400" dirty="0">
                <a:solidFill>
                  <a:srgbClr val="FF0000"/>
                </a:solidFill>
              </a:rPr>
              <a:t>class structures</a:t>
            </a:r>
            <a:r>
              <a:rPr lang="en-US" altLang="en-US" dirty="0"/>
              <a:t>. </a:t>
            </a:r>
            <a:endParaRPr lang="en-CA" altLang="en-US" dirty="0"/>
          </a:p>
        </p:txBody>
      </p:sp>
      <p:grpSp>
        <p:nvGrpSpPr>
          <p:cNvPr id="2" name="Group 4"/>
          <p:cNvGrpSpPr/>
          <p:nvPr/>
        </p:nvGrpSpPr>
        <p:grpSpPr bwMode="auto">
          <a:xfrm>
            <a:off x="1619672" y="3068960"/>
            <a:ext cx="5877270" cy="3051425"/>
            <a:chOff x="717" y="2070"/>
            <a:chExt cx="4611" cy="1746"/>
          </a:xfrm>
        </p:grpSpPr>
        <p:grpSp>
          <p:nvGrpSpPr>
            <p:cNvPr id="3" name="Group 5"/>
            <p:cNvGrpSpPr/>
            <p:nvPr/>
          </p:nvGrpSpPr>
          <p:grpSpPr bwMode="auto">
            <a:xfrm>
              <a:off x="717" y="2374"/>
              <a:ext cx="1407" cy="651"/>
              <a:chOff x="1652" y="2578"/>
              <a:chExt cx="1407" cy="651"/>
            </a:xfrm>
          </p:grpSpPr>
          <p:sp>
            <p:nvSpPr>
              <p:cNvPr id="17" name="Rectangle 6"/>
              <p:cNvSpPr>
                <a:spLocks noChangeArrowheads="1"/>
              </p:cNvSpPr>
              <p:nvPr/>
            </p:nvSpPr>
            <p:spPr bwMode="auto">
              <a:xfrm>
                <a:off x="1652" y="2578"/>
                <a:ext cx="1407" cy="651"/>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u="sng"/>
                  <a:t>i: Instructor</a:t>
                </a:r>
                <a:br>
                  <a:rPr lang="en-US" altLang="en-US"/>
                </a:br>
                <a:r>
                  <a:rPr lang="en-US" altLang="en-US"/>
                  <a:t>name = “Penny”</a:t>
                </a:r>
                <a:endParaRPr lang="en-CA" altLang="en-US"/>
              </a:p>
            </p:txBody>
          </p:sp>
          <p:sp>
            <p:nvSpPr>
              <p:cNvPr id="18" name="Line 7"/>
              <p:cNvSpPr>
                <a:spLocks noChangeShapeType="1"/>
              </p:cNvSpPr>
              <p:nvPr/>
            </p:nvSpPr>
            <p:spPr bwMode="auto">
              <a:xfrm>
                <a:off x="1652" y="2925"/>
                <a:ext cx="1407" cy="0"/>
              </a:xfrm>
              <a:prstGeom prst="line">
                <a:avLst/>
              </a:prstGeom>
              <a:noFill/>
              <a:ln w="254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 name="Group 8"/>
            <p:cNvGrpSpPr/>
            <p:nvPr/>
          </p:nvGrpSpPr>
          <p:grpSpPr bwMode="auto">
            <a:xfrm>
              <a:off x="1428" y="3165"/>
              <a:ext cx="1407" cy="651"/>
              <a:chOff x="1652" y="2578"/>
              <a:chExt cx="1407" cy="651"/>
            </a:xfrm>
          </p:grpSpPr>
          <p:sp>
            <p:nvSpPr>
              <p:cNvPr id="15" name="Rectangle 9"/>
              <p:cNvSpPr>
                <a:spLocks noChangeArrowheads="1"/>
              </p:cNvSpPr>
              <p:nvPr/>
            </p:nvSpPr>
            <p:spPr bwMode="auto">
              <a:xfrm>
                <a:off x="1652" y="2578"/>
                <a:ext cx="1407" cy="651"/>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u="sng"/>
                  <a:t>j: Instructor</a:t>
                </a:r>
                <a:br>
                  <a:rPr lang="en-US" altLang="en-US"/>
                </a:br>
                <a:r>
                  <a:rPr lang="en-US" altLang="en-US"/>
                  <a:t>name = “Zaleski”</a:t>
                </a:r>
                <a:endParaRPr lang="en-CA" altLang="en-US"/>
              </a:p>
            </p:txBody>
          </p:sp>
          <p:sp>
            <p:nvSpPr>
              <p:cNvPr id="16" name="Line 10"/>
              <p:cNvSpPr>
                <a:spLocks noChangeShapeType="1"/>
              </p:cNvSpPr>
              <p:nvPr/>
            </p:nvSpPr>
            <p:spPr bwMode="auto">
              <a:xfrm>
                <a:off x="1652" y="2925"/>
                <a:ext cx="1407" cy="0"/>
              </a:xfrm>
              <a:prstGeom prst="line">
                <a:avLst/>
              </a:prstGeom>
              <a:noFill/>
              <a:ln w="254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 name="Group 11"/>
            <p:cNvGrpSpPr/>
            <p:nvPr/>
          </p:nvGrpSpPr>
          <p:grpSpPr bwMode="auto">
            <a:xfrm>
              <a:off x="3531" y="2070"/>
              <a:ext cx="1407" cy="651"/>
              <a:chOff x="1652" y="2578"/>
              <a:chExt cx="1407" cy="651"/>
            </a:xfrm>
          </p:grpSpPr>
          <p:sp>
            <p:nvSpPr>
              <p:cNvPr id="13" name="Rectangle 12"/>
              <p:cNvSpPr>
                <a:spLocks noChangeArrowheads="1"/>
              </p:cNvSpPr>
              <p:nvPr/>
            </p:nvSpPr>
            <p:spPr bwMode="auto">
              <a:xfrm>
                <a:off x="1652" y="2578"/>
                <a:ext cx="1407" cy="651"/>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u="sng"/>
                  <a:t>: Department</a:t>
                </a:r>
                <a:br>
                  <a:rPr lang="en-US" altLang="en-US" u="sng"/>
                </a:br>
                <a:r>
                  <a:rPr lang="en-US" altLang="en-US"/>
                  <a:t>name = “DCS”</a:t>
                </a:r>
                <a:endParaRPr lang="en-CA" altLang="en-US"/>
              </a:p>
            </p:txBody>
          </p:sp>
          <p:sp>
            <p:nvSpPr>
              <p:cNvPr id="14" name="Line 13"/>
              <p:cNvSpPr>
                <a:spLocks noChangeShapeType="1"/>
              </p:cNvSpPr>
              <p:nvPr/>
            </p:nvSpPr>
            <p:spPr bwMode="auto">
              <a:xfrm>
                <a:off x="1652" y="2925"/>
                <a:ext cx="1407" cy="0"/>
              </a:xfrm>
              <a:prstGeom prst="line">
                <a:avLst/>
              </a:prstGeom>
              <a:noFill/>
              <a:ln w="254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 name="Group 14"/>
            <p:cNvGrpSpPr/>
            <p:nvPr/>
          </p:nvGrpSpPr>
          <p:grpSpPr bwMode="auto">
            <a:xfrm>
              <a:off x="3921" y="3025"/>
              <a:ext cx="1407" cy="651"/>
              <a:chOff x="1652" y="2578"/>
              <a:chExt cx="1407" cy="651"/>
            </a:xfrm>
          </p:grpSpPr>
          <p:sp>
            <p:nvSpPr>
              <p:cNvPr id="11" name="Rectangle 15"/>
              <p:cNvSpPr>
                <a:spLocks noChangeArrowheads="1"/>
              </p:cNvSpPr>
              <p:nvPr/>
            </p:nvSpPr>
            <p:spPr bwMode="auto">
              <a:xfrm>
                <a:off x="1652" y="2578"/>
                <a:ext cx="1407" cy="651"/>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u="sng"/>
                  <a:t>: Department</a:t>
                </a:r>
                <a:br>
                  <a:rPr lang="en-US" altLang="en-US" u="sng"/>
                </a:br>
                <a:r>
                  <a:rPr lang="en-US" altLang="en-US"/>
                  <a:t>name = “ECE”</a:t>
                </a:r>
                <a:endParaRPr lang="en-CA" altLang="en-US"/>
              </a:p>
            </p:txBody>
          </p:sp>
          <p:sp>
            <p:nvSpPr>
              <p:cNvPr id="12" name="Line 16"/>
              <p:cNvSpPr>
                <a:spLocks noChangeShapeType="1"/>
              </p:cNvSpPr>
              <p:nvPr/>
            </p:nvSpPr>
            <p:spPr bwMode="auto">
              <a:xfrm>
                <a:off x="1652" y="2925"/>
                <a:ext cx="1407" cy="0"/>
              </a:xfrm>
              <a:prstGeom prst="line">
                <a:avLst/>
              </a:prstGeom>
              <a:noFill/>
              <a:ln w="254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7" name="AutoShape 17"/>
            <p:cNvCxnSpPr>
              <a:cxnSpLocks noChangeShapeType="1"/>
              <a:stCxn id="17" idx="3"/>
              <a:endCxn id="13" idx="1"/>
            </p:cNvCxnSpPr>
            <p:nvPr/>
          </p:nvCxnSpPr>
          <p:spPr bwMode="auto">
            <a:xfrm flipV="1">
              <a:off x="2132" y="2396"/>
              <a:ext cx="1391" cy="304"/>
            </a:xfrm>
            <a:prstGeom prst="straightConnector1">
              <a:avLst/>
            </a:prstGeom>
            <a:noFill/>
            <a:ln w="254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18"/>
            <p:cNvCxnSpPr>
              <a:cxnSpLocks noChangeShapeType="1"/>
              <a:stCxn id="17" idx="3"/>
              <a:endCxn id="11" idx="1"/>
            </p:cNvCxnSpPr>
            <p:nvPr/>
          </p:nvCxnSpPr>
          <p:spPr bwMode="auto">
            <a:xfrm>
              <a:off x="2132" y="2700"/>
              <a:ext cx="1781" cy="651"/>
            </a:xfrm>
            <a:prstGeom prst="straightConnector1">
              <a:avLst/>
            </a:prstGeom>
            <a:noFill/>
            <a:ln w="254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19"/>
            <p:cNvCxnSpPr>
              <a:cxnSpLocks noChangeShapeType="1"/>
              <a:stCxn id="15" idx="3"/>
              <a:endCxn id="13" idx="1"/>
            </p:cNvCxnSpPr>
            <p:nvPr/>
          </p:nvCxnSpPr>
          <p:spPr bwMode="auto">
            <a:xfrm flipV="1">
              <a:off x="2843" y="2396"/>
              <a:ext cx="680" cy="1095"/>
            </a:xfrm>
            <a:prstGeom prst="straightConnector1">
              <a:avLst/>
            </a:prstGeom>
            <a:noFill/>
            <a:ln w="254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20"/>
            <p:cNvCxnSpPr>
              <a:cxnSpLocks noChangeShapeType="1"/>
              <a:stCxn id="15" idx="3"/>
              <a:endCxn id="11" idx="1"/>
            </p:cNvCxnSpPr>
            <p:nvPr/>
          </p:nvCxnSpPr>
          <p:spPr bwMode="auto">
            <a:xfrm flipV="1">
              <a:off x="2843" y="3351"/>
              <a:ext cx="1070" cy="140"/>
            </a:xfrm>
            <a:prstGeom prst="straightConnector1">
              <a:avLst/>
            </a:prstGeom>
            <a:noFill/>
            <a:ln w="254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1505" y="188596"/>
            <a:ext cx="7886700" cy="1325563"/>
          </a:xfrm>
          <a:noFill/>
        </p:spPr>
        <p:txBody>
          <a:bodyPr/>
          <a:lstStyle/>
          <a:p>
            <a:r>
              <a:rPr lang="en-GB" altLang="en-US"/>
              <a:t>Object communication</a:t>
            </a:r>
          </a:p>
        </p:txBody>
      </p:sp>
      <p:sp>
        <p:nvSpPr>
          <p:cNvPr id="21507" name="Rectangle 3"/>
          <p:cNvSpPr>
            <a:spLocks noGrp="1" noChangeArrowheads="1"/>
          </p:cNvSpPr>
          <p:nvPr>
            <p:ph idx="1"/>
          </p:nvPr>
        </p:nvSpPr>
        <p:spPr>
          <a:xfrm>
            <a:off x="323528" y="1484630"/>
            <a:ext cx="8496944" cy="4351338"/>
          </a:xfrm>
          <a:noFill/>
        </p:spPr>
        <p:txBody>
          <a:bodyPr>
            <a:normAutofit lnSpcReduction="10000"/>
          </a:bodyPr>
          <a:lstStyle/>
          <a:p>
            <a:pPr>
              <a:lnSpc>
                <a:spcPct val="110000"/>
              </a:lnSpc>
            </a:pPr>
            <a:r>
              <a:rPr lang="en-GB" altLang="en-US" dirty="0"/>
              <a:t>Conceptually, objects communicate by message passing</a:t>
            </a:r>
          </a:p>
          <a:p>
            <a:pPr>
              <a:lnSpc>
                <a:spcPct val="110000"/>
              </a:lnSpc>
            </a:pPr>
            <a:r>
              <a:rPr lang="en-GB" altLang="en-US" dirty="0">
                <a:solidFill>
                  <a:srgbClr val="FF0000"/>
                </a:solidFill>
              </a:rPr>
              <a:t>Messages</a:t>
            </a:r>
          </a:p>
          <a:p>
            <a:pPr lvl="1">
              <a:lnSpc>
                <a:spcPct val="110000"/>
              </a:lnSpc>
            </a:pPr>
            <a:r>
              <a:rPr lang="en-GB" altLang="en-US" dirty="0"/>
              <a:t>The name of the service requested by the calling object.</a:t>
            </a:r>
          </a:p>
          <a:p>
            <a:pPr lvl="1">
              <a:lnSpc>
                <a:spcPct val="110000"/>
              </a:lnSpc>
            </a:pPr>
            <a:r>
              <a:rPr lang="en-GB" altLang="en-US" dirty="0"/>
              <a:t>Copies of the information required to execute the service and the name of a holder for the result of the service.</a:t>
            </a:r>
          </a:p>
          <a:p>
            <a:pPr>
              <a:lnSpc>
                <a:spcPct val="110000"/>
              </a:lnSpc>
            </a:pPr>
            <a:r>
              <a:rPr lang="en-GB" altLang="en-US" dirty="0"/>
              <a:t>In practice, messages are often implemented by procedure calls</a:t>
            </a:r>
          </a:p>
          <a:p>
            <a:pPr lvl="1">
              <a:lnSpc>
                <a:spcPct val="110000"/>
              </a:lnSpc>
            </a:pPr>
            <a:r>
              <a:rPr lang="en-GB" altLang="en-US" dirty="0"/>
              <a:t>Name = procedure name.</a:t>
            </a:r>
          </a:p>
          <a:p>
            <a:pPr lvl="1">
              <a:lnSpc>
                <a:spcPct val="110000"/>
              </a:lnSpc>
            </a:pPr>
            <a:r>
              <a:rPr lang="en-GB" altLang="en-US" dirty="0"/>
              <a:t>Information = parameter list.</a:t>
            </a:r>
          </a:p>
        </p:txBody>
      </p:sp>
      <p:sp>
        <p:nvSpPr>
          <p:cNvPr id="2" name="Slide Number Placeholder 1"/>
          <p:cNvSpPr>
            <a:spLocks noGrp="1"/>
          </p:cNvSpPr>
          <p:nvPr>
            <p:ph type="sldNum" sz="quarter" idx="12"/>
          </p:nvPr>
        </p:nvSpPr>
        <p:spPr/>
        <p:txBody>
          <a:bodyPr/>
          <a:lstStyle/>
          <a:p>
            <a:fld id="{48F63A3B-78C7-47BE-AE5E-E10140E04643}" type="slidenum">
              <a:rPr lang="en-US" smtClean="0"/>
              <a:t>16</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 calcmode="lin" valueType="num">
                                      <p:cBhvr additive="base">
                                        <p:cTn id="17"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50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507">
                                            <p:txEl>
                                              <p:pRg st="3" end="3"/>
                                            </p:txEl>
                                          </p:spTgt>
                                        </p:tgtEl>
                                        <p:attrNameLst>
                                          <p:attrName>style.visibility</p:attrName>
                                        </p:attrNameLst>
                                      </p:cBhvr>
                                      <p:to>
                                        <p:strVal val="visible"/>
                                      </p:to>
                                    </p:set>
                                    <p:anim calcmode="lin" valueType="num">
                                      <p:cBhvr additive="base">
                                        <p:cTn id="21" dur="5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5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 calcmode="lin" valueType="num">
                                      <p:cBhvr additive="base">
                                        <p:cTn id="27" dur="5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50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507">
                                            <p:txEl>
                                              <p:pRg st="5" end="5"/>
                                            </p:txEl>
                                          </p:spTgt>
                                        </p:tgtEl>
                                        <p:attrNameLst>
                                          <p:attrName>style.visibility</p:attrName>
                                        </p:attrNameLst>
                                      </p:cBhvr>
                                      <p:to>
                                        <p:strVal val="visible"/>
                                      </p:to>
                                    </p:set>
                                    <p:anim calcmode="lin" valueType="num">
                                      <p:cBhvr additive="base">
                                        <p:cTn id="31" dur="500" fill="hold"/>
                                        <p:tgtEl>
                                          <p:spTgt spid="2150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50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1507">
                                            <p:txEl>
                                              <p:pRg st="6" end="6"/>
                                            </p:txEl>
                                          </p:spTgt>
                                        </p:tgtEl>
                                        <p:attrNameLst>
                                          <p:attrName>style.visibility</p:attrName>
                                        </p:attrNameLst>
                                      </p:cBhvr>
                                      <p:to>
                                        <p:strVal val="visible"/>
                                      </p:to>
                                    </p:set>
                                    <p:anim calcmode="lin" valueType="num">
                                      <p:cBhvr additive="base">
                                        <p:cTn id="35" dur="5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15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85800" y="0"/>
            <a:ext cx="7772400" cy="990600"/>
          </a:xfrm>
        </p:spPr>
        <p:txBody>
          <a:bodyPr/>
          <a:lstStyle/>
          <a:p>
            <a:r>
              <a:rPr lang="en-US" altLang="en-US"/>
              <a:t>Links and Associations</a:t>
            </a:r>
            <a:endParaRPr lang="en-CA" altLang="en-US"/>
          </a:p>
        </p:txBody>
      </p:sp>
      <p:sp>
        <p:nvSpPr>
          <p:cNvPr id="78851" name="Rectangle 3"/>
          <p:cNvSpPr>
            <a:spLocks noGrp="1" noChangeArrowheads="1"/>
          </p:cNvSpPr>
          <p:nvPr>
            <p:ph type="body" idx="1"/>
          </p:nvPr>
        </p:nvSpPr>
        <p:spPr>
          <a:xfrm>
            <a:off x="553085" y="914400"/>
            <a:ext cx="7905115" cy="4343400"/>
          </a:xfrm>
        </p:spPr>
        <p:txBody>
          <a:bodyPr>
            <a:normAutofit/>
          </a:bodyPr>
          <a:lstStyle/>
          <a:p>
            <a:pPr>
              <a:lnSpc>
                <a:spcPct val="100000"/>
              </a:lnSpc>
            </a:pPr>
            <a:r>
              <a:rPr lang="en-US" altLang="en-US" dirty="0"/>
              <a:t>The means for establishing relationships among objects and classes.</a:t>
            </a:r>
          </a:p>
          <a:p>
            <a:pPr>
              <a:lnSpc>
                <a:spcPct val="100000"/>
              </a:lnSpc>
            </a:pPr>
            <a:endParaRPr lang="en-US" altLang="en-US" dirty="0"/>
          </a:p>
          <a:p>
            <a:pPr lvl="1">
              <a:lnSpc>
                <a:spcPct val="100000"/>
              </a:lnSpc>
            </a:pPr>
            <a:r>
              <a:rPr lang="en-US" altLang="en-US" b="1" dirty="0"/>
              <a:t>link</a:t>
            </a:r>
            <a:r>
              <a:rPr lang="en-US" altLang="en-US" dirty="0"/>
              <a:t>: a </a:t>
            </a:r>
            <a:r>
              <a:rPr lang="en-US" altLang="en-US" dirty="0">
                <a:solidFill>
                  <a:srgbClr val="FF0000"/>
                </a:solidFill>
              </a:rPr>
              <a:t>connection</a:t>
            </a:r>
            <a:r>
              <a:rPr lang="en-US" altLang="en-US" dirty="0"/>
              <a:t> between two object instances</a:t>
            </a:r>
          </a:p>
          <a:p>
            <a:pPr lvl="1">
              <a:lnSpc>
                <a:spcPct val="100000"/>
              </a:lnSpc>
            </a:pPr>
            <a:r>
              <a:rPr lang="en-US" altLang="en-US" b="1" dirty="0"/>
              <a:t>association</a:t>
            </a:r>
            <a:r>
              <a:rPr lang="en-US" altLang="en-US" dirty="0"/>
              <a:t>: a </a:t>
            </a:r>
            <a:r>
              <a:rPr lang="en-US" altLang="en-US" dirty="0">
                <a:solidFill>
                  <a:srgbClr val="FF0000"/>
                </a:solidFill>
              </a:rPr>
              <a:t>collection of links </a:t>
            </a:r>
            <a:r>
              <a:rPr lang="en-US" altLang="en-US" dirty="0"/>
              <a:t>with common structure and semantics.</a:t>
            </a:r>
          </a:p>
        </p:txBody>
      </p:sp>
      <p:sp>
        <p:nvSpPr>
          <p:cNvPr id="78857" name="Rectangle 9"/>
          <p:cNvSpPr>
            <a:spLocks noChangeArrowheads="1"/>
          </p:cNvSpPr>
          <p:nvPr/>
        </p:nvSpPr>
        <p:spPr bwMode="auto">
          <a:xfrm flipV="1">
            <a:off x="685800" y="4935538"/>
            <a:ext cx="7772400" cy="7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marL="342900" indent="-342900">
              <a:spcBef>
                <a:spcPct val="20000"/>
              </a:spcBef>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nSpc>
                <a:spcPct val="90000"/>
              </a:lnSpc>
            </a:pPr>
            <a:endParaRPr lang="en-US" altLang="en-US">
              <a:cs typeface="Times New Roman" panose="02020603050405020304" pitchFamily="18" charset="0"/>
            </a:endParaRPr>
          </a:p>
        </p:txBody>
      </p:sp>
      <p:grpSp>
        <p:nvGrpSpPr>
          <p:cNvPr id="78858" name="Group 10"/>
          <p:cNvGrpSpPr/>
          <p:nvPr/>
        </p:nvGrpSpPr>
        <p:grpSpPr bwMode="auto">
          <a:xfrm>
            <a:off x="1143002" y="4876800"/>
            <a:ext cx="6469063" cy="990600"/>
            <a:chOff x="742" y="2260"/>
            <a:chExt cx="4075" cy="675"/>
          </a:xfrm>
        </p:grpSpPr>
        <p:sp>
          <p:nvSpPr>
            <p:cNvPr id="78859" name="Rectangle 11"/>
            <p:cNvSpPr>
              <a:spLocks noChangeArrowheads="1"/>
            </p:cNvSpPr>
            <p:nvPr/>
          </p:nvSpPr>
          <p:spPr bwMode="auto">
            <a:xfrm>
              <a:off x="742" y="2260"/>
              <a:ext cx="1266" cy="642"/>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Instructor</a:t>
              </a:r>
              <a:endParaRPr lang="en-CA" altLang="en-US"/>
            </a:p>
          </p:txBody>
        </p:sp>
        <p:sp>
          <p:nvSpPr>
            <p:cNvPr id="78860" name="Rectangle 12"/>
            <p:cNvSpPr>
              <a:spLocks noChangeArrowheads="1"/>
            </p:cNvSpPr>
            <p:nvPr/>
          </p:nvSpPr>
          <p:spPr bwMode="auto">
            <a:xfrm>
              <a:off x="3551" y="2293"/>
              <a:ext cx="1266" cy="642"/>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Department</a:t>
              </a:r>
              <a:endParaRPr lang="en-CA" altLang="en-US"/>
            </a:p>
          </p:txBody>
        </p:sp>
        <p:cxnSp>
          <p:nvCxnSpPr>
            <p:cNvPr id="78861" name="AutoShape 13"/>
            <p:cNvCxnSpPr>
              <a:cxnSpLocks noChangeShapeType="1"/>
              <a:stCxn id="78860" idx="1"/>
              <a:endCxn id="78859" idx="3"/>
            </p:cNvCxnSpPr>
            <p:nvPr/>
          </p:nvCxnSpPr>
          <p:spPr bwMode="auto">
            <a:xfrm flipH="1" flipV="1">
              <a:off x="2016" y="2581"/>
              <a:ext cx="1527" cy="33"/>
            </a:xfrm>
            <a:prstGeom prst="straightConnector1">
              <a:avLst/>
            </a:prstGeom>
            <a:noFill/>
            <a:ln w="254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862" name="Text Box 14"/>
            <p:cNvSpPr txBox="1">
              <a:spLocks noChangeArrowheads="1"/>
            </p:cNvSpPr>
            <p:nvPr/>
          </p:nvSpPr>
          <p:spPr bwMode="auto">
            <a:xfrm>
              <a:off x="2267" y="2260"/>
              <a:ext cx="95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teaches for</a:t>
              </a:r>
              <a:endParaRPr lang="en-CA"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8857"/>
                                        </p:tgtEl>
                                        <p:attrNameLst>
                                          <p:attrName>style.visibility</p:attrName>
                                        </p:attrNameLst>
                                      </p:cBhvr>
                                      <p:to>
                                        <p:strVal val="visible"/>
                                      </p:to>
                                    </p:set>
                                    <p:animEffect transition="in" filter="dissolve">
                                      <p:cBhvr>
                                        <p:cTn id="7" dur="500"/>
                                        <p:tgtEl>
                                          <p:spTgt spid="788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8858"/>
                                        </p:tgtEl>
                                        <p:attrNameLst>
                                          <p:attrName>style.visibility</p:attrName>
                                        </p:attrNameLst>
                                      </p:cBhvr>
                                      <p:to>
                                        <p:strVal val="visible"/>
                                      </p:to>
                                    </p:set>
                                    <p:animEffect transition="in" filter="dissolve">
                                      <p:cBhvr>
                                        <p:cTn id="12" dur="500"/>
                                        <p:tgtEl>
                                          <p:spTgt spid="7885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8851">
                                            <p:txEl>
                                              <p:pRg st="0" end="0"/>
                                            </p:txEl>
                                          </p:spTgt>
                                        </p:tgtEl>
                                        <p:attrNameLst>
                                          <p:attrName>style.visibility</p:attrName>
                                        </p:attrNameLst>
                                      </p:cBhvr>
                                      <p:to>
                                        <p:strVal val="visible"/>
                                      </p:to>
                                    </p:set>
                                    <p:anim calcmode="lin" valueType="num">
                                      <p:cBhvr additive="base">
                                        <p:cTn id="17" dur="500" fill="hold"/>
                                        <p:tgtEl>
                                          <p:spTgt spid="7885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8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8851">
                                            <p:txEl>
                                              <p:pRg st="2" end="2"/>
                                            </p:txEl>
                                          </p:spTgt>
                                        </p:tgtEl>
                                        <p:attrNameLst>
                                          <p:attrName>style.visibility</p:attrName>
                                        </p:attrNameLst>
                                      </p:cBhvr>
                                      <p:to>
                                        <p:strVal val="visible"/>
                                      </p:to>
                                    </p:set>
                                    <p:anim calcmode="lin" valueType="num">
                                      <p:cBhvr additive="base">
                                        <p:cTn id="23" dur="500" fill="hold"/>
                                        <p:tgtEl>
                                          <p:spTgt spid="7885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88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8851">
                                            <p:txEl>
                                              <p:pRg st="3" end="3"/>
                                            </p:txEl>
                                          </p:spTgt>
                                        </p:tgtEl>
                                        <p:attrNameLst>
                                          <p:attrName>style.visibility</p:attrName>
                                        </p:attrNameLst>
                                      </p:cBhvr>
                                      <p:to>
                                        <p:strVal val="visible"/>
                                      </p:to>
                                    </p:set>
                                    <p:anim calcmode="lin" valueType="num">
                                      <p:cBhvr additive="base">
                                        <p:cTn id="29" dur="500" fill="hold"/>
                                        <p:tgtEl>
                                          <p:spTgt spid="78851">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88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GB" altLang="en-US" dirty="0"/>
              <a:t>Associations (cont..)</a:t>
            </a:r>
          </a:p>
        </p:txBody>
      </p:sp>
      <p:sp>
        <p:nvSpPr>
          <p:cNvPr id="118787" name="Rectangle 3"/>
          <p:cNvSpPr>
            <a:spLocks noGrp="1" noChangeArrowheads="1"/>
          </p:cNvSpPr>
          <p:nvPr>
            <p:ph idx="1"/>
          </p:nvPr>
        </p:nvSpPr>
        <p:spPr>
          <a:xfrm>
            <a:off x="323528" y="2132856"/>
            <a:ext cx="8496944" cy="4351338"/>
          </a:xfrm>
        </p:spPr>
        <p:txBody>
          <a:bodyPr/>
          <a:lstStyle/>
          <a:p>
            <a:r>
              <a:rPr lang="en-GB" altLang="en-US" dirty="0"/>
              <a:t>Objects and object classes participate in </a:t>
            </a:r>
            <a:r>
              <a:rPr lang="en-GB" altLang="en-US" dirty="0">
                <a:solidFill>
                  <a:srgbClr val="FF0000"/>
                </a:solidFill>
              </a:rPr>
              <a:t>relationships</a:t>
            </a:r>
            <a:r>
              <a:rPr lang="en-GB" altLang="en-US" dirty="0"/>
              <a:t> with other objects and object classes</a:t>
            </a:r>
          </a:p>
          <a:p>
            <a:r>
              <a:rPr lang="en-GB" altLang="en-US" dirty="0"/>
              <a:t>In the UML, a generalised relationship is indicated by an association </a:t>
            </a:r>
          </a:p>
          <a:p>
            <a:r>
              <a:rPr lang="en-GB" altLang="en-US" dirty="0"/>
              <a:t>Associations are general but may indicate that an </a:t>
            </a:r>
            <a:r>
              <a:rPr lang="en-GB" altLang="en-US" dirty="0">
                <a:solidFill>
                  <a:srgbClr val="FF0000"/>
                </a:solidFill>
              </a:rPr>
              <a:t>attribute of an object is an associated object </a:t>
            </a:r>
            <a:r>
              <a:rPr lang="en-GB" altLang="en-US" dirty="0"/>
              <a:t> </a:t>
            </a:r>
          </a:p>
        </p:txBody>
      </p:sp>
      <p:sp>
        <p:nvSpPr>
          <p:cNvPr id="2" name="Slide Number Placeholder 1"/>
          <p:cNvSpPr>
            <a:spLocks noGrp="1"/>
          </p:cNvSpPr>
          <p:nvPr>
            <p:ph type="sldNum" sz="quarter" idx="12"/>
          </p:nvPr>
        </p:nvSpPr>
        <p:spPr/>
        <p:txBody>
          <a:bodyPr/>
          <a:lstStyle/>
          <a:p>
            <a:fld id="{48F63A3B-78C7-47BE-AE5E-E10140E04643}" type="slidenum">
              <a:rPr lang="en-US" smtClean="0"/>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additive="base">
                                        <p:cTn id="7" dur="500" fill="hold"/>
                                        <p:tgtEl>
                                          <p:spTgt spid="1187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8787">
                                            <p:txEl>
                                              <p:pRg st="1" end="1"/>
                                            </p:txEl>
                                          </p:spTgt>
                                        </p:tgtEl>
                                        <p:attrNameLst>
                                          <p:attrName>style.visibility</p:attrName>
                                        </p:attrNameLst>
                                      </p:cBhvr>
                                      <p:to>
                                        <p:strVal val="visible"/>
                                      </p:to>
                                    </p:set>
                                    <p:anim calcmode="lin" valueType="num">
                                      <p:cBhvr additive="base">
                                        <p:cTn id="13" dur="500" fill="hold"/>
                                        <p:tgtEl>
                                          <p:spTgt spid="1187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7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8787">
                                            <p:txEl>
                                              <p:pRg st="2" end="2"/>
                                            </p:txEl>
                                          </p:spTgt>
                                        </p:tgtEl>
                                        <p:attrNameLst>
                                          <p:attrName>style.visibility</p:attrName>
                                        </p:attrNameLst>
                                      </p:cBhvr>
                                      <p:to>
                                        <p:strVal val="visible"/>
                                      </p:to>
                                    </p:set>
                                    <p:anim calcmode="lin" valueType="num">
                                      <p:cBhvr additive="base">
                                        <p:cTn id="19" dur="500" fill="hold"/>
                                        <p:tgtEl>
                                          <p:spTgt spid="1187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878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a:lstStyle/>
          <a:p>
            <a:r>
              <a:rPr lang="en-GB" altLang="en-US"/>
              <a:t>An association model</a:t>
            </a:r>
          </a:p>
        </p:txBody>
      </p:sp>
      <p:pic>
        <p:nvPicPr>
          <p:cNvPr id="358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 y="1989138"/>
            <a:ext cx="7575550" cy="35147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48F63A3B-78C7-47BE-AE5E-E10140E04643}" type="slidenum">
              <a:rPr lang="en-US" smtClean="0"/>
              <a:t>19</a:t>
            </a:fld>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85800" y="263525"/>
            <a:ext cx="7772400" cy="573088"/>
          </a:xfrm>
        </p:spPr>
        <p:txBody>
          <a:bodyPr/>
          <a:lstStyle/>
          <a:p>
            <a:r>
              <a:rPr lang="en-US" altLang="en-US" sz="5400" dirty="0"/>
              <a:t>UML</a:t>
            </a:r>
            <a:endParaRPr lang="en-CA" altLang="en-US" sz="5400" dirty="0"/>
          </a:p>
        </p:txBody>
      </p:sp>
      <p:sp>
        <p:nvSpPr>
          <p:cNvPr id="66563" name="Rectangle 3"/>
          <p:cNvSpPr>
            <a:spLocks noGrp="1" noChangeArrowheads="1"/>
          </p:cNvSpPr>
          <p:nvPr>
            <p:ph type="body" idx="1"/>
          </p:nvPr>
        </p:nvSpPr>
        <p:spPr>
          <a:xfrm>
            <a:off x="251520" y="1412776"/>
            <a:ext cx="8568952" cy="4537174"/>
          </a:xfrm>
        </p:spPr>
        <p:txBody>
          <a:bodyPr/>
          <a:lstStyle/>
          <a:p>
            <a:r>
              <a:rPr lang="en-US" altLang="en-US" dirty="0"/>
              <a:t>Unified Modeling Language</a:t>
            </a:r>
          </a:p>
          <a:p>
            <a:pPr lvl="1"/>
            <a:r>
              <a:rPr lang="en-US" altLang="en-US" dirty="0"/>
              <a:t>In early 90s, there were many competing graphical notations all used for OOA.</a:t>
            </a:r>
          </a:p>
          <a:p>
            <a:pPr lvl="1"/>
            <a:r>
              <a:rPr lang="en-US" altLang="en-US" dirty="0"/>
              <a:t>Three of the major players got together in </a:t>
            </a:r>
            <a:r>
              <a:rPr lang="en-US" altLang="en-US" dirty="0" err="1"/>
              <a:t>Booch’s</a:t>
            </a:r>
            <a:r>
              <a:rPr lang="en-US" altLang="en-US" dirty="0"/>
              <a:t> company</a:t>
            </a:r>
          </a:p>
          <a:p>
            <a:pPr lvl="1"/>
            <a:r>
              <a:rPr lang="en-US" altLang="en-US" dirty="0">
                <a:solidFill>
                  <a:srgbClr val="FF0000"/>
                </a:solidFill>
              </a:rPr>
              <a:t>Merged their ideas to produce UML  </a:t>
            </a:r>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563">
                                            <p:txEl>
                                              <p:pRg st="1" end="1"/>
                                            </p:txEl>
                                          </p:spTgt>
                                        </p:tgtEl>
                                        <p:attrNameLst>
                                          <p:attrName>style.visibility</p:attrName>
                                        </p:attrNameLst>
                                      </p:cBhvr>
                                      <p:to>
                                        <p:strVal val="visible"/>
                                      </p:to>
                                    </p:set>
                                    <p:anim calcmode="lin" valueType="num">
                                      <p:cBhvr additive="base">
                                        <p:cTn id="13"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563">
                                            <p:txEl>
                                              <p:pRg st="2" end="2"/>
                                            </p:txEl>
                                          </p:spTgt>
                                        </p:tgtEl>
                                        <p:attrNameLst>
                                          <p:attrName>style.visibility</p:attrName>
                                        </p:attrNameLst>
                                      </p:cBhvr>
                                      <p:to>
                                        <p:strVal val="visible"/>
                                      </p:to>
                                    </p:set>
                                    <p:anim calcmode="lin" valueType="num">
                                      <p:cBhvr additive="base">
                                        <p:cTn id="19"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6563">
                                            <p:txEl>
                                              <p:pRg st="3" end="3"/>
                                            </p:txEl>
                                          </p:spTgt>
                                        </p:tgtEl>
                                        <p:attrNameLst>
                                          <p:attrName>style.visibility</p:attrName>
                                        </p:attrNameLst>
                                      </p:cBhvr>
                                      <p:to>
                                        <p:strVal val="visible"/>
                                      </p:to>
                                    </p:set>
                                    <p:anim calcmode="lin" valueType="num">
                                      <p:cBhvr additive="base">
                                        <p:cTn id="25"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5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85800" y="0"/>
            <a:ext cx="7772400" cy="914400"/>
          </a:xfrm>
        </p:spPr>
        <p:txBody>
          <a:bodyPr/>
          <a:lstStyle/>
          <a:p>
            <a:r>
              <a:rPr lang="en-US" altLang="en-US" sz="5400"/>
              <a:t>Example</a:t>
            </a:r>
            <a:endParaRPr lang="en-CA" altLang="en-US" sz="5400"/>
          </a:p>
        </p:txBody>
      </p:sp>
      <p:sp>
        <p:nvSpPr>
          <p:cNvPr id="90115" name="Rectangle 3"/>
          <p:cNvSpPr>
            <a:spLocks noGrp="1" noChangeArrowheads="1"/>
          </p:cNvSpPr>
          <p:nvPr>
            <p:ph type="body" idx="1"/>
          </p:nvPr>
        </p:nvSpPr>
        <p:spPr>
          <a:xfrm>
            <a:off x="683568" y="980728"/>
            <a:ext cx="7772400" cy="1752600"/>
          </a:xfrm>
        </p:spPr>
        <p:txBody>
          <a:bodyPr>
            <a:normAutofit/>
          </a:bodyPr>
          <a:lstStyle/>
          <a:p>
            <a:r>
              <a:rPr lang="en-US" altLang="en-US" dirty="0"/>
              <a:t>To build a system for keeping track of the time our workers spend working on customer projects.</a:t>
            </a:r>
          </a:p>
        </p:txBody>
      </p:sp>
      <p:sp>
        <p:nvSpPr>
          <p:cNvPr id="90116" name="Rectangle 4"/>
          <p:cNvSpPr>
            <a:spLocks noChangeArrowheads="1"/>
          </p:cNvSpPr>
          <p:nvPr/>
        </p:nvSpPr>
        <p:spPr bwMode="auto">
          <a:xfrm>
            <a:off x="2009775" y="3094040"/>
            <a:ext cx="1614488" cy="517525"/>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Worker</a:t>
            </a:r>
            <a:endParaRPr lang="en-CA" altLang="en-US"/>
          </a:p>
        </p:txBody>
      </p:sp>
      <p:sp>
        <p:nvSpPr>
          <p:cNvPr id="90117" name="Rectangle 5"/>
          <p:cNvSpPr>
            <a:spLocks noChangeArrowheads="1"/>
          </p:cNvSpPr>
          <p:nvPr/>
        </p:nvSpPr>
        <p:spPr bwMode="auto">
          <a:xfrm>
            <a:off x="6140450" y="2592390"/>
            <a:ext cx="1614488" cy="517525"/>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Customer</a:t>
            </a:r>
            <a:endParaRPr lang="en-CA" altLang="en-US"/>
          </a:p>
        </p:txBody>
      </p:sp>
      <p:sp>
        <p:nvSpPr>
          <p:cNvPr id="90118" name="Rectangle 6"/>
          <p:cNvSpPr>
            <a:spLocks noChangeArrowheads="1"/>
          </p:cNvSpPr>
          <p:nvPr/>
        </p:nvSpPr>
        <p:spPr bwMode="auto">
          <a:xfrm>
            <a:off x="6142040" y="4221165"/>
            <a:ext cx="1614487" cy="517525"/>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Project</a:t>
            </a:r>
            <a:endParaRPr lang="en-CA" altLang="en-US"/>
          </a:p>
        </p:txBody>
      </p:sp>
      <p:sp>
        <p:nvSpPr>
          <p:cNvPr id="90119" name="Rectangle 7"/>
          <p:cNvSpPr>
            <a:spLocks noChangeArrowheads="1"/>
          </p:cNvSpPr>
          <p:nvPr/>
        </p:nvSpPr>
        <p:spPr bwMode="auto">
          <a:xfrm>
            <a:off x="2011365" y="4691065"/>
            <a:ext cx="1614487" cy="517525"/>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Time</a:t>
            </a:r>
            <a:endParaRPr lang="en-CA" altLang="en-US"/>
          </a:p>
        </p:txBody>
      </p:sp>
      <p:grpSp>
        <p:nvGrpSpPr>
          <p:cNvPr id="90120" name="Group 8"/>
          <p:cNvGrpSpPr/>
          <p:nvPr/>
        </p:nvGrpSpPr>
        <p:grpSpPr bwMode="auto">
          <a:xfrm>
            <a:off x="3636965" y="3352802"/>
            <a:ext cx="2492375" cy="1127125"/>
            <a:chOff x="2291" y="2112"/>
            <a:chExt cx="1570" cy="710"/>
          </a:xfrm>
        </p:grpSpPr>
        <p:cxnSp>
          <p:nvCxnSpPr>
            <p:cNvPr id="90121" name="AutoShape 9"/>
            <p:cNvCxnSpPr>
              <a:cxnSpLocks noChangeShapeType="1"/>
              <a:stCxn id="90118" idx="1"/>
              <a:endCxn id="90116" idx="3"/>
            </p:cNvCxnSpPr>
            <p:nvPr/>
          </p:nvCxnSpPr>
          <p:spPr bwMode="auto">
            <a:xfrm flipH="1" flipV="1">
              <a:off x="2291" y="2112"/>
              <a:ext cx="1570" cy="710"/>
            </a:xfrm>
            <a:prstGeom prst="straightConnector1">
              <a:avLst/>
            </a:prstGeom>
            <a:noFill/>
            <a:ln w="254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122" name="Text Box 10"/>
            <p:cNvSpPr txBox="1">
              <a:spLocks noChangeArrowheads="1"/>
            </p:cNvSpPr>
            <p:nvPr/>
          </p:nvSpPr>
          <p:spPr bwMode="auto">
            <a:xfrm rot="1413756">
              <a:off x="2744" y="2278"/>
              <a:ext cx="9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assigned to</a:t>
              </a:r>
              <a:endParaRPr lang="en-CA" altLang="en-US"/>
            </a:p>
          </p:txBody>
        </p:sp>
      </p:grpSp>
      <p:grpSp>
        <p:nvGrpSpPr>
          <p:cNvPr id="90123" name="Group 11"/>
          <p:cNvGrpSpPr/>
          <p:nvPr/>
        </p:nvGrpSpPr>
        <p:grpSpPr bwMode="auto">
          <a:xfrm>
            <a:off x="3638550" y="4384675"/>
            <a:ext cx="2490788" cy="565150"/>
            <a:chOff x="2292" y="2762"/>
            <a:chExt cx="1569" cy="356"/>
          </a:xfrm>
        </p:grpSpPr>
        <p:cxnSp>
          <p:nvCxnSpPr>
            <p:cNvPr id="90124" name="AutoShape 12"/>
            <p:cNvCxnSpPr>
              <a:cxnSpLocks noChangeShapeType="1"/>
              <a:stCxn id="90119" idx="3"/>
              <a:endCxn id="90118" idx="1"/>
            </p:cNvCxnSpPr>
            <p:nvPr/>
          </p:nvCxnSpPr>
          <p:spPr bwMode="auto">
            <a:xfrm flipV="1">
              <a:off x="2292" y="2822"/>
              <a:ext cx="1569" cy="296"/>
            </a:xfrm>
            <a:prstGeom prst="straightConnector1">
              <a:avLst/>
            </a:prstGeom>
            <a:noFill/>
            <a:ln w="254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125" name="Text Box 13"/>
            <p:cNvSpPr txBox="1">
              <a:spLocks noChangeArrowheads="1"/>
            </p:cNvSpPr>
            <p:nvPr/>
          </p:nvSpPr>
          <p:spPr bwMode="auto">
            <a:xfrm rot="-644004">
              <a:off x="2621" y="2762"/>
              <a:ext cx="6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against</a:t>
              </a:r>
              <a:endParaRPr lang="en-CA" altLang="en-US"/>
            </a:p>
          </p:txBody>
        </p:sp>
      </p:grpSp>
      <p:grpSp>
        <p:nvGrpSpPr>
          <p:cNvPr id="90126" name="Group 14"/>
          <p:cNvGrpSpPr/>
          <p:nvPr/>
        </p:nvGrpSpPr>
        <p:grpSpPr bwMode="auto">
          <a:xfrm>
            <a:off x="2100263" y="3624263"/>
            <a:ext cx="1014412" cy="1054100"/>
            <a:chOff x="1343" y="2283"/>
            <a:chExt cx="639" cy="664"/>
          </a:xfrm>
        </p:grpSpPr>
        <p:cxnSp>
          <p:nvCxnSpPr>
            <p:cNvPr id="90127" name="AutoShape 15"/>
            <p:cNvCxnSpPr>
              <a:cxnSpLocks noChangeShapeType="1"/>
              <a:stCxn id="90116" idx="2"/>
              <a:endCxn id="90119" idx="0"/>
            </p:cNvCxnSpPr>
            <p:nvPr/>
          </p:nvCxnSpPr>
          <p:spPr bwMode="auto">
            <a:xfrm>
              <a:off x="1775" y="2283"/>
              <a:ext cx="1" cy="664"/>
            </a:xfrm>
            <a:prstGeom prst="straightConnector1">
              <a:avLst/>
            </a:prstGeom>
            <a:noFill/>
            <a:ln w="254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128" name="Text Box 16"/>
            <p:cNvSpPr txBox="1">
              <a:spLocks noChangeArrowheads="1"/>
            </p:cNvSpPr>
            <p:nvPr/>
          </p:nvSpPr>
          <p:spPr bwMode="auto">
            <a:xfrm>
              <a:off x="1343" y="2456"/>
              <a:ext cx="6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spends</a:t>
              </a:r>
              <a:endParaRPr lang="en-CA" altLang="en-US"/>
            </a:p>
          </p:txBody>
        </p:sp>
      </p:grpSp>
      <p:grpSp>
        <p:nvGrpSpPr>
          <p:cNvPr id="90129" name="Group 17"/>
          <p:cNvGrpSpPr/>
          <p:nvPr/>
        </p:nvGrpSpPr>
        <p:grpSpPr bwMode="auto">
          <a:xfrm>
            <a:off x="6964365" y="3140077"/>
            <a:ext cx="288925" cy="1192213"/>
            <a:chOff x="4347" y="1978"/>
            <a:chExt cx="182" cy="751"/>
          </a:xfrm>
        </p:grpSpPr>
        <p:sp>
          <p:nvSpPr>
            <p:cNvPr id="90130" name="Text Box 18"/>
            <p:cNvSpPr txBox="1">
              <a:spLocks noChangeArrowheads="1"/>
            </p:cNvSpPr>
            <p:nvPr/>
          </p:nvSpPr>
          <p:spPr bwMode="auto">
            <a:xfrm>
              <a:off x="4347" y="2517"/>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a:t>
              </a:r>
              <a:endParaRPr lang="en-CA" altLang="en-US" sz="1600"/>
            </a:p>
          </p:txBody>
        </p:sp>
        <p:sp>
          <p:nvSpPr>
            <p:cNvPr id="90131" name="Text Box 19"/>
            <p:cNvSpPr txBox="1">
              <a:spLocks noChangeArrowheads="1"/>
            </p:cNvSpPr>
            <p:nvPr/>
          </p:nvSpPr>
          <p:spPr bwMode="auto">
            <a:xfrm>
              <a:off x="4349" y="197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1</a:t>
              </a:r>
              <a:endParaRPr lang="en-CA" altLang="en-US" sz="1600"/>
            </a:p>
          </p:txBody>
        </p:sp>
      </p:grpSp>
      <p:grpSp>
        <p:nvGrpSpPr>
          <p:cNvPr id="90132" name="Group 20"/>
          <p:cNvGrpSpPr/>
          <p:nvPr/>
        </p:nvGrpSpPr>
        <p:grpSpPr bwMode="auto">
          <a:xfrm>
            <a:off x="3611565" y="3116263"/>
            <a:ext cx="2446337" cy="1389062"/>
            <a:chOff x="2275" y="1963"/>
            <a:chExt cx="1541" cy="875"/>
          </a:xfrm>
        </p:grpSpPr>
        <p:sp>
          <p:nvSpPr>
            <p:cNvPr id="90133" name="Text Box 21"/>
            <p:cNvSpPr txBox="1">
              <a:spLocks noChangeArrowheads="1"/>
            </p:cNvSpPr>
            <p:nvPr/>
          </p:nvSpPr>
          <p:spPr bwMode="auto">
            <a:xfrm>
              <a:off x="2275" y="1963"/>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a:t>
              </a:r>
              <a:endParaRPr lang="en-CA" altLang="en-US" sz="1800"/>
            </a:p>
          </p:txBody>
        </p:sp>
        <p:sp>
          <p:nvSpPr>
            <p:cNvPr id="90134" name="Text Box 22"/>
            <p:cNvSpPr txBox="1">
              <a:spLocks noChangeArrowheads="1"/>
            </p:cNvSpPr>
            <p:nvPr/>
          </p:nvSpPr>
          <p:spPr bwMode="auto">
            <a:xfrm>
              <a:off x="3628" y="260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a:t>
              </a:r>
              <a:endParaRPr lang="en-CA" altLang="en-US" sz="1800"/>
            </a:p>
          </p:txBody>
        </p:sp>
      </p:grpSp>
      <p:grpSp>
        <p:nvGrpSpPr>
          <p:cNvPr id="90135" name="Group 23"/>
          <p:cNvGrpSpPr/>
          <p:nvPr/>
        </p:nvGrpSpPr>
        <p:grpSpPr bwMode="auto">
          <a:xfrm>
            <a:off x="3687765" y="4518027"/>
            <a:ext cx="2371725" cy="777875"/>
            <a:chOff x="2323" y="2846"/>
            <a:chExt cx="1494" cy="490"/>
          </a:xfrm>
        </p:grpSpPr>
        <p:sp>
          <p:nvSpPr>
            <p:cNvPr id="90136" name="Text Box 24"/>
            <p:cNvSpPr txBox="1">
              <a:spLocks noChangeArrowheads="1"/>
            </p:cNvSpPr>
            <p:nvPr/>
          </p:nvSpPr>
          <p:spPr bwMode="auto">
            <a:xfrm>
              <a:off x="2323" y="3105"/>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a:t>
              </a:r>
              <a:endParaRPr lang="en-CA" altLang="en-US" sz="1800"/>
            </a:p>
          </p:txBody>
        </p:sp>
        <p:sp>
          <p:nvSpPr>
            <p:cNvPr id="90137" name="Text Box 25"/>
            <p:cNvSpPr txBox="1">
              <a:spLocks noChangeArrowheads="1"/>
            </p:cNvSpPr>
            <p:nvPr/>
          </p:nvSpPr>
          <p:spPr bwMode="auto">
            <a:xfrm>
              <a:off x="3629" y="2846"/>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t>*</a:t>
              </a:r>
              <a:endParaRPr lang="en-CA" altLang="en-US" sz="1800"/>
            </a:p>
          </p:txBody>
        </p:sp>
      </p:grpSp>
      <p:grpSp>
        <p:nvGrpSpPr>
          <p:cNvPr id="90138" name="Group 26"/>
          <p:cNvGrpSpPr/>
          <p:nvPr/>
        </p:nvGrpSpPr>
        <p:grpSpPr bwMode="auto">
          <a:xfrm>
            <a:off x="2803525" y="3640140"/>
            <a:ext cx="285750" cy="1163637"/>
            <a:chOff x="1766" y="2293"/>
            <a:chExt cx="180" cy="733"/>
          </a:xfrm>
        </p:grpSpPr>
        <p:sp>
          <p:nvSpPr>
            <p:cNvPr id="90139" name="Text Box 27"/>
            <p:cNvSpPr txBox="1">
              <a:spLocks noChangeArrowheads="1"/>
            </p:cNvSpPr>
            <p:nvPr/>
          </p:nvSpPr>
          <p:spPr bwMode="auto">
            <a:xfrm>
              <a:off x="1766" y="281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a:t>
              </a:r>
              <a:endParaRPr lang="en-CA" altLang="en-US" sz="1600"/>
            </a:p>
          </p:txBody>
        </p:sp>
        <p:sp>
          <p:nvSpPr>
            <p:cNvPr id="90140" name="Text Box 28"/>
            <p:cNvSpPr txBox="1">
              <a:spLocks noChangeArrowheads="1"/>
            </p:cNvSpPr>
            <p:nvPr/>
          </p:nvSpPr>
          <p:spPr bwMode="auto">
            <a:xfrm>
              <a:off x="1766" y="2293"/>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1</a:t>
              </a:r>
              <a:endParaRPr lang="en-CA" altLang="en-US" sz="1600"/>
            </a:p>
          </p:txBody>
        </p:sp>
      </p:grpSp>
      <p:grpSp>
        <p:nvGrpSpPr>
          <p:cNvPr id="90145" name="Group 33"/>
          <p:cNvGrpSpPr/>
          <p:nvPr/>
        </p:nvGrpSpPr>
        <p:grpSpPr bwMode="auto">
          <a:xfrm>
            <a:off x="6872290" y="3122613"/>
            <a:ext cx="1284287" cy="1085850"/>
            <a:chOff x="4329" y="1967"/>
            <a:chExt cx="809" cy="684"/>
          </a:xfrm>
        </p:grpSpPr>
        <p:grpSp>
          <p:nvGrpSpPr>
            <p:cNvPr id="90146" name="Group 34"/>
            <p:cNvGrpSpPr/>
            <p:nvPr/>
          </p:nvGrpSpPr>
          <p:grpSpPr bwMode="auto">
            <a:xfrm>
              <a:off x="4330" y="1967"/>
              <a:ext cx="808" cy="684"/>
              <a:chOff x="4340" y="1967"/>
              <a:chExt cx="808" cy="684"/>
            </a:xfrm>
          </p:grpSpPr>
          <p:cxnSp>
            <p:nvCxnSpPr>
              <p:cNvPr id="90147" name="AutoShape 35"/>
              <p:cNvCxnSpPr>
                <a:cxnSpLocks noChangeShapeType="1"/>
                <a:stCxn id="90117" idx="2"/>
                <a:endCxn id="90118" idx="0"/>
              </p:cNvCxnSpPr>
              <p:nvPr/>
            </p:nvCxnSpPr>
            <p:spPr bwMode="auto">
              <a:xfrm>
                <a:off x="4377" y="1967"/>
                <a:ext cx="1" cy="684"/>
              </a:xfrm>
              <a:prstGeom prst="straightConnector1">
                <a:avLst/>
              </a:prstGeom>
              <a:noFill/>
              <a:ln w="25400">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148" name="Text Box 36"/>
              <p:cNvSpPr txBox="1">
                <a:spLocks noChangeArrowheads="1"/>
              </p:cNvSpPr>
              <p:nvPr/>
            </p:nvSpPr>
            <p:spPr bwMode="auto">
              <a:xfrm>
                <a:off x="4340" y="2166"/>
                <a:ext cx="8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contracts</a:t>
                </a:r>
                <a:endParaRPr lang="en-CA" altLang="en-US"/>
              </a:p>
            </p:txBody>
          </p:sp>
        </p:grpSp>
        <p:sp>
          <p:nvSpPr>
            <p:cNvPr id="90149" name="AutoShape 37"/>
            <p:cNvSpPr>
              <a:spLocks noChangeArrowheads="1"/>
            </p:cNvSpPr>
            <p:nvPr/>
          </p:nvSpPr>
          <p:spPr bwMode="auto">
            <a:xfrm>
              <a:off x="4329" y="1968"/>
              <a:ext cx="86" cy="144"/>
            </a:xfrm>
            <a:prstGeom prst="diamond">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 calcmode="lin" valueType="num">
                                      <p:cBhvr additive="base">
                                        <p:cTn id="7" dur="500" fill="hold"/>
                                        <p:tgtEl>
                                          <p:spTgt spid="901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90117"/>
                                        </p:tgtEl>
                                        <p:attrNameLst>
                                          <p:attrName>style.visibility</p:attrName>
                                        </p:attrNameLst>
                                      </p:cBhvr>
                                      <p:to>
                                        <p:strVal val="visible"/>
                                      </p:to>
                                    </p:set>
                                    <p:animEffect transition="in" filter="dissolve">
                                      <p:cBhvr>
                                        <p:cTn id="12" dur="500"/>
                                        <p:tgtEl>
                                          <p:spTgt spid="90117"/>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90118"/>
                                        </p:tgtEl>
                                        <p:attrNameLst>
                                          <p:attrName>style.visibility</p:attrName>
                                        </p:attrNameLst>
                                      </p:cBhvr>
                                      <p:to>
                                        <p:strVal val="visible"/>
                                      </p:to>
                                    </p:set>
                                    <p:animEffect transition="in" filter="dissolve">
                                      <p:cBhvr>
                                        <p:cTn id="16" dur="500"/>
                                        <p:tgtEl>
                                          <p:spTgt spid="901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90145"/>
                                        </p:tgtEl>
                                        <p:attrNameLst>
                                          <p:attrName>style.visibility</p:attrName>
                                        </p:attrNameLst>
                                      </p:cBhvr>
                                      <p:to>
                                        <p:strVal val="visible"/>
                                      </p:to>
                                    </p:set>
                                    <p:animEffect transition="in" filter="wipe(up)">
                                      <p:cBhvr>
                                        <p:cTn id="21" dur="500"/>
                                        <p:tgtEl>
                                          <p:spTgt spid="90145"/>
                                        </p:tgtEl>
                                      </p:cBhvr>
                                    </p:animEffect>
                                  </p:childTnLst>
                                </p:cTn>
                              </p:par>
                              <p:par>
                                <p:cTn id="22" presetID="9" presetClass="entr" presetSubtype="0" fill="hold" nodeType="withEffect">
                                  <p:stCondLst>
                                    <p:cond delay="0"/>
                                  </p:stCondLst>
                                  <p:childTnLst>
                                    <p:set>
                                      <p:cBhvr>
                                        <p:cTn id="23" dur="1" fill="hold">
                                          <p:stCondLst>
                                            <p:cond delay="0"/>
                                          </p:stCondLst>
                                        </p:cTn>
                                        <p:tgtEl>
                                          <p:spTgt spid="90129"/>
                                        </p:tgtEl>
                                        <p:attrNameLst>
                                          <p:attrName>style.visibility</p:attrName>
                                        </p:attrNameLst>
                                      </p:cBhvr>
                                      <p:to>
                                        <p:strVal val="visible"/>
                                      </p:to>
                                    </p:set>
                                    <p:animEffect transition="in" filter="dissolve">
                                      <p:cBhvr>
                                        <p:cTn id="24" dur="500"/>
                                        <p:tgtEl>
                                          <p:spTgt spid="90129"/>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90116"/>
                                        </p:tgtEl>
                                        <p:attrNameLst>
                                          <p:attrName>style.visibility</p:attrName>
                                        </p:attrNameLst>
                                      </p:cBhvr>
                                      <p:to>
                                        <p:strVal val="visible"/>
                                      </p:to>
                                    </p:set>
                                    <p:animEffect transition="in" filter="dissolve">
                                      <p:cBhvr>
                                        <p:cTn id="28" dur="500"/>
                                        <p:tgtEl>
                                          <p:spTgt spid="9011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90120"/>
                                        </p:tgtEl>
                                        <p:attrNameLst>
                                          <p:attrName>style.visibility</p:attrName>
                                        </p:attrNameLst>
                                      </p:cBhvr>
                                      <p:to>
                                        <p:strVal val="visible"/>
                                      </p:to>
                                    </p:set>
                                    <p:animEffect transition="in" filter="wipe(left)">
                                      <p:cBhvr>
                                        <p:cTn id="33" dur="500"/>
                                        <p:tgtEl>
                                          <p:spTgt spid="90120"/>
                                        </p:tgtEl>
                                      </p:cBhvr>
                                    </p:animEffect>
                                  </p:childTnLst>
                                </p:cTn>
                              </p:par>
                              <p:par>
                                <p:cTn id="34" presetID="9" presetClass="entr" presetSubtype="0" fill="hold" nodeType="withEffect">
                                  <p:stCondLst>
                                    <p:cond delay="0"/>
                                  </p:stCondLst>
                                  <p:childTnLst>
                                    <p:set>
                                      <p:cBhvr>
                                        <p:cTn id="35" dur="1" fill="hold">
                                          <p:stCondLst>
                                            <p:cond delay="0"/>
                                          </p:stCondLst>
                                        </p:cTn>
                                        <p:tgtEl>
                                          <p:spTgt spid="90132"/>
                                        </p:tgtEl>
                                        <p:attrNameLst>
                                          <p:attrName>style.visibility</p:attrName>
                                        </p:attrNameLst>
                                      </p:cBhvr>
                                      <p:to>
                                        <p:strVal val="visible"/>
                                      </p:to>
                                    </p:set>
                                    <p:animEffect transition="in" filter="dissolve">
                                      <p:cBhvr>
                                        <p:cTn id="36" dur="500"/>
                                        <p:tgtEl>
                                          <p:spTgt spid="90132"/>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90119"/>
                                        </p:tgtEl>
                                        <p:attrNameLst>
                                          <p:attrName>style.visibility</p:attrName>
                                        </p:attrNameLst>
                                      </p:cBhvr>
                                      <p:to>
                                        <p:strVal val="visible"/>
                                      </p:to>
                                    </p:set>
                                    <p:animEffect transition="in" filter="dissolve">
                                      <p:cBhvr>
                                        <p:cTn id="40" dur="500"/>
                                        <p:tgtEl>
                                          <p:spTgt spid="90119"/>
                                        </p:tgtEl>
                                      </p:cBhvr>
                                    </p:animEffect>
                                  </p:childTnLst>
                                </p:cTn>
                              </p:par>
                            </p:childTnLst>
                          </p:cTn>
                        </p:par>
                        <p:par>
                          <p:cTn id="41" fill="hold">
                            <p:stCondLst>
                              <p:cond delay="1000"/>
                            </p:stCondLst>
                            <p:childTnLst>
                              <p:par>
                                <p:cTn id="42" presetID="22" presetClass="entr" presetSubtype="1" fill="hold" nodeType="afterEffect">
                                  <p:stCondLst>
                                    <p:cond delay="0"/>
                                  </p:stCondLst>
                                  <p:childTnLst>
                                    <p:set>
                                      <p:cBhvr>
                                        <p:cTn id="43" dur="1" fill="hold">
                                          <p:stCondLst>
                                            <p:cond delay="0"/>
                                          </p:stCondLst>
                                        </p:cTn>
                                        <p:tgtEl>
                                          <p:spTgt spid="90126"/>
                                        </p:tgtEl>
                                        <p:attrNameLst>
                                          <p:attrName>style.visibility</p:attrName>
                                        </p:attrNameLst>
                                      </p:cBhvr>
                                      <p:to>
                                        <p:strVal val="visible"/>
                                      </p:to>
                                    </p:set>
                                    <p:animEffect transition="in" filter="wipe(up)">
                                      <p:cBhvr>
                                        <p:cTn id="44" dur="500"/>
                                        <p:tgtEl>
                                          <p:spTgt spid="90126"/>
                                        </p:tgtEl>
                                      </p:cBhvr>
                                    </p:animEffect>
                                  </p:childTnLst>
                                </p:cTn>
                              </p:par>
                              <p:par>
                                <p:cTn id="45" presetID="9" presetClass="entr" presetSubtype="0" fill="hold" nodeType="withEffect">
                                  <p:stCondLst>
                                    <p:cond delay="0"/>
                                  </p:stCondLst>
                                  <p:childTnLst>
                                    <p:set>
                                      <p:cBhvr>
                                        <p:cTn id="46" dur="1" fill="hold">
                                          <p:stCondLst>
                                            <p:cond delay="0"/>
                                          </p:stCondLst>
                                        </p:cTn>
                                        <p:tgtEl>
                                          <p:spTgt spid="90138"/>
                                        </p:tgtEl>
                                        <p:attrNameLst>
                                          <p:attrName>style.visibility</p:attrName>
                                        </p:attrNameLst>
                                      </p:cBhvr>
                                      <p:to>
                                        <p:strVal val="visible"/>
                                      </p:to>
                                    </p:set>
                                    <p:animEffect transition="in" filter="dissolve">
                                      <p:cBhvr>
                                        <p:cTn id="47" dur="500"/>
                                        <p:tgtEl>
                                          <p:spTgt spid="9013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0123"/>
                                        </p:tgtEl>
                                        <p:attrNameLst>
                                          <p:attrName>style.visibility</p:attrName>
                                        </p:attrNameLst>
                                      </p:cBhvr>
                                      <p:to>
                                        <p:strVal val="visible"/>
                                      </p:to>
                                    </p:set>
                                    <p:animEffect transition="in" filter="wipe(left)">
                                      <p:cBhvr>
                                        <p:cTn id="52" dur="500"/>
                                        <p:tgtEl>
                                          <p:spTgt spid="90123"/>
                                        </p:tgtEl>
                                      </p:cBhvr>
                                    </p:animEffect>
                                  </p:childTnLst>
                                </p:cTn>
                              </p:par>
                              <p:par>
                                <p:cTn id="53" presetID="9" presetClass="entr" presetSubtype="0" fill="hold" nodeType="withEffect">
                                  <p:stCondLst>
                                    <p:cond delay="0"/>
                                  </p:stCondLst>
                                  <p:childTnLst>
                                    <p:set>
                                      <p:cBhvr>
                                        <p:cTn id="54" dur="1" fill="hold">
                                          <p:stCondLst>
                                            <p:cond delay="0"/>
                                          </p:stCondLst>
                                        </p:cTn>
                                        <p:tgtEl>
                                          <p:spTgt spid="90135"/>
                                        </p:tgtEl>
                                        <p:attrNameLst>
                                          <p:attrName>style.visibility</p:attrName>
                                        </p:attrNameLst>
                                      </p:cBhvr>
                                      <p:to>
                                        <p:strVal val="visible"/>
                                      </p:to>
                                    </p:set>
                                    <p:animEffect transition="in" filter="dissolve">
                                      <p:cBhvr>
                                        <p:cTn id="55" dur="500"/>
                                        <p:tgtEl>
                                          <p:spTgt spid="90135"/>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xit" presetSubtype="4" fill="hold" nodeType="clickEffect">
                                  <p:stCondLst>
                                    <p:cond delay="0"/>
                                  </p:stCondLst>
                                  <p:childTnLst>
                                    <p:anim calcmode="lin" valueType="num">
                                      <p:cBhvr additive="base">
                                        <p:cTn id="59" dur="500"/>
                                        <p:tgtEl>
                                          <p:spTgt spid="90132"/>
                                        </p:tgtEl>
                                        <p:attrNameLst>
                                          <p:attrName>ppt_x</p:attrName>
                                        </p:attrNameLst>
                                      </p:cBhvr>
                                      <p:tavLst>
                                        <p:tav tm="0">
                                          <p:val>
                                            <p:strVal val="ppt_x"/>
                                          </p:val>
                                        </p:tav>
                                        <p:tav tm="100000">
                                          <p:val>
                                            <p:strVal val="ppt_x"/>
                                          </p:val>
                                        </p:tav>
                                      </p:tavLst>
                                    </p:anim>
                                    <p:anim calcmode="lin" valueType="num">
                                      <p:cBhvr additive="base">
                                        <p:cTn id="60" dur="500"/>
                                        <p:tgtEl>
                                          <p:spTgt spid="90132"/>
                                        </p:tgtEl>
                                        <p:attrNameLst>
                                          <p:attrName>ppt_y</p:attrName>
                                        </p:attrNameLst>
                                      </p:cBhvr>
                                      <p:tavLst>
                                        <p:tav tm="0">
                                          <p:val>
                                            <p:strVal val="ppt_y"/>
                                          </p:val>
                                        </p:tav>
                                        <p:tav tm="100000">
                                          <p:val>
                                            <p:strVal val="1+ppt_h/2"/>
                                          </p:val>
                                        </p:tav>
                                      </p:tavLst>
                                    </p:anim>
                                    <p:set>
                                      <p:cBhvr>
                                        <p:cTn id="61" dur="1" fill="hold">
                                          <p:stCondLst>
                                            <p:cond delay="499"/>
                                          </p:stCondLst>
                                        </p:cTn>
                                        <p:tgtEl>
                                          <p:spTgt spid="90132"/>
                                        </p:tgtEl>
                                        <p:attrNameLst>
                                          <p:attrName>style.visibility</p:attrName>
                                        </p:attrNameLst>
                                      </p:cBhvr>
                                      <p:to>
                                        <p:strVal val="hidden"/>
                                      </p:to>
                                    </p:set>
                                  </p:childTnLst>
                                </p:cTn>
                              </p:par>
                              <p:par>
                                <p:cTn id="62" presetID="2" presetClass="exit" presetSubtype="4" fill="hold" nodeType="withEffect">
                                  <p:stCondLst>
                                    <p:cond delay="0"/>
                                  </p:stCondLst>
                                  <p:childTnLst>
                                    <p:anim calcmode="lin" valueType="num">
                                      <p:cBhvr additive="base">
                                        <p:cTn id="63" dur="500"/>
                                        <p:tgtEl>
                                          <p:spTgt spid="90135"/>
                                        </p:tgtEl>
                                        <p:attrNameLst>
                                          <p:attrName>ppt_x</p:attrName>
                                        </p:attrNameLst>
                                      </p:cBhvr>
                                      <p:tavLst>
                                        <p:tav tm="0">
                                          <p:val>
                                            <p:strVal val="ppt_x"/>
                                          </p:val>
                                        </p:tav>
                                        <p:tav tm="100000">
                                          <p:val>
                                            <p:strVal val="ppt_x"/>
                                          </p:val>
                                        </p:tav>
                                      </p:tavLst>
                                    </p:anim>
                                    <p:anim calcmode="lin" valueType="num">
                                      <p:cBhvr additive="base">
                                        <p:cTn id="64" dur="500"/>
                                        <p:tgtEl>
                                          <p:spTgt spid="90135"/>
                                        </p:tgtEl>
                                        <p:attrNameLst>
                                          <p:attrName>ppt_y</p:attrName>
                                        </p:attrNameLst>
                                      </p:cBhvr>
                                      <p:tavLst>
                                        <p:tav tm="0">
                                          <p:val>
                                            <p:strVal val="ppt_y"/>
                                          </p:val>
                                        </p:tav>
                                        <p:tav tm="100000">
                                          <p:val>
                                            <p:strVal val="1+ppt_h/2"/>
                                          </p:val>
                                        </p:tav>
                                      </p:tavLst>
                                    </p:anim>
                                    <p:set>
                                      <p:cBhvr>
                                        <p:cTn id="65" dur="1" fill="hold">
                                          <p:stCondLst>
                                            <p:cond delay="499"/>
                                          </p:stCondLst>
                                        </p:cTn>
                                        <p:tgtEl>
                                          <p:spTgt spid="90135"/>
                                        </p:tgtEl>
                                        <p:attrNameLst>
                                          <p:attrName>style.visibility</p:attrName>
                                        </p:attrNameLst>
                                      </p:cBhvr>
                                      <p:to>
                                        <p:strVal val="hidden"/>
                                      </p:to>
                                    </p:set>
                                  </p:childTnLst>
                                </p:cTn>
                              </p:par>
                              <p:par>
                                <p:cTn id="66" presetID="2" presetClass="exit" presetSubtype="4" fill="hold" nodeType="withEffect">
                                  <p:stCondLst>
                                    <p:cond delay="0"/>
                                  </p:stCondLst>
                                  <p:childTnLst>
                                    <p:anim calcmode="lin" valueType="num">
                                      <p:cBhvr additive="base">
                                        <p:cTn id="67" dur="500"/>
                                        <p:tgtEl>
                                          <p:spTgt spid="90138"/>
                                        </p:tgtEl>
                                        <p:attrNameLst>
                                          <p:attrName>ppt_x</p:attrName>
                                        </p:attrNameLst>
                                      </p:cBhvr>
                                      <p:tavLst>
                                        <p:tav tm="0">
                                          <p:val>
                                            <p:strVal val="ppt_x"/>
                                          </p:val>
                                        </p:tav>
                                        <p:tav tm="100000">
                                          <p:val>
                                            <p:strVal val="ppt_x"/>
                                          </p:val>
                                        </p:tav>
                                      </p:tavLst>
                                    </p:anim>
                                    <p:anim calcmode="lin" valueType="num">
                                      <p:cBhvr additive="base">
                                        <p:cTn id="68" dur="500"/>
                                        <p:tgtEl>
                                          <p:spTgt spid="90138"/>
                                        </p:tgtEl>
                                        <p:attrNameLst>
                                          <p:attrName>ppt_y</p:attrName>
                                        </p:attrNameLst>
                                      </p:cBhvr>
                                      <p:tavLst>
                                        <p:tav tm="0">
                                          <p:val>
                                            <p:strVal val="ppt_y"/>
                                          </p:val>
                                        </p:tav>
                                        <p:tav tm="100000">
                                          <p:val>
                                            <p:strVal val="1+ppt_h/2"/>
                                          </p:val>
                                        </p:tav>
                                      </p:tavLst>
                                    </p:anim>
                                    <p:set>
                                      <p:cBhvr>
                                        <p:cTn id="69" dur="1" fill="hold">
                                          <p:stCondLst>
                                            <p:cond delay="499"/>
                                          </p:stCondLst>
                                        </p:cTn>
                                        <p:tgtEl>
                                          <p:spTgt spid="90138"/>
                                        </p:tgtEl>
                                        <p:attrNameLst>
                                          <p:attrName>style.visibility</p:attrName>
                                        </p:attrNameLst>
                                      </p:cBhvr>
                                      <p:to>
                                        <p:strVal val="hidden"/>
                                      </p:to>
                                    </p:set>
                                  </p:childTnLst>
                                </p:cTn>
                              </p:par>
                            </p:childTnLst>
                          </p:cTn>
                        </p:par>
                        <p:par>
                          <p:cTn id="70" fill="hold">
                            <p:stCondLst>
                              <p:cond delay="500"/>
                            </p:stCondLst>
                            <p:childTnLst>
                              <p:par>
                                <p:cTn id="71" presetID="2" presetClass="exit" presetSubtype="4" fill="hold" nodeType="afterEffect">
                                  <p:stCondLst>
                                    <p:cond delay="0"/>
                                  </p:stCondLst>
                                  <p:childTnLst>
                                    <p:anim calcmode="lin" valueType="num">
                                      <p:cBhvr additive="base">
                                        <p:cTn id="72" dur="500"/>
                                        <p:tgtEl>
                                          <p:spTgt spid="90120"/>
                                        </p:tgtEl>
                                        <p:attrNameLst>
                                          <p:attrName>ppt_x</p:attrName>
                                        </p:attrNameLst>
                                      </p:cBhvr>
                                      <p:tavLst>
                                        <p:tav tm="0">
                                          <p:val>
                                            <p:strVal val="ppt_x"/>
                                          </p:val>
                                        </p:tav>
                                        <p:tav tm="100000">
                                          <p:val>
                                            <p:strVal val="ppt_x"/>
                                          </p:val>
                                        </p:tav>
                                      </p:tavLst>
                                    </p:anim>
                                    <p:anim calcmode="lin" valueType="num">
                                      <p:cBhvr additive="base">
                                        <p:cTn id="73" dur="500"/>
                                        <p:tgtEl>
                                          <p:spTgt spid="90120"/>
                                        </p:tgtEl>
                                        <p:attrNameLst>
                                          <p:attrName>ppt_y</p:attrName>
                                        </p:attrNameLst>
                                      </p:cBhvr>
                                      <p:tavLst>
                                        <p:tav tm="0">
                                          <p:val>
                                            <p:strVal val="ppt_y"/>
                                          </p:val>
                                        </p:tav>
                                        <p:tav tm="100000">
                                          <p:val>
                                            <p:strVal val="1+ppt_h/2"/>
                                          </p:val>
                                        </p:tav>
                                      </p:tavLst>
                                    </p:anim>
                                    <p:set>
                                      <p:cBhvr>
                                        <p:cTn id="74" dur="1" fill="hold">
                                          <p:stCondLst>
                                            <p:cond delay="499"/>
                                          </p:stCondLst>
                                        </p:cTn>
                                        <p:tgtEl>
                                          <p:spTgt spid="90120"/>
                                        </p:tgtEl>
                                        <p:attrNameLst>
                                          <p:attrName>style.visibility</p:attrName>
                                        </p:attrNameLst>
                                      </p:cBhvr>
                                      <p:to>
                                        <p:strVal val="hidden"/>
                                      </p:to>
                                    </p:set>
                                  </p:childTnLst>
                                </p:cTn>
                              </p:par>
                              <p:par>
                                <p:cTn id="75" presetID="2" presetClass="exit" presetSubtype="4" fill="hold" nodeType="withEffect">
                                  <p:stCondLst>
                                    <p:cond delay="0"/>
                                  </p:stCondLst>
                                  <p:childTnLst>
                                    <p:anim calcmode="lin" valueType="num">
                                      <p:cBhvr additive="base">
                                        <p:cTn id="76" dur="500"/>
                                        <p:tgtEl>
                                          <p:spTgt spid="90123"/>
                                        </p:tgtEl>
                                        <p:attrNameLst>
                                          <p:attrName>ppt_x</p:attrName>
                                        </p:attrNameLst>
                                      </p:cBhvr>
                                      <p:tavLst>
                                        <p:tav tm="0">
                                          <p:val>
                                            <p:strVal val="ppt_x"/>
                                          </p:val>
                                        </p:tav>
                                        <p:tav tm="100000">
                                          <p:val>
                                            <p:strVal val="ppt_x"/>
                                          </p:val>
                                        </p:tav>
                                      </p:tavLst>
                                    </p:anim>
                                    <p:anim calcmode="lin" valueType="num">
                                      <p:cBhvr additive="base">
                                        <p:cTn id="77" dur="500"/>
                                        <p:tgtEl>
                                          <p:spTgt spid="90123"/>
                                        </p:tgtEl>
                                        <p:attrNameLst>
                                          <p:attrName>ppt_y</p:attrName>
                                        </p:attrNameLst>
                                      </p:cBhvr>
                                      <p:tavLst>
                                        <p:tav tm="0">
                                          <p:val>
                                            <p:strVal val="ppt_y"/>
                                          </p:val>
                                        </p:tav>
                                        <p:tav tm="100000">
                                          <p:val>
                                            <p:strVal val="1+ppt_h/2"/>
                                          </p:val>
                                        </p:tav>
                                      </p:tavLst>
                                    </p:anim>
                                    <p:set>
                                      <p:cBhvr>
                                        <p:cTn id="78" dur="1" fill="hold">
                                          <p:stCondLst>
                                            <p:cond delay="499"/>
                                          </p:stCondLst>
                                        </p:cTn>
                                        <p:tgtEl>
                                          <p:spTgt spid="90123"/>
                                        </p:tgtEl>
                                        <p:attrNameLst>
                                          <p:attrName>style.visibility</p:attrName>
                                        </p:attrNameLst>
                                      </p:cBhvr>
                                      <p:to>
                                        <p:strVal val="hidden"/>
                                      </p:to>
                                    </p:set>
                                  </p:childTnLst>
                                </p:cTn>
                              </p:par>
                              <p:par>
                                <p:cTn id="79" presetID="2" presetClass="exit" presetSubtype="4" fill="hold" nodeType="withEffect">
                                  <p:stCondLst>
                                    <p:cond delay="0"/>
                                  </p:stCondLst>
                                  <p:childTnLst>
                                    <p:anim calcmode="lin" valueType="num">
                                      <p:cBhvr additive="base">
                                        <p:cTn id="80" dur="500"/>
                                        <p:tgtEl>
                                          <p:spTgt spid="90126"/>
                                        </p:tgtEl>
                                        <p:attrNameLst>
                                          <p:attrName>ppt_x</p:attrName>
                                        </p:attrNameLst>
                                      </p:cBhvr>
                                      <p:tavLst>
                                        <p:tav tm="0">
                                          <p:val>
                                            <p:strVal val="ppt_x"/>
                                          </p:val>
                                        </p:tav>
                                        <p:tav tm="100000">
                                          <p:val>
                                            <p:strVal val="ppt_x"/>
                                          </p:val>
                                        </p:tav>
                                      </p:tavLst>
                                    </p:anim>
                                    <p:anim calcmode="lin" valueType="num">
                                      <p:cBhvr additive="base">
                                        <p:cTn id="81" dur="500"/>
                                        <p:tgtEl>
                                          <p:spTgt spid="90126"/>
                                        </p:tgtEl>
                                        <p:attrNameLst>
                                          <p:attrName>ppt_y</p:attrName>
                                        </p:attrNameLst>
                                      </p:cBhvr>
                                      <p:tavLst>
                                        <p:tav tm="0">
                                          <p:val>
                                            <p:strVal val="ppt_y"/>
                                          </p:val>
                                        </p:tav>
                                        <p:tav tm="100000">
                                          <p:val>
                                            <p:strVal val="1+ppt_h/2"/>
                                          </p:val>
                                        </p:tav>
                                      </p:tavLst>
                                    </p:anim>
                                    <p:set>
                                      <p:cBhvr>
                                        <p:cTn id="82" dur="1" fill="hold">
                                          <p:stCondLst>
                                            <p:cond delay="499"/>
                                          </p:stCondLst>
                                        </p:cTn>
                                        <p:tgtEl>
                                          <p:spTgt spid="901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P spid="90116" grpId="0" animBg="1"/>
      <p:bldP spid="90117" grpId="0" animBg="1"/>
      <p:bldP spid="90118" grpId="0" animBg="1"/>
      <p:bldP spid="901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en-US"/>
              <a:t>Multiplicity</a:t>
            </a:r>
            <a:endParaRPr lang="en-CA" altLang="en-US"/>
          </a:p>
        </p:txBody>
      </p:sp>
      <p:sp>
        <p:nvSpPr>
          <p:cNvPr id="80899" name="Rectangle 3"/>
          <p:cNvSpPr>
            <a:spLocks noGrp="1" noChangeArrowheads="1"/>
          </p:cNvSpPr>
          <p:nvPr>
            <p:ph type="body" idx="1"/>
          </p:nvPr>
        </p:nvSpPr>
        <p:spPr>
          <a:xfrm>
            <a:off x="251520" y="1700808"/>
            <a:ext cx="8568952" cy="1469430"/>
          </a:xfrm>
        </p:spPr>
        <p:txBody>
          <a:bodyPr>
            <a:normAutofit/>
          </a:bodyPr>
          <a:lstStyle/>
          <a:p>
            <a:r>
              <a:rPr lang="en-US" altLang="en-US" dirty="0"/>
              <a:t>Used to indicate the number of potential instances involved in the association when the other associated classes are fixed.</a:t>
            </a:r>
            <a:endParaRPr lang="en-CA" altLang="en-US" dirty="0"/>
          </a:p>
        </p:txBody>
      </p:sp>
      <p:sp>
        <p:nvSpPr>
          <p:cNvPr id="80900" name="Rectangle 4"/>
          <p:cNvSpPr>
            <a:spLocks noChangeArrowheads="1"/>
          </p:cNvSpPr>
          <p:nvPr/>
        </p:nvSpPr>
        <p:spPr bwMode="auto">
          <a:xfrm>
            <a:off x="1066802" y="3962402"/>
            <a:ext cx="2009775" cy="1019175"/>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Instructor</a:t>
            </a:r>
            <a:endParaRPr lang="en-CA" altLang="en-US"/>
          </a:p>
        </p:txBody>
      </p:sp>
      <p:sp>
        <p:nvSpPr>
          <p:cNvPr id="80901" name="Rectangle 5"/>
          <p:cNvSpPr>
            <a:spLocks noChangeArrowheads="1"/>
          </p:cNvSpPr>
          <p:nvPr/>
        </p:nvSpPr>
        <p:spPr bwMode="auto">
          <a:xfrm>
            <a:off x="5607052" y="3581400"/>
            <a:ext cx="2009775" cy="1828800"/>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Department</a:t>
            </a:r>
            <a:endParaRPr lang="en-CA" altLang="en-US"/>
          </a:p>
        </p:txBody>
      </p:sp>
      <p:cxnSp>
        <p:nvCxnSpPr>
          <p:cNvPr id="80902" name="AutoShape 6"/>
          <p:cNvCxnSpPr>
            <a:cxnSpLocks noChangeShapeType="1"/>
            <a:stCxn id="80901" idx="1"/>
            <a:endCxn id="80900" idx="3"/>
          </p:cNvCxnSpPr>
          <p:nvPr/>
        </p:nvCxnSpPr>
        <p:spPr bwMode="auto">
          <a:xfrm flipH="1" flipV="1">
            <a:off x="3089277" y="4471988"/>
            <a:ext cx="2505075" cy="23812"/>
          </a:xfrm>
          <a:prstGeom prst="straightConnector1">
            <a:avLst/>
          </a:prstGeom>
          <a:noFill/>
          <a:ln w="254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903" name="Text Box 7"/>
          <p:cNvSpPr txBox="1">
            <a:spLocks noChangeArrowheads="1"/>
          </p:cNvSpPr>
          <p:nvPr/>
        </p:nvSpPr>
        <p:spPr bwMode="auto">
          <a:xfrm>
            <a:off x="3581400" y="3962400"/>
            <a:ext cx="151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teaches for</a:t>
            </a:r>
            <a:endParaRPr lang="en-CA" altLang="en-US"/>
          </a:p>
        </p:txBody>
      </p:sp>
      <p:grpSp>
        <p:nvGrpSpPr>
          <p:cNvPr id="80904" name="Group 8"/>
          <p:cNvGrpSpPr/>
          <p:nvPr/>
        </p:nvGrpSpPr>
        <p:grpSpPr bwMode="auto">
          <a:xfrm>
            <a:off x="914400" y="4502151"/>
            <a:ext cx="4724400" cy="2370887"/>
            <a:chOff x="589" y="2209"/>
            <a:chExt cx="2722" cy="1419"/>
          </a:xfrm>
        </p:grpSpPr>
        <p:sp>
          <p:nvSpPr>
            <p:cNvPr id="80905" name="Text Box 9"/>
            <p:cNvSpPr txBox="1">
              <a:spLocks noChangeArrowheads="1"/>
            </p:cNvSpPr>
            <p:nvPr/>
          </p:nvSpPr>
          <p:spPr bwMode="auto">
            <a:xfrm>
              <a:off x="589" y="2689"/>
              <a:ext cx="1659" cy="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 given instructor can teach for potentially many departments (or none)</a:t>
              </a:r>
              <a:endParaRPr lang="en-CA" altLang="en-US"/>
            </a:p>
          </p:txBody>
        </p:sp>
        <p:sp>
          <p:nvSpPr>
            <p:cNvPr id="80906" name="Line 10"/>
            <p:cNvSpPr>
              <a:spLocks noChangeShapeType="1"/>
            </p:cNvSpPr>
            <p:nvPr/>
          </p:nvSpPr>
          <p:spPr bwMode="auto">
            <a:xfrm flipV="1">
              <a:off x="1862" y="2209"/>
              <a:ext cx="1449" cy="892"/>
            </a:xfrm>
            <a:prstGeom prst="line">
              <a:avLst/>
            </a:prstGeom>
            <a:noFill/>
            <a:ln w="254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0907" name="Group 11"/>
          <p:cNvGrpSpPr/>
          <p:nvPr/>
        </p:nvGrpSpPr>
        <p:grpSpPr bwMode="auto">
          <a:xfrm flipV="1">
            <a:off x="3157538" y="3613153"/>
            <a:ext cx="2449512" cy="658112"/>
            <a:chOff x="1989" y="1811"/>
            <a:chExt cx="1543" cy="324"/>
          </a:xfrm>
        </p:grpSpPr>
        <p:sp>
          <p:nvSpPr>
            <p:cNvPr id="80908" name="Text Box 12"/>
            <p:cNvSpPr txBox="1">
              <a:spLocks noChangeArrowheads="1"/>
            </p:cNvSpPr>
            <p:nvPr/>
          </p:nvSpPr>
          <p:spPr bwMode="auto">
            <a:xfrm>
              <a:off x="3320" y="1908"/>
              <a:ext cx="21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ltLang="en-US"/>
            </a:p>
          </p:txBody>
        </p:sp>
        <p:sp>
          <p:nvSpPr>
            <p:cNvPr id="80909" name="Text Box 13"/>
            <p:cNvSpPr txBox="1">
              <a:spLocks noChangeArrowheads="1"/>
            </p:cNvSpPr>
            <p:nvPr/>
          </p:nvSpPr>
          <p:spPr bwMode="auto">
            <a:xfrm>
              <a:off x="1989" y="1811"/>
              <a:ext cx="21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CA" altLang="en-US"/>
            </a:p>
          </p:txBody>
        </p:sp>
      </p:grpSp>
      <p:grpSp>
        <p:nvGrpSpPr>
          <p:cNvPr id="80910" name="Group 14"/>
          <p:cNvGrpSpPr/>
          <p:nvPr/>
        </p:nvGrpSpPr>
        <p:grpSpPr bwMode="auto">
          <a:xfrm>
            <a:off x="3505202" y="4648202"/>
            <a:ext cx="4386263" cy="2051241"/>
            <a:chOff x="2179" y="2180"/>
            <a:chExt cx="2763" cy="1273"/>
          </a:xfrm>
        </p:grpSpPr>
        <p:sp>
          <p:nvSpPr>
            <p:cNvPr id="80911" name="Text Box 15"/>
            <p:cNvSpPr txBox="1">
              <a:spLocks noChangeArrowheads="1"/>
            </p:cNvSpPr>
            <p:nvPr/>
          </p:nvSpPr>
          <p:spPr bwMode="auto">
            <a:xfrm>
              <a:off x="3283" y="2708"/>
              <a:ext cx="1659" cy="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 given department employs zero or more instructors</a:t>
              </a:r>
              <a:endParaRPr lang="en-CA" altLang="en-US"/>
            </a:p>
          </p:txBody>
        </p:sp>
        <p:sp>
          <p:nvSpPr>
            <p:cNvPr id="80912" name="Line 16"/>
            <p:cNvSpPr>
              <a:spLocks noChangeShapeType="1"/>
            </p:cNvSpPr>
            <p:nvPr/>
          </p:nvSpPr>
          <p:spPr bwMode="auto">
            <a:xfrm flipH="1" flipV="1">
              <a:off x="2179" y="2180"/>
              <a:ext cx="1104" cy="566"/>
            </a:xfrm>
            <a:prstGeom prst="line">
              <a:avLst/>
            </a:prstGeom>
            <a:noFill/>
            <a:ln w="254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0916" name="Text Box 20"/>
          <p:cNvSpPr txBox="1">
            <a:spLocks noChangeArrowheads="1"/>
          </p:cNvSpPr>
          <p:nvPr/>
        </p:nvSpPr>
        <p:spPr bwMode="auto">
          <a:xfrm>
            <a:off x="5257800" y="38862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t>
            </a:r>
          </a:p>
        </p:txBody>
      </p:sp>
      <p:sp>
        <p:nvSpPr>
          <p:cNvPr id="80918" name="Text Box 22"/>
          <p:cNvSpPr txBox="1">
            <a:spLocks noChangeArrowheads="1"/>
          </p:cNvSpPr>
          <p:nvPr/>
        </p:nvSpPr>
        <p:spPr bwMode="auto">
          <a:xfrm>
            <a:off x="3200400" y="3810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0907"/>
                                        </p:tgtEl>
                                        <p:attrNameLst>
                                          <p:attrName>style.visibility</p:attrName>
                                        </p:attrNameLst>
                                      </p:cBhvr>
                                      <p:to>
                                        <p:strVal val="visible"/>
                                      </p:to>
                                    </p:set>
                                    <p:animEffect transition="in" filter="dissolve">
                                      <p:cBhvr>
                                        <p:cTn id="7" dur="500"/>
                                        <p:tgtEl>
                                          <p:spTgt spid="809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0904"/>
                                        </p:tgtEl>
                                        <p:attrNameLst>
                                          <p:attrName>style.visibility</p:attrName>
                                        </p:attrNameLst>
                                      </p:cBhvr>
                                      <p:to>
                                        <p:strVal val="visible"/>
                                      </p:to>
                                    </p:set>
                                    <p:animEffect transition="in" filter="wipe(left)">
                                      <p:cBhvr>
                                        <p:cTn id="12" dur="500"/>
                                        <p:tgtEl>
                                          <p:spTgt spid="809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0910"/>
                                        </p:tgtEl>
                                        <p:attrNameLst>
                                          <p:attrName>style.visibility</p:attrName>
                                        </p:attrNameLst>
                                      </p:cBhvr>
                                      <p:to>
                                        <p:strVal val="visible"/>
                                      </p:to>
                                    </p:set>
                                    <p:animEffect transition="in" filter="wipe(right)">
                                      <p:cBhvr>
                                        <p:cTn id="17" dur="500"/>
                                        <p:tgtEl>
                                          <p:spTgt spid="80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23528" y="0"/>
            <a:ext cx="7886700" cy="1325563"/>
          </a:xfrm>
        </p:spPr>
        <p:txBody>
          <a:bodyPr/>
          <a:lstStyle/>
          <a:p>
            <a:r>
              <a:rPr lang="en-US" altLang="en-US" dirty="0"/>
              <a:t>N- Associations</a:t>
            </a:r>
            <a:endParaRPr lang="en-CA" altLang="en-US" dirty="0"/>
          </a:p>
        </p:txBody>
      </p:sp>
      <p:grpSp>
        <p:nvGrpSpPr>
          <p:cNvPr id="82947" name="Group 3"/>
          <p:cNvGrpSpPr/>
          <p:nvPr/>
        </p:nvGrpSpPr>
        <p:grpSpPr bwMode="auto">
          <a:xfrm>
            <a:off x="1071563" y="1433513"/>
            <a:ext cx="6469062" cy="1071562"/>
            <a:chOff x="723" y="2384"/>
            <a:chExt cx="4075" cy="675"/>
          </a:xfrm>
        </p:grpSpPr>
        <p:sp>
          <p:nvSpPr>
            <p:cNvPr id="82948" name="Rectangle 4"/>
            <p:cNvSpPr>
              <a:spLocks noChangeArrowheads="1"/>
            </p:cNvSpPr>
            <p:nvPr/>
          </p:nvSpPr>
          <p:spPr bwMode="auto">
            <a:xfrm>
              <a:off x="723" y="2384"/>
              <a:ext cx="1266" cy="642"/>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Instructor</a:t>
              </a:r>
              <a:endParaRPr lang="en-CA" altLang="en-US"/>
            </a:p>
          </p:txBody>
        </p:sp>
        <p:sp>
          <p:nvSpPr>
            <p:cNvPr id="82949" name="Rectangle 5"/>
            <p:cNvSpPr>
              <a:spLocks noChangeArrowheads="1"/>
            </p:cNvSpPr>
            <p:nvPr/>
          </p:nvSpPr>
          <p:spPr bwMode="auto">
            <a:xfrm>
              <a:off x="3532" y="2417"/>
              <a:ext cx="1266" cy="642"/>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Department</a:t>
              </a:r>
              <a:endParaRPr lang="en-CA" altLang="en-US"/>
            </a:p>
          </p:txBody>
        </p:sp>
        <p:cxnSp>
          <p:nvCxnSpPr>
            <p:cNvPr id="82950" name="AutoShape 6"/>
            <p:cNvCxnSpPr>
              <a:cxnSpLocks noChangeShapeType="1"/>
              <a:stCxn id="82949" idx="1"/>
              <a:endCxn id="82948" idx="3"/>
            </p:cNvCxnSpPr>
            <p:nvPr/>
          </p:nvCxnSpPr>
          <p:spPr bwMode="auto">
            <a:xfrm flipH="1" flipV="1">
              <a:off x="1997" y="2705"/>
              <a:ext cx="1527" cy="33"/>
            </a:xfrm>
            <a:prstGeom prst="straightConnector1">
              <a:avLst/>
            </a:prstGeom>
            <a:noFill/>
            <a:ln w="254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951" name="Text Box 7"/>
            <p:cNvSpPr txBox="1">
              <a:spLocks noChangeArrowheads="1"/>
            </p:cNvSpPr>
            <p:nvPr/>
          </p:nvSpPr>
          <p:spPr bwMode="auto">
            <a:xfrm>
              <a:off x="2248" y="2384"/>
              <a:ext cx="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teaches</a:t>
              </a:r>
              <a:endParaRPr lang="en-CA" altLang="en-US"/>
            </a:p>
          </p:txBody>
        </p:sp>
        <p:sp>
          <p:nvSpPr>
            <p:cNvPr id="82952" name="Text Box 8"/>
            <p:cNvSpPr txBox="1">
              <a:spLocks noChangeArrowheads="1"/>
            </p:cNvSpPr>
            <p:nvPr/>
          </p:nvSpPr>
          <p:spPr bwMode="auto">
            <a:xfrm>
              <a:off x="1989" y="267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endParaRPr lang="en-CA" altLang="en-US"/>
            </a:p>
          </p:txBody>
        </p:sp>
        <p:sp>
          <p:nvSpPr>
            <p:cNvPr id="82953" name="Text Box 9"/>
            <p:cNvSpPr txBox="1">
              <a:spLocks noChangeArrowheads="1"/>
            </p:cNvSpPr>
            <p:nvPr/>
          </p:nvSpPr>
          <p:spPr bwMode="auto">
            <a:xfrm>
              <a:off x="3320" y="270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endParaRPr lang="en-CA" altLang="en-US"/>
            </a:p>
          </p:txBody>
        </p:sp>
      </p:grpSp>
      <p:sp>
        <p:nvSpPr>
          <p:cNvPr id="82954" name="AutoShape 10"/>
          <p:cNvSpPr>
            <a:spLocks noChangeArrowheads="1"/>
          </p:cNvSpPr>
          <p:nvPr/>
        </p:nvSpPr>
        <p:spPr bwMode="auto">
          <a:xfrm>
            <a:off x="4144965" y="1843090"/>
            <a:ext cx="274637" cy="274637"/>
          </a:xfrm>
          <a:prstGeom prst="diamond">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55" name="Rectangle 11"/>
          <p:cNvSpPr>
            <a:spLocks noChangeArrowheads="1"/>
          </p:cNvSpPr>
          <p:nvPr/>
        </p:nvSpPr>
        <p:spPr bwMode="auto">
          <a:xfrm>
            <a:off x="3487740" y="3878265"/>
            <a:ext cx="2009775" cy="1019175"/>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Course</a:t>
            </a:r>
            <a:endParaRPr lang="en-CA" altLang="en-US"/>
          </a:p>
        </p:txBody>
      </p:sp>
      <p:cxnSp>
        <p:nvCxnSpPr>
          <p:cNvPr id="82956" name="AutoShape 12"/>
          <p:cNvCxnSpPr>
            <a:cxnSpLocks noChangeShapeType="1"/>
            <a:stCxn id="82955" idx="0"/>
            <a:endCxn id="82954" idx="2"/>
          </p:cNvCxnSpPr>
          <p:nvPr/>
        </p:nvCxnSpPr>
        <p:spPr bwMode="auto">
          <a:xfrm flipH="1" flipV="1">
            <a:off x="4283075" y="2130425"/>
            <a:ext cx="209550" cy="1735138"/>
          </a:xfrm>
          <a:prstGeom prst="straightConnector1">
            <a:avLst/>
          </a:prstGeom>
          <a:noFill/>
          <a:ln w="254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957" name="Text Box 13"/>
          <p:cNvSpPr txBox="1">
            <a:spLocks noChangeArrowheads="1"/>
          </p:cNvSpPr>
          <p:nvPr/>
        </p:nvSpPr>
        <p:spPr bwMode="auto">
          <a:xfrm>
            <a:off x="4521200" y="35274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endParaRPr lang="en-CA" altLang="en-US"/>
          </a:p>
        </p:txBody>
      </p:sp>
      <p:grpSp>
        <p:nvGrpSpPr>
          <p:cNvPr id="82958" name="Group 14"/>
          <p:cNvGrpSpPr/>
          <p:nvPr/>
        </p:nvGrpSpPr>
        <p:grpSpPr bwMode="auto">
          <a:xfrm>
            <a:off x="4860925" y="2832102"/>
            <a:ext cx="3824288" cy="2308225"/>
            <a:chOff x="3062" y="1784"/>
            <a:chExt cx="2409" cy="1454"/>
          </a:xfrm>
        </p:grpSpPr>
        <p:sp>
          <p:nvSpPr>
            <p:cNvPr id="82959" name="Line 15"/>
            <p:cNvSpPr>
              <a:spLocks noChangeShapeType="1"/>
            </p:cNvSpPr>
            <p:nvPr/>
          </p:nvSpPr>
          <p:spPr bwMode="auto">
            <a:xfrm flipH="1">
              <a:off x="3062" y="2141"/>
              <a:ext cx="692" cy="182"/>
            </a:xfrm>
            <a:prstGeom prst="line">
              <a:avLst/>
            </a:prstGeom>
            <a:noFill/>
            <a:ln w="254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60" name="Text Box 16"/>
            <p:cNvSpPr txBox="1">
              <a:spLocks noChangeArrowheads="1"/>
            </p:cNvSpPr>
            <p:nvPr/>
          </p:nvSpPr>
          <p:spPr bwMode="auto">
            <a:xfrm>
              <a:off x="3812" y="1784"/>
              <a:ext cx="1659" cy="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 given instructor teaching for a given department may teach zero or more courses for that department.</a:t>
              </a:r>
              <a:endParaRPr lang="en-CA" altLang="en-US"/>
            </a:p>
          </p:txBody>
        </p:sp>
      </p:grpSp>
      <p:grpSp>
        <p:nvGrpSpPr>
          <p:cNvPr id="82961" name="Group 17"/>
          <p:cNvGrpSpPr/>
          <p:nvPr/>
        </p:nvGrpSpPr>
        <p:grpSpPr bwMode="auto">
          <a:xfrm>
            <a:off x="731838" y="2362202"/>
            <a:ext cx="2633662" cy="2438401"/>
            <a:chOff x="461" y="1488"/>
            <a:chExt cx="1659" cy="1536"/>
          </a:xfrm>
        </p:grpSpPr>
        <p:sp>
          <p:nvSpPr>
            <p:cNvPr id="82962" name="Text Box 18"/>
            <p:cNvSpPr txBox="1">
              <a:spLocks noChangeArrowheads="1"/>
            </p:cNvSpPr>
            <p:nvPr/>
          </p:nvSpPr>
          <p:spPr bwMode="auto">
            <a:xfrm>
              <a:off x="461" y="1803"/>
              <a:ext cx="1659"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There is exactly one instructor teaching a given course for a given department</a:t>
              </a:r>
              <a:endParaRPr lang="en-CA" altLang="en-US"/>
            </a:p>
          </p:txBody>
        </p:sp>
        <p:sp>
          <p:nvSpPr>
            <p:cNvPr id="82963" name="Line 19"/>
            <p:cNvSpPr>
              <a:spLocks noChangeShapeType="1"/>
            </p:cNvSpPr>
            <p:nvPr/>
          </p:nvSpPr>
          <p:spPr bwMode="auto">
            <a:xfrm flipV="1">
              <a:off x="1757" y="1488"/>
              <a:ext cx="269" cy="730"/>
            </a:xfrm>
            <a:prstGeom prst="line">
              <a:avLst/>
            </a:prstGeom>
            <a:noFill/>
            <a:ln w="254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2961"/>
                                        </p:tgtEl>
                                        <p:attrNameLst>
                                          <p:attrName>style.visibility</p:attrName>
                                        </p:attrNameLst>
                                      </p:cBhvr>
                                      <p:to>
                                        <p:strVal val="visible"/>
                                      </p:to>
                                    </p:set>
                                    <p:animEffect transition="in" filter="wipe(down)">
                                      <p:cBhvr>
                                        <p:cTn id="7" dur="500"/>
                                        <p:tgtEl>
                                          <p:spTgt spid="829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82958"/>
                                        </p:tgtEl>
                                        <p:attrNameLst>
                                          <p:attrName>style.visibility</p:attrName>
                                        </p:attrNameLst>
                                      </p:cBhvr>
                                      <p:to>
                                        <p:strVal val="visible"/>
                                      </p:to>
                                    </p:set>
                                    <p:animEffect transition="in" filter="wipe(right)">
                                      <p:cBhvr>
                                        <p:cTn id="12" dur="500"/>
                                        <p:tgtEl>
                                          <p:spTgt spid="82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sz="5400"/>
              <a:t>Attributes on Associations</a:t>
            </a:r>
            <a:endParaRPr lang="en-CA" altLang="en-US" sz="5400"/>
          </a:p>
        </p:txBody>
      </p:sp>
      <p:sp>
        <p:nvSpPr>
          <p:cNvPr id="83971" name="Rectangle 3"/>
          <p:cNvSpPr>
            <a:spLocks noChangeArrowheads="1"/>
          </p:cNvSpPr>
          <p:nvPr/>
        </p:nvSpPr>
        <p:spPr bwMode="auto">
          <a:xfrm>
            <a:off x="1300165" y="2551115"/>
            <a:ext cx="2009775" cy="3240087"/>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Instructor</a:t>
            </a:r>
            <a:endParaRPr lang="en-CA" altLang="en-US"/>
          </a:p>
        </p:txBody>
      </p:sp>
      <p:sp>
        <p:nvSpPr>
          <p:cNvPr id="83972" name="Rectangle 4"/>
          <p:cNvSpPr>
            <a:spLocks noChangeArrowheads="1"/>
          </p:cNvSpPr>
          <p:nvPr/>
        </p:nvSpPr>
        <p:spPr bwMode="auto">
          <a:xfrm>
            <a:off x="5715002" y="2590800"/>
            <a:ext cx="2009775" cy="3187700"/>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Department</a:t>
            </a:r>
            <a:endParaRPr lang="en-CA" altLang="en-US"/>
          </a:p>
        </p:txBody>
      </p:sp>
      <p:cxnSp>
        <p:nvCxnSpPr>
          <p:cNvPr id="83973" name="AutoShape 5"/>
          <p:cNvCxnSpPr>
            <a:cxnSpLocks noChangeShapeType="1"/>
            <a:stCxn id="83972" idx="1"/>
            <a:endCxn id="83971" idx="3"/>
          </p:cNvCxnSpPr>
          <p:nvPr/>
        </p:nvCxnSpPr>
        <p:spPr bwMode="auto">
          <a:xfrm flipH="1" flipV="1">
            <a:off x="3322638" y="4171950"/>
            <a:ext cx="2379662" cy="12700"/>
          </a:xfrm>
          <a:prstGeom prst="straightConnector1">
            <a:avLst/>
          </a:prstGeom>
          <a:noFill/>
          <a:ln w="254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974" name="Text Box 6"/>
          <p:cNvSpPr txBox="1">
            <a:spLocks noChangeArrowheads="1"/>
          </p:cNvSpPr>
          <p:nvPr/>
        </p:nvSpPr>
        <p:spPr bwMode="auto">
          <a:xfrm>
            <a:off x="3767138" y="3236913"/>
            <a:ext cx="151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teaches for</a:t>
            </a:r>
            <a:endParaRPr lang="en-CA" altLang="en-US"/>
          </a:p>
        </p:txBody>
      </p:sp>
      <p:grpSp>
        <p:nvGrpSpPr>
          <p:cNvPr id="83975" name="Group 7"/>
          <p:cNvGrpSpPr/>
          <p:nvPr/>
        </p:nvGrpSpPr>
        <p:grpSpPr bwMode="auto">
          <a:xfrm>
            <a:off x="3810002" y="2362202"/>
            <a:ext cx="1692275" cy="1725613"/>
            <a:chOff x="2362" y="853"/>
            <a:chExt cx="1066" cy="1087"/>
          </a:xfrm>
        </p:grpSpPr>
        <p:grpSp>
          <p:nvGrpSpPr>
            <p:cNvPr id="83976" name="Group 8"/>
            <p:cNvGrpSpPr/>
            <p:nvPr/>
          </p:nvGrpSpPr>
          <p:grpSpPr bwMode="auto">
            <a:xfrm>
              <a:off x="2362" y="853"/>
              <a:ext cx="1066" cy="433"/>
              <a:chOff x="2419" y="1391"/>
              <a:chExt cx="1066" cy="433"/>
            </a:xfrm>
          </p:grpSpPr>
          <p:sp>
            <p:nvSpPr>
              <p:cNvPr id="83977" name="Rectangle 9"/>
              <p:cNvSpPr>
                <a:spLocks noChangeArrowheads="1"/>
              </p:cNvSpPr>
              <p:nvPr/>
            </p:nvSpPr>
            <p:spPr bwMode="auto">
              <a:xfrm>
                <a:off x="2419" y="1391"/>
                <a:ext cx="1056" cy="433"/>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pay</a:t>
                </a:r>
                <a:endParaRPr lang="en-CA" altLang="en-US"/>
              </a:p>
            </p:txBody>
          </p:sp>
          <p:sp>
            <p:nvSpPr>
              <p:cNvPr id="83978" name="Line 10"/>
              <p:cNvSpPr>
                <a:spLocks noChangeShapeType="1"/>
              </p:cNvSpPr>
              <p:nvPr/>
            </p:nvSpPr>
            <p:spPr bwMode="auto">
              <a:xfrm>
                <a:off x="2429" y="1526"/>
                <a:ext cx="1056" cy="0"/>
              </a:xfrm>
              <a:prstGeom prst="line">
                <a:avLst/>
              </a:prstGeom>
              <a:noFill/>
              <a:ln w="254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3979" name="Line 11"/>
            <p:cNvSpPr>
              <a:spLocks noChangeShapeType="1"/>
            </p:cNvSpPr>
            <p:nvPr/>
          </p:nvSpPr>
          <p:spPr bwMode="auto">
            <a:xfrm flipV="1">
              <a:off x="2832" y="1268"/>
              <a:ext cx="38" cy="672"/>
            </a:xfrm>
            <a:prstGeom prst="line">
              <a:avLst/>
            </a:prstGeom>
            <a:noFill/>
            <a:ln w="25400">
              <a:solidFill>
                <a:schemeClr val="tx1"/>
              </a:solidFill>
              <a:prstDash val="sysDot"/>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3975"/>
                                        </p:tgtEl>
                                        <p:attrNameLst>
                                          <p:attrName>style.visibility</p:attrName>
                                        </p:attrNameLst>
                                      </p:cBhvr>
                                      <p:to>
                                        <p:strVal val="visible"/>
                                      </p:to>
                                    </p:set>
                                    <p:animEffect transition="in" filter="wipe(down)">
                                      <p:cBhvr>
                                        <p:cTn id="7" dur="500"/>
                                        <p:tgtEl>
                                          <p:spTgt spid="83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23528" y="-171400"/>
            <a:ext cx="7886700" cy="1325563"/>
          </a:xfrm>
        </p:spPr>
        <p:txBody>
          <a:bodyPr/>
          <a:lstStyle/>
          <a:p>
            <a:r>
              <a:rPr lang="en-US" altLang="en-US" dirty="0"/>
              <a:t>Aggregation Indicators (Part-Of)</a:t>
            </a:r>
            <a:endParaRPr lang="en-CA" altLang="en-US" dirty="0"/>
          </a:p>
        </p:txBody>
      </p:sp>
      <p:sp>
        <p:nvSpPr>
          <p:cNvPr id="84995" name="Rectangle 3"/>
          <p:cNvSpPr>
            <a:spLocks noChangeArrowheads="1"/>
          </p:cNvSpPr>
          <p:nvPr/>
        </p:nvSpPr>
        <p:spPr bwMode="auto">
          <a:xfrm>
            <a:off x="1158875" y="1263652"/>
            <a:ext cx="1600200" cy="1173163"/>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Department</a:t>
            </a:r>
            <a:endParaRPr lang="en-CA" altLang="en-US" dirty="0"/>
          </a:p>
        </p:txBody>
      </p:sp>
      <p:sp>
        <p:nvSpPr>
          <p:cNvPr id="84996" name="Rectangle 4"/>
          <p:cNvSpPr>
            <a:spLocks noChangeArrowheads="1"/>
          </p:cNvSpPr>
          <p:nvPr/>
        </p:nvSpPr>
        <p:spPr bwMode="auto">
          <a:xfrm>
            <a:off x="1158875" y="3567113"/>
            <a:ext cx="1600200" cy="1173162"/>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Student</a:t>
            </a:r>
            <a:endParaRPr lang="en-CA" altLang="en-US"/>
          </a:p>
        </p:txBody>
      </p:sp>
      <p:sp>
        <p:nvSpPr>
          <p:cNvPr id="84997" name="AutoShape 5"/>
          <p:cNvSpPr>
            <a:spLocks noChangeArrowheads="1"/>
          </p:cNvSpPr>
          <p:nvPr/>
        </p:nvSpPr>
        <p:spPr bwMode="auto">
          <a:xfrm>
            <a:off x="1874840" y="2452690"/>
            <a:ext cx="122237" cy="288925"/>
          </a:xfrm>
          <a:prstGeom prst="diamond">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98" name="Line 6"/>
          <p:cNvSpPr>
            <a:spLocks noChangeShapeType="1"/>
          </p:cNvSpPr>
          <p:nvPr/>
        </p:nvSpPr>
        <p:spPr bwMode="auto">
          <a:xfrm>
            <a:off x="1935163" y="2727327"/>
            <a:ext cx="0" cy="823913"/>
          </a:xfrm>
          <a:prstGeom prst="line">
            <a:avLst/>
          </a:prstGeom>
          <a:noFill/>
          <a:ln w="254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999" name="Text Box 7"/>
          <p:cNvSpPr txBox="1">
            <a:spLocks noChangeArrowheads="1"/>
          </p:cNvSpPr>
          <p:nvPr/>
        </p:nvSpPr>
        <p:spPr bwMode="auto">
          <a:xfrm>
            <a:off x="3276602" y="2422527"/>
            <a:ext cx="24241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Implied multiplicity of 1</a:t>
            </a:r>
            <a:endParaRPr lang="en-CA" altLang="en-US"/>
          </a:p>
        </p:txBody>
      </p:sp>
      <p:sp>
        <p:nvSpPr>
          <p:cNvPr id="85000" name="Rectangle 8"/>
          <p:cNvSpPr>
            <a:spLocks noChangeArrowheads="1"/>
          </p:cNvSpPr>
          <p:nvPr/>
        </p:nvSpPr>
        <p:spPr bwMode="auto">
          <a:xfrm>
            <a:off x="6446838" y="1263652"/>
            <a:ext cx="1600200" cy="1173163"/>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Window</a:t>
            </a:r>
            <a:endParaRPr lang="en-CA" altLang="en-US"/>
          </a:p>
        </p:txBody>
      </p:sp>
      <p:sp>
        <p:nvSpPr>
          <p:cNvPr id="85001" name="Rectangle 9"/>
          <p:cNvSpPr>
            <a:spLocks noChangeArrowheads="1"/>
          </p:cNvSpPr>
          <p:nvPr/>
        </p:nvSpPr>
        <p:spPr bwMode="auto">
          <a:xfrm>
            <a:off x="6446838" y="3567113"/>
            <a:ext cx="1600200" cy="1173162"/>
          </a:xfrm>
          <a:prstGeom prst="rect">
            <a:avLst/>
          </a:prstGeom>
          <a:solidFill>
            <a:schemeClr val="bg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Frame</a:t>
            </a:r>
            <a:endParaRPr lang="en-CA" altLang="en-US"/>
          </a:p>
        </p:txBody>
      </p:sp>
      <p:sp>
        <p:nvSpPr>
          <p:cNvPr id="85002" name="AutoShape 10"/>
          <p:cNvSpPr>
            <a:spLocks noChangeArrowheads="1"/>
          </p:cNvSpPr>
          <p:nvPr/>
        </p:nvSpPr>
        <p:spPr bwMode="auto">
          <a:xfrm>
            <a:off x="7162800" y="2452690"/>
            <a:ext cx="122238" cy="288925"/>
          </a:xfrm>
          <a:prstGeom prst="diamond">
            <a:avLst/>
          </a:prstGeom>
          <a:solidFill>
            <a:schemeClr val="tx1"/>
          </a:solidFill>
          <a:ln w="25400">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3" name="Line 11"/>
          <p:cNvSpPr>
            <a:spLocks noChangeShapeType="1"/>
          </p:cNvSpPr>
          <p:nvPr/>
        </p:nvSpPr>
        <p:spPr bwMode="auto">
          <a:xfrm>
            <a:off x="7223125" y="2727327"/>
            <a:ext cx="0" cy="823913"/>
          </a:xfrm>
          <a:prstGeom prst="line">
            <a:avLst/>
          </a:prstGeom>
          <a:noFill/>
          <a:ln w="2540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004" name="Text Box 12"/>
          <p:cNvSpPr txBox="1">
            <a:spLocks noChangeArrowheads="1"/>
          </p:cNvSpPr>
          <p:nvPr/>
        </p:nvSpPr>
        <p:spPr bwMode="auto">
          <a:xfrm>
            <a:off x="6051550" y="4979990"/>
            <a:ext cx="267413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cs typeface="Times New Roman" panose="02020603050405020304" pitchFamily="18" charset="0"/>
              </a:rPr>
              <a:t>Composition</a:t>
            </a:r>
          </a:p>
          <a:p>
            <a:r>
              <a:rPr lang="en-US" altLang="en-US">
                <a:cs typeface="Times New Roman" panose="02020603050405020304" pitchFamily="18" charset="0"/>
              </a:rPr>
              <a:t>(strong ownership,</a:t>
            </a:r>
            <a:br>
              <a:rPr lang="en-US" altLang="en-US">
                <a:cs typeface="Times New Roman" panose="02020603050405020304" pitchFamily="18" charset="0"/>
              </a:rPr>
            </a:br>
            <a:r>
              <a:rPr lang="en-US" altLang="en-US">
                <a:cs typeface="Times New Roman" panose="02020603050405020304" pitchFamily="18" charset="0"/>
              </a:rPr>
              <a:t>coincident lifetime)</a:t>
            </a:r>
            <a:r>
              <a:rPr lang="en-US" altLang="en-US"/>
              <a:t> </a:t>
            </a:r>
            <a:endParaRPr lang="en-CA" altLang="en-US"/>
          </a:p>
        </p:txBody>
      </p:sp>
      <p:sp>
        <p:nvSpPr>
          <p:cNvPr id="85005" name="Text Box 13"/>
          <p:cNvSpPr txBox="1">
            <a:spLocks noChangeArrowheads="1"/>
          </p:cNvSpPr>
          <p:nvPr/>
        </p:nvSpPr>
        <p:spPr bwMode="auto">
          <a:xfrm>
            <a:off x="1114425" y="4964115"/>
            <a:ext cx="34034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cs typeface="Times New Roman" panose="02020603050405020304" pitchFamily="18" charset="0"/>
              </a:rPr>
              <a:t>Aggregation</a:t>
            </a:r>
          </a:p>
          <a:p>
            <a:r>
              <a:rPr lang="en-US" altLang="en-US">
                <a:cs typeface="Times New Roman" panose="02020603050405020304" pitchFamily="18" charset="0"/>
              </a:rPr>
              <a:t>(no associated semantics)</a:t>
            </a:r>
            <a:r>
              <a:rPr lang="en-US" altLang="en-US"/>
              <a:t> </a:t>
            </a:r>
            <a:endParaRPr lang="en-CA" altLang="en-US"/>
          </a:p>
        </p:txBody>
      </p:sp>
      <p:sp>
        <p:nvSpPr>
          <p:cNvPr id="85006" name="Line 14"/>
          <p:cNvSpPr>
            <a:spLocks noChangeShapeType="1"/>
          </p:cNvSpPr>
          <p:nvPr/>
        </p:nvSpPr>
        <p:spPr bwMode="auto">
          <a:xfrm flipV="1">
            <a:off x="5470527" y="2590800"/>
            <a:ext cx="1509713" cy="381000"/>
          </a:xfrm>
          <a:prstGeom prst="line">
            <a:avLst/>
          </a:prstGeom>
          <a:noFill/>
          <a:ln w="25400">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67544" y="0"/>
            <a:ext cx="7886700" cy="1325563"/>
          </a:xfrm>
          <a:noFill/>
        </p:spPr>
        <p:txBody>
          <a:bodyPr>
            <a:normAutofit/>
          </a:bodyPr>
          <a:lstStyle/>
          <a:p>
            <a:r>
              <a:rPr lang="en-GB" altLang="en-US" sz="4000" dirty="0"/>
              <a:t>Generalisation and inheritance</a:t>
            </a:r>
          </a:p>
        </p:txBody>
      </p:sp>
      <p:sp>
        <p:nvSpPr>
          <p:cNvPr id="31747" name="Rectangle 3"/>
          <p:cNvSpPr>
            <a:spLocks noGrp="1" noChangeArrowheads="1"/>
          </p:cNvSpPr>
          <p:nvPr>
            <p:ph idx="1"/>
          </p:nvPr>
        </p:nvSpPr>
        <p:spPr>
          <a:xfrm>
            <a:off x="251520" y="1556792"/>
            <a:ext cx="8712968" cy="4692179"/>
          </a:xfrm>
          <a:noFill/>
        </p:spPr>
        <p:txBody>
          <a:bodyPr/>
          <a:lstStyle/>
          <a:p>
            <a:pPr>
              <a:lnSpc>
                <a:spcPct val="100000"/>
              </a:lnSpc>
            </a:pPr>
            <a:r>
              <a:rPr lang="en-GB" altLang="en-US" sz="2400" dirty="0"/>
              <a:t>Objects are members of classes which define attribute types and operations</a:t>
            </a:r>
          </a:p>
          <a:p>
            <a:pPr>
              <a:lnSpc>
                <a:spcPct val="100000"/>
              </a:lnSpc>
            </a:pPr>
            <a:r>
              <a:rPr lang="en-GB" altLang="en-US" sz="2400" dirty="0"/>
              <a:t>Classes may be arranged in a class hierarchy  where one class (a </a:t>
            </a:r>
            <a:r>
              <a:rPr lang="en-GB" altLang="en-US" sz="2400" dirty="0">
                <a:solidFill>
                  <a:srgbClr val="FF0000"/>
                </a:solidFill>
              </a:rPr>
              <a:t>super-class) is a generalisation (parent)</a:t>
            </a:r>
            <a:r>
              <a:rPr lang="en-GB" altLang="en-US" sz="2400" dirty="0"/>
              <a:t> of one or more other classes (sub-classes)</a:t>
            </a:r>
          </a:p>
          <a:p>
            <a:pPr>
              <a:lnSpc>
                <a:spcPct val="100000"/>
              </a:lnSpc>
            </a:pPr>
            <a:r>
              <a:rPr lang="en-GB" altLang="en-US" sz="2400" dirty="0"/>
              <a:t>A </a:t>
            </a:r>
            <a:r>
              <a:rPr lang="en-GB" altLang="en-US" sz="2400" dirty="0">
                <a:solidFill>
                  <a:srgbClr val="FF0000"/>
                </a:solidFill>
              </a:rPr>
              <a:t>sub-class inherits the attributes and operations </a:t>
            </a:r>
            <a:r>
              <a:rPr lang="en-GB" altLang="en-US" sz="2400" dirty="0"/>
              <a:t>from its super class and may add  new methods or attributes of its own</a:t>
            </a:r>
          </a:p>
          <a:p>
            <a:pPr>
              <a:lnSpc>
                <a:spcPct val="100000"/>
              </a:lnSpc>
            </a:pPr>
            <a:r>
              <a:rPr lang="en-GB" altLang="en-US" sz="2400" dirty="0"/>
              <a:t>Generalisation in the UML is implemented as inheritance in OO programming languages</a:t>
            </a:r>
          </a:p>
        </p:txBody>
      </p:sp>
      <p:sp>
        <p:nvSpPr>
          <p:cNvPr id="2" name="Slide Number Placeholder 1"/>
          <p:cNvSpPr>
            <a:spLocks noGrp="1"/>
          </p:cNvSpPr>
          <p:nvPr>
            <p:ph type="sldNum" sz="quarter" idx="12"/>
          </p:nvPr>
        </p:nvSpPr>
        <p:spPr/>
        <p:txBody>
          <a:bodyPr/>
          <a:lstStyle/>
          <a:p>
            <a:fld id="{48F63A3B-78C7-47BE-AE5E-E10140E04643}" type="slidenum">
              <a:rPr lang="en-US" smtClean="0"/>
              <a:t>25</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747">
                                            <p:txEl>
                                              <p:pRg st="3" end="3"/>
                                            </p:txEl>
                                          </p:spTgt>
                                        </p:tgtEl>
                                        <p:attrNameLst>
                                          <p:attrName>style.visibility</p:attrName>
                                        </p:attrNameLst>
                                      </p:cBhvr>
                                      <p:to>
                                        <p:strVal val="visible"/>
                                      </p:to>
                                    </p:set>
                                    <p:anim calcmode="lin" valueType="num">
                                      <p:cBhvr additive="base">
                                        <p:cTn id="25" dur="5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23528" y="-3301"/>
            <a:ext cx="7886700" cy="1325563"/>
          </a:xfrm>
          <a:noFill/>
        </p:spPr>
        <p:txBody>
          <a:bodyPr/>
          <a:lstStyle/>
          <a:p>
            <a:r>
              <a:rPr lang="en-GB" altLang="en-US" dirty="0"/>
              <a:t>A generalisation hierarchy</a:t>
            </a:r>
          </a:p>
        </p:txBody>
      </p:sp>
      <p:pic>
        <p:nvPicPr>
          <p:cNvPr id="337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1452563"/>
            <a:ext cx="5280025" cy="50863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48F63A3B-78C7-47BE-AE5E-E10140E04643}" type="slidenum">
              <a:rPr lang="en-US" smtClean="0"/>
              <a:t>26</a:t>
            </a:fld>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p:spPr>
        <p:txBody>
          <a:bodyPr/>
          <a:lstStyle/>
          <a:p>
            <a:r>
              <a:rPr lang="en-GB" altLang="en-US" dirty="0"/>
              <a:t>Keynotes of inheritance</a:t>
            </a:r>
          </a:p>
        </p:txBody>
      </p:sp>
      <p:sp>
        <p:nvSpPr>
          <p:cNvPr id="37891" name="Rectangle 3"/>
          <p:cNvSpPr>
            <a:spLocks noGrp="1" noChangeArrowheads="1"/>
          </p:cNvSpPr>
          <p:nvPr>
            <p:ph idx="1"/>
          </p:nvPr>
        </p:nvSpPr>
        <p:spPr>
          <a:xfrm>
            <a:off x="323528" y="1825625"/>
            <a:ext cx="8568952" cy="4351338"/>
          </a:xfrm>
          <a:noFill/>
        </p:spPr>
        <p:txBody>
          <a:bodyPr/>
          <a:lstStyle/>
          <a:p>
            <a:r>
              <a:rPr lang="en-GB" altLang="en-US" dirty="0"/>
              <a:t>It is an </a:t>
            </a:r>
            <a:r>
              <a:rPr lang="en-GB" altLang="en-US" dirty="0">
                <a:solidFill>
                  <a:srgbClr val="FF0000"/>
                </a:solidFill>
              </a:rPr>
              <a:t>abstraction mechanism </a:t>
            </a:r>
            <a:r>
              <a:rPr lang="en-GB" altLang="en-US" dirty="0"/>
              <a:t>which may be used to classify entities</a:t>
            </a:r>
          </a:p>
          <a:p>
            <a:r>
              <a:rPr lang="en-GB" altLang="en-US" dirty="0"/>
              <a:t>It is a </a:t>
            </a:r>
            <a:r>
              <a:rPr lang="en-GB" altLang="en-US" dirty="0">
                <a:solidFill>
                  <a:srgbClr val="FF0000"/>
                </a:solidFill>
              </a:rPr>
              <a:t>reuse mechanism </a:t>
            </a:r>
            <a:r>
              <a:rPr lang="en-GB" altLang="en-US" dirty="0"/>
              <a:t>at both the design and the programming level</a:t>
            </a:r>
          </a:p>
          <a:p>
            <a:endParaRPr lang="en-GB" altLang="en-US" dirty="0"/>
          </a:p>
          <a:p>
            <a:pPr marL="0" indent="0">
              <a:buNone/>
            </a:pPr>
            <a:r>
              <a:rPr lang="en-GB" altLang="en-US" dirty="0"/>
              <a:t>But…</a:t>
            </a:r>
          </a:p>
          <a:p>
            <a:r>
              <a:rPr lang="en-GB" altLang="en-US" dirty="0"/>
              <a:t>Object classes are </a:t>
            </a:r>
            <a:r>
              <a:rPr lang="en-GB" altLang="en-US" dirty="0">
                <a:solidFill>
                  <a:srgbClr val="FF0000"/>
                </a:solidFill>
              </a:rPr>
              <a:t>not self-contained</a:t>
            </a:r>
            <a:r>
              <a:rPr lang="en-GB" altLang="en-US" dirty="0"/>
              <a:t>, they cannot be understood without reference to their super-classes</a:t>
            </a:r>
          </a:p>
          <a:p>
            <a:endParaRPr lang="en-GB" altLang="en-US" dirty="0"/>
          </a:p>
        </p:txBody>
      </p:sp>
      <p:sp>
        <p:nvSpPr>
          <p:cNvPr id="2" name="Slide Number Placeholder 1"/>
          <p:cNvSpPr>
            <a:spLocks noGrp="1"/>
          </p:cNvSpPr>
          <p:nvPr>
            <p:ph type="sldNum" sz="quarter" idx="12"/>
          </p:nvPr>
        </p:nvSpPr>
        <p:spPr/>
        <p:txBody>
          <a:bodyPr/>
          <a:lstStyle/>
          <a:p>
            <a:fld id="{48F63A3B-78C7-47BE-AE5E-E10140E04643}" type="slidenum">
              <a:rPr lang="en-US" smtClean="0"/>
              <a:t>27</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91">
                                            <p:txEl>
                                              <p:pRg st="3" end="3"/>
                                            </p:txEl>
                                          </p:spTgt>
                                        </p:tgtEl>
                                        <p:attrNameLst>
                                          <p:attrName>style.visibility</p:attrName>
                                        </p:attrNameLst>
                                      </p:cBhvr>
                                      <p:to>
                                        <p:strVal val="visible"/>
                                      </p:to>
                                    </p:set>
                                    <p:anim calcmode="lin" valueType="num">
                                      <p:cBhvr additive="base">
                                        <p:cTn id="19" dur="5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7891">
                                            <p:txEl>
                                              <p:pRg st="4" end="4"/>
                                            </p:txEl>
                                          </p:spTgt>
                                        </p:tgtEl>
                                        <p:attrNameLst>
                                          <p:attrName>style.visibility</p:attrName>
                                        </p:attrNameLst>
                                      </p:cBhvr>
                                      <p:to>
                                        <p:strVal val="visible"/>
                                      </p:to>
                                    </p:set>
                                    <p:anim calcmode="lin" valueType="num">
                                      <p:cBhvr additive="base">
                                        <p:cTn id="25" dur="5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2564904"/>
            <a:ext cx="7886700" cy="2755503"/>
          </a:xfrm>
        </p:spPr>
        <p:txBody>
          <a:bodyPr>
            <a:normAutofit/>
          </a:bodyPr>
          <a:lstStyle/>
          <a:p>
            <a:pPr marL="0" indent="0" algn="ctr">
              <a:buNone/>
            </a:pPr>
            <a:r>
              <a:rPr lang="en-US" sz="4800" dirty="0">
                <a:solidFill>
                  <a:srgbClr val="FF0000"/>
                </a:solidFill>
              </a:rPr>
              <a:t>Case Study of </a:t>
            </a:r>
          </a:p>
          <a:p>
            <a:pPr marL="0" indent="0" algn="ctr">
              <a:buNone/>
            </a:pPr>
            <a:r>
              <a:rPr lang="en-GB" altLang="en-US" sz="4800" dirty="0">
                <a:solidFill>
                  <a:srgbClr val="FF0000"/>
                </a:solidFill>
              </a:rPr>
              <a:t>Weather Management System</a:t>
            </a:r>
            <a:endParaRPr lang="en-US" sz="4800" dirty="0">
              <a:solidFill>
                <a:srgbClr val="FF0000"/>
              </a:solidFill>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p:spPr>
        <p:txBody>
          <a:bodyPr/>
          <a:lstStyle/>
          <a:p>
            <a:r>
              <a:rPr lang="en-GB" altLang="en-US"/>
              <a:t>Weather system description</a:t>
            </a:r>
          </a:p>
        </p:txBody>
      </p:sp>
      <p:sp>
        <p:nvSpPr>
          <p:cNvPr id="52227" name="Rectangle 3"/>
          <p:cNvSpPr>
            <a:spLocks noChangeArrowheads="1"/>
          </p:cNvSpPr>
          <p:nvPr/>
        </p:nvSpPr>
        <p:spPr bwMode="auto">
          <a:xfrm>
            <a:off x="655638" y="1731963"/>
            <a:ext cx="7970837" cy="345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840" tIns="44623" rIns="90840" bIns="44623">
            <a:spAutoFit/>
          </a:bodyPr>
          <a:lstStyle>
            <a:lvl1pPr defTabSz="917575">
              <a:defRPr sz="2400">
                <a:solidFill>
                  <a:schemeClr val="tx1"/>
                </a:solidFill>
                <a:latin typeface="Times" pitchFamily="2" charset="0"/>
              </a:defRPr>
            </a:lvl1pPr>
            <a:lvl2pPr marL="459105" defTabSz="917575">
              <a:defRPr sz="2400">
                <a:solidFill>
                  <a:schemeClr val="tx1"/>
                </a:solidFill>
                <a:latin typeface="Times" pitchFamily="2" charset="0"/>
              </a:defRPr>
            </a:lvl2pPr>
            <a:lvl3pPr marL="917575" defTabSz="917575">
              <a:defRPr sz="2400">
                <a:solidFill>
                  <a:schemeClr val="tx1"/>
                </a:solidFill>
                <a:latin typeface="Times" pitchFamily="2" charset="0"/>
              </a:defRPr>
            </a:lvl3pPr>
            <a:lvl4pPr marL="1376680" defTabSz="917575">
              <a:defRPr sz="2400">
                <a:solidFill>
                  <a:schemeClr val="tx1"/>
                </a:solidFill>
                <a:latin typeface="Times" pitchFamily="2" charset="0"/>
              </a:defRPr>
            </a:lvl4pPr>
            <a:lvl5pPr marL="1835150" defTabSz="917575">
              <a:defRPr sz="2400">
                <a:solidFill>
                  <a:schemeClr val="tx1"/>
                </a:solidFill>
                <a:latin typeface="Times" pitchFamily="2" charset="0"/>
              </a:defRPr>
            </a:lvl5pPr>
            <a:lvl6pPr marL="2292350" defTabSz="917575" eaLnBrk="0" fontAlgn="base" hangingPunct="0">
              <a:spcBef>
                <a:spcPct val="0"/>
              </a:spcBef>
              <a:spcAft>
                <a:spcPct val="0"/>
              </a:spcAft>
              <a:defRPr sz="2400">
                <a:solidFill>
                  <a:schemeClr val="tx1"/>
                </a:solidFill>
                <a:latin typeface="Times" pitchFamily="2" charset="0"/>
              </a:defRPr>
            </a:lvl6pPr>
            <a:lvl7pPr marL="2749550" defTabSz="917575" eaLnBrk="0" fontAlgn="base" hangingPunct="0">
              <a:spcBef>
                <a:spcPct val="0"/>
              </a:spcBef>
              <a:spcAft>
                <a:spcPct val="0"/>
              </a:spcAft>
              <a:defRPr sz="2400">
                <a:solidFill>
                  <a:schemeClr val="tx1"/>
                </a:solidFill>
                <a:latin typeface="Times" pitchFamily="2" charset="0"/>
              </a:defRPr>
            </a:lvl7pPr>
            <a:lvl8pPr marL="3206750" defTabSz="917575" eaLnBrk="0" fontAlgn="base" hangingPunct="0">
              <a:spcBef>
                <a:spcPct val="0"/>
              </a:spcBef>
              <a:spcAft>
                <a:spcPct val="0"/>
              </a:spcAft>
              <a:defRPr sz="2400">
                <a:solidFill>
                  <a:schemeClr val="tx1"/>
                </a:solidFill>
                <a:latin typeface="Times" pitchFamily="2" charset="0"/>
              </a:defRPr>
            </a:lvl8pPr>
            <a:lvl9pPr marL="3663950" defTabSz="917575" eaLnBrk="0" fontAlgn="base" hangingPunct="0">
              <a:spcBef>
                <a:spcPct val="0"/>
              </a:spcBef>
              <a:spcAft>
                <a:spcPct val="0"/>
              </a:spcAft>
              <a:defRPr sz="2400">
                <a:solidFill>
                  <a:schemeClr val="tx1"/>
                </a:solidFill>
                <a:latin typeface="Times" pitchFamily="2" charset="0"/>
              </a:defRPr>
            </a:lvl9pPr>
          </a:lstStyle>
          <a:p>
            <a:r>
              <a:rPr lang="en-GB" altLang="en-US" sz="2000"/>
              <a:t>A weather data collection system is required to generate weather maps on a regular basis using data collected from remote, unattended weather stations and other data sources such as weather observers, balloons and satellites. Weather stations transmit their data to the area computer in response to a request from that machine.</a:t>
            </a:r>
          </a:p>
          <a:p>
            <a:endParaRPr lang="en-GB" altLang="en-US" sz="2000"/>
          </a:p>
          <a:p>
            <a:r>
              <a:rPr lang="en-GB" altLang="en-US" sz="2000"/>
              <a:t>The area computer validates the collected data and integrates it with the data from different sources. The integrated data is archived and, using data from this archive and a digitised map database  a set of local weather maps is created. Maps may be printed for distribution on a special-purpose map printer or may be displayed in a number of different formats.</a:t>
            </a:r>
          </a:p>
        </p:txBody>
      </p:sp>
      <p:sp>
        <p:nvSpPr>
          <p:cNvPr id="2" name="Slide Number Placeholder 1"/>
          <p:cNvSpPr>
            <a:spLocks noGrp="1"/>
          </p:cNvSpPr>
          <p:nvPr>
            <p:ph type="sldNum" sz="quarter" idx="12"/>
          </p:nvPr>
        </p:nvSpPr>
        <p:spPr/>
        <p:txBody>
          <a:bodyPr/>
          <a:lstStyle/>
          <a:p>
            <a:fld id="{48F63A3B-78C7-47BE-AE5E-E10140E04643}" type="slidenum">
              <a:rPr lang="en-US" smtClean="0"/>
              <a:t>29</a:t>
            </a:fld>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55576" y="-27614"/>
            <a:ext cx="7834312" cy="1066800"/>
          </a:xfrm>
        </p:spPr>
        <p:txBody>
          <a:bodyPr/>
          <a:lstStyle/>
          <a:p>
            <a:r>
              <a:rPr lang="en-US" altLang="en-US" sz="4800" dirty="0"/>
              <a:t>Parts of UML</a:t>
            </a:r>
            <a:endParaRPr lang="en-CA" altLang="en-US" sz="4800" dirty="0"/>
          </a:p>
        </p:txBody>
      </p:sp>
      <p:sp>
        <p:nvSpPr>
          <p:cNvPr id="72707" name="Rectangle 3"/>
          <p:cNvSpPr>
            <a:spLocks noGrp="1" noChangeArrowheads="1"/>
          </p:cNvSpPr>
          <p:nvPr>
            <p:ph type="body" idx="1"/>
          </p:nvPr>
        </p:nvSpPr>
        <p:spPr>
          <a:xfrm>
            <a:off x="323528" y="1124744"/>
            <a:ext cx="8820472" cy="5257800"/>
          </a:xfrm>
        </p:spPr>
        <p:txBody>
          <a:bodyPr/>
          <a:lstStyle/>
          <a:p>
            <a:r>
              <a:rPr lang="en-US" altLang="en-US" sz="2800" dirty="0"/>
              <a:t>Class Diagrams</a:t>
            </a:r>
          </a:p>
          <a:p>
            <a:pPr lvl="1"/>
            <a:r>
              <a:rPr lang="en-US" altLang="en-US" sz="2400" dirty="0"/>
              <a:t>models</a:t>
            </a:r>
          </a:p>
          <a:p>
            <a:r>
              <a:rPr lang="en-US" altLang="en-US" sz="2800" dirty="0"/>
              <a:t>Object Diagrams</a:t>
            </a:r>
          </a:p>
          <a:p>
            <a:pPr lvl="1"/>
            <a:r>
              <a:rPr lang="en-US" altLang="en-US" sz="2400" dirty="0"/>
              <a:t>example models</a:t>
            </a:r>
          </a:p>
          <a:p>
            <a:r>
              <a:rPr lang="en-US" altLang="en-US" sz="2800" dirty="0"/>
              <a:t>Use Case Diagrams</a:t>
            </a:r>
          </a:p>
          <a:p>
            <a:pPr lvl="1"/>
            <a:r>
              <a:rPr lang="en-US" altLang="en-US" sz="2400" dirty="0"/>
              <a:t>document “who can do what” in a system</a:t>
            </a:r>
          </a:p>
          <a:p>
            <a:r>
              <a:rPr lang="en-US" altLang="en-US" sz="2800" dirty="0"/>
              <a:t>Sequence Diagrams</a:t>
            </a:r>
          </a:p>
          <a:p>
            <a:pPr lvl="1"/>
            <a:r>
              <a:rPr lang="en-US" altLang="en-US" sz="2400" dirty="0"/>
              <a:t>shows interactions between objects used to implement a use case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dissolve">
                                      <p:cBhvr>
                                        <p:cTn id="7" dur="500"/>
                                        <p:tgtEl>
                                          <p:spTgt spid="7270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2707">
                                            <p:txEl>
                                              <p:pRg st="1" end="1"/>
                                            </p:txEl>
                                          </p:spTgt>
                                        </p:tgtEl>
                                        <p:attrNameLst>
                                          <p:attrName>style.visibility</p:attrName>
                                        </p:attrNameLst>
                                      </p:cBhvr>
                                      <p:to>
                                        <p:strVal val="visible"/>
                                      </p:to>
                                    </p:set>
                                    <p:animEffect transition="in" filter="dissolve">
                                      <p:cBhvr>
                                        <p:cTn id="10" dur="500"/>
                                        <p:tgtEl>
                                          <p:spTgt spid="7270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2707">
                                            <p:txEl>
                                              <p:pRg st="2" end="2"/>
                                            </p:txEl>
                                          </p:spTgt>
                                        </p:tgtEl>
                                        <p:attrNameLst>
                                          <p:attrName>style.visibility</p:attrName>
                                        </p:attrNameLst>
                                      </p:cBhvr>
                                      <p:to>
                                        <p:strVal val="visible"/>
                                      </p:to>
                                    </p:set>
                                    <p:animEffect transition="in" filter="dissolve">
                                      <p:cBhvr>
                                        <p:cTn id="15" dur="500"/>
                                        <p:tgtEl>
                                          <p:spTgt spid="72707">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72707">
                                            <p:txEl>
                                              <p:pRg st="3" end="3"/>
                                            </p:txEl>
                                          </p:spTgt>
                                        </p:tgtEl>
                                        <p:attrNameLst>
                                          <p:attrName>style.visibility</p:attrName>
                                        </p:attrNameLst>
                                      </p:cBhvr>
                                      <p:to>
                                        <p:strVal val="visible"/>
                                      </p:to>
                                    </p:set>
                                    <p:animEffect transition="in" filter="dissolve">
                                      <p:cBhvr>
                                        <p:cTn id="18" dur="500"/>
                                        <p:tgtEl>
                                          <p:spTgt spid="7270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2707">
                                            <p:txEl>
                                              <p:pRg st="4" end="4"/>
                                            </p:txEl>
                                          </p:spTgt>
                                        </p:tgtEl>
                                        <p:attrNameLst>
                                          <p:attrName>style.visibility</p:attrName>
                                        </p:attrNameLst>
                                      </p:cBhvr>
                                      <p:to>
                                        <p:strVal val="visible"/>
                                      </p:to>
                                    </p:set>
                                    <p:animEffect transition="in" filter="dissolve">
                                      <p:cBhvr>
                                        <p:cTn id="23" dur="500"/>
                                        <p:tgtEl>
                                          <p:spTgt spid="72707">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72707">
                                            <p:txEl>
                                              <p:pRg st="5" end="5"/>
                                            </p:txEl>
                                          </p:spTgt>
                                        </p:tgtEl>
                                        <p:attrNameLst>
                                          <p:attrName>style.visibility</p:attrName>
                                        </p:attrNameLst>
                                      </p:cBhvr>
                                      <p:to>
                                        <p:strVal val="visible"/>
                                      </p:to>
                                    </p:set>
                                    <p:animEffect transition="in" filter="dissolve">
                                      <p:cBhvr>
                                        <p:cTn id="26" dur="500"/>
                                        <p:tgtEl>
                                          <p:spTgt spid="7270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72707">
                                            <p:txEl>
                                              <p:pRg st="6" end="6"/>
                                            </p:txEl>
                                          </p:spTgt>
                                        </p:tgtEl>
                                        <p:attrNameLst>
                                          <p:attrName>style.visibility</p:attrName>
                                        </p:attrNameLst>
                                      </p:cBhvr>
                                      <p:to>
                                        <p:strVal val="visible"/>
                                      </p:to>
                                    </p:set>
                                    <p:animEffect transition="in" filter="dissolve">
                                      <p:cBhvr>
                                        <p:cTn id="31" dur="500"/>
                                        <p:tgtEl>
                                          <p:spTgt spid="72707">
                                            <p:txEl>
                                              <p:pRg st="6" end="6"/>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72707">
                                            <p:txEl>
                                              <p:pRg st="7" end="7"/>
                                            </p:txEl>
                                          </p:spTgt>
                                        </p:tgtEl>
                                        <p:attrNameLst>
                                          <p:attrName>style.visibility</p:attrName>
                                        </p:attrNameLst>
                                      </p:cBhvr>
                                      <p:to>
                                        <p:strVal val="visible"/>
                                      </p:to>
                                    </p:set>
                                    <p:animEffect transition="in" filter="dissolve">
                                      <p:cBhvr>
                                        <p:cTn id="34" dur="500"/>
                                        <p:tgtEl>
                                          <p:spTgt spid="727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p:spPr>
        <p:txBody>
          <a:bodyPr/>
          <a:lstStyle/>
          <a:p>
            <a:r>
              <a:rPr lang="en-GB" altLang="en-US"/>
              <a:t>Weather station description</a:t>
            </a:r>
          </a:p>
        </p:txBody>
      </p:sp>
      <p:sp>
        <p:nvSpPr>
          <p:cNvPr id="57347" name="Rectangle 3"/>
          <p:cNvSpPr>
            <a:spLocks noChangeArrowheads="1"/>
          </p:cNvSpPr>
          <p:nvPr/>
        </p:nvSpPr>
        <p:spPr bwMode="auto">
          <a:xfrm>
            <a:off x="349250" y="1962150"/>
            <a:ext cx="8353425" cy="411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840" tIns="44623" rIns="90840" bIns="44623">
            <a:spAutoFit/>
          </a:bodyPr>
          <a:lstStyle>
            <a:lvl1pPr defTabSz="917575">
              <a:defRPr sz="2400">
                <a:solidFill>
                  <a:schemeClr val="tx1"/>
                </a:solidFill>
                <a:latin typeface="Times" pitchFamily="2" charset="0"/>
              </a:defRPr>
            </a:lvl1pPr>
            <a:lvl2pPr marL="459105" defTabSz="917575">
              <a:defRPr sz="2400">
                <a:solidFill>
                  <a:schemeClr val="tx1"/>
                </a:solidFill>
                <a:latin typeface="Times" pitchFamily="2" charset="0"/>
              </a:defRPr>
            </a:lvl2pPr>
            <a:lvl3pPr marL="917575" defTabSz="917575">
              <a:defRPr sz="2400">
                <a:solidFill>
                  <a:schemeClr val="tx1"/>
                </a:solidFill>
                <a:latin typeface="Times" pitchFamily="2" charset="0"/>
              </a:defRPr>
            </a:lvl3pPr>
            <a:lvl4pPr marL="1376680" defTabSz="917575">
              <a:defRPr sz="2400">
                <a:solidFill>
                  <a:schemeClr val="tx1"/>
                </a:solidFill>
                <a:latin typeface="Times" pitchFamily="2" charset="0"/>
              </a:defRPr>
            </a:lvl4pPr>
            <a:lvl5pPr marL="1835150" defTabSz="917575">
              <a:defRPr sz="2400">
                <a:solidFill>
                  <a:schemeClr val="tx1"/>
                </a:solidFill>
                <a:latin typeface="Times" pitchFamily="2" charset="0"/>
              </a:defRPr>
            </a:lvl5pPr>
            <a:lvl6pPr marL="2292350" defTabSz="917575" eaLnBrk="0" fontAlgn="base" hangingPunct="0">
              <a:spcBef>
                <a:spcPct val="0"/>
              </a:spcBef>
              <a:spcAft>
                <a:spcPct val="0"/>
              </a:spcAft>
              <a:defRPr sz="2400">
                <a:solidFill>
                  <a:schemeClr val="tx1"/>
                </a:solidFill>
                <a:latin typeface="Times" pitchFamily="2" charset="0"/>
              </a:defRPr>
            </a:lvl6pPr>
            <a:lvl7pPr marL="2749550" defTabSz="917575" eaLnBrk="0" fontAlgn="base" hangingPunct="0">
              <a:spcBef>
                <a:spcPct val="0"/>
              </a:spcBef>
              <a:spcAft>
                <a:spcPct val="0"/>
              </a:spcAft>
              <a:defRPr sz="2400">
                <a:solidFill>
                  <a:schemeClr val="tx1"/>
                </a:solidFill>
                <a:latin typeface="Times" pitchFamily="2" charset="0"/>
              </a:defRPr>
            </a:lvl7pPr>
            <a:lvl8pPr marL="3206750" defTabSz="917575" eaLnBrk="0" fontAlgn="base" hangingPunct="0">
              <a:spcBef>
                <a:spcPct val="0"/>
              </a:spcBef>
              <a:spcAft>
                <a:spcPct val="0"/>
              </a:spcAft>
              <a:defRPr sz="2400">
                <a:solidFill>
                  <a:schemeClr val="tx1"/>
                </a:solidFill>
                <a:latin typeface="Times" pitchFamily="2" charset="0"/>
              </a:defRPr>
            </a:lvl8pPr>
            <a:lvl9pPr marL="3663950" defTabSz="917575" eaLnBrk="0" fontAlgn="base" hangingPunct="0">
              <a:spcBef>
                <a:spcPct val="0"/>
              </a:spcBef>
              <a:spcAft>
                <a:spcPct val="0"/>
              </a:spcAft>
              <a:defRPr sz="2400">
                <a:solidFill>
                  <a:schemeClr val="tx1"/>
                </a:solidFill>
                <a:latin typeface="Times" pitchFamily="2" charset="0"/>
              </a:defRPr>
            </a:lvl9pPr>
          </a:lstStyle>
          <a:p>
            <a:r>
              <a:rPr lang="en-GB" altLang="en-US"/>
              <a:t>A weather station is a package of software controlled instruments which collects data, performs some data processing and transmits this data for further processing. The instruments include air and ground thermometers, an anemometer, a wind vane, a barometer and a rain gauge. Data is collected every five minutes. </a:t>
            </a:r>
          </a:p>
          <a:p>
            <a:endParaRPr lang="en-GB" altLang="en-US"/>
          </a:p>
          <a:p>
            <a:r>
              <a:rPr lang="en-GB" altLang="en-US"/>
              <a:t>When a command is issued to transmit the weather data, the weather station processes and summarises the collected data. The summarised data is transmitted to the mapping computer when a request is received.</a:t>
            </a:r>
          </a:p>
          <a:p>
            <a:pPr algn="ctr"/>
            <a:endParaRPr lang="en-GB" altLang="en-US"/>
          </a:p>
        </p:txBody>
      </p:sp>
      <p:sp>
        <p:nvSpPr>
          <p:cNvPr id="2" name="Slide Number Placeholder 1"/>
          <p:cNvSpPr>
            <a:spLocks noGrp="1"/>
          </p:cNvSpPr>
          <p:nvPr>
            <p:ph type="sldNum" sz="quarter" idx="12"/>
          </p:nvPr>
        </p:nvSpPr>
        <p:spPr/>
        <p:txBody>
          <a:bodyPr/>
          <a:lstStyle/>
          <a:p>
            <a:fld id="{48F63A3B-78C7-47BE-AE5E-E10140E04643}" type="slidenum">
              <a:rPr lang="en-US" smtClean="0"/>
              <a:t>30</a:t>
            </a:fld>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altLang="en-US"/>
              <a:t>Layered architecture</a:t>
            </a:r>
          </a:p>
        </p:txBody>
      </p:sp>
      <p:pic>
        <p:nvPicPr>
          <p:cNvPr id="1126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3" y="1606550"/>
            <a:ext cx="6427787" cy="469106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48F63A3B-78C7-47BE-AE5E-E10140E04643}" type="slidenum">
              <a:rPr lang="en-US" smtClean="0"/>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81000" y="263525"/>
            <a:ext cx="8610600" cy="1108075"/>
          </a:xfrm>
        </p:spPr>
        <p:txBody>
          <a:bodyPr/>
          <a:lstStyle/>
          <a:p>
            <a:r>
              <a:rPr lang="en-GB" altLang="en-US" sz="4000"/>
              <a:t>System context and models of use</a:t>
            </a:r>
            <a:endParaRPr lang="en-GB" altLang="en-US"/>
          </a:p>
        </p:txBody>
      </p:sp>
      <p:sp>
        <p:nvSpPr>
          <p:cNvPr id="108547" name="Rectangle 3"/>
          <p:cNvSpPr>
            <a:spLocks noGrp="1" noChangeArrowheads="1"/>
          </p:cNvSpPr>
          <p:nvPr>
            <p:ph idx="1"/>
          </p:nvPr>
        </p:nvSpPr>
        <p:spPr/>
        <p:txBody>
          <a:bodyPr>
            <a:normAutofit lnSpcReduction="10000"/>
          </a:bodyPr>
          <a:lstStyle/>
          <a:p>
            <a:r>
              <a:rPr lang="en-GB" altLang="en-US"/>
              <a:t>Develop an understanding of the relationships between the software being designed and its external environment</a:t>
            </a:r>
          </a:p>
          <a:p>
            <a:r>
              <a:rPr lang="en-GB" altLang="en-US"/>
              <a:t>System context</a:t>
            </a:r>
          </a:p>
          <a:p>
            <a:pPr lvl="1"/>
            <a:r>
              <a:rPr lang="en-GB" altLang="en-US"/>
              <a:t>A static model that describes other systems in the environment. Use a subsystem model to show other systems. Following slide shows the systems around the weather station system.</a:t>
            </a:r>
          </a:p>
          <a:p>
            <a:r>
              <a:rPr lang="en-GB" altLang="en-US"/>
              <a:t>Model of system use</a:t>
            </a:r>
          </a:p>
          <a:p>
            <a:pPr lvl="1"/>
            <a:r>
              <a:rPr lang="en-GB" altLang="en-US"/>
              <a:t>A dynamic model that describes how the system interacts with its environment. Use use-cases to show interactions</a:t>
            </a:r>
          </a:p>
        </p:txBody>
      </p:sp>
      <p:sp>
        <p:nvSpPr>
          <p:cNvPr id="2" name="Slide Number Placeholder 1"/>
          <p:cNvSpPr>
            <a:spLocks noGrp="1"/>
          </p:cNvSpPr>
          <p:nvPr>
            <p:ph type="sldNum" sz="quarter" idx="12"/>
          </p:nvPr>
        </p:nvSpPr>
        <p:spPr/>
        <p:txBody>
          <a:bodyPr/>
          <a:lstStyle/>
          <a:p>
            <a:fld id="{48F63A3B-78C7-47BE-AE5E-E10140E04643}" type="slidenum">
              <a:rPr lang="en-US" smtClean="0"/>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altLang="en-US" sz="3200"/>
              <a:t>Subsystems in the weather mapping system</a:t>
            </a:r>
            <a:endParaRPr lang="en-GB" altLang="en-US"/>
          </a:p>
        </p:txBody>
      </p:sp>
      <p:pic>
        <p:nvPicPr>
          <p:cNvPr id="1095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606550"/>
            <a:ext cx="8186738" cy="457676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48F63A3B-78C7-47BE-AE5E-E10140E04643}" type="slidenum">
              <a:rPr lang="en-US" smtClean="0"/>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GB" altLang="en-US" sz="4000" dirty="0"/>
              <a:t>Use-case for the weather station</a:t>
            </a:r>
            <a:endParaRPr lang="en-GB" altLang="en-US" dirty="0"/>
          </a:p>
        </p:txBody>
      </p:sp>
      <p:pic>
        <p:nvPicPr>
          <p:cNvPr id="1105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725" y="1452563"/>
            <a:ext cx="3708400" cy="48196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48F63A3B-78C7-47BE-AE5E-E10140E04643}" type="slidenum">
              <a:rPr lang="en-US" smtClean="0"/>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altLang="en-US"/>
              <a:t>Use-case description</a:t>
            </a:r>
          </a:p>
        </p:txBody>
      </p:sp>
      <p:graphicFrame>
        <p:nvGraphicFramePr>
          <p:cNvPr id="111620" name="Object 4"/>
          <p:cNvGraphicFramePr>
            <a:graphicFrameLocks noChangeAspect="1"/>
          </p:cNvGraphicFramePr>
          <p:nvPr/>
        </p:nvGraphicFramePr>
        <p:xfrm>
          <a:off x="533400" y="2362200"/>
          <a:ext cx="8262938" cy="3340100"/>
        </p:xfrm>
        <a:graphic>
          <a:graphicData uri="http://schemas.openxmlformats.org/presentationml/2006/ole">
            <mc:AlternateContent xmlns:mc="http://schemas.openxmlformats.org/markup-compatibility/2006">
              <mc:Choice xmlns:v="urn:schemas-microsoft-com:vml" Requires="v">
                <p:oleObj name="Document" r:id="rId2" imgW="17868900" imgH="7458075" progId="Word.Document.8">
                  <p:embed/>
                </p:oleObj>
              </mc:Choice>
              <mc:Fallback>
                <p:oleObj name="Document" r:id="rId2" imgW="17868900" imgH="7458075"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362200"/>
                        <a:ext cx="8262938" cy="334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48F63A3B-78C7-47BE-AE5E-E10140E04643}" type="slidenum">
              <a:rPr lang="en-US" smtClean="0"/>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ltLang="en-US"/>
              <a:t>Architectural design</a:t>
            </a:r>
          </a:p>
        </p:txBody>
      </p:sp>
      <p:sp>
        <p:nvSpPr>
          <p:cNvPr id="120835" name="Rectangle 3"/>
          <p:cNvSpPr>
            <a:spLocks noGrp="1" noChangeArrowheads="1"/>
          </p:cNvSpPr>
          <p:nvPr>
            <p:ph idx="1"/>
          </p:nvPr>
        </p:nvSpPr>
        <p:spPr>
          <a:xfrm>
            <a:off x="107504" y="1885974"/>
            <a:ext cx="9036496" cy="4351338"/>
          </a:xfrm>
        </p:spPr>
        <p:txBody>
          <a:bodyPr/>
          <a:lstStyle/>
          <a:p>
            <a:r>
              <a:rPr lang="en-GB" altLang="en-US" dirty="0"/>
              <a:t>Once interactions between the system and its environment have been understood, you use this information for designing the system architecture</a:t>
            </a:r>
          </a:p>
          <a:p>
            <a:r>
              <a:rPr lang="en-GB" altLang="en-US" dirty="0"/>
              <a:t>Layered architecture is appropriate for the weather station</a:t>
            </a:r>
          </a:p>
          <a:p>
            <a:pPr lvl="1"/>
            <a:r>
              <a:rPr lang="en-GB" altLang="en-US" dirty="0"/>
              <a:t>Interface layer for handling communications</a:t>
            </a:r>
          </a:p>
          <a:p>
            <a:pPr lvl="1"/>
            <a:r>
              <a:rPr lang="en-GB" altLang="en-US" dirty="0"/>
              <a:t>Data collection layer for managing instruments</a:t>
            </a:r>
          </a:p>
          <a:p>
            <a:pPr lvl="1"/>
            <a:r>
              <a:rPr lang="en-GB" altLang="en-US" dirty="0"/>
              <a:t>Instruments layer for collecting data</a:t>
            </a:r>
          </a:p>
          <a:p>
            <a:r>
              <a:rPr lang="en-GB" altLang="en-US" dirty="0"/>
              <a:t>There should be no more than 7 entities in an architectural model</a:t>
            </a:r>
          </a:p>
        </p:txBody>
      </p:sp>
      <p:sp>
        <p:nvSpPr>
          <p:cNvPr id="2" name="Slide Number Placeholder 1"/>
          <p:cNvSpPr>
            <a:spLocks noGrp="1"/>
          </p:cNvSpPr>
          <p:nvPr>
            <p:ph type="sldNum" sz="quarter" idx="12"/>
          </p:nvPr>
        </p:nvSpPr>
        <p:spPr/>
        <p:txBody>
          <a:bodyPr/>
          <a:lstStyle/>
          <a:p>
            <a:fld id="{48F63A3B-78C7-47BE-AE5E-E10140E04643}" type="slidenum">
              <a:rPr lang="en-US" smtClean="0"/>
              <a:t>36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1" end="1"/>
                                            </p:txEl>
                                          </p:spTgt>
                                        </p:tgtEl>
                                        <p:attrNameLst>
                                          <p:attrName>style.visibility</p:attrName>
                                        </p:attrNameLst>
                                      </p:cBhvr>
                                      <p:to>
                                        <p:strVal val="visible"/>
                                      </p:to>
                                    </p:set>
                                    <p:anim calcmode="lin" valueType="num">
                                      <p:cBhvr additive="base">
                                        <p:cTn id="13"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0835">
                                            <p:txEl>
                                              <p:pRg st="2" end="2"/>
                                            </p:txEl>
                                          </p:spTgt>
                                        </p:tgtEl>
                                        <p:attrNameLst>
                                          <p:attrName>style.visibility</p:attrName>
                                        </p:attrNameLst>
                                      </p:cBhvr>
                                      <p:to>
                                        <p:strVal val="visible"/>
                                      </p:to>
                                    </p:set>
                                    <p:anim calcmode="lin" valueType="num">
                                      <p:cBhvr additive="base">
                                        <p:cTn id="17" dur="500" fill="hold"/>
                                        <p:tgtEl>
                                          <p:spTgt spid="12083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083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0835">
                                            <p:txEl>
                                              <p:pRg st="3" end="3"/>
                                            </p:txEl>
                                          </p:spTgt>
                                        </p:tgtEl>
                                        <p:attrNameLst>
                                          <p:attrName>style.visibility</p:attrName>
                                        </p:attrNameLst>
                                      </p:cBhvr>
                                      <p:to>
                                        <p:strVal val="visible"/>
                                      </p:to>
                                    </p:set>
                                    <p:anim calcmode="lin" valueType="num">
                                      <p:cBhvr additive="base">
                                        <p:cTn id="21" dur="500" fill="hold"/>
                                        <p:tgtEl>
                                          <p:spTgt spid="12083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083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0835">
                                            <p:txEl>
                                              <p:pRg st="4" end="4"/>
                                            </p:txEl>
                                          </p:spTgt>
                                        </p:tgtEl>
                                        <p:attrNameLst>
                                          <p:attrName>style.visibility</p:attrName>
                                        </p:attrNameLst>
                                      </p:cBhvr>
                                      <p:to>
                                        <p:strVal val="visible"/>
                                      </p:to>
                                    </p:set>
                                    <p:anim calcmode="lin" valueType="num">
                                      <p:cBhvr additive="base">
                                        <p:cTn id="25" dur="500" fill="hold"/>
                                        <p:tgtEl>
                                          <p:spTgt spid="1208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8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0835">
                                            <p:txEl>
                                              <p:pRg st="5" end="5"/>
                                            </p:txEl>
                                          </p:spTgt>
                                        </p:tgtEl>
                                        <p:attrNameLst>
                                          <p:attrName>style.visibility</p:attrName>
                                        </p:attrNameLst>
                                      </p:cBhvr>
                                      <p:to>
                                        <p:strVal val="visible"/>
                                      </p:to>
                                    </p:set>
                                    <p:anim calcmode="lin" valueType="num">
                                      <p:cBhvr additive="base">
                                        <p:cTn id="31" dur="500" fill="hold"/>
                                        <p:tgtEl>
                                          <p:spTgt spid="12083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08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608210" y="1586"/>
            <a:ext cx="7886700" cy="1325563"/>
          </a:xfrm>
        </p:spPr>
        <p:txBody>
          <a:bodyPr/>
          <a:lstStyle/>
          <a:p>
            <a:r>
              <a:rPr lang="en-GB" altLang="en-US" dirty="0"/>
              <a:t>Weather Station Architecture</a:t>
            </a:r>
          </a:p>
        </p:txBody>
      </p:sp>
      <p:pic>
        <p:nvPicPr>
          <p:cNvPr id="1146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75" y="1530350"/>
            <a:ext cx="7651750" cy="46228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48F63A3B-78C7-47BE-AE5E-E10140E04643}" type="slidenum">
              <a:rPr lang="en-US" smtClean="0"/>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p:spPr>
        <p:txBody>
          <a:bodyPr/>
          <a:lstStyle/>
          <a:p>
            <a:r>
              <a:rPr lang="en-GB" altLang="en-US"/>
              <a:t>Object identification</a:t>
            </a:r>
          </a:p>
        </p:txBody>
      </p:sp>
      <p:sp>
        <p:nvSpPr>
          <p:cNvPr id="41987" name="Rectangle 3"/>
          <p:cNvSpPr>
            <a:spLocks noGrp="1" noChangeArrowheads="1"/>
          </p:cNvSpPr>
          <p:nvPr>
            <p:ph idx="1"/>
          </p:nvPr>
        </p:nvSpPr>
        <p:spPr>
          <a:xfrm>
            <a:off x="323528" y="1825625"/>
            <a:ext cx="8496944" cy="4351338"/>
          </a:xfrm>
          <a:noFill/>
        </p:spPr>
        <p:txBody>
          <a:bodyPr>
            <a:normAutofit/>
          </a:bodyPr>
          <a:lstStyle/>
          <a:p>
            <a:pPr>
              <a:lnSpc>
                <a:spcPct val="100000"/>
              </a:lnSpc>
            </a:pPr>
            <a:r>
              <a:rPr lang="en-GB" altLang="en-US" sz="2400" dirty="0">
                <a:solidFill>
                  <a:srgbClr val="FF0000"/>
                </a:solidFill>
              </a:rPr>
              <a:t>Identifying objects </a:t>
            </a:r>
            <a:r>
              <a:rPr lang="en-GB" altLang="en-US" sz="2400" dirty="0"/>
              <a:t>(or object classes) is the most difficult part of </a:t>
            </a:r>
            <a:br>
              <a:rPr lang="en-GB" altLang="en-US" sz="2400" dirty="0"/>
            </a:br>
            <a:r>
              <a:rPr lang="en-GB" altLang="en-US" sz="2400" dirty="0"/>
              <a:t>object oriented design</a:t>
            </a:r>
          </a:p>
          <a:p>
            <a:pPr>
              <a:lnSpc>
                <a:spcPct val="100000"/>
              </a:lnSpc>
            </a:pPr>
            <a:r>
              <a:rPr lang="en-GB" altLang="en-US" sz="2400" dirty="0"/>
              <a:t>There is </a:t>
            </a:r>
            <a:r>
              <a:rPr lang="en-GB" altLang="en-US" sz="2400" dirty="0">
                <a:solidFill>
                  <a:srgbClr val="FF0000"/>
                </a:solidFill>
              </a:rPr>
              <a:t>no 'magic formula' </a:t>
            </a:r>
            <a:r>
              <a:rPr lang="en-GB" altLang="en-US" sz="2400" dirty="0"/>
              <a:t>for object identification. It relies on the skill, experience and domain knowledge of system designers</a:t>
            </a:r>
          </a:p>
          <a:p>
            <a:pPr>
              <a:lnSpc>
                <a:spcPct val="100000"/>
              </a:lnSpc>
            </a:pPr>
            <a:r>
              <a:rPr lang="en-GB" altLang="en-US" sz="2400" dirty="0"/>
              <a:t>Object identification is an iterative process. You are unlikely to get it right first time</a:t>
            </a:r>
          </a:p>
        </p:txBody>
      </p:sp>
      <p:sp>
        <p:nvSpPr>
          <p:cNvPr id="2" name="Slide Number Placeholder 1"/>
          <p:cNvSpPr>
            <a:spLocks noGrp="1"/>
          </p:cNvSpPr>
          <p:nvPr>
            <p:ph type="sldNum" sz="quarter" idx="12"/>
          </p:nvPr>
        </p:nvSpPr>
        <p:spPr/>
        <p:txBody>
          <a:bodyPr/>
          <a:lstStyle/>
          <a:p>
            <a:fld id="{48F63A3B-78C7-47BE-AE5E-E10140E04643}" type="slidenum">
              <a:rPr lang="en-US" smtClean="0"/>
              <a:t>38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7">
                                            <p:txEl>
                                              <p:pRg st="1" end="1"/>
                                            </p:txEl>
                                          </p:spTgt>
                                        </p:tgtEl>
                                        <p:attrNameLst>
                                          <p:attrName>style.visibility</p:attrName>
                                        </p:attrNameLst>
                                      </p:cBhvr>
                                      <p:to>
                                        <p:strVal val="visible"/>
                                      </p:to>
                                    </p:set>
                                    <p:anim calcmode="lin" valueType="num">
                                      <p:cBhvr additive="base">
                                        <p:cTn id="13"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anim calcmode="lin" valueType="num">
                                      <p:cBhvr additive="base">
                                        <p:cTn id="19"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p:spPr>
        <p:txBody>
          <a:bodyPr/>
          <a:lstStyle/>
          <a:p>
            <a:r>
              <a:rPr lang="en-GB" altLang="en-US"/>
              <a:t>Approaches to identification</a:t>
            </a:r>
          </a:p>
        </p:txBody>
      </p:sp>
      <p:sp>
        <p:nvSpPr>
          <p:cNvPr id="44035" name="Rectangle 3"/>
          <p:cNvSpPr>
            <a:spLocks noGrp="1" noChangeArrowheads="1"/>
          </p:cNvSpPr>
          <p:nvPr>
            <p:ph idx="1"/>
          </p:nvPr>
        </p:nvSpPr>
        <p:spPr>
          <a:noFill/>
        </p:spPr>
        <p:txBody>
          <a:bodyPr>
            <a:normAutofit/>
          </a:bodyPr>
          <a:lstStyle/>
          <a:p>
            <a:pPr marL="457200" indent="-457200">
              <a:buFont typeface="+mj-lt"/>
              <a:buAutoNum type="arabicPeriod"/>
            </a:pPr>
            <a:r>
              <a:rPr lang="en-GB" altLang="en-US" sz="2400" dirty="0"/>
              <a:t>Use a grammatical approach based on a natural language description of the system  </a:t>
            </a:r>
          </a:p>
          <a:p>
            <a:pPr marL="457200" indent="-457200">
              <a:buFont typeface="+mj-lt"/>
              <a:buAutoNum type="arabicPeriod"/>
            </a:pPr>
            <a:r>
              <a:rPr lang="en-GB" altLang="en-US" sz="2400" dirty="0"/>
              <a:t>Base the </a:t>
            </a:r>
            <a:r>
              <a:rPr lang="en-GB" altLang="en-US" sz="2400" dirty="0">
                <a:solidFill>
                  <a:srgbClr val="FF0000"/>
                </a:solidFill>
              </a:rPr>
              <a:t>identification on tangible things </a:t>
            </a:r>
            <a:r>
              <a:rPr lang="en-GB" altLang="en-US" sz="2400" dirty="0"/>
              <a:t>in the application domain</a:t>
            </a:r>
          </a:p>
          <a:p>
            <a:pPr marL="457200" indent="-457200">
              <a:buFont typeface="+mj-lt"/>
              <a:buAutoNum type="arabicPeriod"/>
            </a:pPr>
            <a:r>
              <a:rPr lang="en-GB" altLang="en-US" sz="2400" dirty="0"/>
              <a:t>Use a </a:t>
            </a:r>
            <a:r>
              <a:rPr lang="en-GB" altLang="en-US" sz="2400" dirty="0">
                <a:solidFill>
                  <a:srgbClr val="FF0000"/>
                </a:solidFill>
              </a:rPr>
              <a:t>behavioural approach and identify objects </a:t>
            </a:r>
            <a:r>
              <a:rPr lang="en-GB" altLang="en-US" sz="2400" dirty="0"/>
              <a:t>based on what participates in what behaviour</a:t>
            </a:r>
          </a:p>
          <a:p>
            <a:pPr marL="457200" indent="-457200">
              <a:buFont typeface="+mj-lt"/>
              <a:buAutoNum type="arabicPeriod"/>
            </a:pPr>
            <a:r>
              <a:rPr lang="en-GB" altLang="en-US" sz="2400" dirty="0"/>
              <a:t>Use a </a:t>
            </a:r>
            <a:r>
              <a:rPr lang="en-GB" altLang="en-US" sz="2400" dirty="0">
                <a:solidFill>
                  <a:srgbClr val="FF0000"/>
                </a:solidFill>
              </a:rPr>
              <a:t>scenario-based analysis</a:t>
            </a:r>
            <a:r>
              <a:rPr lang="en-GB" altLang="en-US" sz="2400" dirty="0"/>
              <a:t>.  The objects, attributes and methods in each scenario are identified</a:t>
            </a:r>
          </a:p>
        </p:txBody>
      </p:sp>
      <p:sp>
        <p:nvSpPr>
          <p:cNvPr id="2" name="Slide Number Placeholder 1"/>
          <p:cNvSpPr>
            <a:spLocks noGrp="1"/>
          </p:cNvSpPr>
          <p:nvPr>
            <p:ph type="sldNum" sz="quarter" idx="12"/>
          </p:nvPr>
        </p:nvSpPr>
        <p:spPr/>
        <p:txBody>
          <a:bodyPr/>
          <a:lstStyle/>
          <a:p>
            <a:fld id="{48F63A3B-78C7-47BE-AE5E-E10140E04643}" type="slidenum">
              <a:rPr lang="en-US" smtClean="0"/>
              <a:t>39</a:t>
            </a:fld>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539552" y="31752"/>
            <a:ext cx="7772400" cy="1143000"/>
          </a:xfrm>
        </p:spPr>
        <p:txBody>
          <a:bodyPr/>
          <a:lstStyle/>
          <a:p>
            <a:r>
              <a:rPr lang="en-US" altLang="en-US" dirty="0"/>
              <a:t>Parts of UML (</a:t>
            </a:r>
            <a:r>
              <a:rPr lang="en-US" altLang="en-US" dirty="0" err="1"/>
              <a:t>Cont</a:t>
            </a:r>
            <a:r>
              <a:rPr lang="en-US" altLang="en-US" dirty="0"/>
              <a:t>…)</a:t>
            </a:r>
          </a:p>
        </p:txBody>
      </p:sp>
      <p:sp>
        <p:nvSpPr>
          <p:cNvPr id="3" name="Rectangle 3"/>
          <p:cNvSpPr txBox="1">
            <a:spLocks noChangeArrowheads="1"/>
          </p:cNvSpPr>
          <p:nvPr/>
        </p:nvSpPr>
        <p:spPr bwMode="auto">
          <a:xfrm>
            <a:off x="179512" y="1371600"/>
            <a:ext cx="8568952" cy="5081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r>
              <a:rPr lang="en-US" altLang="en-US" sz="2800" dirty="0" err="1"/>
              <a:t>State</a:t>
            </a:r>
            <a:r>
              <a:rPr lang="en-US" altLang="en-US" sz="2800" dirty="0"/>
              <a:t> Diagrams</a:t>
            </a:r>
          </a:p>
          <a:p>
            <a:pPr lvl="1" defTabSz="914400"/>
            <a:r>
              <a:rPr lang="en-US" altLang="en-US" sz="2400" dirty="0"/>
              <a:t>possible states and responses of a class and transitions</a:t>
            </a:r>
          </a:p>
          <a:p>
            <a:pPr defTabSz="914400"/>
            <a:r>
              <a:rPr lang="en-US" altLang="en-US" sz="2800" dirty="0"/>
              <a:t>Activity Diagrams</a:t>
            </a:r>
          </a:p>
          <a:p>
            <a:pPr lvl="1" defTabSz="914400"/>
            <a:r>
              <a:rPr lang="en-US" altLang="en-US" sz="2400" dirty="0"/>
              <a:t>describe the behavior of a class in response to internal processing</a:t>
            </a:r>
          </a:p>
          <a:p>
            <a:pPr defTabSz="914400"/>
            <a:r>
              <a:rPr lang="en-US" altLang="en-US" sz="2800" dirty="0"/>
              <a:t>Component Diagrams</a:t>
            </a:r>
          </a:p>
          <a:p>
            <a:pPr lvl="1" defTabSz="914400"/>
            <a:r>
              <a:rPr lang="en-US" altLang="en-US" sz="2400" dirty="0"/>
              <a:t>Organization of and dependencies amongst software implementation components</a:t>
            </a:r>
          </a:p>
          <a:p>
            <a:pPr defTabSz="914400"/>
            <a:r>
              <a:rPr lang="en-US" altLang="en-US" sz="2800" dirty="0"/>
              <a:t>Deployment Diagrams</a:t>
            </a:r>
          </a:p>
          <a:p>
            <a:pPr lvl="1" defTabSz="914400"/>
            <a:r>
              <a:rPr lang="en-US" altLang="en-US" sz="2400" dirty="0"/>
              <a:t>Describe the mapping of software implementation components onto processing nodes</a:t>
            </a:r>
            <a:endParaRPr lang="en-CA"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ltLang="en-US" dirty="0"/>
              <a:t>Weather station classes</a:t>
            </a:r>
          </a:p>
        </p:txBody>
      </p:sp>
      <p:sp>
        <p:nvSpPr>
          <p:cNvPr id="121859" name="Rectangle 3"/>
          <p:cNvSpPr>
            <a:spLocks noGrp="1" noChangeArrowheads="1"/>
          </p:cNvSpPr>
          <p:nvPr>
            <p:ph idx="1"/>
          </p:nvPr>
        </p:nvSpPr>
        <p:spPr/>
        <p:txBody>
          <a:bodyPr/>
          <a:lstStyle/>
          <a:p>
            <a:r>
              <a:rPr lang="en-GB" altLang="en-US"/>
              <a:t>Ground thermometer, Anemometer, Barometer</a:t>
            </a:r>
          </a:p>
          <a:p>
            <a:pPr lvl="1"/>
            <a:r>
              <a:rPr lang="en-GB" altLang="en-US"/>
              <a:t>Application domain objects that are ‘hardware’ objects related to the instruments in the system</a:t>
            </a:r>
          </a:p>
          <a:p>
            <a:r>
              <a:rPr lang="en-GB" altLang="en-US"/>
              <a:t>Weather station</a:t>
            </a:r>
          </a:p>
          <a:p>
            <a:pPr lvl="1"/>
            <a:r>
              <a:rPr lang="en-GB" altLang="en-US"/>
              <a:t>The basic interface of the weather station to its environment. It therefore reflects the interactions identified in the use-case model</a:t>
            </a:r>
          </a:p>
          <a:p>
            <a:r>
              <a:rPr lang="en-GB" altLang="en-US"/>
              <a:t>Weather data</a:t>
            </a:r>
          </a:p>
          <a:p>
            <a:pPr lvl="1"/>
            <a:r>
              <a:rPr lang="en-GB" altLang="en-US"/>
              <a:t>Encapsulates the summarised data from the instruments</a:t>
            </a:r>
          </a:p>
        </p:txBody>
      </p:sp>
      <p:sp>
        <p:nvSpPr>
          <p:cNvPr id="2" name="Slide Number Placeholder 1"/>
          <p:cNvSpPr>
            <a:spLocks noGrp="1"/>
          </p:cNvSpPr>
          <p:nvPr>
            <p:ph type="sldNum" sz="quarter" idx="12"/>
          </p:nvPr>
        </p:nvSpPr>
        <p:spPr/>
        <p:txBody>
          <a:bodyPr/>
          <a:lstStyle/>
          <a:p>
            <a:fld id="{48F63A3B-78C7-47BE-AE5E-E10140E04643}" type="slidenum">
              <a:rPr lang="en-US" smtClean="0"/>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altLang="en-US" dirty="0"/>
              <a:t>Weather station classes</a:t>
            </a:r>
          </a:p>
        </p:txBody>
      </p:sp>
      <p:pic>
        <p:nvPicPr>
          <p:cNvPr id="1157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1758950"/>
            <a:ext cx="6503987" cy="46228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48F63A3B-78C7-47BE-AE5E-E10140E04643}" type="slidenum">
              <a:rPr lang="en-US" smtClean="0"/>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p:spPr>
        <p:txBody>
          <a:bodyPr/>
          <a:lstStyle/>
          <a:p>
            <a:r>
              <a:rPr lang="en-GB" altLang="en-US" sz="3600"/>
              <a:t>Further objects and object refinement</a:t>
            </a:r>
            <a:endParaRPr lang="en-GB" altLang="en-US"/>
          </a:p>
        </p:txBody>
      </p:sp>
      <p:sp>
        <p:nvSpPr>
          <p:cNvPr id="59395" name="Rectangle 3"/>
          <p:cNvSpPr>
            <a:spLocks noGrp="1" noChangeArrowheads="1"/>
          </p:cNvSpPr>
          <p:nvPr>
            <p:ph idx="1"/>
          </p:nvPr>
        </p:nvSpPr>
        <p:spPr>
          <a:xfrm>
            <a:off x="251520" y="1825625"/>
            <a:ext cx="8568952" cy="4351338"/>
          </a:xfrm>
          <a:noFill/>
        </p:spPr>
        <p:txBody>
          <a:bodyPr/>
          <a:lstStyle/>
          <a:p>
            <a:r>
              <a:rPr lang="en-GB" altLang="en-US" dirty="0">
                <a:solidFill>
                  <a:srgbClr val="FF0000"/>
                </a:solidFill>
              </a:rPr>
              <a:t>Use domain knowledge to identify more objects and operations</a:t>
            </a:r>
          </a:p>
          <a:p>
            <a:pPr lvl="1"/>
            <a:r>
              <a:rPr lang="en-GB" altLang="en-US" dirty="0"/>
              <a:t>Weather stations should have a unique identifier</a:t>
            </a:r>
          </a:p>
          <a:p>
            <a:pPr lvl="1"/>
            <a:r>
              <a:rPr lang="en-GB" altLang="en-US" dirty="0"/>
              <a:t>Weather stations are remotely situated so instrument failures have to be reported automatically. Therefore attributes and operations for self-checking are required</a:t>
            </a:r>
          </a:p>
          <a:p>
            <a:r>
              <a:rPr lang="en-GB" altLang="en-US" dirty="0"/>
              <a:t>Active or passive objects</a:t>
            </a:r>
          </a:p>
          <a:p>
            <a:pPr lvl="1"/>
            <a:r>
              <a:rPr lang="en-GB" altLang="en-US" dirty="0"/>
              <a:t>In this case, objects are passive and collect data on request rather than autonomously. This introduces flexibility at the expense of controller processing time</a:t>
            </a:r>
          </a:p>
        </p:txBody>
      </p:sp>
      <p:sp>
        <p:nvSpPr>
          <p:cNvPr id="2" name="Slide Number Placeholder 1"/>
          <p:cNvSpPr>
            <a:spLocks noGrp="1"/>
          </p:cNvSpPr>
          <p:nvPr>
            <p:ph type="sldNum" sz="quarter" idx="12"/>
          </p:nvPr>
        </p:nvSpPr>
        <p:spPr/>
        <p:txBody>
          <a:bodyPr/>
          <a:lstStyle/>
          <a:p>
            <a:fld id="{48F63A3B-78C7-47BE-AE5E-E10140E04643}" type="slidenum">
              <a:rPr lang="en-US" smtClean="0"/>
              <a:t>42</a:t>
            </a:fld>
            <a:endParaRPr 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p:spPr>
        <p:txBody>
          <a:bodyPr/>
          <a:lstStyle/>
          <a:p>
            <a:r>
              <a:rPr lang="en-GB" altLang="en-US"/>
              <a:t>Weather station subsystems</a:t>
            </a:r>
          </a:p>
        </p:txBody>
      </p:sp>
      <p:pic>
        <p:nvPicPr>
          <p:cNvPr id="645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2938" y="1300163"/>
            <a:ext cx="4806950" cy="51244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48F63A3B-78C7-47BE-AE5E-E10140E04643}" type="slidenum">
              <a:rPr lang="en-US" smtClean="0"/>
              <a:t>43</a:t>
            </a:fld>
            <a:endParaRPr 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p:spPr>
        <p:txBody>
          <a:bodyPr/>
          <a:lstStyle/>
          <a:p>
            <a:r>
              <a:rPr lang="en-GB" altLang="en-US"/>
              <a:t>Data collection sequence</a:t>
            </a:r>
          </a:p>
        </p:txBody>
      </p:sp>
      <p:pic>
        <p:nvPicPr>
          <p:cNvPr id="665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1530350"/>
            <a:ext cx="6734175" cy="493553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48F63A3B-78C7-47BE-AE5E-E10140E04643}" type="slidenum">
              <a:rPr lang="en-US" smtClean="0"/>
              <a:t>44</a:t>
            </a:fld>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p:spPr>
        <p:txBody>
          <a:bodyPr/>
          <a:lstStyle/>
          <a:p>
            <a:r>
              <a:rPr lang="en-GB" altLang="en-US"/>
              <a:t>Weather station state diagram</a:t>
            </a:r>
          </a:p>
        </p:txBody>
      </p:sp>
      <p:pic>
        <p:nvPicPr>
          <p:cNvPr id="686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8" y="1682750"/>
            <a:ext cx="8188325" cy="42100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48F63A3B-78C7-47BE-AE5E-E10140E04643}" type="slidenum">
              <a:rPr lang="en-US" smtClean="0"/>
              <a:t>45</a:t>
            </a:fld>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noFill/>
        </p:spPr>
        <p:txBody>
          <a:bodyPr/>
          <a:lstStyle/>
          <a:p>
            <a:r>
              <a:rPr lang="en-GB" altLang="en-US"/>
              <a:t>Changes required</a:t>
            </a:r>
          </a:p>
        </p:txBody>
      </p:sp>
      <p:sp>
        <p:nvSpPr>
          <p:cNvPr id="89091" name="Rectangle 3"/>
          <p:cNvSpPr>
            <a:spLocks noGrp="1" noChangeArrowheads="1"/>
          </p:cNvSpPr>
          <p:nvPr>
            <p:ph idx="1"/>
          </p:nvPr>
        </p:nvSpPr>
        <p:spPr>
          <a:noFill/>
        </p:spPr>
        <p:txBody>
          <a:bodyPr/>
          <a:lstStyle/>
          <a:p>
            <a:r>
              <a:rPr lang="en-GB" altLang="en-US"/>
              <a:t>Add an object class called ‘Air quality’ as part of WeatherStation</a:t>
            </a:r>
          </a:p>
          <a:p>
            <a:r>
              <a:rPr lang="en-GB" altLang="en-US"/>
              <a:t>Add an operation reportAirQuality to WeatherStation. Modify the control software to collect pollution readings</a:t>
            </a:r>
          </a:p>
          <a:p>
            <a:r>
              <a:rPr lang="en-GB" altLang="en-US"/>
              <a:t>Add objects representing pollution monitoring instruments</a:t>
            </a:r>
          </a:p>
        </p:txBody>
      </p:sp>
      <p:sp>
        <p:nvSpPr>
          <p:cNvPr id="2" name="Slide Number Placeholder 1"/>
          <p:cNvSpPr>
            <a:spLocks noGrp="1"/>
          </p:cNvSpPr>
          <p:nvPr>
            <p:ph type="sldNum" sz="quarter" idx="12"/>
          </p:nvPr>
        </p:nvSpPr>
        <p:spPr/>
        <p:txBody>
          <a:bodyPr/>
          <a:lstStyle/>
          <a:p>
            <a:fld id="{48F63A3B-78C7-47BE-AE5E-E10140E04643}" type="slidenum">
              <a:rPr lang="en-US" smtClean="0"/>
              <a:t>46</a:t>
            </a:fld>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81000" y="263525"/>
            <a:ext cx="8399463" cy="1108075"/>
          </a:xfrm>
          <a:noFill/>
        </p:spPr>
        <p:txBody>
          <a:bodyPr/>
          <a:lstStyle/>
          <a:p>
            <a:r>
              <a:rPr lang="en-GB" altLang="en-US"/>
              <a:t>Pollution monitoring</a:t>
            </a:r>
          </a:p>
        </p:txBody>
      </p:sp>
      <p:pic>
        <p:nvPicPr>
          <p:cNvPr id="7680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0" y="1452563"/>
            <a:ext cx="4840288" cy="49720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48F63A3B-78C7-47BE-AE5E-E10140E04643}" type="slidenum">
              <a:rPr lang="en-US" smtClean="0"/>
              <a:t>47</a:t>
            </a:fld>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Grp="1" noChangeAspect="1" noChangeArrowheads="1"/>
          </p:cNvPicPr>
          <p:nvPr>
            <p:ph idx="1"/>
          </p:nvPr>
        </p:nvPicPr>
        <p:blipFill>
          <a:blip r:embed="rId2"/>
          <a:stretch>
            <a:fillRect/>
          </a:stretch>
        </p:blipFill>
        <p:spPr bwMode="auto">
          <a:xfrm>
            <a:off x="4781550" y="1865225"/>
            <a:ext cx="2578777" cy="3371850"/>
          </a:xfrm>
          <a:prstGeom prst="rect">
            <a:avLst/>
          </a:prstGeom>
          <a:effectLst>
            <a:outerShdw blurRad="508000" dist="50800" dir="5400000" sx="108000" sy="108000" algn="ctr" rotWithShape="0">
              <a:schemeClr val="accent1">
                <a:lumMod val="50000"/>
                <a:alpha val="99000"/>
              </a:schemeClr>
            </a:outerShdw>
          </a:effectLst>
        </p:spPr>
        <p:style>
          <a:lnRef idx="2">
            <a:schemeClr val="accent1">
              <a:shade val="50000"/>
            </a:schemeClr>
          </a:lnRef>
          <a:fillRef idx="1">
            <a:schemeClr val="accent1"/>
          </a:fillRef>
          <a:effectRef idx="0">
            <a:schemeClr val="accent1"/>
          </a:effectRef>
          <a:fontRef idx="minor">
            <a:schemeClr val="lt1"/>
          </a:fontRef>
        </p:style>
      </p:pic>
      <p:sp>
        <p:nvSpPr>
          <p:cNvPr id="3" name="Title 2"/>
          <p:cNvSpPr>
            <a:spLocks noGrp="1"/>
          </p:cNvSpPr>
          <p:nvPr>
            <p:ph type="title"/>
          </p:nvPr>
        </p:nvSpPr>
        <p:spPr>
          <a:xfrm>
            <a:off x="1485900" y="971550"/>
            <a:ext cx="6172200" cy="628650"/>
          </a:xfrm>
        </p:spPr>
        <p:txBody>
          <a:bodyPr>
            <a:normAutofit fontScale="90000"/>
          </a:bodyPr>
          <a:lstStyle/>
          <a:p>
            <a:pPr algn="ctr"/>
            <a:r>
              <a:rPr b="1">
                <a:latin typeface="Times New Roman" panose="02020603050405020304" pitchFamily="18" charset="0"/>
                <a:cs typeface="Times New Roman" panose="02020603050405020304" pitchFamily="18" charset="0"/>
              </a:rPr>
              <a:t>Thanks for your attention!</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1571625" y="2200278"/>
            <a:ext cx="2457450" cy="507831"/>
          </a:xfrm>
          <a:prstGeom prst="rect">
            <a:avLst/>
          </a:prstGeom>
        </p:spPr>
        <p:txBody>
          <a:bodyPr wrap="square">
            <a:spAutoFit/>
          </a:bodyPr>
          <a:lstStyle/>
          <a:p>
            <a:r>
              <a:rPr lang="en-US" sz="2700" b="1" dirty="0">
                <a:solidFill>
                  <a:srgbClr val="FF0000"/>
                </a:solidFill>
                <a:latin typeface="Times New Roman" panose="02020603050405020304" pitchFamily="18" charset="0"/>
                <a:cs typeface="Times New Roman" panose="02020603050405020304" pitchFamily="18" charset="0"/>
              </a:rPr>
              <a:t>Any Question?</a:t>
            </a:r>
            <a:endParaRPr lang="en-US" sz="2700" dirty="0">
              <a:solidFill>
                <a:srgbClr val="FF000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6029373-6C5B-490F-B5A5-38FF4CFBCD5B}" type="slidenum">
              <a:rPr lang="en-US" smtClean="0"/>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0"/>
                                        <p:tgtEl>
                                          <p:spTgt spid="1028"/>
                                        </p:tgtEl>
                                      </p:cBhvr>
                                    </p:animEffect>
                                    <p:anim calcmode="lin" valueType="num">
                                      <p:cBhvr>
                                        <p:cTn id="8" dur="5000" fill="hold"/>
                                        <p:tgtEl>
                                          <p:spTgt spid="1028"/>
                                        </p:tgtEl>
                                        <p:attrNameLst>
                                          <p:attrName>style.rotation</p:attrName>
                                        </p:attrNameLst>
                                      </p:cBhvr>
                                      <p:tavLst>
                                        <p:tav tm="0">
                                          <p:val>
                                            <p:fltVal val="720"/>
                                          </p:val>
                                        </p:tav>
                                        <p:tav tm="100000">
                                          <p:val>
                                            <p:fltVal val="0"/>
                                          </p:val>
                                        </p:tav>
                                      </p:tavLst>
                                    </p:anim>
                                    <p:anim calcmode="lin" valueType="num">
                                      <p:cBhvr>
                                        <p:cTn id="9" dur="5000" fill="hold"/>
                                        <p:tgtEl>
                                          <p:spTgt spid="1028"/>
                                        </p:tgtEl>
                                        <p:attrNameLst>
                                          <p:attrName>ppt_h</p:attrName>
                                        </p:attrNameLst>
                                      </p:cBhvr>
                                      <p:tavLst>
                                        <p:tav tm="0">
                                          <p:val>
                                            <p:fltVal val="0"/>
                                          </p:val>
                                        </p:tav>
                                        <p:tav tm="100000">
                                          <p:val>
                                            <p:strVal val="#ppt_h"/>
                                          </p:val>
                                        </p:tav>
                                      </p:tavLst>
                                    </p:anim>
                                    <p:anim calcmode="lin" valueType="num">
                                      <p:cBhvr>
                                        <p:cTn id="10" dur="5000" fill="hold"/>
                                        <p:tgtEl>
                                          <p:spTgt spid="1028"/>
                                        </p:tgtEl>
                                        <p:attrNameLst>
                                          <p:attrName>ppt_w</p:attrName>
                                        </p:attrNameLst>
                                      </p:cBhvr>
                                      <p:tavLst>
                                        <p:tav tm="0">
                                          <p:val>
                                            <p:fltVal val="0"/>
                                          </p:val>
                                        </p:tav>
                                        <p:tav tm="100000">
                                          <p:val>
                                            <p:strVal val="#ppt_w"/>
                                          </p:val>
                                        </p:tav>
                                      </p:tavLst>
                                    </p:anim>
                                  </p:childTnLst>
                                </p:cTn>
                              </p:par>
                            </p:childTnLst>
                          </p:cTn>
                        </p:par>
                        <p:par>
                          <p:cTn id="11" fill="hold">
                            <p:stCondLst>
                              <p:cond delay="5000"/>
                            </p:stCondLst>
                            <p:childTnLst>
                              <p:par>
                                <p:cTn id="12" presetID="35" presetClass="entr" presetSubtype="0" fill="hold" grpId="0" nodeType="afterEffect">
                                  <p:stCondLst>
                                    <p:cond delay="0"/>
                                  </p:stCondLst>
                                  <p:iterate type="lt">
                                    <p:tmPct val="0"/>
                                  </p:iterate>
                                  <p:childTnLst>
                                    <p:set>
                                      <p:cBhvr>
                                        <p:cTn id="13" dur="1" fill="hold">
                                          <p:stCondLst>
                                            <p:cond delay="0"/>
                                          </p:stCondLst>
                                        </p:cTn>
                                        <p:tgtEl>
                                          <p:spTgt spid="7"/>
                                        </p:tgtEl>
                                        <p:attrNameLst>
                                          <p:attrName>style.visibility</p:attrName>
                                        </p:attrNameLst>
                                      </p:cBhvr>
                                      <p:to>
                                        <p:strVal val="visible"/>
                                      </p:to>
                                    </p:set>
                                    <p:animEffect transition="in" filter="fade">
                                      <p:cBhvr>
                                        <p:cTn id="14" dur="5000"/>
                                        <p:tgtEl>
                                          <p:spTgt spid="7"/>
                                        </p:tgtEl>
                                      </p:cBhvr>
                                    </p:animEffect>
                                    <p:anim calcmode="lin" valueType="num">
                                      <p:cBhvr>
                                        <p:cTn id="15" dur="5000" fill="hold"/>
                                        <p:tgtEl>
                                          <p:spTgt spid="7"/>
                                        </p:tgtEl>
                                        <p:attrNameLst>
                                          <p:attrName>style.rotation</p:attrName>
                                        </p:attrNameLst>
                                      </p:cBhvr>
                                      <p:tavLst>
                                        <p:tav tm="0">
                                          <p:val>
                                            <p:fltVal val="720"/>
                                          </p:val>
                                        </p:tav>
                                        <p:tav tm="100000">
                                          <p:val>
                                            <p:fltVal val="0"/>
                                          </p:val>
                                        </p:tav>
                                      </p:tavLst>
                                    </p:anim>
                                    <p:anim calcmode="lin" valueType="num">
                                      <p:cBhvr>
                                        <p:cTn id="16" dur="5000" fill="hold"/>
                                        <p:tgtEl>
                                          <p:spTgt spid="7"/>
                                        </p:tgtEl>
                                        <p:attrNameLst>
                                          <p:attrName>ppt_h</p:attrName>
                                        </p:attrNameLst>
                                      </p:cBhvr>
                                      <p:tavLst>
                                        <p:tav tm="0">
                                          <p:val>
                                            <p:fltVal val="0"/>
                                          </p:val>
                                        </p:tav>
                                        <p:tav tm="100000">
                                          <p:val>
                                            <p:strVal val="#ppt_h"/>
                                          </p:val>
                                        </p:tav>
                                      </p:tavLst>
                                    </p:anim>
                                    <p:anim calcmode="lin" valueType="num">
                                      <p:cBhvr>
                                        <p:cTn id="17" dur="5000" fill="hold"/>
                                        <p:tgtEl>
                                          <p:spTgt spid="7"/>
                                        </p:tgtEl>
                                        <p:attrNameLst>
                                          <p:attrName>ppt_w</p:attrName>
                                        </p:attrNameLst>
                                      </p:cBhvr>
                                      <p:tavLst>
                                        <p:tav tm="0">
                                          <p:val>
                                            <p:fltVal val="0"/>
                                          </p:val>
                                        </p:tav>
                                        <p:tav tm="100000">
                                          <p:val>
                                            <p:strVal val="#ppt_w"/>
                                          </p:val>
                                        </p:tav>
                                      </p:tavLst>
                                    </p:anim>
                                  </p:childTnLst>
                                </p:cTn>
                              </p:par>
                            </p:childTnLst>
                          </p:cTn>
                        </p:par>
                        <p:par>
                          <p:cTn id="18" fill="hold">
                            <p:stCondLst>
                              <p:cond delay="5000"/>
                            </p:stCondLst>
                            <p:childTnLst>
                              <p:par>
                                <p:cTn id="19" presetID="21" presetClass="emph" presetSubtype="0" fill="hold" grpId="11" nodeType="afterEffect">
                                  <p:stCondLst>
                                    <p:cond delay="0"/>
                                  </p:stCondLst>
                                  <p:iterate type="lt">
                                    <p:tmPct val="0"/>
                                  </p:iterate>
                                  <p:childTnLst>
                                    <p:animClr clrSpc="hsl" dir="cw">
                                      <p:cBhvr override="childStyle">
                                        <p:cTn id="20" dur="5000" fill="hold"/>
                                        <p:tgtEl>
                                          <p:spTgt spid="7"/>
                                        </p:tgtEl>
                                        <p:attrNameLst>
                                          <p:attrName>style.color</p:attrName>
                                        </p:attrNameLst>
                                      </p:cBhvr>
                                      <p:by>
                                        <p:hsl h="7200000" s="0" l="0"/>
                                      </p:by>
                                    </p:animClr>
                                    <p:animClr clrSpc="hsl" dir="cw">
                                      <p:cBhvr>
                                        <p:cTn id="21" dur="5000" fill="hold"/>
                                        <p:tgtEl>
                                          <p:spTgt spid="7"/>
                                        </p:tgtEl>
                                        <p:attrNameLst>
                                          <p:attrName>fillcolor</p:attrName>
                                        </p:attrNameLst>
                                      </p:cBhvr>
                                      <p:by>
                                        <p:hsl h="7200000" s="0" l="0"/>
                                      </p:by>
                                    </p:animClr>
                                    <p:animClr clrSpc="hsl" dir="cw">
                                      <p:cBhvr>
                                        <p:cTn id="22" dur="5000" fill="hold"/>
                                        <p:tgtEl>
                                          <p:spTgt spid="7"/>
                                        </p:tgtEl>
                                        <p:attrNameLst>
                                          <p:attrName>stroke.color</p:attrName>
                                        </p:attrNameLst>
                                      </p:cBhvr>
                                      <p:by>
                                        <p:hsl h="7200000" s="0" l="0"/>
                                      </p:by>
                                    </p:animClr>
                                    <p:set>
                                      <p:cBhvr>
                                        <p:cTn id="23" dur="5000" fill="hold"/>
                                        <p:tgtEl>
                                          <p:spTgt spid="7"/>
                                        </p:tgtEl>
                                        <p:attrNameLst>
                                          <p:attrName>fill.type</p:attrName>
                                        </p:attrNameLst>
                                      </p:cBhvr>
                                      <p:to>
                                        <p:strVal val="solid"/>
                                      </p:to>
                                    </p:set>
                                  </p:childTnLst>
                                </p:cTn>
                              </p:par>
                            </p:childTnLst>
                          </p:cTn>
                        </p:par>
                        <p:par>
                          <p:cTn id="24" fill="hold">
                            <p:stCondLst>
                              <p:cond delay="10000"/>
                            </p:stCondLst>
                            <p:childTnLst>
                              <p:par>
                                <p:cTn id="25" presetID="22" presetClass="emph" presetSubtype="0" fill="hold" grpId="3" nodeType="afterEffect">
                                  <p:stCondLst>
                                    <p:cond delay="0"/>
                                  </p:stCondLst>
                                  <p:iterate type="lt">
                                    <p:tmPct val="0"/>
                                  </p:iterate>
                                  <p:childTnLst>
                                    <p:animClr clrSpc="hsl" dir="cw">
                                      <p:cBhvr override="childStyle">
                                        <p:cTn id="26" dur="5000" fill="hold"/>
                                        <p:tgtEl>
                                          <p:spTgt spid="7"/>
                                        </p:tgtEl>
                                        <p:attrNameLst>
                                          <p:attrName>style.color</p:attrName>
                                        </p:attrNameLst>
                                      </p:cBhvr>
                                      <p:by>
                                        <p:hsl h="-7200000" s="0" l="0"/>
                                      </p:by>
                                    </p:animClr>
                                    <p:animClr clrSpc="hsl" dir="cw">
                                      <p:cBhvr>
                                        <p:cTn id="27" dur="5000" fill="hold"/>
                                        <p:tgtEl>
                                          <p:spTgt spid="7"/>
                                        </p:tgtEl>
                                        <p:attrNameLst>
                                          <p:attrName>fillcolor</p:attrName>
                                        </p:attrNameLst>
                                      </p:cBhvr>
                                      <p:by>
                                        <p:hsl h="-7200000" s="0" l="0"/>
                                      </p:by>
                                    </p:animClr>
                                    <p:animClr clrSpc="hsl" dir="cw">
                                      <p:cBhvr>
                                        <p:cTn id="28" dur="5000" fill="hold"/>
                                        <p:tgtEl>
                                          <p:spTgt spid="7"/>
                                        </p:tgtEl>
                                        <p:attrNameLst>
                                          <p:attrName>stroke.color</p:attrName>
                                        </p:attrNameLst>
                                      </p:cBhvr>
                                      <p:by>
                                        <p:hsl h="-7200000" s="0" l="0"/>
                                      </p:by>
                                    </p:animClr>
                                    <p:set>
                                      <p:cBhvr>
                                        <p:cTn id="29" dur="5000" fill="hold"/>
                                        <p:tgtEl>
                                          <p:spTgt spid="7"/>
                                        </p:tgtEl>
                                        <p:attrNameLst>
                                          <p:attrName>fill.type</p:attrName>
                                        </p:attrNameLst>
                                      </p:cBhvr>
                                      <p:to>
                                        <p:strVal val="solid"/>
                                      </p:to>
                                    </p:set>
                                  </p:childTnLst>
                                </p:cTn>
                              </p:par>
                            </p:childTnLst>
                          </p:cTn>
                        </p:par>
                        <p:par>
                          <p:cTn id="30" fill="hold">
                            <p:stCondLst>
                              <p:cond delay="15000"/>
                            </p:stCondLst>
                            <p:childTnLst>
                              <p:par>
                                <p:cTn id="31" presetID="8" presetClass="emph" presetSubtype="0" fill="hold" grpId="1" nodeType="afterEffect">
                                  <p:stCondLst>
                                    <p:cond delay="0"/>
                                  </p:stCondLst>
                                  <p:iterate type="lt">
                                    <p:tmPct val="0"/>
                                  </p:iterate>
                                  <p:childTnLst>
                                    <p:animRot by="21600000">
                                      <p:cBhvr>
                                        <p:cTn id="32" dur="5000" fill="hold"/>
                                        <p:tgtEl>
                                          <p:spTgt spid="7"/>
                                        </p:tgtEl>
                                        <p:attrNameLst>
                                          <p:attrName>r</p:attrName>
                                        </p:attrNameLst>
                                      </p:cBhvr>
                                    </p:animRot>
                                  </p:childTnLst>
                                </p:cTn>
                              </p:par>
                            </p:childTnLst>
                          </p:cTn>
                        </p:par>
                        <p:par>
                          <p:cTn id="33" fill="hold">
                            <p:stCondLst>
                              <p:cond delay="20000"/>
                            </p:stCondLst>
                            <p:childTnLst>
                              <p:par>
                                <p:cTn id="34" presetID="26" presetClass="entr" presetSubtype="0" fill="hold" grpId="13" nodeType="afterEffect">
                                  <p:stCondLst>
                                    <p:cond delay="0"/>
                                  </p:stCondLst>
                                  <p:iterate type="lt">
                                    <p:tmPct val="0"/>
                                  </p:iterate>
                                  <p:childTnLst>
                                    <p:set>
                                      <p:cBhvr>
                                        <p:cTn id="35" dur="1" fill="hold">
                                          <p:stCondLst>
                                            <p:cond delay="0"/>
                                          </p:stCondLst>
                                        </p:cTn>
                                        <p:tgtEl>
                                          <p:spTgt spid="7"/>
                                        </p:tgtEl>
                                        <p:attrNameLst>
                                          <p:attrName>style.visibility</p:attrName>
                                        </p:attrNameLst>
                                      </p:cBhvr>
                                      <p:to>
                                        <p:strVal val="visible"/>
                                      </p:to>
                                    </p:set>
                                    <p:animEffect transition="in" filter="wipe(down)">
                                      <p:cBhvr>
                                        <p:cTn id="36" dur="1450">
                                          <p:stCondLst>
                                            <p:cond delay="0"/>
                                          </p:stCondLst>
                                        </p:cTn>
                                        <p:tgtEl>
                                          <p:spTgt spid="7"/>
                                        </p:tgtEl>
                                      </p:cBhvr>
                                    </p:animEffect>
                                    <p:anim calcmode="lin" valueType="num">
                                      <p:cBhvr>
                                        <p:cTn id="37" dur="4555"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8" dur="1660"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9" dur="1660" tmFilter="0, 0; 0.125,0.2665; 0.25,0.4; 0.375,0.465; 0.5,0.5;  0.625,0.535; 0.75,0.6; 0.875,0.7335; 1,1">
                                          <p:stCondLst>
                                            <p:cond delay="1660"/>
                                          </p:stCondLst>
                                        </p:cTn>
                                        <p:tgtEl>
                                          <p:spTgt spid="7"/>
                                        </p:tgtEl>
                                        <p:attrNameLst>
                                          <p:attrName>ppt_y</p:attrName>
                                        </p:attrNameLst>
                                      </p:cBhvr>
                                      <p:tavLst>
                                        <p:tav tm="0" fmla="#ppt_y-sin(pi*$)/9">
                                          <p:val>
                                            <p:fltVal val="0"/>
                                          </p:val>
                                        </p:tav>
                                        <p:tav tm="100000">
                                          <p:val>
                                            <p:fltVal val="1"/>
                                          </p:val>
                                        </p:tav>
                                      </p:tavLst>
                                    </p:anim>
                                    <p:anim calcmode="lin" valueType="num">
                                      <p:cBhvr>
                                        <p:cTn id="40" dur="830" tmFilter="0, 0; 0.125,0.2665; 0.25,0.4; 0.375,0.465; 0.5,0.5;  0.625,0.535; 0.75,0.6; 0.875,0.7335; 1,1">
                                          <p:stCondLst>
                                            <p:cond delay="3310"/>
                                          </p:stCondLst>
                                        </p:cTn>
                                        <p:tgtEl>
                                          <p:spTgt spid="7"/>
                                        </p:tgtEl>
                                        <p:attrNameLst>
                                          <p:attrName>ppt_y</p:attrName>
                                        </p:attrNameLst>
                                      </p:cBhvr>
                                      <p:tavLst>
                                        <p:tav tm="0" fmla="#ppt_y-sin(pi*$)/27">
                                          <p:val>
                                            <p:fltVal val="0"/>
                                          </p:val>
                                        </p:tav>
                                        <p:tav tm="100000">
                                          <p:val>
                                            <p:fltVal val="1"/>
                                          </p:val>
                                        </p:tav>
                                      </p:tavLst>
                                    </p:anim>
                                    <p:anim calcmode="lin" valueType="num">
                                      <p:cBhvr>
                                        <p:cTn id="41" dur="410" tmFilter="0, 0; 0.125,0.2665; 0.25,0.4; 0.375,0.465; 0.5,0.5;  0.625,0.535; 0.75,0.6; 0.875,0.7335; 1,1">
                                          <p:stCondLst>
                                            <p:cond delay="4140"/>
                                          </p:stCondLst>
                                        </p:cTn>
                                        <p:tgtEl>
                                          <p:spTgt spid="7"/>
                                        </p:tgtEl>
                                        <p:attrNameLst>
                                          <p:attrName>ppt_y</p:attrName>
                                        </p:attrNameLst>
                                      </p:cBhvr>
                                      <p:tavLst>
                                        <p:tav tm="0" fmla="#ppt_y-sin(pi*$)/81">
                                          <p:val>
                                            <p:fltVal val="0"/>
                                          </p:val>
                                        </p:tav>
                                        <p:tav tm="100000">
                                          <p:val>
                                            <p:fltVal val="1"/>
                                          </p:val>
                                        </p:tav>
                                      </p:tavLst>
                                    </p:anim>
                                    <p:animScale>
                                      <p:cBhvr>
                                        <p:cTn id="42" dur="65">
                                          <p:stCondLst>
                                            <p:cond delay="1625"/>
                                          </p:stCondLst>
                                        </p:cTn>
                                        <p:tgtEl>
                                          <p:spTgt spid="7"/>
                                        </p:tgtEl>
                                      </p:cBhvr>
                                      <p:to x="100000" y="60000"/>
                                    </p:animScale>
                                    <p:animScale>
                                      <p:cBhvr>
                                        <p:cTn id="43" dur="415" decel="50000">
                                          <p:stCondLst>
                                            <p:cond delay="1690"/>
                                          </p:stCondLst>
                                        </p:cTn>
                                        <p:tgtEl>
                                          <p:spTgt spid="7"/>
                                        </p:tgtEl>
                                      </p:cBhvr>
                                      <p:to x="100000" y="100000"/>
                                    </p:animScale>
                                    <p:animScale>
                                      <p:cBhvr>
                                        <p:cTn id="44" dur="65">
                                          <p:stCondLst>
                                            <p:cond delay="3280"/>
                                          </p:stCondLst>
                                        </p:cTn>
                                        <p:tgtEl>
                                          <p:spTgt spid="7"/>
                                        </p:tgtEl>
                                      </p:cBhvr>
                                      <p:to x="100000" y="80000"/>
                                    </p:animScale>
                                    <p:animScale>
                                      <p:cBhvr>
                                        <p:cTn id="45" dur="415" decel="50000">
                                          <p:stCondLst>
                                            <p:cond delay="3345"/>
                                          </p:stCondLst>
                                        </p:cTn>
                                        <p:tgtEl>
                                          <p:spTgt spid="7"/>
                                        </p:tgtEl>
                                      </p:cBhvr>
                                      <p:to x="100000" y="100000"/>
                                    </p:animScale>
                                    <p:animScale>
                                      <p:cBhvr>
                                        <p:cTn id="46" dur="65">
                                          <p:stCondLst>
                                            <p:cond delay="4105"/>
                                          </p:stCondLst>
                                        </p:cTn>
                                        <p:tgtEl>
                                          <p:spTgt spid="7"/>
                                        </p:tgtEl>
                                      </p:cBhvr>
                                      <p:to x="100000" y="90000"/>
                                    </p:animScale>
                                    <p:animScale>
                                      <p:cBhvr>
                                        <p:cTn id="47" dur="415" decel="50000">
                                          <p:stCondLst>
                                            <p:cond delay="4170"/>
                                          </p:stCondLst>
                                        </p:cTn>
                                        <p:tgtEl>
                                          <p:spTgt spid="7"/>
                                        </p:tgtEl>
                                      </p:cBhvr>
                                      <p:to x="100000" y="100000"/>
                                    </p:animScale>
                                    <p:animScale>
                                      <p:cBhvr>
                                        <p:cTn id="48" dur="65">
                                          <p:stCondLst>
                                            <p:cond delay="4520"/>
                                          </p:stCondLst>
                                        </p:cTn>
                                        <p:tgtEl>
                                          <p:spTgt spid="7"/>
                                        </p:tgtEl>
                                      </p:cBhvr>
                                      <p:to x="100000" y="95000"/>
                                    </p:animScale>
                                    <p:animScale>
                                      <p:cBhvr>
                                        <p:cTn id="49" dur="415" decel="50000">
                                          <p:stCondLst>
                                            <p:cond delay="4585"/>
                                          </p:stCondLst>
                                        </p:cTn>
                                        <p:tgtEl>
                                          <p:spTgt spid="7"/>
                                        </p:tgtEl>
                                      </p:cBhvr>
                                      <p:to x="100000" y="100000"/>
                                    </p:animScale>
                                  </p:childTnLst>
                                </p:cTn>
                              </p:par>
                            </p:childTnLst>
                          </p:cTn>
                        </p:par>
                        <p:par>
                          <p:cTn id="50" fill="hold">
                            <p:stCondLst>
                              <p:cond delay="25000"/>
                            </p:stCondLst>
                            <p:childTnLst>
                              <p:par>
                                <p:cTn id="51" presetID="22" presetClass="emph" presetSubtype="0" fill="hold" grpId="2" nodeType="afterEffect">
                                  <p:stCondLst>
                                    <p:cond delay="0"/>
                                  </p:stCondLst>
                                  <p:iterate type="lt">
                                    <p:tmPct val="0"/>
                                  </p:iterate>
                                  <p:childTnLst>
                                    <p:animClr clrSpc="hsl" dir="cw">
                                      <p:cBhvr override="childStyle">
                                        <p:cTn id="52" dur="5000" fill="hold"/>
                                        <p:tgtEl>
                                          <p:spTgt spid="7"/>
                                        </p:tgtEl>
                                        <p:attrNameLst>
                                          <p:attrName>style.color</p:attrName>
                                        </p:attrNameLst>
                                      </p:cBhvr>
                                      <p:by>
                                        <p:hsl h="-7200000" s="0" l="0"/>
                                      </p:by>
                                    </p:animClr>
                                    <p:animClr clrSpc="hsl" dir="cw">
                                      <p:cBhvr>
                                        <p:cTn id="53" dur="5000" fill="hold"/>
                                        <p:tgtEl>
                                          <p:spTgt spid="7"/>
                                        </p:tgtEl>
                                        <p:attrNameLst>
                                          <p:attrName>fillcolor</p:attrName>
                                        </p:attrNameLst>
                                      </p:cBhvr>
                                      <p:by>
                                        <p:hsl h="-7200000" s="0" l="0"/>
                                      </p:by>
                                    </p:animClr>
                                    <p:animClr clrSpc="hsl" dir="cw">
                                      <p:cBhvr>
                                        <p:cTn id="54" dur="5000" fill="hold"/>
                                        <p:tgtEl>
                                          <p:spTgt spid="7"/>
                                        </p:tgtEl>
                                        <p:attrNameLst>
                                          <p:attrName>stroke.color</p:attrName>
                                        </p:attrNameLst>
                                      </p:cBhvr>
                                      <p:by>
                                        <p:hsl h="-7200000" s="0" l="0"/>
                                      </p:by>
                                    </p:animClr>
                                    <p:set>
                                      <p:cBhvr>
                                        <p:cTn id="55" dur="5000" fill="hold"/>
                                        <p:tgtEl>
                                          <p:spTgt spid="7"/>
                                        </p:tgtEl>
                                        <p:attrNameLst>
                                          <p:attrName>fill.type</p:attrName>
                                        </p:attrNameLst>
                                      </p:cBhvr>
                                      <p:to>
                                        <p:strVal val="solid"/>
                                      </p:to>
                                    </p:set>
                                  </p:childTnLst>
                                </p:cTn>
                              </p:par>
                            </p:childTnLst>
                          </p:cTn>
                        </p:par>
                        <p:par>
                          <p:cTn id="56" fill="hold">
                            <p:stCondLst>
                              <p:cond delay="30000"/>
                            </p:stCondLst>
                            <p:childTnLst>
                              <p:par>
                                <p:cTn id="57" presetID="8" presetClass="emph" presetSubtype="0" fill="hold" grpId="4" nodeType="afterEffect">
                                  <p:stCondLst>
                                    <p:cond delay="0"/>
                                  </p:stCondLst>
                                  <p:iterate type="lt">
                                    <p:tmPct val="0"/>
                                  </p:iterate>
                                  <p:childTnLst>
                                    <p:animRot by="21600000">
                                      <p:cBhvr>
                                        <p:cTn id="58" dur="5000" fill="hold"/>
                                        <p:tgtEl>
                                          <p:spTgt spid="7"/>
                                        </p:tgtEl>
                                        <p:attrNameLst>
                                          <p:attrName>r</p:attrName>
                                        </p:attrNameLst>
                                      </p:cBhvr>
                                    </p:animRot>
                                  </p:childTnLst>
                                </p:cTn>
                              </p:par>
                              <p:par>
                                <p:cTn id="59" presetID="38" presetClass="entr" presetSubtype="0" accel="50000" fill="hold" grpId="15" nodeType="withEffect">
                                  <p:stCondLst>
                                    <p:cond delay="0"/>
                                  </p:stCondLst>
                                  <p:iterate type="lt">
                                    <p:tmPct val="50000"/>
                                  </p:iterate>
                                  <p:childTnLst>
                                    <p:set>
                                      <p:cBhvr>
                                        <p:cTn id="60" dur="1" fill="hold">
                                          <p:stCondLst>
                                            <p:cond delay="0"/>
                                          </p:stCondLst>
                                        </p:cTn>
                                        <p:tgtEl>
                                          <p:spTgt spid="7"/>
                                        </p:tgtEl>
                                        <p:attrNameLst>
                                          <p:attrName>style.visibility</p:attrName>
                                        </p:attrNameLst>
                                      </p:cBhvr>
                                      <p:to>
                                        <p:strVal val="visible"/>
                                      </p:to>
                                    </p:set>
                                    <p:set>
                                      <p:cBhvr>
                                        <p:cTn id="61" dur="2275" fill="hold">
                                          <p:stCondLst>
                                            <p:cond delay="0"/>
                                          </p:stCondLst>
                                        </p:cTn>
                                        <p:tgtEl>
                                          <p:spTgt spid="7"/>
                                        </p:tgtEl>
                                        <p:attrNameLst>
                                          <p:attrName>style.rotation</p:attrName>
                                        </p:attrNameLst>
                                      </p:cBhvr>
                                      <p:to>
                                        <p:strVal val="-45.0"/>
                                      </p:to>
                                    </p:set>
                                    <p:anim calcmode="lin" valueType="num">
                                      <p:cBhvr>
                                        <p:cTn id="62"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63"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64"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65"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66" fill="hold">
                            <p:stCondLst>
                              <p:cond delay="65000"/>
                            </p:stCondLst>
                            <p:childTnLst>
                              <p:par>
                                <p:cTn id="67" presetID="22" presetClass="emph" presetSubtype="0" fill="hold" grpId="5" nodeType="afterEffect">
                                  <p:stCondLst>
                                    <p:cond delay="0"/>
                                  </p:stCondLst>
                                  <p:iterate type="lt">
                                    <p:tmPct val="0"/>
                                  </p:iterate>
                                  <p:childTnLst>
                                    <p:animClr clrSpc="hsl" dir="cw">
                                      <p:cBhvr override="childStyle">
                                        <p:cTn id="68" dur="5000" fill="hold"/>
                                        <p:tgtEl>
                                          <p:spTgt spid="7"/>
                                        </p:tgtEl>
                                        <p:attrNameLst>
                                          <p:attrName>style.color</p:attrName>
                                        </p:attrNameLst>
                                      </p:cBhvr>
                                      <p:by>
                                        <p:hsl h="-7200000" s="0" l="0"/>
                                      </p:by>
                                    </p:animClr>
                                    <p:animClr clrSpc="hsl" dir="cw">
                                      <p:cBhvr>
                                        <p:cTn id="69" dur="5000" fill="hold"/>
                                        <p:tgtEl>
                                          <p:spTgt spid="7"/>
                                        </p:tgtEl>
                                        <p:attrNameLst>
                                          <p:attrName>fillcolor</p:attrName>
                                        </p:attrNameLst>
                                      </p:cBhvr>
                                      <p:by>
                                        <p:hsl h="-7200000" s="0" l="0"/>
                                      </p:by>
                                    </p:animClr>
                                    <p:animClr clrSpc="hsl" dir="cw">
                                      <p:cBhvr>
                                        <p:cTn id="70" dur="5000" fill="hold"/>
                                        <p:tgtEl>
                                          <p:spTgt spid="7"/>
                                        </p:tgtEl>
                                        <p:attrNameLst>
                                          <p:attrName>stroke.color</p:attrName>
                                        </p:attrNameLst>
                                      </p:cBhvr>
                                      <p:by>
                                        <p:hsl h="-7200000" s="0" l="0"/>
                                      </p:by>
                                    </p:animClr>
                                    <p:set>
                                      <p:cBhvr>
                                        <p:cTn id="71" dur="5000" fill="hold"/>
                                        <p:tgtEl>
                                          <p:spTgt spid="7"/>
                                        </p:tgtEl>
                                        <p:attrNameLst>
                                          <p:attrName>fill.type</p:attrName>
                                        </p:attrNameLst>
                                      </p:cBhvr>
                                      <p:to>
                                        <p:strVal val="solid"/>
                                      </p:to>
                                    </p:set>
                                  </p:childTnLst>
                                </p:cTn>
                              </p:par>
                            </p:childTnLst>
                          </p:cTn>
                        </p:par>
                        <p:par>
                          <p:cTn id="72" fill="hold">
                            <p:stCondLst>
                              <p:cond delay="70000"/>
                            </p:stCondLst>
                            <p:childTnLst>
                              <p:par>
                                <p:cTn id="73" presetID="22" presetClass="emph" presetSubtype="0" fill="hold" grpId="6" nodeType="afterEffect">
                                  <p:stCondLst>
                                    <p:cond delay="0"/>
                                  </p:stCondLst>
                                  <p:iterate type="lt">
                                    <p:tmPct val="0"/>
                                  </p:iterate>
                                  <p:childTnLst>
                                    <p:animClr clrSpc="hsl" dir="cw">
                                      <p:cBhvr override="childStyle">
                                        <p:cTn id="74" dur="5000" fill="hold"/>
                                        <p:tgtEl>
                                          <p:spTgt spid="7"/>
                                        </p:tgtEl>
                                        <p:attrNameLst>
                                          <p:attrName>style.color</p:attrName>
                                        </p:attrNameLst>
                                      </p:cBhvr>
                                      <p:by>
                                        <p:hsl h="-7200000" s="0" l="0"/>
                                      </p:by>
                                    </p:animClr>
                                    <p:animClr clrSpc="hsl" dir="cw">
                                      <p:cBhvr>
                                        <p:cTn id="75" dur="5000" fill="hold"/>
                                        <p:tgtEl>
                                          <p:spTgt spid="7"/>
                                        </p:tgtEl>
                                        <p:attrNameLst>
                                          <p:attrName>fillcolor</p:attrName>
                                        </p:attrNameLst>
                                      </p:cBhvr>
                                      <p:by>
                                        <p:hsl h="-7200000" s="0" l="0"/>
                                      </p:by>
                                    </p:animClr>
                                    <p:animClr clrSpc="hsl" dir="cw">
                                      <p:cBhvr>
                                        <p:cTn id="76" dur="5000" fill="hold"/>
                                        <p:tgtEl>
                                          <p:spTgt spid="7"/>
                                        </p:tgtEl>
                                        <p:attrNameLst>
                                          <p:attrName>stroke.color</p:attrName>
                                        </p:attrNameLst>
                                      </p:cBhvr>
                                      <p:by>
                                        <p:hsl h="-7200000" s="0" l="0"/>
                                      </p:by>
                                    </p:animClr>
                                    <p:set>
                                      <p:cBhvr>
                                        <p:cTn id="77" dur="5000" fill="hold"/>
                                        <p:tgtEl>
                                          <p:spTgt spid="7"/>
                                        </p:tgtEl>
                                        <p:attrNameLst>
                                          <p:attrName>fill.type</p:attrName>
                                        </p:attrNameLst>
                                      </p:cBhvr>
                                      <p:to>
                                        <p:strVal val="solid"/>
                                      </p:to>
                                    </p:set>
                                  </p:childTnLst>
                                </p:cTn>
                              </p:par>
                            </p:childTnLst>
                          </p:cTn>
                        </p:par>
                        <p:par>
                          <p:cTn id="78" fill="hold">
                            <p:stCondLst>
                              <p:cond delay="75000"/>
                            </p:stCondLst>
                            <p:childTnLst>
                              <p:par>
                                <p:cTn id="79" presetID="38" presetClass="entr" presetSubtype="0" accel="50000" fill="hold" grpId="14" nodeType="afterEffect">
                                  <p:stCondLst>
                                    <p:cond delay="0"/>
                                  </p:stCondLst>
                                  <p:iterate type="lt">
                                    <p:tmPct val="50000"/>
                                  </p:iterate>
                                  <p:childTnLst>
                                    <p:set>
                                      <p:cBhvr>
                                        <p:cTn id="80" dur="1" fill="hold">
                                          <p:stCondLst>
                                            <p:cond delay="0"/>
                                          </p:stCondLst>
                                        </p:cTn>
                                        <p:tgtEl>
                                          <p:spTgt spid="7"/>
                                        </p:tgtEl>
                                        <p:attrNameLst>
                                          <p:attrName>style.visibility</p:attrName>
                                        </p:attrNameLst>
                                      </p:cBhvr>
                                      <p:to>
                                        <p:strVal val="visible"/>
                                      </p:to>
                                    </p:set>
                                    <p:set>
                                      <p:cBhvr>
                                        <p:cTn id="81" dur="2275" fill="hold">
                                          <p:stCondLst>
                                            <p:cond delay="0"/>
                                          </p:stCondLst>
                                        </p:cTn>
                                        <p:tgtEl>
                                          <p:spTgt spid="7"/>
                                        </p:tgtEl>
                                        <p:attrNameLst>
                                          <p:attrName>style.rotation</p:attrName>
                                        </p:attrNameLst>
                                      </p:cBhvr>
                                      <p:to>
                                        <p:strVal val="-45.0"/>
                                      </p:to>
                                    </p:set>
                                    <p:anim calcmode="lin" valueType="num">
                                      <p:cBhvr>
                                        <p:cTn id="82"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83"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84"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85"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86" fill="hold">
                            <p:stCondLst>
                              <p:cond delay="110000"/>
                            </p:stCondLst>
                            <p:childTnLst>
                              <p:par>
                                <p:cTn id="87" presetID="22" presetClass="emph" presetSubtype="0" fill="hold" grpId="7" nodeType="afterEffect">
                                  <p:stCondLst>
                                    <p:cond delay="0"/>
                                  </p:stCondLst>
                                  <p:iterate type="lt">
                                    <p:tmPct val="0"/>
                                  </p:iterate>
                                  <p:childTnLst>
                                    <p:animClr clrSpc="hsl" dir="cw">
                                      <p:cBhvr override="childStyle">
                                        <p:cTn id="88" dur="5000" fill="hold"/>
                                        <p:tgtEl>
                                          <p:spTgt spid="7"/>
                                        </p:tgtEl>
                                        <p:attrNameLst>
                                          <p:attrName>style.color</p:attrName>
                                        </p:attrNameLst>
                                      </p:cBhvr>
                                      <p:by>
                                        <p:hsl h="-7200000" s="0" l="0"/>
                                      </p:by>
                                    </p:animClr>
                                    <p:animClr clrSpc="hsl" dir="cw">
                                      <p:cBhvr>
                                        <p:cTn id="89" dur="5000" fill="hold"/>
                                        <p:tgtEl>
                                          <p:spTgt spid="7"/>
                                        </p:tgtEl>
                                        <p:attrNameLst>
                                          <p:attrName>fillcolor</p:attrName>
                                        </p:attrNameLst>
                                      </p:cBhvr>
                                      <p:by>
                                        <p:hsl h="-7200000" s="0" l="0"/>
                                      </p:by>
                                    </p:animClr>
                                    <p:animClr clrSpc="hsl" dir="cw">
                                      <p:cBhvr>
                                        <p:cTn id="90" dur="5000" fill="hold"/>
                                        <p:tgtEl>
                                          <p:spTgt spid="7"/>
                                        </p:tgtEl>
                                        <p:attrNameLst>
                                          <p:attrName>stroke.color</p:attrName>
                                        </p:attrNameLst>
                                      </p:cBhvr>
                                      <p:by>
                                        <p:hsl h="-7200000" s="0" l="0"/>
                                      </p:by>
                                    </p:animClr>
                                    <p:set>
                                      <p:cBhvr>
                                        <p:cTn id="91" dur="5000" fill="hold"/>
                                        <p:tgtEl>
                                          <p:spTgt spid="7"/>
                                        </p:tgtEl>
                                        <p:attrNameLst>
                                          <p:attrName>fill.type</p:attrName>
                                        </p:attrNameLst>
                                      </p:cBhvr>
                                      <p:to>
                                        <p:strVal val="solid"/>
                                      </p:to>
                                    </p:set>
                                  </p:childTnLst>
                                </p:cTn>
                              </p:par>
                            </p:childTnLst>
                          </p:cTn>
                        </p:par>
                        <p:par>
                          <p:cTn id="92" fill="hold">
                            <p:stCondLst>
                              <p:cond delay="115000"/>
                            </p:stCondLst>
                            <p:childTnLst>
                              <p:par>
                                <p:cTn id="93" presetID="22" presetClass="emph" presetSubtype="0" fill="hold" grpId="8" nodeType="afterEffect">
                                  <p:stCondLst>
                                    <p:cond delay="0"/>
                                  </p:stCondLst>
                                  <p:iterate type="lt">
                                    <p:tmPct val="0"/>
                                  </p:iterate>
                                  <p:childTnLst>
                                    <p:animClr clrSpc="hsl" dir="cw">
                                      <p:cBhvr override="childStyle">
                                        <p:cTn id="94" dur="5000" fill="hold"/>
                                        <p:tgtEl>
                                          <p:spTgt spid="7"/>
                                        </p:tgtEl>
                                        <p:attrNameLst>
                                          <p:attrName>style.color</p:attrName>
                                        </p:attrNameLst>
                                      </p:cBhvr>
                                      <p:by>
                                        <p:hsl h="-7200000" s="0" l="0"/>
                                      </p:by>
                                    </p:animClr>
                                    <p:animClr clrSpc="hsl" dir="cw">
                                      <p:cBhvr>
                                        <p:cTn id="95" dur="5000" fill="hold"/>
                                        <p:tgtEl>
                                          <p:spTgt spid="7"/>
                                        </p:tgtEl>
                                        <p:attrNameLst>
                                          <p:attrName>fillcolor</p:attrName>
                                        </p:attrNameLst>
                                      </p:cBhvr>
                                      <p:by>
                                        <p:hsl h="-7200000" s="0" l="0"/>
                                      </p:by>
                                    </p:animClr>
                                    <p:animClr clrSpc="hsl" dir="cw">
                                      <p:cBhvr>
                                        <p:cTn id="96" dur="5000" fill="hold"/>
                                        <p:tgtEl>
                                          <p:spTgt spid="7"/>
                                        </p:tgtEl>
                                        <p:attrNameLst>
                                          <p:attrName>stroke.color</p:attrName>
                                        </p:attrNameLst>
                                      </p:cBhvr>
                                      <p:by>
                                        <p:hsl h="-7200000" s="0" l="0"/>
                                      </p:by>
                                    </p:animClr>
                                    <p:set>
                                      <p:cBhvr>
                                        <p:cTn id="97" dur="5000" fill="hold"/>
                                        <p:tgtEl>
                                          <p:spTgt spid="7"/>
                                        </p:tgtEl>
                                        <p:attrNameLst>
                                          <p:attrName>fill.type</p:attrName>
                                        </p:attrNameLst>
                                      </p:cBhvr>
                                      <p:to>
                                        <p:strVal val="solid"/>
                                      </p:to>
                                    </p:set>
                                  </p:childTnLst>
                                </p:cTn>
                              </p:par>
                            </p:childTnLst>
                          </p:cTn>
                        </p:par>
                        <p:par>
                          <p:cTn id="98" fill="hold">
                            <p:stCondLst>
                              <p:cond delay="120000"/>
                            </p:stCondLst>
                            <p:childTnLst>
                              <p:par>
                                <p:cTn id="99" presetID="8" presetClass="emph" presetSubtype="0" fill="hold" grpId="9" nodeType="afterEffect">
                                  <p:stCondLst>
                                    <p:cond delay="0"/>
                                  </p:stCondLst>
                                  <p:iterate type="lt">
                                    <p:tmPct val="0"/>
                                  </p:iterate>
                                  <p:childTnLst>
                                    <p:animRot by="21600000">
                                      <p:cBhvr>
                                        <p:cTn id="100" dur="5000" fill="hold"/>
                                        <p:tgtEl>
                                          <p:spTgt spid="7"/>
                                        </p:tgtEl>
                                        <p:attrNameLst>
                                          <p:attrName>r</p:attrName>
                                        </p:attrNameLst>
                                      </p:cBhvr>
                                    </p:animRot>
                                  </p:childTnLst>
                                </p:cTn>
                              </p:par>
                            </p:childTnLst>
                          </p:cTn>
                        </p:par>
                        <p:par>
                          <p:cTn id="101" fill="hold">
                            <p:stCondLst>
                              <p:cond delay="125000"/>
                            </p:stCondLst>
                            <p:childTnLst>
                              <p:par>
                                <p:cTn id="102" presetID="22" presetClass="emph" presetSubtype="0" fill="hold" grpId="10" nodeType="afterEffect">
                                  <p:stCondLst>
                                    <p:cond delay="0"/>
                                  </p:stCondLst>
                                  <p:iterate type="lt">
                                    <p:tmPct val="0"/>
                                  </p:iterate>
                                  <p:childTnLst>
                                    <p:animClr clrSpc="hsl" dir="cw">
                                      <p:cBhvr override="childStyle">
                                        <p:cTn id="103" dur="5000" fill="hold"/>
                                        <p:tgtEl>
                                          <p:spTgt spid="7"/>
                                        </p:tgtEl>
                                        <p:attrNameLst>
                                          <p:attrName>style.color</p:attrName>
                                        </p:attrNameLst>
                                      </p:cBhvr>
                                      <p:by>
                                        <p:hsl h="-7200000" s="0" l="0"/>
                                      </p:by>
                                    </p:animClr>
                                    <p:animClr clrSpc="hsl" dir="cw">
                                      <p:cBhvr>
                                        <p:cTn id="104" dur="5000" fill="hold"/>
                                        <p:tgtEl>
                                          <p:spTgt spid="7"/>
                                        </p:tgtEl>
                                        <p:attrNameLst>
                                          <p:attrName>fillcolor</p:attrName>
                                        </p:attrNameLst>
                                      </p:cBhvr>
                                      <p:by>
                                        <p:hsl h="-7200000" s="0" l="0"/>
                                      </p:by>
                                    </p:animClr>
                                    <p:animClr clrSpc="hsl" dir="cw">
                                      <p:cBhvr>
                                        <p:cTn id="105" dur="5000" fill="hold"/>
                                        <p:tgtEl>
                                          <p:spTgt spid="7"/>
                                        </p:tgtEl>
                                        <p:attrNameLst>
                                          <p:attrName>stroke.color</p:attrName>
                                        </p:attrNameLst>
                                      </p:cBhvr>
                                      <p:by>
                                        <p:hsl h="-7200000" s="0" l="0"/>
                                      </p:by>
                                    </p:animClr>
                                    <p:set>
                                      <p:cBhvr>
                                        <p:cTn id="106" dur="5000" fill="hold"/>
                                        <p:tgtEl>
                                          <p:spTgt spid="7"/>
                                        </p:tgtEl>
                                        <p:attrNameLst>
                                          <p:attrName>fill.type</p:attrName>
                                        </p:attrNameLst>
                                      </p:cBhvr>
                                      <p:to>
                                        <p:strVal val="solid"/>
                                      </p:to>
                                    </p:set>
                                  </p:childTnLst>
                                </p:cTn>
                              </p:par>
                            </p:childTnLst>
                          </p:cTn>
                        </p:par>
                        <p:par>
                          <p:cTn id="107" fill="hold">
                            <p:stCondLst>
                              <p:cond delay="130000"/>
                            </p:stCondLst>
                            <p:childTnLst>
                              <p:par>
                                <p:cTn id="108" presetID="21" presetClass="emph" presetSubtype="0" fill="hold" grpId="12" nodeType="afterEffect">
                                  <p:stCondLst>
                                    <p:cond delay="0"/>
                                  </p:stCondLst>
                                  <p:iterate type="lt">
                                    <p:tmPct val="0"/>
                                  </p:iterate>
                                  <p:childTnLst>
                                    <p:animClr clrSpc="hsl" dir="cw">
                                      <p:cBhvr override="childStyle">
                                        <p:cTn id="109" dur="5000" fill="hold"/>
                                        <p:tgtEl>
                                          <p:spTgt spid="7"/>
                                        </p:tgtEl>
                                        <p:attrNameLst>
                                          <p:attrName>style.color</p:attrName>
                                        </p:attrNameLst>
                                      </p:cBhvr>
                                      <p:by>
                                        <p:hsl h="7200000" s="0" l="0"/>
                                      </p:by>
                                    </p:animClr>
                                    <p:animClr clrSpc="hsl" dir="cw">
                                      <p:cBhvr>
                                        <p:cTn id="110" dur="5000" fill="hold"/>
                                        <p:tgtEl>
                                          <p:spTgt spid="7"/>
                                        </p:tgtEl>
                                        <p:attrNameLst>
                                          <p:attrName>fillcolor</p:attrName>
                                        </p:attrNameLst>
                                      </p:cBhvr>
                                      <p:by>
                                        <p:hsl h="7200000" s="0" l="0"/>
                                      </p:by>
                                    </p:animClr>
                                    <p:animClr clrSpc="hsl" dir="cw">
                                      <p:cBhvr>
                                        <p:cTn id="111" dur="5000" fill="hold"/>
                                        <p:tgtEl>
                                          <p:spTgt spid="7"/>
                                        </p:tgtEl>
                                        <p:attrNameLst>
                                          <p:attrName>stroke.color</p:attrName>
                                        </p:attrNameLst>
                                      </p:cBhvr>
                                      <p:by>
                                        <p:hsl h="7200000" s="0" l="0"/>
                                      </p:by>
                                    </p:animClr>
                                    <p:set>
                                      <p:cBhvr>
                                        <p:cTn id="112" dur="5000" fill="hold"/>
                                        <p:tgtEl>
                                          <p:spTgt spid="7"/>
                                        </p:tgtEl>
                                        <p:attrNameLst>
                                          <p:attrName>fill.type</p:attrName>
                                        </p:attrNameLst>
                                      </p:cBhvr>
                                      <p:to>
                                        <p:strVal val="solid"/>
                                      </p:to>
                                    </p:set>
                                  </p:childTnLst>
                                </p:cTn>
                              </p:par>
                            </p:childTnLst>
                          </p:cTn>
                        </p:par>
                        <p:par>
                          <p:cTn id="113" fill="hold">
                            <p:stCondLst>
                              <p:cond delay="135000"/>
                            </p:stCondLst>
                            <p:childTnLst>
                              <p:par>
                                <p:cTn id="114" presetID="38" presetClass="entr" presetSubtype="0" accel="50000" fill="hold" grpId="16" nodeType="afterEffect">
                                  <p:stCondLst>
                                    <p:cond delay="0"/>
                                  </p:stCondLst>
                                  <p:iterate type="lt">
                                    <p:tmPct val="50000"/>
                                  </p:iterate>
                                  <p:childTnLst>
                                    <p:set>
                                      <p:cBhvr>
                                        <p:cTn id="115" dur="1" fill="hold">
                                          <p:stCondLst>
                                            <p:cond delay="0"/>
                                          </p:stCondLst>
                                        </p:cTn>
                                        <p:tgtEl>
                                          <p:spTgt spid="7"/>
                                        </p:tgtEl>
                                        <p:attrNameLst>
                                          <p:attrName>style.visibility</p:attrName>
                                        </p:attrNameLst>
                                      </p:cBhvr>
                                      <p:to>
                                        <p:strVal val="visible"/>
                                      </p:to>
                                    </p:set>
                                    <p:set>
                                      <p:cBhvr>
                                        <p:cTn id="116" dur="2275" fill="hold">
                                          <p:stCondLst>
                                            <p:cond delay="0"/>
                                          </p:stCondLst>
                                        </p:cTn>
                                        <p:tgtEl>
                                          <p:spTgt spid="7"/>
                                        </p:tgtEl>
                                        <p:attrNameLst>
                                          <p:attrName>style.rotation</p:attrName>
                                        </p:attrNameLst>
                                      </p:cBhvr>
                                      <p:to>
                                        <p:strVal val="-45.0"/>
                                      </p:to>
                                    </p:set>
                                    <p:anim calcmode="lin" valueType="num">
                                      <p:cBhvr>
                                        <p:cTn id="117"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118"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119"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120"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121" fill="hold">
                            <p:stCondLst>
                              <p:cond delay="170000"/>
                            </p:stCondLst>
                            <p:childTnLst>
                              <p:par>
                                <p:cTn id="122" presetID="6" presetClass="emph" presetSubtype="0" fill="hold" grpId="17" nodeType="afterEffect">
                                  <p:stCondLst>
                                    <p:cond delay="0"/>
                                  </p:stCondLst>
                                  <p:iterate type="lt">
                                    <p:tmPct val="0"/>
                                  </p:iterate>
                                  <p:childTnLst>
                                    <p:animScale>
                                      <p:cBhvr>
                                        <p:cTn id="123" dur="5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7" grpId="3"/>
      <p:bldP spid="7" grpId="4"/>
      <p:bldP spid="7" grpId="5"/>
      <p:bldP spid="7" grpId="6"/>
      <p:bldP spid="7" grpId="7"/>
      <p:bldP spid="7" grpId="8"/>
      <p:bldP spid="7" grpId="9"/>
      <p:bldP spid="7" grpId="10"/>
      <p:bldP spid="7" grpId="11"/>
      <p:bldP spid="7" grpId="12"/>
      <p:bldP spid="7" grpId="13"/>
      <p:bldP spid="7" grpId="14"/>
      <p:bldP spid="7" grpId="15"/>
      <p:bldP spid="7" grpId="16"/>
      <p:bldP spid="7" grpId="17"/>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11560" y="260648"/>
            <a:ext cx="7772400" cy="1143000"/>
          </a:xfrm>
        </p:spPr>
        <p:txBody>
          <a:bodyPr/>
          <a:lstStyle/>
          <a:p>
            <a:r>
              <a:rPr lang="en-US" altLang="en-US" sz="3600" dirty="0"/>
              <a:t>Uses for UML </a:t>
            </a:r>
            <a:br>
              <a:rPr lang="en-US" altLang="en-US" sz="3600" dirty="0"/>
            </a:br>
            <a:r>
              <a:rPr lang="en-US" altLang="en-US" sz="3200" dirty="0"/>
              <a:t>(Unified Modeling Language)</a:t>
            </a:r>
            <a:endParaRPr lang="en-CA" altLang="en-US" sz="3600" dirty="0"/>
          </a:p>
        </p:txBody>
      </p:sp>
      <p:sp>
        <p:nvSpPr>
          <p:cNvPr id="67587" name="Rectangle 3"/>
          <p:cNvSpPr>
            <a:spLocks noGrp="1" noChangeArrowheads="1"/>
          </p:cNvSpPr>
          <p:nvPr>
            <p:ph type="body" idx="1"/>
          </p:nvPr>
        </p:nvSpPr>
        <p:spPr>
          <a:xfrm>
            <a:off x="395536" y="1981200"/>
            <a:ext cx="8496944" cy="4544144"/>
          </a:xfrm>
        </p:spPr>
        <p:txBody>
          <a:bodyPr/>
          <a:lstStyle/>
          <a:p>
            <a:pPr marL="0" indent="0">
              <a:lnSpc>
                <a:spcPct val="90000"/>
              </a:lnSpc>
              <a:buNone/>
            </a:pPr>
            <a:r>
              <a:rPr lang="en-US" altLang="en-US" dirty="0"/>
              <a:t>OOA</a:t>
            </a:r>
          </a:p>
          <a:p>
            <a:pPr lvl="1">
              <a:lnSpc>
                <a:spcPct val="90000"/>
              </a:lnSpc>
            </a:pPr>
            <a:r>
              <a:rPr lang="en-US" altLang="en-US" dirty="0"/>
              <a:t>A visual language for, in the problem domain,</a:t>
            </a:r>
          </a:p>
          <a:p>
            <a:pPr lvl="2">
              <a:lnSpc>
                <a:spcPct val="90000"/>
              </a:lnSpc>
            </a:pPr>
            <a:r>
              <a:rPr lang="en-US" altLang="en-US" dirty="0">
                <a:solidFill>
                  <a:srgbClr val="FF0000"/>
                </a:solidFill>
              </a:rPr>
              <a:t>capturing knowledge </a:t>
            </a:r>
            <a:r>
              <a:rPr lang="en-US" altLang="en-US" dirty="0"/>
              <a:t>about a subject</a:t>
            </a:r>
          </a:p>
          <a:p>
            <a:pPr lvl="2">
              <a:lnSpc>
                <a:spcPct val="90000"/>
              </a:lnSpc>
            </a:pPr>
            <a:r>
              <a:rPr lang="en-US" altLang="en-US" dirty="0">
                <a:solidFill>
                  <a:srgbClr val="FF0000"/>
                </a:solidFill>
              </a:rPr>
              <a:t>expressing knowledge </a:t>
            </a:r>
            <a:r>
              <a:rPr lang="en-US" altLang="en-US" dirty="0"/>
              <a:t>for the purposes of communication</a:t>
            </a:r>
          </a:p>
          <a:p>
            <a:pPr marL="0" indent="0">
              <a:lnSpc>
                <a:spcPct val="90000"/>
              </a:lnSpc>
              <a:buNone/>
            </a:pPr>
            <a:r>
              <a:rPr lang="en-US" altLang="en-US" dirty="0"/>
              <a:t>OOD</a:t>
            </a:r>
          </a:p>
          <a:p>
            <a:pPr lvl="1">
              <a:lnSpc>
                <a:spcPct val="90000"/>
              </a:lnSpc>
            </a:pPr>
            <a:r>
              <a:rPr lang="en-US" altLang="en-US" dirty="0"/>
              <a:t>A visual language for, in the solution space,</a:t>
            </a:r>
          </a:p>
          <a:p>
            <a:pPr lvl="2">
              <a:lnSpc>
                <a:spcPct val="90000"/>
              </a:lnSpc>
            </a:pPr>
            <a:r>
              <a:rPr lang="en-US" altLang="en-US" dirty="0"/>
              <a:t>capturing design ideas</a:t>
            </a:r>
          </a:p>
          <a:p>
            <a:pPr lvl="2">
              <a:lnSpc>
                <a:spcPct val="90000"/>
              </a:lnSpc>
            </a:pPr>
            <a:r>
              <a:rPr lang="en-US" altLang="en-US" dirty="0"/>
              <a:t>communicating design ideas </a:t>
            </a:r>
          </a:p>
          <a:p>
            <a:pPr lvl="2">
              <a:lnSpc>
                <a:spcPct val="90000"/>
              </a:lnSpc>
            </a:pPr>
            <a:endParaRPr lang="en-US"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anim calcmode="lin" valueType="num">
                                      <p:cBhvr additive="base">
                                        <p:cTn id="11" dur="500" fill="hold"/>
                                        <p:tgtEl>
                                          <p:spTgt spid="675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758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7587">
                                            <p:txEl>
                                              <p:pRg st="2" end="2"/>
                                            </p:txEl>
                                          </p:spTgt>
                                        </p:tgtEl>
                                        <p:attrNameLst>
                                          <p:attrName>style.visibility</p:attrName>
                                        </p:attrNameLst>
                                      </p:cBhvr>
                                      <p:to>
                                        <p:strVal val="visible"/>
                                      </p:to>
                                    </p:set>
                                    <p:anim calcmode="lin" valueType="num">
                                      <p:cBhvr additive="base">
                                        <p:cTn id="15" dur="500" fill="hold"/>
                                        <p:tgtEl>
                                          <p:spTgt spid="6758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758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7587">
                                            <p:txEl>
                                              <p:pRg st="3" end="3"/>
                                            </p:txEl>
                                          </p:spTgt>
                                        </p:tgtEl>
                                        <p:attrNameLst>
                                          <p:attrName>style.visibility</p:attrName>
                                        </p:attrNameLst>
                                      </p:cBhvr>
                                      <p:to>
                                        <p:strVal val="visible"/>
                                      </p:to>
                                    </p:set>
                                    <p:anim calcmode="lin" valueType="num">
                                      <p:cBhvr additive="base">
                                        <p:cTn id="19" dur="500" fill="hold"/>
                                        <p:tgtEl>
                                          <p:spTgt spid="675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5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7587">
                                            <p:txEl>
                                              <p:pRg st="4" end="4"/>
                                            </p:txEl>
                                          </p:spTgt>
                                        </p:tgtEl>
                                        <p:attrNameLst>
                                          <p:attrName>style.visibility</p:attrName>
                                        </p:attrNameLst>
                                      </p:cBhvr>
                                      <p:to>
                                        <p:strVal val="visible"/>
                                      </p:to>
                                    </p:set>
                                    <p:anim calcmode="lin" valueType="num">
                                      <p:cBhvr additive="base">
                                        <p:cTn id="25" dur="500" fill="hold"/>
                                        <p:tgtEl>
                                          <p:spTgt spid="675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58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7587">
                                            <p:txEl>
                                              <p:pRg st="5" end="5"/>
                                            </p:txEl>
                                          </p:spTgt>
                                        </p:tgtEl>
                                        <p:attrNameLst>
                                          <p:attrName>style.visibility</p:attrName>
                                        </p:attrNameLst>
                                      </p:cBhvr>
                                      <p:to>
                                        <p:strVal val="visible"/>
                                      </p:to>
                                    </p:set>
                                    <p:anim calcmode="lin" valueType="num">
                                      <p:cBhvr additive="base">
                                        <p:cTn id="29" dur="500" fill="hold"/>
                                        <p:tgtEl>
                                          <p:spTgt spid="6758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758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7587">
                                            <p:txEl>
                                              <p:pRg st="6" end="6"/>
                                            </p:txEl>
                                          </p:spTgt>
                                        </p:tgtEl>
                                        <p:attrNameLst>
                                          <p:attrName>style.visibility</p:attrName>
                                        </p:attrNameLst>
                                      </p:cBhvr>
                                      <p:to>
                                        <p:strVal val="visible"/>
                                      </p:to>
                                    </p:set>
                                    <p:anim calcmode="lin" valueType="num">
                                      <p:cBhvr additive="base">
                                        <p:cTn id="33" dur="500" fill="hold"/>
                                        <p:tgtEl>
                                          <p:spTgt spid="6758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758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7587">
                                            <p:txEl>
                                              <p:pRg st="7" end="7"/>
                                            </p:txEl>
                                          </p:spTgt>
                                        </p:tgtEl>
                                        <p:attrNameLst>
                                          <p:attrName>style.visibility</p:attrName>
                                        </p:attrNameLst>
                                      </p:cBhvr>
                                      <p:to>
                                        <p:strVal val="visible"/>
                                      </p:to>
                                    </p:set>
                                    <p:anim calcmode="lin" valueType="num">
                                      <p:cBhvr additive="base">
                                        <p:cTn id="37" dur="500" fill="hold"/>
                                        <p:tgtEl>
                                          <p:spTgt spid="6758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75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0"/>
            <a:ext cx="7886700" cy="1325563"/>
          </a:xfrm>
          <a:noFill/>
        </p:spPr>
        <p:txBody>
          <a:bodyPr/>
          <a:lstStyle/>
          <a:p>
            <a:r>
              <a:rPr lang="en-GB" altLang="en-US" dirty="0"/>
              <a:t>Object-oriented Design</a:t>
            </a:r>
          </a:p>
        </p:txBody>
      </p:sp>
      <p:sp>
        <p:nvSpPr>
          <p:cNvPr id="4099" name="Rectangle 3"/>
          <p:cNvSpPr>
            <a:spLocks noGrp="1" noChangeArrowheads="1"/>
          </p:cNvSpPr>
          <p:nvPr>
            <p:ph idx="1"/>
          </p:nvPr>
        </p:nvSpPr>
        <p:spPr>
          <a:xfrm>
            <a:off x="395536" y="1628800"/>
            <a:ext cx="8496943" cy="4129087"/>
          </a:xfrm>
          <a:noFill/>
        </p:spPr>
        <p:txBody>
          <a:bodyPr>
            <a:noAutofit/>
          </a:bodyPr>
          <a:lstStyle/>
          <a:p>
            <a:pPr marL="0" indent="0">
              <a:lnSpc>
                <a:spcPct val="100000"/>
              </a:lnSpc>
              <a:buNone/>
            </a:pPr>
            <a:r>
              <a:rPr lang="en-GB" altLang="en-US" sz="2400" dirty="0"/>
              <a:t>Designing systems using self-contained objects and object classes</a:t>
            </a:r>
          </a:p>
          <a:p>
            <a:pPr marL="0" indent="0">
              <a:lnSpc>
                <a:spcPct val="100000"/>
              </a:lnSpc>
              <a:buNone/>
            </a:pPr>
            <a:endParaRPr lang="en-GB" altLang="en-US" sz="2400" dirty="0"/>
          </a:p>
          <a:p>
            <a:pPr>
              <a:lnSpc>
                <a:spcPct val="100000"/>
              </a:lnSpc>
            </a:pPr>
            <a:r>
              <a:rPr lang="en-US" altLang="en-US" sz="2400" dirty="0"/>
              <a:t>An object is</a:t>
            </a:r>
          </a:p>
          <a:p>
            <a:pPr lvl="1">
              <a:lnSpc>
                <a:spcPct val="100000"/>
              </a:lnSpc>
              <a:buFontTx/>
              <a:buNone/>
            </a:pPr>
            <a:r>
              <a:rPr lang="en-US" altLang="en-US" dirty="0"/>
              <a:t>A </a:t>
            </a:r>
            <a:r>
              <a:rPr lang="en-US" altLang="en-US" dirty="0">
                <a:solidFill>
                  <a:srgbClr val="FF0000"/>
                </a:solidFill>
              </a:rPr>
              <a:t>concept, abstraction, or thing</a:t>
            </a:r>
            <a:r>
              <a:rPr lang="en-US" altLang="en-US" dirty="0"/>
              <a:t> with boundaries and meaning for the problem</a:t>
            </a:r>
          </a:p>
          <a:p>
            <a:pPr>
              <a:lnSpc>
                <a:spcPct val="100000"/>
              </a:lnSpc>
            </a:pPr>
            <a:r>
              <a:rPr lang="en-US" altLang="en-US" sz="2400" dirty="0">
                <a:solidFill>
                  <a:schemeClr val="tx1"/>
                </a:solidFill>
              </a:rPr>
              <a:t>It promotes </a:t>
            </a:r>
            <a:r>
              <a:rPr lang="en-US" altLang="en-US" sz="2400" dirty="0"/>
              <a:t>the </a:t>
            </a:r>
            <a:r>
              <a:rPr lang="en-US" altLang="en-US" sz="2400" dirty="0">
                <a:solidFill>
                  <a:srgbClr val="FF0000"/>
                </a:solidFill>
              </a:rPr>
              <a:t>understanding of the real world problem</a:t>
            </a:r>
            <a:r>
              <a:rPr lang="en-US" altLang="en-US" sz="2400" dirty="0"/>
              <a:t>, and provide a practical basis for computer implementation</a:t>
            </a:r>
          </a:p>
        </p:txBody>
      </p:sp>
      <p:sp>
        <p:nvSpPr>
          <p:cNvPr id="2" name="Slide Number Placeholder 1"/>
          <p:cNvSpPr>
            <a:spLocks noGrp="1"/>
          </p:cNvSpPr>
          <p:nvPr>
            <p:ph type="sldNum" sz="quarter" idx="12"/>
          </p:nvPr>
        </p:nvSpPr>
        <p:spPr/>
        <p:txBody>
          <a:bodyPr/>
          <a:lstStyle/>
          <a:p>
            <a:fld id="{48F63A3B-78C7-47BE-AE5E-E10140E04643}" type="slidenum">
              <a:rPr lang="en-US" smtClean="0"/>
              <a:t>6</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 calcmode="lin" valueType="num">
                                      <p:cBhvr additive="base">
                                        <p:cTn id="7"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9">
                                            <p:txEl>
                                              <p:pRg st="3" end="3"/>
                                            </p:txEl>
                                          </p:spTgt>
                                        </p:tgtEl>
                                        <p:attrNameLst>
                                          <p:attrName>style.visibility</p:attrName>
                                        </p:attrNameLst>
                                      </p:cBhvr>
                                      <p:to>
                                        <p:strVal val="visible"/>
                                      </p:to>
                                    </p:set>
                                    <p:anim calcmode="lin" valueType="num">
                                      <p:cBhvr additive="base">
                                        <p:cTn id="11"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anim calcmode="lin" valueType="num">
                                      <p:cBhvr additive="base">
                                        <p:cTn id="15"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23528" y="17481"/>
            <a:ext cx="7886700" cy="1325563"/>
          </a:xfrm>
          <a:noFill/>
        </p:spPr>
        <p:txBody>
          <a:bodyPr/>
          <a:lstStyle/>
          <a:p>
            <a:r>
              <a:rPr lang="en-GB" altLang="en-US" dirty="0"/>
              <a:t>Object-oriented Design Objectives</a:t>
            </a:r>
          </a:p>
        </p:txBody>
      </p:sp>
      <p:sp>
        <p:nvSpPr>
          <p:cNvPr id="6147" name="Rectangle 3"/>
          <p:cNvSpPr>
            <a:spLocks noGrp="1" noChangeArrowheads="1"/>
          </p:cNvSpPr>
          <p:nvPr>
            <p:ph idx="1"/>
          </p:nvPr>
        </p:nvSpPr>
        <p:spPr>
          <a:xfrm>
            <a:off x="179512" y="1844700"/>
            <a:ext cx="8856984" cy="4548163"/>
          </a:xfrm>
          <a:noFill/>
        </p:spPr>
        <p:txBody>
          <a:bodyPr>
            <a:normAutofit/>
          </a:bodyPr>
          <a:lstStyle/>
          <a:p>
            <a:pPr>
              <a:lnSpc>
                <a:spcPct val="100000"/>
              </a:lnSpc>
            </a:pPr>
            <a:r>
              <a:rPr lang="en-GB" altLang="en-US" sz="2600" dirty="0"/>
              <a:t>Explain how a software design may be represented as a set of </a:t>
            </a:r>
            <a:r>
              <a:rPr lang="en-GB" altLang="en-US" sz="2600" dirty="0">
                <a:solidFill>
                  <a:srgbClr val="FF0000"/>
                </a:solidFill>
              </a:rPr>
              <a:t>interacting objects </a:t>
            </a:r>
            <a:r>
              <a:rPr lang="en-GB" altLang="en-US" sz="2600" dirty="0"/>
              <a:t>that manage their own state and operations</a:t>
            </a:r>
          </a:p>
          <a:p>
            <a:pPr>
              <a:lnSpc>
                <a:spcPct val="100000"/>
              </a:lnSpc>
            </a:pPr>
            <a:r>
              <a:rPr lang="en-GB" altLang="en-US" sz="2600" dirty="0"/>
              <a:t>To </a:t>
            </a:r>
            <a:r>
              <a:rPr lang="en-GB" altLang="en-US" sz="2600" dirty="0">
                <a:solidFill>
                  <a:srgbClr val="FF0000"/>
                </a:solidFill>
              </a:rPr>
              <a:t>describe the activities </a:t>
            </a:r>
            <a:r>
              <a:rPr lang="en-GB" altLang="en-US" sz="2600" dirty="0"/>
              <a:t>in the object-oriented design process</a:t>
            </a:r>
          </a:p>
          <a:p>
            <a:pPr>
              <a:lnSpc>
                <a:spcPct val="100000"/>
              </a:lnSpc>
            </a:pPr>
            <a:r>
              <a:rPr lang="en-GB" altLang="en-US" sz="2600" dirty="0"/>
              <a:t>To </a:t>
            </a:r>
            <a:r>
              <a:rPr lang="en-GB" altLang="en-US" sz="2600" dirty="0">
                <a:solidFill>
                  <a:srgbClr val="FF0000"/>
                </a:solidFill>
              </a:rPr>
              <a:t>introduce various models </a:t>
            </a:r>
            <a:r>
              <a:rPr lang="en-GB" altLang="en-US" sz="2600" dirty="0"/>
              <a:t>that describe an object-oriented design</a:t>
            </a:r>
          </a:p>
          <a:p>
            <a:pPr>
              <a:lnSpc>
                <a:spcPct val="100000"/>
              </a:lnSpc>
            </a:pPr>
            <a:r>
              <a:rPr lang="en-GB" altLang="en-US" sz="2600" dirty="0"/>
              <a:t>To show how the UML may be used to </a:t>
            </a:r>
            <a:r>
              <a:rPr lang="en-GB" altLang="en-US" sz="2600" dirty="0">
                <a:solidFill>
                  <a:srgbClr val="FF0000"/>
                </a:solidFill>
              </a:rPr>
              <a:t>represent these models</a:t>
            </a:r>
          </a:p>
        </p:txBody>
      </p:sp>
      <p:sp>
        <p:nvSpPr>
          <p:cNvPr id="2" name="Slide Number Placeholder 1"/>
          <p:cNvSpPr>
            <a:spLocks noGrp="1"/>
          </p:cNvSpPr>
          <p:nvPr>
            <p:ph type="sldNum" sz="quarter" idx="12"/>
          </p:nvPr>
        </p:nvSpPr>
        <p:spPr/>
        <p:txBody>
          <a:bodyPr/>
          <a:lstStyle/>
          <a:p>
            <a:fld id="{48F63A3B-78C7-47BE-AE5E-E10140E04643}" type="slidenum">
              <a:rPr lang="en-US" smtClean="0"/>
              <a:t>7</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 calcmode="lin" valueType="num">
                                      <p:cBhvr additive="base">
                                        <p:cTn id="19"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7">
                                            <p:txEl>
                                              <p:pRg st="3" end="3"/>
                                            </p:txEl>
                                          </p:spTgt>
                                        </p:tgtEl>
                                        <p:attrNameLst>
                                          <p:attrName>style.visibility</p:attrName>
                                        </p:attrNameLst>
                                      </p:cBhvr>
                                      <p:to>
                                        <p:strVal val="visible"/>
                                      </p:to>
                                    </p:set>
                                    <p:anim calcmode="lin" valueType="num">
                                      <p:cBhvr additive="base">
                                        <p:cTn id="25"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9512" y="0"/>
            <a:ext cx="8496944" cy="1325563"/>
          </a:xfrm>
          <a:noFill/>
        </p:spPr>
        <p:txBody>
          <a:bodyPr>
            <a:normAutofit/>
          </a:bodyPr>
          <a:lstStyle/>
          <a:p>
            <a:r>
              <a:rPr lang="en-GB" altLang="en-US" sz="4000" dirty="0"/>
              <a:t>Object-oriented Design Characteristics</a:t>
            </a:r>
          </a:p>
        </p:txBody>
      </p:sp>
      <p:sp>
        <p:nvSpPr>
          <p:cNvPr id="8195" name="Rectangle 3"/>
          <p:cNvSpPr>
            <a:spLocks noGrp="1" noChangeArrowheads="1"/>
          </p:cNvSpPr>
          <p:nvPr>
            <p:ph idx="1"/>
          </p:nvPr>
        </p:nvSpPr>
        <p:spPr>
          <a:xfrm>
            <a:off x="287968" y="1701448"/>
            <a:ext cx="8568952" cy="4980211"/>
          </a:xfrm>
          <a:noFill/>
        </p:spPr>
        <p:txBody>
          <a:bodyPr>
            <a:normAutofit/>
          </a:bodyPr>
          <a:lstStyle/>
          <a:p>
            <a:pPr>
              <a:lnSpc>
                <a:spcPct val="100000"/>
              </a:lnSpc>
            </a:pPr>
            <a:r>
              <a:rPr lang="en-GB" altLang="en-US" sz="2400" dirty="0">
                <a:solidFill>
                  <a:srgbClr val="FF0000"/>
                </a:solidFill>
              </a:rPr>
              <a:t>Objects are abstractions </a:t>
            </a:r>
            <a:r>
              <a:rPr lang="en-GB" altLang="en-US" sz="2400" dirty="0"/>
              <a:t>of real-world or system entities and manage themselves</a:t>
            </a:r>
          </a:p>
          <a:p>
            <a:pPr>
              <a:lnSpc>
                <a:spcPct val="100000"/>
              </a:lnSpc>
            </a:pPr>
            <a:r>
              <a:rPr lang="en-GB" altLang="en-US" sz="2400" dirty="0">
                <a:solidFill>
                  <a:srgbClr val="FF0000"/>
                </a:solidFill>
              </a:rPr>
              <a:t>Objects are independent </a:t>
            </a:r>
            <a:r>
              <a:rPr lang="en-GB" altLang="en-US" sz="2400" dirty="0"/>
              <a:t>and encapsulate state and representation information. </a:t>
            </a:r>
          </a:p>
          <a:p>
            <a:pPr>
              <a:lnSpc>
                <a:spcPct val="100000"/>
              </a:lnSpc>
            </a:pPr>
            <a:r>
              <a:rPr lang="en-GB" altLang="en-US" sz="2400" dirty="0"/>
              <a:t>Shared data areas are eliminated. Objects communicate by </a:t>
            </a:r>
            <a:r>
              <a:rPr lang="en-GB" altLang="en-US" sz="2400" dirty="0">
                <a:solidFill>
                  <a:srgbClr val="FF0000"/>
                </a:solidFill>
              </a:rPr>
              <a:t>message passing</a:t>
            </a:r>
          </a:p>
          <a:p>
            <a:pPr>
              <a:lnSpc>
                <a:spcPct val="100000"/>
              </a:lnSpc>
            </a:pPr>
            <a:r>
              <a:rPr lang="en-GB" altLang="en-US" sz="2400" dirty="0"/>
              <a:t>Objects may be distributed and </a:t>
            </a:r>
            <a:r>
              <a:rPr lang="en-GB" altLang="en-US" sz="2400" dirty="0">
                <a:solidFill>
                  <a:srgbClr val="FF0000"/>
                </a:solidFill>
              </a:rPr>
              <a:t>may execute sequentially or in parallel</a:t>
            </a:r>
          </a:p>
        </p:txBody>
      </p:sp>
      <p:sp>
        <p:nvSpPr>
          <p:cNvPr id="2" name="Slide Number Placeholder 1"/>
          <p:cNvSpPr>
            <a:spLocks noGrp="1"/>
          </p:cNvSpPr>
          <p:nvPr>
            <p:ph type="sldNum" sz="quarter" idx="12"/>
          </p:nvPr>
        </p:nvSpPr>
        <p:spPr/>
        <p:txBody>
          <a:bodyPr/>
          <a:lstStyle/>
          <a:p>
            <a:fld id="{48F63A3B-78C7-47BE-AE5E-E10140E04643}" type="slidenum">
              <a:rPr lang="en-US" smtClean="0"/>
              <a:t>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5">
                                            <p:txEl>
                                              <p:pRg st="2" end="2"/>
                                            </p:txEl>
                                          </p:spTgt>
                                        </p:tgtEl>
                                        <p:attrNameLst>
                                          <p:attrName>style.visibility</p:attrName>
                                        </p:attrNameLst>
                                      </p:cBhvr>
                                      <p:to>
                                        <p:strVal val="visible"/>
                                      </p:to>
                                    </p:set>
                                    <p:anim calcmode="lin" valueType="num">
                                      <p:cBhvr additive="base">
                                        <p:cTn id="19"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5">
                                            <p:txEl>
                                              <p:pRg st="3" end="3"/>
                                            </p:txEl>
                                          </p:spTgt>
                                        </p:tgtEl>
                                        <p:attrNameLst>
                                          <p:attrName>style.visibility</p:attrName>
                                        </p:attrNameLst>
                                      </p:cBhvr>
                                      <p:to>
                                        <p:strVal val="visible"/>
                                      </p:to>
                                    </p:set>
                                    <p:anim calcmode="lin" valueType="num">
                                      <p:cBhvr additive="base">
                                        <p:cTn id="25"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r>
              <a:rPr lang="en-GB" altLang="en-US"/>
              <a:t>Advantages of OOD</a:t>
            </a:r>
          </a:p>
        </p:txBody>
      </p:sp>
      <p:sp>
        <p:nvSpPr>
          <p:cNvPr id="11267" name="Rectangle 3"/>
          <p:cNvSpPr>
            <a:spLocks noGrp="1" noChangeArrowheads="1"/>
          </p:cNvSpPr>
          <p:nvPr>
            <p:ph idx="1"/>
          </p:nvPr>
        </p:nvSpPr>
        <p:spPr>
          <a:xfrm>
            <a:off x="323528" y="1825625"/>
            <a:ext cx="8424936" cy="4351338"/>
          </a:xfrm>
          <a:noFill/>
        </p:spPr>
        <p:txBody>
          <a:bodyPr/>
          <a:lstStyle/>
          <a:p>
            <a:pPr>
              <a:lnSpc>
                <a:spcPct val="100000"/>
              </a:lnSpc>
            </a:pPr>
            <a:r>
              <a:rPr lang="en-GB" altLang="en-US" dirty="0">
                <a:solidFill>
                  <a:srgbClr val="FF0000"/>
                </a:solidFill>
              </a:rPr>
              <a:t>Easier maintenance</a:t>
            </a:r>
            <a:r>
              <a:rPr lang="en-GB" altLang="en-US" dirty="0"/>
              <a:t>. Objects may be understood as stand-alone entities</a:t>
            </a:r>
          </a:p>
          <a:p>
            <a:pPr>
              <a:lnSpc>
                <a:spcPct val="100000"/>
              </a:lnSpc>
            </a:pPr>
            <a:r>
              <a:rPr lang="en-GB" altLang="en-US" dirty="0"/>
              <a:t>Objects are appropriate </a:t>
            </a:r>
            <a:r>
              <a:rPr lang="en-GB" altLang="en-US" dirty="0">
                <a:solidFill>
                  <a:srgbClr val="FF0000"/>
                </a:solidFill>
              </a:rPr>
              <a:t>reusable components</a:t>
            </a:r>
          </a:p>
          <a:p>
            <a:pPr>
              <a:lnSpc>
                <a:spcPct val="100000"/>
              </a:lnSpc>
            </a:pPr>
            <a:r>
              <a:rPr lang="en-GB" altLang="en-US" dirty="0"/>
              <a:t>For some systems, there may be an obvious mapping from real world entities to system objects</a:t>
            </a:r>
          </a:p>
        </p:txBody>
      </p:sp>
      <p:sp>
        <p:nvSpPr>
          <p:cNvPr id="2" name="Slide Number Placeholder 1"/>
          <p:cNvSpPr>
            <a:spLocks noGrp="1"/>
          </p:cNvSpPr>
          <p:nvPr>
            <p:ph type="sldNum" sz="quarter" idx="12"/>
          </p:nvPr>
        </p:nvSpPr>
        <p:spPr/>
        <p:txBody>
          <a:bodyPr/>
          <a:lstStyle/>
          <a:p>
            <a:fld id="{48F63A3B-78C7-47BE-AE5E-E10140E04643}" type="slidenum">
              <a:rPr lang="en-US" smtClean="0"/>
              <a:t>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TotalTime>
  <Pages>61</Pages>
  <Words>1806</Words>
  <Application>Microsoft Macintosh PowerPoint</Application>
  <PresentationFormat>On-screen Show (4:3)</PresentationFormat>
  <Paragraphs>295</Paragraphs>
  <Slides>48</Slides>
  <Notes>31</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48</vt:i4>
      </vt:variant>
    </vt:vector>
  </HeadingPairs>
  <TitlesOfParts>
    <vt:vector size="61" baseType="lpstr">
      <vt:lpstr>Arial</vt:lpstr>
      <vt:lpstr>Calibri</vt:lpstr>
      <vt:lpstr>Calibri Light</vt:lpstr>
      <vt:lpstr>Century Gothic</vt:lpstr>
      <vt:lpstr>Segoe UI Light</vt:lpstr>
      <vt:lpstr>Time</vt:lpstr>
      <vt:lpstr>Times</vt:lpstr>
      <vt:lpstr>Times New Roman</vt:lpstr>
      <vt:lpstr>Wingdings 3</vt:lpstr>
      <vt:lpstr>Office Theme</vt:lpstr>
      <vt:lpstr>Ion</vt:lpstr>
      <vt:lpstr>Default Design</vt:lpstr>
      <vt:lpstr>Document</vt:lpstr>
      <vt:lpstr>Object-Oriented  Analysis and Design </vt:lpstr>
      <vt:lpstr>UML</vt:lpstr>
      <vt:lpstr>Parts of UML</vt:lpstr>
      <vt:lpstr>Parts of UML (Cont…)</vt:lpstr>
      <vt:lpstr>Uses for UML  (Unified Modeling Language)</vt:lpstr>
      <vt:lpstr>Object-oriented Design</vt:lpstr>
      <vt:lpstr>Object-oriented Design Objectives</vt:lpstr>
      <vt:lpstr>Object-oriented Design Characteristics</vt:lpstr>
      <vt:lpstr>Advantages of OOD</vt:lpstr>
      <vt:lpstr>Objects and object classes </vt:lpstr>
      <vt:lpstr>Classes</vt:lpstr>
      <vt:lpstr>Attributes</vt:lpstr>
      <vt:lpstr>Operations</vt:lpstr>
      <vt:lpstr>Objects</vt:lpstr>
      <vt:lpstr>Object Diagrams</vt:lpstr>
      <vt:lpstr>Object communication</vt:lpstr>
      <vt:lpstr>Links and Associations</vt:lpstr>
      <vt:lpstr>Associations (cont..)</vt:lpstr>
      <vt:lpstr>An association model</vt:lpstr>
      <vt:lpstr>Example</vt:lpstr>
      <vt:lpstr>Multiplicity</vt:lpstr>
      <vt:lpstr>N- Associations</vt:lpstr>
      <vt:lpstr>Attributes on Associations</vt:lpstr>
      <vt:lpstr>Aggregation Indicators (Part-Of)</vt:lpstr>
      <vt:lpstr>Generalisation and inheritance</vt:lpstr>
      <vt:lpstr>A generalisation hierarchy</vt:lpstr>
      <vt:lpstr>Keynotes of inheritance</vt:lpstr>
      <vt:lpstr>PowerPoint Presentation</vt:lpstr>
      <vt:lpstr>Weather system description</vt:lpstr>
      <vt:lpstr>Weather station description</vt:lpstr>
      <vt:lpstr>Layered architecture</vt:lpstr>
      <vt:lpstr>System context and models of use</vt:lpstr>
      <vt:lpstr>Subsystems in the weather mapping system</vt:lpstr>
      <vt:lpstr>Use-case for the weather station</vt:lpstr>
      <vt:lpstr>Use-case description</vt:lpstr>
      <vt:lpstr>Architectural design</vt:lpstr>
      <vt:lpstr>Weather Station Architecture</vt:lpstr>
      <vt:lpstr>Object identification</vt:lpstr>
      <vt:lpstr>Approaches to identification</vt:lpstr>
      <vt:lpstr>Weather station classes</vt:lpstr>
      <vt:lpstr>Weather station classes</vt:lpstr>
      <vt:lpstr>Further objects and object refinement</vt:lpstr>
      <vt:lpstr>Weather station subsystems</vt:lpstr>
      <vt:lpstr>Data collection sequence</vt:lpstr>
      <vt:lpstr>Weather station state diagram</vt:lpstr>
      <vt:lpstr>Changes required</vt:lpstr>
      <vt:lpstr>Pollution monitoring</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Design</dc:title>
  <dc:creator/>
  <cp:lastModifiedBy>Dr.Junaid Akram</cp:lastModifiedBy>
  <cp:revision>55</cp:revision>
  <cp:lastPrinted>2023-11-05T18:07:27Z</cp:lastPrinted>
  <dcterms:created xsi:type="dcterms:W3CDTF">2023-11-05T18:07:27Z</dcterms:created>
  <dcterms:modified xsi:type="dcterms:W3CDTF">2023-11-12T19:39:49Z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1033-5.1.0.7912</vt:lpwstr>
  </property>
</Properties>
</file>