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72" r:id="rId2"/>
  </p:sldMasterIdLst>
  <p:notesMasterIdLst>
    <p:notesMasterId r:id="rId30"/>
  </p:notesMasterIdLst>
  <p:handoutMasterIdLst>
    <p:handoutMasterId r:id="rId31"/>
  </p:handoutMasterIdLst>
  <p:sldIdLst>
    <p:sldId id="485" r:id="rId3"/>
    <p:sldId id="492" r:id="rId4"/>
    <p:sldId id="308" r:id="rId5"/>
    <p:sldId id="309" r:id="rId6"/>
    <p:sldId id="344" r:id="rId7"/>
    <p:sldId id="310" r:id="rId8"/>
    <p:sldId id="311" r:id="rId9"/>
    <p:sldId id="312" r:id="rId10"/>
    <p:sldId id="313" r:id="rId11"/>
    <p:sldId id="314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328" r:id="rId25"/>
    <p:sldId id="505" r:id="rId26"/>
    <p:sldId id="315" r:id="rId27"/>
    <p:sldId id="316" r:id="rId28"/>
    <p:sldId id="486" r:id="rId29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7"/>
    <p:restoredTop sz="90956"/>
  </p:normalViewPr>
  <p:slideViewPr>
    <p:cSldViewPr>
      <p:cViewPr>
        <p:scale>
          <a:sx n="131" d="100"/>
          <a:sy n="131" d="100"/>
        </p:scale>
        <p:origin x="776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496AE83-975B-2633-3C02-1EF6DA0FA1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LU"/>
              <a:t>Click to edit Master notes styles</a:t>
            </a:r>
          </a:p>
          <a:p>
            <a:pPr lvl="1"/>
            <a:r>
              <a:rPr lang="en-GB" altLang="en-LU"/>
              <a:t>Second Level</a:t>
            </a:r>
          </a:p>
          <a:p>
            <a:pPr lvl="2"/>
            <a:r>
              <a:rPr lang="en-GB" altLang="en-LU"/>
              <a:t>Third Level</a:t>
            </a:r>
          </a:p>
          <a:p>
            <a:pPr lvl="3"/>
            <a:r>
              <a:rPr lang="en-GB" altLang="en-LU"/>
              <a:t>Fourth Level</a:t>
            </a:r>
          </a:p>
          <a:p>
            <a:pPr lvl="4"/>
            <a:r>
              <a:rPr lang="en-GB" altLang="en-LU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47CEADB-8B35-ED8A-B453-20B04E1F46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85090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7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921DE5-DDC0-14C1-73A0-2BB0ADBF5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F2670-AE1D-E14E-AD55-F12F22815C73}" type="slidenum">
              <a:rPr lang="en-US" altLang="en-LU"/>
              <a:pPr/>
              <a:t>11</a:t>
            </a:fld>
            <a:endParaRPr lang="en-US" altLang="en-LU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C97F5865-EA51-8DF3-22C3-A727989B7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4C5F33D-0358-7BCA-CEEA-97B65CA68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A11A40-8008-E4DE-A615-29392083F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054BD-F43F-664E-8B48-C5AB56D101CD}" type="slidenum">
              <a:rPr lang="en-US" altLang="en-LU"/>
              <a:pPr/>
              <a:t>12</a:t>
            </a:fld>
            <a:endParaRPr lang="en-US" altLang="en-LU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4B5F8E8C-F91A-3593-B61D-FB2C9EB63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B2A2097-E199-886D-DFC4-D69D1DEAB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F044E4-0865-D956-2C94-9818B9B46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CE0A3-6548-304A-A9A1-937E6C08566A}" type="slidenum">
              <a:rPr lang="en-US" altLang="en-LU"/>
              <a:pPr/>
              <a:t>13</a:t>
            </a:fld>
            <a:endParaRPr lang="en-US" altLang="en-LU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99135BA5-B3F8-CA77-3BAE-52854DA06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DAEB2DE-DCB1-C8F7-49F5-C2776CB3F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45913AF-2EB1-E47F-6157-72E81FF55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A0BB9-2430-2C48-9917-B0D3E8B06F5C}" type="slidenum">
              <a:rPr lang="en-US" altLang="en-LU"/>
              <a:pPr/>
              <a:t>14</a:t>
            </a:fld>
            <a:endParaRPr lang="en-US" altLang="en-LU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61898540-8470-17DB-48B6-B83041593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63A63711-6672-AEED-FAF2-79103CF6E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2889BD-4F0D-A2A8-B09C-517A6D821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192DD-E5D3-4B4B-A028-F6C4CB6ADB09}" type="slidenum">
              <a:rPr lang="en-US" altLang="en-LU"/>
              <a:pPr/>
              <a:t>15</a:t>
            </a:fld>
            <a:endParaRPr lang="en-US" altLang="en-LU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3F8CEA27-FFE1-600A-978A-9DE01893B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36338EF-EB42-0A6B-66CE-CD9473A84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372A60-79C2-7891-E6BC-0C819E03A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F9C2D-EC86-144A-8995-61C55F2E30AE}" type="slidenum">
              <a:rPr lang="en-US" altLang="en-LU"/>
              <a:pPr/>
              <a:t>16</a:t>
            </a:fld>
            <a:endParaRPr lang="en-US" altLang="en-LU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7FB867E8-FBC5-9F59-8D85-EB7B1D473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D53E689-9AC3-3012-A3B1-81F4DED35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A769E9-64CA-14C1-B5CB-4843CA39B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D5F0F-6929-CF46-9783-A55C3EB7595F}" type="slidenum">
              <a:rPr lang="en-US" altLang="en-LU"/>
              <a:pPr/>
              <a:t>17</a:t>
            </a:fld>
            <a:endParaRPr lang="en-US" altLang="en-LU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76EA68EC-4F4D-B3F6-160D-E3CB62406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9F22D26-534C-BB4D-DF50-CB7A85752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E83EC3-0133-F52B-0499-A013D6007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FE8C7-E5B2-CD4C-BACC-2DAFBCFD3DF2}" type="slidenum">
              <a:rPr lang="en-US" altLang="en-LU"/>
              <a:pPr/>
              <a:t>18</a:t>
            </a:fld>
            <a:endParaRPr lang="en-US" altLang="en-LU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AC47F78D-6C2A-C392-2242-2CF486912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414942EC-BCCA-CF96-9235-7F05AE705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6CD245-F348-AB6B-3466-E08308CE1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9B165-544F-9640-9174-BD51A8209000}" type="slidenum">
              <a:rPr lang="en-US" altLang="en-LU"/>
              <a:pPr/>
              <a:t>19</a:t>
            </a:fld>
            <a:endParaRPr lang="en-US" altLang="en-LU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E4AC140-3D78-B857-90EF-DEC34E338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D7DD7A6-7806-2266-D1E3-D032E34B5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0CFB36-A6CC-8309-9C02-81D9B6579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BD299-584E-B74F-85FF-B7966F1E971E}" type="slidenum">
              <a:rPr lang="en-US" altLang="en-LU"/>
              <a:pPr/>
              <a:t>20</a:t>
            </a:fld>
            <a:endParaRPr lang="en-US" altLang="en-LU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14E292E-3CE6-0796-0285-4BE8DB2C9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113ED34-2D2A-846C-37AD-6EED1967E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61F723-2FEF-D968-EC53-C2C214778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63625-1332-784F-BC14-D64DA3824AE2}" type="slidenum">
              <a:rPr lang="en-US" altLang="en-LU"/>
              <a:pPr/>
              <a:t>3</a:t>
            </a:fld>
            <a:endParaRPr lang="en-US" altLang="en-LU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464DCA2D-8BDD-59A7-96DE-372B51AAB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D937E0B8-628C-11A9-D9BC-7127A6CBA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C74A16-93F0-8ABB-F226-A8216F067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2D8FB-A969-DD4E-AB16-3EF1EE352C44}" type="slidenum">
              <a:rPr lang="en-US" altLang="en-LU"/>
              <a:pPr/>
              <a:t>21</a:t>
            </a:fld>
            <a:endParaRPr lang="en-US" altLang="en-LU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D0BFBBC8-8D3A-B755-337C-49E1B226F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7275B5F-4720-71B3-728D-FACCC23FA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4E9D78-74CE-D90E-58FF-D90C86D95F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4BCE1-76CB-3E43-9B67-2A9825963DF5}" type="slidenum">
              <a:rPr lang="en-US" altLang="en-LU"/>
              <a:pPr/>
              <a:t>22</a:t>
            </a:fld>
            <a:endParaRPr lang="en-US" altLang="en-LU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87925C78-A3D2-398F-5C45-4CFC5A3F4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A9484352-FD94-E4DA-1F23-09B66EEA0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EFAB4B-3BA9-D07A-B8F2-A4720D372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EFC93-D982-3642-AC92-1E97B355C120}" type="slidenum">
              <a:rPr lang="en-US" altLang="en-LU"/>
              <a:pPr/>
              <a:t>23</a:t>
            </a:fld>
            <a:endParaRPr lang="en-US" altLang="en-LU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39EEE599-29DF-2B90-6EBA-E497443219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198BBB1-FC9B-8F51-8B2C-6F1C575E3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46C328-ECD1-37EC-75D6-B3008EC67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F98E9-ADA1-D84A-BBB5-FF84575B6ED8}" type="slidenum">
              <a:rPr lang="en-US" altLang="en-LU"/>
              <a:pPr/>
              <a:t>24</a:t>
            </a:fld>
            <a:endParaRPr lang="en-US" altLang="en-LU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7283DCC1-1DE6-364E-C79A-3ADB6AB7D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5D5847BF-8A2F-E0EB-A836-B03881C70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B214E99-C712-DAE3-01FA-C143E7642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LU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0BCBDC-9096-2EB5-CE0D-F3A9BF1D00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5CF4F2-1150-D5AD-076F-E13ED3819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63C7B-7C26-D646-9943-74D2CBA71D8C}" type="slidenum">
              <a:rPr lang="en-US" altLang="en-LU"/>
              <a:pPr/>
              <a:t>4</a:t>
            </a:fld>
            <a:endParaRPr lang="en-US" altLang="en-LU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8FC2DD30-B44F-375E-51AE-B15C477976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AA91CCA7-4C2F-B471-B0D5-D4062F850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34276C-DE78-0EA8-179A-13FA017455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A4377-95FF-1946-8303-C98FE8857734}" type="slidenum">
              <a:rPr lang="en-US" altLang="en-LU"/>
              <a:pPr/>
              <a:t>5</a:t>
            </a:fld>
            <a:endParaRPr lang="en-US" altLang="en-LU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AF6B34AD-A91E-2D88-71FD-414FF1804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B10BF6C5-F288-CA55-6733-EDB67B3AC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5CE2DF-8198-F4AF-922E-EB5941112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807AF-565E-9241-8AEF-AD59EC480223}" type="slidenum">
              <a:rPr lang="en-US" altLang="en-LU"/>
              <a:pPr/>
              <a:t>6</a:t>
            </a:fld>
            <a:endParaRPr lang="en-US" altLang="en-LU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A29250C0-B60D-6C61-CA31-07B9693B3B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3DF86039-C077-7380-B3AE-34A6CA792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3B63D5-2856-01A0-1BD0-46C72A954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C38AD-0441-F545-AB51-C2E1D35023D3}" type="slidenum">
              <a:rPr lang="en-US" altLang="en-LU"/>
              <a:pPr/>
              <a:t>7</a:t>
            </a:fld>
            <a:endParaRPr lang="en-US" altLang="en-LU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20A323E7-74F2-F1F4-0BD6-5B47195F5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66F5599-B03C-ADF1-43BE-3A15E59EF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0FB09E-82FA-C4F7-5B99-A932751CB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EA9D0-45D3-A343-8BB8-7F05D9B4DE3F}" type="slidenum">
              <a:rPr lang="en-US" altLang="en-LU"/>
              <a:pPr/>
              <a:t>8</a:t>
            </a:fld>
            <a:endParaRPr lang="en-US" altLang="en-LU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7C9B91A0-2EC1-EDE9-FF87-D691B95D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7A789CE-8007-729B-45EE-7F526FCC6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370870-C73B-0891-FC67-8D3C8005B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8E8AB-E269-0E4A-A89D-B43B87ED96B6}" type="slidenum">
              <a:rPr lang="en-US" altLang="en-LU"/>
              <a:pPr/>
              <a:t>9</a:t>
            </a:fld>
            <a:endParaRPr lang="en-US" altLang="en-LU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FE50586A-9DA5-8A75-18FC-F97C9C58E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643D4128-7416-2BC4-7D61-1B78DD445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40C6F9-351E-B518-0F40-B9231DC6B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BDDA1-5D54-564D-A7D3-2AE706B6D941}" type="slidenum">
              <a:rPr lang="en-US" altLang="en-LU"/>
              <a:pPr/>
              <a:t>10</a:t>
            </a:fld>
            <a:endParaRPr lang="en-US" altLang="en-LU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FEA77A98-CB91-724E-FED2-5231EA2832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5000175-4D89-329F-7847-E6D72CD71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LU" altLang="en-L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BFFE-FC86-ED48-BA6D-5318C4EA14C0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1F7E-D79D-0043-872B-EAD79E31E8E3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5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EC91-1055-6341-9ACF-BB626655AECC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3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2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550-2781-5543-9BE4-105014613A83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8740-AA3E-404D-A9F0-E132CA7DE69F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8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861735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FD3-CE6E-FE45-9F9C-233F528115EA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7"/>
            <a:ext cx="3297254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1" y="2056093"/>
            <a:ext cx="3297256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A003-9196-F74B-BBD7-B57ACB358663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C58-D18B-AF4F-AA50-88E0808E0171}" type="datetime1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3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905-FCA9-C740-9F7C-1F2F35827042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036-6AEE-7C44-936C-10FECE66A5CB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5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3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2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3BA-5E8C-8345-AA37-8713004AD876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E689-AACC-BA4A-B3A3-2EFB42193980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1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1" y="1854193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C58E-848D-D94F-8654-A63F047A44C0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1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800588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782-5232-CC43-8661-FACF571F2A2F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4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A3B9-9E01-0542-B96E-E3D85866A19F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1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2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1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DD4D-E64B-AB4A-A024-AB718D7042F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8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61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2E67-DC62-444A-8B86-D9A7180E7B7A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2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8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6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63F-5AC4-1B44-98C5-BD39B901FD1A}" type="datetime1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8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50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3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50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2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7" y="4827212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425095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10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2FE-BA5C-A148-BB80-42DAD0EC176A}" type="datetime1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9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3320-F0D0-3C49-8C9D-9FE0D795557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2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5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FF55-0281-5A44-B16A-6F686607E4F5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8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8568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05-638E-7A43-A646-C273421EB599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41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88017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67540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072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2F30-2AC8-6B48-987C-73A1114A665B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B80D-D541-5B4C-96B1-700906E46B5F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2F21-88C9-8945-B0DF-F7B9A52D5CE8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6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3836-B36C-7F43-ADB2-BAC06A0CF2B4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4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31FD-BBF9-5445-89B9-37ED076DBF92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7F3F-BE43-144E-8393-584BDB2902FD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5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8ABB-5EC9-054C-A48C-18EDB156351D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8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7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2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60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2052920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6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BF82D9-413B-5D44-93A6-B25740FD0147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7" y="3263399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1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8131628" cy="1348739"/>
          </a:xfrm>
        </p:spPr>
        <p:txBody>
          <a:bodyPr/>
          <a:lstStyle/>
          <a:p>
            <a:pPr algn="ctr"/>
            <a:r>
              <a:rPr lang="en-US" altLang="en-LU" sz="4800" b="1" dirty="0"/>
              <a:t>Object-Oriented </a:t>
            </a:r>
            <a:br>
              <a:rPr lang="en-US" altLang="en-LU" sz="4800" b="1" dirty="0"/>
            </a:br>
            <a:r>
              <a:rPr lang="en-US" altLang="en-LU" sz="4800" b="1" dirty="0"/>
              <a:t>Analysis and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4437112"/>
            <a:ext cx="5616068" cy="179377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4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Junaid 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1800" cap="none" dirty="0"/>
          </a:p>
          <a:p>
            <a:pPr algn="ctr"/>
            <a:r>
              <a:rPr lang="en-US" altLang="en-US" sz="1200" cap="none" dirty="0">
                <a:solidFill>
                  <a:srgbClr val="000000"/>
                </a:solidFill>
                <a:latin typeface="Time"/>
              </a:rPr>
              <a:t>Assistant Professor, Department Of Computer Science Comsats (Lahore)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6925" y="2982906"/>
            <a:ext cx="45720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724"/>
            <a:endParaRPr lang="en-US" sz="1500" dirty="0"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3968" y="3645024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24"/>
            <a:r>
              <a:rPr lang="en-GB" sz="2400" dirty="0">
                <a:solidFill>
                  <a:srgbClr val="1E5155"/>
                </a:solidFill>
                <a:latin typeface="Century Gothic" panose="020B0502020202020204"/>
              </a:rPr>
              <a:t>By</a:t>
            </a:r>
            <a:endParaRPr lang="en-GB" sz="900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82619874"/>
      </p:ext>
    </p:extLst>
  </p:cSld>
  <p:clrMapOvr>
    <a:masterClrMapping/>
  </p:clrMapOvr>
  <p:transition spd="slow" advTm="6582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AC63194-BE01-9572-7B8B-6B098DEA4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LU" sz="5400"/>
              <a:t>Example</a:t>
            </a:r>
            <a:endParaRPr lang="en-CA" altLang="en-LU" sz="5400"/>
          </a:p>
        </p:txBody>
      </p:sp>
      <p:grpSp>
        <p:nvGrpSpPr>
          <p:cNvPr id="94211" name="Group 3">
            <a:extLst>
              <a:ext uri="{FF2B5EF4-FFF2-40B4-BE49-F238E27FC236}">
                <a16:creationId xmlns:a16="http://schemas.microsoft.com/office/drawing/2014/main" id="{C7454C37-AD27-DAF4-F6C1-10608A987DE3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216025"/>
            <a:ext cx="6978650" cy="2216150"/>
            <a:chOff x="566" y="1276"/>
            <a:chExt cx="4396" cy="1396"/>
          </a:xfrm>
        </p:grpSpPr>
        <p:grpSp>
          <p:nvGrpSpPr>
            <p:cNvPr id="94212" name="Group 4">
              <a:extLst>
                <a:ext uri="{FF2B5EF4-FFF2-40B4-BE49-F238E27FC236}">
                  <a16:creationId xmlns:a16="http://schemas.microsoft.com/office/drawing/2014/main" id="{9F5FD003-2C06-021A-3BAB-ECAB2C28B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276"/>
              <a:ext cx="2103" cy="1396"/>
              <a:chOff x="1315" y="1210"/>
              <a:chExt cx="2103" cy="1396"/>
            </a:xfrm>
          </p:grpSpPr>
          <p:sp>
            <p:nvSpPr>
              <p:cNvPr id="94213" name="Text Box 5">
                <a:extLst>
                  <a:ext uri="{FF2B5EF4-FFF2-40B4-BE49-F238E27FC236}">
                    <a16:creationId xmlns:a16="http://schemas.microsoft.com/office/drawing/2014/main" id="{5D2AF8AF-5D99-7875-E7EB-3CF1AF755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5" y="1210"/>
                <a:ext cx="2103" cy="13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LU" dirty="0"/>
                  <a:t>Customer</a:t>
                </a:r>
              </a:p>
              <a:p>
                <a:pPr>
                  <a:spcBef>
                    <a:spcPct val="50000"/>
                  </a:spcBef>
                </a:pPr>
                <a:endParaRPr lang="en-US" altLang="en-LU" sz="1050" dirty="0"/>
              </a:p>
              <a:p>
                <a:pPr>
                  <a:spcBef>
                    <a:spcPct val="50000"/>
                  </a:spcBef>
                </a:pPr>
                <a:r>
                  <a:rPr lang="en-US" altLang="en-LU" dirty="0" err="1"/>
                  <a:t>companyName</a:t>
                </a:r>
                <a:br>
                  <a:rPr lang="en-US" altLang="en-LU" dirty="0"/>
                </a:br>
                <a:r>
                  <a:rPr lang="en-US" altLang="en-LU" dirty="0" err="1"/>
                  <a:t>primeContact</a:t>
                </a:r>
                <a:br>
                  <a:rPr lang="en-US" altLang="en-LU" dirty="0"/>
                </a:br>
                <a:r>
                  <a:rPr lang="en-US" altLang="en-LU" dirty="0"/>
                  <a:t>address</a:t>
                </a:r>
                <a:br>
                  <a:rPr lang="en-US" altLang="en-LU" dirty="0"/>
                </a:br>
                <a:r>
                  <a:rPr lang="en-US" altLang="en-LU" dirty="0"/>
                  <a:t>phone</a:t>
                </a:r>
                <a:br>
                  <a:rPr lang="en-US" altLang="en-LU" dirty="0"/>
                </a:br>
                <a:r>
                  <a:rPr lang="en-US" altLang="en-LU" dirty="0"/>
                  <a:t>fax</a:t>
                </a:r>
                <a:endParaRPr lang="en-CA" altLang="en-LU" dirty="0"/>
              </a:p>
            </p:txBody>
          </p:sp>
          <p:sp>
            <p:nvSpPr>
              <p:cNvPr id="94214" name="Line 6">
                <a:extLst>
                  <a:ext uri="{FF2B5EF4-FFF2-40B4-BE49-F238E27FC236}">
                    <a16:creationId xmlns:a16="http://schemas.microsoft.com/office/drawing/2014/main" id="{F9D941E8-EE09-CFEA-F435-3BCA55E91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5" y="1528"/>
                <a:ext cx="20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</p:grpSp>
        <p:sp>
          <p:nvSpPr>
            <p:cNvPr id="94215" name="Rectangle 7">
              <a:extLst>
                <a:ext uri="{FF2B5EF4-FFF2-40B4-BE49-F238E27FC236}">
                  <a16:creationId xmlns:a16="http://schemas.microsoft.com/office/drawing/2014/main" id="{735ADC35-2725-012D-947B-4975E0010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919"/>
              <a:ext cx="1133" cy="2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/>
                <a:t>Project</a:t>
              </a:r>
              <a:endParaRPr lang="en-CA" altLang="en-LU"/>
            </a:p>
          </p:txBody>
        </p:sp>
        <p:cxnSp>
          <p:nvCxnSpPr>
            <p:cNvPr id="94216" name="AutoShape 8">
              <a:extLst>
                <a:ext uri="{FF2B5EF4-FFF2-40B4-BE49-F238E27FC236}">
                  <a16:creationId xmlns:a16="http://schemas.microsoft.com/office/drawing/2014/main" id="{2C427086-70F9-F556-2DDF-C3D6E54323BE}"/>
                </a:ext>
              </a:extLst>
            </p:cNvPr>
            <p:cNvCxnSpPr>
              <a:cxnSpLocks noChangeShapeType="1"/>
              <a:stCxn id="94213" idx="3"/>
              <a:endCxn id="94215" idx="1"/>
            </p:cNvCxnSpPr>
            <p:nvPr/>
          </p:nvCxnSpPr>
          <p:spPr bwMode="auto">
            <a:xfrm>
              <a:off x="2669" y="1974"/>
              <a:ext cx="1160" cy="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217" name="Text Box 9">
              <a:extLst>
                <a:ext uri="{FF2B5EF4-FFF2-40B4-BE49-F238E27FC236}">
                  <a16:creationId xmlns:a16="http://schemas.microsoft.com/office/drawing/2014/main" id="{36DB1F26-122D-92BA-5563-3A528BBA9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804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/>
                <a:t>contracts</a:t>
              </a:r>
              <a:endParaRPr lang="en-CA" altLang="en-LU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7462D3C-B1B8-2AE5-694A-0A8D212FC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LU" sz="5400"/>
              <a:t>Example</a:t>
            </a:r>
            <a:endParaRPr lang="en-CA" altLang="en-LU" sz="5400"/>
          </a:p>
        </p:txBody>
      </p:sp>
      <p:grpSp>
        <p:nvGrpSpPr>
          <p:cNvPr id="95235" name="Group 3">
            <a:extLst>
              <a:ext uri="{FF2B5EF4-FFF2-40B4-BE49-F238E27FC236}">
                <a16:creationId xmlns:a16="http://schemas.microsoft.com/office/drawing/2014/main" id="{58F59238-282B-CB1B-0DFC-4E5977075216}"/>
              </a:ext>
            </a:extLst>
          </p:cNvPr>
          <p:cNvGrpSpPr>
            <a:grpSpLocks/>
          </p:cNvGrpSpPr>
          <p:nvPr/>
        </p:nvGrpSpPr>
        <p:grpSpPr bwMode="auto">
          <a:xfrm>
            <a:off x="898527" y="1216025"/>
            <a:ext cx="3338513" cy="1760538"/>
            <a:chOff x="1315" y="1210"/>
            <a:chExt cx="2103" cy="1109"/>
          </a:xfrm>
        </p:grpSpPr>
        <p:sp>
          <p:nvSpPr>
            <p:cNvPr id="95236" name="Text Box 4">
              <a:extLst>
                <a:ext uri="{FF2B5EF4-FFF2-40B4-BE49-F238E27FC236}">
                  <a16:creationId xmlns:a16="http://schemas.microsoft.com/office/drawing/2014/main" id="{024AD8C5-BA81-D33A-D59C-DA49C4687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11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Project</a:t>
              </a:r>
            </a:p>
            <a:p>
              <a:pPr>
                <a:spcBef>
                  <a:spcPct val="50000"/>
                </a:spcBef>
              </a:pPr>
              <a:r>
                <a:rPr lang="en-US" altLang="en-LU"/>
                <a:t>name</a:t>
              </a:r>
              <a:br>
                <a:rPr lang="en-US" altLang="en-LU"/>
              </a:br>
              <a:r>
                <a:rPr lang="en-US" altLang="en-LU"/>
                <a:t>description</a:t>
              </a:r>
              <a:br>
                <a:rPr lang="en-US" altLang="en-LU"/>
              </a:br>
              <a:r>
                <a:rPr lang="en-US" altLang="en-LU"/>
                <a:t>startDate: date</a:t>
              </a:r>
              <a:endParaRPr lang="en-CA" altLang="en-LU"/>
            </a:p>
          </p:txBody>
        </p:sp>
        <p:sp>
          <p:nvSpPr>
            <p:cNvPr id="95237" name="Line 5">
              <a:extLst>
                <a:ext uri="{FF2B5EF4-FFF2-40B4-BE49-F238E27FC236}">
                  <a16:creationId xmlns:a16="http://schemas.microsoft.com/office/drawing/2014/main" id="{BFCC3052-C004-AF96-A99A-BE4E38CEC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528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sp>
        <p:nvSpPr>
          <p:cNvPr id="95238" name="Rectangle 6">
            <a:extLst>
              <a:ext uri="{FF2B5EF4-FFF2-40B4-BE49-F238E27FC236}">
                <a16:creationId xmlns:a16="http://schemas.microsoft.com/office/drawing/2014/main" id="{60042C6A-9F3B-98AB-77F3-8D0B8301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40" y="2236790"/>
            <a:ext cx="1798637" cy="4270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Customer</a:t>
            </a:r>
            <a:endParaRPr lang="en-CA" altLang="en-LU"/>
          </a:p>
        </p:txBody>
      </p:sp>
      <p:cxnSp>
        <p:nvCxnSpPr>
          <p:cNvPr id="95239" name="AutoShape 7">
            <a:extLst>
              <a:ext uri="{FF2B5EF4-FFF2-40B4-BE49-F238E27FC236}">
                <a16:creationId xmlns:a16="http://schemas.microsoft.com/office/drawing/2014/main" id="{15B1A3D4-5700-ACB3-71A7-646828823621}"/>
              </a:ext>
            </a:extLst>
          </p:cNvPr>
          <p:cNvCxnSpPr>
            <a:cxnSpLocks noChangeShapeType="1"/>
            <a:stCxn id="95236" idx="3"/>
            <a:endCxn id="95238" idx="1"/>
          </p:cNvCxnSpPr>
          <p:nvPr/>
        </p:nvCxnSpPr>
        <p:spPr bwMode="auto">
          <a:xfrm flipV="1">
            <a:off x="4249738" y="2451102"/>
            <a:ext cx="1816100" cy="111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0" name="Text Box 8">
            <a:extLst>
              <a:ext uri="{FF2B5EF4-FFF2-40B4-BE49-F238E27FC236}">
                <a16:creationId xmlns:a16="http://schemas.microsoft.com/office/drawing/2014/main" id="{3E2FFC66-1C32-DC79-6EDB-C65B1E34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90" y="2070100"/>
            <a:ext cx="166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LU"/>
              <a:t>contracts </a:t>
            </a:r>
            <a:r>
              <a:rPr lang="en-US" altLang="en-LU">
                <a:cs typeface="Times New Roman" panose="02020603050405020304" pitchFamily="18" charset="0"/>
              </a:rPr>
              <a:t>◄</a:t>
            </a:r>
          </a:p>
        </p:txBody>
      </p:sp>
      <p:grpSp>
        <p:nvGrpSpPr>
          <p:cNvPr id="95241" name="Group 9">
            <a:extLst>
              <a:ext uri="{FF2B5EF4-FFF2-40B4-BE49-F238E27FC236}">
                <a16:creationId xmlns:a16="http://schemas.microsoft.com/office/drawing/2014/main" id="{A4A796B6-6ED9-365D-0C6A-E97600443483}"/>
              </a:ext>
            </a:extLst>
          </p:cNvPr>
          <p:cNvGrpSpPr>
            <a:grpSpLocks/>
          </p:cNvGrpSpPr>
          <p:nvPr/>
        </p:nvGrpSpPr>
        <p:grpSpPr bwMode="auto">
          <a:xfrm>
            <a:off x="898527" y="3665540"/>
            <a:ext cx="3338513" cy="2490787"/>
            <a:chOff x="1315" y="1210"/>
            <a:chExt cx="2103" cy="1569"/>
          </a:xfrm>
        </p:grpSpPr>
        <p:sp>
          <p:nvSpPr>
            <p:cNvPr id="95242" name="Text Box 10">
              <a:extLst>
                <a:ext uri="{FF2B5EF4-FFF2-40B4-BE49-F238E27FC236}">
                  <a16:creationId xmlns:a16="http://schemas.microsoft.com/office/drawing/2014/main" id="{5F49F341-209E-6900-F362-5CA40A712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15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Activity</a:t>
              </a:r>
            </a:p>
            <a:p>
              <a:pPr>
                <a:spcBef>
                  <a:spcPct val="50000"/>
                </a:spcBef>
              </a:pPr>
              <a:r>
                <a:rPr lang="en-US" altLang="en-LU"/>
                <a:t>name</a:t>
              </a:r>
              <a:br>
                <a:rPr lang="en-US" altLang="en-LU"/>
              </a:br>
              <a:r>
                <a:rPr lang="en-US" altLang="en-LU"/>
                <a:t>description</a:t>
              </a:r>
              <a:br>
                <a:rPr lang="en-US" altLang="en-LU"/>
              </a:br>
              <a:r>
                <a:rPr lang="en-US" altLang="en-LU"/>
                <a:t>startDate: date</a:t>
              </a:r>
              <a:br>
                <a:rPr lang="en-US" altLang="en-LU"/>
              </a:br>
              <a:r>
                <a:rPr lang="en-US" altLang="en-LU"/>
                <a:t>estHours: int</a:t>
              </a:r>
              <a:br>
                <a:rPr lang="en-US" altLang="en-LU"/>
              </a:br>
              <a:r>
                <a:rPr lang="en-US" altLang="en-LU"/>
                <a:t>deliverable: string</a:t>
              </a:r>
              <a:endParaRPr lang="en-CA" altLang="en-LU"/>
            </a:p>
          </p:txBody>
        </p:sp>
        <p:sp>
          <p:nvSpPr>
            <p:cNvPr id="95243" name="Line 11">
              <a:extLst>
                <a:ext uri="{FF2B5EF4-FFF2-40B4-BE49-F238E27FC236}">
                  <a16:creationId xmlns:a16="http://schemas.microsoft.com/office/drawing/2014/main" id="{C8B78848-1AA9-C3EE-04CC-299C41F6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528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cxnSp>
        <p:nvCxnSpPr>
          <p:cNvPr id="95244" name="AutoShape 12">
            <a:extLst>
              <a:ext uri="{FF2B5EF4-FFF2-40B4-BE49-F238E27FC236}">
                <a16:creationId xmlns:a16="http://schemas.microsoft.com/office/drawing/2014/main" id="{0D3C7B05-F710-990D-C146-26C314B7F8D4}"/>
              </a:ext>
            </a:extLst>
          </p:cNvPr>
          <p:cNvCxnSpPr>
            <a:cxnSpLocks noChangeShapeType="1"/>
            <a:stCxn id="95236" idx="2"/>
            <a:endCxn id="95242" idx="0"/>
          </p:cNvCxnSpPr>
          <p:nvPr/>
        </p:nvCxnSpPr>
        <p:spPr bwMode="auto">
          <a:xfrm>
            <a:off x="2568575" y="2989265"/>
            <a:ext cx="0" cy="663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5" name="AutoShape 13">
            <a:extLst>
              <a:ext uri="{FF2B5EF4-FFF2-40B4-BE49-F238E27FC236}">
                <a16:creationId xmlns:a16="http://schemas.microsoft.com/office/drawing/2014/main" id="{5C49DF56-DBE4-E544-3175-A352BAF47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7" y="2997200"/>
            <a:ext cx="138113" cy="2746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95246" name="Rectangle 14">
            <a:extLst>
              <a:ext uri="{FF2B5EF4-FFF2-40B4-BE49-F238E27FC236}">
                <a16:creationId xmlns:a16="http://schemas.microsoft.com/office/drawing/2014/main" id="{C5D968B4-ADBA-7B38-ABE8-D7CF6384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706940"/>
            <a:ext cx="1798638" cy="4270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Task</a:t>
            </a:r>
            <a:endParaRPr lang="en-CA" altLang="en-LU"/>
          </a:p>
        </p:txBody>
      </p:sp>
      <p:cxnSp>
        <p:nvCxnSpPr>
          <p:cNvPr id="95247" name="AutoShape 15">
            <a:extLst>
              <a:ext uri="{FF2B5EF4-FFF2-40B4-BE49-F238E27FC236}">
                <a16:creationId xmlns:a16="http://schemas.microsoft.com/office/drawing/2014/main" id="{16BEAF69-B7B2-FEA0-BBC4-7A122E6461B4}"/>
              </a:ext>
            </a:extLst>
          </p:cNvPr>
          <p:cNvCxnSpPr>
            <a:cxnSpLocks noChangeShapeType="1"/>
            <a:stCxn id="95242" idx="3"/>
            <a:endCxn id="95246" idx="1"/>
          </p:cNvCxnSpPr>
          <p:nvPr/>
        </p:nvCxnSpPr>
        <p:spPr bwMode="auto">
          <a:xfrm>
            <a:off x="4249738" y="4911727"/>
            <a:ext cx="1922462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8" name="AutoShape 16">
            <a:extLst>
              <a:ext uri="{FF2B5EF4-FFF2-40B4-BE49-F238E27FC236}">
                <a16:creationId xmlns:a16="http://schemas.microsoft.com/office/drawing/2014/main" id="{92734649-8CC1-58AD-7790-44F65E144F4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14826" y="4765677"/>
            <a:ext cx="138112" cy="274637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08BAF10-C9C2-3D35-A8C9-0B92DE963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9832" y="-171400"/>
            <a:ext cx="7772400" cy="1066800"/>
          </a:xfrm>
        </p:spPr>
        <p:txBody>
          <a:bodyPr/>
          <a:lstStyle/>
          <a:p>
            <a:r>
              <a:rPr lang="en-US" altLang="en-LU" sz="5400" dirty="0"/>
              <a:t>Example</a:t>
            </a:r>
            <a:endParaRPr lang="en-CA" altLang="en-LU" sz="5400" dirty="0"/>
          </a:p>
        </p:txBody>
      </p:sp>
      <p:grpSp>
        <p:nvGrpSpPr>
          <p:cNvPr id="96259" name="Group 3">
            <a:extLst>
              <a:ext uri="{FF2B5EF4-FFF2-40B4-BE49-F238E27FC236}">
                <a16:creationId xmlns:a16="http://schemas.microsoft.com/office/drawing/2014/main" id="{6B6F0EE3-0683-1240-7969-1BBB4710985A}"/>
              </a:ext>
            </a:extLst>
          </p:cNvPr>
          <p:cNvGrpSpPr>
            <a:grpSpLocks/>
          </p:cNvGrpSpPr>
          <p:nvPr/>
        </p:nvGrpSpPr>
        <p:grpSpPr bwMode="auto">
          <a:xfrm>
            <a:off x="244477" y="2130425"/>
            <a:ext cx="3338513" cy="1760538"/>
            <a:chOff x="1315" y="1210"/>
            <a:chExt cx="2103" cy="1109"/>
          </a:xfrm>
        </p:grpSpPr>
        <p:sp>
          <p:nvSpPr>
            <p:cNvPr id="96260" name="Text Box 4">
              <a:extLst>
                <a:ext uri="{FF2B5EF4-FFF2-40B4-BE49-F238E27FC236}">
                  <a16:creationId xmlns:a16="http://schemas.microsoft.com/office/drawing/2014/main" id="{FF87F622-A593-5618-DD33-6023ED5EC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11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 dirty="0"/>
                <a:t>Task</a:t>
              </a:r>
            </a:p>
            <a:p>
              <a:pPr>
                <a:spcBef>
                  <a:spcPct val="50000"/>
                </a:spcBef>
              </a:pPr>
              <a:r>
                <a:rPr lang="en-US" altLang="en-LU" dirty="0"/>
                <a:t>description</a:t>
              </a:r>
              <a:br>
                <a:rPr lang="en-US" altLang="en-LU" dirty="0"/>
              </a:br>
              <a:r>
                <a:rPr lang="en-US" altLang="en-LU" dirty="0" err="1"/>
                <a:t>startDate</a:t>
              </a:r>
              <a:r>
                <a:rPr lang="en-US" altLang="en-LU" dirty="0"/>
                <a:t>: date</a:t>
              </a:r>
              <a:br>
                <a:rPr lang="en-US" altLang="en-LU" dirty="0"/>
              </a:br>
              <a:r>
                <a:rPr lang="en-US" altLang="en-LU" dirty="0" err="1"/>
                <a:t>estHours</a:t>
              </a:r>
              <a:r>
                <a:rPr lang="en-US" altLang="en-LU" dirty="0"/>
                <a:t>: int</a:t>
              </a:r>
              <a:endParaRPr lang="en-CA" altLang="en-LU" dirty="0"/>
            </a:p>
          </p:txBody>
        </p:sp>
        <p:sp>
          <p:nvSpPr>
            <p:cNvPr id="96261" name="Line 5">
              <a:extLst>
                <a:ext uri="{FF2B5EF4-FFF2-40B4-BE49-F238E27FC236}">
                  <a16:creationId xmlns:a16="http://schemas.microsoft.com/office/drawing/2014/main" id="{FD721CDA-DF00-281C-55E8-351A36034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528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sp>
        <p:nvSpPr>
          <p:cNvPr id="96262" name="Rectangle 6">
            <a:extLst>
              <a:ext uri="{FF2B5EF4-FFF2-40B4-BE49-F238E27FC236}">
                <a16:creationId xmlns:a16="http://schemas.microsoft.com/office/drawing/2014/main" id="{12F0886F-3F5A-2703-CFEE-56FD2FA7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727075"/>
            <a:ext cx="1798638" cy="4270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Activity</a:t>
            </a:r>
            <a:endParaRPr lang="en-CA" altLang="en-LU"/>
          </a:p>
        </p:txBody>
      </p:sp>
      <p:cxnSp>
        <p:nvCxnSpPr>
          <p:cNvPr id="96263" name="AutoShape 7">
            <a:extLst>
              <a:ext uri="{FF2B5EF4-FFF2-40B4-BE49-F238E27FC236}">
                <a16:creationId xmlns:a16="http://schemas.microsoft.com/office/drawing/2014/main" id="{15572ACC-3A17-9545-A3EA-92100345D12E}"/>
              </a:ext>
            </a:extLst>
          </p:cNvPr>
          <p:cNvCxnSpPr>
            <a:cxnSpLocks noChangeShapeType="1"/>
            <a:stCxn id="96260" idx="0"/>
            <a:endCxn id="96262" idx="2"/>
          </p:cNvCxnSpPr>
          <p:nvPr/>
        </p:nvCxnSpPr>
        <p:spPr bwMode="auto">
          <a:xfrm flipV="1">
            <a:off x="1914525" y="1166813"/>
            <a:ext cx="1588" cy="950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64" name="AutoShape 8">
            <a:extLst>
              <a:ext uri="{FF2B5EF4-FFF2-40B4-BE49-F238E27FC236}">
                <a16:creationId xmlns:a16="http://schemas.microsoft.com/office/drawing/2014/main" id="{70D656FD-A363-F37B-B8D8-B748041C1B0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44677" y="1171575"/>
            <a:ext cx="138113" cy="2746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74B4A97B-5AC2-6664-AA8E-89B3969C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2800350"/>
            <a:ext cx="1798638" cy="4270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Skill</a:t>
            </a:r>
            <a:endParaRPr lang="en-CA" altLang="en-LU"/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2622958E-197F-9F96-2D7D-5FFFB295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343525"/>
            <a:ext cx="1798638" cy="4270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Worker</a:t>
            </a:r>
            <a:endParaRPr lang="en-CA" altLang="en-LU"/>
          </a:p>
        </p:txBody>
      </p:sp>
      <p:cxnSp>
        <p:nvCxnSpPr>
          <p:cNvPr id="96267" name="AutoShape 11">
            <a:extLst>
              <a:ext uri="{FF2B5EF4-FFF2-40B4-BE49-F238E27FC236}">
                <a16:creationId xmlns:a16="http://schemas.microsoft.com/office/drawing/2014/main" id="{E61D24B3-5B57-001B-3C8D-FE76D8398614}"/>
              </a:ext>
            </a:extLst>
          </p:cNvPr>
          <p:cNvCxnSpPr>
            <a:cxnSpLocks noChangeShapeType="1"/>
            <a:stCxn id="96260" idx="2"/>
            <a:endCxn id="96266" idx="0"/>
          </p:cNvCxnSpPr>
          <p:nvPr/>
        </p:nvCxnSpPr>
        <p:spPr bwMode="auto">
          <a:xfrm flipH="1">
            <a:off x="1900240" y="3903663"/>
            <a:ext cx="14287" cy="1427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68" name="AutoShape 12">
            <a:extLst>
              <a:ext uri="{FF2B5EF4-FFF2-40B4-BE49-F238E27FC236}">
                <a16:creationId xmlns:a16="http://schemas.microsoft.com/office/drawing/2014/main" id="{362DB7C2-E8A5-DD4B-88E4-1985F92AAF49}"/>
              </a:ext>
            </a:extLst>
          </p:cNvPr>
          <p:cNvCxnSpPr>
            <a:cxnSpLocks noChangeShapeType="1"/>
            <a:stCxn id="96260" idx="3"/>
            <a:endCxn id="96265" idx="1"/>
          </p:cNvCxnSpPr>
          <p:nvPr/>
        </p:nvCxnSpPr>
        <p:spPr bwMode="auto">
          <a:xfrm>
            <a:off x="3595688" y="3011490"/>
            <a:ext cx="2633662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69" name="Text Box 13">
            <a:extLst>
              <a:ext uri="{FF2B5EF4-FFF2-40B4-BE49-F238E27FC236}">
                <a16:creationId xmlns:a16="http://schemas.microsoft.com/office/drawing/2014/main" id="{4E781840-F242-F745-E5F2-E4DC067A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7" y="2617788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LU"/>
              <a:t>requires</a:t>
            </a:r>
            <a:endParaRPr lang="en-CA" altLang="en-LU"/>
          </a:p>
        </p:txBody>
      </p:sp>
      <p:sp>
        <p:nvSpPr>
          <p:cNvPr id="96270" name="Text Box 14">
            <a:extLst>
              <a:ext uri="{FF2B5EF4-FFF2-40B4-BE49-F238E27FC236}">
                <a16:creationId xmlns:a16="http://schemas.microsoft.com/office/drawing/2014/main" id="{D648D5B9-E3C1-C227-5853-10989E8D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2" y="4294188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LU"/>
              <a:t>assigned to</a:t>
            </a:r>
            <a:endParaRPr lang="en-CA" altLang="en-LU"/>
          </a:p>
        </p:txBody>
      </p:sp>
      <p:cxnSp>
        <p:nvCxnSpPr>
          <p:cNvPr id="96271" name="AutoShape 15">
            <a:extLst>
              <a:ext uri="{FF2B5EF4-FFF2-40B4-BE49-F238E27FC236}">
                <a16:creationId xmlns:a16="http://schemas.microsoft.com/office/drawing/2014/main" id="{66EEECA2-22BC-A276-1BD4-762A1B4CAC43}"/>
              </a:ext>
            </a:extLst>
          </p:cNvPr>
          <p:cNvCxnSpPr>
            <a:cxnSpLocks noChangeShapeType="1"/>
            <a:stCxn id="96266" idx="3"/>
            <a:endCxn id="96265" idx="2"/>
          </p:cNvCxnSpPr>
          <p:nvPr/>
        </p:nvCxnSpPr>
        <p:spPr bwMode="auto">
          <a:xfrm flipV="1">
            <a:off x="2811463" y="3240088"/>
            <a:ext cx="4330700" cy="23177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72" name="Text Box 16">
            <a:extLst>
              <a:ext uri="{FF2B5EF4-FFF2-40B4-BE49-F238E27FC236}">
                <a16:creationId xmlns:a16="http://schemas.microsoft.com/office/drawing/2014/main" id="{4BD74994-B2B2-8819-455C-E2B2E051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516572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LU"/>
              <a:t>has</a:t>
            </a:r>
            <a:endParaRPr lang="en-CA" altLang="en-LU"/>
          </a:p>
        </p:txBody>
      </p:sp>
      <p:grpSp>
        <p:nvGrpSpPr>
          <p:cNvPr id="96273" name="Group 17">
            <a:extLst>
              <a:ext uri="{FF2B5EF4-FFF2-40B4-BE49-F238E27FC236}">
                <a16:creationId xmlns:a16="http://schemas.microsoft.com/office/drawing/2014/main" id="{2EB2BB73-29B6-B77B-28CB-CBD9C8E64797}"/>
              </a:ext>
            </a:extLst>
          </p:cNvPr>
          <p:cNvGrpSpPr>
            <a:grpSpLocks/>
          </p:cNvGrpSpPr>
          <p:nvPr/>
        </p:nvGrpSpPr>
        <p:grpSpPr bwMode="auto">
          <a:xfrm>
            <a:off x="1920875" y="3001965"/>
            <a:ext cx="3505200" cy="2560637"/>
            <a:chOff x="1210" y="1891"/>
            <a:chExt cx="2208" cy="1613"/>
          </a:xfrm>
        </p:grpSpPr>
        <p:sp>
          <p:nvSpPr>
            <p:cNvPr id="96274" name="Oval 18">
              <a:extLst>
                <a:ext uri="{FF2B5EF4-FFF2-40B4-BE49-F238E27FC236}">
                  <a16:creationId xmlns:a16="http://schemas.microsoft.com/office/drawing/2014/main" id="{C5C22C90-D529-6D4E-995A-E32FDA04E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774"/>
              <a:ext cx="58" cy="58"/>
            </a:xfrm>
            <a:prstGeom prst="ellipse">
              <a:avLst/>
            </a:prstGeom>
            <a:solidFill>
              <a:schemeClr val="tx1"/>
            </a:solidFill>
            <a:ln w="25400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LU"/>
            </a:p>
          </p:txBody>
        </p:sp>
        <p:sp>
          <p:nvSpPr>
            <p:cNvPr id="96275" name="Line 19">
              <a:extLst>
                <a:ext uri="{FF2B5EF4-FFF2-40B4-BE49-F238E27FC236}">
                  <a16:creationId xmlns:a16="http://schemas.microsoft.com/office/drawing/2014/main" id="{E9312841-32B4-7430-8216-85AD213D6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2813"/>
              <a:ext cx="423" cy="69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96276" name="Line 20">
              <a:extLst>
                <a:ext uri="{FF2B5EF4-FFF2-40B4-BE49-F238E27FC236}">
                  <a16:creationId xmlns:a16="http://schemas.microsoft.com/office/drawing/2014/main" id="{B8874374-F153-0788-5B2A-14C1EBB3C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0" y="2803"/>
              <a:ext cx="178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96277" name="Line 21">
              <a:extLst>
                <a:ext uri="{FF2B5EF4-FFF2-40B4-BE49-F238E27FC236}">
                  <a16:creationId xmlns:a16="http://schemas.microsoft.com/office/drawing/2014/main" id="{8F021CD1-0285-9592-6CEE-1A834BD50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5" y="1891"/>
              <a:ext cx="365" cy="91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grpSp>
        <p:nvGrpSpPr>
          <p:cNvPr id="96278" name="Group 22">
            <a:extLst>
              <a:ext uri="{FF2B5EF4-FFF2-40B4-BE49-F238E27FC236}">
                <a16:creationId xmlns:a16="http://schemas.microsoft.com/office/drawing/2014/main" id="{77A5945C-030A-991A-72E2-8B830EB7417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484315"/>
            <a:ext cx="3854450" cy="2919413"/>
            <a:chOff x="2880" y="935"/>
            <a:chExt cx="2428" cy="1839"/>
          </a:xfrm>
        </p:grpSpPr>
        <p:sp>
          <p:nvSpPr>
            <p:cNvPr id="96279" name="Text Box 23">
              <a:extLst>
                <a:ext uri="{FF2B5EF4-FFF2-40B4-BE49-F238E27FC236}">
                  <a16:creationId xmlns:a16="http://schemas.microsoft.com/office/drawing/2014/main" id="{1C6B1A5A-7C6A-106B-919F-8619B614E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35"/>
              <a:ext cx="24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LU" dirty="0"/>
                <a:t>Constraint: A task may only be assigned to a worker who has the required skill.</a:t>
              </a:r>
              <a:endParaRPr lang="en-CA" altLang="en-LU" dirty="0"/>
            </a:p>
          </p:txBody>
        </p:sp>
        <p:sp>
          <p:nvSpPr>
            <p:cNvPr id="96280" name="Line 24">
              <a:extLst>
                <a:ext uri="{FF2B5EF4-FFF2-40B4-BE49-F238E27FC236}">
                  <a16:creationId xmlns:a16="http://schemas.microsoft.com/office/drawing/2014/main" id="{5087DB14-21CC-A5A5-02D3-06742E02B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411"/>
              <a:ext cx="835" cy="1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2970A2C-2467-D7CE-745D-9A65E6CFB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LU" sz="5400"/>
              <a:t>Example</a:t>
            </a:r>
            <a:endParaRPr lang="en-CA" altLang="en-LU" sz="5400"/>
          </a:p>
        </p:txBody>
      </p:sp>
      <p:grpSp>
        <p:nvGrpSpPr>
          <p:cNvPr id="97283" name="Group 3">
            <a:extLst>
              <a:ext uri="{FF2B5EF4-FFF2-40B4-BE49-F238E27FC236}">
                <a16:creationId xmlns:a16="http://schemas.microsoft.com/office/drawing/2014/main" id="{E59B8DE6-888D-7408-7351-DA34A2CE173B}"/>
              </a:ext>
            </a:extLst>
          </p:cNvPr>
          <p:cNvGrpSpPr>
            <a:grpSpLocks/>
          </p:cNvGrpSpPr>
          <p:nvPr/>
        </p:nvGrpSpPr>
        <p:grpSpPr bwMode="auto">
          <a:xfrm>
            <a:off x="2895602" y="2511425"/>
            <a:ext cx="3343276" cy="1030288"/>
            <a:chOff x="1315" y="1210"/>
            <a:chExt cx="2106" cy="649"/>
          </a:xfrm>
        </p:grpSpPr>
        <p:sp>
          <p:nvSpPr>
            <p:cNvPr id="97284" name="Text Box 4">
              <a:extLst>
                <a:ext uri="{FF2B5EF4-FFF2-40B4-BE49-F238E27FC236}">
                  <a16:creationId xmlns:a16="http://schemas.microsoft.com/office/drawing/2014/main" id="{806E4CFB-508C-52C1-2086-C1E935D19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6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Worker</a:t>
              </a:r>
            </a:p>
            <a:p>
              <a:pPr>
                <a:spcBef>
                  <a:spcPct val="50000"/>
                </a:spcBef>
              </a:pPr>
              <a:r>
                <a:rPr lang="en-US" altLang="en-LU"/>
                <a:t>name: string</a:t>
              </a:r>
              <a:endParaRPr lang="en-CA" altLang="en-LU"/>
            </a:p>
          </p:txBody>
        </p:sp>
        <p:sp>
          <p:nvSpPr>
            <p:cNvPr id="97285" name="Line 5">
              <a:extLst>
                <a:ext uri="{FF2B5EF4-FFF2-40B4-BE49-F238E27FC236}">
                  <a16:creationId xmlns:a16="http://schemas.microsoft.com/office/drawing/2014/main" id="{73F06FD0-D52D-33F1-9CF9-E24CFEE5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425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grpSp>
        <p:nvGrpSpPr>
          <p:cNvPr id="97286" name="Group 6">
            <a:extLst>
              <a:ext uri="{FF2B5EF4-FFF2-40B4-BE49-F238E27FC236}">
                <a16:creationId xmlns:a16="http://schemas.microsoft.com/office/drawing/2014/main" id="{6C42C90E-E5FC-31DB-BA69-DE9B11F8C1A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386263"/>
            <a:ext cx="3354387" cy="1395412"/>
            <a:chOff x="1305" y="1210"/>
            <a:chExt cx="2113" cy="879"/>
          </a:xfrm>
        </p:grpSpPr>
        <p:sp>
          <p:nvSpPr>
            <p:cNvPr id="97287" name="Text Box 7">
              <a:extLst>
                <a:ext uri="{FF2B5EF4-FFF2-40B4-BE49-F238E27FC236}">
                  <a16:creationId xmlns:a16="http://schemas.microsoft.com/office/drawing/2014/main" id="{543038A8-483B-C018-6D1D-3C04B056A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87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SalariedWorker</a:t>
              </a:r>
            </a:p>
            <a:p>
              <a:pPr>
                <a:spcBef>
                  <a:spcPct val="50000"/>
                </a:spcBef>
              </a:pPr>
              <a:r>
                <a:rPr lang="en-US" altLang="en-LU"/>
                <a:t>salary: real</a:t>
              </a:r>
              <a:br>
                <a:rPr lang="en-US" altLang="en-LU"/>
              </a:br>
              <a:r>
                <a:rPr lang="en-US" altLang="en-LU"/>
                <a:t>vacationDays: int</a:t>
              </a:r>
              <a:endParaRPr lang="en-CA" altLang="en-LU"/>
            </a:p>
          </p:txBody>
        </p:sp>
        <p:sp>
          <p:nvSpPr>
            <p:cNvPr id="97288" name="Line 8">
              <a:extLst>
                <a:ext uri="{FF2B5EF4-FFF2-40B4-BE49-F238E27FC236}">
                  <a16:creationId xmlns:a16="http://schemas.microsoft.com/office/drawing/2014/main" id="{6097D0DB-4777-6B98-CBA2-C723ACE28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5" y="1469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grpSp>
        <p:nvGrpSpPr>
          <p:cNvPr id="97289" name="Group 9">
            <a:extLst>
              <a:ext uri="{FF2B5EF4-FFF2-40B4-BE49-F238E27FC236}">
                <a16:creationId xmlns:a16="http://schemas.microsoft.com/office/drawing/2014/main" id="{DC837287-269D-32D9-CEFF-2BDC66C63ABE}"/>
              </a:ext>
            </a:extLst>
          </p:cNvPr>
          <p:cNvGrpSpPr>
            <a:grpSpLocks/>
          </p:cNvGrpSpPr>
          <p:nvPr/>
        </p:nvGrpSpPr>
        <p:grpSpPr bwMode="auto">
          <a:xfrm>
            <a:off x="5364165" y="4386265"/>
            <a:ext cx="3340101" cy="1030287"/>
            <a:chOff x="1314" y="1210"/>
            <a:chExt cx="2104" cy="649"/>
          </a:xfrm>
        </p:grpSpPr>
        <p:sp>
          <p:nvSpPr>
            <p:cNvPr id="97290" name="Text Box 10">
              <a:extLst>
                <a:ext uri="{FF2B5EF4-FFF2-40B4-BE49-F238E27FC236}">
                  <a16:creationId xmlns:a16="http://schemas.microsoft.com/office/drawing/2014/main" id="{D0388820-FEA7-3047-0DBE-D4671BA2D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6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HourlyWorker</a:t>
              </a:r>
            </a:p>
            <a:p>
              <a:pPr>
                <a:spcBef>
                  <a:spcPct val="50000"/>
                </a:spcBef>
              </a:pPr>
              <a:r>
                <a:rPr lang="en-US" altLang="en-LU"/>
                <a:t>hourlyWage: real</a:t>
              </a:r>
              <a:endParaRPr lang="en-CA" altLang="en-LU"/>
            </a:p>
          </p:txBody>
        </p:sp>
        <p:sp>
          <p:nvSpPr>
            <p:cNvPr id="97291" name="Line 11">
              <a:extLst>
                <a:ext uri="{FF2B5EF4-FFF2-40B4-BE49-F238E27FC236}">
                  <a16:creationId xmlns:a16="http://schemas.microsoft.com/office/drawing/2014/main" id="{366C5FD3-5CF7-F2E6-EDA6-24F3AA5BA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469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cxnSp>
        <p:nvCxnSpPr>
          <p:cNvPr id="97292" name="AutoShape 12">
            <a:extLst>
              <a:ext uri="{FF2B5EF4-FFF2-40B4-BE49-F238E27FC236}">
                <a16:creationId xmlns:a16="http://schemas.microsoft.com/office/drawing/2014/main" id="{84B6E458-3839-D1E8-3822-1CA812B02706}"/>
              </a:ext>
            </a:extLst>
          </p:cNvPr>
          <p:cNvCxnSpPr>
            <a:cxnSpLocks noChangeShapeType="1"/>
            <a:stCxn id="97284" idx="2"/>
            <a:endCxn id="97287" idx="0"/>
          </p:cNvCxnSpPr>
          <p:nvPr/>
        </p:nvCxnSpPr>
        <p:spPr bwMode="auto">
          <a:xfrm rot="5400000">
            <a:off x="2913857" y="2721771"/>
            <a:ext cx="819150" cy="24844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293" name="AutoShape 13">
            <a:extLst>
              <a:ext uri="{FF2B5EF4-FFF2-40B4-BE49-F238E27FC236}">
                <a16:creationId xmlns:a16="http://schemas.microsoft.com/office/drawing/2014/main" id="{A6275555-B38C-DD17-9199-46AD657F22C5}"/>
              </a:ext>
            </a:extLst>
          </p:cNvPr>
          <p:cNvCxnSpPr>
            <a:cxnSpLocks noChangeShapeType="1"/>
            <a:stCxn id="97284" idx="2"/>
            <a:endCxn id="97290" idx="0"/>
          </p:cNvCxnSpPr>
          <p:nvPr/>
        </p:nvCxnSpPr>
        <p:spPr bwMode="auto">
          <a:xfrm rot="16200000" flipH="1">
            <a:off x="5391150" y="2728913"/>
            <a:ext cx="819150" cy="24701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294" name="AutoShape 14">
            <a:extLst>
              <a:ext uri="{FF2B5EF4-FFF2-40B4-BE49-F238E27FC236}">
                <a16:creationId xmlns:a16="http://schemas.microsoft.com/office/drawing/2014/main" id="{46C3463B-9725-6AAD-3C9F-40F60D722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3535363"/>
            <a:ext cx="258762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cxnSp>
        <p:nvCxnSpPr>
          <p:cNvPr id="97295" name="AutoShape 15">
            <a:extLst>
              <a:ext uri="{FF2B5EF4-FFF2-40B4-BE49-F238E27FC236}">
                <a16:creationId xmlns:a16="http://schemas.microsoft.com/office/drawing/2014/main" id="{7061C716-6426-E1D8-689D-00630E6F1BCB}"/>
              </a:ext>
            </a:extLst>
          </p:cNvPr>
          <p:cNvCxnSpPr>
            <a:cxnSpLocks noChangeShapeType="1"/>
            <a:stCxn id="97284" idx="0"/>
            <a:endCxn id="97304" idx="1"/>
          </p:cNvCxnSpPr>
          <p:nvPr/>
        </p:nvCxnSpPr>
        <p:spPr bwMode="auto">
          <a:xfrm rot="16200000">
            <a:off x="5130802" y="922338"/>
            <a:ext cx="1011237" cy="214153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7296" name="Group 16">
            <a:extLst>
              <a:ext uri="{FF2B5EF4-FFF2-40B4-BE49-F238E27FC236}">
                <a16:creationId xmlns:a16="http://schemas.microsoft.com/office/drawing/2014/main" id="{C0B58AAA-A6E8-9C1E-5AB3-F71B4BAD050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896938"/>
            <a:ext cx="3375024" cy="1395412"/>
            <a:chOff x="1292" y="1210"/>
            <a:chExt cx="2126" cy="879"/>
          </a:xfrm>
        </p:grpSpPr>
        <p:sp>
          <p:nvSpPr>
            <p:cNvPr id="97297" name="Text Box 17">
              <a:extLst>
                <a:ext uri="{FF2B5EF4-FFF2-40B4-BE49-F238E27FC236}">
                  <a16:creationId xmlns:a16="http://schemas.microsoft.com/office/drawing/2014/main" id="{223FCF3D-B25A-CDD7-600B-01DC82D86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87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 dirty="0" err="1"/>
                <a:t>SkillLevel</a:t>
              </a:r>
              <a:endParaRPr lang="en-US" altLang="en-LU" dirty="0"/>
            </a:p>
            <a:p>
              <a:pPr>
                <a:spcBef>
                  <a:spcPct val="50000"/>
                </a:spcBef>
              </a:pPr>
              <a:r>
                <a:rPr lang="en-US" altLang="en-LU" dirty="0"/>
                <a:t>level: int</a:t>
              </a:r>
              <a:br>
                <a:rPr lang="en-US" altLang="en-LU" dirty="0"/>
              </a:br>
              <a:r>
                <a:rPr lang="en-US" altLang="en-LU" dirty="0" err="1"/>
                <a:t>rateMultiplier</a:t>
              </a:r>
              <a:r>
                <a:rPr lang="en-US" altLang="en-LU" dirty="0"/>
                <a:t>: real</a:t>
              </a:r>
              <a:endParaRPr lang="en-CA" altLang="en-LU" dirty="0"/>
            </a:p>
          </p:txBody>
        </p:sp>
        <p:sp>
          <p:nvSpPr>
            <p:cNvPr id="97298" name="Line 18">
              <a:extLst>
                <a:ext uri="{FF2B5EF4-FFF2-40B4-BE49-F238E27FC236}">
                  <a16:creationId xmlns:a16="http://schemas.microsoft.com/office/drawing/2014/main" id="{E31DFF82-1396-754D-7766-18A6E35C1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444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cxnSp>
        <p:nvCxnSpPr>
          <p:cNvPr id="97299" name="AutoShape 19">
            <a:extLst>
              <a:ext uri="{FF2B5EF4-FFF2-40B4-BE49-F238E27FC236}">
                <a16:creationId xmlns:a16="http://schemas.microsoft.com/office/drawing/2014/main" id="{61996534-3F6D-CD95-62E1-556939781E05}"/>
              </a:ext>
            </a:extLst>
          </p:cNvPr>
          <p:cNvCxnSpPr>
            <a:cxnSpLocks noChangeShapeType="1"/>
            <a:stCxn id="97297" idx="3"/>
          </p:cNvCxnSpPr>
          <p:nvPr/>
        </p:nvCxnSpPr>
        <p:spPr bwMode="auto">
          <a:xfrm>
            <a:off x="3638552" y="1595440"/>
            <a:ext cx="917575" cy="96837"/>
          </a:xfrm>
          <a:prstGeom prst="straightConnector1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00" name="Rectangle 20">
            <a:extLst>
              <a:ext uri="{FF2B5EF4-FFF2-40B4-BE49-F238E27FC236}">
                <a16:creationId xmlns:a16="http://schemas.microsoft.com/office/drawing/2014/main" id="{9C2D9785-4A5C-03B6-A009-B5022024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2814640"/>
            <a:ext cx="1112838" cy="4270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Task</a:t>
            </a:r>
            <a:endParaRPr lang="en-CA" altLang="en-LU"/>
          </a:p>
        </p:txBody>
      </p:sp>
      <p:cxnSp>
        <p:nvCxnSpPr>
          <p:cNvPr id="97301" name="AutoShape 21">
            <a:extLst>
              <a:ext uri="{FF2B5EF4-FFF2-40B4-BE49-F238E27FC236}">
                <a16:creationId xmlns:a16="http://schemas.microsoft.com/office/drawing/2014/main" id="{62FA1898-6873-F502-BCA9-D821B9858FF7}"/>
              </a:ext>
            </a:extLst>
          </p:cNvPr>
          <p:cNvCxnSpPr>
            <a:cxnSpLocks noChangeShapeType="1"/>
            <a:stCxn id="97284" idx="1"/>
            <a:endCxn id="97300" idx="3"/>
          </p:cNvCxnSpPr>
          <p:nvPr/>
        </p:nvCxnSpPr>
        <p:spPr bwMode="auto">
          <a:xfrm flipH="1">
            <a:off x="1360488" y="3027365"/>
            <a:ext cx="1522412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02" name="Text Box 22">
            <a:extLst>
              <a:ext uri="{FF2B5EF4-FFF2-40B4-BE49-F238E27FC236}">
                <a16:creationId xmlns:a16="http://schemas.microsoft.com/office/drawing/2014/main" id="{46F0D7C3-C0BC-8768-D403-F82FE25C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7" y="2622550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LU"/>
              <a:t>assigned to</a:t>
            </a:r>
            <a:endParaRPr lang="en-US" altLang="en-LU">
              <a:cs typeface="Times New Roman" panose="02020603050405020304" pitchFamily="18" charset="0"/>
            </a:endParaRPr>
          </a:p>
        </p:txBody>
      </p:sp>
      <p:grpSp>
        <p:nvGrpSpPr>
          <p:cNvPr id="97303" name="Group 23">
            <a:extLst>
              <a:ext uri="{FF2B5EF4-FFF2-40B4-BE49-F238E27FC236}">
                <a16:creationId xmlns:a16="http://schemas.microsoft.com/office/drawing/2014/main" id="{820C19F2-7077-1F8A-BCAD-27D4E4FDEF07}"/>
              </a:ext>
            </a:extLst>
          </p:cNvPr>
          <p:cNvGrpSpPr>
            <a:grpSpLocks/>
          </p:cNvGrpSpPr>
          <p:nvPr/>
        </p:nvGrpSpPr>
        <p:grpSpPr bwMode="auto">
          <a:xfrm>
            <a:off x="6719890" y="971550"/>
            <a:ext cx="1879994" cy="1030288"/>
            <a:chOff x="1315" y="1210"/>
            <a:chExt cx="2107" cy="649"/>
          </a:xfrm>
        </p:grpSpPr>
        <p:sp>
          <p:nvSpPr>
            <p:cNvPr id="97304" name="Text Box 24">
              <a:extLst>
                <a:ext uri="{FF2B5EF4-FFF2-40B4-BE49-F238E27FC236}">
                  <a16:creationId xmlns:a16="http://schemas.microsoft.com/office/drawing/2014/main" id="{10B20EC4-E1BF-E65E-16B4-2B4A08EFF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6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Skill</a:t>
              </a:r>
            </a:p>
            <a:p>
              <a:pPr>
                <a:spcBef>
                  <a:spcPct val="50000"/>
                </a:spcBef>
              </a:pPr>
              <a:r>
                <a:rPr lang="en-US" altLang="en-LU"/>
                <a:t>name: string</a:t>
              </a:r>
              <a:endParaRPr lang="en-CA" altLang="en-LU"/>
            </a:p>
          </p:txBody>
        </p:sp>
        <p:sp>
          <p:nvSpPr>
            <p:cNvPr id="97305" name="Line 25">
              <a:extLst>
                <a:ext uri="{FF2B5EF4-FFF2-40B4-BE49-F238E27FC236}">
                  <a16:creationId xmlns:a16="http://schemas.microsoft.com/office/drawing/2014/main" id="{E65307DD-7B1B-70D5-C790-CDBC71C52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1397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sp>
        <p:nvSpPr>
          <p:cNvPr id="97306" name="Text Box 26">
            <a:extLst>
              <a:ext uri="{FF2B5EF4-FFF2-40B4-BE49-F238E27FC236}">
                <a16:creationId xmlns:a16="http://schemas.microsoft.com/office/drawing/2014/main" id="{F048CB22-8127-EB29-8AD5-9E0AEBAC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1093788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LU"/>
              <a:t>has</a:t>
            </a:r>
            <a:endParaRPr lang="en-CA" altLang="en-L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15F38D5-620D-A44B-2542-96784B0B9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altLang="en-LU" sz="5400"/>
              <a:t>Example</a:t>
            </a:r>
            <a:endParaRPr lang="en-CA" altLang="en-LU" sz="5400"/>
          </a:p>
        </p:txBody>
      </p:sp>
      <p:grpSp>
        <p:nvGrpSpPr>
          <p:cNvPr id="98307" name="Group 3">
            <a:extLst>
              <a:ext uri="{FF2B5EF4-FFF2-40B4-BE49-F238E27FC236}">
                <a16:creationId xmlns:a16="http://schemas.microsoft.com/office/drawing/2014/main" id="{7705850A-E7CC-8DC6-6E8F-43CC63279AE2}"/>
              </a:ext>
            </a:extLst>
          </p:cNvPr>
          <p:cNvGrpSpPr>
            <a:grpSpLocks/>
          </p:cNvGrpSpPr>
          <p:nvPr/>
        </p:nvGrpSpPr>
        <p:grpSpPr bwMode="auto">
          <a:xfrm>
            <a:off x="2803527" y="1524000"/>
            <a:ext cx="3338513" cy="1760538"/>
            <a:chOff x="1315" y="1210"/>
            <a:chExt cx="2103" cy="1415"/>
          </a:xfrm>
        </p:grpSpPr>
        <p:sp>
          <p:nvSpPr>
            <p:cNvPr id="98308" name="Text Box 4">
              <a:extLst>
                <a:ext uri="{FF2B5EF4-FFF2-40B4-BE49-F238E27FC236}">
                  <a16:creationId xmlns:a16="http://schemas.microsoft.com/office/drawing/2014/main" id="{F0754822-BD8C-2428-1422-14E3C0393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Time</a:t>
              </a:r>
            </a:p>
            <a:p>
              <a:pPr>
                <a:spcBef>
                  <a:spcPct val="50000"/>
                </a:spcBef>
              </a:pPr>
              <a:r>
                <a:rPr lang="en-US" altLang="en-LU"/>
                <a:t>start: dateTime</a:t>
              </a:r>
              <a:br>
                <a:rPr lang="en-US" altLang="en-LU"/>
              </a:br>
              <a:r>
                <a:rPr lang="en-US" altLang="en-LU"/>
                <a:t>end: dateTime</a:t>
              </a:r>
              <a:br>
                <a:rPr lang="en-US" altLang="en-LU"/>
              </a:br>
              <a:r>
                <a:rPr lang="en-US" altLang="en-LU"/>
                <a:t>hours: real</a:t>
              </a:r>
              <a:endParaRPr lang="en-CA" altLang="en-LU"/>
            </a:p>
          </p:txBody>
        </p:sp>
        <p:sp>
          <p:nvSpPr>
            <p:cNvPr id="98309" name="Line 5">
              <a:extLst>
                <a:ext uri="{FF2B5EF4-FFF2-40B4-BE49-F238E27FC236}">
                  <a16:creationId xmlns:a16="http://schemas.microsoft.com/office/drawing/2014/main" id="{BEA5473D-D526-EF4E-4E21-A504B5936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528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grpSp>
        <p:nvGrpSpPr>
          <p:cNvPr id="98310" name="Group 6">
            <a:extLst>
              <a:ext uri="{FF2B5EF4-FFF2-40B4-BE49-F238E27FC236}">
                <a16:creationId xmlns:a16="http://schemas.microsoft.com/office/drawing/2014/main" id="{07EBF8D0-1ADE-EF1D-4BFC-D3334078FAFB}"/>
              </a:ext>
            </a:extLst>
          </p:cNvPr>
          <p:cNvGrpSpPr>
            <a:grpSpLocks/>
          </p:cNvGrpSpPr>
          <p:nvPr/>
        </p:nvGrpSpPr>
        <p:grpSpPr bwMode="auto">
          <a:xfrm>
            <a:off x="2801938" y="4017965"/>
            <a:ext cx="3338512" cy="1030287"/>
            <a:chOff x="1315" y="1210"/>
            <a:chExt cx="2103" cy="649"/>
          </a:xfrm>
        </p:grpSpPr>
        <p:sp>
          <p:nvSpPr>
            <p:cNvPr id="98311" name="Text Box 7">
              <a:extLst>
                <a:ext uri="{FF2B5EF4-FFF2-40B4-BE49-F238E27FC236}">
                  <a16:creationId xmlns:a16="http://schemas.microsoft.com/office/drawing/2014/main" id="{D7819537-CBFD-866D-A56B-5D5D374F6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6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Assignment</a:t>
              </a:r>
            </a:p>
            <a:p>
              <a:pPr algn="ctr">
                <a:spcBef>
                  <a:spcPct val="50000"/>
                </a:spcBef>
              </a:pPr>
              <a:endParaRPr lang="en-US" altLang="en-LU"/>
            </a:p>
          </p:txBody>
        </p:sp>
        <p:sp>
          <p:nvSpPr>
            <p:cNvPr id="98312" name="Line 8">
              <a:extLst>
                <a:ext uri="{FF2B5EF4-FFF2-40B4-BE49-F238E27FC236}">
                  <a16:creationId xmlns:a16="http://schemas.microsoft.com/office/drawing/2014/main" id="{6024C6AE-0D31-7870-D9E5-DE3017862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528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sp>
        <p:nvSpPr>
          <p:cNvPr id="98313" name="Rectangle 9">
            <a:extLst>
              <a:ext uri="{FF2B5EF4-FFF2-40B4-BE49-F238E27FC236}">
                <a16:creationId xmlns:a16="http://schemas.microsoft.com/office/drawing/2014/main" id="{100C5263-8BF4-6534-F566-71BA85CD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5573715"/>
            <a:ext cx="1112838" cy="4270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Task</a:t>
            </a:r>
            <a:endParaRPr lang="en-CA" altLang="en-LU"/>
          </a:p>
        </p:txBody>
      </p:sp>
      <p:sp>
        <p:nvSpPr>
          <p:cNvPr id="98314" name="Rectangle 10">
            <a:extLst>
              <a:ext uri="{FF2B5EF4-FFF2-40B4-BE49-F238E27FC236}">
                <a16:creationId xmlns:a16="http://schemas.microsoft.com/office/drawing/2014/main" id="{8B8ADD10-3F99-1DB8-064E-534478CD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5572125"/>
            <a:ext cx="1112838" cy="4270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Worker</a:t>
            </a:r>
            <a:endParaRPr lang="en-CA" altLang="en-LU"/>
          </a:p>
        </p:txBody>
      </p:sp>
      <p:cxnSp>
        <p:nvCxnSpPr>
          <p:cNvPr id="98315" name="AutoShape 11">
            <a:extLst>
              <a:ext uri="{FF2B5EF4-FFF2-40B4-BE49-F238E27FC236}">
                <a16:creationId xmlns:a16="http://schemas.microsoft.com/office/drawing/2014/main" id="{DCADA77F-D1D9-3DEA-A27E-66117B755150}"/>
              </a:ext>
            </a:extLst>
          </p:cNvPr>
          <p:cNvCxnSpPr>
            <a:cxnSpLocks noChangeShapeType="1"/>
            <a:stCxn id="98313" idx="3"/>
            <a:endCxn id="98314" idx="1"/>
          </p:cNvCxnSpPr>
          <p:nvPr/>
        </p:nvCxnSpPr>
        <p:spPr bwMode="auto">
          <a:xfrm flipV="1">
            <a:off x="2335213" y="5786440"/>
            <a:ext cx="4227512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16" name="Text Box 12">
            <a:extLst>
              <a:ext uri="{FF2B5EF4-FFF2-40B4-BE49-F238E27FC236}">
                <a16:creationId xmlns:a16="http://schemas.microsoft.com/office/drawing/2014/main" id="{4B4A73CE-1E1D-2CDC-192E-E3C69203F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7" y="5691188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LU"/>
              <a:t>assigned to</a:t>
            </a:r>
            <a:endParaRPr lang="en-CA" altLang="en-LU"/>
          </a:p>
        </p:txBody>
      </p:sp>
      <p:sp>
        <p:nvSpPr>
          <p:cNvPr id="98317" name="Line 13">
            <a:extLst>
              <a:ext uri="{FF2B5EF4-FFF2-40B4-BE49-F238E27FC236}">
                <a16:creationId xmlns:a16="http://schemas.microsoft.com/office/drawing/2014/main" id="{0B16868C-A4E9-C53B-5282-01F6E22D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5089527"/>
            <a:ext cx="0" cy="7016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cxnSp>
        <p:nvCxnSpPr>
          <p:cNvPr id="98318" name="AutoShape 14">
            <a:extLst>
              <a:ext uri="{FF2B5EF4-FFF2-40B4-BE49-F238E27FC236}">
                <a16:creationId xmlns:a16="http://schemas.microsoft.com/office/drawing/2014/main" id="{1F9B2E6E-5454-B836-BFBD-40F12596DFA2}"/>
              </a:ext>
            </a:extLst>
          </p:cNvPr>
          <p:cNvCxnSpPr>
            <a:cxnSpLocks noChangeShapeType="1"/>
            <a:stCxn id="98308" idx="2"/>
            <a:endCxn id="98311" idx="0"/>
          </p:cNvCxnSpPr>
          <p:nvPr/>
        </p:nvCxnSpPr>
        <p:spPr bwMode="auto">
          <a:xfrm flipH="1">
            <a:off x="4471990" y="3297240"/>
            <a:ext cx="1587" cy="708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19" name="Text Box 15">
            <a:extLst>
              <a:ext uri="{FF2B5EF4-FFF2-40B4-BE49-F238E27FC236}">
                <a16:creationId xmlns:a16="http://schemas.microsoft.com/office/drawing/2014/main" id="{00E66644-9EC0-DDAD-18A9-2ED62FF7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40" y="3236913"/>
            <a:ext cx="120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LU"/>
              <a:t>spent on</a:t>
            </a:r>
            <a:endParaRPr lang="en-CA" altLang="en-L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BC15FEF-1587-E2B9-9D7A-CDF2DCDAF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LU"/>
              <a:t>Steps</a:t>
            </a:r>
            <a:endParaRPr lang="en-CA" altLang="en-LU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3CDF4A1-1BD5-F5AF-946B-69F757B36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LU" sz="2400"/>
              <a:t>Analyze the written requirements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Extract nouns: make them classes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Extract verbs: make them associations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Draw the OOA UML class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Determine attributes</a:t>
            </a:r>
          </a:p>
          <a:p>
            <a:pPr lvl="1">
              <a:lnSpc>
                <a:spcPct val="90000"/>
              </a:lnSpc>
            </a:pPr>
            <a:r>
              <a:rPr lang="en-US" altLang="en-LU" sz="2400" u="sng">
                <a:solidFill>
                  <a:srgbClr val="CC0000"/>
                </a:solidFill>
              </a:rPr>
              <a:t>Draw object diagrams to clarify class diagrams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Determine the system’s use cases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Identify Actors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Identify use case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Relate use cases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Draw sequence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One per use case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Use to assign responsibilities to classes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Add methods to OOA classes</a:t>
            </a:r>
            <a:endParaRPr lang="en-CA" altLang="en-LU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6CA47FA-B98D-5A40-0E73-21FBCD0AC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altLang="en-LU"/>
              <a:t>Object Diagrams</a:t>
            </a:r>
            <a:endParaRPr lang="en-CA" altLang="en-LU"/>
          </a:p>
        </p:txBody>
      </p:sp>
      <p:grpSp>
        <p:nvGrpSpPr>
          <p:cNvPr id="100355" name="Group 3">
            <a:extLst>
              <a:ext uri="{FF2B5EF4-FFF2-40B4-BE49-F238E27FC236}">
                <a16:creationId xmlns:a16="http://schemas.microsoft.com/office/drawing/2014/main" id="{281EBC2C-3935-D3F2-0667-540F8A80A5EF}"/>
              </a:ext>
            </a:extLst>
          </p:cNvPr>
          <p:cNvGrpSpPr>
            <a:grpSpLocks/>
          </p:cNvGrpSpPr>
          <p:nvPr/>
        </p:nvGrpSpPr>
        <p:grpSpPr bwMode="auto">
          <a:xfrm>
            <a:off x="2987824" y="1268760"/>
            <a:ext cx="3338513" cy="1760538"/>
            <a:chOff x="1315" y="1210"/>
            <a:chExt cx="2103" cy="1109"/>
          </a:xfrm>
        </p:grpSpPr>
        <p:sp>
          <p:nvSpPr>
            <p:cNvPr id="100356" name="Text Box 4">
              <a:extLst>
                <a:ext uri="{FF2B5EF4-FFF2-40B4-BE49-F238E27FC236}">
                  <a16:creationId xmlns:a16="http://schemas.microsoft.com/office/drawing/2014/main" id="{4EA5E973-9CB4-9F91-614D-D2260F44C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11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 u="sng"/>
                <a:t>:Time</a:t>
              </a:r>
            </a:p>
            <a:p>
              <a:pPr>
                <a:spcBef>
                  <a:spcPct val="50000"/>
                </a:spcBef>
              </a:pPr>
              <a:r>
                <a:rPr lang="en-US" altLang="en-LU"/>
                <a:t>start: Jan.23, 2002, 8:00</a:t>
              </a:r>
              <a:br>
                <a:rPr lang="en-US" altLang="en-LU"/>
              </a:br>
              <a:r>
                <a:rPr lang="en-US" altLang="en-LU"/>
                <a:t>end: Jan.23, 2002, 18:00</a:t>
              </a:r>
              <a:br>
                <a:rPr lang="en-US" altLang="en-LU"/>
              </a:br>
              <a:r>
                <a:rPr lang="en-US" altLang="en-LU"/>
                <a:t>hours: 4.2</a:t>
              </a:r>
              <a:endParaRPr lang="en-CA" altLang="en-LU"/>
            </a:p>
          </p:txBody>
        </p:sp>
        <p:sp>
          <p:nvSpPr>
            <p:cNvPr id="100357" name="Line 5">
              <a:extLst>
                <a:ext uri="{FF2B5EF4-FFF2-40B4-BE49-F238E27FC236}">
                  <a16:creationId xmlns:a16="http://schemas.microsoft.com/office/drawing/2014/main" id="{88012C9E-D1E6-F460-2CBE-0DD98D2C3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437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grpSp>
        <p:nvGrpSpPr>
          <p:cNvPr id="100358" name="Group 6">
            <a:extLst>
              <a:ext uri="{FF2B5EF4-FFF2-40B4-BE49-F238E27FC236}">
                <a16:creationId xmlns:a16="http://schemas.microsoft.com/office/drawing/2014/main" id="{793903E8-3C60-F22F-3769-9921B12B90B5}"/>
              </a:ext>
            </a:extLst>
          </p:cNvPr>
          <p:cNvGrpSpPr>
            <a:grpSpLocks/>
          </p:cNvGrpSpPr>
          <p:nvPr/>
        </p:nvGrpSpPr>
        <p:grpSpPr bwMode="auto">
          <a:xfrm>
            <a:off x="4084638" y="3560765"/>
            <a:ext cx="3338512" cy="1030287"/>
            <a:chOff x="1315" y="1210"/>
            <a:chExt cx="2103" cy="649"/>
          </a:xfrm>
        </p:grpSpPr>
        <p:sp>
          <p:nvSpPr>
            <p:cNvPr id="100359" name="Text Box 7">
              <a:extLst>
                <a:ext uri="{FF2B5EF4-FFF2-40B4-BE49-F238E27FC236}">
                  <a16:creationId xmlns:a16="http://schemas.microsoft.com/office/drawing/2014/main" id="{C033018D-5B32-ECAB-63FA-5C1885821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10"/>
              <a:ext cx="2103" cy="6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/>
                <a:t>:</a:t>
              </a:r>
              <a:r>
                <a:rPr lang="en-US" altLang="en-LU" u="sng"/>
                <a:t>Assignment</a:t>
              </a:r>
            </a:p>
            <a:p>
              <a:pPr algn="ctr">
                <a:spcBef>
                  <a:spcPct val="50000"/>
                </a:spcBef>
              </a:pPr>
              <a:endParaRPr lang="en-US" altLang="en-LU"/>
            </a:p>
          </p:txBody>
        </p:sp>
        <p:sp>
          <p:nvSpPr>
            <p:cNvPr id="100360" name="Line 8">
              <a:extLst>
                <a:ext uri="{FF2B5EF4-FFF2-40B4-BE49-F238E27FC236}">
                  <a16:creationId xmlns:a16="http://schemas.microsoft.com/office/drawing/2014/main" id="{5A7AFA68-9513-7435-1BEC-097E505B7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528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cxnSp>
        <p:nvCxnSpPr>
          <p:cNvPr id="100361" name="AutoShape 9">
            <a:extLst>
              <a:ext uri="{FF2B5EF4-FFF2-40B4-BE49-F238E27FC236}">
                <a16:creationId xmlns:a16="http://schemas.microsoft.com/office/drawing/2014/main" id="{6169E54B-68EF-690F-AE81-2BF5EB92E0C7}"/>
              </a:ext>
            </a:extLst>
          </p:cNvPr>
          <p:cNvCxnSpPr>
            <a:cxnSpLocks noChangeShapeType="1"/>
            <a:stCxn id="100365" idx="3"/>
            <a:endCxn id="100368" idx="1"/>
          </p:cNvCxnSpPr>
          <p:nvPr/>
        </p:nvCxnSpPr>
        <p:spPr bwMode="auto">
          <a:xfrm flipV="1">
            <a:off x="5147941" y="5601579"/>
            <a:ext cx="1368275" cy="2366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62" name="Line 10">
            <a:extLst>
              <a:ext uri="{FF2B5EF4-FFF2-40B4-BE49-F238E27FC236}">
                <a16:creationId xmlns:a16="http://schemas.microsoft.com/office/drawing/2014/main" id="{CFB3410C-DC15-03C4-E91C-2A3A215C1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5241927"/>
            <a:ext cx="0" cy="7016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cxnSp>
        <p:nvCxnSpPr>
          <p:cNvPr id="100363" name="AutoShape 11">
            <a:extLst>
              <a:ext uri="{FF2B5EF4-FFF2-40B4-BE49-F238E27FC236}">
                <a16:creationId xmlns:a16="http://schemas.microsoft.com/office/drawing/2014/main" id="{0FC1A412-3D18-C860-879F-1C87AB8E1FC4}"/>
              </a:ext>
            </a:extLst>
          </p:cNvPr>
          <p:cNvCxnSpPr>
            <a:cxnSpLocks noChangeShapeType="1"/>
            <a:stCxn id="100356" idx="2"/>
            <a:endCxn id="100359" idx="0"/>
          </p:cNvCxnSpPr>
          <p:nvPr/>
        </p:nvCxnSpPr>
        <p:spPr bwMode="auto">
          <a:xfrm>
            <a:off x="4657081" y="3029298"/>
            <a:ext cx="1096813" cy="5314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0364" name="Group 12">
            <a:extLst>
              <a:ext uri="{FF2B5EF4-FFF2-40B4-BE49-F238E27FC236}">
                <a16:creationId xmlns:a16="http://schemas.microsoft.com/office/drawing/2014/main" id="{41D7B62A-472B-92DE-8892-3D729FDB064F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4941168"/>
            <a:ext cx="4824413" cy="1368152"/>
            <a:chOff x="182" y="3108"/>
            <a:chExt cx="2914" cy="653"/>
          </a:xfrm>
        </p:grpSpPr>
        <p:sp>
          <p:nvSpPr>
            <p:cNvPr id="100365" name="Rectangle 13">
              <a:extLst>
                <a:ext uri="{FF2B5EF4-FFF2-40B4-BE49-F238E27FC236}">
                  <a16:creationId xmlns:a16="http://schemas.microsoft.com/office/drawing/2014/main" id="{D290228E-0A69-51C9-86C1-575E7801D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108"/>
              <a:ext cx="2910" cy="6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LU" dirty="0"/>
                <a:t>:</a:t>
              </a:r>
              <a:r>
                <a:rPr lang="en-US" altLang="en-LU" u="sng" dirty="0"/>
                <a:t>Task</a:t>
              </a:r>
            </a:p>
            <a:p>
              <a:endParaRPr lang="en-US" altLang="en-LU" dirty="0"/>
            </a:p>
            <a:p>
              <a:br>
                <a:rPr lang="en-US" altLang="en-LU" dirty="0"/>
              </a:br>
              <a:r>
                <a:rPr lang="en-US" altLang="en-LU" dirty="0"/>
                <a:t>description: “develop class diagrams”</a:t>
              </a:r>
              <a:endParaRPr lang="en-CA" altLang="en-LU" dirty="0"/>
            </a:p>
          </p:txBody>
        </p:sp>
        <p:sp>
          <p:nvSpPr>
            <p:cNvPr id="100366" name="Line 14">
              <a:extLst>
                <a:ext uri="{FF2B5EF4-FFF2-40B4-BE49-F238E27FC236}">
                  <a16:creationId xmlns:a16="http://schemas.microsoft.com/office/drawing/2014/main" id="{83B95741-90E7-71AC-448C-606C00803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3314"/>
              <a:ext cx="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grpSp>
        <p:nvGrpSpPr>
          <p:cNvPr id="100367" name="Group 15">
            <a:extLst>
              <a:ext uri="{FF2B5EF4-FFF2-40B4-BE49-F238E27FC236}">
                <a16:creationId xmlns:a16="http://schemas.microsoft.com/office/drawing/2014/main" id="{47531211-F12B-5416-F17F-4A022ACAE4CE}"/>
              </a:ext>
            </a:extLst>
          </p:cNvPr>
          <p:cNvGrpSpPr>
            <a:grpSpLocks/>
          </p:cNvGrpSpPr>
          <p:nvPr/>
        </p:nvGrpSpPr>
        <p:grpSpPr bwMode="auto">
          <a:xfrm>
            <a:off x="6516216" y="4869160"/>
            <a:ext cx="2085975" cy="1464838"/>
            <a:chOff x="4124" y="3097"/>
            <a:chExt cx="1314" cy="673"/>
          </a:xfrm>
        </p:grpSpPr>
        <p:sp>
          <p:nvSpPr>
            <p:cNvPr id="100368" name="Rectangle 16">
              <a:extLst>
                <a:ext uri="{FF2B5EF4-FFF2-40B4-BE49-F238E27FC236}">
                  <a16:creationId xmlns:a16="http://schemas.microsoft.com/office/drawing/2014/main" id="{1A606B30-E51B-F70B-6EF9-C3665BE47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3097"/>
              <a:ext cx="1314" cy="6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 dirty="0"/>
                <a:t>:Worker</a:t>
              </a:r>
            </a:p>
            <a:p>
              <a:pPr algn="ctr"/>
              <a:endParaRPr lang="en-US" altLang="en-LU" dirty="0"/>
            </a:p>
            <a:p>
              <a:pPr algn="ctr"/>
              <a:endParaRPr lang="en-US" altLang="en-LU" dirty="0"/>
            </a:p>
            <a:p>
              <a:pPr algn="ctr"/>
              <a:r>
                <a:rPr lang="en-US" altLang="en-LU" dirty="0"/>
                <a:t>name: “Matt”</a:t>
              </a:r>
              <a:endParaRPr lang="en-CA" altLang="en-LU" dirty="0"/>
            </a:p>
          </p:txBody>
        </p:sp>
        <p:sp>
          <p:nvSpPr>
            <p:cNvPr id="100369" name="Line 17">
              <a:extLst>
                <a:ext uri="{FF2B5EF4-FFF2-40B4-BE49-F238E27FC236}">
                  <a16:creationId xmlns:a16="http://schemas.microsoft.com/office/drawing/2014/main" id="{3A1A8103-C75B-CC29-FE29-4175C94FD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3329"/>
              <a:ext cx="13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  <p:sp>
        <p:nvSpPr>
          <p:cNvPr id="100370" name="Line 18">
            <a:extLst>
              <a:ext uri="{FF2B5EF4-FFF2-40B4-BE49-F238E27FC236}">
                <a16:creationId xmlns:a16="http://schemas.microsoft.com/office/drawing/2014/main" id="{DED04DF1-74F9-DD47-F3B3-5EAAAB694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6136" y="4602164"/>
            <a:ext cx="10939" cy="9870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B53E58D-E5F0-948D-F647-1708C6809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altLang="en-LU"/>
              <a:t>Steps</a:t>
            </a:r>
            <a:endParaRPr lang="en-CA" altLang="en-LU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09FDD80-A212-5B17-C137-F9F9D976E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LU" sz="2400"/>
              <a:t>Analyze the written requirements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Extract nouns: make them classes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Extract verbs: make them associations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Draw the OOA UML class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Draw object diagrams to clarify class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Determine attributes</a:t>
            </a:r>
          </a:p>
          <a:p>
            <a:pPr>
              <a:lnSpc>
                <a:spcPct val="90000"/>
              </a:lnSpc>
            </a:pPr>
            <a:r>
              <a:rPr lang="en-US" altLang="en-LU" sz="2400" u="sng">
                <a:solidFill>
                  <a:srgbClr val="CC0000"/>
                </a:solidFill>
              </a:rPr>
              <a:t>Determine the system’s use cases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Identify Actors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Identify use case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Relate use cases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Draw sequence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One per use case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Use to assign responsibilities to classes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Add methods to OOA classes</a:t>
            </a:r>
            <a:endParaRPr lang="en-CA" altLang="en-LU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12A64D4-C1AB-7832-23C6-3CEC184B1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LU" sz="5400"/>
              <a:t>Use Cases</a:t>
            </a:r>
            <a:endParaRPr lang="en-CA" altLang="en-LU" sz="5400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950EE73-39E4-F4E9-1058-5A5D18577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r>
              <a:rPr lang="en-US" altLang="en-LU" dirty="0"/>
              <a:t>Actors:</a:t>
            </a:r>
          </a:p>
          <a:p>
            <a:pPr lvl="1"/>
            <a:r>
              <a:rPr lang="en-US" altLang="en-LU" sz="3200" dirty="0"/>
              <a:t>Represent users of a system</a:t>
            </a:r>
          </a:p>
          <a:p>
            <a:pPr lvl="2"/>
            <a:r>
              <a:rPr lang="en-US" altLang="en-LU" sz="3200" dirty="0"/>
              <a:t>human users</a:t>
            </a:r>
          </a:p>
          <a:p>
            <a:pPr lvl="2"/>
            <a:r>
              <a:rPr lang="en-US" altLang="en-LU" sz="3200" dirty="0"/>
              <a:t>other systems</a:t>
            </a:r>
          </a:p>
          <a:p>
            <a:r>
              <a:rPr lang="en-US" altLang="en-LU" dirty="0"/>
              <a:t>Use cases</a:t>
            </a:r>
          </a:p>
          <a:p>
            <a:pPr lvl="1"/>
            <a:r>
              <a:rPr lang="en-US" altLang="en-LU" sz="3200" dirty="0"/>
              <a:t>Represent functionality or services provided by a system to its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465ACCD-DBB2-CEFD-7968-2673B64B9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altLang="en-LU" dirty="0"/>
              <a:t>Use Case Diagram</a:t>
            </a:r>
            <a:endParaRPr lang="en-CA" altLang="en-LU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B2F4CCC-E97A-11E8-58CC-685BDC309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1779590"/>
            <a:ext cx="3694112" cy="43513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0A4FDA94-69BC-4DDE-0BD7-13D6E7F7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1077913"/>
            <a:ext cx="379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LU" sz="1800"/>
              <a:t>Time &amp; Resource Management System</a:t>
            </a:r>
            <a:br>
              <a:rPr lang="en-US" altLang="en-LU" sz="1800"/>
            </a:br>
            <a:r>
              <a:rPr lang="en-US" altLang="en-LU" sz="1800"/>
              <a:t>(TRMS)</a:t>
            </a:r>
            <a:endParaRPr lang="en-CA" altLang="en-LU" sz="1800"/>
          </a:p>
        </p:txBody>
      </p:sp>
      <p:grpSp>
        <p:nvGrpSpPr>
          <p:cNvPr id="103429" name="Group 5">
            <a:extLst>
              <a:ext uri="{FF2B5EF4-FFF2-40B4-BE49-F238E27FC236}">
                <a16:creationId xmlns:a16="http://schemas.microsoft.com/office/drawing/2014/main" id="{8041A1C4-F69C-93DD-E828-782248E101D6}"/>
              </a:ext>
            </a:extLst>
          </p:cNvPr>
          <p:cNvGrpSpPr>
            <a:grpSpLocks/>
          </p:cNvGrpSpPr>
          <p:nvPr/>
        </p:nvGrpSpPr>
        <p:grpSpPr bwMode="auto">
          <a:xfrm>
            <a:off x="6800850" y="2249490"/>
            <a:ext cx="971550" cy="1431925"/>
            <a:chOff x="4129" y="1892"/>
            <a:chExt cx="612" cy="902"/>
          </a:xfrm>
        </p:grpSpPr>
        <p:grpSp>
          <p:nvGrpSpPr>
            <p:cNvPr id="103430" name="Group 6">
              <a:extLst>
                <a:ext uri="{FF2B5EF4-FFF2-40B4-BE49-F238E27FC236}">
                  <a16:creationId xmlns:a16="http://schemas.microsoft.com/office/drawing/2014/main" id="{A86D8BEB-24FE-476D-AE22-53CAC46EE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892"/>
              <a:ext cx="276" cy="566"/>
              <a:chOff x="2239" y="724"/>
              <a:chExt cx="977" cy="2003"/>
            </a:xfrm>
          </p:grpSpPr>
          <p:sp>
            <p:nvSpPr>
              <p:cNvPr id="103431" name="Oval 7">
                <a:extLst>
                  <a:ext uri="{FF2B5EF4-FFF2-40B4-BE49-F238E27FC236}">
                    <a16:creationId xmlns:a16="http://schemas.microsoft.com/office/drawing/2014/main" id="{3A396827-5B2F-D522-13D4-5C7B878FE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724"/>
                <a:ext cx="405" cy="40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LU"/>
              </a:p>
            </p:txBody>
          </p:sp>
          <p:sp>
            <p:nvSpPr>
              <p:cNvPr id="103432" name="Line 8">
                <a:extLst>
                  <a:ext uri="{FF2B5EF4-FFF2-40B4-BE49-F238E27FC236}">
                    <a16:creationId xmlns:a16="http://schemas.microsoft.com/office/drawing/2014/main" id="{B5FDD2B3-3F66-24A4-FA15-7997B5C85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7" y="1129"/>
                <a:ext cx="0" cy="7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  <p:grpSp>
            <p:nvGrpSpPr>
              <p:cNvPr id="103433" name="Group 9">
                <a:extLst>
                  <a:ext uri="{FF2B5EF4-FFF2-40B4-BE49-F238E27FC236}">
                    <a16:creationId xmlns:a16="http://schemas.microsoft.com/office/drawing/2014/main" id="{DA176CDA-035C-EEF0-CB8C-615D1C7EB7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9" y="1876"/>
                <a:ext cx="977" cy="851"/>
                <a:chOff x="2239" y="1876"/>
                <a:chExt cx="977" cy="851"/>
              </a:xfrm>
            </p:grpSpPr>
            <p:sp>
              <p:nvSpPr>
                <p:cNvPr id="103434" name="Line 10">
                  <a:extLst>
                    <a:ext uri="{FF2B5EF4-FFF2-40B4-BE49-F238E27FC236}">
                      <a16:creationId xmlns:a16="http://schemas.microsoft.com/office/drawing/2014/main" id="{A92C1F5D-E577-8585-E6FD-663897C4D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39" y="1876"/>
                  <a:ext cx="485" cy="8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  <p:sp>
              <p:nvSpPr>
                <p:cNvPr id="103435" name="Line 11">
                  <a:extLst>
                    <a:ext uri="{FF2B5EF4-FFF2-40B4-BE49-F238E27FC236}">
                      <a16:creationId xmlns:a16="http://schemas.microsoft.com/office/drawing/2014/main" id="{BB54E6C9-4DD3-8E85-D1BE-AD13B5382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876"/>
                  <a:ext cx="491" cy="8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</p:grpSp>
          <p:sp>
            <p:nvSpPr>
              <p:cNvPr id="103436" name="Line 12">
                <a:extLst>
                  <a:ext uri="{FF2B5EF4-FFF2-40B4-BE49-F238E27FC236}">
                    <a16:creationId xmlns:a16="http://schemas.microsoft.com/office/drawing/2014/main" id="{2439926E-42B0-EE68-A2AF-893AE313B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1331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</p:grpSp>
        <p:sp>
          <p:nvSpPr>
            <p:cNvPr id="103437" name="Text Box 13">
              <a:extLst>
                <a:ext uri="{FF2B5EF4-FFF2-40B4-BE49-F238E27FC236}">
                  <a16:creationId xmlns:a16="http://schemas.microsoft.com/office/drawing/2014/main" id="{69E7E347-203B-76FE-9A31-2A60B1725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90"/>
              <a:ext cx="6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project</a:t>
              </a:r>
              <a:br>
                <a:rPr lang="en-US" altLang="en-LU" sz="1800"/>
              </a:br>
              <a:r>
                <a:rPr lang="en-US" altLang="en-LU" sz="1800"/>
                <a:t>manager</a:t>
              </a:r>
              <a:endParaRPr lang="en-CA" altLang="en-LU" sz="1800"/>
            </a:p>
          </p:txBody>
        </p:sp>
      </p:grpSp>
      <p:grpSp>
        <p:nvGrpSpPr>
          <p:cNvPr id="103438" name="Group 14">
            <a:extLst>
              <a:ext uri="{FF2B5EF4-FFF2-40B4-BE49-F238E27FC236}">
                <a16:creationId xmlns:a16="http://schemas.microsoft.com/office/drawing/2014/main" id="{4BAEC698-4C2E-21F0-A619-0CDCCF0DD153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1804990"/>
            <a:ext cx="971550" cy="1431925"/>
            <a:chOff x="4129" y="1892"/>
            <a:chExt cx="612" cy="902"/>
          </a:xfrm>
        </p:grpSpPr>
        <p:grpSp>
          <p:nvGrpSpPr>
            <p:cNvPr id="103439" name="Group 15">
              <a:extLst>
                <a:ext uri="{FF2B5EF4-FFF2-40B4-BE49-F238E27FC236}">
                  <a16:creationId xmlns:a16="http://schemas.microsoft.com/office/drawing/2014/main" id="{E382160B-E874-CAEB-1C23-DB43E8C18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892"/>
              <a:ext cx="276" cy="566"/>
              <a:chOff x="2239" y="724"/>
              <a:chExt cx="977" cy="2003"/>
            </a:xfrm>
          </p:grpSpPr>
          <p:sp>
            <p:nvSpPr>
              <p:cNvPr id="103440" name="Oval 16">
                <a:extLst>
                  <a:ext uri="{FF2B5EF4-FFF2-40B4-BE49-F238E27FC236}">
                    <a16:creationId xmlns:a16="http://schemas.microsoft.com/office/drawing/2014/main" id="{540F311C-159D-20D4-6291-D07F36715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724"/>
                <a:ext cx="405" cy="40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LU"/>
              </a:p>
            </p:txBody>
          </p:sp>
          <p:sp>
            <p:nvSpPr>
              <p:cNvPr id="103441" name="Line 17">
                <a:extLst>
                  <a:ext uri="{FF2B5EF4-FFF2-40B4-BE49-F238E27FC236}">
                    <a16:creationId xmlns:a16="http://schemas.microsoft.com/office/drawing/2014/main" id="{EF5CCB14-3F98-11FC-261B-992BF29CD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7" y="1129"/>
                <a:ext cx="0" cy="7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  <p:grpSp>
            <p:nvGrpSpPr>
              <p:cNvPr id="103442" name="Group 18">
                <a:extLst>
                  <a:ext uri="{FF2B5EF4-FFF2-40B4-BE49-F238E27FC236}">
                    <a16:creationId xmlns:a16="http://schemas.microsoft.com/office/drawing/2014/main" id="{8D23A957-3318-ED7A-C73B-91A8DE56E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9" y="1876"/>
                <a:ext cx="977" cy="851"/>
                <a:chOff x="2239" y="1876"/>
                <a:chExt cx="977" cy="851"/>
              </a:xfrm>
            </p:grpSpPr>
            <p:sp>
              <p:nvSpPr>
                <p:cNvPr id="103443" name="Line 19">
                  <a:extLst>
                    <a:ext uri="{FF2B5EF4-FFF2-40B4-BE49-F238E27FC236}">
                      <a16:creationId xmlns:a16="http://schemas.microsoft.com/office/drawing/2014/main" id="{0A1D80A9-5762-5854-B891-4F3DBF98B1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39" y="1876"/>
                  <a:ext cx="485" cy="8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  <p:sp>
              <p:nvSpPr>
                <p:cNvPr id="103444" name="Line 20">
                  <a:extLst>
                    <a:ext uri="{FF2B5EF4-FFF2-40B4-BE49-F238E27FC236}">
                      <a16:creationId xmlns:a16="http://schemas.microsoft.com/office/drawing/2014/main" id="{AA2D31E3-1458-27D8-7AE6-074BFA52A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876"/>
                  <a:ext cx="491" cy="8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</p:grpSp>
          <p:sp>
            <p:nvSpPr>
              <p:cNvPr id="103445" name="Line 21">
                <a:extLst>
                  <a:ext uri="{FF2B5EF4-FFF2-40B4-BE49-F238E27FC236}">
                    <a16:creationId xmlns:a16="http://schemas.microsoft.com/office/drawing/2014/main" id="{B55D8762-9F57-DD66-AF4F-4587989CD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1331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</p:grpSp>
        <p:sp>
          <p:nvSpPr>
            <p:cNvPr id="103446" name="Text Box 22">
              <a:extLst>
                <a:ext uri="{FF2B5EF4-FFF2-40B4-BE49-F238E27FC236}">
                  <a16:creationId xmlns:a16="http://schemas.microsoft.com/office/drawing/2014/main" id="{3E0853F7-1C8C-B5A1-9F19-CC84EFBBD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90"/>
              <a:ext cx="6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resource</a:t>
              </a:r>
              <a:br>
                <a:rPr lang="en-US" altLang="en-LU" sz="1800"/>
              </a:br>
              <a:r>
                <a:rPr lang="en-US" altLang="en-LU" sz="1800"/>
                <a:t>manager</a:t>
              </a:r>
              <a:endParaRPr lang="en-CA" altLang="en-LU" sz="1800"/>
            </a:p>
          </p:txBody>
        </p:sp>
      </p:grpSp>
      <p:grpSp>
        <p:nvGrpSpPr>
          <p:cNvPr id="103447" name="Group 23">
            <a:extLst>
              <a:ext uri="{FF2B5EF4-FFF2-40B4-BE49-F238E27FC236}">
                <a16:creationId xmlns:a16="http://schemas.microsoft.com/office/drawing/2014/main" id="{E6E9BB26-0742-93A0-2DDC-5F6040B110CB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3436940"/>
            <a:ext cx="831850" cy="1157287"/>
            <a:chOff x="4129" y="1892"/>
            <a:chExt cx="524" cy="729"/>
          </a:xfrm>
        </p:grpSpPr>
        <p:grpSp>
          <p:nvGrpSpPr>
            <p:cNvPr id="103448" name="Group 24">
              <a:extLst>
                <a:ext uri="{FF2B5EF4-FFF2-40B4-BE49-F238E27FC236}">
                  <a16:creationId xmlns:a16="http://schemas.microsoft.com/office/drawing/2014/main" id="{07ECFBF9-B815-6780-6EB5-0BC61F3F3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892"/>
              <a:ext cx="276" cy="566"/>
              <a:chOff x="2239" y="724"/>
              <a:chExt cx="977" cy="2003"/>
            </a:xfrm>
          </p:grpSpPr>
          <p:sp>
            <p:nvSpPr>
              <p:cNvPr id="103449" name="Oval 25">
                <a:extLst>
                  <a:ext uri="{FF2B5EF4-FFF2-40B4-BE49-F238E27FC236}">
                    <a16:creationId xmlns:a16="http://schemas.microsoft.com/office/drawing/2014/main" id="{70DCF407-AAAA-BCBC-E89B-F9112076A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724"/>
                <a:ext cx="405" cy="40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LU"/>
              </a:p>
            </p:txBody>
          </p:sp>
          <p:sp>
            <p:nvSpPr>
              <p:cNvPr id="103450" name="Line 26">
                <a:extLst>
                  <a:ext uri="{FF2B5EF4-FFF2-40B4-BE49-F238E27FC236}">
                    <a16:creationId xmlns:a16="http://schemas.microsoft.com/office/drawing/2014/main" id="{AE0726AB-66E9-3C40-C5D4-BB52E1BDC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7" y="1129"/>
                <a:ext cx="0" cy="7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  <p:grpSp>
            <p:nvGrpSpPr>
              <p:cNvPr id="103451" name="Group 27">
                <a:extLst>
                  <a:ext uri="{FF2B5EF4-FFF2-40B4-BE49-F238E27FC236}">
                    <a16:creationId xmlns:a16="http://schemas.microsoft.com/office/drawing/2014/main" id="{713563D0-15C0-DE6F-4537-B7704943A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9" y="1876"/>
                <a:ext cx="977" cy="851"/>
                <a:chOff x="2239" y="1876"/>
                <a:chExt cx="977" cy="851"/>
              </a:xfrm>
            </p:grpSpPr>
            <p:sp>
              <p:nvSpPr>
                <p:cNvPr id="103452" name="Line 28">
                  <a:extLst>
                    <a:ext uri="{FF2B5EF4-FFF2-40B4-BE49-F238E27FC236}">
                      <a16:creationId xmlns:a16="http://schemas.microsoft.com/office/drawing/2014/main" id="{CDC42D01-7C20-5566-B737-7E391EA71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39" y="1876"/>
                  <a:ext cx="485" cy="8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  <p:sp>
              <p:nvSpPr>
                <p:cNvPr id="103453" name="Line 29">
                  <a:extLst>
                    <a:ext uri="{FF2B5EF4-FFF2-40B4-BE49-F238E27FC236}">
                      <a16:creationId xmlns:a16="http://schemas.microsoft.com/office/drawing/2014/main" id="{4975ABC3-C6A1-5429-6F77-808726C852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876"/>
                  <a:ext cx="491" cy="8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</p:grpSp>
          <p:sp>
            <p:nvSpPr>
              <p:cNvPr id="103454" name="Line 30">
                <a:extLst>
                  <a:ext uri="{FF2B5EF4-FFF2-40B4-BE49-F238E27FC236}">
                    <a16:creationId xmlns:a16="http://schemas.microsoft.com/office/drawing/2014/main" id="{F8BF141C-49CA-675D-B531-522EED5FF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1331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</p:grpSp>
        <p:sp>
          <p:nvSpPr>
            <p:cNvPr id="103455" name="Text Box 31">
              <a:extLst>
                <a:ext uri="{FF2B5EF4-FFF2-40B4-BE49-F238E27FC236}">
                  <a16:creationId xmlns:a16="http://schemas.microsoft.com/office/drawing/2014/main" id="{8DCDF36E-1D30-D3E2-4B70-017957DB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90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worker</a:t>
              </a:r>
              <a:endParaRPr lang="en-CA" altLang="en-LU" sz="1800"/>
            </a:p>
          </p:txBody>
        </p:sp>
      </p:grpSp>
      <p:sp>
        <p:nvSpPr>
          <p:cNvPr id="103457" name="Oval 33">
            <a:extLst>
              <a:ext uri="{FF2B5EF4-FFF2-40B4-BE49-F238E27FC236}">
                <a16:creationId xmlns:a16="http://schemas.microsoft.com/office/drawing/2014/main" id="{EBCE913B-3855-09FA-FA7A-6DC73CE2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2" y="2089150"/>
            <a:ext cx="1198563" cy="8524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 sz="1600"/>
              <a:t>Manage</a:t>
            </a:r>
            <a:br>
              <a:rPr lang="en-US" altLang="en-LU" sz="1600"/>
            </a:br>
            <a:r>
              <a:rPr lang="en-US" altLang="en-LU" sz="1600"/>
              <a:t>Resources</a:t>
            </a:r>
            <a:endParaRPr lang="en-CA" altLang="en-LU" sz="1600"/>
          </a:p>
        </p:txBody>
      </p:sp>
      <p:sp>
        <p:nvSpPr>
          <p:cNvPr id="103458" name="Oval 34">
            <a:extLst>
              <a:ext uri="{FF2B5EF4-FFF2-40B4-BE49-F238E27FC236}">
                <a16:creationId xmlns:a16="http://schemas.microsoft.com/office/drawing/2014/main" id="{EFB564D7-9747-87FE-6075-E463B0001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7" y="3657600"/>
            <a:ext cx="1198563" cy="8524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 sz="1600"/>
              <a:t>Log Time</a:t>
            </a:r>
            <a:endParaRPr lang="en-CA" altLang="en-LU" sz="1600"/>
          </a:p>
        </p:txBody>
      </p:sp>
      <p:sp>
        <p:nvSpPr>
          <p:cNvPr id="103459" name="Oval 35">
            <a:extLst>
              <a:ext uri="{FF2B5EF4-FFF2-40B4-BE49-F238E27FC236}">
                <a16:creationId xmlns:a16="http://schemas.microsoft.com/office/drawing/2014/main" id="{BA4AA0AB-E9B1-1AAA-2132-D4318A35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7" y="2706690"/>
            <a:ext cx="1198563" cy="852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 sz="1600"/>
              <a:t>Manage</a:t>
            </a:r>
            <a:br>
              <a:rPr lang="en-US" altLang="en-LU" sz="1600"/>
            </a:br>
            <a:r>
              <a:rPr lang="en-US" altLang="en-LU" sz="1600"/>
              <a:t>Projects</a:t>
            </a:r>
            <a:endParaRPr lang="en-CA" altLang="en-LU" sz="1600"/>
          </a:p>
        </p:txBody>
      </p:sp>
      <p:sp>
        <p:nvSpPr>
          <p:cNvPr id="103460" name="Oval 36">
            <a:extLst>
              <a:ext uri="{FF2B5EF4-FFF2-40B4-BE49-F238E27FC236}">
                <a16:creationId xmlns:a16="http://schemas.microsoft.com/office/drawing/2014/main" id="{75B4656C-25C7-F0F2-EC25-705B0F69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7" y="4857750"/>
            <a:ext cx="1198563" cy="8524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 sz="1600"/>
              <a:t>Administer</a:t>
            </a:r>
            <a:br>
              <a:rPr lang="en-US" altLang="en-LU" sz="1600"/>
            </a:br>
            <a:r>
              <a:rPr lang="en-US" altLang="en-LU" sz="1600"/>
              <a:t>System</a:t>
            </a:r>
            <a:endParaRPr lang="en-CA" altLang="en-LU" sz="1600"/>
          </a:p>
        </p:txBody>
      </p:sp>
      <p:grpSp>
        <p:nvGrpSpPr>
          <p:cNvPr id="103461" name="Group 37">
            <a:extLst>
              <a:ext uri="{FF2B5EF4-FFF2-40B4-BE49-F238E27FC236}">
                <a16:creationId xmlns:a16="http://schemas.microsoft.com/office/drawing/2014/main" id="{2A116A82-9768-1994-078D-0E62E1720E2D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4797427"/>
            <a:ext cx="1403350" cy="1431925"/>
            <a:chOff x="4129" y="1892"/>
            <a:chExt cx="884" cy="902"/>
          </a:xfrm>
        </p:grpSpPr>
        <p:grpSp>
          <p:nvGrpSpPr>
            <p:cNvPr id="103462" name="Group 38">
              <a:extLst>
                <a:ext uri="{FF2B5EF4-FFF2-40B4-BE49-F238E27FC236}">
                  <a16:creationId xmlns:a16="http://schemas.microsoft.com/office/drawing/2014/main" id="{66038863-0B6E-DD87-63D0-976F56A3F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892"/>
              <a:ext cx="276" cy="566"/>
              <a:chOff x="2239" y="724"/>
              <a:chExt cx="977" cy="2003"/>
            </a:xfrm>
          </p:grpSpPr>
          <p:sp>
            <p:nvSpPr>
              <p:cNvPr id="103463" name="Oval 39">
                <a:extLst>
                  <a:ext uri="{FF2B5EF4-FFF2-40B4-BE49-F238E27FC236}">
                    <a16:creationId xmlns:a16="http://schemas.microsoft.com/office/drawing/2014/main" id="{95888CBA-47BF-62D2-D5C2-E9E6104DD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724"/>
                <a:ext cx="405" cy="40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LU"/>
              </a:p>
            </p:txBody>
          </p:sp>
          <p:sp>
            <p:nvSpPr>
              <p:cNvPr id="103464" name="Line 40">
                <a:extLst>
                  <a:ext uri="{FF2B5EF4-FFF2-40B4-BE49-F238E27FC236}">
                    <a16:creationId xmlns:a16="http://schemas.microsoft.com/office/drawing/2014/main" id="{96AF4C5A-76F5-606E-CF6B-B4AC2BA72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7" y="1129"/>
                <a:ext cx="0" cy="7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  <p:grpSp>
            <p:nvGrpSpPr>
              <p:cNvPr id="103465" name="Group 41">
                <a:extLst>
                  <a:ext uri="{FF2B5EF4-FFF2-40B4-BE49-F238E27FC236}">
                    <a16:creationId xmlns:a16="http://schemas.microsoft.com/office/drawing/2014/main" id="{7CBE9A6F-2B84-E979-5662-7A3FC35CD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9" y="1876"/>
                <a:ext cx="977" cy="851"/>
                <a:chOff x="2239" y="1876"/>
                <a:chExt cx="977" cy="851"/>
              </a:xfrm>
            </p:grpSpPr>
            <p:sp>
              <p:nvSpPr>
                <p:cNvPr id="103466" name="Line 42">
                  <a:extLst>
                    <a:ext uri="{FF2B5EF4-FFF2-40B4-BE49-F238E27FC236}">
                      <a16:creationId xmlns:a16="http://schemas.microsoft.com/office/drawing/2014/main" id="{B32FC452-8D1E-0812-D499-F457458D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39" y="1876"/>
                  <a:ext cx="485" cy="8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  <p:sp>
              <p:nvSpPr>
                <p:cNvPr id="103467" name="Line 43">
                  <a:extLst>
                    <a:ext uri="{FF2B5EF4-FFF2-40B4-BE49-F238E27FC236}">
                      <a16:creationId xmlns:a16="http://schemas.microsoft.com/office/drawing/2014/main" id="{CE3BD2EA-F1A3-F39F-2B5D-51D2C1758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876"/>
                  <a:ext cx="491" cy="8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</p:grpSp>
          <p:sp>
            <p:nvSpPr>
              <p:cNvPr id="103468" name="Line 44">
                <a:extLst>
                  <a:ext uri="{FF2B5EF4-FFF2-40B4-BE49-F238E27FC236}">
                    <a16:creationId xmlns:a16="http://schemas.microsoft.com/office/drawing/2014/main" id="{5E0D32FA-4ABB-E6AD-CC76-85EF0277A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1331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</p:grpSp>
        <p:sp>
          <p:nvSpPr>
            <p:cNvPr id="103469" name="Text Box 45">
              <a:extLst>
                <a:ext uri="{FF2B5EF4-FFF2-40B4-BE49-F238E27FC236}">
                  <a16:creationId xmlns:a16="http://schemas.microsoft.com/office/drawing/2014/main" id="{EB0485E1-C124-BB3A-68CE-5DAC41033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90"/>
              <a:ext cx="8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system</a:t>
              </a:r>
              <a:br>
                <a:rPr lang="en-US" altLang="en-LU" sz="1800"/>
              </a:br>
              <a:r>
                <a:rPr lang="en-US" altLang="en-LU" sz="1800"/>
                <a:t>administrator</a:t>
              </a:r>
              <a:endParaRPr lang="en-CA" altLang="en-LU" sz="1800"/>
            </a:p>
          </p:txBody>
        </p:sp>
      </p:grpSp>
      <p:cxnSp>
        <p:nvCxnSpPr>
          <p:cNvPr id="103470" name="AutoShape 46">
            <a:extLst>
              <a:ext uri="{FF2B5EF4-FFF2-40B4-BE49-F238E27FC236}">
                <a16:creationId xmlns:a16="http://schemas.microsoft.com/office/drawing/2014/main" id="{7EC1DA98-7000-DFFD-9C10-06A3D8A54621}"/>
              </a:ext>
            </a:extLst>
          </p:cNvPr>
          <p:cNvCxnSpPr>
            <a:cxnSpLocks noChangeShapeType="1"/>
            <a:stCxn id="103457" idx="2"/>
          </p:cNvCxnSpPr>
          <p:nvPr/>
        </p:nvCxnSpPr>
        <p:spPr bwMode="auto">
          <a:xfrm flipH="1" flipV="1">
            <a:off x="1722438" y="2360615"/>
            <a:ext cx="1465262" cy="155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71" name="AutoShape 47">
            <a:extLst>
              <a:ext uri="{FF2B5EF4-FFF2-40B4-BE49-F238E27FC236}">
                <a16:creationId xmlns:a16="http://schemas.microsoft.com/office/drawing/2014/main" id="{3915A00B-2227-DE32-1ACA-3A6CFCFEE84E}"/>
              </a:ext>
            </a:extLst>
          </p:cNvPr>
          <p:cNvCxnSpPr>
            <a:cxnSpLocks noChangeShapeType="1"/>
            <a:stCxn id="103458" idx="2"/>
          </p:cNvCxnSpPr>
          <p:nvPr/>
        </p:nvCxnSpPr>
        <p:spPr bwMode="auto">
          <a:xfrm flipH="1" flipV="1">
            <a:off x="1803402" y="3916365"/>
            <a:ext cx="1101725" cy="168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72" name="AutoShape 48">
            <a:extLst>
              <a:ext uri="{FF2B5EF4-FFF2-40B4-BE49-F238E27FC236}">
                <a16:creationId xmlns:a16="http://schemas.microsoft.com/office/drawing/2014/main" id="{B52A2AD6-A430-4881-345F-13AE5460B684}"/>
              </a:ext>
            </a:extLst>
          </p:cNvPr>
          <p:cNvCxnSpPr>
            <a:cxnSpLocks noChangeShapeType="1"/>
            <a:stCxn id="103460" idx="2"/>
          </p:cNvCxnSpPr>
          <p:nvPr/>
        </p:nvCxnSpPr>
        <p:spPr bwMode="auto">
          <a:xfrm flipH="1" flipV="1">
            <a:off x="1643063" y="5264150"/>
            <a:ext cx="2741612" cy="206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74" name="AutoShape 50">
            <a:extLst>
              <a:ext uri="{FF2B5EF4-FFF2-40B4-BE49-F238E27FC236}">
                <a16:creationId xmlns:a16="http://schemas.microsoft.com/office/drawing/2014/main" id="{E58009D7-7B7F-E571-399C-0DB9EDC3CD2C}"/>
              </a:ext>
            </a:extLst>
          </p:cNvPr>
          <p:cNvCxnSpPr>
            <a:cxnSpLocks noChangeShapeType="1"/>
            <a:stCxn id="103459" idx="6"/>
          </p:cNvCxnSpPr>
          <p:nvPr/>
        </p:nvCxnSpPr>
        <p:spPr bwMode="auto">
          <a:xfrm flipV="1">
            <a:off x="5907088" y="2743202"/>
            <a:ext cx="1111250" cy="390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DA46-7AB2-CC5B-FB03-89F94E9C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564904"/>
            <a:ext cx="7886700" cy="27555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LU" sz="4800" dirty="0">
                <a:solidFill>
                  <a:srgbClr val="FF0000"/>
                </a:solidFill>
              </a:rPr>
              <a:t>Case Study of </a:t>
            </a:r>
          </a:p>
          <a:p>
            <a:pPr marL="0" indent="0" algn="ctr">
              <a:buNone/>
            </a:pPr>
            <a:r>
              <a:rPr lang="en-GB" altLang="en-LU" sz="4800" dirty="0">
                <a:solidFill>
                  <a:srgbClr val="FF0000"/>
                </a:solidFill>
              </a:rPr>
              <a:t>Workers Management System</a:t>
            </a:r>
            <a:endParaRPr lang="en-LU" sz="4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5268B-5158-F9A0-42CF-381254E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6098A48-DDFB-2804-2506-67C70C652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3371" y="-200961"/>
            <a:ext cx="7886700" cy="1325563"/>
          </a:xfrm>
        </p:spPr>
        <p:txBody>
          <a:bodyPr/>
          <a:lstStyle/>
          <a:p>
            <a:r>
              <a:rPr lang="en-US" altLang="en-LU" dirty="0"/>
              <a:t>Resource Manager Use Cases</a:t>
            </a:r>
            <a:endParaRPr lang="en-CA" altLang="en-LU" dirty="0"/>
          </a:p>
        </p:txBody>
      </p:sp>
      <p:grpSp>
        <p:nvGrpSpPr>
          <p:cNvPr id="105475" name="Group 3">
            <a:extLst>
              <a:ext uri="{FF2B5EF4-FFF2-40B4-BE49-F238E27FC236}">
                <a16:creationId xmlns:a16="http://schemas.microsoft.com/office/drawing/2014/main" id="{BB431B3C-E15E-1907-07F6-5ED6A7A8FBD8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2719390"/>
            <a:ext cx="971550" cy="1431925"/>
            <a:chOff x="4129" y="1892"/>
            <a:chExt cx="612" cy="902"/>
          </a:xfrm>
        </p:grpSpPr>
        <p:grpSp>
          <p:nvGrpSpPr>
            <p:cNvPr id="105476" name="Group 4">
              <a:extLst>
                <a:ext uri="{FF2B5EF4-FFF2-40B4-BE49-F238E27FC236}">
                  <a16:creationId xmlns:a16="http://schemas.microsoft.com/office/drawing/2014/main" id="{A0B88BEB-C302-C4B1-58CC-A7C21F9D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892"/>
              <a:ext cx="276" cy="566"/>
              <a:chOff x="2239" y="724"/>
              <a:chExt cx="977" cy="2003"/>
            </a:xfrm>
          </p:grpSpPr>
          <p:sp>
            <p:nvSpPr>
              <p:cNvPr id="105477" name="Oval 5">
                <a:extLst>
                  <a:ext uri="{FF2B5EF4-FFF2-40B4-BE49-F238E27FC236}">
                    <a16:creationId xmlns:a16="http://schemas.microsoft.com/office/drawing/2014/main" id="{A09FBC7C-AA06-AF77-73CA-62DCB367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724"/>
                <a:ext cx="405" cy="40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LU"/>
              </a:p>
            </p:txBody>
          </p:sp>
          <p:sp>
            <p:nvSpPr>
              <p:cNvPr id="105478" name="Line 6">
                <a:extLst>
                  <a:ext uri="{FF2B5EF4-FFF2-40B4-BE49-F238E27FC236}">
                    <a16:creationId xmlns:a16="http://schemas.microsoft.com/office/drawing/2014/main" id="{5BB2BBA3-56A5-B492-33DE-A4D3EEF70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7" y="1129"/>
                <a:ext cx="0" cy="7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  <p:grpSp>
            <p:nvGrpSpPr>
              <p:cNvPr id="105479" name="Group 7">
                <a:extLst>
                  <a:ext uri="{FF2B5EF4-FFF2-40B4-BE49-F238E27FC236}">
                    <a16:creationId xmlns:a16="http://schemas.microsoft.com/office/drawing/2014/main" id="{E032FDAE-D099-1F93-F23E-9ED78557D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9" y="1876"/>
                <a:ext cx="977" cy="851"/>
                <a:chOff x="2239" y="1876"/>
                <a:chExt cx="977" cy="851"/>
              </a:xfrm>
            </p:grpSpPr>
            <p:sp>
              <p:nvSpPr>
                <p:cNvPr id="105480" name="Line 8">
                  <a:extLst>
                    <a:ext uri="{FF2B5EF4-FFF2-40B4-BE49-F238E27FC236}">
                      <a16:creationId xmlns:a16="http://schemas.microsoft.com/office/drawing/2014/main" id="{E9DC45D4-4D5B-4A55-3C48-6B24444F8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39" y="1876"/>
                  <a:ext cx="485" cy="8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  <p:sp>
              <p:nvSpPr>
                <p:cNvPr id="105481" name="Line 9">
                  <a:extLst>
                    <a:ext uri="{FF2B5EF4-FFF2-40B4-BE49-F238E27FC236}">
                      <a16:creationId xmlns:a16="http://schemas.microsoft.com/office/drawing/2014/main" id="{99E4197D-9D42-D8FB-A30D-76B458E13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876"/>
                  <a:ext cx="491" cy="8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</p:grpSp>
          <p:sp>
            <p:nvSpPr>
              <p:cNvPr id="105482" name="Line 10">
                <a:extLst>
                  <a:ext uri="{FF2B5EF4-FFF2-40B4-BE49-F238E27FC236}">
                    <a16:creationId xmlns:a16="http://schemas.microsoft.com/office/drawing/2014/main" id="{E8DB679D-C7FE-9C7D-5181-744993802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1331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</p:grpSp>
        <p:sp>
          <p:nvSpPr>
            <p:cNvPr id="105483" name="Text Box 11">
              <a:extLst>
                <a:ext uri="{FF2B5EF4-FFF2-40B4-BE49-F238E27FC236}">
                  <a16:creationId xmlns:a16="http://schemas.microsoft.com/office/drawing/2014/main" id="{3E5E287F-2673-DCAC-0E4C-F695C93C4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90"/>
              <a:ext cx="6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resource</a:t>
              </a:r>
              <a:br>
                <a:rPr lang="en-US" altLang="en-LU" sz="1800"/>
              </a:br>
              <a:r>
                <a:rPr lang="en-US" altLang="en-LU" sz="1800"/>
                <a:t>manager</a:t>
              </a:r>
              <a:endParaRPr lang="en-CA" altLang="en-LU" sz="1800"/>
            </a:p>
          </p:txBody>
        </p:sp>
      </p:grpSp>
      <p:grpSp>
        <p:nvGrpSpPr>
          <p:cNvPr id="105484" name="Group 12">
            <a:extLst>
              <a:ext uri="{FF2B5EF4-FFF2-40B4-BE49-F238E27FC236}">
                <a16:creationId xmlns:a16="http://schemas.microsoft.com/office/drawing/2014/main" id="{70F6269D-47F7-2B24-CCA0-85EA41FA0797}"/>
              </a:ext>
            </a:extLst>
          </p:cNvPr>
          <p:cNvGrpSpPr>
            <a:grpSpLocks/>
          </p:cNvGrpSpPr>
          <p:nvPr/>
        </p:nvGrpSpPr>
        <p:grpSpPr bwMode="auto">
          <a:xfrm>
            <a:off x="3030540" y="946150"/>
            <a:ext cx="4384675" cy="5487988"/>
            <a:chOff x="719" y="568"/>
            <a:chExt cx="2762" cy="3457"/>
          </a:xfrm>
        </p:grpSpPr>
        <p:sp>
          <p:nvSpPr>
            <p:cNvPr id="105485" name="Oval 13">
              <a:extLst>
                <a:ext uri="{FF2B5EF4-FFF2-40B4-BE49-F238E27FC236}">
                  <a16:creationId xmlns:a16="http://schemas.microsoft.com/office/drawing/2014/main" id="{8577F64C-523D-C379-189F-F346AE8A2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568"/>
              <a:ext cx="755" cy="5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 sz="1600"/>
                <a:t>Add</a:t>
              </a:r>
              <a:br>
                <a:rPr lang="en-US" altLang="en-LU" sz="1600"/>
              </a:br>
              <a:r>
                <a:rPr lang="en-US" altLang="en-LU" sz="1600"/>
                <a:t>Worker</a:t>
              </a:r>
              <a:endParaRPr lang="en-CA" altLang="en-LU" sz="1600"/>
            </a:p>
          </p:txBody>
        </p:sp>
        <p:sp>
          <p:nvSpPr>
            <p:cNvPr id="105486" name="Oval 14">
              <a:extLst>
                <a:ext uri="{FF2B5EF4-FFF2-40B4-BE49-F238E27FC236}">
                  <a16:creationId xmlns:a16="http://schemas.microsoft.com/office/drawing/2014/main" id="{9BBEDF1B-DCFB-36BB-9383-48DC3A21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240"/>
              <a:ext cx="755" cy="5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 sz="1600"/>
                <a:t>Remove</a:t>
              </a:r>
              <a:br>
                <a:rPr lang="en-US" altLang="en-LU" sz="1600"/>
              </a:br>
              <a:r>
                <a:rPr lang="en-US" altLang="en-LU" sz="1600"/>
                <a:t>Worker</a:t>
              </a:r>
              <a:endParaRPr lang="en-CA" altLang="en-LU" sz="1600"/>
            </a:p>
          </p:txBody>
        </p:sp>
        <p:sp>
          <p:nvSpPr>
            <p:cNvPr id="105487" name="Oval 15">
              <a:extLst>
                <a:ext uri="{FF2B5EF4-FFF2-40B4-BE49-F238E27FC236}">
                  <a16:creationId xmlns:a16="http://schemas.microsoft.com/office/drawing/2014/main" id="{44293E96-DBDF-EFA5-EA7D-85E1BB8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912"/>
              <a:ext cx="755" cy="5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 sz="1600"/>
                <a:t>Update</a:t>
              </a:r>
              <a:br>
                <a:rPr lang="en-US" altLang="en-LU" sz="1600"/>
              </a:br>
              <a:r>
                <a:rPr lang="en-US" altLang="en-LU" sz="1600"/>
                <a:t>Worker</a:t>
              </a:r>
              <a:endParaRPr lang="en-CA" altLang="en-LU" sz="1600"/>
            </a:p>
          </p:txBody>
        </p:sp>
        <p:sp>
          <p:nvSpPr>
            <p:cNvPr id="105488" name="Oval 16">
              <a:extLst>
                <a:ext uri="{FF2B5EF4-FFF2-40B4-BE49-F238E27FC236}">
                  <a16:creationId xmlns:a16="http://schemas.microsoft.com/office/drawing/2014/main" id="{EC1039A0-5535-CC6C-F10D-49333B4C6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202"/>
              <a:ext cx="755" cy="5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 sz="1600"/>
                <a:t>Find</a:t>
              </a:r>
              <a:br>
                <a:rPr lang="en-US" altLang="en-LU" sz="1600"/>
              </a:br>
              <a:r>
                <a:rPr lang="en-US" altLang="en-LU" sz="1600"/>
                <a:t>Worker</a:t>
              </a:r>
              <a:endParaRPr lang="en-CA" altLang="en-LU" sz="1600"/>
            </a:p>
          </p:txBody>
        </p:sp>
        <p:cxnSp>
          <p:nvCxnSpPr>
            <p:cNvPr id="105489" name="AutoShape 17">
              <a:extLst>
                <a:ext uri="{FF2B5EF4-FFF2-40B4-BE49-F238E27FC236}">
                  <a16:creationId xmlns:a16="http://schemas.microsoft.com/office/drawing/2014/main" id="{ADDE9E7A-C421-CD80-EA41-875231823D52}"/>
                </a:ext>
              </a:extLst>
            </p:cNvPr>
            <p:cNvCxnSpPr>
              <a:cxnSpLocks noChangeShapeType="1"/>
              <a:stCxn id="105486" idx="6"/>
              <a:endCxn id="105488" idx="2"/>
            </p:cNvCxnSpPr>
            <p:nvPr/>
          </p:nvCxnSpPr>
          <p:spPr bwMode="auto">
            <a:xfrm flipV="1">
              <a:off x="2040" y="1471"/>
              <a:ext cx="678" cy="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490" name="AutoShape 18">
              <a:extLst>
                <a:ext uri="{FF2B5EF4-FFF2-40B4-BE49-F238E27FC236}">
                  <a16:creationId xmlns:a16="http://schemas.microsoft.com/office/drawing/2014/main" id="{9E64CFD4-9A5C-0062-9A49-DCE072A6EA14}"/>
                </a:ext>
              </a:extLst>
            </p:cNvPr>
            <p:cNvCxnSpPr>
              <a:cxnSpLocks noChangeShapeType="1"/>
              <a:stCxn id="105487" idx="6"/>
              <a:endCxn id="105488" idx="3"/>
            </p:cNvCxnSpPr>
            <p:nvPr/>
          </p:nvCxnSpPr>
          <p:spPr bwMode="auto">
            <a:xfrm flipV="1">
              <a:off x="2040" y="1668"/>
              <a:ext cx="797" cy="5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5491" name="Oval 19">
              <a:extLst>
                <a:ext uri="{FF2B5EF4-FFF2-40B4-BE49-F238E27FC236}">
                  <a16:creationId xmlns:a16="http://schemas.microsoft.com/office/drawing/2014/main" id="{36DBBF36-0B02-39BB-048B-80B28B3E2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488"/>
              <a:ext cx="755" cy="5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 sz="1600"/>
                <a:t>Find</a:t>
              </a:r>
              <a:br>
                <a:rPr lang="en-US" altLang="en-LU" sz="1600"/>
              </a:br>
              <a:r>
                <a:rPr lang="en-US" altLang="en-LU" sz="1600"/>
                <a:t>Skill</a:t>
              </a:r>
              <a:endParaRPr lang="en-CA" altLang="en-LU" sz="1600"/>
            </a:p>
          </p:txBody>
        </p:sp>
        <p:sp>
          <p:nvSpPr>
            <p:cNvPr id="105492" name="Text Box 20">
              <a:extLst>
                <a:ext uri="{FF2B5EF4-FFF2-40B4-BE49-F238E27FC236}">
                  <a16:creationId xmlns:a16="http://schemas.microsoft.com/office/drawing/2014/main" id="{82993E63-893A-B0CD-A16B-FC8135143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3365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&lt;&lt;uses&gt;&gt;</a:t>
              </a:r>
              <a:endParaRPr lang="en-CA" altLang="en-LU" sz="1800"/>
            </a:p>
          </p:txBody>
        </p:sp>
        <p:sp>
          <p:nvSpPr>
            <p:cNvPr id="105493" name="Oval 21">
              <a:extLst>
                <a:ext uri="{FF2B5EF4-FFF2-40B4-BE49-F238E27FC236}">
                  <a16:creationId xmlns:a16="http://schemas.microsoft.com/office/drawing/2014/main" id="{1E08D1D1-91D1-274D-EA65-BC930A09D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834"/>
              <a:ext cx="755" cy="5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 sz="1600"/>
                <a:t>Assign Skill</a:t>
              </a:r>
              <a:br>
                <a:rPr lang="en-US" altLang="en-LU" sz="1600"/>
              </a:br>
              <a:r>
                <a:rPr lang="en-US" altLang="en-LU" sz="1600"/>
                <a:t>to Worker</a:t>
              </a:r>
              <a:endParaRPr lang="en-CA" altLang="en-LU" sz="1600"/>
            </a:p>
          </p:txBody>
        </p:sp>
        <p:sp>
          <p:nvSpPr>
            <p:cNvPr id="105494" name="Oval 22">
              <a:extLst>
                <a:ext uri="{FF2B5EF4-FFF2-40B4-BE49-F238E27FC236}">
                  <a16:creationId xmlns:a16="http://schemas.microsoft.com/office/drawing/2014/main" id="{6DF54CA3-DCC6-4A8E-65B0-1A228233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2882"/>
              <a:ext cx="938" cy="5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 sz="1600"/>
                <a:t>Unassign Skill</a:t>
              </a:r>
              <a:br>
                <a:rPr lang="en-US" altLang="en-LU" sz="1600"/>
              </a:br>
              <a:r>
                <a:rPr lang="en-US" altLang="en-LU" sz="1600"/>
                <a:t>from Worker</a:t>
              </a:r>
              <a:endParaRPr lang="en-CA" altLang="en-LU" sz="1600"/>
            </a:p>
          </p:txBody>
        </p:sp>
        <p:cxnSp>
          <p:nvCxnSpPr>
            <p:cNvPr id="105495" name="AutoShape 23">
              <a:extLst>
                <a:ext uri="{FF2B5EF4-FFF2-40B4-BE49-F238E27FC236}">
                  <a16:creationId xmlns:a16="http://schemas.microsoft.com/office/drawing/2014/main" id="{820FC6B9-B5A8-E793-0140-A18B6D8FB261}"/>
                </a:ext>
              </a:extLst>
            </p:cNvPr>
            <p:cNvCxnSpPr>
              <a:cxnSpLocks noChangeShapeType="1"/>
              <a:stCxn id="105493" idx="0"/>
              <a:endCxn id="105487" idx="4"/>
            </p:cNvCxnSpPr>
            <p:nvPr/>
          </p:nvCxnSpPr>
          <p:spPr bwMode="auto">
            <a:xfrm flipV="1">
              <a:off x="1473" y="2457"/>
              <a:ext cx="182" cy="3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496" name="AutoShape 24">
              <a:extLst>
                <a:ext uri="{FF2B5EF4-FFF2-40B4-BE49-F238E27FC236}">
                  <a16:creationId xmlns:a16="http://schemas.microsoft.com/office/drawing/2014/main" id="{E33F0479-0F59-F4B5-0B84-ADA72D81DC56}"/>
                </a:ext>
              </a:extLst>
            </p:cNvPr>
            <p:cNvCxnSpPr>
              <a:cxnSpLocks noChangeShapeType="1"/>
              <a:stCxn id="105494" idx="1"/>
              <a:endCxn id="105487" idx="4"/>
            </p:cNvCxnSpPr>
            <p:nvPr/>
          </p:nvCxnSpPr>
          <p:spPr bwMode="auto">
            <a:xfrm flipH="1" flipV="1">
              <a:off x="1655" y="2457"/>
              <a:ext cx="806" cy="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5497" name="Text Box 25">
              <a:extLst>
                <a:ext uri="{FF2B5EF4-FFF2-40B4-BE49-F238E27FC236}">
                  <a16:creationId xmlns:a16="http://schemas.microsoft.com/office/drawing/2014/main" id="{3F01BDFB-5C10-3214-1F39-0848DB471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50300">
              <a:off x="1787" y="2578"/>
              <a:ext cx="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&lt;&lt;extends&gt;&gt;</a:t>
              </a:r>
              <a:endParaRPr lang="en-CA" altLang="en-LU" sz="1800"/>
            </a:p>
          </p:txBody>
        </p:sp>
        <p:sp>
          <p:nvSpPr>
            <p:cNvPr id="105498" name="Text Box 26">
              <a:extLst>
                <a:ext uri="{FF2B5EF4-FFF2-40B4-BE49-F238E27FC236}">
                  <a16:creationId xmlns:a16="http://schemas.microsoft.com/office/drawing/2014/main" id="{B82A69AE-D73A-F42A-0F2D-91A317496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2531"/>
              <a:ext cx="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&lt;&lt;extends&gt;&gt;</a:t>
              </a:r>
              <a:endParaRPr lang="en-CA" altLang="en-LU" sz="1800"/>
            </a:p>
          </p:txBody>
        </p:sp>
        <p:cxnSp>
          <p:nvCxnSpPr>
            <p:cNvPr id="105499" name="AutoShape 27">
              <a:extLst>
                <a:ext uri="{FF2B5EF4-FFF2-40B4-BE49-F238E27FC236}">
                  <a16:creationId xmlns:a16="http://schemas.microsoft.com/office/drawing/2014/main" id="{E7113B5E-E932-4280-4C9C-EE118AA06C31}"/>
                </a:ext>
              </a:extLst>
            </p:cNvPr>
            <p:cNvCxnSpPr>
              <a:cxnSpLocks noChangeShapeType="1"/>
              <a:stCxn id="105493" idx="5"/>
              <a:endCxn id="105491" idx="1"/>
            </p:cNvCxnSpPr>
            <p:nvPr/>
          </p:nvCxnSpPr>
          <p:spPr bwMode="auto">
            <a:xfrm>
              <a:off x="1739" y="3300"/>
              <a:ext cx="234" cy="2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5500" name="Text Box 28">
              <a:extLst>
                <a:ext uri="{FF2B5EF4-FFF2-40B4-BE49-F238E27FC236}">
                  <a16:creationId xmlns:a16="http://schemas.microsoft.com/office/drawing/2014/main" id="{04D1161B-F7C2-F803-F9EE-DD20C9191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3" y="1243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&lt;&lt;uses&gt;&gt;</a:t>
              </a:r>
              <a:endParaRPr lang="en-CA" altLang="en-LU" sz="1800"/>
            </a:p>
          </p:txBody>
        </p:sp>
        <p:sp>
          <p:nvSpPr>
            <p:cNvPr id="105501" name="Text Box 29">
              <a:extLst>
                <a:ext uri="{FF2B5EF4-FFF2-40B4-BE49-F238E27FC236}">
                  <a16:creationId xmlns:a16="http://schemas.microsoft.com/office/drawing/2014/main" id="{02284ABE-28E8-7B3B-2E12-E2BD2538F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817502">
              <a:off x="2051" y="1760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&lt;&lt;uses&gt;&gt;</a:t>
              </a:r>
              <a:endParaRPr lang="en-CA" altLang="en-LU" sz="1800"/>
            </a:p>
          </p:txBody>
        </p:sp>
      </p:grpSp>
      <p:sp>
        <p:nvSpPr>
          <p:cNvPr id="105502" name="Line 30">
            <a:extLst>
              <a:ext uri="{FF2B5EF4-FFF2-40B4-BE49-F238E27FC236}">
                <a16:creationId xmlns:a16="http://schemas.microsoft.com/office/drawing/2014/main" id="{CD55C30A-161F-1047-0367-8897ADDD8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2" y="1355727"/>
            <a:ext cx="2193925" cy="184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105503" name="Line 31">
            <a:extLst>
              <a:ext uri="{FF2B5EF4-FFF2-40B4-BE49-F238E27FC236}">
                <a16:creationId xmlns:a16="http://schemas.microsoft.com/office/drawing/2014/main" id="{89B1D326-310C-60FA-E2BB-BF54963914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0363" y="2454277"/>
            <a:ext cx="2286000" cy="898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105504" name="Line 32">
            <a:extLst>
              <a:ext uri="{FF2B5EF4-FFF2-40B4-BE49-F238E27FC236}">
                <a16:creationId xmlns:a16="http://schemas.microsoft.com/office/drawing/2014/main" id="{F5AD298F-DD2E-628B-76D6-B7AEB2F01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0525" y="3505202"/>
            <a:ext cx="2241550" cy="60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86E3A63-3133-FDB2-4DAE-E1E4D29CB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LU"/>
              <a:t>Steps</a:t>
            </a:r>
            <a:endParaRPr lang="en-CA" altLang="en-LU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A950633-9B6D-AF95-C646-1C387360F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LU" sz="2400"/>
              <a:t>Analyze the written requirements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Extract nouns: make them classes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Extract verbs: make them associations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Draw the OOA UML class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Draw object diagrams to clarify class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Determine attributes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Determine the system’s use cases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Identify Actors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Identify use case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Relate use cases</a:t>
            </a:r>
          </a:p>
          <a:p>
            <a:pPr>
              <a:lnSpc>
                <a:spcPct val="90000"/>
              </a:lnSpc>
            </a:pPr>
            <a:r>
              <a:rPr lang="en-US" altLang="en-LU" sz="2400" u="sng">
                <a:solidFill>
                  <a:srgbClr val="CC0000"/>
                </a:solidFill>
              </a:rPr>
              <a:t>Draw sequence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One per use case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Use to assign responsibilities to classes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Add methods to OOA classes</a:t>
            </a:r>
            <a:endParaRPr lang="en-CA" altLang="en-LU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EFBBAB7-7878-8207-6DC6-4D540C169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en-US" altLang="en-LU" sz="4000"/>
              <a:t>Sequence Diagram – Assign Skill to Worker Use Case</a:t>
            </a:r>
            <a:endParaRPr lang="en-CA" altLang="en-LU" sz="4000"/>
          </a:p>
        </p:txBody>
      </p:sp>
      <p:grpSp>
        <p:nvGrpSpPr>
          <p:cNvPr id="107523" name="Group 3">
            <a:extLst>
              <a:ext uri="{FF2B5EF4-FFF2-40B4-BE49-F238E27FC236}">
                <a16:creationId xmlns:a16="http://schemas.microsoft.com/office/drawing/2014/main" id="{436CD826-F393-EF4D-8ABB-D5E93CF6CD7B}"/>
              </a:ext>
            </a:extLst>
          </p:cNvPr>
          <p:cNvGrpSpPr>
            <a:grpSpLocks/>
          </p:cNvGrpSpPr>
          <p:nvPr/>
        </p:nvGrpSpPr>
        <p:grpSpPr bwMode="auto">
          <a:xfrm>
            <a:off x="1187624" y="1282972"/>
            <a:ext cx="971550" cy="1431925"/>
            <a:chOff x="4129" y="1892"/>
            <a:chExt cx="612" cy="902"/>
          </a:xfrm>
        </p:grpSpPr>
        <p:grpSp>
          <p:nvGrpSpPr>
            <p:cNvPr id="107524" name="Group 4">
              <a:extLst>
                <a:ext uri="{FF2B5EF4-FFF2-40B4-BE49-F238E27FC236}">
                  <a16:creationId xmlns:a16="http://schemas.microsoft.com/office/drawing/2014/main" id="{BCFBB174-459A-9DA1-C1ED-4D5F77A53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892"/>
              <a:ext cx="276" cy="566"/>
              <a:chOff x="2239" y="724"/>
              <a:chExt cx="977" cy="2003"/>
            </a:xfrm>
          </p:grpSpPr>
          <p:sp>
            <p:nvSpPr>
              <p:cNvPr id="107525" name="Oval 5">
                <a:extLst>
                  <a:ext uri="{FF2B5EF4-FFF2-40B4-BE49-F238E27FC236}">
                    <a16:creationId xmlns:a16="http://schemas.microsoft.com/office/drawing/2014/main" id="{734DF64D-9F4A-7947-A60C-3E8ACBD3F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724"/>
                <a:ext cx="405" cy="40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LU"/>
              </a:p>
            </p:txBody>
          </p:sp>
          <p:sp>
            <p:nvSpPr>
              <p:cNvPr id="107526" name="Line 6">
                <a:extLst>
                  <a:ext uri="{FF2B5EF4-FFF2-40B4-BE49-F238E27FC236}">
                    <a16:creationId xmlns:a16="http://schemas.microsoft.com/office/drawing/2014/main" id="{BD167B84-FD41-6CF3-A69B-E19126ED8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7" y="1129"/>
                <a:ext cx="0" cy="7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  <p:grpSp>
            <p:nvGrpSpPr>
              <p:cNvPr id="107527" name="Group 7">
                <a:extLst>
                  <a:ext uri="{FF2B5EF4-FFF2-40B4-BE49-F238E27FC236}">
                    <a16:creationId xmlns:a16="http://schemas.microsoft.com/office/drawing/2014/main" id="{DF47B6FB-9BE6-F81E-B707-68DDB140C1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9" y="1876"/>
                <a:ext cx="977" cy="851"/>
                <a:chOff x="2239" y="1876"/>
                <a:chExt cx="977" cy="851"/>
              </a:xfrm>
            </p:grpSpPr>
            <p:sp>
              <p:nvSpPr>
                <p:cNvPr id="107528" name="Line 8">
                  <a:extLst>
                    <a:ext uri="{FF2B5EF4-FFF2-40B4-BE49-F238E27FC236}">
                      <a16:creationId xmlns:a16="http://schemas.microsoft.com/office/drawing/2014/main" id="{20E4D964-CC5D-8FC5-841B-B5FF3F204C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39" y="1876"/>
                  <a:ext cx="485" cy="8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  <p:sp>
              <p:nvSpPr>
                <p:cNvPr id="107529" name="Line 9">
                  <a:extLst>
                    <a:ext uri="{FF2B5EF4-FFF2-40B4-BE49-F238E27FC236}">
                      <a16:creationId xmlns:a16="http://schemas.microsoft.com/office/drawing/2014/main" id="{8A82AE23-1C1B-85B5-A1DE-808032610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876"/>
                  <a:ext cx="491" cy="8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LU"/>
                </a:p>
              </p:txBody>
            </p:sp>
          </p:grpSp>
          <p:sp>
            <p:nvSpPr>
              <p:cNvPr id="107530" name="Line 10">
                <a:extLst>
                  <a:ext uri="{FF2B5EF4-FFF2-40B4-BE49-F238E27FC236}">
                    <a16:creationId xmlns:a16="http://schemas.microsoft.com/office/drawing/2014/main" id="{0480B55D-43A2-FF04-F51E-DD5737A0B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1331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LU"/>
              </a:p>
            </p:txBody>
          </p:sp>
        </p:grpSp>
        <p:sp>
          <p:nvSpPr>
            <p:cNvPr id="107531" name="Text Box 11">
              <a:extLst>
                <a:ext uri="{FF2B5EF4-FFF2-40B4-BE49-F238E27FC236}">
                  <a16:creationId xmlns:a16="http://schemas.microsoft.com/office/drawing/2014/main" id="{5EA190B8-FE91-FF72-036E-2C289F5B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390"/>
              <a:ext cx="6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resource</a:t>
              </a:r>
              <a:br>
                <a:rPr lang="en-US" altLang="en-LU" sz="1800"/>
              </a:br>
              <a:r>
                <a:rPr lang="en-US" altLang="en-LU" sz="1800"/>
                <a:t>manager</a:t>
              </a:r>
              <a:endParaRPr lang="en-CA" altLang="en-LU" sz="1800"/>
            </a:p>
          </p:txBody>
        </p:sp>
      </p:grpSp>
      <p:sp>
        <p:nvSpPr>
          <p:cNvPr id="107532" name="Line 12">
            <a:extLst>
              <a:ext uri="{FF2B5EF4-FFF2-40B4-BE49-F238E27FC236}">
                <a16:creationId xmlns:a16="http://schemas.microsoft.com/office/drawing/2014/main" id="{6BFB2189-BAD6-3DC9-5311-2BF4EB82C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3711" y="2646633"/>
            <a:ext cx="0" cy="3886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107533" name="Rectangle 13">
            <a:extLst>
              <a:ext uri="{FF2B5EF4-FFF2-40B4-BE49-F238E27FC236}">
                <a16:creationId xmlns:a16="http://schemas.microsoft.com/office/drawing/2014/main" id="{4EFDF32F-07F2-BA9C-6FA3-05A8CCD5D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511" y="2891108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107534" name="Rectangle 14">
            <a:extLst>
              <a:ext uri="{FF2B5EF4-FFF2-40B4-BE49-F238E27FC236}">
                <a16:creationId xmlns:a16="http://schemas.microsoft.com/office/drawing/2014/main" id="{F3AF9F01-C9BB-F389-0C0D-976ABD58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511" y="4246833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107535" name="Rectangle 15">
            <a:extLst>
              <a:ext uri="{FF2B5EF4-FFF2-40B4-BE49-F238E27FC236}">
                <a16:creationId xmlns:a16="http://schemas.microsoft.com/office/drawing/2014/main" id="{C4B62BD6-46A8-8209-FD03-51D8F5C01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511" y="5542233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107536" name="Rectangle 16">
            <a:extLst>
              <a:ext uri="{FF2B5EF4-FFF2-40B4-BE49-F238E27FC236}">
                <a16:creationId xmlns:a16="http://schemas.microsoft.com/office/drawing/2014/main" id="{A0462E1E-0E40-DA0D-1732-332CD8EA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113" y="2067197"/>
            <a:ext cx="1724025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 sz="1600" u="sng"/>
              <a:t>Res. Mgr. Win: UI</a:t>
            </a:r>
            <a:endParaRPr lang="en-CA" altLang="en-LU" sz="1600" u="sng"/>
          </a:p>
        </p:txBody>
      </p:sp>
      <p:sp>
        <p:nvSpPr>
          <p:cNvPr id="107537" name="Rectangle 17">
            <a:extLst>
              <a:ext uri="{FF2B5EF4-FFF2-40B4-BE49-F238E27FC236}">
                <a16:creationId xmlns:a16="http://schemas.microsoft.com/office/drawing/2014/main" id="{31081D0F-E519-E63E-741B-1A36561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51" y="2081485"/>
            <a:ext cx="915987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 sz="1600" u="sng"/>
              <a:t>:Worker</a:t>
            </a:r>
            <a:endParaRPr lang="en-CA" altLang="en-LU" sz="1600" u="sng"/>
          </a:p>
        </p:txBody>
      </p:sp>
      <p:sp>
        <p:nvSpPr>
          <p:cNvPr id="107538" name="Rectangle 18">
            <a:extLst>
              <a:ext uri="{FF2B5EF4-FFF2-40B4-BE49-F238E27FC236}">
                <a16:creationId xmlns:a16="http://schemas.microsoft.com/office/drawing/2014/main" id="{E2531F5D-4940-79ED-57ED-93DEAAFF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261" y="2081485"/>
            <a:ext cx="915988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 sz="1600" u="sng"/>
              <a:t>:Skill</a:t>
            </a:r>
            <a:endParaRPr lang="en-CA" altLang="en-LU" sz="1600" u="sng"/>
          </a:p>
        </p:txBody>
      </p:sp>
      <p:sp>
        <p:nvSpPr>
          <p:cNvPr id="107539" name="Rectangle 19">
            <a:extLst>
              <a:ext uri="{FF2B5EF4-FFF2-40B4-BE49-F238E27FC236}">
                <a16:creationId xmlns:a16="http://schemas.microsoft.com/office/drawing/2014/main" id="{7DCAF61A-7708-E139-58DE-10C68DF8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26" y="2081485"/>
            <a:ext cx="915987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 sz="1600" u="sng"/>
              <a:t>:SkillLevel</a:t>
            </a:r>
            <a:endParaRPr lang="en-CA" altLang="en-LU" sz="1600" u="sng"/>
          </a:p>
        </p:txBody>
      </p:sp>
      <p:sp>
        <p:nvSpPr>
          <p:cNvPr id="107540" name="Line 20">
            <a:extLst>
              <a:ext uri="{FF2B5EF4-FFF2-40B4-BE49-F238E27FC236}">
                <a16:creationId xmlns:a16="http://schemas.microsoft.com/office/drawing/2014/main" id="{BE933E07-4CAB-FCF9-B578-A7CFD971A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311" y="2646635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107541" name="Rectangle 21">
            <a:extLst>
              <a:ext uri="{FF2B5EF4-FFF2-40B4-BE49-F238E27FC236}">
                <a16:creationId xmlns:a16="http://schemas.microsoft.com/office/drawing/2014/main" id="{BE348772-6067-E642-46F0-074483008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111" y="3113358"/>
            <a:ext cx="166688" cy="622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107542" name="Rectangle 22">
            <a:extLst>
              <a:ext uri="{FF2B5EF4-FFF2-40B4-BE49-F238E27FC236}">
                <a16:creationId xmlns:a16="http://schemas.microsoft.com/office/drawing/2014/main" id="{BA3F253C-2146-6BB3-70EB-3B9624F4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111" y="4389710"/>
            <a:ext cx="152400" cy="593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107543" name="Rectangle 23">
            <a:extLst>
              <a:ext uri="{FF2B5EF4-FFF2-40B4-BE49-F238E27FC236}">
                <a16:creationId xmlns:a16="http://schemas.microsoft.com/office/drawing/2014/main" id="{16951C02-C180-6F39-51C2-8B48C980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113" y="5764485"/>
            <a:ext cx="168275" cy="593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grpSp>
        <p:nvGrpSpPr>
          <p:cNvPr id="107544" name="Group 24">
            <a:extLst>
              <a:ext uri="{FF2B5EF4-FFF2-40B4-BE49-F238E27FC236}">
                <a16:creationId xmlns:a16="http://schemas.microsoft.com/office/drawing/2014/main" id="{494A28ED-6389-A82C-E4EB-FED4C6AEFA76}"/>
              </a:ext>
            </a:extLst>
          </p:cNvPr>
          <p:cNvGrpSpPr>
            <a:grpSpLocks/>
          </p:cNvGrpSpPr>
          <p:nvPr/>
        </p:nvGrpSpPr>
        <p:grpSpPr bwMode="auto">
          <a:xfrm>
            <a:off x="1709911" y="2832370"/>
            <a:ext cx="1600200" cy="336550"/>
            <a:chOff x="1248" y="1528"/>
            <a:chExt cx="1008" cy="212"/>
          </a:xfrm>
        </p:grpSpPr>
        <p:sp>
          <p:nvSpPr>
            <p:cNvPr id="107545" name="Line 25">
              <a:extLst>
                <a:ext uri="{FF2B5EF4-FFF2-40B4-BE49-F238E27FC236}">
                  <a16:creationId xmlns:a16="http://schemas.microsoft.com/office/drawing/2014/main" id="{B8616462-2FC6-484C-BA9C-9D5CB9CD4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107546" name="Text Box 26">
              <a:extLst>
                <a:ext uri="{FF2B5EF4-FFF2-40B4-BE49-F238E27FC236}">
                  <a16:creationId xmlns:a16="http://schemas.microsoft.com/office/drawing/2014/main" id="{2EF7704C-15E2-3E76-13C1-E9F690F0D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28"/>
              <a:ext cx="7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find worker</a:t>
              </a:r>
              <a:endParaRPr lang="en-CA" altLang="en-LU" sz="1600"/>
            </a:p>
          </p:txBody>
        </p:sp>
      </p:grpSp>
      <p:grpSp>
        <p:nvGrpSpPr>
          <p:cNvPr id="107547" name="Group 27">
            <a:extLst>
              <a:ext uri="{FF2B5EF4-FFF2-40B4-BE49-F238E27FC236}">
                <a16:creationId xmlns:a16="http://schemas.microsoft.com/office/drawing/2014/main" id="{4D23BE17-BD12-2CBE-CA34-7847E1593EEB}"/>
              </a:ext>
            </a:extLst>
          </p:cNvPr>
          <p:cNvGrpSpPr>
            <a:grpSpLocks/>
          </p:cNvGrpSpPr>
          <p:nvPr/>
        </p:nvGrpSpPr>
        <p:grpSpPr bwMode="auto">
          <a:xfrm>
            <a:off x="1709911" y="4097608"/>
            <a:ext cx="1600200" cy="336550"/>
            <a:chOff x="1248" y="1528"/>
            <a:chExt cx="1008" cy="212"/>
          </a:xfrm>
        </p:grpSpPr>
        <p:sp>
          <p:nvSpPr>
            <p:cNvPr id="107548" name="Line 28">
              <a:extLst>
                <a:ext uri="{FF2B5EF4-FFF2-40B4-BE49-F238E27FC236}">
                  <a16:creationId xmlns:a16="http://schemas.microsoft.com/office/drawing/2014/main" id="{E4010323-BAA0-6923-76E0-1A23D785A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107549" name="Text Box 29">
              <a:extLst>
                <a:ext uri="{FF2B5EF4-FFF2-40B4-BE49-F238E27FC236}">
                  <a16:creationId xmlns:a16="http://schemas.microsoft.com/office/drawing/2014/main" id="{16C2C89E-9D64-7CA9-B39C-6D95277D7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28"/>
              <a:ext cx="5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find skill</a:t>
              </a:r>
              <a:endParaRPr lang="en-CA" altLang="en-LU" sz="1600"/>
            </a:p>
          </p:txBody>
        </p:sp>
      </p:grpSp>
      <p:grpSp>
        <p:nvGrpSpPr>
          <p:cNvPr id="107550" name="Group 30">
            <a:extLst>
              <a:ext uri="{FF2B5EF4-FFF2-40B4-BE49-F238E27FC236}">
                <a16:creationId xmlns:a16="http://schemas.microsoft.com/office/drawing/2014/main" id="{4F16E67B-4E4F-EB58-75BE-677905425904}"/>
              </a:ext>
            </a:extLst>
          </p:cNvPr>
          <p:cNvGrpSpPr>
            <a:grpSpLocks/>
          </p:cNvGrpSpPr>
          <p:nvPr/>
        </p:nvGrpSpPr>
        <p:grpSpPr bwMode="auto">
          <a:xfrm>
            <a:off x="1709911" y="5469210"/>
            <a:ext cx="1600200" cy="581025"/>
            <a:chOff x="1248" y="1528"/>
            <a:chExt cx="1008" cy="366"/>
          </a:xfrm>
        </p:grpSpPr>
        <p:sp>
          <p:nvSpPr>
            <p:cNvPr id="107551" name="Line 31">
              <a:extLst>
                <a:ext uri="{FF2B5EF4-FFF2-40B4-BE49-F238E27FC236}">
                  <a16:creationId xmlns:a16="http://schemas.microsoft.com/office/drawing/2014/main" id="{8A72406B-3C2E-3B87-1A26-52E2DD491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107552" name="Text Box 32">
              <a:extLst>
                <a:ext uri="{FF2B5EF4-FFF2-40B4-BE49-F238E27FC236}">
                  <a16:creationId xmlns:a16="http://schemas.microsoft.com/office/drawing/2014/main" id="{13A76465-98D6-34D1-3669-132689A7E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28"/>
              <a:ext cx="69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assign skill</a:t>
              </a:r>
              <a:br>
                <a:rPr lang="en-US" altLang="en-LU" sz="1600"/>
              </a:br>
              <a:r>
                <a:rPr lang="en-US" altLang="en-LU" sz="1600"/>
                <a:t>to worker</a:t>
              </a:r>
              <a:endParaRPr lang="en-CA" altLang="en-LU" sz="1600"/>
            </a:p>
          </p:txBody>
        </p:sp>
      </p:grpSp>
      <p:sp>
        <p:nvSpPr>
          <p:cNvPr id="107553" name="Line 33">
            <a:extLst>
              <a:ext uri="{FF2B5EF4-FFF2-40B4-BE49-F238E27FC236}">
                <a16:creationId xmlns:a16="http://schemas.microsoft.com/office/drawing/2014/main" id="{822BC7B5-1BF7-A649-1025-4389C3C34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7161" y="2646635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107554" name="Rectangle 34">
            <a:extLst>
              <a:ext uri="{FF2B5EF4-FFF2-40B4-BE49-F238E27FC236}">
                <a16:creationId xmlns:a16="http://schemas.microsoft.com/office/drawing/2014/main" id="{EB30BE38-3DD9-1FE0-7372-1304DD84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963" y="3341958"/>
            <a:ext cx="182563" cy="393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107555" name="Line 35">
            <a:extLst>
              <a:ext uri="{FF2B5EF4-FFF2-40B4-BE49-F238E27FC236}">
                <a16:creationId xmlns:a16="http://schemas.microsoft.com/office/drawing/2014/main" id="{9EA96C47-3EE9-5720-22CB-F74BC7177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524" y="2646635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107556" name="Rectangle 36">
            <a:extLst>
              <a:ext uri="{FF2B5EF4-FFF2-40B4-BE49-F238E27FC236}">
                <a16:creationId xmlns:a16="http://schemas.microsoft.com/office/drawing/2014/main" id="{C0064027-52C0-B3D4-F557-7C3B3173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324" y="4557983"/>
            <a:ext cx="152400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sp>
        <p:nvSpPr>
          <p:cNvPr id="107557" name="Line 37">
            <a:extLst>
              <a:ext uri="{FF2B5EF4-FFF2-40B4-BE49-F238E27FC236}">
                <a16:creationId xmlns:a16="http://schemas.microsoft.com/office/drawing/2014/main" id="{F371C791-672C-86B8-6159-401CF79B8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249" y="2646635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107558" name="Rectangle 38">
            <a:extLst>
              <a:ext uri="{FF2B5EF4-FFF2-40B4-BE49-F238E27FC236}">
                <a16:creationId xmlns:a16="http://schemas.microsoft.com/office/drawing/2014/main" id="{C775F203-0CEA-B73D-4825-994B8502F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049" y="6039120"/>
            <a:ext cx="184150" cy="3190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LU"/>
          </a:p>
        </p:txBody>
      </p:sp>
      <p:grpSp>
        <p:nvGrpSpPr>
          <p:cNvPr id="107559" name="Group 39">
            <a:extLst>
              <a:ext uri="{FF2B5EF4-FFF2-40B4-BE49-F238E27FC236}">
                <a16:creationId xmlns:a16="http://schemas.microsoft.com/office/drawing/2014/main" id="{7953FB79-5040-60A4-DA4B-7E9565AD6649}"/>
              </a:ext>
            </a:extLst>
          </p:cNvPr>
          <p:cNvGrpSpPr>
            <a:grpSpLocks/>
          </p:cNvGrpSpPr>
          <p:nvPr/>
        </p:nvGrpSpPr>
        <p:grpSpPr bwMode="auto">
          <a:xfrm>
            <a:off x="3479974" y="3060972"/>
            <a:ext cx="1554162" cy="581025"/>
            <a:chOff x="1248" y="1528"/>
            <a:chExt cx="1008" cy="366"/>
          </a:xfrm>
        </p:grpSpPr>
        <p:sp>
          <p:nvSpPr>
            <p:cNvPr id="107560" name="Line 40">
              <a:extLst>
                <a:ext uri="{FF2B5EF4-FFF2-40B4-BE49-F238E27FC236}">
                  <a16:creationId xmlns:a16="http://schemas.microsoft.com/office/drawing/2014/main" id="{A1AA2D4E-5F3E-9310-9804-A8E52F7AB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107561" name="Text Box 41">
              <a:extLst>
                <a:ext uri="{FF2B5EF4-FFF2-40B4-BE49-F238E27FC236}">
                  <a16:creationId xmlns:a16="http://schemas.microsoft.com/office/drawing/2014/main" id="{D4775661-E6F7-1AFA-E2AA-5FD67B4DD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28"/>
              <a:ext cx="73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find worker</a:t>
              </a:r>
              <a:br>
                <a:rPr lang="en-US" altLang="en-LU" sz="1600"/>
              </a:br>
              <a:r>
                <a:rPr lang="en-US" altLang="en-LU" sz="1600"/>
                <a:t>by name</a:t>
              </a:r>
              <a:endParaRPr lang="en-CA" altLang="en-LU" sz="1600"/>
            </a:p>
          </p:txBody>
        </p:sp>
      </p:grpSp>
      <p:grpSp>
        <p:nvGrpSpPr>
          <p:cNvPr id="107562" name="Group 42">
            <a:extLst>
              <a:ext uri="{FF2B5EF4-FFF2-40B4-BE49-F238E27FC236}">
                <a16:creationId xmlns:a16="http://schemas.microsoft.com/office/drawing/2014/main" id="{208C0D9D-605F-B0B0-ABC6-96D14950847C}"/>
              </a:ext>
            </a:extLst>
          </p:cNvPr>
          <p:cNvGrpSpPr>
            <a:grpSpLocks/>
          </p:cNvGrpSpPr>
          <p:nvPr/>
        </p:nvGrpSpPr>
        <p:grpSpPr bwMode="auto">
          <a:xfrm>
            <a:off x="3479974" y="4278583"/>
            <a:ext cx="2819400" cy="336550"/>
            <a:chOff x="1248" y="1528"/>
            <a:chExt cx="1008" cy="212"/>
          </a:xfrm>
        </p:grpSpPr>
        <p:sp>
          <p:nvSpPr>
            <p:cNvPr id="107563" name="Line 43">
              <a:extLst>
                <a:ext uri="{FF2B5EF4-FFF2-40B4-BE49-F238E27FC236}">
                  <a16:creationId xmlns:a16="http://schemas.microsoft.com/office/drawing/2014/main" id="{E27631BF-BDC1-9142-7E53-C77E09E12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107564" name="Text Box 44">
              <a:extLst>
                <a:ext uri="{FF2B5EF4-FFF2-40B4-BE49-F238E27FC236}">
                  <a16:creationId xmlns:a16="http://schemas.microsoft.com/office/drawing/2014/main" id="{A6B0927F-1BBA-6472-D636-A7AA53F1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28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find skill by name</a:t>
              </a:r>
              <a:endParaRPr lang="en-CA" altLang="en-LU" sz="1600"/>
            </a:p>
          </p:txBody>
        </p:sp>
      </p:grpSp>
      <p:grpSp>
        <p:nvGrpSpPr>
          <p:cNvPr id="107565" name="Group 45">
            <a:extLst>
              <a:ext uri="{FF2B5EF4-FFF2-40B4-BE49-F238E27FC236}">
                <a16:creationId xmlns:a16="http://schemas.microsoft.com/office/drawing/2014/main" id="{ED453087-529F-A9C7-1D41-103D16D4C97B}"/>
              </a:ext>
            </a:extLst>
          </p:cNvPr>
          <p:cNvGrpSpPr>
            <a:grpSpLocks/>
          </p:cNvGrpSpPr>
          <p:nvPr/>
        </p:nvGrpSpPr>
        <p:grpSpPr bwMode="auto">
          <a:xfrm>
            <a:off x="3479974" y="5754960"/>
            <a:ext cx="4157662" cy="581025"/>
            <a:chOff x="1248" y="1528"/>
            <a:chExt cx="1008" cy="366"/>
          </a:xfrm>
        </p:grpSpPr>
        <p:sp>
          <p:nvSpPr>
            <p:cNvPr id="107566" name="Line 46">
              <a:extLst>
                <a:ext uri="{FF2B5EF4-FFF2-40B4-BE49-F238E27FC236}">
                  <a16:creationId xmlns:a16="http://schemas.microsoft.com/office/drawing/2014/main" id="{45164DC7-0772-040D-E233-E99805B6A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107567" name="Text Box 47">
              <a:extLst>
                <a:ext uri="{FF2B5EF4-FFF2-40B4-BE49-F238E27FC236}">
                  <a16:creationId xmlns:a16="http://schemas.microsoft.com/office/drawing/2014/main" id="{58363BAE-546F-77F8-6574-2D2081552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28"/>
              <a:ext cx="79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[worker does not currently have skill]</a:t>
              </a:r>
              <a:br>
                <a:rPr lang="en-US" altLang="en-LU" sz="1600"/>
              </a:br>
              <a:r>
                <a:rPr lang="en-US" altLang="en-LU" sz="1600"/>
                <a:t>assign skill to worker</a:t>
              </a:r>
              <a:endParaRPr lang="en-CA" altLang="en-LU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6" grpId="0" animBg="1"/>
      <p:bldP spid="107537" grpId="0" animBg="1"/>
      <p:bldP spid="107538" grpId="0" animBg="1"/>
      <p:bldP spid="1075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41AD6D1-B133-0D2E-222D-35D3A92C8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LU"/>
              <a:t>Steps</a:t>
            </a:r>
            <a:endParaRPr lang="en-CA" altLang="en-LU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DD1A900-65A3-C16C-E243-B43665A01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LU" sz="2400"/>
              <a:t>Analyze the written requirements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Extract nouns: make them classes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Extract verbs: make them associations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Draw the OOA UML class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Draw object diagrams to clarify class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Determine attributes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Determine the system’s use cases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Identify Actors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Identify use case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Relate use cases</a:t>
            </a:r>
          </a:p>
          <a:p>
            <a:pPr>
              <a:lnSpc>
                <a:spcPct val="90000"/>
              </a:lnSpc>
            </a:pPr>
            <a:r>
              <a:rPr lang="en-US" altLang="en-LU" sz="2400"/>
              <a:t>Draw sequence diagrams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One per use case</a:t>
            </a:r>
          </a:p>
          <a:p>
            <a:pPr lvl="1">
              <a:lnSpc>
                <a:spcPct val="90000"/>
              </a:lnSpc>
            </a:pPr>
            <a:r>
              <a:rPr lang="en-US" altLang="en-LU" sz="2400"/>
              <a:t>Use to assign responsibilities to classes</a:t>
            </a:r>
          </a:p>
          <a:p>
            <a:pPr>
              <a:lnSpc>
                <a:spcPct val="90000"/>
              </a:lnSpc>
            </a:pPr>
            <a:r>
              <a:rPr lang="en-US" altLang="en-LU" sz="2400" u="sng">
                <a:solidFill>
                  <a:srgbClr val="CC0000"/>
                </a:solidFill>
              </a:rPr>
              <a:t>Add methods to OOA classes</a:t>
            </a:r>
            <a:endParaRPr lang="en-CA" altLang="en-LU" sz="2400" u="sng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3CB5008-ABB1-DAE1-5582-8D02D28DA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LU"/>
              <a:t>Add Methods</a:t>
            </a:r>
            <a:endParaRPr lang="en-CA" altLang="en-LU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0589314-2ABD-510D-C4EA-CBFE0FC88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96944" cy="795338"/>
          </a:xfrm>
        </p:spPr>
        <p:txBody>
          <a:bodyPr>
            <a:normAutofit/>
          </a:bodyPr>
          <a:lstStyle/>
          <a:p>
            <a:r>
              <a:rPr lang="en-US" altLang="en-LU" dirty="0"/>
              <a:t>Read sequence diagrams to identify necessary methods</a:t>
            </a:r>
          </a:p>
        </p:txBody>
      </p:sp>
      <p:grpSp>
        <p:nvGrpSpPr>
          <p:cNvPr id="109572" name="Group 4">
            <a:extLst>
              <a:ext uri="{FF2B5EF4-FFF2-40B4-BE49-F238E27FC236}">
                <a16:creationId xmlns:a16="http://schemas.microsoft.com/office/drawing/2014/main" id="{1F47D1AB-3C23-7551-33DD-1017F5D862BD}"/>
              </a:ext>
            </a:extLst>
          </p:cNvPr>
          <p:cNvGrpSpPr>
            <a:grpSpLocks/>
          </p:cNvGrpSpPr>
          <p:nvPr/>
        </p:nvGrpSpPr>
        <p:grpSpPr bwMode="auto">
          <a:xfrm>
            <a:off x="2339752" y="3068960"/>
            <a:ext cx="4392488" cy="1943100"/>
            <a:chOff x="1392" y="2446"/>
            <a:chExt cx="3677" cy="1228"/>
          </a:xfrm>
        </p:grpSpPr>
        <p:sp>
          <p:nvSpPr>
            <p:cNvPr id="109573" name="Text Box 5">
              <a:extLst>
                <a:ext uri="{FF2B5EF4-FFF2-40B4-BE49-F238E27FC236}">
                  <a16:creationId xmlns:a16="http://schemas.microsoft.com/office/drawing/2014/main" id="{54BEB263-07AB-4235-6B80-53A5C2C31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6"/>
              <a:ext cx="3677" cy="12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LU" dirty="0"/>
                <a:t>Worker</a:t>
              </a:r>
            </a:p>
            <a:p>
              <a:pPr>
                <a:spcBef>
                  <a:spcPct val="50000"/>
                </a:spcBef>
              </a:pPr>
              <a:r>
                <a:rPr lang="en-US" altLang="en-LU" dirty="0"/>
                <a:t>name: string</a:t>
              </a:r>
            </a:p>
            <a:p>
              <a:pPr>
                <a:spcBef>
                  <a:spcPct val="50000"/>
                </a:spcBef>
              </a:pPr>
              <a:r>
                <a:rPr lang="en-US" altLang="en-LU" dirty="0"/>
                <a:t>+ static Worker </a:t>
              </a:r>
              <a:r>
                <a:rPr lang="en-US" altLang="en-LU" dirty="0" err="1"/>
                <a:t>findWorker</a:t>
              </a:r>
              <a:r>
                <a:rPr lang="en-US" altLang="en-LU" dirty="0"/>
                <a:t>(String name);</a:t>
              </a:r>
              <a:br>
                <a:rPr lang="en-US" altLang="en-LU" dirty="0"/>
              </a:br>
              <a:r>
                <a:rPr lang="en-US" altLang="en-LU" dirty="0"/>
                <a:t>+ static list of Workers </a:t>
              </a:r>
              <a:r>
                <a:rPr lang="en-US" altLang="en-LU" dirty="0" err="1"/>
                <a:t>getWorkers</a:t>
              </a:r>
              <a:r>
                <a:rPr lang="en-US" altLang="en-LU" dirty="0"/>
                <a:t>();</a:t>
              </a:r>
              <a:endParaRPr lang="en-CA" altLang="en-LU" dirty="0"/>
            </a:p>
          </p:txBody>
        </p:sp>
        <p:sp>
          <p:nvSpPr>
            <p:cNvPr id="109574" name="Line 6">
              <a:extLst>
                <a:ext uri="{FF2B5EF4-FFF2-40B4-BE49-F238E27FC236}">
                  <a16:creationId xmlns:a16="http://schemas.microsoft.com/office/drawing/2014/main" id="{5A25FAFC-EAC2-C59B-AB25-0D3C65293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74"/>
              <a:ext cx="36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  <p:sp>
          <p:nvSpPr>
            <p:cNvPr id="109575" name="Line 7">
              <a:extLst>
                <a:ext uri="{FF2B5EF4-FFF2-40B4-BE49-F238E27FC236}">
                  <a16:creationId xmlns:a16="http://schemas.microsoft.com/office/drawing/2014/main" id="{87A7879B-D73C-36A8-723A-C9F7AA41E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47"/>
              <a:ext cx="36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LU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>
            <a:extLst>
              <a:ext uri="{FF2B5EF4-FFF2-40B4-BE49-F238E27FC236}">
                <a16:creationId xmlns:a16="http://schemas.microsoft.com/office/drawing/2014/main" id="{57FD79C6-FEB2-7C7F-F8BF-141E330CB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LU"/>
              <a:t>Key points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1C774E9-32DD-1B88-A6B0-3C429D865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825625"/>
            <a:ext cx="8496944" cy="4351338"/>
          </a:xfrm>
          <a:noFill/>
          <a:ln/>
        </p:spPr>
        <p:txBody>
          <a:bodyPr/>
          <a:lstStyle/>
          <a:p>
            <a:r>
              <a:rPr lang="en-GB" altLang="en-LU" sz="2600" dirty="0"/>
              <a:t>OOD is an approach to design so that design components have their own private state and operations</a:t>
            </a:r>
          </a:p>
          <a:p>
            <a:r>
              <a:rPr lang="en-GB" altLang="en-LU" sz="2600" dirty="0"/>
              <a:t>Objects should have constructor and inspection operations. They provide services to other objects</a:t>
            </a:r>
          </a:p>
          <a:p>
            <a:r>
              <a:rPr lang="en-GB" altLang="en-LU" sz="2600" dirty="0"/>
              <a:t>Objects may be implemented sequentially or concurrently</a:t>
            </a:r>
          </a:p>
          <a:p>
            <a:r>
              <a:rPr lang="en-GB" altLang="en-LU" sz="2600" dirty="0"/>
              <a:t>The Unified Modeling Language provides different notations for defining different object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BF9B4-715E-BBD5-8975-64162434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FFF1438-2533-0999-DDA1-D942B05CC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LU"/>
              <a:t>Key points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56C11EA-566D-0674-FBFB-ECA14B36E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825625"/>
            <a:ext cx="8119814" cy="4351338"/>
          </a:xfrm>
          <a:noFill/>
          <a:ln/>
        </p:spPr>
        <p:txBody>
          <a:bodyPr/>
          <a:lstStyle/>
          <a:p>
            <a:r>
              <a:rPr lang="en-GB" altLang="en-LU" dirty="0"/>
              <a:t>A range of different models may be produced during an object-oriented design process. These include static and dynamic system models</a:t>
            </a:r>
          </a:p>
          <a:p>
            <a:r>
              <a:rPr lang="en-GB" altLang="en-LU" dirty="0"/>
              <a:t>Object interfaces should be defined precisely using e.g. a programming language like Java</a:t>
            </a:r>
          </a:p>
          <a:p>
            <a:r>
              <a:rPr lang="en-GB" altLang="en-LU" dirty="0"/>
              <a:t>Object-oriented design simplifies system evolution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97763-00EB-56B1-B05B-75EC115F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781550" y="1865225"/>
            <a:ext cx="2578777" cy="3371850"/>
          </a:xfrm>
          <a:prstGeom prst="rect">
            <a:avLst/>
          </a:prstGeom>
          <a:ln>
            <a:headEnd/>
            <a:tailEnd/>
          </a:ln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628650"/>
          </a:xfrm>
        </p:spPr>
        <p:txBody>
          <a:bodyPr>
            <a:normAutofit fontScale="90000"/>
          </a:bodyPr>
          <a:lstStyle/>
          <a:p>
            <a:pPr algn="ctr"/>
            <a:r>
              <a:rPr b="1">
                <a:latin typeface="Times New Roman" pitchFamily="18" charset="0"/>
                <a:cs typeface="Times New Roman" pitchFamily="18" charset="0"/>
              </a:rPr>
              <a:t>Thanks for your attention!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1625" y="2200278"/>
            <a:ext cx="24574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Question?</a:t>
            </a:r>
            <a:endParaRPr lang="en-US" sz="2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5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75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824792E-F6BE-9030-B31A-088CBE765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altLang="en-LU" sz="5400"/>
              <a:t>Example</a:t>
            </a:r>
            <a:endParaRPr lang="en-CA" altLang="en-LU" sz="5400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D6E175F-A760-6C75-CD10-FE4DAAF43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496944" cy="4419600"/>
          </a:xfrm>
        </p:spPr>
        <p:txBody>
          <a:bodyPr>
            <a:normAutofit/>
          </a:bodyPr>
          <a:lstStyle/>
          <a:p>
            <a:r>
              <a:rPr lang="en-US" altLang="en-LU" sz="3200" dirty="0"/>
              <a:t>We are asked to build a system for keeping track of the </a:t>
            </a:r>
            <a:r>
              <a:rPr lang="en-US" altLang="en-LU" sz="3200" dirty="0">
                <a:solidFill>
                  <a:srgbClr val="FF0000"/>
                </a:solidFill>
              </a:rPr>
              <a:t>time our workers spend working on customer projects</a:t>
            </a:r>
            <a:r>
              <a:rPr lang="en-US" altLang="en-LU" sz="3200" dirty="0"/>
              <a:t>.</a:t>
            </a:r>
          </a:p>
          <a:p>
            <a:r>
              <a:rPr lang="en-US" altLang="en-LU" sz="3200" dirty="0"/>
              <a:t>We </a:t>
            </a:r>
            <a:r>
              <a:rPr lang="en-US" altLang="en-LU" sz="3200" dirty="0">
                <a:solidFill>
                  <a:srgbClr val="FF0000"/>
                </a:solidFill>
              </a:rPr>
              <a:t>divide projects into activities</a:t>
            </a:r>
            <a:r>
              <a:rPr lang="en-US" altLang="en-LU" sz="3200" dirty="0"/>
              <a:t>, and the </a:t>
            </a:r>
            <a:r>
              <a:rPr lang="en-US" altLang="en-LU" sz="3200" dirty="0">
                <a:solidFill>
                  <a:srgbClr val="FF0000"/>
                </a:solidFill>
              </a:rPr>
              <a:t>activities into tasks</a:t>
            </a:r>
            <a:r>
              <a:rPr lang="en-US" altLang="en-LU" sz="3200" dirty="0"/>
              <a:t>. A </a:t>
            </a:r>
            <a:r>
              <a:rPr lang="en-US" altLang="en-LU" sz="3200" dirty="0">
                <a:solidFill>
                  <a:srgbClr val="FF0000"/>
                </a:solidFill>
              </a:rPr>
              <a:t>task is assigned to a worker</a:t>
            </a:r>
            <a:r>
              <a:rPr lang="en-US" altLang="en-LU" sz="3200" dirty="0"/>
              <a:t>, who could be a salaried worker or an hourly worker.</a:t>
            </a:r>
          </a:p>
          <a:p>
            <a:r>
              <a:rPr lang="en-US" altLang="en-LU" sz="3200" dirty="0"/>
              <a:t>Each task requires a certain skill, and resources have various skills at various level of expertise.</a:t>
            </a:r>
            <a:endParaRPr lang="en-CA" altLang="en-L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51EEABF-A7FC-2DB4-1192-90D8F358C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LU"/>
              <a:t>Steps</a:t>
            </a:r>
            <a:endParaRPr lang="en-CA" altLang="en-L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C1450E4-2F25-B8BA-0F3C-CD9CDCB56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LU" dirty="0"/>
              <a:t>Analyze the written requirements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Extract nouns: make them classes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Extract verbs: make them associations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Draw the OOA UML class diagrams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Determine attributes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Draw object diagrams to clarify class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DAC5BB19-217B-3C63-7191-4251C8D79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LU"/>
              <a:t>Steps (conti..)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397C38A1-622D-2FF8-287D-A55AB97A4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LU" dirty="0"/>
              <a:t>Determine the system’s use cases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Identify Actors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Identify use case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Relate use cases</a:t>
            </a:r>
          </a:p>
          <a:p>
            <a:pPr>
              <a:lnSpc>
                <a:spcPct val="90000"/>
              </a:lnSpc>
            </a:pPr>
            <a:r>
              <a:rPr lang="en-US" altLang="en-LU" dirty="0"/>
              <a:t>Draw sequence diagrams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One per use case</a:t>
            </a:r>
          </a:p>
          <a:p>
            <a:pPr lvl="1">
              <a:lnSpc>
                <a:spcPct val="90000"/>
              </a:lnSpc>
            </a:pPr>
            <a:r>
              <a:rPr lang="en-US" altLang="en-LU" dirty="0"/>
              <a:t>Use to assign responsibilities to classes</a:t>
            </a:r>
          </a:p>
          <a:p>
            <a:pPr>
              <a:lnSpc>
                <a:spcPct val="90000"/>
              </a:lnSpc>
            </a:pPr>
            <a:r>
              <a:rPr lang="en-US" altLang="en-LU" dirty="0"/>
              <a:t>Add methods to OOA classes</a:t>
            </a:r>
            <a:endParaRPr lang="en-CA" altLang="en-LU" dirty="0"/>
          </a:p>
          <a:p>
            <a:pPr>
              <a:lnSpc>
                <a:spcPct val="90000"/>
              </a:lnSpc>
            </a:pPr>
            <a:endParaRPr lang="en-US" altLang="en-L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F7C5152-AA04-20B7-6DF0-BCB80635C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9544"/>
            <a:ext cx="7772400" cy="914400"/>
          </a:xfrm>
        </p:spPr>
        <p:txBody>
          <a:bodyPr/>
          <a:lstStyle/>
          <a:p>
            <a:r>
              <a:rPr lang="en-US" altLang="en-LU" sz="5400" dirty="0"/>
              <a:t>Example</a:t>
            </a:r>
            <a:endParaRPr lang="en-CA" altLang="en-LU" sz="5400" dirty="0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3AC6359-2147-74F0-D6AC-18BECA907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0926"/>
            <a:ext cx="7772400" cy="1752600"/>
          </a:xfrm>
        </p:spPr>
        <p:txBody>
          <a:bodyPr>
            <a:normAutofit/>
          </a:bodyPr>
          <a:lstStyle/>
          <a:p>
            <a:r>
              <a:rPr lang="en-US" altLang="en-LU" sz="3200" dirty="0"/>
              <a:t>We are asked to build a system for keeping track of the </a:t>
            </a:r>
            <a:r>
              <a:rPr lang="en-US" altLang="en-LU" sz="3200" dirty="0">
                <a:solidFill>
                  <a:srgbClr val="FF0000"/>
                </a:solidFill>
              </a:rPr>
              <a:t>time our workers spend working</a:t>
            </a:r>
            <a:r>
              <a:rPr lang="en-US" altLang="en-LU" sz="3200" dirty="0"/>
              <a:t> on customer projects.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83604565-98E8-E0C7-AFC8-B9BF9F184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094040"/>
            <a:ext cx="1614488" cy="517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Worker</a:t>
            </a:r>
            <a:endParaRPr lang="en-CA" altLang="en-LU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3FB50C6F-F575-7E37-73A2-37DA534C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2592390"/>
            <a:ext cx="1614488" cy="517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Customer</a:t>
            </a:r>
            <a:endParaRPr lang="en-CA" altLang="en-LU"/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044E7D8B-7B7C-5C90-1FEA-59B777BA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40" y="4221165"/>
            <a:ext cx="1614487" cy="517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Project</a:t>
            </a:r>
            <a:endParaRPr lang="en-CA" altLang="en-LU"/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F3423025-8857-DFA0-E65F-32ED711F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5" y="4691065"/>
            <a:ext cx="1614487" cy="517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Time</a:t>
            </a:r>
            <a:endParaRPr lang="en-CA" altLang="en-LU"/>
          </a:p>
        </p:txBody>
      </p:sp>
      <p:grpSp>
        <p:nvGrpSpPr>
          <p:cNvPr id="90120" name="Group 8">
            <a:extLst>
              <a:ext uri="{FF2B5EF4-FFF2-40B4-BE49-F238E27FC236}">
                <a16:creationId xmlns:a16="http://schemas.microsoft.com/office/drawing/2014/main" id="{11491F37-48F1-49B5-5825-61BB94483146}"/>
              </a:ext>
            </a:extLst>
          </p:cNvPr>
          <p:cNvGrpSpPr>
            <a:grpSpLocks/>
          </p:cNvGrpSpPr>
          <p:nvPr/>
        </p:nvGrpSpPr>
        <p:grpSpPr bwMode="auto">
          <a:xfrm>
            <a:off x="3636965" y="3352802"/>
            <a:ext cx="2492375" cy="1127125"/>
            <a:chOff x="2291" y="2112"/>
            <a:chExt cx="1570" cy="710"/>
          </a:xfrm>
        </p:grpSpPr>
        <p:cxnSp>
          <p:nvCxnSpPr>
            <p:cNvPr id="90121" name="AutoShape 9">
              <a:extLst>
                <a:ext uri="{FF2B5EF4-FFF2-40B4-BE49-F238E27FC236}">
                  <a16:creationId xmlns:a16="http://schemas.microsoft.com/office/drawing/2014/main" id="{98EF5452-450F-0BD3-4AF5-FAA75CC427AB}"/>
                </a:ext>
              </a:extLst>
            </p:cNvPr>
            <p:cNvCxnSpPr>
              <a:cxnSpLocks noChangeShapeType="1"/>
              <a:stCxn id="90118" idx="1"/>
              <a:endCxn id="90116" idx="3"/>
            </p:cNvCxnSpPr>
            <p:nvPr/>
          </p:nvCxnSpPr>
          <p:spPr bwMode="auto">
            <a:xfrm flipH="1" flipV="1">
              <a:off x="2291" y="2112"/>
              <a:ext cx="1570" cy="7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122" name="Text Box 10">
              <a:extLst>
                <a:ext uri="{FF2B5EF4-FFF2-40B4-BE49-F238E27FC236}">
                  <a16:creationId xmlns:a16="http://schemas.microsoft.com/office/drawing/2014/main" id="{2FF1FD98-6432-6A32-E721-3BA0EAD2E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3756">
              <a:off x="2744" y="2278"/>
              <a:ext cx="9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/>
                <a:t>assigned to</a:t>
              </a:r>
              <a:endParaRPr lang="en-CA" altLang="en-LU"/>
            </a:p>
          </p:txBody>
        </p:sp>
      </p:grpSp>
      <p:grpSp>
        <p:nvGrpSpPr>
          <p:cNvPr id="90123" name="Group 11">
            <a:extLst>
              <a:ext uri="{FF2B5EF4-FFF2-40B4-BE49-F238E27FC236}">
                <a16:creationId xmlns:a16="http://schemas.microsoft.com/office/drawing/2014/main" id="{97A5D2EB-A90E-C57F-600A-4ECFC8F6C3CC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4384675"/>
            <a:ext cx="2490788" cy="565150"/>
            <a:chOff x="2292" y="2762"/>
            <a:chExt cx="1569" cy="356"/>
          </a:xfrm>
        </p:grpSpPr>
        <p:cxnSp>
          <p:nvCxnSpPr>
            <p:cNvPr id="90124" name="AutoShape 12">
              <a:extLst>
                <a:ext uri="{FF2B5EF4-FFF2-40B4-BE49-F238E27FC236}">
                  <a16:creationId xmlns:a16="http://schemas.microsoft.com/office/drawing/2014/main" id="{EFF1154E-D570-FB42-F7C4-71A6D9146289}"/>
                </a:ext>
              </a:extLst>
            </p:cNvPr>
            <p:cNvCxnSpPr>
              <a:cxnSpLocks noChangeShapeType="1"/>
              <a:stCxn id="90119" idx="3"/>
              <a:endCxn id="90118" idx="1"/>
            </p:cNvCxnSpPr>
            <p:nvPr/>
          </p:nvCxnSpPr>
          <p:spPr bwMode="auto">
            <a:xfrm flipV="1">
              <a:off x="2292" y="2822"/>
              <a:ext cx="1569" cy="2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125" name="Text Box 13">
              <a:extLst>
                <a:ext uri="{FF2B5EF4-FFF2-40B4-BE49-F238E27FC236}">
                  <a16:creationId xmlns:a16="http://schemas.microsoft.com/office/drawing/2014/main" id="{CF13533A-331C-D96B-CE56-F5393F4A3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644004">
              <a:off x="2621" y="2762"/>
              <a:ext cx="6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/>
                <a:t>against</a:t>
              </a:r>
              <a:endParaRPr lang="en-CA" altLang="en-LU"/>
            </a:p>
          </p:txBody>
        </p:sp>
      </p:grpSp>
      <p:grpSp>
        <p:nvGrpSpPr>
          <p:cNvPr id="90126" name="Group 14">
            <a:extLst>
              <a:ext uri="{FF2B5EF4-FFF2-40B4-BE49-F238E27FC236}">
                <a16:creationId xmlns:a16="http://schemas.microsoft.com/office/drawing/2014/main" id="{8DA03561-7DE4-0920-A204-CF53AF7E9387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624263"/>
            <a:ext cx="1014412" cy="1054100"/>
            <a:chOff x="1267" y="2283"/>
            <a:chExt cx="639" cy="664"/>
          </a:xfrm>
        </p:grpSpPr>
        <p:cxnSp>
          <p:nvCxnSpPr>
            <p:cNvPr id="90127" name="AutoShape 15">
              <a:extLst>
                <a:ext uri="{FF2B5EF4-FFF2-40B4-BE49-F238E27FC236}">
                  <a16:creationId xmlns:a16="http://schemas.microsoft.com/office/drawing/2014/main" id="{B9925C42-FFCD-88D4-146D-5FA43C47F335}"/>
                </a:ext>
              </a:extLst>
            </p:cNvPr>
            <p:cNvCxnSpPr>
              <a:cxnSpLocks noChangeShapeType="1"/>
              <a:stCxn id="90116" idx="2"/>
              <a:endCxn id="90119" idx="0"/>
            </p:cNvCxnSpPr>
            <p:nvPr/>
          </p:nvCxnSpPr>
          <p:spPr bwMode="auto">
            <a:xfrm>
              <a:off x="1775" y="2283"/>
              <a:ext cx="1" cy="6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128" name="Text Box 16">
              <a:extLst>
                <a:ext uri="{FF2B5EF4-FFF2-40B4-BE49-F238E27FC236}">
                  <a16:creationId xmlns:a16="http://schemas.microsoft.com/office/drawing/2014/main" id="{38DA2A9A-98A6-22F9-1192-8F7681812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7" y="2432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dirty="0"/>
                <a:t>spends</a:t>
              </a:r>
              <a:endParaRPr lang="en-CA" altLang="en-LU" dirty="0"/>
            </a:p>
          </p:txBody>
        </p:sp>
      </p:grpSp>
      <p:grpSp>
        <p:nvGrpSpPr>
          <p:cNvPr id="90129" name="Group 17">
            <a:extLst>
              <a:ext uri="{FF2B5EF4-FFF2-40B4-BE49-F238E27FC236}">
                <a16:creationId xmlns:a16="http://schemas.microsoft.com/office/drawing/2014/main" id="{92DA01BF-E034-ECE5-59B5-87DC78526F05}"/>
              </a:ext>
            </a:extLst>
          </p:cNvPr>
          <p:cNvGrpSpPr>
            <a:grpSpLocks/>
          </p:cNvGrpSpPr>
          <p:nvPr/>
        </p:nvGrpSpPr>
        <p:grpSpPr bwMode="auto">
          <a:xfrm>
            <a:off x="6964365" y="3140077"/>
            <a:ext cx="288925" cy="1192213"/>
            <a:chOff x="4347" y="1978"/>
            <a:chExt cx="182" cy="751"/>
          </a:xfrm>
        </p:grpSpPr>
        <p:sp>
          <p:nvSpPr>
            <p:cNvPr id="90130" name="Text Box 18">
              <a:extLst>
                <a:ext uri="{FF2B5EF4-FFF2-40B4-BE49-F238E27FC236}">
                  <a16:creationId xmlns:a16="http://schemas.microsoft.com/office/drawing/2014/main" id="{F22C7A12-D176-D18D-9AA1-A40EE1214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" y="251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*</a:t>
              </a:r>
              <a:endParaRPr lang="en-CA" altLang="en-LU" sz="1600"/>
            </a:p>
          </p:txBody>
        </p:sp>
        <p:sp>
          <p:nvSpPr>
            <p:cNvPr id="90131" name="Text Box 19">
              <a:extLst>
                <a:ext uri="{FF2B5EF4-FFF2-40B4-BE49-F238E27FC236}">
                  <a16:creationId xmlns:a16="http://schemas.microsoft.com/office/drawing/2014/main" id="{520C22C5-813D-045F-75F9-3B291A028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9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1</a:t>
              </a:r>
              <a:endParaRPr lang="en-CA" altLang="en-LU" sz="1600"/>
            </a:p>
          </p:txBody>
        </p:sp>
      </p:grpSp>
      <p:grpSp>
        <p:nvGrpSpPr>
          <p:cNvPr id="90132" name="Group 20">
            <a:extLst>
              <a:ext uri="{FF2B5EF4-FFF2-40B4-BE49-F238E27FC236}">
                <a16:creationId xmlns:a16="http://schemas.microsoft.com/office/drawing/2014/main" id="{F057F46E-69CC-728D-4134-A61ED63023A2}"/>
              </a:ext>
            </a:extLst>
          </p:cNvPr>
          <p:cNvGrpSpPr>
            <a:grpSpLocks/>
          </p:cNvGrpSpPr>
          <p:nvPr/>
        </p:nvGrpSpPr>
        <p:grpSpPr bwMode="auto">
          <a:xfrm>
            <a:off x="3611565" y="3116263"/>
            <a:ext cx="2446337" cy="1389062"/>
            <a:chOff x="2275" y="1963"/>
            <a:chExt cx="1541" cy="875"/>
          </a:xfrm>
        </p:grpSpPr>
        <p:sp>
          <p:nvSpPr>
            <p:cNvPr id="90133" name="Text Box 21">
              <a:extLst>
                <a:ext uri="{FF2B5EF4-FFF2-40B4-BE49-F238E27FC236}">
                  <a16:creationId xmlns:a16="http://schemas.microsoft.com/office/drawing/2014/main" id="{4F28AFAD-F810-F4AA-90B8-E1FA49543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196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*</a:t>
              </a:r>
              <a:endParaRPr lang="en-CA" altLang="en-LU" sz="1800"/>
            </a:p>
          </p:txBody>
        </p:sp>
        <p:sp>
          <p:nvSpPr>
            <p:cNvPr id="90134" name="Text Box 22">
              <a:extLst>
                <a:ext uri="{FF2B5EF4-FFF2-40B4-BE49-F238E27FC236}">
                  <a16:creationId xmlns:a16="http://schemas.microsoft.com/office/drawing/2014/main" id="{40E367F6-006A-0740-41F7-26F1CC36C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260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*</a:t>
              </a:r>
              <a:endParaRPr lang="en-CA" altLang="en-LU" sz="1800"/>
            </a:p>
          </p:txBody>
        </p:sp>
      </p:grpSp>
      <p:grpSp>
        <p:nvGrpSpPr>
          <p:cNvPr id="90135" name="Group 23">
            <a:extLst>
              <a:ext uri="{FF2B5EF4-FFF2-40B4-BE49-F238E27FC236}">
                <a16:creationId xmlns:a16="http://schemas.microsoft.com/office/drawing/2014/main" id="{B9608D8E-3185-81B4-2F0E-4073CB61CD76}"/>
              </a:ext>
            </a:extLst>
          </p:cNvPr>
          <p:cNvGrpSpPr>
            <a:grpSpLocks/>
          </p:cNvGrpSpPr>
          <p:nvPr/>
        </p:nvGrpSpPr>
        <p:grpSpPr bwMode="auto">
          <a:xfrm>
            <a:off x="3687765" y="4518027"/>
            <a:ext cx="2371725" cy="777875"/>
            <a:chOff x="2323" y="2846"/>
            <a:chExt cx="1494" cy="490"/>
          </a:xfrm>
        </p:grpSpPr>
        <p:sp>
          <p:nvSpPr>
            <p:cNvPr id="90136" name="Text Box 24">
              <a:extLst>
                <a:ext uri="{FF2B5EF4-FFF2-40B4-BE49-F238E27FC236}">
                  <a16:creationId xmlns:a16="http://schemas.microsoft.com/office/drawing/2014/main" id="{9E4D932E-5A79-5814-3836-C3F1897F6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310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*</a:t>
              </a:r>
              <a:endParaRPr lang="en-CA" altLang="en-LU" sz="1800"/>
            </a:p>
          </p:txBody>
        </p:sp>
        <p:sp>
          <p:nvSpPr>
            <p:cNvPr id="90137" name="Text Box 25">
              <a:extLst>
                <a:ext uri="{FF2B5EF4-FFF2-40B4-BE49-F238E27FC236}">
                  <a16:creationId xmlns:a16="http://schemas.microsoft.com/office/drawing/2014/main" id="{EDD6C623-E6A1-CA81-B918-C07CD70A0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9" y="284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*</a:t>
              </a:r>
              <a:endParaRPr lang="en-CA" altLang="en-LU" sz="1800"/>
            </a:p>
          </p:txBody>
        </p:sp>
      </p:grpSp>
      <p:grpSp>
        <p:nvGrpSpPr>
          <p:cNvPr id="90138" name="Group 26">
            <a:extLst>
              <a:ext uri="{FF2B5EF4-FFF2-40B4-BE49-F238E27FC236}">
                <a16:creationId xmlns:a16="http://schemas.microsoft.com/office/drawing/2014/main" id="{CAF62E98-537D-4110-A2EF-C6BF44CD6FA6}"/>
              </a:ext>
            </a:extLst>
          </p:cNvPr>
          <p:cNvGrpSpPr>
            <a:grpSpLocks/>
          </p:cNvGrpSpPr>
          <p:nvPr/>
        </p:nvGrpSpPr>
        <p:grpSpPr bwMode="auto">
          <a:xfrm>
            <a:off x="2803525" y="3640140"/>
            <a:ext cx="285750" cy="1163637"/>
            <a:chOff x="1766" y="2293"/>
            <a:chExt cx="180" cy="733"/>
          </a:xfrm>
        </p:grpSpPr>
        <p:sp>
          <p:nvSpPr>
            <p:cNvPr id="90139" name="Text Box 27">
              <a:extLst>
                <a:ext uri="{FF2B5EF4-FFF2-40B4-BE49-F238E27FC236}">
                  <a16:creationId xmlns:a16="http://schemas.microsoft.com/office/drawing/2014/main" id="{5CB86180-D522-7AD5-540E-DE7A6C9F3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281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*</a:t>
              </a:r>
              <a:endParaRPr lang="en-CA" altLang="en-LU" sz="1600"/>
            </a:p>
          </p:txBody>
        </p:sp>
        <p:sp>
          <p:nvSpPr>
            <p:cNvPr id="90140" name="Text Box 28">
              <a:extLst>
                <a:ext uri="{FF2B5EF4-FFF2-40B4-BE49-F238E27FC236}">
                  <a16:creationId xmlns:a16="http://schemas.microsoft.com/office/drawing/2014/main" id="{A5C1E50B-8F5A-386F-D754-5428EC0A4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229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1</a:t>
              </a:r>
              <a:endParaRPr lang="en-CA" altLang="en-LU" sz="1600"/>
            </a:p>
          </p:txBody>
        </p:sp>
      </p:grpSp>
      <p:grpSp>
        <p:nvGrpSpPr>
          <p:cNvPr id="90145" name="Group 33">
            <a:extLst>
              <a:ext uri="{FF2B5EF4-FFF2-40B4-BE49-F238E27FC236}">
                <a16:creationId xmlns:a16="http://schemas.microsoft.com/office/drawing/2014/main" id="{256AC56D-3EB1-8C71-3FB9-3DCA6DAEC184}"/>
              </a:ext>
            </a:extLst>
          </p:cNvPr>
          <p:cNvGrpSpPr>
            <a:grpSpLocks/>
          </p:cNvGrpSpPr>
          <p:nvPr/>
        </p:nvGrpSpPr>
        <p:grpSpPr bwMode="auto">
          <a:xfrm>
            <a:off x="6872290" y="3122613"/>
            <a:ext cx="1284287" cy="1085850"/>
            <a:chOff x="4329" y="1967"/>
            <a:chExt cx="809" cy="684"/>
          </a:xfrm>
        </p:grpSpPr>
        <p:grpSp>
          <p:nvGrpSpPr>
            <p:cNvPr id="90146" name="Group 34">
              <a:extLst>
                <a:ext uri="{FF2B5EF4-FFF2-40B4-BE49-F238E27FC236}">
                  <a16:creationId xmlns:a16="http://schemas.microsoft.com/office/drawing/2014/main" id="{897E2083-8D2C-AC63-AD20-FBF2A8AC1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0" y="1967"/>
              <a:ext cx="808" cy="684"/>
              <a:chOff x="4340" y="1967"/>
              <a:chExt cx="808" cy="684"/>
            </a:xfrm>
          </p:grpSpPr>
          <p:cxnSp>
            <p:nvCxnSpPr>
              <p:cNvPr id="90147" name="AutoShape 35">
                <a:extLst>
                  <a:ext uri="{FF2B5EF4-FFF2-40B4-BE49-F238E27FC236}">
                    <a16:creationId xmlns:a16="http://schemas.microsoft.com/office/drawing/2014/main" id="{C7753CCE-EE02-2419-2A0F-36A75ED889BF}"/>
                  </a:ext>
                </a:extLst>
              </p:cNvPr>
              <p:cNvCxnSpPr>
                <a:cxnSpLocks noChangeShapeType="1"/>
                <a:stCxn id="90117" idx="2"/>
                <a:endCxn id="90118" idx="0"/>
              </p:cNvCxnSpPr>
              <p:nvPr/>
            </p:nvCxnSpPr>
            <p:spPr bwMode="auto">
              <a:xfrm>
                <a:off x="4377" y="1967"/>
                <a:ext cx="1" cy="68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0148" name="Text Box 36">
                <a:extLst>
                  <a:ext uri="{FF2B5EF4-FFF2-40B4-BE49-F238E27FC236}">
                    <a16:creationId xmlns:a16="http://schemas.microsoft.com/office/drawing/2014/main" id="{3FCABF46-E99D-8013-CAEE-ECC605C54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6"/>
                <a:ext cx="8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LU"/>
                  <a:t>contracts</a:t>
                </a:r>
                <a:endParaRPr lang="en-CA" altLang="en-LU"/>
              </a:p>
            </p:txBody>
          </p:sp>
        </p:grpSp>
        <p:sp>
          <p:nvSpPr>
            <p:cNvPr id="90149" name="AutoShape 37">
              <a:extLst>
                <a:ext uri="{FF2B5EF4-FFF2-40B4-BE49-F238E27FC236}">
                  <a16:creationId xmlns:a16="http://schemas.microsoft.com/office/drawing/2014/main" id="{155C3A19-D5B2-9E0F-C69D-D9C0282F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968"/>
              <a:ext cx="86" cy="144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L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0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0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  <p:bldP spid="90117" grpId="0" animBg="1"/>
      <p:bldP spid="90118" grpId="0" animBg="1"/>
      <p:bldP spid="901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6D53C85-5586-CD9F-E949-472DB0FA7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LU" sz="5400" dirty="0"/>
              <a:t>Example</a:t>
            </a:r>
            <a:endParaRPr lang="en-CA" altLang="en-LU" sz="5400" dirty="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5F54382-CA0A-7FB5-FB28-BBB559D4D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7992888" cy="1828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LU" sz="3500" dirty="0"/>
              <a:t>We divide projects into activities, and the activities into tasks. A task is assigned to a worker, who could be a salaried worker or an hourly worker</a:t>
            </a:r>
            <a:r>
              <a:rPr lang="en-US" altLang="en-LU" sz="3600" dirty="0"/>
              <a:t>.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3F1CBF7C-9DF5-0AB5-B162-034E9984D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238500"/>
            <a:ext cx="1524000" cy="5032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Project</a:t>
            </a:r>
            <a:endParaRPr lang="en-CA" altLang="en-L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F211DD48-5BE1-A48D-B775-12AA386A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40" y="4206875"/>
            <a:ext cx="1690687" cy="5032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Worker</a:t>
            </a:r>
            <a:endParaRPr lang="en-CA" altLang="en-LU"/>
          </a:p>
        </p:txBody>
      </p:sp>
      <p:grpSp>
        <p:nvGrpSpPr>
          <p:cNvPr id="91142" name="Group 6">
            <a:extLst>
              <a:ext uri="{FF2B5EF4-FFF2-40B4-BE49-F238E27FC236}">
                <a16:creationId xmlns:a16="http://schemas.microsoft.com/office/drawing/2014/main" id="{7410D169-AD73-A9C5-6A38-73D1D72967D4}"/>
              </a:ext>
            </a:extLst>
          </p:cNvPr>
          <p:cNvGrpSpPr>
            <a:grpSpLocks/>
          </p:cNvGrpSpPr>
          <p:nvPr/>
        </p:nvGrpSpPr>
        <p:grpSpPr bwMode="auto">
          <a:xfrm>
            <a:off x="3886202" y="4722815"/>
            <a:ext cx="5027613" cy="1328737"/>
            <a:chOff x="2448" y="2975"/>
            <a:chExt cx="3167" cy="837"/>
          </a:xfrm>
        </p:grpSpPr>
        <p:sp>
          <p:nvSpPr>
            <p:cNvPr id="91143" name="Rectangle 7">
              <a:extLst>
                <a:ext uri="{FF2B5EF4-FFF2-40B4-BE49-F238E27FC236}">
                  <a16:creationId xmlns:a16="http://schemas.microsoft.com/office/drawing/2014/main" id="{7A20997C-7FDE-A18E-5F9A-CC386B189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95"/>
              <a:ext cx="1276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/>
                <a:t>SalariedWorker</a:t>
              </a:r>
              <a:endParaRPr lang="en-CA" altLang="en-LU"/>
            </a:p>
          </p:txBody>
        </p:sp>
        <p:sp>
          <p:nvSpPr>
            <p:cNvPr id="91144" name="Rectangle 8">
              <a:extLst>
                <a:ext uri="{FF2B5EF4-FFF2-40B4-BE49-F238E27FC236}">
                  <a16:creationId xmlns:a16="http://schemas.microsoft.com/office/drawing/2014/main" id="{79EDEB55-7281-14E7-51F9-F3125E579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3495"/>
              <a:ext cx="1324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/>
                <a:t>HourlyWorker</a:t>
              </a:r>
              <a:endParaRPr lang="en-CA" altLang="en-LU"/>
            </a:p>
          </p:txBody>
        </p:sp>
        <p:grpSp>
          <p:nvGrpSpPr>
            <p:cNvPr id="91145" name="Group 9">
              <a:extLst>
                <a:ext uri="{FF2B5EF4-FFF2-40B4-BE49-F238E27FC236}">
                  <a16:creationId xmlns:a16="http://schemas.microsoft.com/office/drawing/2014/main" id="{9D7AD1BA-0C68-A123-18EE-6987C3785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6" y="2975"/>
              <a:ext cx="1867" cy="512"/>
              <a:chOff x="3086" y="2245"/>
              <a:chExt cx="1867" cy="512"/>
            </a:xfrm>
          </p:grpSpPr>
          <p:cxnSp>
            <p:nvCxnSpPr>
              <p:cNvPr id="91146" name="AutoShape 10">
                <a:extLst>
                  <a:ext uri="{FF2B5EF4-FFF2-40B4-BE49-F238E27FC236}">
                    <a16:creationId xmlns:a16="http://schemas.microsoft.com/office/drawing/2014/main" id="{20FBA9A1-CDDE-FB38-AB59-9F4C71D4AC45}"/>
                  </a:ext>
                </a:extLst>
              </p:cNvPr>
              <p:cNvCxnSpPr>
                <a:cxnSpLocks noChangeShapeType="1"/>
                <a:stCxn id="91141" idx="2"/>
              </p:cNvCxnSpPr>
              <p:nvPr/>
            </p:nvCxnSpPr>
            <p:spPr bwMode="auto">
              <a:xfrm>
                <a:off x="4018" y="2245"/>
                <a:ext cx="0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147" name="AutoShape 11">
                <a:extLst>
                  <a:ext uri="{FF2B5EF4-FFF2-40B4-BE49-F238E27FC236}">
                    <a16:creationId xmlns:a16="http://schemas.microsoft.com/office/drawing/2014/main" id="{67A332E8-ED5C-3C58-7532-C7739E67B0BD}"/>
                  </a:ext>
                </a:extLst>
              </p:cNvPr>
              <p:cNvCxnSpPr>
                <a:cxnSpLocks noChangeShapeType="1"/>
                <a:stCxn id="91143" idx="0"/>
              </p:cNvCxnSpPr>
              <p:nvPr/>
            </p:nvCxnSpPr>
            <p:spPr bwMode="auto">
              <a:xfrm rot="16200000">
                <a:off x="3457" y="2192"/>
                <a:ext cx="194" cy="936"/>
              </a:xfrm>
              <a:prstGeom prst="bentConnector2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148" name="AutoShape 12">
                <a:extLst>
                  <a:ext uri="{FF2B5EF4-FFF2-40B4-BE49-F238E27FC236}">
                    <a16:creationId xmlns:a16="http://schemas.microsoft.com/office/drawing/2014/main" id="{9D82491C-1C81-7B4F-8E1F-70E068459718}"/>
                  </a:ext>
                </a:extLst>
              </p:cNvPr>
              <p:cNvCxnSpPr>
                <a:cxnSpLocks noChangeShapeType="1"/>
                <a:stCxn id="91144" idx="0"/>
              </p:cNvCxnSpPr>
              <p:nvPr/>
            </p:nvCxnSpPr>
            <p:spPr bwMode="auto">
              <a:xfrm rot="5400000" flipH="1">
                <a:off x="4391" y="2194"/>
                <a:ext cx="194" cy="931"/>
              </a:xfrm>
              <a:prstGeom prst="bentConnector2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149" name="AutoShape 13">
                <a:extLst>
                  <a:ext uri="{FF2B5EF4-FFF2-40B4-BE49-F238E27FC236}">
                    <a16:creationId xmlns:a16="http://schemas.microsoft.com/office/drawing/2014/main" id="{D8ED4F57-8F87-D802-767E-BADE02E6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2246"/>
                <a:ext cx="144" cy="11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LU"/>
              </a:p>
            </p:txBody>
          </p:sp>
        </p:grpSp>
      </p:grpSp>
      <p:grpSp>
        <p:nvGrpSpPr>
          <p:cNvPr id="91150" name="Group 14">
            <a:extLst>
              <a:ext uri="{FF2B5EF4-FFF2-40B4-BE49-F238E27FC236}">
                <a16:creationId xmlns:a16="http://schemas.microsoft.com/office/drawing/2014/main" id="{BAFF54D5-D782-F442-89FB-38E8725C7897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9675"/>
            <a:ext cx="1524000" cy="1111250"/>
            <a:chOff x="874" y="2362"/>
            <a:chExt cx="960" cy="700"/>
          </a:xfrm>
        </p:grpSpPr>
        <p:sp>
          <p:nvSpPr>
            <p:cNvPr id="91151" name="Rectangle 15">
              <a:extLst>
                <a:ext uri="{FF2B5EF4-FFF2-40B4-BE49-F238E27FC236}">
                  <a16:creationId xmlns:a16="http://schemas.microsoft.com/office/drawing/2014/main" id="{854AE67B-9F31-F7E4-DA4E-B4BFDE40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745"/>
              <a:ext cx="960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/>
                <a:t>Activity</a:t>
              </a:r>
              <a:endParaRPr lang="en-CA" altLang="en-LU"/>
            </a:p>
          </p:txBody>
        </p:sp>
        <p:grpSp>
          <p:nvGrpSpPr>
            <p:cNvPr id="91152" name="Group 16">
              <a:extLst>
                <a:ext uri="{FF2B5EF4-FFF2-40B4-BE49-F238E27FC236}">
                  <a16:creationId xmlns:a16="http://schemas.microsoft.com/office/drawing/2014/main" id="{2D3CA5B9-2125-1CB6-0F7A-7FD1F40B4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2362"/>
              <a:ext cx="302" cy="419"/>
              <a:chOff x="1316" y="2362"/>
              <a:chExt cx="302" cy="419"/>
            </a:xfrm>
          </p:grpSpPr>
          <p:grpSp>
            <p:nvGrpSpPr>
              <p:cNvPr id="91153" name="Group 17">
                <a:extLst>
                  <a:ext uri="{FF2B5EF4-FFF2-40B4-BE49-F238E27FC236}">
                    <a16:creationId xmlns:a16="http://schemas.microsoft.com/office/drawing/2014/main" id="{9144ADDE-D88C-9EA9-29FC-C2BF2AD6D6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6" y="2362"/>
                <a:ext cx="68" cy="375"/>
                <a:chOff x="1316" y="2362"/>
                <a:chExt cx="68" cy="375"/>
              </a:xfrm>
            </p:grpSpPr>
            <p:cxnSp>
              <p:nvCxnSpPr>
                <p:cNvPr id="91154" name="AutoShape 18">
                  <a:extLst>
                    <a:ext uri="{FF2B5EF4-FFF2-40B4-BE49-F238E27FC236}">
                      <a16:creationId xmlns:a16="http://schemas.microsoft.com/office/drawing/2014/main" id="{1B3A3EDB-37AE-F435-11C1-E5A4F138CAA0}"/>
                    </a:ext>
                  </a:extLst>
                </p:cNvPr>
                <p:cNvCxnSpPr>
                  <a:cxnSpLocks noChangeShapeType="1"/>
                  <a:stCxn id="91140" idx="2"/>
                  <a:endCxn id="91151" idx="0"/>
                </p:cNvCxnSpPr>
                <p:nvPr/>
              </p:nvCxnSpPr>
              <p:spPr bwMode="auto">
                <a:xfrm>
                  <a:off x="1354" y="2365"/>
                  <a:ext cx="0" cy="37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1155" name="AutoShape 19">
                  <a:extLst>
                    <a:ext uri="{FF2B5EF4-FFF2-40B4-BE49-F238E27FC236}">
                      <a16:creationId xmlns:a16="http://schemas.microsoft.com/office/drawing/2014/main" id="{29ED4F86-27E7-B8B5-07C0-D65FD64ED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6" y="2362"/>
                  <a:ext cx="68" cy="134"/>
                </a:xfrm>
                <a:prstGeom prst="diamond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LU"/>
                </a:p>
              </p:txBody>
            </p:sp>
          </p:grpSp>
          <p:sp>
            <p:nvSpPr>
              <p:cNvPr id="91156" name="Text Box 20">
                <a:extLst>
                  <a:ext uri="{FF2B5EF4-FFF2-40B4-BE49-F238E27FC236}">
                    <a16:creationId xmlns:a16="http://schemas.microsoft.com/office/drawing/2014/main" id="{12338E49-1CDC-DE75-AAAF-C48FB229E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589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LU" sz="1400"/>
                  <a:t>1..*</a:t>
                </a:r>
                <a:endParaRPr lang="en-CA" altLang="en-LU" sz="1400"/>
              </a:p>
            </p:txBody>
          </p:sp>
        </p:grpSp>
      </p:grpSp>
      <p:grpSp>
        <p:nvGrpSpPr>
          <p:cNvPr id="91157" name="Group 21">
            <a:extLst>
              <a:ext uri="{FF2B5EF4-FFF2-40B4-BE49-F238E27FC236}">
                <a16:creationId xmlns:a16="http://schemas.microsoft.com/office/drawing/2014/main" id="{3EAD45AC-219E-83CD-018D-1D175B1362EA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4862513"/>
            <a:ext cx="1524000" cy="1160462"/>
            <a:chOff x="874" y="3063"/>
            <a:chExt cx="960" cy="731"/>
          </a:xfrm>
        </p:grpSpPr>
        <p:sp>
          <p:nvSpPr>
            <p:cNvPr id="91158" name="Rectangle 22">
              <a:extLst>
                <a:ext uri="{FF2B5EF4-FFF2-40B4-BE49-F238E27FC236}">
                  <a16:creationId xmlns:a16="http://schemas.microsoft.com/office/drawing/2014/main" id="{3E309E1B-4A85-6825-2F40-1496D0EAC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3477"/>
              <a:ext cx="960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/>
                <a:t>Task</a:t>
              </a:r>
              <a:endParaRPr lang="en-CA" altLang="en-LU"/>
            </a:p>
          </p:txBody>
        </p:sp>
        <p:grpSp>
          <p:nvGrpSpPr>
            <p:cNvPr id="91159" name="Group 23">
              <a:extLst>
                <a:ext uri="{FF2B5EF4-FFF2-40B4-BE49-F238E27FC236}">
                  <a16:creationId xmlns:a16="http://schemas.microsoft.com/office/drawing/2014/main" id="{DE81C644-8B4C-AC6F-AACF-FAC3BC157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3063"/>
              <a:ext cx="302" cy="430"/>
              <a:chOff x="1316" y="3063"/>
              <a:chExt cx="302" cy="430"/>
            </a:xfrm>
          </p:grpSpPr>
          <p:grpSp>
            <p:nvGrpSpPr>
              <p:cNvPr id="91160" name="Group 24">
                <a:extLst>
                  <a:ext uri="{FF2B5EF4-FFF2-40B4-BE49-F238E27FC236}">
                    <a16:creationId xmlns:a16="http://schemas.microsoft.com/office/drawing/2014/main" id="{78EE7A26-73F5-5EE9-5C58-6E805AFD9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6" y="3063"/>
                <a:ext cx="68" cy="406"/>
                <a:chOff x="1316" y="3063"/>
                <a:chExt cx="68" cy="406"/>
              </a:xfrm>
            </p:grpSpPr>
            <p:cxnSp>
              <p:nvCxnSpPr>
                <p:cNvPr id="91161" name="AutoShape 25">
                  <a:extLst>
                    <a:ext uri="{FF2B5EF4-FFF2-40B4-BE49-F238E27FC236}">
                      <a16:creationId xmlns:a16="http://schemas.microsoft.com/office/drawing/2014/main" id="{FF8D34E3-C612-EEE6-9C98-89C8EC6908AF}"/>
                    </a:ext>
                  </a:extLst>
                </p:cNvPr>
                <p:cNvCxnSpPr>
                  <a:cxnSpLocks noChangeShapeType="1"/>
                  <a:stCxn id="91151" idx="2"/>
                  <a:endCxn id="91158" idx="0"/>
                </p:cNvCxnSpPr>
                <p:nvPr/>
              </p:nvCxnSpPr>
              <p:spPr bwMode="auto">
                <a:xfrm>
                  <a:off x="1354" y="3070"/>
                  <a:ext cx="0" cy="39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1162" name="AutoShape 26">
                  <a:extLst>
                    <a:ext uri="{FF2B5EF4-FFF2-40B4-BE49-F238E27FC236}">
                      <a16:creationId xmlns:a16="http://schemas.microsoft.com/office/drawing/2014/main" id="{6814D914-D180-6E04-B021-44FA34FC1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6" y="3063"/>
                  <a:ext cx="68" cy="134"/>
                </a:xfrm>
                <a:prstGeom prst="diamond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LU"/>
                </a:p>
              </p:txBody>
            </p:sp>
          </p:grpSp>
          <p:sp>
            <p:nvSpPr>
              <p:cNvPr id="91163" name="Text Box 27">
                <a:extLst>
                  <a:ext uri="{FF2B5EF4-FFF2-40B4-BE49-F238E27FC236}">
                    <a16:creationId xmlns:a16="http://schemas.microsoft.com/office/drawing/2014/main" id="{BC286A29-9F1C-2B28-F99D-9C0CE2122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301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LU" sz="1400"/>
                  <a:t>1..*</a:t>
                </a:r>
                <a:endParaRPr lang="en-CA" altLang="en-LU" sz="1400"/>
              </a:p>
            </p:txBody>
          </p:sp>
        </p:grpSp>
      </p:grpSp>
      <p:grpSp>
        <p:nvGrpSpPr>
          <p:cNvPr id="91164" name="Group 28">
            <a:extLst>
              <a:ext uri="{FF2B5EF4-FFF2-40B4-BE49-F238E27FC236}">
                <a16:creationId xmlns:a16="http://schemas.microsoft.com/office/drawing/2014/main" id="{906129BA-B28E-F427-655F-C8BAD8FA0A45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4221165"/>
            <a:ext cx="2571750" cy="1557337"/>
            <a:chOff x="1852" y="2659"/>
            <a:chExt cx="1620" cy="981"/>
          </a:xfrm>
        </p:grpSpPr>
        <p:sp>
          <p:nvSpPr>
            <p:cNvPr id="91165" name="Text Box 29">
              <a:extLst>
                <a:ext uri="{FF2B5EF4-FFF2-40B4-BE49-F238E27FC236}">
                  <a16:creationId xmlns:a16="http://schemas.microsoft.com/office/drawing/2014/main" id="{0F5EBAF4-6ED0-CDA4-6636-9AF53751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34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*</a:t>
              </a:r>
              <a:endParaRPr lang="en-CA" altLang="en-LU" sz="1600"/>
            </a:p>
          </p:txBody>
        </p:sp>
        <p:sp>
          <p:nvSpPr>
            <p:cNvPr id="91166" name="Text Box 30">
              <a:extLst>
                <a:ext uri="{FF2B5EF4-FFF2-40B4-BE49-F238E27FC236}">
                  <a16:creationId xmlns:a16="http://schemas.microsoft.com/office/drawing/2014/main" id="{35A7A7A1-1E4E-0193-86CB-C4F623428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6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600"/>
                <a:t>1</a:t>
              </a:r>
              <a:endParaRPr lang="en-CA" altLang="en-LU" sz="1600"/>
            </a:p>
          </p:txBody>
        </p:sp>
      </p:grpSp>
      <p:grpSp>
        <p:nvGrpSpPr>
          <p:cNvPr id="91167" name="Group 31">
            <a:extLst>
              <a:ext uri="{FF2B5EF4-FFF2-40B4-BE49-F238E27FC236}">
                <a16:creationId xmlns:a16="http://schemas.microsoft.com/office/drawing/2014/main" id="{1187D9F8-BE42-BA05-9C3B-01B968CFC9BE}"/>
              </a:ext>
            </a:extLst>
          </p:cNvPr>
          <p:cNvGrpSpPr>
            <a:grpSpLocks/>
          </p:cNvGrpSpPr>
          <p:nvPr/>
        </p:nvGrpSpPr>
        <p:grpSpPr bwMode="auto">
          <a:xfrm>
            <a:off x="3322640" y="3856040"/>
            <a:ext cx="1843087" cy="1233487"/>
            <a:chOff x="2093" y="2429"/>
            <a:chExt cx="1161" cy="777"/>
          </a:xfrm>
        </p:grpSpPr>
        <p:sp>
          <p:nvSpPr>
            <p:cNvPr id="91168" name="Rectangle 32">
              <a:extLst>
                <a:ext uri="{FF2B5EF4-FFF2-40B4-BE49-F238E27FC236}">
                  <a16:creationId xmlns:a16="http://schemas.microsoft.com/office/drawing/2014/main" id="{DF3F4C4B-7B8C-5192-2F0B-6D6084852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429"/>
              <a:ext cx="1161" cy="34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/>
                <a:t>Assignment</a:t>
              </a:r>
              <a:endParaRPr lang="en-CA" altLang="en-LU"/>
            </a:p>
          </p:txBody>
        </p:sp>
        <p:cxnSp>
          <p:nvCxnSpPr>
            <p:cNvPr id="91169" name="AutoShape 33">
              <a:extLst>
                <a:ext uri="{FF2B5EF4-FFF2-40B4-BE49-F238E27FC236}">
                  <a16:creationId xmlns:a16="http://schemas.microsoft.com/office/drawing/2014/main" id="{0DF3A9DD-2FCE-F772-D876-F6204BC5F9D5}"/>
                </a:ext>
              </a:extLst>
            </p:cNvPr>
            <p:cNvCxnSpPr>
              <a:cxnSpLocks noChangeShapeType="1"/>
              <a:stCxn id="91168" idx="2"/>
            </p:cNvCxnSpPr>
            <p:nvPr/>
          </p:nvCxnSpPr>
          <p:spPr bwMode="auto">
            <a:xfrm>
              <a:off x="2674" y="2782"/>
              <a:ext cx="0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170" name="Group 34">
            <a:extLst>
              <a:ext uri="{FF2B5EF4-FFF2-40B4-BE49-F238E27FC236}">
                <a16:creationId xmlns:a16="http://schemas.microsoft.com/office/drawing/2014/main" id="{415DECC9-7F4A-40ED-A770-CFC4093931FD}"/>
              </a:ext>
            </a:extLst>
          </p:cNvPr>
          <p:cNvGrpSpPr>
            <a:grpSpLocks/>
          </p:cNvGrpSpPr>
          <p:nvPr/>
        </p:nvGrpSpPr>
        <p:grpSpPr bwMode="auto">
          <a:xfrm>
            <a:off x="4267202" y="3069241"/>
            <a:ext cx="3025775" cy="791806"/>
            <a:chOff x="2674" y="1643"/>
            <a:chExt cx="1906" cy="778"/>
          </a:xfrm>
        </p:grpSpPr>
        <p:sp>
          <p:nvSpPr>
            <p:cNvPr id="91171" name="Rectangle 35">
              <a:extLst>
                <a:ext uri="{FF2B5EF4-FFF2-40B4-BE49-F238E27FC236}">
                  <a16:creationId xmlns:a16="http://schemas.microsoft.com/office/drawing/2014/main" id="{51BA2585-F3BE-678B-85FE-A0F9E21B9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813"/>
              <a:ext cx="8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/>
                <a:t>Time</a:t>
              </a:r>
              <a:endParaRPr lang="en-CA" altLang="en-LU"/>
            </a:p>
          </p:txBody>
        </p:sp>
        <p:grpSp>
          <p:nvGrpSpPr>
            <p:cNvPr id="91172" name="Group 36">
              <a:extLst>
                <a:ext uri="{FF2B5EF4-FFF2-40B4-BE49-F238E27FC236}">
                  <a16:creationId xmlns:a16="http://schemas.microsoft.com/office/drawing/2014/main" id="{C523A8A3-393A-A791-304A-DCC3F4668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1643"/>
              <a:ext cx="1055" cy="778"/>
              <a:chOff x="2674" y="1643"/>
              <a:chExt cx="1055" cy="778"/>
            </a:xfrm>
          </p:grpSpPr>
          <p:cxnSp>
            <p:nvCxnSpPr>
              <p:cNvPr id="91173" name="AutoShape 37">
                <a:extLst>
                  <a:ext uri="{FF2B5EF4-FFF2-40B4-BE49-F238E27FC236}">
                    <a16:creationId xmlns:a16="http://schemas.microsoft.com/office/drawing/2014/main" id="{B57061A0-29AA-C0BE-C439-FEDA610FC5EF}"/>
                  </a:ext>
                </a:extLst>
              </p:cNvPr>
              <p:cNvCxnSpPr>
                <a:cxnSpLocks noChangeShapeType="1"/>
                <a:stCxn id="91168" idx="0"/>
                <a:endCxn id="91171" idx="1"/>
              </p:cNvCxnSpPr>
              <p:nvPr/>
            </p:nvCxnSpPr>
            <p:spPr bwMode="auto">
              <a:xfrm rot="16200000">
                <a:off x="2969" y="1672"/>
                <a:ext cx="454" cy="1044"/>
              </a:xfrm>
              <a:prstGeom prst="bentConnector2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174" name="Text Box 38">
                <a:extLst>
                  <a:ext uri="{FF2B5EF4-FFF2-40B4-BE49-F238E27FC236}">
                    <a16:creationId xmlns:a16="http://schemas.microsoft.com/office/drawing/2014/main" id="{1930480D-9C4E-C8B9-98B1-8FE7B0A98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1643"/>
                <a:ext cx="9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LU" dirty="0"/>
                  <a:t>spent on </a:t>
                </a:r>
                <a:r>
                  <a:rPr lang="en-US" altLang="en-LU" dirty="0">
                    <a:cs typeface="Times New Roman" panose="02020603050405020304" pitchFamily="18" charset="0"/>
                  </a:rPr>
                  <a:t>◄</a:t>
                </a:r>
              </a:p>
            </p:txBody>
          </p:sp>
        </p:grpSp>
      </p:grpSp>
      <p:grpSp>
        <p:nvGrpSpPr>
          <p:cNvPr id="91175" name="Group 39">
            <a:extLst>
              <a:ext uri="{FF2B5EF4-FFF2-40B4-BE49-F238E27FC236}">
                <a16:creationId xmlns:a16="http://schemas.microsoft.com/office/drawing/2014/main" id="{4DE0A689-895F-FC81-5116-391C323C1FEC}"/>
              </a:ext>
            </a:extLst>
          </p:cNvPr>
          <p:cNvGrpSpPr>
            <a:grpSpLocks/>
          </p:cNvGrpSpPr>
          <p:nvPr/>
        </p:nvGrpSpPr>
        <p:grpSpPr bwMode="auto">
          <a:xfrm>
            <a:off x="2924177" y="4459288"/>
            <a:ext cx="2595563" cy="1312862"/>
            <a:chOff x="1842" y="2809"/>
            <a:chExt cx="1635" cy="827"/>
          </a:xfrm>
        </p:grpSpPr>
        <p:cxnSp>
          <p:nvCxnSpPr>
            <p:cNvPr id="91176" name="AutoShape 40">
              <a:extLst>
                <a:ext uri="{FF2B5EF4-FFF2-40B4-BE49-F238E27FC236}">
                  <a16:creationId xmlns:a16="http://schemas.microsoft.com/office/drawing/2014/main" id="{58CBE70F-CB05-7581-0168-0E4D7675C0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42" y="2809"/>
              <a:ext cx="1635" cy="8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177" name="Text Box 41">
              <a:extLst>
                <a:ext uri="{FF2B5EF4-FFF2-40B4-BE49-F238E27FC236}">
                  <a16:creationId xmlns:a16="http://schemas.microsoft.com/office/drawing/2014/main" id="{88AF7E58-FF43-A638-9499-88E62982E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81681">
              <a:off x="2439" y="3091"/>
              <a:ext cx="9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dirty="0"/>
                <a:t>assigned to</a:t>
              </a:r>
              <a:endParaRPr lang="en-CA" altLang="en-LU" dirty="0"/>
            </a:p>
          </p:txBody>
        </p:sp>
      </p:grpSp>
      <p:sp>
        <p:nvSpPr>
          <p:cNvPr id="91178" name="Line 42">
            <a:extLst>
              <a:ext uri="{FF2B5EF4-FFF2-40B4-BE49-F238E27FC236}">
                <a16:creationId xmlns:a16="http://schemas.microsoft.com/office/drawing/2014/main" id="{20BEB5BF-DDDF-7603-6E7E-4B7EBC159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619" y="1447800"/>
            <a:ext cx="1112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91179" name="Line 43">
            <a:extLst>
              <a:ext uri="{FF2B5EF4-FFF2-40B4-BE49-F238E27FC236}">
                <a16:creationId xmlns:a16="http://schemas.microsoft.com/office/drawing/2014/main" id="{86629ADC-76AD-7514-85D9-A4EDDCEFF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016" y="1447800"/>
            <a:ext cx="1325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91180" name="Line 44">
            <a:extLst>
              <a:ext uri="{FF2B5EF4-FFF2-40B4-BE49-F238E27FC236}">
                <a16:creationId xmlns:a16="http://schemas.microsoft.com/office/drawing/2014/main" id="{988BCBE1-BB2F-D01D-4894-8FEDA621B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187483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91181" name="Line 45">
            <a:extLst>
              <a:ext uri="{FF2B5EF4-FFF2-40B4-BE49-F238E27FC236}">
                <a16:creationId xmlns:a16="http://schemas.microsoft.com/office/drawing/2014/main" id="{A5D47578-C1A0-FCFF-3F9F-A068CBFA4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76" y="2276872"/>
            <a:ext cx="1036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91182" name="Line 46">
            <a:extLst>
              <a:ext uri="{FF2B5EF4-FFF2-40B4-BE49-F238E27FC236}">
                <a16:creationId xmlns:a16="http://schemas.microsoft.com/office/drawing/2014/main" id="{729ACAE4-45EC-5C8B-155B-80BEFE8C4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1874838"/>
            <a:ext cx="2011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91183" name="Line 47">
            <a:extLst>
              <a:ext uri="{FF2B5EF4-FFF2-40B4-BE49-F238E27FC236}">
                <a16:creationId xmlns:a16="http://schemas.microsoft.com/office/drawing/2014/main" id="{33AEA856-6FA9-A6EC-95E4-C551CD2C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271" y="2276872"/>
            <a:ext cx="2239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  <p:sp>
        <p:nvSpPr>
          <p:cNvPr id="91184" name="Line 48">
            <a:extLst>
              <a:ext uri="{FF2B5EF4-FFF2-40B4-BE49-F238E27FC236}">
                <a16:creationId xmlns:a16="http://schemas.microsoft.com/office/drawing/2014/main" id="{31622F4A-5E4A-40D9-0382-81BD52852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14" y="270892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L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ED63255-EFBB-44B5-9D3E-6CF015718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en-LU" sz="4800"/>
              <a:t>Example</a:t>
            </a:r>
            <a:endParaRPr lang="en-CA" altLang="en-LU" sz="480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E910181-69E2-F953-F464-E3EFD5945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1524000"/>
          </a:xfrm>
        </p:spPr>
        <p:txBody>
          <a:bodyPr>
            <a:normAutofit lnSpcReduction="10000"/>
          </a:bodyPr>
          <a:lstStyle/>
          <a:p>
            <a:r>
              <a:rPr lang="en-US" altLang="en-LU" sz="3600"/>
              <a:t>Each task requires a certain skill, and workers have various skills at various level of expertise.</a:t>
            </a:r>
            <a:endParaRPr lang="en-CA" altLang="en-LU" sz="3600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6481169-71B3-6C3B-DE3F-169D7A4D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2971800"/>
            <a:ext cx="1522412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Worker</a:t>
            </a:r>
            <a:endParaRPr lang="en-CA" altLang="en-LU"/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EFD975BF-3E07-0D29-A562-864DC11C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4267200"/>
            <a:ext cx="1522412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Skill</a:t>
            </a:r>
            <a:endParaRPr lang="en-CA" altLang="en-LU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0E43F72B-363F-05A8-16C4-2E4F7370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048000"/>
            <a:ext cx="1522412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LU"/>
              <a:t>Task</a:t>
            </a:r>
            <a:endParaRPr lang="en-CA" altLang="en-LU"/>
          </a:p>
        </p:txBody>
      </p:sp>
      <p:grpSp>
        <p:nvGrpSpPr>
          <p:cNvPr id="92167" name="Group 7">
            <a:extLst>
              <a:ext uri="{FF2B5EF4-FFF2-40B4-BE49-F238E27FC236}">
                <a16:creationId xmlns:a16="http://schemas.microsoft.com/office/drawing/2014/main" id="{72DCE52C-C671-9020-FDD0-9734CFFE086E}"/>
              </a:ext>
            </a:extLst>
          </p:cNvPr>
          <p:cNvGrpSpPr>
            <a:grpSpLocks/>
          </p:cNvGrpSpPr>
          <p:nvPr/>
        </p:nvGrpSpPr>
        <p:grpSpPr bwMode="auto">
          <a:xfrm>
            <a:off x="5664202" y="3962402"/>
            <a:ext cx="1749425" cy="1287463"/>
            <a:chOff x="3568" y="1832"/>
            <a:chExt cx="1102" cy="1199"/>
          </a:xfrm>
        </p:grpSpPr>
        <p:cxnSp>
          <p:nvCxnSpPr>
            <p:cNvPr id="92168" name="AutoShape 8">
              <a:extLst>
                <a:ext uri="{FF2B5EF4-FFF2-40B4-BE49-F238E27FC236}">
                  <a16:creationId xmlns:a16="http://schemas.microsoft.com/office/drawing/2014/main" id="{8FEF3EB5-8EF9-291F-E17E-DCCF9DDC28CD}"/>
                </a:ext>
              </a:extLst>
            </p:cNvPr>
            <p:cNvCxnSpPr>
              <a:cxnSpLocks noChangeShapeType="1"/>
              <a:stCxn id="92166" idx="2"/>
              <a:endCxn id="92165" idx="3"/>
            </p:cNvCxnSpPr>
            <p:nvPr/>
          </p:nvCxnSpPr>
          <p:spPr bwMode="auto">
            <a:xfrm rot="5400000">
              <a:off x="3546" y="1854"/>
              <a:ext cx="833" cy="789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E973A0A4-71FC-D208-8E78-F6EA87DE2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2605"/>
              <a:ext cx="9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LU"/>
                <a:t>requires </a:t>
              </a:r>
              <a:r>
                <a:rPr lang="en-US" altLang="en-LU">
                  <a:cs typeface="Times New Roman" panose="02020603050405020304" pitchFamily="18" charset="0"/>
                </a:rPr>
                <a:t>◄</a:t>
              </a:r>
            </a:p>
          </p:txBody>
        </p:sp>
      </p:grpSp>
      <p:grpSp>
        <p:nvGrpSpPr>
          <p:cNvPr id="92170" name="Group 10">
            <a:extLst>
              <a:ext uri="{FF2B5EF4-FFF2-40B4-BE49-F238E27FC236}">
                <a16:creationId xmlns:a16="http://schemas.microsoft.com/office/drawing/2014/main" id="{7F98EFEB-8E74-C50C-5E20-DFBDC6592467}"/>
              </a:ext>
            </a:extLst>
          </p:cNvPr>
          <p:cNvGrpSpPr>
            <a:grpSpLocks/>
          </p:cNvGrpSpPr>
          <p:nvPr/>
        </p:nvGrpSpPr>
        <p:grpSpPr bwMode="auto">
          <a:xfrm>
            <a:off x="2743202" y="3886202"/>
            <a:ext cx="1419225" cy="1012825"/>
            <a:chOff x="1699" y="1836"/>
            <a:chExt cx="894" cy="924"/>
          </a:xfrm>
        </p:grpSpPr>
        <p:cxnSp>
          <p:nvCxnSpPr>
            <p:cNvPr id="92171" name="AutoShape 11">
              <a:extLst>
                <a:ext uri="{FF2B5EF4-FFF2-40B4-BE49-F238E27FC236}">
                  <a16:creationId xmlns:a16="http://schemas.microsoft.com/office/drawing/2014/main" id="{B43951CB-F4FB-7195-06B7-374F5E0B77A8}"/>
                </a:ext>
              </a:extLst>
            </p:cNvPr>
            <p:cNvCxnSpPr>
              <a:cxnSpLocks noChangeShapeType="1"/>
              <a:stCxn id="92164" idx="2"/>
              <a:endCxn id="92165" idx="1"/>
            </p:cNvCxnSpPr>
            <p:nvPr/>
          </p:nvCxnSpPr>
          <p:spPr bwMode="auto">
            <a:xfrm rot="16200000" flipH="1">
              <a:off x="1731" y="1804"/>
              <a:ext cx="829" cy="89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19C46831-5323-A819-5176-20B1DE381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339"/>
              <a:ext cx="372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LU" dirty="0"/>
                <a:t>has</a:t>
              </a:r>
              <a:endParaRPr lang="en-CA" altLang="en-LU" dirty="0"/>
            </a:p>
          </p:txBody>
        </p:sp>
      </p:grpSp>
      <p:grpSp>
        <p:nvGrpSpPr>
          <p:cNvPr id="92173" name="Group 13">
            <a:extLst>
              <a:ext uri="{FF2B5EF4-FFF2-40B4-BE49-F238E27FC236}">
                <a16:creationId xmlns:a16="http://schemas.microsoft.com/office/drawing/2014/main" id="{58BA4146-5FC5-C4F3-B3E7-B1603562EFF4}"/>
              </a:ext>
            </a:extLst>
          </p:cNvPr>
          <p:cNvGrpSpPr>
            <a:grpSpLocks/>
          </p:cNvGrpSpPr>
          <p:nvPr/>
        </p:nvGrpSpPr>
        <p:grpSpPr bwMode="auto">
          <a:xfrm>
            <a:off x="2667002" y="4876800"/>
            <a:ext cx="1598613" cy="1714500"/>
            <a:chOff x="1670" y="2664"/>
            <a:chExt cx="1007" cy="956"/>
          </a:xfrm>
        </p:grpSpPr>
        <p:sp>
          <p:nvSpPr>
            <p:cNvPr id="92174" name="Rectangle 14">
              <a:extLst>
                <a:ext uri="{FF2B5EF4-FFF2-40B4-BE49-F238E27FC236}">
                  <a16:creationId xmlns:a16="http://schemas.microsoft.com/office/drawing/2014/main" id="{6841C56B-F6CC-9868-4054-FDCA9C6AD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3169"/>
              <a:ext cx="1007" cy="45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LU"/>
                <a:t>SkillLevel</a:t>
              </a:r>
              <a:endParaRPr lang="en-CA" altLang="en-LU"/>
            </a:p>
          </p:txBody>
        </p:sp>
        <p:cxnSp>
          <p:nvCxnSpPr>
            <p:cNvPr id="92175" name="AutoShape 15">
              <a:extLst>
                <a:ext uri="{FF2B5EF4-FFF2-40B4-BE49-F238E27FC236}">
                  <a16:creationId xmlns:a16="http://schemas.microsoft.com/office/drawing/2014/main" id="{29906B5E-53B4-98C1-AA7A-FC32B97D6666}"/>
                </a:ext>
              </a:extLst>
            </p:cNvPr>
            <p:cNvCxnSpPr>
              <a:cxnSpLocks noChangeShapeType="1"/>
              <a:stCxn id="92174" idx="0"/>
            </p:cNvCxnSpPr>
            <p:nvPr/>
          </p:nvCxnSpPr>
          <p:spPr bwMode="auto">
            <a:xfrm flipH="1" flipV="1">
              <a:off x="2170" y="2664"/>
              <a:ext cx="4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176" name="Group 16">
            <a:extLst>
              <a:ext uri="{FF2B5EF4-FFF2-40B4-BE49-F238E27FC236}">
                <a16:creationId xmlns:a16="http://schemas.microsoft.com/office/drawing/2014/main" id="{C5244BFF-1DD0-0B32-B1A4-F975FB8EB566}"/>
              </a:ext>
            </a:extLst>
          </p:cNvPr>
          <p:cNvGrpSpPr>
            <a:grpSpLocks/>
          </p:cNvGrpSpPr>
          <p:nvPr/>
        </p:nvGrpSpPr>
        <p:grpSpPr bwMode="auto">
          <a:xfrm>
            <a:off x="2362202" y="3810000"/>
            <a:ext cx="1425575" cy="1646238"/>
            <a:chOff x="1698" y="1838"/>
            <a:chExt cx="898" cy="1037"/>
          </a:xfrm>
        </p:grpSpPr>
        <p:sp>
          <p:nvSpPr>
            <p:cNvPr id="92177" name="Text Box 17">
              <a:extLst>
                <a:ext uri="{FF2B5EF4-FFF2-40B4-BE49-F238E27FC236}">
                  <a16:creationId xmlns:a16="http://schemas.microsoft.com/office/drawing/2014/main" id="{4E60BEFE-F608-7CFE-CFE6-0726DD883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264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1..*</a:t>
              </a:r>
              <a:endParaRPr lang="en-CA" altLang="en-LU" sz="1800"/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A2F63012-1497-053B-DE9E-1B9AB1AD4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" y="183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*</a:t>
              </a:r>
              <a:endParaRPr lang="en-CA" altLang="en-LU" sz="1800"/>
            </a:p>
          </p:txBody>
        </p:sp>
      </p:grpSp>
      <p:grpSp>
        <p:nvGrpSpPr>
          <p:cNvPr id="92179" name="Group 19">
            <a:extLst>
              <a:ext uri="{FF2B5EF4-FFF2-40B4-BE49-F238E27FC236}">
                <a16:creationId xmlns:a16="http://schemas.microsoft.com/office/drawing/2014/main" id="{D13F6BB8-A89C-ADD7-0085-597ACEED668A}"/>
              </a:ext>
            </a:extLst>
          </p:cNvPr>
          <p:cNvGrpSpPr>
            <a:grpSpLocks/>
          </p:cNvGrpSpPr>
          <p:nvPr/>
        </p:nvGrpSpPr>
        <p:grpSpPr bwMode="auto">
          <a:xfrm>
            <a:off x="5638802" y="3962402"/>
            <a:ext cx="1577975" cy="1401763"/>
            <a:chOff x="3543" y="1838"/>
            <a:chExt cx="994" cy="883"/>
          </a:xfrm>
        </p:grpSpPr>
        <p:sp>
          <p:nvSpPr>
            <p:cNvPr id="92180" name="Text Box 20">
              <a:extLst>
                <a:ext uri="{FF2B5EF4-FFF2-40B4-BE49-F238E27FC236}">
                  <a16:creationId xmlns:a16="http://schemas.microsoft.com/office/drawing/2014/main" id="{83351C63-C1BA-0CBE-6084-F64B4E45A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183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*</a:t>
              </a:r>
              <a:endParaRPr lang="en-CA" altLang="en-LU" sz="1800"/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0744908C-9438-EDA1-F14C-263C4AD41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249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LU" sz="1800"/>
                <a:t>1..*</a:t>
              </a:r>
              <a:endParaRPr lang="en-CA" altLang="en-LU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597AC9F-A50C-A61E-FB94-73A334A38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42528"/>
            <a:ext cx="7772400" cy="838200"/>
          </a:xfrm>
        </p:spPr>
        <p:txBody>
          <a:bodyPr/>
          <a:lstStyle/>
          <a:p>
            <a:r>
              <a:rPr lang="en-US" altLang="en-LU" dirty="0"/>
              <a:t>Steps</a:t>
            </a:r>
            <a:endParaRPr lang="en-CA" altLang="en-LU" dirty="0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17A8455-4F97-1777-E752-CDDE5F886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808" y="980728"/>
            <a:ext cx="77724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LU" dirty="0"/>
              <a:t>Analyze the written requirements</a:t>
            </a:r>
          </a:p>
          <a:p>
            <a:pPr lvl="1">
              <a:lnSpc>
                <a:spcPct val="150000"/>
              </a:lnSpc>
            </a:pPr>
            <a:r>
              <a:rPr lang="en-US" altLang="en-LU" dirty="0"/>
              <a:t>Extract nouns: make them classes</a:t>
            </a:r>
          </a:p>
          <a:p>
            <a:pPr lvl="1">
              <a:lnSpc>
                <a:spcPct val="150000"/>
              </a:lnSpc>
            </a:pPr>
            <a:r>
              <a:rPr lang="en-US" altLang="en-LU" dirty="0"/>
              <a:t>Extract verbs: make them associations</a:t>
            </a:r>
          </a:p>
          <a:p>
            <a:pPr lvl="1">
              <a:lnSpc>
                <a:spcPct val="150000"/>
              </a:lnSpc>
            </a:pPr>
            <a:r>
              <a:rPr lang="en-US" altLang="en-LU" dirty="0"/>
              <a:t>Draw the OOA UML class diagrams</a:t>
            </a:r>
          </a:p>
          <a:p>
            <a:pPr lvl="1">
              <a:lnSpc>
                <a:spcPct val="150000"/>
              </a:lnSpc>
            </a:pPr>
            <a:r>
              <a:rPr lang="en-US" altLang="en-LU" b="1" u="sng" dirty="0">
                <a:solidFill>
                  <a:srgbClr val="CC0000"/>
                </a:solidFill>
              </a:rPr>
              <a:t>Determine attributes</a:t>
            </a:r>
          </a:p>
          <a:p>
            <a:pPr lvl="1">
              <a:lnSpc>
                <a:spcPct val="150000"/>
              </a:lnSpc>
            </a:pPr>
            <a:r>
              <a:rPr lang="en-US" altLang="en-LU" dirty="0"/>
              <a:t>Draw object diagrams to clarify class diagrams</a:t>
            </a:r>
          </a:p>
          <a:p>
            <a:pPr>
              <a:lnSpc>
                <a:spcPct val="150000"/>
              </a:lnSpc>
            </a:pPr>
            <a:r>
              <a:rPr lang="en-US" altLang="en-LU" dirty="0"/>
              <a:t>Determine the system’s use cases</a:t>
            </a:r>
          </a:p>
          <a:p>
            <a:pPr lvl="1">
              <a:lnSpc>
                <a:spcPct val="150000"/>
              </a:lnSpc>
            </a:pPr>
            <a:r>
              <a:rPr lang="en-US" altLang="en-LU" dirty="0"/>
              <a:t>Identify Actors</a:t>
            </a:r>
          </a:p>
          <a:p>
            <a:pPr lvl="1">
              <a:lnSpc>
                <a:spcPct val="150000"/>
              </a:lnSpc>
            </a:pPr>
            <a:r>
              <a:rPr lang="en-US" altLang="en-LU" dirty="0"/>
              <a:t>Identify use case</a:t>
            </a:r>
          </a:p>
          <a:p>
            <a:pPr lvl="1">
              <a:lnSpc>
                <a:spcPct val="150000"/>
              </a:lnSpc>
            </a:pPr>
            <a:r>
              <a:rPr lang="en-US" altLang="en-LU" dirty="0"/>
              <a:t>Relate use cases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</TotalTime>
  <Pages>61</Pages>
  <Words>1081</Words>
  <Application>Microsoft Macintosh PowerPoint</Application>
  <PresentationFormat>On-screen Show (4:3)</PresentationFormat>
  <Paragraphs>285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Segoe UI Light</vt:lpstr>
      <vt:lpstr>Time</vt:lpstr>
      <vt:lpstr>Times</vt:lpstr>
      <vt:lpstr>Times New Roman</vt:lpstr>
      <vt:lpstr>Wingdings 3</vt:lpstr>
      <vt:lpstr>Office Theme</vt:lpstr>
      <vt:lpstr>Ion</vt:lpstr>
      <vt:lpstr>Object-Oriented  Analysis and Design </vt:lpstr>
      <vt:lpstr>PowerPoint Presentation</vt:lpstr>
      <vt:lpstr>Example</vt:lpstr>
      <vt:lpstr>Steps</vt:lpstr>
      <vt:lpstr>Steps (conti..)</vt:lpstr>
      <vt:lpstr>Example</vt:lpstr>
      <vt:lpstr>Example</vt:lpstr>
      <vt:lpstr>Example</vt:lpstr>
      <vt:lpstr>Steps</vt:lpstr>
      <vt:lpstr>Example</vt:lpstr>
      <vt:lpstr>Example</vt:lpstr>
      <vt:lpstr>Example</vt:lpstr>
      <vt:lpstr>Example</vt:lpstr>
      <vt:lpstr>Example</vt:lpstr>
      <vt:lpstr>Steps</vt:lpstr>
      <vt:lpstr>Object Diagrams</vt:lpstr>
      <vt:lpstr>Steps</vt:lpstr>
      <vt:lpstr>Use Cases</vt:lpstr>
      <vt:lpstr>Use Case Diagram</vt:lpstr>
      <vt:lpstr>Resource Manager Use Cases</vt:lpstr>
      <vt:lpstr>Steps</vt:lpstr>
      <vt:lpstr>Sequence Diagram – Assign Skill to Worker Use Case</vt:lpstr>
      <vt:lpstr>Steps</vt:lpstr>
      <vt:lpstr>Add Methods</vt:lpstr>
      <vt:lpstr>Key points</vt:lpstr>
      <vt:lpstr>Key points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</dc:title>
  <dc:subject/>
  <dc:creator/>
  <cp:keywords/>
  <dc:description/>
  <cp:lastModifiedBy>Dr.Junaid Akram</cp:lastModifiedBy>
  <cp:revision>57</cp:revision>
  <cp:lastPrinted>2001-08-10T22:53:05Z</cp:lastPrinted>
  <dcterms:created xsi:type="dcterms:W3CDTF">1995-12-28T14:29:45Z</dcterms:created>
  <dcterms:modified xsi:type="dcterms:W3CDTF">2023-11-15T09:45:45Z</dcterms:modified>
</cp:coreProperties>
</file>