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72" r:id="rId2"/>
  </p:sldMasterIdLst>
  <p:notesMasterIdLst>
    <p:notesMasterId r:id="rId28"/>
  </p:notesMasterIdLst>
  <p:handoutMasterIdLst>
    <p:handoutMasterId r:id="rId29"/>
  </p:handoutMasterIdLst>
  <p:sldIdLst>
    <p:sldId id="485" r:id="rId3"/>
    <p:sldId id="379" r:id="rId4"/>
    <p:sldId id="382" r:id="rId5"/>
    <p:sldId id="259" r:id="rId6"/>
    <p:sldId id="262" r:id="rId7"/>
    <p:sldId id="264" r:id="rId8"/>
    <p:sldId id="487" r:id="rId9"/>
    <p:sldId id="387" r:id="rId10"/>
    <p:sldId id="391" r:id="rId11"/>
    <p:sldId id="267" r:id="rId12"/>
    <p:sldId id="268" r:id="rId13"/>
    <p:sldId id="407" r:id="rId14"/>
    <p:sldId id="269" r:id="rId15"/>
    <p:sldId id="270" r:id="rId16"/>
    <p:sldId id="345" r:id="rId17"/>
    <p:sldId id="272" r:id="rId18"/>
    <p:sldId id="273" r:id="rId19"/>
    <p:sldId id="274" r:id="rId20"/>
    <p:sldId id="275" r:id="rId21"/>
    <p:sldId id="310" r:id="rId22"/>
    <p:sldId id="308" r:id="rId23"/>
    <p:sldId id="309" r:id="rId24"/>
    <p:sldId id="307" r:id="rId25"/>
    <p:sldId id="390" r:id="rId26"/>
    <p:sldId id="486" r:id="rId27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0"/>
    <p:restoredTop sz="90952"/>
  </p:normalViewPr>
  <p:slideViewPr>
    <p:cSldViewPr>
      <p:cViewPr varScale="1">
        <p:scale>
          <a:sx n="116" d="100"/>
          <a:sy n="116" d="100"/>
        </p:scale>
        <p:origin x="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496AE83-975B-2633-3C02-1EF6DA0FA15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LU"/>
              <a:t>Click to edit Master notes styles</a:t>
            </a:r>
          </a:p>
          <a:p>
            <a:pPr lvl="1"/>
            <a:r>
              <a:rPr lang="en-GB" altLang="en-LU"/>
              <a:t>Second Level</a:t>
            </a:r>
          </a:p>
          <a:p>
            <a:pPr lvl="2"/>
            <a:r>
              <a:rPr lang="en-GB" altLang="en-LU"/>
              <a:t>Third Level</a:t>
            </a:r>
          </a:p>
          <a:p>
            <a:pPr lvl="3"/>
            <a:r>
              <a:rPr lang="en-GB" altLang="en-LU"/>
              <a:t>Fourth Level</a:t>
            </a:r>
          </a:p>
          <a:p>
            <a:pPr lvl="4"/>
            <a:r>
              <a:rPr lang="en-GB" altLang="en-LU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47CEADB-8B35-ED8A-B453-20B04E1F46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8225" y="850900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7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BB77F4-A832-4EDC-80BF-CACE3774272A}" type="slidenum">
              <a:rPr lang="en-US"/>
              <a:pPr/>
              <a:t>11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26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A4D0F-53C4-4491-837B-A4AC9C7CA492}" type="slidenum">
              <a:rPr lang="en-US"/>
              <a:pPr/>
              <a:t>14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DE310-CCC3-45CF-A3ED-586354A76362}" type="slidenum">
              <a:rPr lang="en-US"/>
              <a:pPr/>
              <a:t>19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17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CF76B565-DED8-9989-E17D-EF7E35E8D1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A9D5B494-9573-050C-23A9-E12209D053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628650" lvl="1" indent="-171450">
              <a:spcBef>
                <a:spcPct val="0"/>
              </a:spcBef>
              <a:buFontTx/>
              <a:buChar char="•"/>
            </a:pPr>
            <a:r>
              <a:rPr lang="en-US" altLang="en-LU"/>
              <a:t>A </a:t>
            </a:r>
            <a:r>
              <a:rPr lang="en-US" altLang="en-LU" b="1"/>
              <a:t>dashed line</a:t>
            </a:r>
            <a:r>
              <a:rPr lang="en-US" altLang="en-LU"/>
              <a:t> means that the relationship is strong, whereas a solid </a:t>
            </a:r>
            <a:r>
              <a:rPr lang="en-US" altLang="en-LU" b="1"/>
              <a:t>line</a:t>
            </a:r>
            <a:r>
              <a:rPr lang="en-US" altLang="en-LU"/>
              <a:t> means that the relationship is weak.</a:t>
            </a:r>
            <a:endParaRPr lang="en-GB" altLang="en-LU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7FCE67E8-47F5-F447-5FBF-D329722E5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E7F381E-A253-4C47-811D-1E64955F893D}" type="slidenum">
              <a:rPr lang="en-GB" altLang="en-LU"/>
              <a:pPr/>
              <a:t>24</a:t>
            </a:fld>
            <a:endParaRPr lang="en-GB" altLang="en-L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U" dirty="0"/>
          </a:p>
        </p:txBody>
      </p:sp>
    </p:spTree>
    <p:extLst>
      <p:ext uri="{BB962C8B-B14F-4D97-AF65-F5344CB8AC3E}">
        <p14:creationId xmlns:p14="http://schemas.microsoft.com/office/powerpoint/2010/main" val="12724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A68EE-CF56-1644-964E-E61C62B4A58D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2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5042-BD6F-3949-A055-9FE1D72F9E4C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5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8713-FC86-7947-8DBA-6D135236DB17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83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2"/>
            <a:ext cx="6619244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4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2FDA8-9229-7E4C-BCE3-DF5AD63FF47A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3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D6D-BAC0-B847-A3DF-3FD08972F409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8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2861735"/>
            <a:ext cx="6619243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66DC-20FA-F343-8559-3CBA1F85860B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0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2060577"/>
            <a:ext cx="3297254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1" y="2056093"/>
            <a:ext cx="3297256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FEA4-DB78-7643-8086-C5C759D522B7}" type="datetime1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3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905000"/>
            <a:ext cx="329725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2514600"/>
            <a:ext cx="3297254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4A76-57BA-3E40-8B4A-5F72D202071C}" type="datetime1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13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6B50-E43A-B048-B3F5-4B10B485E308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9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7807-C287-BE4D-A7DD-365191DFF684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5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447800"/>
            <a:ext cx="2550798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3" y="1447800"/>
            <a:ext cx="3896998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129282"/>
            <a:ext cx="2550797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D57D-4307-E045-9DA3-24A642F5F0CB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E40C-85BA-764A-9A29-2329650CEFAB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91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1" y="1854193"/>
            <a:ext cx="3819680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1143000"/>
            <a:ext cx="24003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3813734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CD2A-3F3F-1746-9AFD-62CB79083804}" type="datetime1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21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8" y="4800588"/>
            <a:ext cx="6619243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685800"/>
            <a:ext cx="6619244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5367325"/>
            <a:ext cx="6619242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099-7C29-454F-8DC1-0AAAA3A0CAF6}" type="datetime1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54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1447800"/>
            <a:ext cx="6619244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3657600"/>
            <a:ext cx="6619244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20FD-B2C1-1243-B7A7-7B92193977F9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01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2" y="1447800"/>
            <a:ext cx="5999486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1" y="3771174"/>
            <a:ext cx="5459737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350657"/>
            <a:ext cx="6619244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3656-E423-1549-8A71-BA3A1DA0801E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971254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2613788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61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124201"/>
            <a:ext cx="6619245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7" y="4777381"/>
            <a:ext cx="6619244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57A7-1923-EE4A-ACC7-66DC1DBE074F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20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98120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8" y="266700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981200"/>
            <a:ext cx="220218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66700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198120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6" y="266700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BE4E-1D48-944F-953B-19EC4717032C}" type="datetime1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8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4250950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2209800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4827213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4250950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2" y="2209800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7" y="4827212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6" y="4250950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2209800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4827210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4261-F2B5-7140-B9AE-51B0830F154C}" type="datetime1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19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B86-DFB9-DC49-A922-3B423C7C5F5A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22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430215"/>
            <a:ext cx="131445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887414"/>
            <a:ext cx="5567362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FB90-9B11-5B41-B192-CA49B037CC45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85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8568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B28A-9D54-ED40-81AC-FB154684747B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41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880173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675402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343400" y="2810328"/>
            <a:ext cx="4648200" cy="5334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chemeClr val="bg1"/>
                </a:solidFill>
              </a:defRPr>
            </a:lvl1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4038600" y="3048000"/>
            <a:ext cx="1905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07224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74ED0CF4-E1C7-45EE-91FF-F84D3F09F66D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8A173FDA-E171-4493-8344-D6A7589F09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9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446F9-B52D-9149-A824-CDC6EE5D274E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59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D5F4-8FE2-1A48-8FD0-123F0188FF4E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6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995A-9C23-3842-8625-EC12ABD6A257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6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97DB4-E200-C440-837E-54F3C3DBB0A0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4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B272B-9805-384E-B7D9-509EA7465719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4E0-8994-2643-90A6-DC797CB03588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5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B9CC-DF88-424D-8BA9-D38C0C0C6907}" type="datetime1">
              <a:rPr lang="en-US" smtClean="0"/>
              <a:t>11/20/23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7"/>
            <a:ext cx="302775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141809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2"/>
            <a:ext cx="1202540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60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5" y="452718"/>
            <a:ext cx="7053542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2052920"/>
            <a:ext cx="6709906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2906" y="1828801"/>
            <a:ext cx="99059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82540B9-B1FF-AD45-AB9D-96A8E0EABC37}" type="datetime1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1207" y="3263399"/>
            <a:ext cx="3859795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95731"/>
            <a:ext cx="62864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373-6C5B-490F-B5A5-38FF4CFB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9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988840"/>
            <a:ext cx="8784976" cy="1348739"/>
          </a:xfrm>
        </p:spPr>
        <p:txBody>
          <a:bodyPr/>
          <a:lstStyle/>
          <a:p>
            <a:pPr algn="ctr"/>
            <a:r>
              <a:rPr lang="en-US" altLang="en-LU" sz="4800" b="1" dirty="0"/>
              <a:t>Software Engineering – </a:t>
            </a:r>
            <a:br>
              <a:rPr lang="en-US" altLang="en-LU" sz="4800" b="1" dirty="0"/>
            </a:br>
            <a:r>
              <a:rPr lang="en-US" altLang="en-LU" sz="4000" dirty="0">
                <a:ea typeface="ＭＳ Ｐゴシック" panose="020B0600070205080204" pitchFamily="34" charset="-128"/>
              </a:rPr>
              <a:t>Structured Analysis &amp; ERD</a:t>
            </a:r>
            <a:endParaRPr lang="en-US" altLang="en-LU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437112"/>
            <a:ext cx="7704856" cy="179377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8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Junaid </a:t>
            </a:r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2000" cap="none" dirty="0"/>
          </a:p>
          <a:p>
            <a:pPr algn="ctr"/>
            <a:r>
              <a:rPr lang="en-US" altLang="en-US" sz="1800" cap="none" dirty="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</a:p>
          <a:p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2066925" y="2982906"/>
            <a:ext cx="45720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5724"/>
            <a:endParaRPr lang="en-US" sz="1500" dirty="0">
              <a:solidFill>
                <a:prstClr val="black">
                  <a:lumMod val="95000"/>
                  <a:lumOff val="5000"/>
                </a:prstClr>
              </a:solidFill>
              <a:latin typeface="Century Gothic" panose="020B0502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3968" y="3645024"/>
            <a:ext cx="526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724"/>
            <a:r>
              <a:rPr lang="en-GB" sz="2400" dirty="0">
                <a:solidFill>
                  <a:srgbClr val="1E5155"/>
                </a:solidFill>
                <a:latin typeface="Century Gothic" panose="020B0502020202020204"/>
              </a:rPr>
              <a:t>By</a:t>
            </a:r>
            <a:endParaRPr lang="en-GB" sz="900" dirty="0">
              <a:solidFill>
                <a:prstClr val="black"/>
              </a:solidFill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82619874"/>
      </p:ext>
    </p:extLst>
  </p:cSld>
  <p:clrMapOvr>
    <a:masterClrMapping/>
  </p:clrMapOvr>
  <p:transition spd="slow" advTm="6582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8100392" cy="1400530"/>
          </a:xfrm>
        </p:spPr>
        <p:txBody>
          <a:bodyPr/>
          <a:lstStyle/>
          <a:p>
            <a:r>
              <a:rPr lang="en-US" dirty="0"/>
              <a:t>Data Objects, Attributes &amp;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52920"/>
            <a:ext cx="878497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Data object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representation of almost any composite information that must be understood by software 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000" dirty="0"/>
              <a:t>Composite information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number of different properties or attributes</a:t>
            </a:r>
          </a:p>
          <a:p>
            <a:pPr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000" dirty="0"/>
              <a:t>Data object description incorporates the data object and all of its attributes.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sz="2000" dirty="0"/>
              <a:t>Relationships are always defined by the context of the problem being analyzed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58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1" y="188640"/>
            <a:ext cx="8001000" cy="1216025"/>
          </a:xfrm>
        </p:spPr>
        <p:txBody>
          <a:bodyPr>
            <a:normAutofit/>
          </a:bodyPr>
          <a:lstStyle/>
          <a:p>
            <a:r>
              <a:rPr lang="en-US" dirty="0"/>
              <a:t>Data Objects, Attributes &amp; Relationships (cont.)</a:t>
            </a:r>
          </a:p>
        </p:txBody>
      </p:sp>
      <p:graphicFrame>
        <p:nvGraphicFramePr>
          <p:cNvPr id="33938" name="Group 146"/>
          <p:cNvGraphicFramePr>
            <a:graphicFrameLocks noGrp="1"/>
          </p:cNvGraphicFramePr>
          <p:nvPr>
            <p:ph type="tbl" idx="1"/>
          </p:nvPr>
        </p:nvGraphicFramePr>
        <p:xfrm>
          <a:off x="1428750" y="2489014"/>
          <a:ext cx="6343650" cy="3541014"/>
        </p:xfrm>
        <a:graphic>
          <a:graphicData uri="http://schemas.openxmlformats.org/drawingml/2006/table">
            <a:tbl>
              <a:tblPr/>
              <a:tblGrid>
                <a:gridCol w="2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Objects:</a:t>
                      </a: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Relationships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5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Name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Address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Driver’s license number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     Owns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8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8580" marR="68580" marT="34290" marB="3429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Make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Model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ID number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Body 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Color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73FDA-E171-4493-8344-D6A7589F09C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3871" name="Picture 79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893826"/>
            <a:ext cx="1200150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73" name="Line 81"/>
          <p:cNvSpPr>
            <a:spLocks noChangeShapeType="1"/>
          </p:cNvSpPr>
          <p:nvPr/>
        </p:nvSpPr>
        <p:spPr bwMode="auto">
          <a:xfrm>
            <a:off x="3028950" y="351771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pic>
        <p:nvPicPr>
          <p:cNvPr id="33874" name="Picture 82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889064"/>
            <a:ext cx="1200150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87" name="Line 95"/>
          <p:cNvSpPr>
            <a:spLocks noChangeShapeType="1"/>
          </p:cNvSpPr>
          <p:nvPr/>
        </p:nvSpPr>
        <p:spPr bwMode="auto">
          <a:xfrm>
            <a:off x="6743700" y="4032064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pic>
        <p:nvPicPr>
          <p:cNvPr id="33892" name="Picture 100" descr="MPj0436406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4660715"/>
            <a:ext cx="1600200" cy="115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00" name="Picture 108" descr="MPj0436406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4660714"/>
            <a:ext cx="1657350" cy="119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01" name="Line 109"/>
          <p:cNvSpPr>
            <a:spLocks noChangeShapeType="1"/>
          </p:cNvSpPr>
          <p:nvPr/>
        </p:nvSpPr>
        <p:spPr bwMode="auto">
          <a:xfrm>
            <a:off x="3086100" y="5232214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97584669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0C08-F656-701E-003B-202F8619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7632848" cy="140053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(ERD) 	</a:t>
            </a:r>
            <a:r>
              <a:rPr lang="en-US" altLang="en-US" dirty="0" err="1"/>
              <a:t>Contd</a:t>
            </a:r>
            <a:r>
              <a:rPr lang="en-US" altLang="en-US" dirty="0"/>
              <a:t>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EA5D9-F244-59C7-2B74-BD07758C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496944" cy="5472608"/>
          </a:xfrm>
        </p:spPr>
        <p:txBody>
          <a:bodyPr rtlCol="0">
            <a:normAutofit/>
          </a:bodyPr>
          <a:lstStyle/>
          <a:p>
            <a:pPr marL="171450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b="1" dirty="0"/>
              <a:t>Entities</a:t>
            </a:r>
            <a:r>
              <a:rPr lang="en-US" sz="1600" dirty="0"/>
              <a:t> include: Author, Publisher, Customer, Book, and Warehouse</a:t>
            </a:r>
          </a:p>
          <a:p>
            <a:pPr marL="171450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dirty="0"/>
              <a:t>Each entity has its own </a:t>
            </a:r>
            <a:r>
              <a:rPr lang="en-US" sz="1600" b="1" dirty="0"/>
              <a:t>attributes</a:t>
            </a:r>
            <a:r>
              <a:rPr lang="en-US" sz="1600" dirty="0"/>
              <a:t> (i.e. properties) that we want to store about that entity</a:t>
            </a:r>
          </a:p>
          <a:p>
            <a:pPr marL="171450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dirty="0"/>
              <a:t>Each entity must have a </a:t>
            </a:r>
            <a:r>
              <a:rPr lang="en-US" sz="1600" b="1" dirty="0"/>
              <a:t>primary key</a:t>
            </a:r>
            <a:r>
              <a:rPr lang="en-US" sz="1600" dirty="0"/>
              <a:t>, which is a unique attribute to uniquely identify each record in that entity</a:t>
            </a:r>
          </a:p>
          <a:p>
            <a:pPr marL="171450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b="1" dirty="0"/>
              <a:t>Relationships</a:t>
            </a:r>
            <a:r>
              <a:rPr lang="en-US" sz="1600" dirty="0"/>
              <a:t> may be one-to-one, one-to-many- or many-to-many</a:t>
            </a:r>
          </a:p>
          <a:p>
            <a:pPr marL="171450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b="1" dirty="0"/>
              <a:t>Foreign keys</a:t>
            </a:r>
            <a:r>
              <a:rPr lang="en-US" sz="1600" dirty="0"/>
              <a:t> are used to connect entities in one-to-many relationships</a:t>
            </a:r>
          </a:p>
          <a:p>
            <a:pPr marL="171450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600" b="1" dirty="0"/>
              <a:t>Many-to-many relationships are logical relations</a:t>
            </a:r>
            <a:r>
              <a:rPr lang="en-US" sz="1600" dirty="0"/>
              <a:t> that can be </a:t>
            </a:r>
            <a:r>
              <a:rPr lang="en-US" sz="1600" dirty="0" err="1"/>
              <a:t>devided</a:t>
            </a:r>
            <a:r>
              <a:rPr lang="en-US" sz="1600" dirty="0"/>
              <a:t> into two one-to-many relationships such as (from the example in the next slide): </a:t>
            </a:r>
          </a:p>
          <a:p>
            <a:pPr marL="628650" lvl="1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400" dirty="0" err="1"/>
              <a:t>ShoppingBasket_Book</a:t>
            </a:r>
            <a:r>
              <a:rPr lang="en-US" sz="1400" dirty="0"/>
              <a:t>: each book can be in many shopping baskets and each shopping basket can have many books</a:t>
            </a:r>
          </a:p>
          <a:p>
            <a:pPr marL="628650" lvl="1" indent="-171450"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1400" dirty="0" err="1"/>
              <a:t>Warehouse_Book</a:t>
            </a:r>
            <a:r>
              <a:rPr lang="en-US" sz="1400" dirty="0"/>
              <a:t>: each warehouse has many books and each book may be contained in many warehouses.</a:t>
            </a:r>
          </a:p>
          <a:p>
            <a:pPr marL="628650" lvl="1" indent="-171450" fontAlgn="auto">
              <a:lnSpc>
                <a:spcPct val="150000"/>
              </a:lnSpc>
              <a:spcAft>
                <a:spcPts val="0"/>
              </a:spcAft>
              <a:defRPr/>
            </a:pPr>
            <a:endParaRPr lang="en-GB" sz="1400" dirty="0"/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424935" cy="4907633"/>
          </a:xfrm>
        </p:spPr>
        <p:txBody>
          <a:bodyPr>
            <a:normAutofit/>
          </a:bodyPr>
          <a:lstStyle/>
          <a:p>
            <a:r>
              <a:rPr lang="en-US" sz="2400" dirty="0"/>
              <a:t>External entity –anything that produces or consumes information</a:t>
            </a:r>
          </a:p>
          <a:p>
            <a:pPr lvl="1"/>
            <a:r>
              <a:rPr lang="en-US" sz="2000" dirty="0"/>
              <a:t>Thing (e.g., car, reports, displays, signals)</a:t>
            </a:r>
          </a:p>
          <a:p>
            <a:pPr lvl="1"/>
            <a:r>
              <a:rPr lang="en-US" sz="2000" dirty="0"/>
              <a:t>Occurrence or events (e.g., telephone call, interrupt, alarm)</a:t>
            </a:r>
          </a:p>
          <a:p>
            <a:pPr lvl="1"/>
            <a:r>
              <a:rPr lang="en-US" sz="2000" dirty="0"/>
              <a:t>Role (e.g., student, manager, engineer, salesperson)</a:t>
            </a:r>
          </a:p>
          <a:p>
            <a:pPr lvl="1"/>
            <a:r>
              <a:rPr lang="en-US" sz="2000" dirty="0"/>
              <a:t>Organizational unit (e.g., Dept. CS, division, team)</a:t>
            </a:r>
          </a:p>
          <a:p>
            <a:pPr lvl="1"/>
            <a:r>
              <a:rPr lang="en-US" sz="2000" dirty="0"/>
              <a:t>Place (e.g., AAST Abu QIR, manufacturing floor)</a:t>
            </a:r>
          </a:p>
          <a:p>
            <a:pPr lvl="1"/>
            <a:r>
              <a:rPr lang="en-US" sz="2000" dirty="0"/>
              <a:t>Structure (e.g., students file, employee record)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4471"/>
      </p:ext>
    </p:extLst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Objects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14</a:t>
            </a:fld>
            <a:endParaRPr lang="en-US"/>
          </a:p>
        </p:txBody>
      </p:sp>
      <p:pic>
        <p:nvPicPr>
          <p:cNvPr id="39941" name="Picture 5" descr="MPj043640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5" y="2383333"/>
            <a:ext cx="1657350" cy="119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010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41376"/>
              </p:ext>
            </p:extLst>
          </p:nvPr>
        </p:nvGraphicFramePr>
        <p:xfrm>
          <a:off x="2584450" y="3611192"/>
          <a:ext cx="4800600" cy="194477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Make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Model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ID#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Body Type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Color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Owner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Lexus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LS 400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AB123…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Sedan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White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RSP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V.W.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Beetle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X456…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Sports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Pink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VP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BMW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E1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750IL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E1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XZ765…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E1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Coupe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E1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Blue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E1E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GG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E1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75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Ford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Taurus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Q12A5…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Sedan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White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471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909638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306513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169545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1526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6098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0670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5242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MDG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008" name="AutoShape 72"/>
          <p:cNvSpPr>
            <a:spLocks/>
          </p:cNvSpPr>
          <p:nvPr/>
        </p:nvSpPr>
        <p:spPr bwMode="auto">
          <a:xfrm rot="5400000">
            <a:off x="3613150" y="1896692"/>
            <a:ext cx="342900" cy="2400300"/>
          </a:xfrm>
          <a:prstGeom prst="leftBrace">
            <a:avLst>
              <a:gd name="adj1" fmla="val 58333"/>
              <a:gd name="adj2" fmla="val 4819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0011" name="AutoShape 75"/>
          <p:cNvSpPr>
            <a:spLocks/>
          </p:cNvSpPr>
          <p:nvPr/>
        </p:nvSpPr>
        <p:spPr bwMode="auto">
          <a:xfrm rot="5400000">
            <a:off x="4470400" y="3039692"/>
            <a:ext cx="114300" cy="914400"/>
          </a:xfrm>
          <a:prstGeom prst="leftBrace">
            <a:avLst>
              <a:gd name="adj1" fmla="val 66667"/>
              <a:gd name="adj2" fmla="val 4819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0012" name="AutoShape 76"/>
          <p:cNvSpPr>
            <a:spLocks/>
          </p:cNvSpPr>
          <p:nvPr/>
        </p:nvSpPr>
        <p:spPr bwMode="auto">
          <a:xfrm rot="5400000">
            <a:off x="5699125" y="2668217"/>
            <a:ext cx="171450" cy="1600200"/>
          </a:xfrm>
          <a:prstGeom prst="leftBrace">
            <a:avLst>
              <a:gd name="adj1" fmla="val 77778"/>
              <a:gd name="adj2" fmla="val 4819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0013" name="AutoShape 77"/>
          <p:cNvSpPr>
            <a:spLocks/>
          </p:cNvSpPr>
          <p:nvPr/>
        </p:nvSpPr>
        <p:spPr bwMode="auto">
          <a:xfrm rot="5400000">
            <a:off x="6927850" y="3096842"/>
            <a:ext cx="114300" cy="800100"/>
          </a:xfrm>
          <a:prstGeom prst="leftBrace">
            <a:avLst>
              <a:gd name="adj1" fmla="val 58333"/>
              <a:gd name="adj2" fmla="val 4819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0015" name="Text Box 79"/>
          <p:cNvSpPr txBox="1">
            <a:spLocks noChangeArrowheads="1"/>
          </p:cNvSpPr>
          <p:nvPr/>
        </p:nvSpPr>
        <p:spPr bwMode="auto">
          <a:xfrm>
            <a:off x="4127500" y="3187330"/>
            <a:ext cx="9715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identifier</a:t>
            </a:r>
          </a:p>
        </p:txBody>
      </p:sp>
      <p:sp>
        <p:nvSpPr>
          <p:cNvPr id="40016" name="Text Box 80"/>
          <p:cNvSpPr txBox="1">
            <a:spLocks noChangeArrowheads="1"/>
          </p:cNvSpPr>
          <p:nvPr/>
        </p:nvSpPr>
        <p:spPr bwMode="auto">
          <a:xfrm>
            <a:off x="2984500" y="2696793"/>
            <a:ext cx="18859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Naming Attributes</a:t>
            </a:r>
          </a:p>
        </p:txBody>
      </p:sp>
      <p:sp>
        <p:nvSpPr>
          <p:cNvPr id="40017" name="Text Box 81"/>
          <p:cNvSpPr txBox="1">
            <a:spLocks noChangeArrowheads="1"/>
          </p:cNvSpPr>
          <p:nvPr/>
        </p:nvSpPr>
        <p:spPr bwMode="auto">
          <a:xfrm>
            <a:off x="5213350" y="2925393"/>
            <a:ext cx="1314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Descriptive Attributes</a:t>
            </a:r>
          </a:p>
        </p:txBody>
      </p:sp>
      <p:sp>
        <p:nvSpPr>
          <p:cNvPr id="40018" name="Text Box 82"/>
          <p:cNvSpPr txBox="1">
            <a:spLocks noChangeArrowheads="1"/>
          </p:cNvSpPr>
          <p:nvPr/>
        </p:nvSpPr>
        <p:spPr bwMode="auto">
          <a:xfrm>
            <a:off x="6527800" y="295873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Referential Attributes</a:t>
            </a:r>
          </a:p>
        </p:txBody>
      </p:sp>
      <p:sp>
        <p:nvSpPr>
          <p:cNvPr id="40019" name="Line 83"/>
          <p:cNvSpPr>
            <a:spLocks noChangeShapeType="1"/>
          </p:cNvSpPr>
          <p:nvPr/>
        </p:nvSpPr>
        <p:spPr bwMode="auto">
          <a:xfrm flipV="1">
            <a:off x="1441450" y="5154242"/>
            <a:ext cx="1028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40020" name="Text Box 84"/>
          <p:cNvSpPr txBox="1">
            <a:spLocks noChangeArrowheads="1"/>
          </p:cNvSpPr>
          <p:nvPr/>
        </p:nvSpPr>
        <p:spPr bwMode="auto">
          <a:xfrm>
            <a:off x="1403648" y="4869160"/>
            <a:ext cx="12105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64" y="1556792"/>
            <a:ext cx="7213863" cy="4946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Data objects are frequently represented as a table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7500521"/>
      </p:ext>
    </p:extLst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46196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/>
              <a:t>Define properties of a data object</a:t>
            </a:r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2000" dirty="0"/>
              <a:t>Take on one of three different characteristics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Name an instance of the data object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Describe the instance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Make reference to another instance in another table</a:t>
            </a:r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2000" dirty="0"/>
              <a:t>One or more attributes must be defined as an </a:t>
            </a:r>
            <a:r>
              <a:rPr lang="en-US" sz="2000" b="1" dirty="0"/>
              <a:t>identifier</a:t>
            </a:r>
            <a:r>
              <a:rPr lang="en-US" sz="2000" dirty="0"/>
              <a:t> which becomes </a:t>
            </a:r>
            <a:r>
              <a:rPr lang="en-US" sz="2000" b="1" dirty="0"/>
              <a:t>key</a:t>
            </a:r>
            <a:r>
              <a:rPr lang="en-US" sz="2000" dirty="0"/>
              <a:t> when we want to find an instance of the data object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The set of attributes is determined through understanding of the problem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0205-53B1-4919-A206-286FCCD787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6709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16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835696" y="2636912"/>
            <a:ext cx="6057900" cy="3108293"/>
            <a:chOff x="2438400" y="2398596"/>
            <a:chExt cx="8077200" cy="4144390"/>
          </a:xfrm>
        </p:grpSpPr>
        <p:graphicFrame>
          <p:nvGraphicFramePr>
            <p:cNvPr id="5" name="Group 47"/>
            <p:cNvGraphicFramePr>
              <a:graphicFrameLocks/>
            </p:cNvGraphicFramePr>
            <p:nvPr/>
          </p:nvGraphicFramePr>
          <p:xfrm>
            <a:off x="3505200" y="2855796"/>
            <a:ext cx="7010400" cy="3687190"/>
          </p:xfrm>
          <a:graphic>
            <a:graphicData uri="http://schemas.openxmlformats.org/drawingml/2006/table">
              <a:tbl>
                <a:tblPr/>
                <a:tblGrid>
                  <a:gridCol w="52578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609600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6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47148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90963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306513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1695450">
                          <a:spcBef>
                            <a:spcPct val="25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1526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6098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0670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5242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</a:rPr>
                          <a:t>Displays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5969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6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47148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90963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306513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1695450">
                          <a:spcBef>
                            <a:spcPct val="25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1526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6098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0670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5242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</a:rPr>
                          <a:t>Stocks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51556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6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47148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90963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306513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1695450">
                          <a:spcBef>
                            <a:spcPct val="25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1526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6098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0670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5242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</a:rPr>
                          <a:t>Sells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762000">
                  <a:tc>
                    <a:txBody>
                      <a:bodyPr/>
                      <a:lstStyle>
                        <a:lvl1pPr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6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1pPr>
                        <a:lvl2pPr marL="47148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2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2pPr>
                        <a:lvl3pPr marL="909638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 sz="2100"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3pPr>
                        <a:lvl4pPr marL="1306513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4pPr>
                        <a:lvl5pPr marL="1695450">
                          <a:spcBef>
                            <a:spcPct val="25000"/>
                          </a:spcBef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5pPr>
                        <a:lvl6pPr marL="21526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6pPr>
                        <a:lvl7pPr marL="26098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7pPr>
                        <a:lvl8pPr marL="30670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8pPr>
                        <a:lvl9pPr marL="3524250" fontAlgn="base">
                          <a:spcBef>
                            <a:spcPct val="25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Font typeface="Wingdings" panose="05000000000000000000" pitchFamily="2" charset="2"/>
                          <a:defRPr>
                            <a:solidFill>
                              <a:schemeClr val="tx1"/>
                            </a:solidFill>
                            <a:latin typeface="Verdana" panose="020B0604030504040204" pitchFamily="34" charset="0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</a:pPr>
                        <a:endPara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endParaRPr>
                      </a:p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2"/>
                          </a:buClr>
                          <a:buSzTx/>
                          <a:buFont typeface="Wingdings" panose="05000000000000000000" pitchFamily="2" charset="2"/>
                          <a:buNone/>
                          <a:tabLst/>
                        </a:pPr>
                        <a:r>
                          <a: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Verdana" panose="020B0604030504040204" pitchFamily="34" charset="0"/>
                          </a:rPr>
                          <a:t>Returns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" name="Rectangle 21"/>
            <p:cNvSpPr>
              <a:spLocks noChangeArrowheads="1"/>
            </p:cNvSpPr>
            <p:nvPr/>
          </p:nvSpPr>
          <p:spPr bwMode="auto">
            <a:xfrm>
              <a:off x="2438400" y="3236796"/>
              <a:ext cx="2057400" cy="1981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Book</a:t>
              </a:r>
              <a:endParaRPr lang="en-US" sz="1500" dirty="0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7924800" y="3236796"/>
              <a:ext cx="2057400" cy="1981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Bookstore</a:t>
              </a:r>
              <a:endParaRPr lang="en-US" sz="1500" dirty="0"/>
            </a:p>
          </p:txBody>
        </p:sp>
        <p:sp>
          <p:nvSpPr>
            <p:cNvPr id="8" name="Text Box 45"/>
            <p:cNvSpPr txBox="1">
              <a:spLocks noChangeArrowheads="1"/>
            </p:cNvSpPr>
            <p:nvPr/>
          </p:nvSpPr>
          <p:spPr bwMode="auto">
            <a:xfrm>
              <a:off x="4419600" y="2398596"/>
              <a:ext cx="3276600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Orders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8227797"/>
      </p:ext>
    </p:extLst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97964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400" b="1" dirty="0"/>
              <a:t>One-to-one (1:1)</a:t>
            </a:r>
            <a:r>
              <a:rPr lang="en-US" sz="2400" dirty="0"/>
              <a:t> 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For example, if each customer in a database is associated with one mailing address.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One-to-many (1:M)</a:t>
            </a:r>
            <a:endParaRPr lang="en-US" sz="24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For example, a single customer might place an order for multiple products. The customer is associated with multiple entities, but all those entities have a single connection back to the same customer.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Many-to-many (M:N)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For example,</a:t>
            </a:r>
            <a:r>
              <a:rPr lang="en-US" sz="2000" b="1" dirty="0"/>
              <a:t> </a:t>
            </a:r>
            <a:r>
              <a:rPr lang="en-US" sz="2000" dirty="0"/>
              <a:t>at a company where all call center agents work with multiple customers, each agent is associated with multiple customers, and multiple customers might also be associated with multiple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206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1 (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| </a:t>
            </a:r>
            <a:r>
              <a:rPr lang="en-US" sz="2000" b="1" dirty="0"/>
              <a:t>)</a:t>
            </a:r>
          </a:p>
          <a:p>
            <a:pPr lvl="1"/>
            <a:r>
              <a:rPr lang="en-US" sz="1800" dirty="0"/>
              <a:t>if an occurrence of the relationship is mandatory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0</a:t>
            </a:r>
            <a:r>
              <a:rPr lang="en-US" sz="2000" dirty="0"/>
              <a:t> </a:t>
            </a:r>
            <a:r>
              <a:rPr lang="en-US" sz="2000" b="1" dirty="0"/>
              <a:t>(	 )</a:t>
            </a:r>
          </a:p>
          <a:p>
            <a:pPr lvl="1"/>
            <a:r>
              <a:rPr lang="en-US" sz="1800" dirty="0"/>
              <a:t>if there is no explicit need for the relationship to occur or the relationship is optional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07078" y="3356992"/>
            <a:ext cx="112594" cy="11259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08821691"/>
      </p:ext>
    </p:extLst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550" dirty="0"/>
              <a:t>Cardinality and Modality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faculty member </a:t>
            </a:r>
            <a:r>
              <a:rPr lang="en-US" b="1" dirty="0"/>
              <a:t>advises many students</a:t>
            </a:r>
            <a:r>
              <a:rPr lang="en-US" dirty="0"/>
              <a:t>, each student </a:t>
            </a:r>
            <a:r>
              <a:rPr lang="en-US" b="1" dirty="0"/>
              <a:t>has only one advisor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faculty member </a:t>
            </a:r>
            <a:r>
              <a:rPr lang="en-US" b="1" dirty="0"/>
              <a:t>may not be an advisor</a:t>
            </a:r>
            <a:r>
              <a:rPr lang="en-US" dirty="0"/>
              <a:t>, each student </a:t>
            </a:r>
            <a:r>
              <a:rPr lang="en-US" b="1" dirty="0"/>
              <a:t>must have an advisor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19</a:t>
            </a:fld>
            <a:endParaRPr 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457325" y="2935667"/>
            <a:ext cx="6229350" cy="2047875"/>
            <a:chOff x="192" y="1688"/>
            <a:chExt cx="5232" cy="172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192" y="2160"/>
              <a:ext cx="1248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>
                  <a:solidFill>
                    <a:sysClr val="windowText" lastClr="000000"/>
                  </a:solidFill>
                </a:rPr>
                <a:t>Faculty</a:t>
              </a:r>
            </a:p>
          </p:txBody>
        </p:sp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128" y="2160"/>
              <a:ext cx="1296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Student</a:t>
              </a:r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1440" y="2544"/>
              <a:ext cx="26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1632" y="2400"/>
              <a:ext cx="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1872" y="2400"/>
              <a:ext cx="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3552" y="2448"/>
              <a:ext cx="192" cy="19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 flipH="1">
              <a:off x="3936" y="2352"/>
              <a:ext cx="192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3936" y="2544"/>
              <a:ext cx="192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>
              <a:off x="1392" y="1688"/>
              <a:ext cx="1440" cy="288"/>
            </a:xfrm>
            <a:prstGeom prst="wedgeRectCallout">
              <a:avLst>
                <a:gd name="adj1" fmla="val -33750"/>
                <a:gd name="adj2" fmla="val 182639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350" dirty="0">
                  <a:solidFill>
                    <a:sysClr val="windowText" lastClr="000000"/>
                  </a:solidFill>
                </a:rPr>
                <a:t>Cardinality: One</a:t>
              </a:r>
            </a:p>
          </p:txBody>
        </p:sp>
        <p:sp>
          <p:nvSpPr>
            <p:cNvPr id="29" name="AutoShape 14"/>
            <p:cNvSpPr>
              <a:spLocks noChangeArrowheads="1"/>
            </p:cNvSpPr>
            <p:nvPr/>
          </p:nvSpPr>
          <p:spPr bwMode="auto">
            <a:xfrm>
              <a:off x="3312" y="1701"/>
              <a:ext cx="1440" cy="288"/>
            </a:xfrm>
            <a:prstGeom prst="wedgeRectCallout">
              <a:avLst>
                <a:gd name="adj1" fmla="val -2431"/>
                <a:gd name="adj2" fmla="val 179167"/>
              </a:avLst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350" dirty="0">
                  <a:solidFill>
                    <a:sysClr val="windowText" lastClr="000000"/>
                  </a:solidFill>
                </a:rPr>
                <a:t>Cardinality: Many</a:t>
              </a:r>
            </a:p>
          </p:txBody>
        </p:sp>
        <p:sp>
          <p:nvSpPr>
            <p:cNvPr id="30" name="AutoShape 15"/>
            <p:cNvSpPr>
              <a:spLocks noChangeArrowheads="1"/>
            </p:cNvSpPr>
            <p:nvPr/>
          </p:nvSpPr>
          <p:spPr bwMode="auto">
            <a:xfrm>
              <a:off x="596" y="3072"/>
              <a:ext cx="1968" cy="336"/>
            </a:xfrm>
            <a:prstGeom prst="wedgeRectCallout">
              <a:avLst>
                <a:gd name="adj1" fmla="val 14481"/>
                <a:gd name="adj2" fmla="val -14881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75" b="1" dirty="0">
                  <a:solidFill>
                    <a:sysClr val="windowText" lastClr="000000"/>
                  </a:solidFill>
                </a:rPr>
                <a:t>Modality: mandatory</a:t>
              </a:r>
            </a:p>
          </p:txBody>
        </p:sp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2784" y="3072"/>
              <a:ext cx="1776" cy="336"/>
            </a:xfrm>
            <a:prstGeom prst="wedgeRectCallout">
              <a:avLst>
                <a:gd name="adj1" fmla="val -1069"/>
                <a:gd name="adj2" fmla="val -16309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en-US" sz="1275" b="1">
                  <a:solidFill>
                    <a:sysClr val="windowText" lastClr="000000"/>
                  </a:solidFill>
                </a:rPr>
                <a:t>Modality: 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095422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7B15-B800-A9C3-175C-EC1D9982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What is Structured Analysis?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73E3607-7280-B9CE-C6C4-12F84019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700808"/>
            <a:ext cx="8856984" cy="4195481"/>
          </a:xfrm>
        </p:spPr>
        <p:txBody>
          <a:bodyPr>
            <a:normAutofit/>
          </a:bodyPr>
          <a:lstStyle/>
          <a:p>
            <a:r>
              <a:rPr lang="en-US" altLang="en-LU" sz="2400" dirty="0"/>
              <a:t>Structured Analysis is a development method that allows the analyst to understand the system and its </a:t>
            </a:r>
            <a:r>
              <a:rPr lang="en-US" altLang="en-LU" sz="2400" u="sng" dirty="0"/>
              <a:t>activities</a:t>
            </a:r>
            <a:r>
              <a:rPr lang="en-US" altLang="en-LU" sz="2400" dirty="0"/>
              <a:t> in a logical way.</a:t>
            </a:r>
          </a:p>
          <a:p>
            <a:r>
              <a:rPr lang="en-US" altLang="en-LU" sz="2400" dirty="0"/>
              <a:t>It is a systematic approach, which uses graphical tools that:</a:t>
            </a:r>
          </a:p>
          <a:p>
            <a:pPr lvl="1"/>
            <a:r>
              <a:rPr lang="en-US" altLang="en-LU" sz="2400" dirty="0"/>
              <a:t>Analyze and refine the requirements of an existing system </a:t>
            </a:r>
          </a:p>
          <a:p>
            <a:pPr lvl="1"/>
            <a:r>
              <a:rPr lang="en-US" altLang="en-LU" sz="2400" dirty="0"/>
              <a:t>Develop a new system specification which can be easily understandable by user.</a:t>
            </a:r>
          </a:p>
          <a:p>
            <a:pPr lvl="1"/>
            <a:r>
              <a:rPr lang="en-US" altLang="en-LU" sz="2400" dirty="0"/>
              <a:t>To establish a basis for creation of a software design.</a:t>
            </a:r>
          </a:p>
          <a:p>
            <a:pPr lvl="1"/>
            <a:endParaRPr lang="en-US" altLang="en-LU" sz="2400" dirty="0"/>
          </a:p>
          <a:p>
            <a:endParaRPr lang="en-GB" altLang="en-L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Example 1 (ATM)</a:t>
            </a:r>
          </a:p>
        </p:txBody>
      </p:sp>
      <p:pic>
        <p:nvPicPr>
          <p:cNvPr id="4" name="Picture 3" descr="Emaner1.png"/>
          <p:cNvPicPr>
            <a:picLocks noChangeAspect="1"/>
          </p:cNvPicPr>
          <p:nvPr/>
        </p:nvPicPr>
        <p:blipFill rotWithShape="1">
          <a:blip r:embed="rId2" cstate="print"/>
          <a:srcRect t="8236" b="8718"/>
          <a:stretch/>
        </p:blipFill>
        <p:spPr>
          <a:xfrm>
            <a:off x="251520" y="1412776"/>
            <a:ext cx="8442526" cy="52321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0205-53B1-4919-A206-286FCCD787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0727"/>
      </p:ext>
    </p:extLst>
  </p:cSld>
  <p:clrMapOvr>
    <a:masterClrMapping/>
  </p:clrMapOvr>
  <p:transition spd="slow">
    <p:push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Example 2 (Car Manufacturing)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616500" y="2509482"/>
            <a:ext cx="7911000" cy="3240000"/>
            <a:chOff x="240" y="1104"/>
            <a:chExt cx="5232" cy="2736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60" y="1104"/>
              <a:ext cx="1152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350" b="1">
                  <a:solidFill>
                    <a:sysClr val="windowText" lastClr="000000"/>
                  </a:solidFill>
                </a:rPr>
                <a:t>Dealership</a:t>
              </a:r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8" y="3120"/>
              <a:ext cx="1152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350" b="1">
                  <a:solidFill>
                    <a:sysClr val="windowText" lastClr="000000"/>
                  </a:solidFill>
                </a:rPr>
                <a:t>Shipper</a:t>
              </a:r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0" y="2064"/>
              <a:ext cx="1152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350" b="1">
                  <a:solidFill>
                    <a:sysClr val="windowText" lastClr="000000"/>
                  </a:solidFill>
                </a:rPr>
                <a:t>Manufacturer</a:t>
              </a:r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2064"/>
              <a:ext cx="1152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sz="1350" b="1">
                  <a:solidFill>
                    <a:sysClr val="windowText" lastClr="000000"/>
                  </a:solidFill>
                </a:rPr>
                <a:t>Car</a:t>
              </a:r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624" y="1344"/>
              <a:ext cx="1536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3360" y="2784"/>
              <a:ext cx="1536" cy="76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 flipV="1">
              <a:off x="816" y="2784"/>
              <a:ext cx="1392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 flipV="1">
              <a:off x="3312" y="1392"/>
              <a:ext cx="1680" cy="67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392" y="2448"/>
              <a:ext cx="29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605" y="2185"/>
              <a:ext cx="453" cy="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650">
                  <a:solidFill>
                    <a:sysClr val="windowText" lastClr="000000"/>
                  </a:solidFill>
                </a:rPr>
                <a:t>build</a:t>
              </a: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 rot="20365484">
              <a:off x="1008" y="1380"/>
              <a:ext cx="912" cy="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50" dirty="0">
                  <a:solidFill>
                    <a:sysClr val="windowText" lastClr="000000"/>
                  </a:solidFill>
                </a:rPr>
                <a:t>licenses</a:t>
              </a: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 rot="1448321">
              <a:off x="1093" y="3127"/>
              <a:ext cx="790" cy="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650" dirty="0">
                  <a:solidFill>
                    <a:sysClr val="windowText" lastClr="000000"/>
                  </a:solidFill>
                </a:rPr>
                <a:t>Contracts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 rot="1186417">
              <a:off x="3879" y="1444"/>
              <a:ext cx="545" cy="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1650" dirty="0">
                  <a:solidFill>
                    <a:sysClr val="windowText" lastClr="000000"/>
                  </a:solidFill>
                </a:rPr>
                <a:t>Stocks</a:t>
              </a: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20221825">
              <a:off x="3726" y="3060"/>
              <a:ext cx="1146" cy="2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50" dirty="0">
                  <a:solidFill>
                    <a:sysClr val="windowText" lastClr="000000"/>
                  </a:solidFill>
                </a:rPr>
                <a:t>Transports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0205-53B1-4919-A206-286FCCD787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1765"/>
      </p:ext>
    </p:extLst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Example 2 (cont.)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16500" y="2537033"/>
            <a:ext cx="7911000" cy="3240000"/>
            <a:chOff x="240" y="1104"/>
            <a:chExt cx="5232" cy="2736"/>
          </a:xfrm>
        </p:grpSpPr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4560" y="1879"/>
              <a:ext cx="714" cy="20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" name="Group 46"/>
            <p:cNvGrpSpPr>
              <a:grpSpLocks/>
            </p:cNvGrpSpPr>
            <p:nvPr/>
          </p:nvGrpSpPr>
          <p:grpSpPr bwMode="auto">
            <a:xfrm>
              <a:off x="240" y="1104"/>
              <a:ext cx="5232" cy="2736"/>
              <a:chOff x="240" y="1104"/>
              <a:chExt cx="5232" cy="2736"/>
            </a:xfrm>
          </p:grpSpPr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1152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350" b="1" dirty="0">
                    <a:solidFill>
                      <a:sysClr val="windowText" lastClr="000000"/>
                    </a:solidFill>
                  </a:rPr>
                  <a:t>Dealership</a:t>
                </a:r>
                <a:endParaRPr lang="en-US" sz="135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208" y="3120"/>
                <a:ext cx="1152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350" b="1">
                    <a:solidFill>
                      <a:sysClr val="windowText" lastClr="000000"/>
                    </a:solidFill>
                  </a:rPr>
                  <a:t>Shipper</a:t>
                </a:r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240" y="2064"/>
                <a:ext cx="1152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350" b="1">
                    <a:solidFill>
                      <a:sysClr val="windowText" lastClr="000000"/>
                    </a:solidFill>
                  </a:rPr>
                  <a:t>Manufacturer</a:t>
                </a:r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4320" y="2064"/>
                <a:ext cx="1152" cy="72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sz="1350" b="1">
                    <a:solidFill>
                      <a:sysClr val="windowText" lastClr="000000"/>
                    </a:solidFill>
                  </a:rPr>
                  <a:t>Car</a:t>
                </a:r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Line 9"/>
              <p:cNvSpPr>
                <a:spLocks noChangeShapeType="1"/>
              </p:cNvSpPr>
              <p:nvPr/>
            </p:nvSpPr>
            <p:spPr bwMode="auto">
              <a:xfrm flipH="1">
                <a:off x="624" y="1344"/>
                <a:ext cx="1536" cy="72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Line 10"/>
              <p:cNvSpPr>
                <a:spLocks noChangeShapeType="1"/>
              </p:cNvSpPr>
              <p:nvPr/>
            </p:nvSpPr>
            <p:spPr bwMode="auto">
              <a:xfrm flipH="1">
                <a:off x="3360" y="2784"/>
                <a:ext cx="1536" cy="76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2784"/>
                <a:ext cx="1392" cy="72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Line 12"/>
              <p:cNvSpPr>
                <a:spLocks noChangeShapeType="1"/>
              </p:cNvSpPr>
              <p:nvPr/>
            </p:nvSpPr>
            <p:spPr bwMode="auto">
              <a:xfrm flipH="1" flipV="1">
                <a:off x="3312" y="1392"/>
                <a:ext cx="1680" cy="67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Line 13"/>
              <p:cNvSpPr>
                <a:spLocks noChangeShapeType="1"/>
              </p:cNvSpPr>
              <p:nvPr/>
            </p:nvSpPr>
            <p:spPr bwMode="auto">
              <a:xfrm flipH="1">
                <a:off x="1392" y="2448"/>
                <a:ext cx="292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135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Text Box 14"/>
              <p:cNvSpPr txBox="1">
                <a:spLocks noChangeArrowheads="1"/>
              </p:cNvSpPr>
              <p:nvPr/>
            </p:nvSpPr>
            <p:spPr bwMode="auto">
              <a:xfrm>
                <a:off x="2605" y="2185"/>
                <a:ext cx="453" cy="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50" dirty="0">
                    <a:solidFill>
                      <a:sysClr val="windowText" lastClr="000000"/>
                    </a:solidFill>
                  </a:rPr>
                  <a:t>build</a:t>
                </a:r>
              </a:p>
            </p:txBody>
          </p:sp>
          <p:sp>
            <p:nvSpPr>
              <p:cNvPr id="43" name="Text Box 15"/>
              <p:cNvSpPr txBox="1">
                <a:spLocks noChangeArrowheads="1"/>
              </p:cNvSpPr>
              <p:nvPr/>
            </p:nvSpPr>
            <p:spPr bwMode="auto">
              <a:xfrm rot="20247832">
                <a:off x="1176" y="1290"/>
                <a:ext cx="912" cy="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50" dirty="0">
                    <a:solidFill>
                      <a:sysClr val="windowText" lastClr="000000"/>
                    </a:solidFill>
                  </a:rPr>
                  <a:t>licenses</a:t>
                </a:r>
              </a:p>
            </p:txBody>
          </p:sp>
          <p:sp>
            <p:nvSpPr>
              <p:cNvPr id="44" name="Text Box 16"/>
              <p:cNvSpPr txBox="1">
                <a:spLocks noChangeArrowheads="1"/>
              </p:cNvSpPr>
              <p:nvPr/>
            </p:nvSpPr>
            <p:spPr bwMode="auto">
              <a:xfrm rot="1352412">
                <a:off x="1103" y="3151"/>
                <a:ext cx="790" cy="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50" dirty="0">
                    <a:solidFill>
                      <a:sysClr val="windowText" lastClr="000000"/>
                    </a:solidFill>
                  </a:rPr>
                  <a:t>Contracts</a:t>
                </a:r>
              </a:p>
            </p:txBody>
          </p:sp>
          <p:sp>
            <p:nvSpPr>
              <p:cNvPr id="45" name="Text Box 17"/>
              <p:cNvSpPr txBox="1">
                <a:spLocks noChangeArrowheads="1"/>
              </p:cNvSpPr>
              <p:nvPr/>
            </p:nvSpPr>
            <p:spPr bwMode="auto">
              <a:xfrm rot="1012041">
                <a:off x="3940" y="1462"/>
                <a:ext cx="545" cy="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sz="1650" dirty="0">
                    <a:solidFill>
                      <a:sysClr val="windowText" lastClr="000000"/>
                    </a:solidFill>
                  </a:rPr>
                  <a:t>Stocks</a:t>
                </a:r>
              </a:p>
            </p:txBody>
          </p:sp>
          <p:sp>
            <p:nvSpPr>
              <p:cNvPr id="46" name="Text Box 18"/>
              <p:cNvSpPr txBox="1">
                <a:spLocks noChangeArrowheads="1"/>
              </p:cNvSpPr>
              <p:nvPr/>
            </p:nvSpPr>
            <p:spPr bwMode="auto">
              <a:xfrm rot="20347637">
                <a:off x="3912" y="3030"/>
                <a:ext cx="879" cy="2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50" dirty="0">
                    <a:solidFill>
                      <a:sysClr val="windowText" lastClr="000000"/>
                    </a:solidFill>
                  </a:rPr>
                  <a:t>Transports</a:t>
                </a:r>
              </a:p>
            </p:txBody>
          </p:sp>
        </p:grpSp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1920" y="1344"/>
              <a:ext cx="144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 flipH="1">
              <a:off x="1968" y="1200"/>
              <a:ext cx="19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968" y="1440"/>
              <a:ext cx="192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104" y="1680"/>
              <a:ext cx="144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008" y="1728"/>
              <a:ext cx="144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H="1">
              <a:off x="960" y="2832"/>
              <a:ext cx="24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1008" y="2880"/>
              <a:ext cx="240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V="1">
              <a:off x="2016" y="3360"/>
              <a:ext cx="192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016" y="3408"/>
              <a:ext cx="192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00" y="3264"/>
              <a:ext cx="240" cy="19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3360" y="3408"/>
              <a:ext cx="192" cy="48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 flipH="1">
              <a:off x="3360" y="3456"/>
              <a:ext cx="19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3552" y="3312"/>
              <a:ext cx="240" cy="19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4656" y="2784"/>
              <a:ext cx="48" cy="9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 flipV="1">
              <a:off x="4704" y="2784"/>
              <a:ext cx="384" cy="96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4608" y="2832"/>
              <a:ext cx="192" cy="14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 flipH="1">
              <a:off x="4032" y="2256"/>
              <a:ext cx="288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4032" y="2448"/>
              <a:ext cx="288" cy="14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>
              <a:off x="4032" y="2256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>
              <a:off x="1536" y="2256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39"/>
            <p:cNvSpPr>
              <a:spLocks noChangeShapeType="1"/>
            </p:cNvSpPr>
            <p:nvPr/>
          </p:nvSpPr>
          <p:spPr bwMode="auto">
            <a:xfrm>
              <a:off x="1632" y="2256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 flipH="1" flipV="1">
              <a:off x="4560" y="1872"/>
              <a:ext cx="48" cy="192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 flipH="1">
              <a:off x="4416" y="1776"/>
              <a:ext cx="24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>
              <a:off x="3312" y="1248"/>
              <a:ext cx="24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 flipH="1">
              <a:off x="3312" y="1488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val 45"/>
            <p:cNvSpPr>
              <a:spLocks noChangeArrowheads="1"/>
            </p:cNvSpPr>
            <p:nvPr/>
          </p:nvSpPr>
          <p:spPr bwMode="auto">
            <a:xfrm>
              <a:off x="3530" y="1416"/>
              <a:ext cx="240" cy="192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135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0205-53B1-4919-A206-286FCCD7878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40727"/>
      </p:ext>
    </p:extLst>
  </p:cSld>
  <p:clrMapOvr>
    <a:masterClrMapping/>
  </p:clrMapOvr>
  <p:transition spd="slow">
    <p:push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lvl="1" algn="just">
              <a:lnSpc>
                <a:spcPct val="80000"/>
              </a:lnSpc>
            </a:pPr>
            <a:r>
              <a:rPr lang="en-US" dirty="0"/>
              <a:t>1 instance of sales rep services 0 to many customers.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1 instance of customers places1 to many orders.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1 instance of an order lists 1 to many products.</a:t>
            </a:r>
          </a:p>
          <a:p>
            <a:pPr lvl="1" algn="just">
              <a:lnSpc>
                <a:spcPct val="80000"/>
              </a:lnSpc>
            </a:pPr>
            <a:r>
              <a:rPr lang="en-US" dirty="0"/>
              <a:t>1 instance of warehouse stores 0 to many products.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73" r="1099" b="36866"/>
          <a:stretch/>
        </p:blipFill>
        <p:spPr>
          <a:xfrm>
            <a:off x="1460162" y="2203449"/>
            <a:ext cx="6223678" cy="25876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0205-53B1-4919-A206-286FCCD787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0093"/>
      </p:ext>
    </p:extLst>
  </p:cSld>
  <p:clrMapOvr>
    <a:masterClrMapping/>
  </p:clrMapOvr>
  <p:transition spd="slow">
    <p:push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CAF9-AB0E-D602-EF7C-797F6B1C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7053542" cy="140053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Entity Relationship Diagram Example..</a:t>
            </a:r>
            <a:endParaRPr lang="en-GB" dirty="0"/>
          </a:p>
        </p:txBody>
      </p:sp>
      <p:pic>
        <p:nvPicPr>
          <p:cNvPr id="17411" name="Content Placeholder 3">
            <a:extLst>
              <a:ext uri="{FF2B5EF4-FFF2-40B4-BE49-F238E27FC236}">
                <a16:creationId xmlns:a16="http://schemas.microsoft.com/office/drawing/2014/main" id="{DD68E3EE-DEE6-D224-6DA8-F80A3FD6F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00" y="1497013"/>
            <a:ext cx="8940800" cy="5240337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781550" y="1865225"/>
            <a:ext cx="2578777" cy="3371850"/>
          </a:xfrm>
          <a:prstGeom prst="rect">
            <a:avLst/>
          </a:prstGeom>
          <a:ln>
            <a:headEnd/>
            <a:tailEnd/>
          </a:ln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28650"/>
          </a:xfrm>
        </p:spPr>
        <p:txBody>
          <a:bodyPr>
            <a:normAutofit fontScale="90000"/>
          </a:bodyPr>
          <a:lstStyle/>
          <a:p>
            <a:pPr algn="ctr"/>
            <a:r>
              <a:rPr b="1">
                <a:latin typeface="Times New Roman" pitchFamily="18" charset="0"/>
                <a:cs typeface="Times New Roman" pitchFamily="18" charset="0"/>
              </a:rPr>
              <a:t>Thanks for your attention!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25" y="2200278"/>
            <a:ext cx="24574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Any Question?</a:t>
            </a:r>
            <a:endParaRPr lang="en-US" sz="2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75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25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75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675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5558-7C99-7722-D486-CFE1B20C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51911" cy="140053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What is Structured Analysis? (contd.)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718EA1A-D1C5-A5A5-6A69-F8D5BD41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4835625"/>
          </a:xfrm>
        </p:spPr>
        <p:txBody>
          <a:bodyPr>
            <a:normAutofit/>
          </a:bodyPr>
          <a:lstStyle/>
          <a:p>
            <a:r>
              <a:rPr lang="en-US" altLang="en-LU" sz="2400" dirty="0"/>
              <a:t>It has following attributes:</a:t>
            </a:r>
          </a:p>
          <a:p>
            <a:pPr lvl="1"/>
            <a:r>
              <a:rPr lang="en-US" altLang="en-LU" sz="2400" dirty="0"/>
              <a:t>It is </a:t>
            </a:r>
            <a:r>
              <a:rPr lang="en-US" altLang="en-LU" sz="2400" b="1" u="sng" dirty="0"/>
              <a:t>graphic</a:t>
            </a:r>
            <a:r>
              <a:rPr lang="en-US" altLang="en-LU" sz="2400" dirty="0"/>
              <a:t> which specifies the presentation of application.</a:t>
            </a:r>
          </a:p>
          <a:p>
            <a:pPr lvl="1"/>
            <a:r>
              <a:rPr lang="en-US" altLang="en-LU" sz="2400" dirty="0"/>
              <a:t>It divides the processes so that it gives a clear picture of </a:t>
            </a:r>
            <a:r>
              <a:rPr lang="en-US" altLang="en-LU" sz="2400" b="1" u="sng" dirty="0"/>
              <a:t>system flow</a:t>
            </a:r>
            <a:r>
              <a:rPr lang="en-US" altLang="en-LU" sz="2400" dirty="0"/>
              <a:t>.</a:t>
            </a:r>
          </a:p>
          <a:p>
            <a:pPr lvl="1"/>
            <a:r>
              <a:rPr lang="en-US" altLang="en-LU" sz="2400" dirty="0"/>
              <a:t>It is </a:t>
            </a:r>
            <a:r>
              <a:rPr lang="en-US" altLang="en-LU" sz="2400" b="1" u="sng" dirty="0"/>
              <a:t>logical</a:t>
            </a:r>
            <a:r>
              <a:rPr lang="en-US" altLang="en-LU" sz="2400" dirty="0"/>
              <a:t> rather than physical i.e., the elements of system do not depend on vendor or hardware.</a:t>
            </a:r>
          </a:p>
          <a:p>
            <a:pPr lvl="1"/>
            <a:r>
              <a:rPr lang="en-US" altLang="en-LU" sz="2400" dirty="0"/>
              <a:t>It is an approach that works from </a:t>
            </a:r>
            <a:r>
              <a:rPr lang="en-US" altLang="en-LU" sz="2400" b="1" u="sng" dirty="0"/>
              <a:t>high-level overviews</a:t>
            </a:r>
            <a:r>
              <a:rPr lang="en-US" altLang="en-LU" sz="2400" dirty="0"/>
              <a:t> to lower-level details.</a:t>
            </a:r>
          </a:p>
          <a:p>
            <a:endParaRPr lang="en-GB" altLang="en-L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Structure of the Analysis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4</a:t>
            </a:fld>
            <a:endParaRPr lang="en-US"/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1331640" y="1484784"/>
            <a:ext cx="5471368" cy="4968551"/>
            <a:chOff x="1152" y="1056"/>
            <a:chExt cx="3504" cy="3024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152" y="1056"/>
              <a:ext cx="3504" cy="3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584" y="1440"/>
              <a:ext cx="2640" cy="2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H="1">
              <a:off x="1440" y="2736"/>
              <a:ext cx="100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928" y="105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2400" y="2112"/>
              <a:ext cx="105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500" b="1" dirty="0">
                  <a:ln>
                    <a:solidFill>
                      <a:srgbClr val="B01513"/>
                    </a:solidFill>
                  </a:ln>
                  <a:solidFill>
                    <a:srgbClr val="B01513"/>
                  </a:solidFill>
                </a:rPr>
                <a:t>Data </a:t>
              </a:r>
            </a:p>
            <a:p>
              <a:pPr algn="ctr"/>
              <a:r>
                <a:rPr lang="en-US" sz="1500" b="1" dirty="0">
                  <a:ln>
                    <a:solidFill>
                      <a:srgbClr val="B01513"/>
                    </a:solidFill>
                  </a:ln>
                  <a:solidFill>
                    <a:srgbClr val="B01513"/>
                  </a:solidFill>
                </a:rPr>
                <a:t>Dictionary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 flipV="1">
              <a:off x="3408" y="2736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2126" y="3042"/>
              <a:ext cx="1632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State – Transition Diagram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="1" dirty="0"/>
                <a:t>(STD)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1612" y="1845"/>
              <a:ext cx="110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   </a:t>
              </a:r>
              <a:r>
                <a:rPr lang="en-US" sz="1600" b="1" dirty="0"/>
                <a:t>Entity –Relationship Diagram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="1" dirty="0"/>
                <a:t>(ERD)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3226" y="1976"/>
              <a:ext cx="899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Data – Flow Diagram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="1" dirty="0"/>
                <a:t>(DFD)</a:t>
              </a:r>
            </a:p>
          </p:txBody>
        </p:sp>
        <p:sp>
          <p:nvSpPr>
            <p:cNvPr id="28" name="WordArt 16"/>
            <p:cNvSpPr>
              <a:spLocks noChangeArrowheads="1" noChangeShapeType="1" noTextEdit="1"/>
            </p:cNvSpPr>
            <p:nvPr/>
          </p:nvSpPr>
          <p:spPr bwMode="auto">
            <a:xfrm rot="17674611">
              <a:off x="1000" y="1840"/>
              <a:ext cx="1853" cy="74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15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Verdana"/>
                  <a:ea typeface="Verdana"/>
                  <a:cs typeface="Verdana"/>
                </a:rPr>
                <a:t>Data Object Description</a:t>
              </a:r>
            </a:p>
          </p:txBody>
        </p:sp>
        <p:sp>
          <p:nvSpPr>
            <p:cNvPr id="29" name="WordArt 17"/>
            <p:cNvSpPr>
              <a:spLocks noChangeArrowheads="1" noChangeShapeType="1" noTextEdit="1"/>
            </p:cNvSpPr>
            <p:nvPr/>
          </p:nvSpPr>
          <p:spPr bwMode="auto">
            <a:xfrm rot="3376139">
              <a:off x="2934" y="1732"/>
              <a:ext cx="1776" cy="87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15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Verdana"/>
                  <a:ea typeface="Verdana"/>
                  <a:cs typeface="Verdana"/>
                </a:rPr>
                <a:t>Process Specification</a:t>
              </a:r>
            </a:p>
          </p:txBody>
        </p:sp>
        <p:sp>
          <p:nvSpPr>
            <p:cNvPr id="3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006" y="3311"/>
              <a:ext cx="1923" cy="574"/>
            </a:xfrm>
            <a:prstGeom prst="rect">
              <a:avLst/>
            </a:prstGeom>
          </p:spPr>
          <p:txBody>
            <a:bodyPr spcFirstLastPara="1" wrap="none" numCol="1" fromWordArt="1">
              <a:prstTxWarp prst="textArchDown">
                <a:avLst/>
              </a:prstTxWarp>
            </a:bodyPr>
            <a:lstStyle/>
            <a:p>
              <a:pPr algn="ctr"/>
              <a:r>
                <a:rPr lang="en-US" sz="15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Verdana"/>
                  <a:ea typeface="Verdana"/>
                  <a:cs typeface="Verdana"/>
                </a:rPr>
                <a:t>Control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299020"/>
      </p:ext>
    </p:extLst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052921"/>
            <a:ext cx="8640959" cy="4112384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1800" b="1" dirty="0"/>
              <a:t>Name</a:t>
            </a:r>
          </a:p>
          <a:p>
            <a:pPr lvl="1" fontAlgn="base"/>
            <a:r>
              <a:rPr lang="en-US" sz="1600" dirty="0"/>
              <a:t>the primary name of the data or control item, the data store or an external entity</a:t>
            </a:r>
          </a:p>
          <a:p>
            <a:pPr fontAlgn="base"/>
            <a:r>
              <a:rPr lang="en-US" sz="1800" b="1" dirty="0"/>
              <a:t>Alias</a:t>
            </a:r>
          </a:p>
          <a:p>
            <a:pPr lvl="1" fontAlgn="base"/>
            <a:r>
              <a:rPr lang="en-US" sz="1600" dirty="0"/>
              <a:t>other names used for the first entry</a:t>
            </a:r>
          </a:p>
          <a:p>
            <a:pPr fontAlgn="base"/>
            <a:r>
              <a:rPr lang="en-US" sz="1800" b="1" dirty="0"/>
              <a:t>Where used/how used </a:t>
            </a:r>
          </a:p>
          <a:p>
            <a:pPr lvl="1" fontAlgn="base"/>
            <a:r>
              <a:rPr lang="en-US" sz="1600" dirty="0"/>
              <a:t>a listing of the processes that use the data or control item and how it is used (e.g., input to the process, output from the process, as a store, as an external entity</a:t>
            </a:r>
          </a:p>
          <a:p>
            <a:pPr fontAlgn="base"/>
            <a:r>
              <a:rPr lang="en-US" sz="1800" b="1" dirty="0"/>
              <a:t>Content description</a:t>
            </a:r>
          </a:p>
          <a:p>
            <a:pPr lvl="1" fontAlgn="base"/>
            <a:r>
              <a:rPr lang="en-US" sz="1600" dirty="0"/>
              <a:t>a notation for representing content</a:t>
            </a:r>
          </a:p>
          <a:p>
            <a:r>
              <a:rPr lang="en-US" sz="1800" b="1" dirty="0"/>
              <a:t>Supplementary information</a:t>
            </a:r>
          </a:p>
          <a:p>
            <a:pPr lvl="1"/>
            <a:r>
              <a:rPr lang="en-US" sz="1600" dirty="0"/>
              <a:t>other information about data types, preset values (if known), restrictions or limitations, and so forth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7676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052920"/>
            <a:ext cx="8784975" cy="42564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000" u="sng" dirty="0"/>
              <a:t>Name:</a:t>
            </a:r>
            <a:r>
              <a:rPr lang="en-US" sz="2000" dirty="0"/>
              <a:t>					telephone number</a:t>
            </a:r>
          </a:p>
          <a:p>
            <a:pPr fontAlgn="base"/>
            <a:r>
              <a:rPr lang="en-US" sz="2000" u="sng" dirty="0"/>
              <a:t>Aliases:</a:t>
            </a:r>
            <a:r>
              <a:rPr lang="en-US" sz="2000" dirty="0"/>
              <a:t> 					none</a:t>
            </a:r>
          </a:p>
          <a:p>
            <a:pPr fontAlgn="base"/>
            <a:r>
              <a:rPr lang="en-US" sz="2000" u="sng" dirty="0"/>
              <a:t>Where used/ how used:</a:t>
            </a:r>
            <a:r>
              <a:rPr lang="en-US" sz="2000" dirty="0"/>
              <a:t>	assess against set-up (output)</a:t>
            </a:r>
          </a:p>
          <a:p>
            <a:pPr marL="0" indent="0" fontAlgn="base">
              <a:buNone/>
            </a:pPr>
            <a:r>
              <a:rPr lang="en-US" sz="2000" dirty="0"/>
              <a:t>							dial phone (output)</a:t>
            </a:r>
          </a:p>
          <a:p>
            <a:pPr fontAlgn="base"/>
            <a:r>
              <a:rPr lang="en-US" sz="2000" u="sng" dirty="0"/>
              <a:t>Description:</a:t>
            </a:r>
            <a:endParaRPr lang="en-US" sz="2000" dirty="0"/>
          </a:p>
          <a:p>
            <a:pPr lvl="1" fontAlgn="base"/>
            <a:r>
              <a:rPr lang="en-US" sz="1800" dirty="0"/>
              <a:t>	telephone number = [local number | long distance number]</a:t>
            </a:r>
          </a:p>
          <a:p>
            <a:pPr lvl="1" fontAlgn="base"/>
            <a:r>
              <a:rPr lang="en-US" sz="1800" dirty="0"/>
              <a:t>	local number = prefix + access number</a:t>
            </a:r>
          </a:p>
          <a:p>
            <a:pPr lvl="1" fontAlgn="base"/>
            <a:r>
              <a:rPr lang="en-US" sz="1800" dirty="0"/>
              <a:t>	long distance number = 1 + area code + local number</a:t>
            </a:r>
          </a:p>
          <a:p>
            <a:pPr lvl="1" fontAlgn="base"/>
            <a:r>
              <a:rPr lang="en-US" sz="1800" dirty="0"/>
              <a:t>	area code = [800 | 888 | xyz]</a:t>
            </a:r>
          </a:p>
          <a:p>
            <a:pPr lvl="1" fontAlgn="base"/>
            <a:r>
              <a:rPr lang="en-US" sz="1800" dirty="0"/>
              <a:t>	prefix = * a three digit number that never starts with 0 or 1 *</a:t>
            </a:r>
          </a:p>
          <a:p>
            <a:pPr lvl="1" fontAlgn="base"/>
            <a:r>
              <a:rPr lang="en-US" sz="1800" dirty="0"/>
              <a:t>	access number = * any four number string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05571"/>
      </p:ext>
    </p:extLst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Structure of the Analysis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BC5E4-4998-4826-A9E9-16B62E484D95}" type="slidenum">
              <a:rPr lang="en-US" smtClean="0"/>
              <a:t>7</a:t>
            </a:fld>
            <a:endParaRPr lang="en-US"/>
          </a:p>
        </p:txBody>
      </p: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1331640" y="1484784"/>
            <a:ext cx="5471368" cy="4968551"/>
            <a:chOff x="1152" y="1056"/>
            <a:chExt cx="3504" cy="3024"/>
          </a:xfrm>
        </p:grpSpPr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152" y="1056"/>
              <a:ext cx="3504" cy="3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Oval 5"/>
            <p:cNvSpPr>
              <a:spLocks noChangeArrowheads="1"/>
            </p:cNvSpPr>
            <p:nvPr/>
          </p:nvSpPr>
          <p:spPr bwMode="auto">
            <a:xfrm>
              <a:off x="1584" y="1440"/>
              <a:ext cx="2640" cy="2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flipH="1">
              <a:off x="1440" y="2736"/>
              <a:ext cx="100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2928" y="105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2400" y="2112"/>
              <a:ext cx="1056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/>
                <a:t>Data </a:t>
              </a:r>
            </a:p>
            <a:p>
              <a:pPr algn="ctr"/>
              <a:r>
                <a:rPr lang="en-US" sz="1600" b="1" dirty="0"/>
                <a:t>Dictionary</a:t>
              </a: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H="1" flipV="1">
              <a:off x="3408" y="2736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2126" y="3042"/>
              <a:ext cx="1632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State – Transition Diagram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="1" dirty="0"/>
                <a:t>(STD)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1612" y="1845"/>
              <a:ext cx="1104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solidFill>
                    <a:srgbClr val="C00000"/>
                  </a:solidFill>
                </a:rPr>
                <a:t>   </a:t>
              </a:r>
              <a:r>
                <a:rPr lang="en-US" sz="1600" b="1" dirty="0">
                  <a:solidFill>
                    <a:srgbClr val="C00000"/>
                  </a:solidFill>
                </a:rPr>
                <a:t>Entity –Relationship Diagram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="1" dirty="0">
                  <a:solidFill>
                    <a:srgbClr val="C00000"/>
                  </a:solidFill>
                </a:rPr>
                <a:t>(ERD)</a:t>
              </a: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3226" y="1976"/>
              <a:ext cx="899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/>
                <a:t>Data – Flow Diagram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b="1" dirty="0"/>
                <a:t>(DFD)</a:t>
              </a:r>
            </a:p>
          </p:txBody>
        </p:sp>
        <p:sp>
          <p:nvSpPr>
            <p:cNvPr id="28" name="WordArt 16"/>
            <p:cNvSpPr>
              <a:spLocks noChangeArrowheads="1" noChangeShapeType="1" noTextEdit="1"/>
            </p:cNvSpPr>
            <p:nvPr/>
          </p:nvSpPr>
          <p:spPr bwMode="auto">
            <a:xfrm rot="17674611">
              <a:off x="1000" y="1840"/>
              <a:ext cx="1853" cy="748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15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Verdana"/>
                  <a:ea typeface="Verdana"/>
                  <a:cs typeface="Verdana"/>
                </a:rPr>
                <a:t>Data Object Description</a:t>
              </a:r>
            </a:p>
          </p:txBody>
        </p:sp>
        <p:sp>
          <p:nvSpPr>
            <p:cNvPr id="29" name="WordArt 17"/>
            <p:cNvSpPr>
              <a:spLocks noChangeArrowheads="1" noChangeShapeType="1" noTextEdit="1"/>
            </p:cNvSpPr>
            <p:nvPr/>
          </p:nvSpPr>
          <p:spPr bwMode="auto">
            <a:xfrm rot="3376139">
              <a:off x="2934" y="1732"/>
              <a:ext cx="1776" cy="87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pPr algn="ctr"/>
              <a:r>
                <a:rPr lang="en-US" sz="15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Verdana"/>
                  <a:ea typeface="Verdana"/>
                  <a:cs typeface="Verdana"/>
                </a:rPr>
                <a:t>Process Specification</a:t>
              </a:r>
            </a:p>
          </p:txBody>
        </p:sp>
        <p:sp>
          <p:nvSpPr>
            <p:cNvPr id="3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2006" y="3311"/>
              <a:ext cx="1923" cy="574"/>
            </a:xfrm>
            <a:prstGeom prst="rect">
              <a:avLst/>
            </a:prstGeom>
          </p:spPr>
          <p:txBody>
            <a:bodyPr spcFirstLastPara="1" wrap="none" numCol="1" fromWordArt="1">
              <a:prstTxWarp prst="textArchDown">
                <a:avLst/>
              </a:prstTxWarp>
            </a:bodyPr>
            <a:lstStyle/>
            <a:p>
              <a:pPr algn="ctr"/>
              <a:r>
                <a:rPr lang="en-US" sz="15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C0C0C0"/>
                  </a:solidFill>
                  <a:latin typeface="Verdana"/>
                  <a:ea typeface="Verdana"/>
                  <a:cs typeface="Verdana"/>
                </a:rPr>
                <a:t>Control Specification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19835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CDCD-C5CD-3E71-6ADF-67AB7917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dirty="0"/>
              <a:t>Entity Relationship Diagram (ERD)</a:t>
            </a:r>
            <a:endParaRPr lang="en-GB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434D556-4A2A-679E-2CD0-5DA48D18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4403577"/>
          </a:xfrm>
        </p:spPr>
        <p:txBody>
          <a:bodyPr>
            <a:normAutofit/>
          </a:bodyPr>
          <a:lstStyle/>
          <a:p>
            <a:r>
              <a:rPr lang="en-US" altLang="en-LU" sz="2400" dirty="0"/>
              <a:t>Is a type of structural diagram for use in </a:t>
            </a:r>
            <a:r>
              <a:rPr lang="en-US" altLang="en-LU" sz="2400" dirty="0">
                <a:solidFill>
                  <a:srgbClr val="FF0000"/>
                </a:solidFill>
              </a:rPr>
              <a:t>database design</a:t>
            </a:r>
            <a:r>
              <a:rPr lang="en-US" altLang="en-LU" sz="2400" dirty="0"/>
              <a:t>. </a:t>
            </a:r>
          </a:p>
          <a:p>
            <a:r>
              <a:rPr lang="en-US" altLang="en-LU" sz="2400" dirty="0"/>
              <a:t>An ERD contains different symbols and connectors that visualize two important information: </a:t>
            </a:r>
          </a:p>
          <a:p>
            <a:pPr lvl="1"/>
            <a:r>
              <a:rPr lang="en-US" altLang="en-LU" sz="2000" dirty="0"/>
              <a:t>The major </a:t>
            </a:r>
            <a:r>
              <a:rPr lang="en-US" altLang="en-LU" sz="2000" b="1" dirty="0"/>
              <a:t>entities</a:t>
            </a:r>
            <a:r>
              <a:rPr lang="en-US" altLang="en-LU" sz="2000" dirty="0"/>
              <a:t> within the system scope, </a:t>
            </a:r>
          </a:p>
          <a:p>
            <a:pPr lvl="1"/>
            <a:r>
              <a:rPr lang="en-US" altLang="en-LU" sz="2000" dirty="0"/>
              <a:t>The </a:t>
            </a:r>
            <a:r>
              <a:rPr lang="en-US" altLang="en-LU" sz="2000" b="1" dirty="0"/>
              <a:t>inter-relationships</a:t>
            </a:r>
            <a:r>
              <a:rPr lang="en-US" altLang="en-LU" sz="2000" dirty="0"/>
              <a:t> among these entities.</a:t>
            </a:r>
            <a:endParaRPr lang="en-GB" altLang="en-LU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E5E7-5AC2-4CA3-7C83-00D720AA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60648"/>
            <a:ext cx="8424936" cy="15926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(ERD) 	</a:t>
            </a:r>
            <a:r>
              <a:rPr lang="en-US" altLang="en-US" dirty="0" err="1"/>
              <a:t>Contd</a:t>
            </a:r>
            <a:r>
              <a:rPr lang="en-US" altLang="en-US" dirty="0"/>
              <a:t>…</a:t>
            </a:r>
            <a:endParaRPr lang="en-GB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C4FB62B-4795-A053-FA72-13E6B0DAC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052920"/>
            <a:ext cx="8712967" cy="44004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LU" sz="2000" dirty="0"/>
              <a:t>When we talk about “</a:t>
            </a:r>
            <a:r>
              <a:rPr lang="en-US" altLang="en-LU" sz="2000" b="1" u="sng" dirty="0"/>
              <a:t>Entities”</a:t>
            </a:r>
            <a:r>
              <a:rPr lang="en-US" altLang="en-LU" sz="2000" dirty="0"/>
              <a:t> in ERD, very often we are referring to business objects such as:</a:t>
            </a:r>
          </a:p>
          <a:p>
            <a:pPr lvl="1">
              <a:lnSpc>
                <a:spcPct val="150000"/>
              </a:lnSpc>
            </a:pPr>
            <a:r>
              <a:rPr lang="en-US" altLang="en-LU" sz="2000" dirty="0"/>
              <a:t>People/roles (e.g. Student)</a:t>
            </a:r>
          </a:p>
          <a:p>
            <a:pPr lvl="1">
              <a:lnSpc>
                <a:spcPct val="150000"/>
              </a:lnSpc>
            </a:pPr>
            <a:r>
              <a:rPr lang="en-US" altLang="en-LU" sz="2000" dirty="0"/>
              <a:t>Tangible business objects (e.g. Product)</a:t>
            </a:r>
          </a:p>
          <a:p>
            <a:pPr lvl="1">
              <a:lnSpc>
                <a:spcPct val="150000"/>
              </a:lnSpc>
            </a:pPr>
            <a:r>
              <a:rPr lang="en-US" altLang="en-LU" sz="2000" dirty="0"/>
              <a:t>Intangible business objects (e.g. Log)</a:t>
            </a:r>
          </a:p>
          <a:p>
            <a:pPr>
              <a:lnSpc>
                <a:spcPct val="150000"/>
              </a:lnSpc>
            </a:pPr>
            <a:r>
              <a:rPr lang="en-US" altLang="en-LU" sz="2000" dirty="0"/>
              <a:t>When we talk about "</a:t>
            </a:r>
            <a:r>
              <a:rPr lang="en-US" altLang="en-LU" sz="2000" b="1" u="sng" dirty="0"/>
              <a:t>Relationship</a:t>
            </a:r>
            <a:r>
              <a:rPr lang="en-US" altLang="en-LU" sz="2000" dirty="0"/>
              <a:t>" is about how these entities relate to each other within the system.</a:t>
            </a:r>
            <a:endParaRPr lang="en-GB" altLang="en-LU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3499</TotalTime>
  <Pages>61</Pages>
  <Words>1355</Words>
  <Application>Microsoft Macintosh PowerPoint</Application>
  <PresentationFormat>On-screen Show (4:3)</PresentationFormat>
  <Paragraphs>268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Century Gothic</vt:lpstr>
      <vt:lpstr>Segoe UI Light</vt:lpstr>
      <vt:lpstr>Time</vt:lpstr>
      <vt:lpstr>Times</vt:lpstr>
      <vt:lpstr>Times New Roman</vt:lpstr>
      <vt:lpstr>Verdana</vt:lpstr>
      <vt:lpstr>Wingdings</vt:lpstr>
      <vt:lpstr>Wingdings 3</vt:lpstr>
      <vt:lpstr>Office Theme</vt:lpstr>
      <vt:lpstr>Ion</vt:lpstr>
      <vt:lpstr>Software Engineering –  Structured Analysis &amp; ERD</vt:lpstr>
      <vt:lpstr>What is Structured Analysis?</vt:lpstr>
      <vt:lpstr>What is Structured Analysis? (contd.)</vt:lpstr>
      <vt:lpstr> Structure of the Analysis Model</vt:lpstr>
      <vt:lpstr>Data Dictionary Contents</vt:lpstr>
      <vt:lpstr>Data Dictionary Example</vt:lpstr>
      <vt:lpstr> Structure of the Analysis Model</vt:lpstr>
      <vt:lpstr>Entity Relationship Diagram (ERD)</vt:lpstr>
      <vt:lpstr>(ERD)  Contd…</vt:lpstr>
      <vt:lpstr>Data Objects, Attributes &amp; Relationships</vt:lpstr>
      <vt:lpstr>Data Objects, Attributes &amp; Relationships (cont.)</vt:lpstr>
      <vt:lpstr>(ERD)  Contd…</vt:lpstr>
      <vt:lpstr>Data Objects</vt:lpstr>
      <vt:lpstr>Data Objects</vt:lpstr>
      <vt:lpstr>Attributes</vt:lpstr>
      <vt:lpstr>Relationships</vt:lpstr>
      <vt:lpstr>Cardinality</vt:lpstr>
      <vt:lpstr>Modality</vt:lpstr>
      <vt:lpstr>Cardinality and Modality Example</vt:lpstr>
      <vt:lpstr>ERD Example 1 (ATM)</vt:lpstr>
      <vt:lpstr>ERD Example 2 (Car Manufacturing)</vt:lpstr>
      <vt:lpstr>ERD Example 2 (cont.)</vt:lpstr>
      <vt:lpstr>ERD Example 3</vt:lpstr>
      <vt:lpstr>Entity Relationship Diagram Example..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</dc:title>
  <dc:subject/>
  <dc:creator/>
  <cp:keywords/>
  <dc:description/>
  <cp:lastModifiedBy>Dr.Junaid Akram</cp:lastModifiedBy>
  <cp:revision>68</cp:revision>
  <cp:lastPrinted>2001-08-10T22:53:05Z</cp:lastPrinted>
  <dcterms:created xsi:type="dcterms:W3CDTF">1995-12-28T14:29:45Z</dcterms:created>
  <dcterms:modified xsi:type="dcterms:W3CDTF">2023-11-20T02:58:20Z</dcterms:modified>
</cp:coreProperties>
</file>