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453" r:id="rId2"/>
    <p:sldId id="562" r:id="rId3"/>
    <p:sldId id="454" r:id="rId4"/>
    <p:sldId id="455" r:id="rId5"/>
    <p:sldId id="456" r:id="rId6"/>
    <p:sldId id="457" r:id="rId7"/>
    <p:sldId id="458" r:id="rId8"/>
    <p:sldId id="459" r:id="rId9"/>
    <p:sldId id="465" r:id="rId10"/>
    <p:sldId id="472" r:id="rId11"/>
    <p:sldId id="473" r:id="rId12"/>
    <p:sldId id="475" r:id="rId13"/>
    <p:sldId id="477" r:id="rId14"/>
    <p:sldId id="554" r:id="rId15"/>
    <p:sldId id="559" r:id="rId16"/>
    <p:sldId id="594" r:id="rId17"/>
    <p:sldId id="611" r:id="rId18"/>
    <p:sldId id="612" r:id="rId19"/>
    <p:sldId id="613" r:id="rId20"/>
    <p:sldId id="561" r:id="rId21"/>
    <p:sldId id="609" r:id="rId22"/>
    <p:sldId id="595" r:id="rId23"/>
    <p:sldId id="598" r:id="rId24"/>
    <p:sldId id="599" r:id="rId25"/>
    <p:sldId id="597" r:id="rId26"/>
    <p:sldId id="600" r:id="rId27"/>
    <p:sldId id="602" r:id="rId28"/>
    <p:sldId id="610" r:id="rId29"/>
    <p:sldId id="603" r:id="rId30"/>
    <p:sldId id="604" r:id="rId31"/>
    <p:sldId id="605" r:id="rId32"/>
    <p:sldId id="607" r:id="rId33"/>
    <p:sldId id="608"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562"/>
            <p14:sldId id="454"/>
            <p14:sldId id="455"/>
            <p14:sldId id="456"/>
            <p14:sldId id="457"/>
            <p14:sldId id="458"/>
            <p14:sldId id="459"/>
            <p14:sldId id="465"/>
            <p14:sldId id="472"/>
            <p14:sldId id="473"/>
            <p14:sldId id="475"/>
            <p14:sldId id="477"/>
            <p14:sldId id="554"/>
            <p14:sldId id="559"/>
            <p14:sldId id="594"/>
            <p14:sldId id="611"/>
            <p14:sldId id="612"/>
            <p14:sldId id="613"/>
            <p14:sldId id="561"/>
            <p14:sldId id="609"/>
            <p14:sldId id="595"/>
            <p14:sldId id="598"/>
            <p14:sldId id="599"/>
            <p14:sldId id="597"/>
            <p14:sldId id="600"/>
            <p14:sldId id="602"/>
            <p14:sldId id="610"/>
            <p14:sldId id="603"/>
            <p14:sldId id="604"/>
            <p14:sldId id="605"/>
            <p14:sldId id="607"/>
            <p14:sldId id="608"/>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7" autoAdjust="0"/>
    <p:restoredTop sz="94474" autoAdjust="0"/>
  </p:normalViewPr>
  <p:slideViewPr>
    <p:cSldViewPr snapToGrid="0">
      <p:cViewPr varScale="1">
        <p:scale>
          <a:sx n="142" d="100"/>
          <a:sy n="142" d="100"/>
        </p:scale>
        <p:origin x="568"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A399-2552-43E4-BEFA-619E0530D677}"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670540-FCD8-444F-A1DF-4B9921F543C5}" type="slidenum">
              <a:rPr lang="en-US" altLang="en-US"/>
              <a:t>7</a:t>
            </a:fld>
            <a:endParaRPr lang="en-US" altLang="en-US"/>
          </a:p>
        </p:txBody>
      </p:sp>
      <p:sp>
        <p:nvSpPr>
          <p:cNvPr id="8194" name="Rectangle 2"/>
          <p:cNvSpPr>
            <a:spLocks noGrp="1" noChangeArrowheads="1"/>
          </p:cNvSpPr>
          <p:nvPr>
            <p:ph type="body" idx="1"/>
          </p:nvPr>
        </p:nvSpPr>
        <p:spPr>
          <a:xfrm>
            <a:off x="914400" y="4346575"/>
            <a:ext cx="5029200" cy="3852863"/>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endParaRPr lang="en-US" altLang="en-US"/>
          </a:p>
        </p:txBody>
      </p:sp>
      <p:sp>
        <p:nvSpPr>
          <p:cNvPr id="8195" name="Rectangle 3"/>
          <p:cNvSpPr>
            <a:spLocks noGrp="1" noRot="1" noChangeAspect="1" noChangeArrowheads="1" noTextEdit="1"/>
          </p:cNvSpPr>
          <p:nvPr>
            <p:ph type="sldImg"/>
          </p:nvPr>
        </p:nvSpPr>
        <p:spPr>
          <a:xfrm>
            <a:off x="587375" y="800100"/>
            <a:ext cx="5684838"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E2D5B-0FF3-408B-A113-E22ABB538FD9}"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C3383-514E-414D-9FC3-E47CAE2A6C7B}" type="datetime1">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B34F65-0ADE-4FC5-89B8-5E6D1001D7DD}"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6FA66C-9D75-46EB-851C-ADA40555CB92}"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167E6-DED3-4038-86CE-308A48E3BD6A}"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CB7617-8811-4C20-BB11-3AF9C87B6695}" type="datetime1">
              <a:rPr lang="en-US" smtClean="0"/>
              <a:t>11/21/23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39D6D4-9BAD-4CA5-A53C-651000F0B230}" type="datetime1">
              <a:rPr lang="en-US" smtClean="0"/>
              <a:t>11/21/23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A1226-E2F7-4DEB-9600-C07E37A9CCC2}"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B2639-3707-4718-97C1-75897A1AE078}"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5F6684-A0B8-4D80-AB77-EE148B4C1885}"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570A9-5A7D-434F-A643-281D313A7849}" type="datetime1">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38EB3-E94C-41A1-B9BC-4648549BF086}" type="datetime1">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47B89-868B-4CCE-9CB9-07BF9B13FA43}" type="datetime1">
              <a:rPr lang="en-US" smtClean="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551C4D-6441-4B82-A6EB-E1CDB65DF138}" type="datetime1">
              <a:rPr lang="en-US" smtClean="0"/>
              <a:t>11/21/23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354F4E-2A87-466B-BFEE-F364B9370167}" type="datetime1">
              <a:rPr lang="en-US" smtClean="0"/>
              <a:t>11/21/23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05C93C5-C647-401B-A0A6-BAB317BBED2B}" type="datetime1">
              <a:rPr lang="en-US" smtClean="0"/>
              <a:t>11/21/23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A7D30A-0B3D-4F47-95AF-1964B4CAFDDC}" type="datetime1">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3"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C6883E-13C9-4A85-AE39-B1A81484ED87}" type="datetime1">
              <a:rPr lang="en-US" smtClean="0"/>
              <a:t>11/21/23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65" y="1167983"/>
            <a:ext cx="10842171" cy="1798319"/>
          </a:xfrm>
        </p:spPr>
        <p:txBody>
          <a:bodyPr/>
          <a:lstStyle/>
          <a:p>
            <a:pPr algn="ctr"/>
            <a:r>
              <a:rPr lang="en-GB" sz="6000" b="1" dirty="0"/>
              <a:t>Software Quality Management</a:t>
            </a:r>
            <a:endParaRPr lang="en-US" sz="1000" dirty="0"/>
          </a:p>
        </p:txBody>
      </p:sp>
      <p:sp>
        <p:nvSpPr>
          <p:cNvPr id="3" name="Subtitle 2"/>
          <p:cNvSpPr>
            <a:spLocks noGrp="1"/>
          </p:cNvSpPr>
          <p:nvPr>
            <p:ph type="subTitle" idx="1"/>
          </p:nvPr>
        </p:nvSpPr>
        <p:spPr>
          <a:xfrm>
            <a:off x="1935906" y="3999935"/>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dirty="0"/>
          </a:p>
          <a:p>
            <a:pPr algn="ctr"/>
            <a:r>
              <a:rPr lang="en-US" altLang="en-US" sz="1400" cap="none" dirty="0">
                <a:solidFill>
                  <a:srgbClr val="000000"/>
                </a:solidFill>
                <a:latin typeface="Time"/>
                <a:sym typeface="+mn-ea"/>
              </a:rPr>
              <a:t>Assistant Professor at Department Of Computer Science Comsats (Lahore)</a:t>
            </a:r>
            <a:endParaRPr lang="en-US" altLang="en-US" sz="1400" cap="none" dirty="0">
              <a:solidFill>
                <a:srgbClr val="000000"/>
              </a:solidFill>
              <a:latin typeface="Time"/>
            </a:endParaRPr>
          </a:p>
          <a:p>
            <a:pPr lvl="0" algn="ctr"/>
            <a:endParaRPr lang="en-US" sz="1400" dirty="0"/>
          </a:p>
          <a:p>
            <a:endParaRPr lang="en-US" dirty="0"/>
          </a:p>
        </p:txBody>
      </p:sp>
      <p:sp>
        <p:nvSpPr>
          <p:cNvPr id="9" name="Slide Number Placeholder 8"/>
          <p:cNvSpPr>
            <a:spLocks noGrp="1"/>
          </p:cNvSpPr>
          <p:nvPr>
            <p:ph type="sldNum" sz="quarter" idx="12"/>
          </p:nvPr>
        </p:nvSpPr>
        <p:spPr>
          <a:xfrm>
            <a:off x="10352541" y="423081"/>
            <a:ext cx="838199" cy="640336"/>
          </a:xfrm>
        </p:spPr>
        <p:txBody>
          <a:bodyPr/>
          <a:lstStyle/>
          <a:p>
            <a:fld id="{16029373-6C5B-490F-B5A5-38FF4CFBCD5B}" type="slidenum">
              <a:rPr lang="en-US" sz="2400" smtClean="0">
                <a:solidFill>
                  <a:srgbClr val="FFFF00"/>
                </a:solidFill>
              </a:rPr>
              <a:t>1</a:t>
            </a:fld>
            <a:endParaRPr lang="en-US" sz="2400" dirty="0">
              <a:solidFill>
                <a:srgbClr val="FFFF00"/>
              </a:solidFill>
            </a:endParaRPr>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
        <p:nvSpPr>
          <p:cNvPr id="6" name="Rectangle 5"/>
          <p:cNvSpPr/>
          <p:nvPr/>
        </p:nvSpPr>
        <p:spPr>
          <a:xfrm>
            <a:off x="5384614" y="3098398"/>
            <a:ext cx="838691" cy="769441"/>
          </a:xfrm>
          <a:prstGeom prst="rect">
            <a:avLst/>
          </a:prstGeom>
        </p:spPr>
        <p:txBody>
          <a:bodyPr wrap="none">
            <a:spAutoFit/>
          </a:bodyPr>
          <a:lstStyle/>
          <a:p>
            <a:r>
              <a:rPr lang="en-GB" sz="4400" b="1" dirty="0">
                <a:solidFill>
                  <a:srgbClr val="1E5155"/>
                </a:solidFill>
                <a:ea typeface="+mj-ea"/>
                <a:cs typeface="+mj-cs"/>
              </a:rPr>
              <a:t>By</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Software Quality Attributes</a:t>
            </a:r>
          </a:p>
        </p:txBody>
      </p:sp>
      <p:sp>
        <p:nvSpPr>
          <p:cNvPr id="26627" name="Rectangle 3"/>
          <p:cNvSpPr>
            <a:spLocks noGrp="1" noChangeArrowheads="1"/>
          </p:cNvSpPr>
          <p:nvPr>
            <p:ph type="body" sz="half" idx="1"/>
          </p:nvPr>
        </p:nvSpPr>
        <p:spPr/>
        <p:txBody>
          <a:bodyPr>
            <a:normAutofit lnSpcReduction="10000"/>
          </a:bodyPr>
          <a:lstStyle/>
          <a:p>
            <a:r>
              <a:rPr lang="en-US" altLang="en-US" sz="2800" dirty="0"/>
              <a:t>Safety</a:t>
            </a:r>
          </a:p>
          <a:p>
            <a:r>
              <a:rPr lang="en-US" altLang="en-US" sz="2800" dirty="0"/>
              <a:t>Security</a:t>
            </a:r>
          </a:p>
          <a:p>
            <a:r>
              <a:rPr lang="en-US" altLang="en-US" sz="2800" dirty="0"/>
              <a:t>Reliability</a:t>
            </a:r>
          </a:p>
          <a:p>
            <a:r>
              <a:rPr lang="en-US" altLang="en-US" sz="2800" dirty="0"/>
              <a:t>Resilience</a:t>
            </a:r>
          </a:p>
          <a:p>
            <a:r>
              <a:rPr lang="en-US" altLang="en-US" sz="2800" dirty="0"/>
              <a:t>Robustness</a:t>
            </a:r>
          </a:p>
          <a:p>
            <a:r>
              <a:rPr lang="en-US" altLang="en-US" sz="2800" dirty="0"/>
              <a:t>Understandability</a:t>
            </a:r>
          </a:p>
          <a:p>
            <a:r>
              <a:rPr lang="en-US" altLang="en-US" sz="2800" dirty="0"/>
              <a:t>Testability</a:t>
            </a:r>
          </a:p>
          <a:p>
            <a:r>
              <a:rPr lang="en-US" altLang="en-US" sz="2800" dirty="0"/>
              <a:t>Adaptability</a:t>
            </a:r>
          </a:p>
          <a:p>
            <a:endParaRPr lang="en-US" altLang="en-US" sz="2800" dirty="0"/>
          </a:p>
        </p:txBody>
      </p:sp>
      <p:sp>
        <p:nvSpPr>
          <p:cNvPr id="26628" name="Rectangle 4"/>
          <p:cNvSpPr>
            <a:spLocks noGrp="1" noChangeArrowheads="1"/>
          </p:cNvSpPr>
          <p:nvPr>
            <p:ph type="body" sz="half" idx="2"/>
          </p:nvPr>
        </p:nvSpPr>
        <p:spPr/>
        <p:txBody>
          <a:bodyPr>
            <a:normAutofit lnSpcReduction="10000"/>
          </a:bodyPr>
          <a:lstStyle/>
          <a:p>
            <a:pPr>
              <a:buClr>
                <a:srgbClr val="7030A0"/>
              </a:buClr>
            </a:pPr>
            <a:r>
              <a:rPr lang="en-US" altLang="en-US" sz="2800"/>
              <a:t>Modularity</a:t>
            </a:r>
          </a:p>
          <a:p>
            <a:pPr>
              <a:buClr>
                <a:srgbClr val="7030A0"/>
              </a:buClr>
            </a:pPr>
            <a:r>
              <a:rPr lang="en-US" altLang="en-US" sz="2800"/>
              <a:t>Complexity</a:t>
            </a:r>
          </a:p>
          <a:p>
            <a:pPr>
              <a:buClr>
                <a:srgbClr val="7030A0"/>
              </a:buClr>
            </a:pPr>
            <a:r>
              <a:rPr lang="en-US" altLang="en-US" sz="2800"/>
              <a:t>Portability</a:t>
            </a:r>
          </a:p>
          <a:p>
            <a:pPr>
              <a:buClr>
                <a:srgbClr val="7030A0"/>
              </a:buClr>
            </a:pPr>
            <a:r>
              <a:rPr lang="en-US" altLang="en-US" sz="2800"/>
              <a:t>Usability</a:t>
            </a:r>
          </a:p>
          <a:p>
            <a:pPr>
              <a:buClr>
                <a:srgbClr val="7030A0"/>
              </a:buClr>
            </a:pPr>
            <a:r>
              <a:rPr lang="en-US" altLang="en-US" sz="2800"/>
              <a:t>Accessibility</a:t>
            </a:r>
          </a:p>
          <a:p>
            <a:pPr>
              <a:buClr>
                <a:srgbClr val="7030A0"/>
              </a:buClr>
            </a:pPr>
            <a:r>
              <a:rPr lang="en-US" altLang="en-US" sz="2800"/>
              <a:t>Reusability</a:t>
            </a:r>
          </a:p>
          <a:p>
            <a:pPr>
              <a:buClr>
                <a:srgbClr val="7030A0"/>
              </a:buClr>
            </a:pPr>
            <a:r>
              <a:rPr lang="en-US" altLang="en-US" sz="2800"/>
              <a:t>Efficiency</a:t>
            </a:r>
          </a:p>
          <a:p>
            <a:pPr>
              <a:buClr>
                <a:srgbClr val="7030A0"/>
              </a:buClr>
            </a:pPr>
            <a:r>
              <a:rPr lang="en-US" altLang="en-US" sz="2800"/>
              <a:t>Learnability</a:t>
            </a:r>
          </a:p>
          <a:p>
            <a:pPr>
              <a:buClr>
                <a:srgbClr val="7030A0"/>
              </a:buClr>
            </a:pPr>
            <a:endParaRPr lang="en-US" altLang="en-US" sz="2800"/>
          </a:p>
        </p:txBody>
      </p:sp>
      <p:sp>
        <p:nvSpPr>
          <p:cNvPr id="2" name="Slide Number Placeholder 1"/>
          <p:cNvSpPr>
            <a:spLocks noGrp="1"/>
          </p:cNvSpPr>
          <p:nvPr>
            <p:ph type="sldNum" sz="quarter" idx="12"/>
          </p:nvPr>
        </p:nvSpPr>
        <p:spPr/>
        <p:txBody>
          <a:bodyPr/>
          <a:lstStyle/>
          <a:p>
            <a:fld id="{16029373-6C5B-490F-B5A5-38FF4CFBCD5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Quality Control</a:t>
            </a:r>
          </a:p>
        </p:txBody>
      </p:sp>
      <p:sp>
        <p:nvSpPr>
          <p:cNvPr id="27651" name="Rectangle 3"/>
          <p:cNvSpPr>
            <a:spLocks noGrp="1" noChangeArrowheads="1"/>
          </p:cNvSpPr>
          <p:nvPr>
            <p:ph type="body" idx="1"/>
          </p:nvPr>
        </p:nvSpPr>
        <p:spPr>
          <a:xfrm>
            <a:off x="646112" y="1853248"/>
            <a:ext cx="10961688" cy="4195481"/>
          </a:xfrm>
        </p:spPr>
        <p:txBody>
          <a:bodyPr>
            <a:normAutofit/>
          </a:bodyPr>
          <a:lstStyle/>
          <a:p>
            <a:r>
              <a:rPr lang="en-US" altLang="en-US" sz="2800" dirty="0"/>
              <a:t>Examines the software development process to ensure that all relevant procedures and standards are being followed</a:t>
            </a:r>
          </a:p>
          <a:p>
            <a:r>
              <a:rPr lang="en-US" altLang="en-US" sz="2800" dirty="0"/>
              <a:t>Two basic approaches</a:t>
            </a:r>
          </a:p>
          <a:p>
            <a:pPr lvl="1"/>
            <a:r>
              <a:rPr lang="en-US" altLang="en-US" sz="2400" dirty="0">
                <a:solidFill>
                  <a:srgbClr val="FF0000"/>
                </a:solidFill>
              </a:rPr>
              <a:t>quality reviews</a:t>
            </a:r>
          </a:p>
          <a:p>
            <a:pPr lvl="1"/>
            <a:r>
              <a:rPr lang="en-US" altLang="en-US" sz="2400" dirty="0">
                <a:solidFill>
                  <a:srgbClr val="FF0000"/>
                </a:solidFill>
              </a:rPr>
              <a:t>software measurement and assessment</a:t>
            </a:r>
          </a:p>
        </p:txBody>
      </p:sp>
      <p:sp>
        <p:nvSpPr>
          <p:cNvPr id="2" name="Slide Number Placeholder 1"/>
          <p:cNvSpPr>
            <a:spLocks noGrp="1"/>
          </p:cNvSpPr>
          <p:nvPr>
            <p:ph type="sldNum" sz="quarter" idx="12"/>
          </p:nvPr>
        </p:nvSpPr>
        <p:spPr/>
        <p:txBody>
          <a:bodyPr/>
          <a:lstStyle/>
          <a:p>
            <a:fld id="{16029373-6C5B-490F-B5A5-38FF4CFBCD5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Quality Reviews</a:t>
            </a:r>
          </a:p>
        </p:txBody>
      </p:sp>
      <p:sp>
        <p:nvSpPr>
          <p:cNvPr id="29699" name="Rectangle 3"/>
          <p:cNvSpPr>
            <a:spLocks noGrp="1" noChangeArrowheads="1"/>
          </p:cNvSpPr>
          <p:nvPr>
            <p:ph type="body" idx="1"/>
          </p:nvPr>
        </p:nvSpPr>
        <p:spPr>
          <a:xfrm>
            <a:off x="404813" y="2040219"/>
            <a:ext cx="11444287" cy="4195481"/>
          </a:xfrm>
        </p:spPr>
        <p:txBody>
          <a:bodyPr/>
          <a:lstStyle/>
          <a:p>
            <a:r>
              <a:rPr lang="en-US" altLang="en-US" sz="2800" dirty="0"/>
              <a:t>Group of knowledgeable people </a:t>
            </a:r>
            <a:r>
              <a:rPr lang="en-US" altLang="en-US" sz="2800" dirty="0">
                <a:solidFill>
                  <a:srgbClr val="FF0000"/>
                </a:solidFill>
              </a:rPr>
              <a:t>examines a software </a:t>
            </a:r>
            <a:r>
              <a:rPr lang="en-US" altLang="en-US" sz="2800" dirty="0"/>
              <a:t>component and its documentation</a:t>
            </a:r>
          </a:p>
          <a:p>
            <a:r>
              <a:rPr lang="en-US" altLang="en-US" sz="2800" dirty="0">
                <a:solidFill>
                  <a:srgbClr val="FF0000"/>
                </a:solidFill>
              </a:rPr>
              <a:t>Code, design models, specifications, test plans, standards</a:t>
            </a:r>
            <a:r>
              <a:rPr lang="en-US" altLang="en-US" sz="2800" dirty="0"/>
              <a:t>, etc. can be subjected to review </a:t>
            </a:r>
          </a:p>
        </p:txBody>
      </p:sp>
      <p:sp>
        <p:nvSpPr>
          <p:cNvPr id="2" name="Slide Number Placeholder 1"/>
          <p:cNvSpPr>
            <a:spLocks noGrp="1"/>
          </p:cNvSpPr>
          <p:nvPr>
            <p:ph type="sldNum" sz="quarter" idx="12"/>
          </p:nvPr>
        </p:nvSpPr>
        <p:spPr/>
        <p:txBody>
          <a:bodyPr/>
          <a:lstStyle/>
          <a:p>
            <a:fld id="{16029373-6C5B-490F-B5A5-38FF4CFBCD5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Review Purposes</a:t>
            </a:r>
          </a:p>
        </p:txBody>
      </p:sp>
      <p:sp>
        <p:nvSpPr>
          <p:cNvPr id="31747" name="Rectangle 3"/>
          <p:cNvSpPr>
            <a:spLocks noGrp="1" noChangeArrowheads="1"/>
          </p:cNvSpPr>
          <p:nvPr>
            <p:ph type="body" idx="1"/>
          </p:nvPr>
        </p:nvSpPr>
        <p:spPr>
          <a:xfrm>
            <a:off x="646112" y="1675448"/>
            <a:ext cx="8946541" cy="4195481"/>
          </a:xfrm>
        </p:spPr>
        <p:txBody>
          <a:bodyPr>
            <a:normAutofit/>
          </a:bodyPr>
          <a:lstStyle/>
          <a:p>
            <a:r>
              <a:rPr lang="en-US" altLang="en-US" sz="2800" dirty="0"/>
              <a:t>Quality function</a:t>
            </a:r>
          </a:p>
          <a:p>
            <a:pPr lvl="1"/>
            <a:r>
              <a:rPr lang="en-US" altLang="en-US" sz="2400" dirty="0"/>
              <a:t>part of the general quality management process</a:t>
            </a:r>
          </a:p>
          <a:p>
            <a:r>
              <a:rPr lang="en-US" altLang="en-US" sz="2800" dirty="0"/>
              <a:t>Project management function</a:t>
            </a:r>
          </a:p>
          <a:p>
            <a:pPr lvl="1"/>
            <a:r>
              <a:rPr lang="en-US" altLang="en-US" sz="2400" dirty="0"/>
              <a:t>provide information to project managers</a:t>
            </a:r>
          </a:p>
          <a:p>
            <a:r>
              <a:rPr lang="en-US" altLang="en-US" sz="2800" dirty="0"/>
              <a:t>Training and communication function</a:t>
            </a:r>
          </a:p>
          <a:p>
            <a:pPr lvl="1"/>
            <a:r>
              <a:rPr lang="en-US" altLang="en-US" sz="2400" dirty="0"/>
              <a:t>product knowledge is shared among development team members</a:t>
            </a:r>
          </a:p>
        </p:txBody>
      </p:sp>
      <p:sp>
        <p:nvSpPr>
          <p:cNvPr id="2" name="Slide Number Placeholder 1"/>
          <p:cNvSpPr>
            <a:spLocks noGrp="1"/>
          </p:cNvSpPr>
          <p:nvPr>
            <p:ph type="sldNum" sz="quarter" idx="12"/>
          </p:nvPr>
        </p:nvSpPr>
        <p:spPr/>
        <p:txBody>
          <a:bodyPr/>
          <a:lstStyle/>
          <a:p>
            <a:fld id="{16029373-6C5B-490F-B5A5-38FF4CFBCD5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Software Metric</a:t>
            </a:r>
          </a:p>
        </p:txBody>
      </p:sp>
      <p:sp>
        <p:nvSpPr>
          <p:cNvPr id="34819" name="Rectangle 3"/>
          <p:cNvSpPr>
            <a:spLocks noGrp="1" noChangeArrowheads="1"/>
          </p:cNvSpPr>
          <p:nvPr>
            <p:ph type="body" idx="1"/>
          </p:nvPr>
        </p:nvSpPr>
        <p:spPr>
          <a:xfrm>
            <a:off x="344406" y="1853248"/>
            <a:ext cx="10846334" cy="4534852"/>
          </a:xfrm>
        </p:spPr>
        <p:txBody>
          <a:bodyPr>
            <a:normAutofit/>
          </a:bodyPr>
          <a:lstStyle/>
          <a:p>
            <a:r>
              <a:rPr lang="en-US" altLang="en-US" sz="2400" dirty="0">
                <a:solidFill>
                  <a:srgbClr val="FF0000"/>
                </a:solidFill>
              </a:rPr>
              <a:t>Any type of measurement </a:t>
            </a:r>
            <a:r>
              <a:rPr lang="en-US" altLang="en-US" sz="2400" dirty="0"/>
              <a:t>that relates to a software system, process, or document</a:t>
            </a:r>
          </a:p>
          <a:p>
            <a:pPr lvl="1"/>
            <a:r>
              <a:rPr lang="en-US" altLang="en-US" sz="2000" dirty="0">
                <a:solidFill>
                  <a:srgbClr val="FF0000"/>
                </a:solidFill>
              </a:rPr>
              <a:t>LOC, person-months, function points</a:t>
            </a:r>
          </a:p>
          <a:p>
            <a:r>
              <a:rPr lang="en-US" altLang="en-US" sz="2400" dirty="0"/>
              <a:t>Metrics allow for the quantification of the software or a software process</a:t>
            </a:r>
          </a:p>
          <a:p>
            <a:r>
              <a:rPr lang="en-US" altLang="en-US" sz="2400" dirty="0"/>
              <a:t>May be used to predict product attributes or to control the software process</a:t>
            </a:r>
          </a:p>
        </p:txBody>
      </p:sp>
      <p:sp>
        <p:nvSpPr>
          <p:cNvPr id="2" name="Slide Number Placeholder 1"/>
          <p:cNvSpPr>
            <a:spLocks noGrp="1"/>
          </p:cNvSpPr>
          <p:nvPr>
            <p:ph type="sldNum" sz="quarter" idx="12"/>
          </p:nvPr>
        </p:nvSpPr>
        <p:spPr/>
        <p:txBody>
          <a:bodyPr/>
          <a:lstStyle/>
          <a:p>
            <a:fld id="{16029373-6C5B-490F-B5A5-38FF4CFBCD5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Static Metrics</a:t>
            </a:r>
          </a:p>
        </p:txBody>
      </p:sp>
      <p:sp>
        <p:nvSpPr>
          <p:cNvPr id="46083" name="Rectangle 3"/>
          <p:cNvSpPr>
            <a:spLocks noGrp="1" noChangeArrowheads="1"/>
          </p:cNvSpPr>
          <p:nvPr>
            <p:ph type="body" idx="1"/>
          </p:nvPr>
        </p:nvSpPr>
        <p:spPr>
          <a:xfrm>
            <a:off x="646112" y="1853248"/>
            <a:ext cx="10644188" cy="4724400"/>
          </a:xfrm>
        </p:spPr>
        <p:txBody>
          <a:bodyPr>
            <a:normAutofit lnSpcReduction="10000"/>
          </a:bodyPr>
          <a:lstStyle/>
          <a:p>
            <a:r>
              <a:rPr lang="en-US" altLang="en-US" sz="2400" dirty="0"/>
              <a:t>Fan-in</a:t>
            </a:r>
          </a:p>
          <a:p>
            <a:pPr lvl="1"/>
            <a:r>
              <a:rPr lang="en-US" altLang="en-US" sz="2400" dirty="0"/>
              <a:t>number of functions that call a particular function</a:t>
            </a:r>
          </a:p>
          <a:p>
            <a:r>
              <a:rPr lang="en-US" altLang="en-US" sz="2400" dirty="0"/>
              <a:t>Fan-out</a:t>
            </a:r>
          </a:p>
          <a:p>
            <a:pPr lvl="1"/>
            <a:r>
              <a:rPr lang="en-US" altLang="en-US" sz="2400" dirty="0"/>
              <a:t>number of functions called by a particular function</a:t>
            </a:r>
          </a:p>
          <a:p>
            <a:r>
              <a:rPr lang="en-US" altLang="en-US" sz="2400" dirty="0"/>
              <a:t>Length of code</a:t>
            </a:r>
          </a:p>
          <a:p>
            <a:pPr lvl="1"/>
            <a:r>
              <a:rPr lang="en-US" altLang="en-US" sz="2400" dirty="0"/>
              <a:t>size of program (</a:t>
            </a:r>
            <a:r>
              <a:rPr lang="en-US" altLang="en-US" sz="2400" dirty="0">
                <a:solidFill>
                  <a:srgbClr val="FF0000"/>
                </a:solidFill>
              </a:rPr>
              <a:t>LOC</a:t>
            </a:r>
            <a:r>
              <a:rPr lang="en-US" altLang="en-US" sz="2400" dirty="0"/>
              <a:t> or KLOC)</a:t>
            </a:r>
          </a:p>
          <a:p>
            <a:r>
              <a:rPr lang="en-US" altLang="en-US" sz="2400" dirty="0"/>
              <a:t>Complexity</a:t>
            </a:r>
          </a:p>
          <a:p>
            <a:pPr lvl="1"/>
            <a:r>
              <a:rPr lang="en-US" altLang="en-US" sz="2400" dirty="0"/>
              <a:t>measures </a:t>
            </a:r>
            <a:r>
              <a:rPr lang="en-US" altLang="en-US" sz="2400" dirty="0">
                <a:solidFill>
                  <a:srgbClr val="FF0000"/>
                </a:solidFill>
              </a:rPr>
              <a:t>control complexity </a:t>
            </a:r>
            <a:r>
              <a:rPr lang="en-US" altLang="en-US" sz="2400" dirty="0"/>
              <a:t>inside program</a:t>
            </a:r>
          </a:p>
          <a:p>
            <a:r>
              <a:rPr lang="en-US" altLang="en-US" sz="2400" dirty="0"/>
              <a:t>Fog index</a:t>
            </a:r>
          </a:p>
          <a:p>
            <a:pPr lvl="1"/>
            <a:r>
              <a:rPr lang="en-US" altLang="en-US" sz="2400" dirty="0"/>
              <a:t>average </a:t>
            </a:r>
            <a:r>
              <a:rPr lang="en-US" altLang="en-US" sz="2400" dirty="0">
                <a:solidFill>
                  <a:srgbClr val="FF0000"/>
                </a:solidFill>
              </a:rPr>
              <a:t>word and sentence lengths </a:t>
            </a:r>
            <a:r>
              <a:rPr lang="en-US" altLang="en-US" sz="2400" dirty="0"/>
              <a:t>in documents</a:t>
            </a:r>
          </a:p>
        </p:txBody>
      </p:sp>
      <p:sp>
        <p:nvSpPr>
          <p:cNvPr id="2" name="Slide Number Placeholder 1"/>
          <p:cNvSpPr>
            <a:spLocks noGrp="1"/>
          </p:cNvSpPr>
          <p:nvPr>
            <p:ph type="sldNum" sz="quarter" idx="12"/>
          </p:nvPr>
        </p:nvSpPr>
        <p:spPr/>
        <p:txBody>
          <a:bodyPr/>
          <a:lstStyle/>
          <a:p>
            <a:fld id="{16029373-6C5B-490F-B5A5-38FF4CFBCD5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good Software</a:t>
            </a:r>
          </a:p>
        </p:txBody>
      </p:sp>
      <p:sp>
        <p:nvSpPr>
          <p:cNvPr id="3" name="Content Placeholder 2"/>
          <p:cNvSpPr>
            <a:spLocks noGrp="1"/>
          </p:cNvSpPr>
          <p:nvPr>
            <p:ph idx="1"/>
          </p:nvPr>
        </p:nvSpPr>
        <p:spPr>
          <a:xfrm>
            <a:off x="454660" y="1446530"/>
            <a:ext cx="11125200" cy="4801870"/>
          </a:xfrm>
        </p:spPr>
        <p:txBody>
          <a:bodyPr>
            <a:normAutofit fontScale="97500" lnSpcReduction="10000"/>
          </a:bodyPr>
          <a:lstStyle/>
          <a:p>
            <a:r>
              <a:rPr lang="en-US" sz="2400"/>
              <a:t>A software product is concluded as a good software by what it offers and how well it can be used. </a:t>
            </a:r>
          </a:p>
          <a:p>
            <a:r>
              <a:rPr lang="en-US" sz="2400"/>
              <a:t>The factors that decide the software properties are divided into three categories: </a:t>
            </a:r>
            <a:r>
              <a:rPr lang="en-US" sz="2400">
                <a:solidFill>
                  <a:srgbClr val="FF0000"/>
                </a:solidFill>
              </a:rPr>
              <a:t>Operational</a:t>
            </a:r>
            <a:r>
              <a:rPr lang="en-US" sz="2400"/>
              <a:t>, </a:t>
            </a:r>
            <a:r>
              <a:rPr lang="en-US" sz="2400">
                <a:solidFill>
                  <a:srgbClr val="FF0000"/>
                </a:solidFill>
              </a:rPr>
              <a:t>Transitional</a:t>
            </a:r>
            <a:r>
              <a:rPr lang="en-US" sz="2400"/>
              <a:t>, and </a:t>
            </a:r>
            <a:r>
              <a:rPr lang="en-US" sz="2400">
                <a:solidFill>
                  <a:srgbClr val="FF0000"/>
                </a:solidFill>
              </a:rPr>
              <a:t>Maintenance</a:t>
            </a:r>
            <a:r>
              <a:rPr lang="en-US" sz="2400"/>
              <a:t>.</a:t>
            </a:r>
          </a:p>
          <a:p>
            <a:endParaRPr lang="en-US"/>
          </a:p>
          <a:p>
            <a:r>
              <a:rPr lang="en-US"/>
              <a:t>1. Operational: In operational categories, the factors includes, Budget, Usability, Efficiency, Correctness, Functionality, Dependability, Security, Safety</a:t>
            </a:r>
          </a:p>
          <a:p>
            <a:endParaRPr lang="en-US"/>
          </a:p>
          <a:p>
            <a:r>
              <a:rPr lang="en-US"/>
              <a:t>2. Transitional: When the software is moved from one platform to another, factors involed, Portability, Interoperability, Reusability, Adaptability</a:t>
            </a:r>
          </a:p>
          <a:p>
            <a:endParaRPr lang="en-US"/>
          </a:p>
          <a:p>
            <a:r>
              <a:rPr lang="en-US"/>
              <a:t>3. Maintenance: In this categories the factors involed are, Maintainability, Flexibility, Scalability</a:t>
            </a:r>
          </a:p>
        </p:txBody>
      </p:sp>
      <p:sp>
        <p:nvSpPr>
          <p:cNvPr id="4" name="Slide Number Placeholder 3"/>
          <p:cNvSpPr>
            <a:spLocks noGrp="1"/>
          </p:cNvSpPr>
          <p:nvPr>
            <p:ph type="sldNum" sz="quarter" idx="12"/>
          </p:nvPr>
        </p:nvSpPr>
        <p:spPr/>
        <p:txBody>
          <a:bodyPr/>
          <a:lstStyle/>
          <a:p>
            <a:fld id="{16029373-6C5B-490F-B5A5-38FF4CFBCD5B}"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C6E0-FBC8-31EE-05F8-C8B64D48721A}"/>
              </a:ext>
            </a:extLst>
          </p:cNvPr>
          <p:cNvSpPr>
            <a:spLocks noGrp="1"/>
          </p:cNvSpPr>
          <p:nvPr>
            <p:ph type="title"/>
          </p:nvPr>
        </p:nvSpPr>
        <p:spPr>
          <a:xfrm>
            <a:off x="1786017" y="2819400"/>
            <a:ext cx="9404723" cy="1400530"/>
          </a:xfrm>
        </p:spPr>
        <p:txBody>
          <a:bodyPr/>
          <a:lstStyle/>
          <a:p>
            <a:r>
              <a:rPr lang="en-GB" dirty="0"/>
              <a:t>Software Quality Metrics</a:t>
            </a:r>
            <a:br>
              <a:rPr lang="en-GB" dirty="0"/>
            </a:br>
            <a:endParaRPr lang="en-PK" dirty="0"/>
          </a:p>
        </p:txBody>
      </p:sp>
      <p:sp>
        <p:nvSpPr>
          <p:cNvPr id="4" name="Slide Number Placeholder 3">
            <a:extLst>
              <a:ext uri="{FF2B5EF4-FFF2-40B4-BE49-F238E27FC236}">
                <a16:creationId xmlns:a16="http://schemas.microsoft.com/office/drawing/2014/main" id="{4ABD9D37-FC9E-0429-25B5-EDE35FDEBAF2}"/>
              </a:ext>
            </a:extLst>
          </p:cNvPr>
          <p:cNvSpPr>
            <a:spLocks noGrp="1"/>
          </p:cNvSpPr>
          <p:nvPr>
            <p:ph type="sldNum" sz="quarter" idx="12"/>
          </p:nvPr>
        </p:nvSpPr>
        <p:spPr/>
        <p:txBody>
          <a:bodyPr/>
          <a:lstStyle/>
          <a:p>
            <a:fld id="{16029373-6C5B-490F-B5A5-38FF4CFBCD5B}" type="slidenum">
              <a:rPr lang="en-US" smtClean="0"/>
              <a:t>17</a:t>
            </a:fld>
            <a:endParaRPr lang="en-US"/>
          </a:p>
        </p:txBody>
      </p:sp>
    </p:spTree>
    <p:extLst>
      <p:ext uri="{BB962C8B-B14F-4D97-AF65-F5344CB8AC3E}">
        <p14:creationId xmlns:p14="http://schemas.microsoft.com/office/powerpoint/2010/main" val="346174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DFBF-A05E-6DD1-C644-621C1F418021}"/>
              </a:ext>
            </a:extLst>
          </p:cNvPr>
          <p:cNvSpPr>
            <a:spLocks noGrp="1"/>
          </p:cNvSpPr>
          <p:nvPr>
            <p:ph type="title"/>
          </p:nvPr>
        </p:nvSpPr>
        <p:spPr>
          <a:xfrm>
            <a:off x="197876" y="219636"/>
            <a:ext cx="9404723" cy="1400530"/>
          </a:xfrm>
        </p:spPr>
        <p:txBody>
          <a:bodyPr/>
          <a:lstStyle/>
          <a:p>
            <a:r>
              <a:rPr lang="en-GB" dirty="0"/>
              <a:t>Software Quality Metrics</a:t>
            </a:r>
            <a:br>
              <a:rPr lang="en-GB" dirty="0"/>
            </a:br>
            <a:endParaRPr lang="en-PK" dirty="0"/>
          </a:p>
        </p:txBody>
      </p:sp>
      <p:sp>
        <p:nvSpPr>
          <p:cNvPr id="3" name="Content Placeholder 2">
            <a:extLst>
              <a:ext uri="{FF2B5EF4-FFF2-40B4-BE49-F238E27FC236}">
                <a16:creationId xmlns:a16="http://schemas.microsoft.com/office/drawing/2014/main" id="{5121451E-FDCF-9305-C269-45F609196B7B}"/>
              </a:ext>
            </a:extLst>
          </p:cNvPr>
          <p:cNvSpPr>
            <a:spLocks noGrp="1"/>
          </p:cNvSpPr>
          <p:nvPr>
            <p:ph idx="1"/>
          </p:nvPr>
        </p:nvSpPr>
        <p:spPr>
          <a:xfrm>
            <a:off x="475129" y="1479177"/>
            <a:ext cx="11143130" cy="4903694"/>
          </a:xfrm>
        </p:spPr>
        <p:txBody>
          <a:bodyPr>
            <a:normAutofit/>
          </a:bodyPr>
          <a:lstStyle/>
          <a:p>
            <a:pPr marL="0" indent="0">
              <a:lnSpc>
                <a:spcPct val="150000"/>
              </a:lnSpc>
              <a:buNone/>
            </a:pPr>
            <a:r>
              <a:rPr lang="en-GB" sz="2400" b="1" i="0" dirty="0">
                <a:solidFill>
                  <a:srgbClr val="000000"/>
                </a:solidFill>
                <a:effectLst/>
                <a:latin typeface="inherit"/>
              </a:rPr>
              <a:t>Product quality metrics</a:t>
            </a:r>
            <a:r>
              <a:rPr lang="en-GB" sz="2400" b="0" i="0" dirty="0">
                <a:solidFill>
                  <a:srgbClr val="000000"/>
                </a:solidFill>
                <a:effectLst/>
                <a:latin typeface="Verdana" panose="020B0604030504040204" pitchFamily="34" charset="0"/>
              </a:rPr>
              <a:t> </a:t>
            </a:r>
            <a:endParaRPr lang="en-GB" b="0" i="0" dirty="0">
              <a:solidFill>
                <a:srgbClr val="000000"/>
              </a:solidFill>
              <a:effectLst/>
              <a:latin typeface="Verdana" panose="020B0604030504040204" pitchFamily="34" charset="0"/>
            </a:endParaRPr>
          </a:p>
          <a:p>
            <a:pPr lvl="1">
              <a:lnSpc>
                <a:spcPct val="150000"/>
              </a:lnSpc>
              <a:buFont typeface="Arial" panose="020B0604020202020204" pitchFamily="34" charset="0"/>
              <a:buChar char="•"/>
            </a:pPr>
            <a:r>
              <a:rPr lang="en-GB" b="0" i="0" dirty="0">
                <a:solidFill>
                  <a:srgbClr val="000000"/>
                </a:solidFill>
                <a:effectLst/>
                <a:latin typeface="Verdana" panose="020B0604030504040204" pitchFamily="34" charset="0"/>
              </a:rPr>
              <a:t>Describes the characteristics of the product such as size, complexity, design features, performance, and quality level.</a:t>
            </a:r>
          </a:p>
          <a:p>
            <a:pPr marL="0" indent="0" algn="l">
              <a:lnSpc>
                <a:spcPct val="150000"/>
              </a:lnSpc>
              <a:buNone/>
            </a:pPr>
            <a:r>
              <a:rPr lang="en-GB" sz="2400" b="1" i="0" dirty="0">
                <a:solidFill>
                  <a:srgbClr val="000000"/>
                </a:solidFill>
                <a:effectLst/>
                <a:latin typeface="inherit"/>
              </a:rPr>
              <a:t>Process quality metrics</a:t>
            </a:r>
            <a:endParaRPr lang="en-GB" b="0" i="0" dirty="0">
              <a:solidFill>
                <a:srgbClr val="000000"/>
              </a:solidFill>
              <a:effectLst/>
              <a:latin typeface="Verdana" panose="020B0604030504040204" pitchFamily="34" charset="0"/>
            </a:endParaRPr>
          </a:p>
          <a:p>
            <a:pPr lvl="1">
              <a:lnSpc>
                <a:spcPct val="150000"/>
              </a:lnSpc>
              <a:buFont typeface="Arial" panose="020B0604020202020204" pitchFamily="34" charset="0"/>
              <a:buChar char="•"/>
            </a:pPr>
            <a:r>
              <a:rPr lang="en-GB" b="0" i="0" dirty="0">
                <a:solidFill>
                  <a:srgbClr val="000000"/>
                </a:solidFill>
                <a:effectLst/>
                <a:latin typeface="Verdana" panose="020B0604030504040204" pitchFamily="34" charset="0"/>
              </a:rPr>
              <a:t>These characteristics can be used to improve the development and maintenance activities of the software.</a:t>
            </a:r>
          </a:p>
          <a:p>
            <a:pPr marL="0" indent="0">
              <a:lnSpc>
                <a:spcPct val="150000"/>
              </a:lnSpc>
              <a:buNone/>
            </a:pPr>
            <a:r>
              <a:rPr lang="en-GB" sz="2400" b="1" i="0" dirty="0">
                <a:solidFill>
                  <a:srgbClr val="000000"/>
                </a:solidFill>
                <a:effectLst/>
                <a:latin typeface="inherit"/>
              </a:rPr>
              <a:t>Maintenance quality metrics</a:t>
            </a:r>
            <a:endParaRPr lang="en-GB" b="0" i="0" dirty="0">
              <a:solidFill>
                <a:srgbClr val="000000"/>
              </a:solidFill>
              <a:effectLst/>
              <a:latin typeface="Verdana" panose="020B0604030504040204" pitchFamily="34" charset="0"/>
            </a:endParaRPr>
          </a:p>
          <a:p>
            <a:pPr lvl="1">
              <a:lnSpc>
                <a:spcPct val="150000"/>
              </a:lnSpc>
              <a:buFont typeface="Arial" panose="020B0604020202020204" pitchFamily="34" charset="0"/>
              <a:buChar char="•"/>
            </a:pPr>
            <a:r>
              <a:rPr lang="en-GB" b="0" i="0" dirty="0">
                <a:solidFill>
                  <a:srgbClr val="000000"/>
                </a:solidFill>
                <a:effectLst/>
                <a:latin typeface="Verdana" panose="020B0604030504040204" pitchFamily="34" charset="0"/>
              </a:rPr>
              <a:t>Although much cannot be done to alter the quality of the product during this phase, but only few fixes that can be carried out to eliminate the defects.</a:t>
            </a:r>
            <a:endParaRPr lang="en-PK" dirty="0"/>
          </a:p>
        </p:txBody>
      </p:sp>
      <p:sp>
        <p:nvSpPr>
          <p:cNvPr id="4" name="Slide Number Placeholder 3">
            <a:extLst>
              <a:ext uri="{FF2B5EF4-FFF2-40B4-BE49-F238E27FC236}">
                <a16:creationId xmlns:a16="http://schemas.microsoft.com/office/drawing/2014/main" id="{3D5EC12C-26F2-89C6-368F-321B2055CDE0}"/>
              </a:ext>
            </a:extLst>
          </p:cNvPr>
          <p:cNvSpPr>
            <a:spLocks noGrp="1"/>
          </p:cNvSpPr>
          <p:nvPr>
            <p:ph type="sldNum" sz="quarter" idx="12"/>
          </p:nvPr>
        </p:nvSpPr>
        <p:spPr/>
        <p:txBody>
          <a:bodyPr/>
          <a:lstStyle/>
          <a:p>
            <a:fld id="{16029373-6C5B-490F-B5A5-38FF4CFBCD5B}" type="slidenum">
              <a:rPr lang="en-US" smtClean="0"/>
              <a:t>18</a:t>
            </a:fld>
            <a:endParaRPr lang="en-US"/>
          </a:p>
        </p:txBody>
      </p:sp>
    </p:spTree>
    <p:extLst>
      <p:ext uri="{BB962C8B-B14F-4D97-AF65-F5344CB8AC3E}">
        <p14:creationId xmlns:p14="http://schemas.microsoft.com/office/powerpoint/2010/main" val="40485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2EA2-D221-771D-D4C5-3CB569707174}"/>
              </a:ext>
            </a:extLst>
          </p:cNvPr>
          <p:cNvSpPr>
            <a:spLocks noGrp="1"/>
          </p:cNvSpPr>
          <p:nvPr>
            <p:ph type="title"/>
          </p:nvPr>
        </p:nvSpPr>
        <p:spPr>
          <a:xfrm>
            <a:off x="350276" y="103095"/>
            <a:ext cx="9404723" cy="767687"/>
          </a:xfrm>
        </p:spPr>
        <p:txBody>
          <a:bodyPr/>
          <a:lstStyle/>
          <a:p>
            <a:r>
              <a:rPr lang="en-GB" dirty="0"/>
              <a:t>Product Quality Metrics</a:t>
            </a:r>
            <a:br>
              <a:rPr lang="en-GB" dirty="0"/>
            </a:br>
            <a:endParaRPr lang="en-PK" dirty="0"/>
          </a:p>
        </p:txBody>
      </p:sp>
      <p:sp>
        <p:nvSpPr>
          <p:cNvPr id="3" name="Content Placeholder 2">
            <a:extLst>
              <a:ext uri="{FF2B5EF4-FFF2-40B4-BE49-F238E27FC236}">
                <a16:creationId xmlns:a16="http://schemas.microsoft.com/office/drawing/2014/main" id="{B8587181-C038-0DD6-0441-09791889A07B}"/>
              </a:ext>
            </a:extLst>
          </p:cNvPr>
          <p:cNvSpPr>
            <a:spLocks noGrp="1"/>
          </p:cNvSpPr>
          <p:nvPr>
            <p:ph idx="1"/>
          </p:nvPr>
        </p:nvSpPr>
        <p:spPr>
          <a:xfrm>
            <a:off x="304800" y="1604682"/>
            <a:ext cx="11582399" cy="5253318"/>
          </a:xfrm>
        </p:spPr>
        <p:txBody>
          <a:bodyPr>
            <a:noAutofit/>
          </a:bodyPr>
          <a:lstStyle/>
          <a:p>
            <a:pPr marL="457200" indent="-457200">
              <a:buFont typeface="+mj-lt"/>
              <a:buAutoNum type="arabicPeriod"/>
            </a:pPr>
            <a:r>
              <a:rPr lang="en-GB" b="1" dirty="0">
                <a:latin typeface="Times New Roman" panose="02020603050405020304" pitchFamily="18" charset="0"/>
                <a:cs typeface="Times New Roman" panose="02020603050405020304" pitchFamily="18" charset="0"/>
              </a:rPr>
              <a:t>Mean Time to Failure </a:t>
            </a:r>
          </a:p>
          <a:p>
            <a:pPr marL="400050" lvl="1" indent="0">
              <a:buNone/>
            </a:pPr>
            <a:r>
              <a:rPr lang="en-GB" dirty="0">
                <a:latin typeface="Times New Roman" panose="02020603050405020304" pitchFamily="18" charset="0"/>
                <a:cs typeface="Times New Roman" panose="02020603050405020304" pitchFamily="18" charset="0"/>
              </a:rPr>
              <a:t>It is the time between failures. This metric is mostly used with safety critical systems such as the airline traffic control systems, avionics, and weapons.</a:t>
            </a:r>
          </a:p>
          <a:p>
            <a:pPr marL="457200" indent="-457200">
              <a:buFont typeface="+mj-lt"/>
              <a:buAutoNum type="arabicPeriod"/>
            </a:pPr>
            <a:r>
              <a:rPr lang="en-GB" b="1" dirty="0">
                <a:latin typeface="Times New Roman" panose="02020603050405020304" pitchFamily="18" charset="0"/>
                <a:cs typeface="Times New Roman" panose="02020603050405020304" pitchFamily="18" charset="0"/>
              </a:rPr>
              <a:t>Defect Density </a:t>
            </a:r>
          </a:p>
          <a:p>
            <a:pPr marL="400050" lvl="1" indent="0">
              <a:buNone/>
            </a:pPr>
            <a:r>
              <a:rPr lang="en-GB" dirty="0">
                <a:latin typeface="Times New Roman" panose="02020603050405020304" pitchFamily="18" charset="0"/>
                <a:cs typeface="Times New Roman" panose="02020603050405020304" pitchFamily="18" charset="0"/>
              </a:rPr>
              <a:t>It measures the defects relative to the software size expressed as lines of code or function point, etc. i.e., it measures code quality per unit. This metric is used in many commercial software systems.</a:t>
            </a:r>
          </a:p>
          <a:p>
            <a:pPr marL="457200" indent="-457200">
              <a:buFont typeface="+mj-lt"/>
              <a:buAutoNum type="arabicPeriod"/>
            </a:pPr>
            <a:r>
              <a:rPr lang="en-GB" b="1" dirty="0">
                <a:latin typeface="Times New Roman" panose="02020603050405020304" pitchFamily="18" charset="0"/>
                <a:cs typeface="Times New Roman" panose="02020603050405020304" pitchFamily="18" charset="0"/>
              </a:rPr>
              <a:t>Customer Problems </a:t>
            </a:r>
          </a:p>
          <a:p>
            <a:pPr marL="685800" lvl="1"/>
            <a:r>
              <a:rPr lang="en-GB" dirty="0">
                <a:latin typeface="Times New Roman" panose="02020603050405020304" pitchFamily="18" charset="0"/>
                <a:cs typeface="Times New Roman" panose="02020603050405020304" pitchFamily="18" charset="0"/>
              </a:rPr>
              <a:t>It measures the problems that customers encounter when using the product.   </a:t>
            </a:r>
          </a:p>
          <a:p>
            <a:pPr marL="685800" lvl="1"/>
            <a:r>
              <a:rPr lang="en-GB" dirty="0">
                <a:latin typeface="Times New Roman" panose="02020603050405020304" pitchFamily="18" charset="0"/>
                <a:cs typeface="Times New Roman" panose="02020603050405020304" pitchFamily="18" charset="0"/>
              </a:rPr>
              <a:t>The problems metric is usually expressed in terms of Problems per User-Month (PUM). </a:t>
            </a:r>
          </a:p>
          <a:p>
            <a:pPr marL="457200" indent="-457200">
              <a:buFont typeface="+mj-lt"/>
              <a:buAutoNum type="arabicPeriod"/>
            </a:pPr>
            <a:r>
              <a:rPr lang="en-GB" sz="1800" b="1" i="0" dirty="0">
                <a:effectLst/>
                <a:latin typeface="Times New Roman" panose="02020603050405020304" pitchFamily="18" charset="0"/>
                <a:cs typeface="Times New Roman" panose="02020603050405020304" pitchFamily="18" charset="0"/>
              </a:rPr>
              <a:t>Customer Satisfaction</a:t>
            </a:r>
          </a:p>
          <a:p>
            <a:pPr marL="0" indent="0">
              <a:buNone/>
            </a:pPr>
            <a:r>
              <a:rPr lang="en-GB" sz="1800" b="0" i="0" dirty="0">
                <a:solidFill>
                  <a:srgbClr val="000000"/>
                </a:solidFill>
                <a:effectLst/>
                <a:latin typeface="Times New Roman" panose="02020603050405020304" pitchFamily="18" charset="0"/>
                <a:cs typeface="Times New Roman" panose="02020603050405020304" pitchFamily="18" charset="0"/>
              </a:rPr>
              <a:t>	Customer satisfaction is often measured by customer survey data through the five-point scale</a:t>
            </a:r>
          </a:p>
          <a:p>
            <a:pPr lvl="1">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Very satisfied, Satisfied</a:t>
            </a:r>
            <a:r>
              <a:rPr lang="en-GB" dirty="0">
                <a:solidFill>
                  <a:srgbClr val="000000"/>
                </a:solidFill>
                <a:latin typeface="Times New Roman" panose="02020603050405020304" pitchFamily="18" charset="0"/>
                <a:cs typeface="Times New Roman" panose="02020603050405020304" pitchFamily="18" charset="0"/>
              </a:rPr>
              <a:t>, </a:t>
            </a:r>
            <a:r>
              <a:rPr lang="en-GB" b="0" i="0" dirty="0">
                <a:solidFill>
                  <a:srgbClr val="000000"/>
                </a:solidFill>
                <a:effectLst/>
                <a:latin typeface="Times New Roman" panose="02020603050405020304" pitchFamily="18" charset="0"/>
                <a:cs typeface="Times New Roman" panose="02020603050405020304" pitchFamily="18" charset="0"/>
              </a:rPr>
              <a:t>Neutral, Dissatisfied, Very dissatisfied</a:t>
            </a:r>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2DB052-2239-7414-488F-CA2E76C0FDE0}"/>
              </a:ext>
            </a:extLst>
          </p:cNvPr>
          <p:cNvSpPr>
            <a:spLocks noGrp="1"/>
          </p:cNvSpPr>
          <p:nvPr>
            <p:ph type="sldNum" sz="quarter" idx="12"/>
          </p:nvPr>
        </p:nvSpPr>
        <p:spPr/>
        <p:txBody>
          <a:bodyPr/>
          <a:lstStyle/>
          <a:p>
            <a:fld id="{16029373-6C5B-490F-B5A5-38FF4CFBCD5B}" type="slidenum">
              <a:rPr lang="en-US" smtClean="0"/>
              <a:t>19</a:t>
            </a:fld>
            <a:endParaRPr lang="en-US"/>
          </a:p>
        </p:txBody>
      </p:sp>
    </p:spTree>
    <p:extLst>
      <p:ext uri="{BB962C8B-B14F-4D97-AF65-F5344CB8AC3E}">
        <p14:creationId xmlns:p14="http://schemas.microsoft.com/office/powerpoint/2010/main" val="17288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ym typeface="+mn-ea"/>
              </a:rPr>
              <a:t>Software Quality Assurance</a:t>
            </a:r>
            <a:endParaRPr lang="en-US"/>
          </a:p>
        </p:txBody>
      </p:sp>
      <p:sp>
        <p:nvSpPr>
          <p:cNvPr id="4" name="Slide Number Placeholder 3"/>
          <p:cNvSpPr>
            <a:spLocks noGrp="1"/>
          </p:cNvSpPr>
          <p:nvPr>
            <p:ph type="sldNum" sz="quarter" idx="12"/>
          </p:nvPr>
        </p:nvSpPr>
        <p:spPr/>
        <p:txBody>
          <a:bodyPr/>
          <a:lstStyle/>
          <a:p>
            <a:fld id="{16029373-6C5B-490F-B5A5-38FF4CFBCD5B}" type="slidenum">
              <a:rPr lang="en-US" smtClean="0"/>
              <a:t>2</a:t>
            </a:fld>
            <a:endParaRPr lang="en-US"/>
          </a:p>
        </p:txBody>
      </p:sp>
      <p:sp>
        <p:nvSpPr>
          <p:cNvPr id="833539" name="Oval 833538"/>
          <p:cNvSpPr/>
          <p:nvPr/>
        </p:nvSpPr>
        <p:spPr>
          <a:xfrm>
            <a:off x="2430780" y="2200275"/>
            <a:ext cx="5156200" cy="3632200"/>
          </a:xfrm>
          <a:prstGeom prst="ellipse">
            <a:avLst/>
          </a:prstGeom>
          <a:solidFill>
            <a:srgbClr val="DADADA"/>
          </a:solidFill>
          <a:ln w="25400" cap="flat" cmpd="sng">
            <a:solidFill>
              <a:schemeClr val="tx1"/>
            </a:solidFill>
            <a:prstDash val="solid"/>
            <a:headEnd type="none" w="med" len="med"/>
            <a:tailEnd type="none" w="med" len="med"/>
          </a:ln>
        </p:spPr>
        <p:txBody>
          <a:bodyPr/>
          <a:lstStyle/>
          <a:p>
            <a:endParaRPr lang="en-US"/>
          </a:p>
        </p:txBody>
      </p:sp>
      <p:sp>
        <p:nvSpPr>
          <p:cNvPr id="833540" name="Oval 833539"/>
          <p:cNvSpPr/>
          <p:nvPr/>
        </p:nvSpPr>
        <p:spPr>
          <a:xfrm>
            <a:off x="5097780" y="2352675"/>
            <a:ext cx="1574800" cy="1574800"/>
          </a:xfrm>
          <a:prstGeom prst="ellipse">
            <a:avLst/>
          </a:prstGeom>
          <a:solidFill>
            <a:srgbClr val="96E3FE"/>
          </a:solidFill>
          <a:ln w="25400" cap="flat" cmpd="sng">
            <a:solidFill>
              <a:schemeClr val="tx1"/>
            </a:solidFill>
            <a:prstDash val="solid"/>
            <a:headEnd type="none" w="med" len="med"/>
            <a:tailEnd type="none" w="med" len="med"/>
          </a:ln>
        </p:spPr>
        <p:txBody>
          <a:bodyPr/>
          <a:lstStyle/>
          <a:p>
            <a:endParaRPr lang="en-US"/>
          </a:p>
        </p:txBody>
      </p:sp>
      <p:sp>
        <p:nvSpPr>
          <p:cNvPr id="833541" name="Rectangles 833540"/>
          <p:cNvSpPr/>
          <p:nvPr/>
        </p:nvSpPr>
        <p:spPr>
          <a:xfrm>
            <a:off x="5299393" y="2719388"/>
            <a:ext cx="1235075" cy="831850"/>
          </a:xfrm>
          <a:prstGeom prst="rect">
            <a:avLst/>
          </a:prstGeom>
          <a:noFill/>
          <a:ln w="12700">
            <a:noFill/>
          </a:ln>
        </p:spPr>
        <p:txBody>
          <a:bodyPr wrap="none" lIns="90487" tIns="44450" rIns="90487" bIns="44450">
            <a:spAutoFit/>
          </a:bodyPr>
          <a:lstStyle/>
          <a:p>
            <a:pPr algn="ctr"/>
            <a:r>
              <a:rPr>
                <a:solidFill>
                  <a:schemeClr val="bg2"/>
                </a:solidFill>
                <a:latin typeface="Helvetica" charset="0"/>
              </a:rPr>
              <a:t>Formal</a:t>
            </a:r>
          </a:p>
          <a:p>
            <a:pPr algn="ctr"/>
            <a:r>
              <a:rPr>
                <a:solidFill>
                  <a:schemeClr val="bg2"/>
                </a:solidFill>
                <a:latin typeface="Helvetica" charset="0"/>
              </a:rPr>
              <a:t>Technical</a:t>
            </a:r>
          </a:p>
          <a:p>
            <a:pPr algn="ctr"/>
            <a:r>
              <a:rPr>
                <a:solidFill>
                  <a:schemeClr val="bg2"/>
                </a:solidFill>
                <a:latin typeface="Helvetica" charset="0"/>
              </a:rPr>
              <a:t>Reviews</a:t>
            </a:r>
            <a:endParaRPr>
              <a:latin typeface="Helvetica" charset="0"/>
            </a:endParaRPr>
          </a:p>
        </p:txBody>
      </p:sp>
      <p:sp>
        <p:nvSpPr>
          <p:cNvPr id="833542" name="Oval 833541"/>
          <p:cNvSpPr/>
          <p:nvPr/>
        </p:nvSpPr>
        <p:spPr>
          <a:xfrm>
            <a:off x="5554980" y="3876675"/>
            <a:ext cx="1574800" cy="1574800"/>
          </a:xfrm>
          <a:prstGeom prst="ellipse">
            <a:avLst/>
          </a:prstGeom>
          <a:solidFill>
            <a:schemeClr val="accent1"/>
          </a:solidFill>
          <a:ln w="25400" cap="flat" cmpd="sng">
            <a:solidFill>
              <a:schemeClr val="tx1"/>
            </a:solidFill>
            <a:prstDash val="solid"/>
            <a:headEnd type="none" w="med" len="med"/>
            <a:tailEnd type="none" w="med" len="med"/>
          </a:ln>
        </p:spPr>
        <p:txBody>
          <a:bodyPr/>
          <a:lstStyle/>
          <a:p>
            <a:endParaRPr lang="en-US"/>
          </a:p>
        </p:txBody>
      </p:sp>
      <p:sp>
        <p:nvSpPr>
          <p:cNvPr id="833543" name="Rectangles 833542"/>
          <p:cNvSpPr/>
          <p:nvPr/>
        </p:nvSpPr>
        <p:spPr>
          <a:xfrm>
            <a:off x="5756593" y="4243388"/>
            <a:ext cx="1196975" cy="831850"/>
          </a:xfrm>
          <a:prstGeom prst="rect">
            <a:avLst/>
          </a:prstGeom>
          <a:noFill/>
          <a:ln w="12700">
            <a:noFill/>
          </a:ln>
        </p:spPr>
        <p:txBody>
          <a:bodyPr wrap="none" lIns="90487" tIns="44450" rIns="90487" bIns="44450">
            <a:spAutoFit/>
          </a:bodyPr>
          <a:lstStyle/>
          <a:p>
            <a:pPr algn="ctr"/>
            <a:r>
              <a:rPr>
                <a:latin typeface="Helvetica" charset="0"/>
              </a:rPr>
              <a:t>Test </a:t>
            </a:r>
          </a:p>
          <a:p>
            <a:pPr algn="ctr"/>
            <a:r>
              <a:rPr>
                <a:latin typeface="Helvetica" charset="0"/>
              </a:rPr>
              <a:t>Planning</a:t>
            </a:r>
          </a:p>
          <a:p>
            <a:pPr algn="ctr"/>
            <a:r>
              <a:rPr>
                <a:latin typeface="Helvetica" charset="0"/>
              </a:rPr>
              <a:t>&amp; Review</a:t>
            </a:r>
          </a:p>
        </p:txBody>
      </p:sp>
      <p:sp>
        <p:nvSpPr>
          <p:cNvPr id="833544" name="Oval 833543"/>
          <p:cNvSpPr/>
          <p:nvPr/>
        </p:nvSpPr>
        <p:spPr>
          <a:xfrm>
            <a:off x="4043680" y="4257675"/>
            <a:ext cx="1574800" cy="1574800"/>
          </a:xfrm>
          <a:prstGeom prst="ellipse">
            <a:avLst/>
          </a:prstGeom>
          <a:solidFill>
            <a:srgbClr val="D1039B"/>
          </a:solidFill>
          <a:ln w="25400" cap="flat" cmpd="sng">
            <a:solidFill>
              <a:schemeClr val="tx1"/>
            </a:solidFill>
            <a:prstDash val="solid"/>
            <a:headEnd type="none" w="med" len="med"/>
            <a:tailEnd type="none" w="med" len="med"/>
          </a:ln>
        </p:spPr>
        <p:txBody>
          <a:bodyPr/>
          <a:lstStyle/>
          <a:p>
            <a:endParaRPr lang="en-US"/>
          </a:p>
        </p:txBody>
      </p:sp>
      <p:sp>
        <p:nvSpPr>
          <p:cNvPr id="833545" name="Rectangles 833544"/>
          <p:cNvSpPr/>
          <p:nvPr/>
        </p:nvSpPr>
        <p:spPr>
          <a:xfrm>
            <a:off x="4003993" y="4852988"/>
            <a:ext cx="1654175" cy="336550"/>
          </a:xfrm>
          <a:prstGeom prst="rect">
            <a:avLst/>
          </a:prstGeom>
          <a:noFill/>
          <a:ln w="12700">
            <a:noFill/>
          </a:ln>
        </p:spPr>
        <p:txBody>
          <a:bodyPr wrap="none" lIns="90487" tIns="44450" rIns="90487" bIns="44450">
            <a:spAutoFit/>
          </a:bodyPr>
          <a:lstStyle/>
          <a:p>
            <a:r>
              <a:rPr>
                <a:latin typeface="Helvetica" charset="0"/>
              </a:rPr>
              <a:t>Measurement</a:t>
            </a:r>
          </a:p>
        </p:txBody>
      </p:sp>
      <p:sp>
        <p:nvSpPr>
          <p:cNvPr id="833546" name="Oval 833545"/>
          <p:cNvSpPr/>
          <p:nvPr/>
        </p:nvSpPr>
        <p:spPr>
          <a:xfrm>
            <a:off x="2583180" y="3648075"/>
            <a:ext cx="1574800" cy="1574800"/>
          </a:xfrm>
          <a:prstGeom prst="ellipse">
            <a:avLst/>
          </a:prstGeom>
          <a:solidFill>
            <a:srgbClr val="8C4881"/>
          </a:solidFill>
          <a:ln w="25400" cap="flat" cmpd="sng">
            <a:solidFill>
              <a:schemeClr val="tx1"/>
            </a:solidFill>
            <a:prstDash val="solid"/>
            <a:headEnd type="none" w="med" len="med"/>
            <a:tailEnd type="none" w="med" len="med"/>
          </a:ln>
        </p:spPr>
        <p:txBody>
          <a:bodyPr/>
          <a:lstStyle/>
          <a:p>
            <a:endParaRPr lang="en-US"/>
          </a:p>
        </p:txBody>
      </p:sp>
      <p:sp>
        <p:nvSpPr>
          <p:cNvPr id="833547" name="Rectangles 833546"/>
          <p:cNvSpPr/>
          <p:nvPr/>
        </p:nvSpPr>
        <p:spPr>
          <a:xfrm>
            <a:off x="2708593" y="4014788"/>
            <a:ext cx="1260475" cy="831850"/>
          </a:xfrm>
          <a:prstGeom prst="rect">
            <a:avLst/>
          </a:prstGeom>
          <a:noFill/>
          <a:ln w="12700">
            <a:noFill/>
          </a:ln>
        </p:spPr>
        <p:txBody>
          <a:bodyPr wrap="none" lIns="90487" tIns="44450" rIns="90487" bIns="44450">
            <a:spAutoFit/>
          </a:bodyPr>
          <a:lstStyle/>
          <a:p>
            <a:pPr algn="ctr"/>
            <a:r>
              <a:rPr>
                <a:latin typeface="Helvetica" charset="0"/>
              </a:rPr>
              <a:t>Analysis</a:t>
            </a:r>
          </a:p>
          <a:p>
            <a:pPr algn="ctr"/>
            <a:r>
              <a:rPr>
                <a:latin typeface="Helvetica" charset="0"/>
              </a:rPr>
              <a:t>&amp;</a:t>
            </a:r>
          </a:p>
          <a:p>
            <a:pPr algn="ctr"/>
            <a:r>
              <a:rPr>
                <a:latin typeface="Helvetica" charset="0"/>
              </a:rPr>
              <a:t>Reporting</a:t>
            </a:r>
          </a:p>
        </p:txBody>
      </p:sp>
      <p:sp>
        <p:nvSpPr>
          <p:cNvPr id="833548" name="Oval 833547"/>
          <p:cNvSpPr/>
          <p:nvPr/>
        </p:nvSpPr>
        <p:spPr>
          <a:xfrm>
            <a:off x="3497580" y="2352675"/>
            <a:ext cx="1574800" cy="1574800"/>
          </a:xfrm>
          <a:prstGeom prst="ellipse">
            <a:avLst/>
          </a:prstGeom>
          <a:solidFill>
            <a:srgbClr val="AD278D"/>
          </a:solidFill>
          <a:ln w="25400" cap="flat" cmpd="sng">
            <a:solidFill>
              <a:schemeClr val="tx1"/>
            </a:solidFill>
            <a:prstDash val="solid"/>
            <a:headEnd type="none" w="med" len="med"/>
            <a:tailEnd type="none" w="med" len="med"/>
          </a:ln>
        </p:spPr>
        <p:txBody>
          <a:bodyPr/>
          <a:lstStyle/>
          <a:p>
            <a:endParaRPr lang="en-US"/>
          </a:p>
        </p:txBody>
      </p:sp>
      <p:sp>
        <p:nvSpPr>
          <p:cNvPr id="833549" name="Rectangles 833548"/>
          <p:cNvSpPr/>
          <p:nvPr/>
        </p:nvSpPr>
        <p:spPr>
          <a:xfrm>
            <a:off x="3521393" y="2643188"/>
            <a:ext cx="1463675" cy="831850"/>
          </a:xfrm>
          <a:prstGeom prst="rect">
            <a:avLst/>
          </a:prstGeom>
          <a:noFill/>
          <a:ln w="12700">
            <a:noFill/>
          </a:ln>
        </p:spPr>
        <p:txBody>
          <a:bodyPr wrap="none" lIns="90487" tIns="44450" rIns="90487" bIns="44450">
            <a:spAutoFit/>
          </a:bodyPr>
          <a:lstStyle/>
          <a:p>
            <a:pPr algn="ctr"/>
            <a:r>
              <a:rPr>
                <a:latin typeface="Helvetica" charset="0"/>
              </a:rPr>
              <a:t>Process</a:t>
            </a:r>
          </a:p>
          <a:p>
            <a:pPr algn="ctr"/>
            <a:r>
              <a:rPr>
                <a:latin typeface="Helvetica" charset="0"/>
              </a:rPr>
              <a:t>Definition &amp;</a:t>
            </a:r>
          </a:p>
          <a:p>
            <a:pPr algn="ctr"/>
            <a:r>
              <a:rPr>
                <a:latin typeface="Helvetica" charset="0"/>
              </a:rPr>
              <a:t>Standards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Maintenance Metrics</a:t>
            </a:r>
          </a:p>
        </p:txBody>
      </p:sp>
      <p:sp>
        <p:nvSpPr>
          <p:cNvPr id="49155" name="Rectangle 3"/>
          <p:cNvSpPr>
            <a:spLocks noGrp="1" noChangeArrowheads="1"/>
          </p:cNvSpPr>
          <p:nvPr>
            <p:ph type="body" idx="1"/>
          </p:nvPr>
        </p:nvSpPr>
        <p:spPr>
          <a:xfrm>
            <a:off x="646112" y="1853248"/>
            <a:ext cx="10174288" cy="4195481"/>
          </a:xfrm>
        </p:spPr>
        <p:txBody>
          <a:bodyPr>
            <a:normAutofit/>
          </a:bodyPr>
          <a:lstStyle/>
          <a:p>
            <a:r>
              <a:rPr lang="en-US" altLang="en-US" sz="2800" dirty="0"/>
              <a:t>Defect arrivals by time interval</a:t>
            </a:r>
          </a:p>
          <a:p>
            <a:r>
              <a:rPr lang="en-US" altLang="en-US" sz="2800" dirty="0"/>
              <a:t>Customer problem calls</a:t>
            </a:r>
          </a:p>
          <a:p>
            <a:r>
              <a:rPr lang="en-US" altLang="en-US" sz="2800" dirty="0"/>
              <a:t>Backlog management index (BMI)</a:t>
            </a:r>
            <a:endParaRPr lang="en-US" altLang="en-US" dirty="0"/>
          </a:p>
          <a:p>
            <a:pPr lvl="1">
              <a:buFontTx/>
              <a:buNone/>
            </a:pPr>
            <a:r>
              <a:rPr lang="en-US" altLang="en-US" sz="2000" dirty="0"/>
              <a:t>100% * (# problems fixed this month)/(# arriving this month)</a:t>
            </a:r>
            <a:endParaRPr lang="en-US" altLang="en-US" sz="2400" dirty="0"/>
          </a:p>
          <a:p>
            <a:r>
              <a:rPr sz="2800">
                <a:sym typeface="+mn-ea"/>
              </a:rPr>
              <a:t>Software Reliability</a:t>
            </a:r>
          </a:p>
          <a:p>
            <a:pPr marL="457200" lvl="1" indent="0">
              <a:buNone/>
            </a:pPr>
            <a:r>
              <a:rPr lang="en-US" altLang="en-US" sz="2000" dirty="0">
                <a:sym typeface="+mn-ea"/>
              </a:rPr>
              <a:t>A simple measure of reliability is mean-time-between-failure (MTBF)</a:t>
            </a:r>
          </a:p>
          <a:p>
            <a:r>
              <a:rPr lang="en-US" altLang="en-US" sz="2800" dirty="0"/>
              <a:t>Percent of failurefixes</a:t>
            </a:r>
          </a:p>
          <a:p>
            <a:pPr lvl="1">
              <a:buFontTx/>
              <a:buNone/>
            </a:pPr>
            <a:r>
              <a:rPr lang="en-US" altLang="en-US" sz="2000" dirty="0"/>
              <a:t>100% * (# fixes by that exceed fix time standards)/(total # fixes)</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1A4-576C-A04D-1ADE-89CD6190BC83}"/>
              </a:ext>
            </a:extLst>
          </p:cNvPr>
          <p:cNvSpPr>
            <a:spLocks noGrp="1"/>
          </p:cNvSpPr>
          <p:nvPr>
            <p:ph type="title"/>
          </p:nvPr>
        </p:nvSpPr>
        <p:spPr>
          <a:xfrm>
            <a:off x="2430088" y="2873188"/>
            <a:ext cx="9404723" cy="1400530"/>
          </a:xfrm>
        </p:spPr>
        <p:txBody>
          <a:bodyPr/>
          <a:lstStyle/>
          <a:p>
            <a:r>
              <a:rPr lang="en-US" sz="4400" dirty="0"/>
              <a:t>COST OF QUALITY (COQ)</a:t>
            </a:r>
            <a:endParaRPr lang="en-PK" dirty="0"/>
          </a:p>
        </p:txBody>
      </p:sp>
      <p:sp>
        <p:nvSpPr>
          <p:cNvPr id="4" name="Slide Number Placeholder 3">
            <a:extLst>
              <a:ext uri="{FF2B5EF4-FFF2-40B4-BE49-F238E27FC236}">
                <a16:creationId xmlns:a16="http://schemas.microsoft.com/office/drawing/2014/main" id="{AB635F3C-6689-1E77-4B7F-A2CB328006CE}"/>
              </a:ext>
            </a:extLst>
          </p:cNvPr>
          <p:cNvSpPr>
            <a:spLocks noGrp="1"/>
          </p:cNvSpPr>
          <p:nvPr>
            <p:ph type="sldNum" sz="quarter" idx="12"/>
          </p:nvPr>
        </p:nvSpPr>
        <p:spPr/>
        <p:txBody>
          <a:bodyPr/>
          <a:lstStyle/>
          <a:p>
            <a:fld id="{16029373-6C5B-490F-B5A5-38FF4CFBCD5B}" type="slidenum">
              <a:rPr lang="en-US" smtClean="0"/>
              <a:t>21</a:t>
            </a:fld>
            <a:endParaRPr lang="en-US"/>
          </a:p>
        </p:txBody>
      </p:sp>
    </p:spTree>
    <p:extLst>
      <p:ext uri="{BB962C8B-B14F-4D97-AF65-F5344CB8AC3E}">
        <p14:creationId xmlns:p14="http://schemas.microsoft.com/office/powerpoint/2010/main" val="3459471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COST OF QUALITY (COQ)</a:t>
            </a:r>
          </a:p>
        </p:txBody>
      </p:sp>
      <p:sp>
        <p:nvSpPr>
          <p:cNvPr id="3" name="Content Placeholder 2"/>
          <p:cNvSpPr>
            <a:spLocks noGrp="1"/>
          </p:cNvSpPr>
          <p:nvPr>
            <p:ph idx="1"/>
          </p:nvPr>
        </p:nvSpPr>
        <p:spPr>
          <a:xfrm>
            <a:off x="266065" y="1466850"/>
            <a:ext cx="11602085" cy="5053330"/>
          </a:xfrm>
        </p:spPr>
        <p:txBody>
          <a:bodyPr/>
          <a:lstStyle/>
          <a:p>
            <a:pPr marL="0" indent="0" algn="ctr">
              <a:buNone/>
            </a:pPr>
            <a:r>
              <a:rPr lang="en-US" sz="2200" dirty="0">
                <a:solidFill>
                  <a:srgbClr val="FF0000"/>
                </a:solidFill>
              </a:rPr>
              <a:t>— we know that quality is important, but it costs us time and money —</a:t>
            </a:r>
          </a:p>
          <a:p>
            <a:pPr marL="0" indent="0">
              <a:buNone/>
            </a:pPr>
            <a:endParaRPr lang="en-US" sz="2200" dirty="0">
              <a:solidFill>
                <a:srgbClr val="FF0000"/>
              </a:solidFill>
            </a:endParaRPr>
          </a:p>
          <a:p>
            <a:r>
              <a:rPr lang="en-US" sz="2200" dirty="0">
                <a:solidFill>
                  <a:schemeClr val="tx1"/>
                </a:solidFill>
              </a:rPr>
              <a:t>There is no question that quality has a cost, but </a:t>
            </a:r>
            <a:r>
              <a:rPr lang="en-US" sz="2200" dirty="0">
                <a:solidFill>
                  <a:srgbClr val="FF0000"/>
                </a:solidFill>
              </a:rPr>
              <a:t>lack of quality also has a cost</a:t>
            </a:r>
            <a:endParaRPr lang="en-US" sz="2200" dirty="0">
              <a:solidFill>
                <a:schemeClr val="tx1"/>
              </a:solidFill>
            </a:endParaRPr>
          </a:p>
          <a:p>
            <a:r>
              <a:rPr lang="en-US" sz="2200" dirty="0">
                <a:solidFill>
                  <a:schemeClr val="tx1"/>
                </a:solidFill>
              </a:rPr>
              <a:t>The real question is this: </a:t>
            </a:r>
            <a:r>
              <a:rPr lang="en-US" sz="2200" dirty="0">
                <a:solidFill>
                  <a:srgbClr val="FF0000"/>
                </a:solidFill>
              </a:rPr>
              <a:t>which cost should we be worried about?</a:t>
            </a:r>
          </a:p>
          <a:p>
            <a:pPr lvl="1">
              <a:buFont typeface="Wingdings" panose="05000000000000000000" charset="0"/>
              <a:buChar char=""/>
            </a:pPr>
            <a:r>
              <a:rPr lang="en-US" sz="2000" dirty="0">
                <a:sym typeface="+mn-ea"/>
              </a:rPr>
              <a:t>Internal failure costs</a:t>
            </a:r>
            <a:endParaRPr lang="en-US" sz="2000" dirty="0">
              <a:solidFill>
                <a:schemeClr val="tx1"/>
              </a:solidFill>
            </a:endParaRPr>
          </a:p>
          <a:p>
            <a:pPr lvl="1">
              <a:buFont typeface="Wingdings" panose="05000000000000000000" charset="0"/>
              <a:buChar char=""/>
            </a:pPr>
            <a:r>
              <a:rPr lang="en-US" sz="2000" dirty="0">
                <a:sym typeface="+mn-ea"/>
              </a:rPr>
              <a:t>External failure costs</a:t>
            </a:r>
            <a:endParaRPr lang="en-US" sz="2000" dirty="0">
              <a:solidFill>
                <a:schemeClr val="tx1"/>
              </a:solidFill>
            </a:endParaRPr>
          </a:p>
          <a:p>
            <a:pPr lvl="1">
              <a:buFont typeface="Wingdings" panose="05000000000000000000" charset="0"/>
              <a:buChar char=""/>
            </a:pPr>
            <a:r>
              <a:rPr lang="en-US" sz="2000" dirty="0">
                <a:solidFill>
                  <a:schemeClr val="tx1"/>
                </a:solidFill>
              </a:rPr>
              <a:t>Appraisal costs</a:t>
            </a:r>
          </a:p>
          <a:p>
            <a:pPr lvl="1">
              <a:buFont typeface="Wingdings" panose="05000000000000000000" charset="0"/>
              <a:buChar char=""/>
            </a:pPr>
            <a:r>
              <a:rPr lang="en-US" sz="2000" dirty="0">
                <a:solidFill>
                  <a:schemeClr val="tx1"/>
                </a:solidFill>
              </a:rPr>
              <a:t>Prevention costs</a:t>
            </a:r>
          </a:p>
          <a:p>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t>22</a:t>
            </a:fld>
            <a:endParaRPr lang="en-US"/>
          </a:p>
        </p:txBody>
      </p:sp>
      <p:pic>
        <p:nvPicPr>
          <p:cNvPr id="5" name="Picture 4"/>
          <p:cNvPicPr>
            <a:picLocks noChangeAspect="1"/>
          </p:cNvPicPr>
          <p:nvPr/>
        </p:nvPicPr>
        <p:blipFill>
          <a:blip r:embed="rId2"/>
          <a:stretch>
            <a:fillRect/>
          </a:stretch>
        </p:blipFill>
        <p:spPr>
          <a:xfrm>
            <a:off x="4935220" y="3876040"/>
            <a:ext cx="6932930" cy="2567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Internal failure costs</a:t>
            </a:r>
            <a:br>
              <a:rPr lang="en-US"/>
            </a:br>
            <a:endParaRPr lang="en-US"/>
          </a:p>
        </p:txBody>
      </p:sp>
      <p:sp>
        <p:nvSpPr>
          <p:cNvPr id="3" name="Content Placeholder 2"/>
          <p:cNvSpPr>
            <a:spLocks noGrp="1"/>
          </p:cNvSpPr>
          <p:nvPr>
            <p:ph idx="1"/>
          </p:nvPr>
        </p:nvSpPr>
        <p:spPr>
          <a:xfrm>
            <a:off x="264160" y="1570990"/>
            <a:ext cx="11494135" cy="4677410"/>
          </a:xfrm>
        </p:spPr>
        <p:txBody>
          <a:bodyPr>
            <a:normAutofit/>
          </a:bodyPr>
          <a:lstStyle/>
          <a:p>
            <a:pPr algn="just"/>
            <a:r>
              <a:rPr lang="en-US" sz="2400"/>
              <a:t>Internal failure costs are incurred to remedy </a:t>
            </a:r>
            <a:r>
              <a:rPr lang="en-US" sz="2400">
                <a:solidFill>
                  <a:srgbClr val="FF0000"/>
                </a:solidFill>
              </a:rPr>
              <a:t>defects discovered</a:t>
            </a:r>
            <a:r>
              <a:rPr lang="en-US" sz="2400"/>
              <a:t> before the product or service is delivered to the customer. </a:t>
            </a:r>
          </a:p>
          <a:p>
            <a:pPr algn="just"/>
            <a:r>
              <a:rPr lang="en-US" sz="2400"/>
              <a:t>These costs occur when the results of work </a:t>
            </a:r>
            <a:r>
              <a:rPr lang="en-US" sz="2400">
                <a:solidFill>
                  <a:srgbClr val="FF0000"/>
                </a:solidFill>
              </a:rPr>
              <a:t>fail to reach design quality standards </a:t>
            </a:r>
            <a:r>
              <a:rPr lang="en-US" sz="2400"/>
              <a:t>and are detected before they are transferred to the customer. </a:t>
            </a:r>
          </a:p>
          <a:p>
            <a:pPr algn="just"/>
            <a:r>
              <a:rPr lang="en-US" sz="2400"/>
              <a:t>They could include:</a:t>
            </a:r>
          </a:p>
          <a:p>
            <a:pPr lvl="1" algn="just">
              <a:buFont typeface="Wingdings" panose="05000000000000000000" charset="0"/>
              <a:buChar char=""/>
            </a:pPr>
            <a:r>
              <a:rPr lang="en-US">
                <a:solidFill>
                  <a:srgbClr val="FF0000"/>
                </a:solidFill>
              </a:rPr>
              <a:t>Waste</a:t>
            </a:r>
            <a:r>
              <a:rPr lang="en-US"/>
              <a:t>: Performance of unnecessary work or result of errors, poor organization, or communication</a:t>
            </a:r>
          </a:p>
          <a:p>
            <a:pPr lvl="1" algn="just">
              <a:buFont typeface="Wingdings" panose="05000000000000000000" charset="0"/>
              <a:buChar char=""/>
            </a:pPr>
            <a:r>
              <a:rPr lang="en-US">
                <a:solidFill>
                  <a:srgbClr val="FF0000"/>
                </a:solidFill>
              </a:rPr>
              <a:t>Scrap</a:t>
            </a:r>
            <a:r>
              <a:rPr lang="en-US"/>
              <a:t>: Defective product or material that cannot be repaired, used, or sold</a:t>
            </a:r>
          </a:p>
          <a:p>
            <a:pPr lvl="1" algn="just">
              <a:buFont typeface="Wingdings" panose="05000000000000000000" charset="0"/>
              <a:buChar char=""/>
            </a:pPr>
            <a:r>
              <a:rPr lang="en-US">
                <a:solidFill>
                  <a:srgbClr val="FF0000"/>
                </a:solidFill>
              </a:rPr>
              <a:t>Rework</a:t>
            </a:r>
            <a:r>
              <a:rPr lang="en-US"/>
              <a:t>: Cost spend to correct the defective component or remove errors</a:t>
            </a:r>
          </a:p>
          <a:p>
            <a:pPr lvl="1" algn="just">
              <a:buFont typeface="Wingdings" panose="05000000000000000000" charset="0"/>
              <a:buChar char=""/>
            </a:pPr>
            <a:r>
              <a:rPr lang="en-US">
                <a:solidFill>
                  <a:srgbClr val="FF0000"/>
                </a:solidFill>
              </a:rPr>
              <a:t>Failure analysis</a:t>
            </a:r>
            <a:r>
              <a:rPr lang="en-US"/>
              <a:t>: Activity required to establish the causes of internal product or service failure</a:t>
            </a:r>
          </a:p>
        </p:txBody>
      </p:sp>
      <p:sp>
        <p:nvSpPr>
          <p:cNvPr id="4" name="Slide Number Placeholder 3"/>
          <p:cNvSpPr>
            <a:spLocks noGrp="1"/>
          </p:cNvSpPr>
          <p:nvPr>
            <p:ph type="sldNum" sz="quarter" idx="12"/>
          </p:nvPr>
        </p:nvSpPr>
        <p:spPr/>
        <p:txBody>
          <a:bodyPr/>
          <a:lstStyle/>
          <a:p>
            <a:fld id="{16029373-6C5B-490F-B5A5-38FF4CFBCD5B}" type="slidenum">
              <a:rPr lang="en-US" smtClean="0"/>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77" y="295873"/>
            <a:ext cx="9404723" cy="1400530"/>
          </a:xfrm>
        </p:spPr>
        <p:txBody>
          <a:bodyPr/>
          <a:lstStyle/>
          <a:p>
            <a:r>
              <a:rPr lang="en-US">
                <a:sym typeface="+mn-ea"/>
              </a:rPr>
              <a:t>External failure costs</a:t>
            </a:r>
            <a:endParaRPr lang="en-US"/>
          </a:p>
        </p:txBody>
      </p:sp>
      <p:sp>
        <p:nvSpPr>
          <p:cNvPr id="3" name="Content Placeholder 2"/>
          <p:cNvSpPr>
            <a:spLocks noGrp="1"/>
          </p:cNvSpPr>
          <p:nvPr>
            <p:ph idx="1"/>
          </p:nvPr>
        </p:nvSpPr>
        <p:spPr>
          <a:xfrm>
            <a:off x="332740" y="1585595"/>
            <a:ext cx="11659235" cy="4662805"/>
          </a:xfrm>
        </p:spPr>
        <p:txBody>
          <a:bodyPr>
            <a:normAutofit/>
          </a:bodyPr>
          <a:lstStyle/>
          <a:p>
            <a:r>
              <a:rPr lang="en-US" sz="2400"/>
              <a:t>External failure costs are incurred to remedy </a:t>
            </a:r>
            <a:r>
              <a:rPr lang="en-US" sz="2400">
                <a:solidFill>
                  <a:srgbClr val="FF0000"/>
                </a:solidFill>
              </a:rPr>
              <a:t>defects discovered by customers</a:t>
            </a:r>
            <a:r>
              <a:rPr lang="en-US" sz="2400"/>
              <a:t>. </a:t>
            </a:r>
          </a:p>
          <a:p>
            <a:r>
              <a:rPr lang="en-US" sz="2400"/>
              <a:t>These costs occur when products or services that </a:t>
            </a:r>
            <a:r>
              <a:rPr lang="en-US" sz="2400">
                <a:solidFill>
                  <a:srgbClr val="FF0000"/>
                </a:solidFill>
              </a:rPr>
              <a:t>fail to reach design quality</a:t>
            </a:r>
            <a:r>
              <a:rPr lang="en-US" sz="2400"/>
              <a:t> </a:t>
            </a:r>
            <a:r>
              <a:rPr lang="en-US" sz="2400">
                <a:solidFill>
                  <a:srgbClr val="FF0000"/>
                </a:solidFill>
              </a:rPr>
              <a:t>standards </a:t>
            </a:r>
            <a:r>
              <a:rPr lang="en-US" sz="2400"/>
              <a:t>are not detected until after transfer to the customer. </a:t>
            </a:r>
          </a:p>
          <a:p>
            <a:r>
              <a:rPr lang="en-US" sz="2400"/>
              <a:t>They could include:</a:t>
            </a:r>
          </a:p>
          <a:p>
            <a:pPr lvl="1">
              <a:buFont typeface="Wingdings" panose="05000000000000000000" charset="0"/>
              <a:buChar char=""/>
            </a:pPr>
            <a:r>
              <a:rPr lang="en-US">
                <a:solidFill>
                  <a:srgbClr val="FF0000"/>
                </a:solidFill>
              </a:rPr>
              <a:t>Repairs and servicing</a:t>
            </a:r>
            <a:r>
              <a:rPr lang="en-US"/>
              <a:t>: Of both returned products and those in the field</a:t>
            </a:r>
          </a:p>
          <a:p>
            <a:pPr lvl="1">
              <a:buFont typeface="Wingdings" panose="05000000000000000000" charset="0"/>
              <a:buChar char=""/>
            </a:pPr>
            <a:r>
              <a:rPr lang="en-US">
                <a:solidFill>
                  <a:srgbClr val="FF0000"/>
                </a:solidFill>
              </a:rPr>
              <a:t>Warranty claims:</a:t>
            </a:r>
            <a:r>
              <a:rPr lang="en-US"/>
              <a:t> Failed products that are replaced or services that are re-performed under a guarantee</a:t>
            </a:r>
          </a:p>
          <a:p>
            <a:pPr lvl="1">
              <a:buFont typeface="Wingdings" panose="05000000000000000000" charset="0"/>
              <a:buChar char=""/>
            </a:pPr>
            <a:r>
              <a:rPr lang="en-US">
                <a:solidFill>
                  <a:srgbClr val="FF0000"/>
                </a:solidFill>
              </a:rPr>
              <a:t>Complaints</a:t>
            </a:r>
            <a:r>
              <a:rPr lang="en-US"/>
              <a:t>: All work and costs associated with handling and servicing customers’ complaints</a:t>
            </a:r>
          </a:p>
          <a:p>
            <a:pPr lvl="1">
              <a:buFont typeface="Wingdings" panose="05000000000000000000" charset="0"/>
              <a:buChar char=""/>
            </a:pPr>
            <a:r>
              <a:rPr lang="en-US">
                <a:solidFill>
                  <a:srgbClr val="FF0000"/>
                </a:solidFill>
              </a:rPr>
              <a:t>Returns</a:t>
            </a:r>
            <a:r>
              <a:rPr lang="en-US"/>
              <a:t>: Handling and investigation of rejected or recalled products, including transport costs</a:t>
            </a:r>
          </a:p>
        </p:txBody>
      </p:sp>
      <p:sp>
        <p:nvSpPr>
          <p:cNvPr id="4" name="Slide Number Placeholder 3"/>
          <p:cNvSpPr>
            <a:spLocks noGrp="1"/>
          </p:cNvSpPr>
          <p:nvPr>
            <p:ph type="sldNum" sz="quarter" idx="12"/>
          </p:nvPr>
        </p:nvSpPr>
        <p:spPr/>
        <p:txBody>
          <a:bodyPr/>
          <a:lstStyle/>
          <a:p>
            <a:fld id="{16029373-6C5B-490F-B5A5-38FF4CFBCD5B}" type="slidenum">
              <a:rPr lang="en-US" smtClean="0"/>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Appraisal costs</a:t>
            </a:r>
            <a:br>
              <a:rPr lang="en-US"/>
            </a:br>
            <a:endParaRPr lang="en-US"/>
          </a:p>
        </p:txBody>
      </p:sp>
      <p:sp>
        <p:nvSpPr>
          <p:cNvPr id="3" name="Content Placeholder 2"/>
          <p:cNvSpPr>
            <a:spLocks noGrp="1"/>
          </p:cNvSpPr>
          <p:nvPr>
            <p:ph idx="1"/>
          </p:nvPr>
        </p:nvSpPr>
        <p:spPr>
          <a:xfrm>
            <a:off x="360045" y="1377950"/>
            <a:ext cx="11288395" cy="4870450"/>
          </a:xfrm>
        </p:spPr>
        <p:txBody>
          <a:bodyPr>
            <a:normAutofit fontScale="92500" lnSpcReduction="10000"/>
          </a:bodyPr>
          <a:lstStyle/>
          <a:p>
            <a:pPr>
              <a:lnSpc>
                <a:spcPct val="120000"/>
              </a:lnSpc>
            </a:pPr>
            <a:r>
              <a:rPr lang="en-US" sz="2400" dirty="0"/>
              <a:t>Appraisal costs are associated with </a:t>
            </a:r>
            <a:r>
              <a:rPr lang="en-US" sz="2400" dirty="0">
                <a:solidFill>
                  <a:srgbClr val="FF0000"/>
                </a:solidFill>
              </a:rPr>
              <a:t>measuring and monitoring activities</a:t>
            </a:r>
            <a:r>
              <a:rPr lang="en-US" sz="2400" dirty="0"/>
              <a:t> related to quality. </a:t>
            </a:r>
          </a:p>
          <a:p>
            <a:pPr>
              <a:lnSpc>
                <a:spcPct val="120000"/>
              </a:lnSpc>
            </a:pPr>
            <a:r>
              <a:rPr lang="en-US" sz="2400" dirty="0"/>
              <a:t>These costs are associated with the </a:t>
            </a:r>
            <a:r>
              <a:rPr lang="en-US" sz="2400" dirty="0">
                <a:solidFill>
                  <a:srgbClr val="FF0000"/>
                </a:solidFill>
              </a:rPr>
              <a:t>suppliers’ </a:t>
            </a:r>
            <a:r>
              <a:rPr lang="en-US" sz="2400" dirty="0"/>
              <a:t>and </a:t>
            </a:r>
            <a:r>
              <a:rPr lang="en-US" sz="2400" dirty="0">
                <a:solidFill>
                  <a:srgbClr val="FF0000"/>
                </a:solidFill>
              </a:rPr>
              <a:t>customers’ </a:t>
            </a:r>
            <a:r>
              <a:rPr lang="en-US" sz="2400" dirty="0"/>
              <a:t>evaluation of </a:t>
            </a:r>
            <a:r>
              <a:rPr lang="en-US" sz="2400" dirty="0">
                <a:solidFill>
                  <a:srgbClr val="FF0000"/>
                </a:solidFill>
              </a:rPr>
              <a:t>purchased materials</a:t>
            </a:r>
            <a:r>
              <a:rPr lang="en-US" sz="2400" dirty="0"/>
              <a:t>, processes, products, and services to ensure that they conform to specifications. </a:t>
            </a:r>
          </a:p>
          <a:p>
            <a:pPr>
              <a:lnSpc>
                <a:spcPct val="120000"/>
              </a:lnSpc>
            </a:pPr>
            <a:r>
              <a:rPr lang="en-US" sz="2400" dirty="0"/>
              <a:t>They could include:</a:t>
            </a:r>
          </a:p>
          <a:p>
            <a:pPr lvl="1">
              <a:lnSpc>
                <a:spcPct val="120000"/>
              </a:lnSpc>
              <a:buFont typeface="Wingdings" panose="05000000000000000000" charset="0"/>
              <a:buChar char=""/>
            </a:pPr>
            <a:r>
              <a:rPr lang="en-US" dirty="0">
                <a:solidFill>
                  <a:srgbClr val="FF0000"/>
                </a:solidFill>
              </a:rPr>
              <a:t>Verification</a:t>
            </a:r>
            <a:r>
              <a:rPr lang="en-US" dirty="0"/>
              <a:t>: Checking of process setup, and products against agreed specifications</a:t>
            </a:r>
          </a:p>
          <a:p>
            <a:pPr lvl="1">
              <a:lnSpc>
                <a:spcPct val="120000"/>
              </a:lnSpc>
              <a:buFont typeface="Wingdings" panose="05000000000000000000" charset="0"/>
              <a:buChar char=""/>
            </a:pPr>
            <a:r>
              <a:rPr lang="en-US" dirty="0">
                <a:solidFill>
                  <a:srgbClr val="FF0000"/>
                </a:solidFill>
              </a:rPr>
              <a:t>Quality audits</a:t>
            </a:r>
            <a:r>
              <a:rPr lang="en-US" dirty="0"/>
              <a:t>: </a:t>
            </a:r>
            <a:r>
              <a:rPr lang="en-US" dirty="0">
                <a:sym typeface="+mn-ea"/>
              </a:rPr>
              <a:t>Cost of testing and debugging</a:t>
            </a:r>
            <a:endParaRPr lang="en-US" dirty="0"/>
          </a:p>
          <a:p>
            <a:pPr lvl="1">
              <a:lnSpc>
                <a:spcPct val="120000"/>
              </a:lnSpc>
              <a:buFont typeface="Wingdings" panose="05000000000000000000" charset="0"/>
              <a:buChar char=""/>
            </a:pPr>
            <a:r>
              <a:rPr lang="en-US" dirty="0">
                <a:solidFill>
                  <a:srgbClr val="FF0000"/>
                </a:solidFill>
              </a:rPr>
              <a:t>Supplier rating</a:t>
            </a:r>
            <a:r>
              <a:rPr lang="en-US" dirty="0"/>
              <a:t>: Assessment and approval of suppliers of products and services</a:t>
            </a:r>
          </a:p>
          <a:p>
            <a:pPr lvl="1">
              <a:lnSpc>
                <a:spcPct val="120000"/>
              </a:lnSpc>
              <a:buFont typeface="Wingdings" panose="05000000000000000000" charset="0"/>
              <a:buChar char=""/>
            </a:pPr>
            <a:r>
              <a:rPr lang="en-US" dirty="0"/>
              <a:t>Cost of conducting technical reviews for software engineering work products</a:t>
            </a:r>
          </a:p>
          <a:p>
            <a:pPr lvl="1">
              <a:lnSpc>
                <a:spcPct val="120000"/>
              </a:lnSpc>
              <a:buFont typeface="Wingdings" panose="05000000000000000000" charset="0"/>
              <a:buChar char=""/>
            </a:pPr>
            <a:r>
              <a:rPr lang="en-US" dirty="0"/>
              <a:t>Cost of data collection and metrics evaluation (Chapter 23)</a:t>
            </a:r>
          </a:p>
          <a:p>
            <a:pPr lvl="1">
              <a:buFont typeface="Wingdings" panose="05000000000000000000" charset="0"/>
              <a:buChar char=""/>
            </a:pPr>
            <a:endParaRPr lang="en-US" dirty="0"/>
          </a:p>
        </p:txBody>
      </p:sp>
      <p:sp>
        <p:nvSpPr>
          <p:cNvPr id="4" name="Slide Number Placeholder 3"/>
          <p:cNvSpPr>
            <a:spLocks noGrp="1"/>
          </p:cNvSpPr>
          <p:nvPr>
            <p:ph type="sldNum" sz="quarter" idx="12"/>
          </p:nvPr>
        </p:nvSpPr>
        <p:spPr/>
        <p:txBody>
          <a:bodyPr/>
          <a:lstStyle/>
          <a:p>
            <a:fld id="{16029373-6C5B-490F-B5A5-38FF4CFBCD5B}"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t"/>
            <a:r>
              <a:rPr lang="en-US"/>
              <a:t>Prevention Costs</a:t>
            </a:r>
          </a:p>
        </p:txBody>
      </p:sp>
      <p:sp>
        <p:nvSpPr>
          <p:cNvPr id="3" name="Content Placeholder 2"/>
          <p:cNvSpPr>
            <a:spLocks noGrp="1"/>
          </p:cNvSpPr>
          <p:nvPr>
            <p:ph idx="1"/>
          </p:nvPr>
        </p:nvSpPr>
        <p:spPr>
          <a:xfrm>
            <a:off x="415925" y="1667510"/>
            <a:ext cx="11217910" cy="4883150"/>
          </a:xfrm>
        </p:spPr>
        <p:txBody>
          <a:bodyPr/>
          <a:lstStyle/>
          <a:p>
            <a:r>
              <a:rPr lang="en-US" sz="2400"/>
              <a:t>Prevention costs are incurred to </a:t>
            </a:r>
            <a:r>
              <a:rPr lang="en-US" sz="2400">
                <a:solidFill>
                  <a:srgbClr val="FF0000"/>
                </a:solidFill>
              </a:rPr>
              <a:t>prevent or avoid quality problems</a:t>
            </a:r>
            <a:r>
              <a:rPr lang="en-US" sz="2400"/>
              <a:t>. </a:t>
            </a:r>
          </a:p>
          <a:p>
            <a:r>
              <a:rPr lang="en-US" sz="2400"/>
              <a:t>These costs are associated with the </a:t>
            </a:r>
            <a:r>
              <a:rPr lang="en-US" sz="2400">
                <a:solidFill>
                  <a:srgbClr val="FF0000"/>
                </a:solidFill>
              </a:rPr>
              <a:t>design, implementation, and maintenance</a:t>
            </a:r>
            <a:r>
              <a:rPr lang="en-US" sz="2400"/>
              <a:t> of the quality management system. </a:t>
            </a:r>
          </a:p>
          <a:p>
            <a:r>
              <a:rPr lang="en-US" sz="2400"/>
              <a:t>They are planned and incurred before actual operation</a:t>
            </a:r>
          </a:p>
          <a:p>
            <a:r>
              <a:rPr lang="en-US" sz="2400"/>
              <a:t>They could include:</a:t>
            </a:r>
          </a:p>
          <a:p>
            <a:pPr lvl="1">
              <a:buFont typeface="Wingdings" panose="05000000000000000000" charset="0"/>
              <a:buChar char=""/>
            </a:pPr>
            <a:r>
              <a:rPr lang="en-US">
                <a:solidFill>
                  <a:srgbClr val="FF0000"/>
                </a:solidFill>
              </a:rPr>
              <a:t>Product or service requirements</a:t>
            </a:r>
            <a:r>
              <a:rPr lang="en-US"/>
              <a:t>: Establishment of specifications for incoming materials, processes, finished products, and services</a:t>
            </a:r>
          </a:p>
          <a:p>
            <a:pPr lvl="1">
              <a:buFont typeface="Wingdings" panose="05000000000000000000" charset="0"/>
              <a:buChar char=""/>
            </a:pPr>
            <a:r>
              <a:rPr lang="en-US">
                <a:solidFill>
                  <a:srgbClr val="FF0000"/>
                </a:solidFill>
              </a:rPr>
              <a:t>Quality planning</a:t>
            </a:r>
            <a:r>
              <a:rPr lang="en-US"/>
              <a:t>: Creation of plans for quality, reliability, operations, production, and inspection</a:t>
            </a:r>
          </a:p>
          <a:p>
            <a:pPr lvl="1">
              <a:buFont typeface="Wingdings" panose="05000000000000000000" charset="0"/>
              <a:buChar char=""/>
            </a:pPr>
            <a:r>
              <a:rPr lang="en-US">
                <a:solidFill>
                  <a:srgbClr val="FF0000"/>
                </a:solidFill>
              </a:rPr>
              <a:t>Quality assurance</a:t>
            </a:r>
            <a:r>
              <a:rPr lang="en-US"/>
              <a:t>: Creation and maintenance of the quality system</a:t>
            </a:r>
          </a:p>
          <a:p>
            <a:pPr lvl="1">
              <a:buFont typeface="Wingdings" panose="05000000000000000000" charset="0"/>
              <a:buChar char=""/>
            </a:pPr>
            <a:r>
              <a:rPr lang="en-US">
                <a:solidFill>
                  <a:srgbClr val="FF0000"/>
                </a:solidFill>
              </a:rPr>
              <a:t>Training:</a:t>
            </a:r>
            <a:r>
              <a:rPr lang="en-US"/>
              <a:t> Development, preparation, and maintenance of programs</a:t>
            </a:r>
          </a:p>
        </p:txBody>
      </p:sp>
      <p:sp>
        <p:nvSpPr>
          <p:cNvPr id="4" name="Slide Number Placeholder 3"/>
          <p:cNvSpPr>
            <a:spLocks noGrp="1"/>
          </p:cNvSpPr>
          <p:nvPr>
            <p:ph type="sldNum" sz="quarter" idx="12"/>
          </p:nvPr>
        </p:nvSpPr>
        <p:spPr/>
        <p:txBody>
          <a:bodyPr/>
          <a:lstStyle/>
          <a:p>
            <a:fld id="{16029373-6C5B-490F-B5A5-38FF4CFBCD5B}"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92" y="99658"/>
            <a:ext cx="9404723" cy="1400530"/>
          </a:xfrm>
        </p:spPr>
        <p:txBody>
          <a:bodyPr/>
          <a:lstStyle/>
          <a:p>
            <a:r>
              <a:rPr lang="en-US"/>
              <a:t>Relative cost of correcting errors</a:t>
            </a:r>
            <a:br>
              <a:rPr lang="en-US"/>
            </a:br>
            <a:r>
              <a:rPr lang="en-US"/>
              <a:t>and defects</a:t>
            </a:r>
          </a:p>
        </p:txBody>
      </p:sp>
      <p:sp>
        <p:nvSpPr>
          <p:cNvPr id="4" name="Slide Number Placeholder 3"/>
          <p:cNvSpPr>
            <a:spLocks noGrp="1"/>
          </p:cNvSpPr>
          <p:nvPr>
            <p:ph type="sldNum" sz="quarter" idx="12"/>
          </p:nvPr>
        </p:nvSpPr>
        <p:spPr/>
        <p:txBody>
          <a:bodyPr/>
          <a:lstStyle/>
          <a:p>
            <a:fld id="{16029373-6C5B-490F-B5A5-38FF4CFBCD5B}" type="slidenum">
              <a:rPr lang="en-US" smtClean="0"/>
              <a:t>27</a:t>
            </a:fld>
            <a:endParaRPr lang="en-US"/>
          </a:p>
        </p:txBody>
      </p:sp>
      <p:pic>
        <p:nvPicPr>
          <p:cNvPr id="5" name="Picture 4" descr="Screenshot 2023-06-11 at 11.28.22 PM"/>
          <p:cNvPicPr>
            <a:picLocks noChangeAspect="1"/>
          </p:cNvPicPr>
          <p:nvPr/>
        </p:nvPicPr>
        <p:blipFill>
          <a:blip r:embed="rId2"/>
          <a:stretch>
            <a:fillRect/>
          </a:stretch>
        </p:blipFill>
        <p:spPr>
          <a:xfrm>
            <a:off x="3495040" y="1500505"/>
            <a:ext cx="7967345" cy="49428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1A4-576C-A04D-1ADE-89CD6190BC83}"/>
              </a:ext>
            </a:extLst>
          </p:cNvPr>
          <p:cNvSpPr>
            <a:spLocks noGrp="1"/>
          </p:cNvSpPr>
          <p:nvPr>
            <p:ph type="title"/>
          </p:nvPr>
        </p:nvSpPr>
        <p:spPr>
          <a:xfrm>
            <a:off x="3335523" y="2926977"/>
            <a:ext cx="5431959" cy="1400530"/>
          </a:xfrm>
        </p:spPr>
        <p:txBody>
          <a:bodyPr/>
          <a:lstStyle/>
          <a:p>
            <a:r>
              <a:rPr lang="en-US" sz="4400" dirty="0"/>
              <a:t>Review Matrices</a:t>
            </a:r>
            <a:endParaRPr lang="en-PK" dirty="0"/>
          </a:p>
        </p:txBody>
      </p:sp>
      <p:sp>
        <p:nvSpPr>
          <p:cNvPr id="4" name="Slide Number Placeholder 3">
            <a:extLst>
              <a:ext uri="{FF2B5EF4-FFF2-40B4-BE49-F238E27FC236}">
                <a16:creationId xmlns:a16="http://schemas.microsoft.com/office/drawing/2014/main" id="{AB635F3C-6689-1E77-4B7F-A2CB328006CE}"/>
              </a:ext>
            </a:extLst>
          </p:cNvPr>
          <p:cNvSpPr>
            <a:spLocks noGrp="1"/>
          </p:cNvSpPr>
          <p:nvPr>
            <p:ph type="sldNum" sz="quarter" idx="12"/>
          </p:nvPr>
        </p:nvSpPr>
        <p:spPr/>
        <p:txBody>
          <a:bodyPr/>
          <a:lstStyle/>
          <a:p>
            <a:fld id="{16029373-6C5B-490F-B5A5-38FF4CFBCD5B}" type="slidenum">
              <a:rPr lang="en-US" smtClean="0"/>
              <a:t>28</a:t>
            </a:fld>
            <a:endParaRPr lang="en-US"/>
          </a:p>
        </p:txBody>
      </p:sp>
    </p:spTree>
    <p:extLst>
      <p:ext uri="{BB962C8B-B14F-4D97-AF65-F5344CB8AC3E}">
        <p14:creationId xmlns:p14="http://schemas.microsoft.com/office/powerpoint/2010/main" val="79303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367030"/>
            <a:ext cx="10144760" cy="1400810"/>
          </a:xfrm>
        </p:spPr>
        <p:txBody>
          <a:bodyPr/>
          <a:lstStyle/>
          <a:p>
            <a:r>
              <a:rPr lang="en-US" sz="3600" dirty="0"/>
              <a:t>Effort expended with and without reviews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6029373-6C5B-490F-B5A5-38FF4CFBCD5B}" type="slidenum">
              <a:rPr lang="en-US" smtClean="0"/>
              <a:t>29</a:t>
            </a:fld>
            <a:endParaRPr lang="en-US"/>
          </a:p>
        </p:txBody>
      </p:sp>
      <p:pic>
        <p:nvPicPr>
          <p:cNvPr id="5" name="Picture 4" descr="Screenshot 2023-05-29 at 12.09.54 AM"/>
          <p:cNvPicPr>
            <a:picLocks noChangeAspect="1"/>
          </p:cNvPicPr>
          <p:nvPr/>
        </p:nvPicPr>
        <p:blipFill>
          <a:blip r:embed="rId2"/>
          <a:stretch>
            <a:fillRect/>
          </a:stretch>
        </p:blipFill>
        <p:spPr>
          <a:xfrm>
            <a:off x="1103630" y="1463040"/>
            <a:ext cx="8947150" cy="4896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Software Quality Management</a:t>
            </a:r>
          </a:p>
        </p:txBody>
      </p:sp>
      <p:sp>
        <p:nvSpPr>
          <p:cNvPr id="3075" name="Rectangle 3"/>
          <p:cNvSpPr>
            <a:spLocks noGrp="1" noChangeArrowheads="1"/>
          </p:cNvSpPr>
          <p:nvPr>
            <p:ph type="body" idx="1"/>
          </p:nvPr>
        </p:nvSpPr>
        <p:spPr>
          <a:xfrm>
            <a:off x="506730" y="1853565"/>
            <a:ext cx="11452225" cy="4195445"/>
          </a:xfrm>
        </p:spPr>
        <p:txBody>
          <a:bodyPr/>
          <a:lstStyle/>
          <a:p>
            <a:r>
              <a:rPr lang="en-US" altLang="en-US" sz="2800" dirty="0"/>
              <a:t>Concerned with </a:t>
            </a:r>
            <a:r>
              <a:rPr lang="en-US" altLang="en-US" sz="2800" dirty="0">
                <a:solidFill>
                  <a:srgbClr val="FF0000"/>
                </a:solidFill>
              </a:rPr>
              <a:t>ensuring the required level of quality </a:t>
            </a:r>
            <a:r>
              <a:rPr lang="en-US" altLang="en-US" sz="2800" dirty="0"/>
              <a:t>is achieved in a software product</a:t>
            </a:r>
          </a:p>
          <a:p>
            <a:r>
              <a:rPr lang="en-US" altLang="en-US" sz="2800" dirty="0"/>
              <a:t>Involves the definition of appropriate </a:t>
            </a:r>
            <a:r>
              <a:rPr lang="en-US" altLang="en-US" sz="2800" dirty="0">
                <a:solidFill>
                  <a:srgbClr val="FF0000"/>
                </a:solidFill>
              </a:rPr>
              <a:t>quality standards </a:t>
            </a:r>
            <a:r>
              <a:rPr lang="en-US" altLang="en-US" sz="2800" dirty="0"/>
              <a:t>and the definition of procedures to ensure that these standards are followed</a:t>
            </a:r>
          </a:p>
          <a:p>
            <a:r>
              <a:rPr lang="en-US" altLang="en-US" sz="2800" dirty="0"/>
              <a:t>Works best when a ‘</a:t>
            </a:r>
            <a:r>
              <a:rPr lang="en-US" altLang="en-US" sz="2800" dirty="0">
                <a:solidFill>
                  <a:srgbClr val="FF0000"/>
                </a:solidFill>
              </a:rPr>
              <a:t>quality culture</a:t>
            </a:r>
            <a:r>
              <a:rPr lang="en-US" altLang="en-US" sz="2800" dirty="0"/>
              <a:t>’ is created where quality if seen as everyone’s responsibility</a:t>
            </a:r>
          </a:p>
        </p:txBody>
      </p:sp>
      <p:sp>
        <p:nvSpPr>
          <p:cNvPr id="2" name="Slide Number Placeholder 1"/>
          <p:cNvSpPr>
            <a:spLocks noGrp="1"/>
          </p:cNvSpPr>
          <p:nvPr>
            <p:ph type="sldNum" sz="quarter" idx="12"/>
          </p:nvPr>
        </p:nvSpPr>
        <p:spPr/>
        <p:txBody>
          <a:bodyPr/>
          <a:lstStyle/>
          <a:p>
            <a:fld id="{16029373-6C5B-490F-B5A5-38FF4CFBCD5B}"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85" y="125730"/>
            <a:ext cx="10147300" cy="1400810"/>
          </a:xfrm>
        </p:spPr>
        <p:txBody>
          <a:bodyPr/>
          <a:lstStyle/>
          <a:p>
            <a:r>
              <a:rPr>
                <a:sym typeface="+mn-ea"/>
              </a:rPr>
              <a:t>Reference</a:t>
            </a:r>
            <a:r>
              <a:rPr lang="en-US">
                <a:sym typeface="+mn-ea"/>
              </a:rPr>
              <a:t> </a:t>
            </a:r>
            <a:r>
              <a:rPr>
                <a:sym typeface="+mn-ea"/>
              </a:rPr>
              <a:t>model for</a:t>
            </a:r>
            <a:r>
              <a:rPr lang="en-US">
                <a:sym typeface="+mn-ea"/>
              </a:rPr>
              <a:t> </a:t>
            </a:r>
            <a:r>
              <a:rPr>
                <a:sym typeface="+mn-ea"/>
              </a:rPr>
              <a:t>technical</a:t>
            </a:r>
            <a:r>
              <a:rPr lang="en-US">
                <a:sym typeface="+mn-ea"/>
              </a:rPr>
              <a:t> </a:t>
            </a:r>
            <a:r>
              <a:rPr>
                <a:sym typeface="+mn-ea"/>
              </a:rPr>
              <a:t>reviews</a:t>
            </a:r>
          </a:p>
        </p:txBody>
      </p:sp>
      <p:sp>
        <p:nvSpPr>
          <p:cNvPr id="4" name="Slide Number Placeholder 3"/>
          <p:cNvSpPr>
            <a:spLocks noGrp="1"/>
          </p:cNvSpPr>
          <p:nvPr>
            <p:ph type="sldNum" sz="quarter" idx="12"/>
          </p:nvPr>
        </p:nvSpPr>
        <p:spPr/>
        <p:txBody>
          <a:bodyPr/>
          <a:lstStyle/>
          <a:p>
            <a:fld id="{16029373-6C5B-490F-B5A5-38FF4CFBCD5B}" type="slidenum">
              <a:rPr lang="en-US" smtClean="0"/>
              <a:t>30</a:t>
            </a:fld>
            <a:endParaRPr lang="en-US"/>
          </a:p>
        </p:txBody>
      </p:sp>
      <p:pic>
        <p:nvPicPr>
          <p:cNvPr id="3" name="Picture 2" descr="Screenshot 2023-05-28 at 11.47.02 PM"/>
          <p:cNvPicPr>
            <a:picLocks noChangeAspect="1"/>
          </p:cNvPicPr>
          <p:nvPr/>
        </p:nvPicPr>
        <p:blipFill>
          <a:blip r:embed="rId2"/>
          <a:stretch>
            <a:fillRect/>
          </a:stretch>
        </p:blipFill>
        <p:spPr>
          <a:xfrm>
            <a:off x="2842895" y="1136015"/>
            <a:ext cx="5161280" cy="51422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45795" y="452755"/>
            <a:ext cx="9404985" cy="873760"/>
          </a:xfrm>
        </p:spPr>
        <p:txBody>
          <a:bodyPr/>
          <a:lstStyle/>
          <a:p>
            <a:r>
              <a:rPr lang="en-US" altLang="en-US"/>
              <a:t>INFORMAL REVIEWS</a:t>
            </a:r>
          </a:p>
        </p:txBody>
      </p:sp>
      <p:sp>
        <p:nvSpPr>
          <p:cNvPr id="3075" name="Rectangle 3"/>
          <p:cNvSpPr>
            <a:spLocks noGrp="1" noChangeArrowheads="1"/>
          </p:cNvSpPr>
          <p:nvPr>
            <p:ph type="body" idx="1"/>
          </p:nvPr>
        </p:nvSpPr>
        <p:spPr>
          <a:xfrm>
            <a:off x="506730" y="1853565"/>
            <a:ext cx="11452225" cy="4195445"/>
          </a:xfrm>
        </p:spPr>
        <p:txBody>
          <a:bodyPr/>
          <a:lstStyle/>
          <a:p>
            <a:r>
              <a:rPr lang="en-US" altLang="en-US" sz="2800">
                <a:sym typeface="+mn-ea"/>
              </a:rPr>
              <a:t>Informal reviews include a </a:t>
            </a:r>
            <a:r>
              <a:rPr lang="en-US" altLang="en-US" sz="2800">
                <a:solidFill>
                  <a:srgbClr val="FF0000"/>
                </a:solidFill>
                <a:sym typeface="+mn-ea"/>
              </a:rPr>
              <a:t>simple desk check of a software</a:t>
            </a:r>
            <a:r>
              <a:rPr lang="en-US" altLang="en-US" sz="2800">
                <a:sym typeface="+mn-ea"/>
              </a:rPr>
              <a:t> engineering work product with a colleague </a:t>
            </a:r>
          </a:p>
          <a:p>
            <a:r>
              <a:rPr lang="en-US" altLang="en-US" sz="2800">
                <a:sym typeface="+mn-ea"/>
              </a:rPr>
              <a:t>A </a:t>
            </a:r>
            <a:r>
              <a:rPr lang="en-US" altLang="en-US" sz="2800">
                <a:solidFill>
                  <a:srgbClr val="FF0000"/>
                </a:solidFill>
                <a:sym typeface="+mn-ea"/>
              </a:rPr>
              <a:t>casual meeting</a:t>
            </a:r>
            <a:r>
              <a:rPr lang="en-US" altLang="en-US" sz="2800">
                <a:sym typeface="+mn-ea"/>
              </a:rPr>
              <a:t> (involving more than two people) for</a:t>
            </a:r>
            <a:br>
              <a:rPr lang="en-US" altLang="en-US" sz="2800">
                <a:sym typeface="+mn-ea"/>
              </a:rPr>
            </a:br>
            <a:r>
              <a:rPr lang="en-US" altLang="en-US" sz="2800">
                <a:sym typeface="+mn-ea"/>
              </a:rPr>
              <a:t>the purpose of reviewing a work product</a:t>
            </a:r>
          </a:p>
          <a:p>
            <a:r>
              <a:rPr lang="en-US" altLang="en-US" sz="2800" dirty="0"/>
              <a:t>One way to improve the efficacy of a desk check review is to develop a set of simple </a:t>
            </a:r>
            <a:r>
              <a:rPr lang="en-US" altLang="en-US" sz="2800" dirty="0">
                <a:solidFill>
                  <a:srgbClr val="FF0000"/>
                </a:solidFill>
              </a:rPr>
              <a:t>review checklists</a:t>
            </a:r>
          </a:p>
        </p:txBody>
      </p:sp>
      <p:sp>
        <p:nvSpPr>
          <p:cNvPr id="2" name="Slide Number Placeholder 1"/>
          <p:cNvSpPr>
            <a:spLocks noGrp="1"/>
          </p:cNvSpPr>
          <p:nvPr>
            <p:ph type="sldNum" sz="quarter" idx="12"/>
          </p:nvPr>
        </p:nvSpPr>
        <p:spPr/>
        <p:txBody>
          <a:bodyPr/>
          <a:lstStyle/>
          <a:p>
            <a:fld id="{16029373-6C5B-490F-B5A5-38FF4CFBCD5B}" type="slidenum">
              <a:rPr lang="en-US" smtClean="0"/>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45795" y="452755"/>
            <a:ext cx="9404985" cy="873760"/>
          </a:xfrm>
        </p:spPr>
        <p:txBody>
          <a:bodyPr/>
          <a:lstStyle/>
          <a:p>
            <a:r>
              <a:rPr lang="en-US" altLang="en-US"/>
              <a:t>FORMAL REVIEWS</a:t>
            </a:r>
          </a:p>
        </p:txBody>
      </p:sp>
      <p:sp>
        <p:nvSpPr>
          <p:cNvPr id="3075" name="Rectangle 3"/>
          <p:cNvSpPr>
            <a:spLocks noGrp="1" noChangeArrowheads="1"/>
          </p:cNvSpPr>
          <p:nvPr>
            <p:ph type="body" idx="1"/>
          </p:nvPr>
        </p:nvSpPr>
        <p:spPr>
          <a:xfrm>
            <a:off x="463550" y="1466850"/>
            <a:ext cx="11495405" cy="5300980"/>
          </a:xfrm>
        </p:spPr>
        <p:txBody>
          <a:bodyPr>
            <a:normAutofit/>
          </a:bodyPr>
          <a:lstStyle/>
          <a:p>
            <a:r>
              <a:rPr lang="en-US" altLang="en-US" sz="2800" dirty="0"/>
              <a:t>A </a:t>
            </a:r>
            <a:r>
              <a:rPr lang="en-US" altLang="en-US" sz="2800" dirty="0">
                <a:solidFill>
                  <a:srgbClr val="FF0000"/>
                </a:solidFill>
              </a:rPr>
              <a:t>formal technical review (FTR)</a:t>
            </a:r>
            <a:r>
              <a:rPr lang="en-US" altLang="en-US" sz="2800" dirty="0"/>
              <a:t> is a software </a:t>
            </a:r>
            <a:r>
              <a:rPr lang="en-US" altLang="en-US" sz="2800" dirty="0">
                <a:solidFill>
                  <a:srgbClr val="FF0000"/>
                </a:solidFill>
              </a:rPr>
              <a:t>quality control activity</a:t>
            </a:r>
            <a:r>
              <a:rPr lang="en-US" altLang="en-US" sz="2800" dirty="0"/>
              <a:t> performed by software engineers (and others). </a:t>
            </a:r>
          </a:p>
          <a:p>
            <a:r>
              <a:rPr lang="en-US" altLang="en-US" sz="2800" dirty="0"/>
              <a:t>The objectives of an FTR are: </a:t>
            </a:r>
          </a:p>
          <a:p>
            <a:pPr marL="914400" lvl="1" indent="-457200">
              <a:buAutoNum type="arabicPeriod"/>
            </a:pPr>
            <a:r>
              <a:rPr lang="en-US" altLang="en-US" sz="2600" dirty="0">
                <a:solidFill>
                  <a:srgbClr val="FF0000"/>
                </a:solidFill>
              </a:rPr>
              <a:t>to uncover errors</a:t>
            </a:r>
            <a:r>
              <a:rPr lang="en-US" altLang="en-US" sz="2600" dirty="0"/>
              <a:t> in function, logic, or implementation for any representation of the software; </a:t>
            </a:r>
          </a:p>
          <a:p>
            <a:pPr marL="914400" lvl="1" indent="-457200">
              <a:buAutoNum type="arabicPeriod"/>
            </a:pPr>
            <a:r>
              <a:rPr lang="en-US" altLang="en-US" sz="2600" dirty="0">
                <a:solidFill>
                  <a:srgbClr val="FF0000"/>
                </a:solidFill>
              </a:rPr>
              <a:t>to verify</a:t>
            </a:r>
            <a:r>
              <a:rPr lang="en-US" altLang="en-US" sz="2600" dirty="0"/>
              <a:t> that the software under review meets its requirements; </a:t>
            </a:r>
          </a:p>
          <a:p>
            <a:pPr marL="914400" lvl="1" indent="-457200">
              <a:buAutoNum type="arabicPeriod"/>
            </a:pPr>
            <a:r>
              <a:rPr lang="en-US" altLang="en-US" sz="2600" dirty="0"/>
              <a:t>to ensure that the software has been represented according to </a:t>
            </a:r>
            <a:r>
              <a:rPr lang="en-US" altLang="en-US" sz="2600" dirty="0">
                <a:solidFill>
                  <a:srgbClr val="FF0000"/>
                </a:solidFill>
              </a:rPr>
              <a:t>predefined standards</a:t>
            </a:r>
            <a:r>
              <a:rPr lang="en-US" altLang="en-US" sz="2600" dirty="0"/>
              <a:t>; </a:t>
            </a:r>
          </a:p>
          <a:p>
            <a:pPr marL="914400" lvl="1" indent="-457200">
              <a:buAutoNum type="arabicPeriod"/>
            </a:pPr>
            <a:r>
              <a:rPr lang="en-US" altLang="en-US" sz="2600" dirty="0"/>
              <a:t>to achieve software that is developed in a uniform manner;</a:t>
            </a:r>
          </a:p>
          <a:p>
            <a:pPr marL="914400" lvl="1" indent="-457200">
              <a:buAutoNum type="arabicPeriod"/>
            </a:pPr>
            <a:r>
              <a:rPr lang="en-US" altLang="en-US" sz="2600" dirty="0"/>
              <a:t>to make projects more </a:t>
            </a:r>
            <a:r>
              <a:rPr lang="en-US" altLang="en-US" sz="2600" dirty="0">
                <a:solidFill>
                  <a:srgbClr val="FF0000"/>
                </a:solidFill>
              </a:rPr>
              <a:t>manageable</a:t>
            </a:r>
          </a:p>
        </p:txBody>
      </p:sp>
      <p:sp>
        <p:nvSpPr>
          <p:cNvPr id="2" name="Slide Number Placeholder 1"/>
          <p:cNvSpPr>
            <a:spLocks noGrp="1"/>
          </p:cNvSpPr>
          <p:nvPr>
            <p:ph type="sldNum" sz="quarter" idx="12"/>
          </p:nvPr>
        </p:nvSpPr>
        <p:spPr/>
        <p:txBody>
          <a:bodyPr/>
          <a:lstStyle/>
          <a:p>
            <a:fld id="{16029373-6C5B-490F-B5A5-38FF4CFBCD5B}" type="slidenum">
              <a:rPr lang="en-US" smtClean="0"/>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 calcmode="lin" valueType="num">
                                      <p:cBhvr additive="base">
                                        <p:cTn id="7"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xEl>
                                              <p:pRg st="3" end="3"/>
                                            </p:txEl>
                                          </p:spTgt>
                                        </p:tgtEl>
                                        <p:attrNameLst>
                                          <p:attrName>style.visibility</p:attrName>
                                        </p:attrNameLst>
                                      </p:cBhvr>
                                      <p:to>
                                        <p:strVal val="visible"/>
                                      </p:to>
                                    </p:set>
                                    <p:anim calcmode="lin" valueType="num">
                                      <p:cBhvr additive="base">
                                        <p:cTn id="13"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5">
                                            <p:txEl>
                                              <p:pRg st="5" end="5"/>
                                            </p:txEl>
                                          </p:spTgt>
                                        </p:tgtEl>
                                        <p:attrNameLst>
                                          <p:attrName>style.visibility</p:attrName>
                                        </p:attrNameLst>
                                      </p:cBhvr>
                                      <p:to>
                                        <p:strVal val="visible"/>
                                      </p:to>
                                    </p:set>
                                    <p:anim calcmode="lin" valueType="num">
                                      <p:cBhvr additive="base">
                                        <p:cTn id="25"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anim calcmode="lin" valueType="num">
                                      <p:cBhvr additive="base">
                                        <p:cTn id="31" dur="500" fill="hold"/>
                                        <p:tgtEl>
                                          <p:spTgt spid="307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85" y="231140"/>
            <a:ext cx="9404985" cy="832485"/>
          </a:xfrm>
        </p:spPr>
        <p:txBody>
          <a:bodyPr/>
          <a:lstStyle/>
          <a:p>
            <a:r>
              <a:rPr lang="en-US"/>
              <a:t> Review Guidelines</a:t>
            </a:r>
          </a:p>
        </p:txBody>
      </p:sp>
      <p:sp>
        <p:nvSpPr>
          <p:cNvPr id="3" name="Content Placeholder 2"/>
          <p:cNvSpPr>
            <a:spLocks noGrp="1"/>
          </p:cNvSpPr>
          <p:nvPr>
            <p:ph idx="1"/>
          </p:nvPr>
        </p:nvSpPr>
        <p:spPr>
          <a:xfrm>
            <a:off x="387985" y="1205865"/>
            <a:ext cx="11217910" cy="5181600"/>
          </a:xfrm>
        </p:spPr>
        <p:txBody>
          <a:bodyPr>
            <a:normAutofit lnSpcReduction="10000"/>
          </a:bodyPr>
          <a:lstStyle/>
          <a:p>
            <a:pPr marL="457200" indent="-457200">
              <a:buAutoNum type="arabicPeriod"/>
            </a:pPr>
            <a:r>
              <a:rPr lang="en-US" sz="2400">
                <a:solidFill>
                  <a:srgbClr val="FF0000"/>
                </a:solidFill>
              </a:rPr>
              <a:t>Review </a:t>
            </a:r>
            <a:r>
              <a:rPr lang="en-US" sz="2400"/>
              <a:t>the product, not the producer.</a:t>
            </a:r>
          </a:p>
          <a:p>
            <a:pPr marL="457200" indent="-457200">
              <a:buAutoNum type="arabicPeriod"/>
            </a:pPr>
            <a:r>
              <a:rPr lang="en-US" sz="2400"/>
              <a:t>Set an </a:t>
            </a:r>
            <a:r>
              <a:rPr lang="en-US" sz="2400">
                <a:solidFill>
                  <a:srgbClr val="FF0000"/>
                </a:solidFill>
              </a:rPr>
              <a:t>agenda </a:t>
            </a:r>
            <a:r>
              <a:rPr lang="en-US" sz="2400"/>
              <a:t>and maintain it. </a:t>
            </a:r>
          </a:p>
          <a:p>
            <a:pPr marL="457200" indent="-457200">
              <a:buAutoNum type="arabicPeriod"/>
            </a:pPr>
            <a:r>
              <a:rPr lang="en-US" sz="2400">
                <a:solidFill>
                  <a:srgbClr val="FF0000"/>
                </a:solidFill>
              </a:rPr>
              <a:t>Limit </a:t>
            </a:r>
            <a:r>
              <a:rPr lang="en-US" sz="2400"/>
              <a:t>debate and rebuttal. </a:t>
            </a:r>
          </a:p>
          <a:p>
            <a:pPr marL="457200" indent="-457200">
              <a:buAutoNum type="arabicPeriod"/>
            </a:pPr>
            <a:r>
              <a:rPr lang="en-US" sz="2400">
                <a:solidFill>
                  <a:srgbClr val="FF0000"/>
                </a:solidFill>
              </a:rPr>
              <a:t>Highlight problem</a:t>
            </a:r>
            <a:r>
              <a:rPr lang="en-US" sz="2400"/>
              <a:t> areas, but don’t attempt to solve every problem noted. </a:t>
            </a:r>
          </a:p>
          <a:p>
            <a:pPr marL="457200" indent="-457200">
              <a:buAutoNum type="arabicPeriod"/>
            </a:pPr>
            <a:r>
              <a:rPr lang="en-US" sz="2400"/>
              <a:t>Take written notes.</a:t>
            </a:r>
          </a:p>
          <a:p>
            <a:pPr marL="457200" indent="-457200">
              <a:buAutoNum type="arabicPeriod"/>
            </a:pPr>
            <a:r>
              <a:rPr lang="en-US" sz="2400">
                <a:solidFill>
                  <a:srgbClr val="FF0000"/>
                </a:solidFill>
              </a:rPr>
              <a:t>Limit the number of participants </a:t>
            </a:r>
            <a:r>
              <a:rPr lang="en-US" sz="2400"/>
              <a:t>and insist upon advance preparation.</a:t>
            </a:r>
          </a:p>
          <a:p>
            <a:pPr marL="457200" indent="-457200">
              <a:buAutoNum type="arabicPeriod"/>
            </a:pPr>
            <a:r>
              <a:rPr lang="en-US" sz="2400"/>
              <a:t>Develop a checklist for each product that is likely to be reviewed. </a:t>
            </a:r>
          </a:p>
          <a:p>
            <a:pPr marL="457200" indent="-457200">
              <a:buAutoNum type="arabicPeriod"/>
            </a:pPr>
            <a:r>
              <a:rPr lang="en-US" sz="2400">
                <a:solidFill>
                  <a:srgbClr val="FF0000"/>
                </a:solidFill>
              </a:rPr>
              <a:t>Allocate resources </a:t>
            </a:r>
            <a:r>
              <a:rPr lang="en-US" sz="2400"/>
              <a:t>and schedule time for FTRs. </a:t>
            </a:r>
          </a:p>
          <a:p>
            <a:pPr marL="457200" indent="-457200">
              <a:buAutoNum type="arabicPeriod"/>
            </a:pPr>
            <a:r>
              <a:rPr lang="en-US" sz="2400"/>
              <a:t>Conduct meaningful </a:t>
            </a:r>
            <a:r>
              <a:rPr lang="en-US" sz="2400">
                <a:solidFill>
                  <a:srgbClr val="FF0000"/>
                </a:solidFill>
              </a:rPr>
              <a:t>training </a:t>
            </a:r>
            <a:r>
              <a:rPr lang="en-US" sz="2400"/>
              <a:t>for all reviewers.</a:t>
            </a:r>
          </a:p>
          <a:p>
            <a:pPr marL="457200" indent="-457200">
              <a:buAutoNum type="arabicPeriod"/>
            </a:pPr>
            <a:r>
              <a:rPr lang="en-US" sz="2400"/>
              <a:t>Review your early review</a:t>
            </a:r>
          </a:p>
        </p:txBody>
      </p:sp>
      <p:sp>
        <p:nvSpPr>
          <p:cNvPr id="4" name="Slide Number Placeholder 3"/>
          <p:cNvSpPr>
            <a:spLocks noGrp="1"/>
          </p:cNvSpPr>
          <p:nvPr>
            <p:ph type="sldNum" sz="quarter" idx="12"/>
          </p:nvPr>
        </p:nvSpPr>
        <p:spPr/>
        <p:txBody>
          <a:bodyPr/>
          <a:lstStyle/>
          <a:p>
            <a:fld id="{16029373-6C5B-490F-B5A5-38FF4CFBCD5B}" type="slidenum">
              <a:rPr lang="en-US" smtClean="0"/>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6375400" y="1343967"/>
            <a:ext cx="3438369" cy="4495800"/>
          </a:xfrm>
          <a:prstGeom prst="rect">
            <a:avLst/>
          </a:prstGeom>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anose="02020603050405020304" pitchFamily="18" charset="0"/>
                <a:cs typeface="Times New Roman" panose="02020603050405020304" pitchFamily="18" charset="0"/>
              </a:rPr>
              <a:t>Thanks for your attention!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Any Question?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5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0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15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0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25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0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50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00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50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700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Quality Definition</a:t>
            </a:r>
          </a:p>
        </p:txBody>
      </p:sp>
      <p:sp>
        <p:nvSpPr>
          <p:cNvPr id="4099" name="Rectangle 3"/>
          <p:cNvSpPr>
            <a:spLocks noGrp="1" noChangeArrowheads="1"/>
          </p:cNvSpPr>
          <p:nvPr>
            <p:ph type="body" idx="1"/>
          </p:nvPr>
        </p:nvSpPr>
        <p:spPr>
          <a:xfrm>
            <a:off x="342900" y="1701800"/>
            <a:ext cx="11493500" cy="4495800"/>
          </a:xfrm>
        </p:spPr>
        <p:txBody>
          <a:bodyPr>
            <a:noAutofit/>
          </a:bodyPr>
          <a:lstStyle/>
          <a:p>
            <a:pPr algn="just"/>
            <a:r>
              <a:rPr lang="en-US" altLang="en-US" sz="2800" dirty="0"/>
              <a:t>Quality means that a </a:t>
            </a:r>
            <a:r>
              <a:rPr lang="en-US" altLang="en-US" sz="2800" dirty="0">
                <a:solidFill>
                  <a:srgbClr val="FF0000"/>
                </a:solidFill>
              </a:rPr>
              <a:t>product satisfies </a:t>
            </a:r>
            <a:r>
              <a:rPr lang="en-US" altLang="en-US" sz="2800" dirty="0"/>
              <a:t>the demands of its specifications</a:t>
            </a:r>
          </a:p>
          <a:p>
            <a:pPr algn="just"/>
            <a:r>
              <a:rPr lang="en-US" altLang="en-US" sz="2800" dirty="0"/>
              <a:t>It also means </a:t>
            </a:r>
            <a:r>
              <a:rPr lang="en-US" altLang="en-US" sz="2800" dirty="0">
                <a:solidFill>
                  <a:srgbClr val="FF0000"/>
                </a:solidFill>
              </a:rPr>
              <a:t>achieving a high level of customer satisfaction </a:t>
            </a:r>
            <a:r>
              <a:rPr lang="en-US" altLang="en-US" sz="2800" dirty="0"/>
              <a:t>with the product</a:t>
            </a:r>
          </a:p>
          <a:p>
            <a:pPr algn="just"/>
            <a:r>
              <a:rPr lang="en-US" altLang="en-US" sz="2800" dirty="0"/>
              <a:t>In software systems this is difficult</a:t>
            </a:r>
          </a:p>
          <a:p>
            <a:pPr lvl="1" algn="just"/>
            <a:r>
              <a:rPr lang="en-US" altLang="en-US" sz="2400" dirty="0"/>
              <a:t>customer quality requirements (e.g. </a:t>
            </a:r>
            <a:r>
              <a:rPr lang="en-US" altLang="en-US" sz="2400" dirty="0">
                <a:solidFill>
                  <a:srgbClr val="FF0000"/>
                </a:solidFill>
              </a:rPr>
              <a:t>efficiency or reliability</a:t>
            </a:r>
            <a:r>
              <a:rPr lang="en-US" altLang="en-US" sz="2400" dirty="0"/>
              <a:t>) often conflict with developer quality requirements (e.g. maintainability or reusability)</a:t>
            </a:r>
          </a:p>
          <a:p>
            <a:pPr lvl="1" algn="just"/>
            <a:r>
              <a:rPr lang="en-US" altLang="en-US" sz="2400" dirty="0"/>
              <a:t>software specifications are often incomplete, inconsistent, or ambiguous</a:t>
            </a:r>
          </a:p>
          <a:p>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54541" y="139700"/>
            <a:ext cx="9398000" cy="1143000"/>
          </a:xfrm>
        </p:spPr>
        <p:txBody>
          <a:bodyPr/>
          <a:lstStyle/>
          <a:p>
            <a:r>
              <a:rPr lang="en-US" altLang="en-US" dirty="0"/>
              <a:t>Quality Management Activities</a:t>
            </a:r>
          </a:p>
        </p:txBody>
      </p:sp>
      <p:sp>
        <p:nvSpPr>
          <p:cNvPr id="5123" name="Rectangle 3"/>
          <p:cNvSpPr>
            <a:spLocks noGrp="1" noChangeArrowheads="1"/>
          </p:cNvSpPr>
          <p:nvPr>
            <p:ph type="body" idx="1"/>
          </p:nvPr>
        </p:nvSpPr>
        <p:spPr>
          <a:xfrm>
            <a:off x="228600" y="1282700"/>
            <a:ext cx="11455400" cy="5181600"/>
          </a:xfrm>
        </p:spPr>
        <p:txBody>
          <a:bodyPr>
            <a:normAutofit lnSpcReduction="10000"/>
          </a:bodyPr>
          <a:lstStyle/>
          <a:p>
            <a:r>
              <a:rPr lang="en-US" altLang="en-US" sz="2800" dirty="0"/>
              <a:t>Quality assurance</a:t>
            </a:r>
            <a:endParaRPr lang="en-US" altLang="en-US" dirty="0"/>
          </a:p>
          <a:p>
            <a:pPr lvl="1"/>
            <a:r>
              <a:rPr lang="en-US" altLang="en-US" sz="2400" dirty="0"/>
              <a:t>establishing organizational quality standards and procedures</a:t>
            </a:r>
          </a:p>
          <a:p>
            <a:r>
              <a:rPr lang="en-US" altLang="en-US" sz="2800" dirty="0"/>
              <a:t>Quality planning</a:t>
            </a:r>
          </a:p>
          <a:p>
            <a:pPr lvl="1"/>
            <a:r>
              <a:rPr lang="en-US" altLang="en-US" sz="2400" dirty="0"/>
              <a:t>selecting and modifying applicable quality standards and procedures for a particular project</a:t>
            </a:r>
          </a:p>
          <a:p>
            <a:r>
              <a:rPr lang="en-US" altLang="en-US" sz="2800" dirty="0"/>
              <a:t>Quality control</a:t>
            </a:r>
          </a:p>
          <a:p>
            <a:pPr lvl="1"/>
            <a:r>
              <a:rPr lang="en-US" altLang="en-US" sz="2400" dirty="0">
                <a:solidFill>
                  <a:srgbClr val="FF0000"/>
                </a:solidFill>
              </a:rPr>
              <a:t>ensuring quality standards</a:t>
            </a:r>
            <a:r>
              <a:rPr lang="en-US" altLang="en-US" sz="2400" dirty="0"/>
              <a:t> and procedures are followed by development team</a:t>
            </a:r>
          </a:p>
          <a:p>
            <a:pPr>
              <a:buFontTx/>
              <a:buNone/>
            </a:pPr>
            <a:endParaRPr lang="en-US" altLang="en-US" sz="2400" dirty="0"/>
          </a:p>
          <a:p>
            <a:pPr algn="ctr">
              <a:buFontTx/>
              <a:buNone/>
            </a:pPr>
            <a:r>
              <a:rPr lang="en-US" altLang="en-US" sz="2400" dirty="0">
                <a:solidFill>
                  <a:srgbClr val="FF0000"/>
                </a:solidFill>
              </a:rPr>
              <a:t>Note</a:t>
            </a:r>
            <a:r>
              <a:rPr lang="en-US" altLang="en-US" sz="2400" dirty="0"/>
              <a:t>: Quality management should be separated from project management to ensure independence.</a:t>
            </a:r>
            <a:endParaRPr lang="en-US" altLang="en-US" dirty="0"/>
          </a:p>
        </p:txBody>
      </p:sp>
      <p:sp>
        <p:nvSpPr>
          <p:cNvPr id="2" name="Slide Number Placeholder 1"/>
          <p:cNvSpPr>
            <a:spLocks noGrp="1"/>
          </p:cNvSpPr>
          <p:nvPr>
            <p:ph type="sldNum" sz="quarter" idx="12"/>
          </p:nvPr>
        </p:nvSpPr>
        <p:spPr/>
        <p:txBody>
          <a:bodyPr/>
          <a:lstStyle/>
          <a:p>
            <a:fld id="{16029373-6C5B-490F-B5A5-38FF4CFBCD5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ISO 9000</a:t>
            </a:r>
          </a:p>
        </p:txBody>
      </p:sp>
      <p:sp>
        <p:nvSpPr>
          <p:cNvPr id="6147" name="Rectangle 3"/>
          <p:cNvSpPr>
            <a:spLocks noGrp="1" noChangeArrowheads="1"/>
          </p:cNvSpPr>
          <p:nvPr>
            <p:ph type="body" idx="1"/>
          </p:nvPr>
        </p:nvSpPr>
        <p:spPr>
          <a:xfrm>
            <a:off x="328613" y="1752600"/>
            <a:ext cx="11304587" cy="4296129"/>
          </a:xfrm>
        </p:spPr>
        <p:txBody>
          <a:bodyPr>
            <a:normAutofit/>
          </a:bodyPr>
          <a:lstStyle/>
          <a:p>
            <a:pPr>
              <a:lnSpc>
                <a:spcPct val="150000"/>
              </a:lnSpc>
            </a:pPr>
            <a:r>
              <a:rPr lang="en-US" altLang="en-US" sz="2400" dirty="0">
                <a:solidFill>
                  <a:srgbClr val="FF0000"/>
                </a:solidFill>
              </a:rPr>
              <a:t>International set of standards </a:t>
            </a:r>
            <a:r>
              <a:rPr lang="en-US" altLang="en-US" sz="2400" dirty="0"/>
              <a:t>for quality management</a:t>
            </a:r>
          </a:p>
          <a:p>
            <a:pPr>
              <a:lnSpc>
                <a:spcPct val="150000"/>
              </a:lnSpc>
            </a:pPr>
            <a:r>
              <a:rPr lang="en-US" altLang="en-US" sz="2400" dirty="0"/>
              <a:t>Quality standards and procedures must be documented in an organizational quality manual</a:t>
            </a:r>
          </a:p>
          <a:p>
            <a:pPr>
              <a:lnSpc>
                <a:spcPct val="150000"/>
              </a:lnSpc>
            </a:pPr>
            <a:r>
              <a:rPr lang="en-US" altLang="en-US" sz="2400" dirty="0"/>
              <a:t>An external body is often used to certify that the quality manual conforms to ISO 9000 standards </a:t>
            </a:r>
          </a:p>
          <a:p>
            <a:pPr>
              <a:lnSpc>
                <a:spcPct val="150000"/>
              </a:lnSpc>
            </a:pPr>
            <a:r>
              <a:rPr lang="en-US" altLang="en-US" sz="2400" dirty="0"/>
              <a:t>Many customers are demanding that suppliers are ISO 9000 certified</a:t>
            </a:r>
          </a:p>
        </p:txBody>
      </p:sp>
      <p:sp>
        <p:nvSpPr>
          <p:cNvPr id="2" name="Slide Number Placeholder 1"/>
          <p:cNvSpPr>
            <a:spLocks noGrp="1"/>
          </p:cNvSpPr>
          <p:nvPr>
            <p:ph type="sldNum" sz="quarter" idx="12"/>
          </p:nvPr>
        </p:nvSpPr>
        <p:spPr/>
        <p:txBody>
          <a:bodyPr/>
          <a:lstStyle/>
          <a:p>
            <a:fld id="{16029373-6C5B-490F-B5A5-38FF4CFBCD5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182" y="-127000"/>
            <a:ext cx="10236199" cy="1108075"/>
          </a:xfrm>
          <a:noFill/>
          <a:extLst>
            <a:ext uri="{91240B29-F687-4F45-9708-019B960494DF}">
              <a14:hiddenLine xmlns:a14="http://schemas.microsoft.com/office/drawing/2010/main" w="12700">
                <a:solidFill>
                  <a:schemeClr val="tx1"/>
                </a:solidFill>
                <a:miter lim="800000"/>
                <a:headEnd/>
                <a:tailEnd/>
              </a14:hiddenLine>
            </a:ext>
          </a:extLst>
        </p:spPr>
        <p:txBody>
          <a:bodyPr vert="horz" lIns="90840" tIns="44623" rIns="90840" bIns="44623" rtlCol="0" anchor="b">
            <a:noAutofit/>
          </a:bodyPr>
          <a:lstStyle/>
          <a:p>
            <a:r>
              <a:rPr lang="en-GB" altLang="en-US" dirty="0"/>
              <a:t>ISO 9000 and quality management</a:t>
            </a:r>
          </a:p>
        </p:txBody>
      </p:sp>
      <p:pic>
        <p:nvPicPr>
          <p:cNvPr id="71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4" y="1448047"/>
            <a:ext cx="9845676" cy="5282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6029373-6C5B-490F-B5A5-38FF4CFBCD5B}" type="slidenum">
              <a:rPr lang="en-US" smtClean="0"/>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95312" y="295730"/>
            <a:ext cx="9404723" cy="1400530"/>
          </a:xfrm>
        </p:spPr>
        <p:txBody>
          <a:bodyPr/>
          <a:lstStyle/>
          <a:p>
            <a:r>
              <a:rPr lang="en-US" altLang="en-US" dirty="0"/>
              <a:t>Quality Standards</a:t>
            </a:r>
          </a:p>
        </p:txBody>
      </p:sp>
      <p:sp>
        <p:nvSpPr>
          <p:cNvPr id="10243" name="Rectangle 3"/>
          <p:cNvSpPr>
            <a:spLocks noGrp="1" noChangeArrowheads="1"/>
          </p:cNvSpPr>
          <p:nvPr>
            <p:ph type="body" idx="1"/>
          </p:nvPr>
        </p:nvSpPr>
        <p:spPr>
          <a:xfrm>
            <a:off x="293606" y="1460500"/>
            <a:ext cx="11530094" cy="4648200"/>
          </a:xfrm>
        </p:spPr>
        <p:txBody>
          <a:bodyPr>
            <a:normAutofit/>
          </a:bodyPr>
          <a:lstStyle/>
          <a:p>
            <a:pPr>
              <a:lnSpc>
                <a:spcPct val="150000"/>
              </a:lnSpc>
            </a:pPr>
            <a:r>
              <a:rPr lang="en-US" altLang="en-US" sz="2400" dirty="0">
                <a:solidFill>
                  <a:srgbClr val="FF0000"/>
                </a:solidFill>
              </a:rPr>
              <a:t>Key to effective quality management</a:t>
            </a:r>
          </a:p>
          <a:p>
            <a:pPr>
              <a:lnSpc>
                <a:spcPct val="150000"/>
              </a:lnSpc>
            </a:pPr>
            <a:endParaRPr lang="en-US" altLang="en-US" sz="2400" dirty="0">
              <a:solidFill>
                <a:srgbClr val="FF0000"/>
              </a:solidFill>
            </a:endParaRPr>
          </a:p>
          <a:p>
            <a:pPr>
              <a:lnSpc>
                <a:spcPct val="150000"/>
              </a:lnSpc>
            </a:pPr>
            <a:r>
              <a:rPr lang="en-US" altLang="en-US" sz="2400" dirty="0">
                <a:solidFill>
                  <a:srgbClr val="FF0000"/>
                </a:solidFill>
              </a:rPr>
              <a:t>Product standards </a:t>
            </a:r>
            <a:r>
              <a:rPr lang="en-US" altLang="en-US" sz="2400" dirty="0"/>
              <a:t>define the characteristics exhibited by all components (e.g. programming style issues)</a:t>
            </a:r>
          </a:p>
          <a:p>
            <a:pPr>
              <a:lnSpc>
                <a:spcPct val="150000"/>
              </a:lnSpc>
            </a:pPr>
            <a:r>
              <a:rPr lang="en-US" altLang="en-US" sz="2400" dirty="0">
                <a:solidFill>
                  <a:srgbClr val="FF0000"/>
                </a:solidFill>
              </a:rPr>
              <a:t>Process standards </a:t>
            </a:r>
            <a:r>
              <a:rPr lang="en-US" altLang="en-US" sz="2400" dirty="0"/>
              <a:t>describe how a software process is to be implemented</a:t>
            </a:r>
          </a:p>
          <a:p>
            <a:pPr>
              <a:lnSpc>
                <a:spcPct val="150000"/>
              </a:lnSpc>
            </a:pPr>
            <a:endParaRPr lang="en-US" altLang="en-US" sz="1800" dirty="0"/>
          </a:p>
        </p:txBody>
      </p:sp>
      <p:sp>
        <p:nvSpPr>
          <p:cNvPr id="2" name="Slide Number Placeholder 1"/>
          <p:cNvSpPr>
            <a:spLocks noGrp="1"/>
          </p:cNvSpPr>
          <p:nvPr>
            <p:ph type="sldNum" sz="quarter" idx="12"/>
          </p:nvPr>
        </p:nvSpPr>
        <p:spPr/>
        <p:txBody>
          <a:bodyPr/>
          <a:lstStyle/>
          <a:p>
            <a:fld id="{16029373-6C5B-490F-B5A5-38FF4CFBCD5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Document Standards</a:t>
            </a:r>
          </a:p>
        </p:txBody>
      </p:sp>
      <p:sp>
        <p:nvSpPr>
          <p:cNvPr id="16387" name="Rectangle 3"/>
          <p:cNvSpPr>
            <a:spLocks noGrp="1" noChangeArrowheads="1"/>
          </p:cNvSpPr>
          <p:nvPr>
            <p:ph type="body" idx="1"/>
          </p:nvPr>
        </p:nvSpPr>
        <p:spPr>
          <a:xfrm>
            <a:off x="646112" y="1751648"/>
            <a:ext cx="10136188" cy="4763452"/>
          </a:xfrm>
        </p:spPr>
        <p:txBody>
          <a:bodyPr>
            <a:normAutofit/>
          </a:bodyPr>
          <a:lstStyle/>
          <a:p>
            <a:r>
              <a:rPr lang="en-US" altLang="en-US" sz="2800" dirty="0"/>
              <a:t>Document identification standards</a:t>
            </a:r>
          </a:p>
          <a:p>
            <a:pPr lvl="1"/>
            <a:r>
              <a:rPr lang="en-US" altLang="en-US" sz="2400" dirty="0"/>
              <a:t>how documents are labeled</a:t>
            </a:r>
          </a:p>
          <a:p>
            <a:r>
              <a:rPr lang="en-US" altLang="en-US" sz="2800" dirty="0"/>
              <a:t>Document structure standards</a:t>
            </a:r>
          </a:p>
          <a:p>
            <a:pPr lvl="1"/>
            <a:r>
              <a:rPr lang="en-US" altLang="en-US" sz="2400" dirty="0"/>
              <a:t>organization of project documents</a:t>
            </a:r>
          </a:p>
          <a:p>
            <a:r>
              <a:rPr lang="en-US" altLang="en-US" sz="2800" dirty="0"/>
              <a:t>Document presentation standards</a:t>
            </a:r>
          </a:p>
          <a:p>
            <a:pPr lvl="1"/>
            <a:r>
              <a:rPr lang="en-US" altLang="en-US" sz="2400" dirty="0">
                <a:solidFill>
                  <a:srgbClr val="FF0000"/>
                </a:solidFill>
              </a:rPr>
              <a:t>fonts, styles, logos</a:t>
            </a:r>
            <a:r>
              <a:rPr lang="en-US" altLang="en-US" sz="2400" dirty="0"/>
              <a:t>, etc.</a:t>
            </a:r>
          </a:p>
          <a:p>
            <a:r>
              <a:rPr lang="en-US" altLang="en-US" sz="2800" dirty="0"/>
              <a:t>Document update standards</a:t>
            </a:r>
          </a:p>
          <a:p>
            <a:pPr lvl="1"/>
            <a:r>
              <a:rPr lang="en-US" altLang="en-US" sz="2400" dirty="0"/>
              <a:t>change control and version definition</a:t>
            </a:r>
          </a:p>
        </p:txBody>
      </p:sp>
      <p:sp>
        <p:nvSpPr>
          <p:cNvPr id="2" name="Slide Number Placeholder 1"/>
          <p:cNvSpPr>
            <a:spLocks noGrp="1"/>
          </p:cNvSpPr>
          <p:nvPr>
            <p:ph type="sldNum" sz="quarter" idx="12"/>
          </p:nvPr>
        </p:nvSpPr>
        <p:spPr/>
        <p:txBody>
          <a:bodyPr/>
          <a:lstStyle/>
          <a:p>
            <a:fld id="{16029373-6C5B-490F-B5A5-38FF4CFBCD5B}"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102</TotalTime>
  <Words>1706</Words>
  <Application>Microsoft Macintosh PowerPoint</Application>
  <PresentationFormat>Widescreen</PresentationFormat>
  <Paragraphs>252</Paragraphs>
  <Slides>34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Century Gothic</vt:lpstr>
      <vt:lpstr>Helvetica</vt:lpstr>
      <vt:lpstr>inherit</vt:lpstr>
      <vt:lpstr>Time</vt:lpstr>
      <vt:lpstr>Times New Roman</vt:lpstr>
      <vt:lpstr>Verdana</vt:lpstr>
      <vt:lpstr>Wingdings</vt:lpstr>
      <vt:lpstr>Wingdings 3</vt:lpstr>
      <vt:lpstr>Ion</vt:lpstr>
      <vt:lpstr>Software Quality Management</vt:lpstr>
      <vt:lpstr>Software Quality Assurance</vt:lpstr>
      <vt:lpstr>Software Quality Management</vt:lpstr>
      <vt:lpstr>Quality Definition</vt:lpstr>
      <vt:lpstr>Quality Management Activities</vt:lpstr>
      <vt:lpstr>ISO 9000</vt:lpstr>
      <vt:lpstr>ISO 9000 and quality management</vt:lpstr>
      <vt:lpstr>Quality Standards</vt:lpstr>
      <vt:lpstr>Document Standards</vt:lpstr>
      <vt:lpstr>Software Quality Attributes</vt:lpstr>
      <vt:lpstr>Quality Control</vt:lpstr>
      <vt:lpstr>Quality Reviews</vt:lpstr>
      <vt:lpstr>Review Purposes</vt:lpstr>
      <vt:lpstr>Software Metric</vt:lpstr>
      <vt:lpstr>Static Metrics</vt:lpstr>
      <vt:lpstr>Characteristics of good Software</vt:lpstr>
      <vt:lpstr>Software Quality Metrics </vt:lpstr>
      <vt:lpstr>Software Quality Metrics </vt:lpstr>
      <vt:lpstr>Product Quality Metrics </vt:lpstr>
      <vt:lpstr>Maintenance Metrics</vt:lpstr>
      <vt:lpstr>COST OF QUALITY (COQ)</vt:lpstr>
      <vt:lpstr>COST OF QUALITY (COQ)</vt:lpstr>
      <vt:lpstr>Internal failure costs </vt:lpstr>
      <vt:lpstr>External failure costs</vt:lpstr>
      <vt:lpstr>Appraisal costs </vt:lpstr>
      <vt:lpstr>Prevention Costs</vt:lpstr>
      <vt:lpstr>Relative cost of correcting errors and defects</vt:lpstr>
      <vt:lpstr>Review Matrices</vt:lpstr>
      <vt:lpstr>Effort expended with and without reviews</vt:lpstr>
      <vt:lpstr>Reference model for technical reviews</vt:lpstr>
      <vt:lpstr>INFORMAL REVIEWS</vt:lpstr>
      <vt:lpstr>FORMAL REVIEWS</vt:lpstr>
      <vt:lpstr> Review Guidelines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Dr.Junaid Akram</cp:lastModifiedBy>
  <cp:revision>1210</cp:revision>
  <dcterms:created xsi:type="dcterms:W3CDTF">2023-06-11T18:28:59Z</dcterms:created>
  <dcterms:modified xsi:type="dcterms:W3CDTF">2023-11-21T10:10:27Z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