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1" r:id="rId1"/>
  </p:sldMasterIdLst>
  <p:notesMasterIdLst>
    <p:notesMasterId r:id="rId51"/>
  </p:notesMasterIdLst>
  <p:sldIdLst>
    <p:sldId id="256" r:id="rId2"/>
    <p:sldId id="364" r:id="rId3"/>
    <p:sldId id="365" r:id="rId4"/>
    <p:sldId id="368" r:id="rId5"/>
    <p:sldId id="366" r:id="rId6"/>
    <p:sldId id="372" r:id="rId7"/>
    <p:sldId id="371" r:id="rId8"/>
    <p:sldId id="374" r:id="rId9"/>
    <p:sldId id="373" r:id="rId10"/>
    <p:sldId id="376" r:id="rId11"/>
    <p:sldId id="367" r:id="rId12"/>
    <p:sldId id="369" r:id="rId13"/>
    <p:sldId id="370"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2" r:id="rId30"/>
    <p:sldId id="393" r:id="rId31"/>
    <p:sldId id="394" r:id="rId32"/>
    <p:sldId id="395" r:id="rId33"/>
    <p:sldId id="396" r:id="rId34"/>
    <p:sldId id="397" r:id="rId35"/>
    <p:sldId id="399" r:id="rId36"/>
    <p:sldId id="398" r:id="rId37"/>
    <p:sldId id="400" r:id="rId38"/>
    <p:sldId id="403" r:id="rId39"/>
    <p:sldId id="401" r:id="rId40"/>
    <p:sldId id="402" r:id="rId41"/>
    <p:sldId id="404" r:id="rId42"/>
    <p:sldId id="405" r:id="rId43"/>
    <p:sldId id="406" r:id="rId44"/>
    <p:sldId id="407" r:id="rId45"/>
    <p:sldId id="408" r:id="rId46"/>
    <p:sldId id="361" r:id="rId47"/>
    <p:sldId id="362" r:id="rId48"/>
    <p:sldId id="363" r:id="rId49"/>
    <p:sldId id="291"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08" autoAdjust="0"/>
    <p:restoredTop sz="94660"/>
  </p:normalViewPr>
  <p:slideViewPr>
    <p:cSldViewPr snapToGrid="0">
      <p:cViewPr varScale="1">
        <p:scale>
          <a:sx n="128" d="100"/>
          <a:sy n="128" d="100"/>
        </p:scale>
        <p:origin x="808" y="176"/>
      </p:cViewPr>
      <p:guideLst/>
    </p:cSldViewPr>
  </p:slideViewPr>
  <p:notesTextViewPr>
    <p:cViewPr>
      <p:scale>
        <a:sx n="1" d="1"/>
        <a:sy n="1" d="1"/>
      </p:scale>
      <p:origin x="0" y="0"/>
    </p:cViewPr>
  </p:notesTextViewPr>
  <p:sorterViewPr>
    <p:cViewPr>
      <p:scale>
        <a:sx n="100" d="100"/>
        <a:sy n="100" d="100"/>
      </p:scale>
      <p:origin x="0" y="-26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7D2559-F9C3-403A-8C67-AE4B022C1987}" type="datetimeFigureOut">
              <a:rPr lang="en-GB" smtClean="0"/>
              <a:t>04/12/2023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F82CE-B424-49CE-B164-969D7D9BFEF7}" type="slidenum">
              <a:rPr lang="en-GB" smtClean="0"/>
              <a:t>‹#›</a:t>
            </a:fld>
            <a:endParaRPr lang="en-GB"/>
          </a:p>
        </p:txBody>
      </p:sp>
    </p:spTree>
    <p:extLst>
      <p:ext uri="{BB962C8B-B14F-4D97-AF65-F5344CB8AC3E}">
        <p14:creationId xmlns:p14="http://schemas.microsoft.com/office/powerpoint/2010/main" val="1211631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0819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B7ECDD-FC68-4C0E-B777-5655AA116C88}" type="datetime1">
              <a:rPr lang="en-US" smtClean="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36245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7D58781-20F8-4D79-9AC5-1B1338F8BD23}" type="datetime1">
              <a:rPr lang="en-US" smtClean="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040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26DFC4D-374E-4A5B-BC17-8437C27F053D}" type="datetime1">
              <a:rPr lang="en-US" smtClean="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657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5F9B954-C162-4D51-AD8C-6B220C4032B7}" type="datetime1">
              <a:rPr lang="en-US" smtClean="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66130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2C2858-A609-44C6-8ECF-451906C1115A}" type="datetime1">
              <a:rPr lang="en-US" smtClean="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99589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7A9BEF-C89E-4E07-BAB8-202AD768CF8C}" type="datetime1">
              <a:rPr lang="en-US" smtClean="0"/>
              <a:t>12/4/23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64653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0C24EF-17E4-45BB-AC2B-CDBDAF464C58}" type="datetime1">
              <a:rPr lang="en-US" smtClean="0"/>
              <a:t>12/4/23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366932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7ECF1-FE5F-4BC7-8B09-A6D8C60F688B}" type="datetime1">
              <a:rPr lang="en-US" smtClean="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41902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1F63B3-94E2-47E3-812D-A5C68BE7EC85}" type="datetime1">
              <a:rPr lang="en-US" smtClean="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82174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9A3FBC8-7620-403E-A19C-A43C6DF84C5D}" type="datetime1">
              <a:rPr lang="en-US" smtClean="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46822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717F30-EF10-4A20-ACF6-31FF335E603E}" type="datetime1">
              <a:rPr lang="en-US" smtClean="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1325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B7840-9FB4-4A95-9529-F3F5169977DB}" type="datetime1">
              <a:rPr lang="en-US" smtClean="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35645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E05433-19A6-4432-A63E-53B43BB32722}" type="datetime1">
              <a:rPr lang="en-US" smtClean="0"/>
              <a:t>12/4/23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86979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DDB3EDF-E413-47B4-AFD6-37611F47EB0E}" type="datetime1">
              <a:rPr lang="en-US" smtClean="0"/>
              <a:t>12/4/23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6044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D050326-7EEE-4758-9F25-52A094471708}" type="datetime1">
              <a:rPr lang="en-US" smtClean="0"/>
              <a:t>12/4/23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3107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38D3CB4-D7E2-47A0-95B1-4E1C6FF4EA3D}" type="datetime1">
              <a:rPr lang="en-US" smtClean="0"/>
              <a:t>12/4/23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26802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B5F629-268F-4575-BEA1-32DF1327B3A2}" type="datetime1">
              <a:rPr lang="en-US" smtClean="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1497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51840B-4387-4232-8BA1-4568AA3DB6D4}" type="datetime1">
              <a:rPr lang="en-US" smtClean="0"/>
              <a:t>12/4/23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82634100"/>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javatpoint.com/control-flow-testing-in-white-box-testing" TargetMode="External"/><Relationship Id="rId2" Type="http://schemas.openxmlformats.org/officeDocument/2006/relationships/hyperlink" Target="https://www.javatpoint.com/data-flow-testing-in-white-box-testing" TargetMode="External"/><Relationship Id="rId1" Type="http://schemas.openxmlformats.org/officeDocument/2006/relationships/slideLayout" Target="../slideLayouts/slideLayout2.xml"/><Relationship Id="rId6" Type="http://schemas.openxmlformats.org/officeDocument/2006/relationships/hyperlink" Target="https://www.javatpoint.com/decision-coverage-testing-in-white-box-testing" TargetMode="External"/><Relationship Id="rId5" Type="http://schemas.openxmlformats.org/officeDocument/2006/relationships/hyperlink" Target="https://www.javatpoint.com/statement-coverage-testing-in-white-box-testing" TargetMode="External"/><Relationship Id="rId4" Type="http://schemas.openxmlformats.org/officeDocument/2006/relationships/hyperlink" Target="https://www.javatpoint.com/branch-coverage-testing-in-white-box-test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www.javatpoint.com/use-case-technique-in-black-box-testing" TargetMode="External"/><Relationship Id="rId3" Type="http://schemas.openxmlformats.org/officeDocument/2006/relationships/hyperlink" Target="https://www.javatpoint.com/boundary-value-analysis-in-black-box-testing" TargetMode="External"/><Relationship Id="rId7" Type="http://schemas.openxmlformats.org/officeDocument/2006/relationships/hyperlink" Target="https://www.javatpoint.com/error-guessing-technique-in-black-box-testing" TargetMode="External"/><Relationship Id="rId2" Type="http://schemas.openxmlformats.org/officeDocument/2006/relationships/hyperlink" Target="https://www.javatpoint.com/decision-table-technique-in-black-box-testing" TargetMode="External"/><Relationship Id="rId1" Type="http://schemas.openxmlformats.org/officeDocument/2006/relationships/slideLayout" Target="../slideLayouts/slideLayout2.xml"/><Relationship Id="rId6" Type="http://schemas.openxmlformats.org/officeDocument/2006/relationships/hyperlink" Target="https://www.javatpoint.com/equivalence-partitioning-technique-in-black-box-testing" TargetMode="External"/><Relationship Id="rId5" Type="http://schemas.openxmlformats.org/officeDocument/2006/relationships/hyperlink" Target="https://www.javatpoint.com/all-pairs-testing-technique-in-black-box-testing" TargetMode="External"/><Relationship Id="rId4" Type="http://schemas.openxmlformats.org/officeDocument/2006/relationships/hyperlink" Target="https://www.javatpoint.com/state-transition-technique-in-black-box-testing"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javatpoint.com/functional-testing"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javatpoint.com/non-functional-testing"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mailto:junaid.akram@xmu.edu.my"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4806" y="389046"/>
            <a:ext cx="9187793" cy="1348739"/>
          </a:xfrm>
        </p:spPr>
        <p:txBody>
          <a:bodyPr/>
          <a:lstStyle/>
          <a:p>
            <a:pPr algn="ctr"/>
            <a:r>
              <a:rPr lang="en-GB" sz="5400" b="1" dirty="0"/>
              <a:t>Software Testing Tutorial</a:t>
            </a:r>
          </a:p>
        </p:txBody>
      </p:sp>
      <p:sp>
        <p:nvSpPr>
          <p:cNvPr id="3" name="Subtitle 2"/>
          <p:cNvSpPr>
            <a:spLocks noGrp="1"/>
          </p:cNvSpPr>
          <p:nvPr>
            <p:ph type="subTitle" idx="1"/>
          </p:nvPr>
        </p:nvSpPr>
        <p:spPr>
          <a:xfrm>
            <a:off x="2157828" y="3144489"/>
            <a:ext cx="5616068" cy="1793778"/>
          </a:xfrm>
        </p:spPr>
        <p:txBody>
          <a:bodyPr>
            <a:noAutofit/>
          </a:bodyPr>
          <a:lstStyle/>
          <a:p>
            <a:pPr algn="ctr"/>
            <a:r>
              <a:rPr lang="en-US" sz="2800" b="1" dirty="0">
                <a:solidFill>
                  <a:schemeClr val="tx1">
                    <a:lumMod val="95000"/>
                    <a:lumOff val="5000"/>
                  </a:schemeClr>
                </a:solidFill>
              </a:rPr>
              <a:t>D</a:t>
            </a:r>
            <a:r>
              <a:rPr lang="en-US" sz="2800" b="1" cap="none" dirty="0">
                <a:solidFill>
                  <a:schemeClr val="tx1">
                    <a:lumMod val="95000"/>
                    <a:lumOff val="5000"/>
                  </a:schemeClr>
                </a:solidFill>
              </a:rPr>
              <a:t>r</a:t>
            </a:r>
            <a:r>
              <a:rPr lang="en-US" sz="2800" b="1" dirty="0">
                <a:solidFill>
                  <a:schemeClr val="tx1">
                    <a:lumMod val="95000"/>
                    <a:lumOff val="5000"/>
                  </a:schemeClr>
                </a:solidFill>
              </a:rPr>
              <a:t>. Junaid </a:t>
            </a:r>
            <a:r>
              <a:rPr lang="en-GB" sz="2800" b="1" dirty="0">
                <a:solidFill>
                  <a:schemeClr val="tx1">
                    <a:lumMod val="95000"/>
                    <a:lumOff val="5000"/>
                  </a:schemeClr>
                </a:solidFill>
              </a:rPr>
              <a:t>Akram</a:t>
            </a:r>
            <a:endParaRPr lang="en-US" sz="2800" b="1" dirty="0">
              <a:solidFill>
                <a:schemeClr val="tx1">
                  <a:lumMod val="95000"/>
                  <a:lumOff val="5000"/>
                </a:schemeClr>
              </a:solidFill>
            </a:endParaRPr>
          </a:p>
          <a:p>
            <a:endParaRPr lang="en-US" sz="3200" dirty="0"/>
          </a:p>
        </p:txBody>
      </p:sp>
      <p:sp>
        <p:nvSpPr>
          <p:cNvPr id="4" name="Slide Number Placeholder 3"/>
          <p:cNvSpPr>
            <a:spLocks noGrp="1"/>
          </p:cNvSpPr>
          <p:nvPr>
            <p:ph type="sldNum" sz="quarter" idx="12"/>
          </p:nvPr>
        </p:nvSpPr>
        <p:spPr/>
        <p:txBody>
          <a:bodyPr/>
          <a:lstStyle/>
          <a:p>
            <a:fld id="{16029373-6C5B-490F-B5A5-38FF4CFBCD5B}" type="slidenum">
              <a:rPr lang="en-US" smtClean="0"/>
              <a:t>1</a:t>
            </a:fld>
            <a:endParaRPr lang="en-US"/>
          </a:p>
        </p:txBody>
      </p:sp>
      <p:sp>
        <p:nvSpPr>
          <p:cNvPr id="10" name="Rectangle 9"/>
          <p:cNvSpPr/>
          <p:nvPr/>
        </p:nvSpPr>
        <p:spPr>
          <a:xfrm>
            <a:off x="2981325" y="2982907"/>
            <a:ext cx="4572090" cy="323165"/>
          </a:xfrm>
          <a:prstGeom prst="rect">
            <a:avLst/>
          </a:prstGeom>
        </p:spPr>
        <p:txBody>
          <a:bodyPr wrap="square">
            <a:spAutoFit/>
          </a:bodyPr>
          <a:lstStyle/>
          <a:p>
            <a:pPr algn="ctr"/>
            <a:endParaRPr lang="en-US" sz="1500" dirty="0">
              <a:solidFill>
                <a:schemeClr val="tx1">
                  <a:lumMod val="95000"/>
                  <a:lumOff val="5000"/>
                </a:schemeClr>
              </a:solidFill>
              <a:latin typeface="+mj-lt"/>
              <a:ea typeface="+mj-ea"/>
              <a:cs typeface="+mj-cs"/>
            </a:endParaRPr>
          </a:p>
        </p:txBody>
      </p:sp>
      <p:sp>
        <p:nvSpPr>
          <p:cNvPr id="6" name="Rectangle 5"/>
          <p:cNvSpPr/>
          <p:nvPr/>
        </p:nvSpPr>
        <p:spPr>
          <a:xfrm>
            <a:off x="4437892" y="2169219"/>
            <a:ext cx="675185" cy="600164"/>
          </a:xfrm>
          <a:prstGeom prst="rect">
            <a:avLst/>
          </a:prstGeom>
        </p:spPr>
        <p:txBody>
          <a:bodyPr wrap="none">
            <a:spAutoFit/>
          </a:bodyPr>
          <a:lstStyle/>
          <a:p>
            <a:r>
              <a:rPr lang="en-GB" sz="3300" b="1" dirty="0">
                <a:solidFill>
                  <a:srgbClr val="1E5155"/>
                </a:solidFill>
                <a:ea typeface="+mj-ea"/>
                <a:cs typeface="+mj-cs"/>
              </a:rPr>
              <a:t>By</a:t>
            </a:r>
            <a:endParaRPr lang="en-GB" sz="1350" dirty="0"/>
          </a:p>
        </p:txBody>
      </p:sp>
      <p:pic>
        <p:nvPicPr>
          <p:cNvPr id="8" name="Picture 7"/>
          <p:cNvPicPr>
            <a:picLocks noChangeAspect="1"/>
          </p:cNvPicPr>
          <p:nvPr/>
        </p:nvPicPr>
        <p:blipFill>
          <a:blip r:embed="rId3"/>
          <a:stretch>
            <a:fillRect/>
          </a:stretch>
        </p:blipFill>
        <p:spPr>
          <a:xfrm>
            <a:off x="8081886" y="3306072"/>
            <a:ext cx="3324225" cy="3124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25985707"/>
      </p:ext>
    </p:extLst>
  </p:cSld>
  <p:clrMapOvr>
    <a:masterClrMapping/>
  </p:clrMapOvr>
  <mc:AlternateContent xmlns:mc="http://schemas.openxmlformats.org/markup-compatibility/2006" xmlns:p14="http://schemas.microsoft.com/office/powerpoint/2010/main">
    <mc:Choice Requires="p14">
      <p:transition spd="slow" p14:dur="2000" advTm="6582"/>
    </mc:Choice>
    <mc:Fallback xmlns="">
      <p:transition spd="slow" advTm="65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1400530"/>
          </a:xfrm>
        </p:spPr>
        <p:txBody>
          <a:bodyPr/>
          <a:lstStyle/>
          <a:p>
            <a:r>
              <a:rPr lang="en-GB" dirty="0"/>
              <a:t>Manual testing tools</a:t>
            </a:r>
            <a:br>
              <a:rPr lang="en-GB" dirty="0"/>
            </a:br>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pic>
        <p:nvPicPr>
          <p:cNvPr id="7170" name="Picture 2" descr="Manual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384" y="949783"/>
            <a:ext cx="7326560" cy="55661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172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Automation testing</a:t>
            </a:r>
            <a:br>
              <a:rPr lang="en-GB" dirty="0"/>
            </a:br>
            <a:endParaRPr lang="en-GB" dirty="0"/>
          </a:p>
        </p:txBody>
      </p:sp>
      <p:sp>
        <p:nvSpPr>
          <p:cNvPr id="3" name="Content Placeholder 2"/>
          <p:cNvSpPr>
            <a:spLocks noGrp="1"/>
          </p:cNvSpPr>
          <p:nvPr>
            <p:ph idx="1"/>
          </p:nvPr>
        </p:nvSpPr>
        <p:spPr>
          <a:xfrm>
            <a:off x="344405" y="1621118"/>
            <a:ext cx="10846334" cy="4195481"/>
          </a:xfrm>
        </p:spPr>
        <p:txBody>
          <a:bodyPr/>
          <a:lstStyle/>
          <a:p>
            <a:r>
              <a:rPr lang="en-GB" dirty="0"/>
              <a:t>Automation testing is a process of </a:t>
            </a:r>
            <a:r>
              <a:rPr lang="en-GB" dirty="0">
                <a:solidFill>
                  <a:srgbClr val="FFFF00"/>
                </a:solidFill>
              </a:rPr>
              <a:t>converting any manual test cases into the test scripts </a:t>
            </a:r>
            <a:r>
              <a:rPr lang="en-GB" dirty="0"/>
              <a:t>with the help of automation tools, or any programming language is known as automation testing. </a:t>
            </a:r>
          </a:p>
          <a:p>
            <a:r>
              <a:rPr lang="en-GB" dirty="0"/>
              <a:t>With the help of automation testing, we can enhance the speed of our test execution because here, we do not require any human efforts. </a:t>
            </a:r>
          </a:p>
          <a:p>
            <a:r>
              <a:rPr lang="en-GB" dirty="0">
                <a:solidFill>
                  <a:srgbClr val="FFFF00"/>
                </a:solidFill>
              </a:rPr>
              <a:t>We need to write a test script and execute those scripts</a:t>
            </a:r>
            <a:r>
              <a:rPr lang="en-GB" dirty="0"/>
              <a:t>.</a:t>
            </a:r>
          </a:p>
        </p:txBody>
      </p:sp>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pic>
        <p:nvPicPr>
          <p:cNvPr id="8194" name="Picture 2" descr="Automation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1" y="4078774"/>
            <a:ext cx="6223000" cy="258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116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109818"/>
            <a:ext cx="9404723" cy="1400530"/>
          </a:xfrm>
        </p:spPr>
        <p:txBody>
          <a:bodyPr/>
          <a:lstStyle/>
          <a:p>
            <a:r>
              <a:rPr lang="en-GB" dirty="0"/>
              <a:t>The life cycle of Automation Testing</a:t>
            </a:r>
            <a:br>
              <a:rPr lang="en-GB" dirty="0"/>
            </a:br>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pic>
        <p:nvPicPr>
          <p:cNvPr id="9218" name="Picture 2" descr="Automation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647" y="1076116"/>
            <a:ext cx="5835650" cy="56775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84480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00"/>
                </a:solidFill>
              </a:rPr>
              <a:t>Advantages</a:t>
            </a:r>
            <a:r>
              <a:rPr lang="en-GB" dirty="0"/>
              <a:t> of Automation Testing</a:t>
            </a:r>
            <a:br>
              <a:rPr lang="en-GB" dirty="0"/>
            </a:br>
            <a:endParaRPr lang="en-GB" dirty="0"/>
          </a:p>
        </p:txBody>
      </p:sp>
      <p:sp>
        <p:nvSpPr>
          <p:cNvPr id="3" name="Content Placeholder 2"/>
          <p:cNvSpPr>
            <a:spLocks noGrp="1"/>
          </p:cNvSpPr>
          <p:nvPr>
            <p:ph idx="1"/>
          </p:nvPr>
        </p:nvSpPr>
        <p:spPr>
          <a:xfrm>
            <a:off x="431800" y="1651000"/>
            <a:ext cx="11112500" cy="4597399"/>
          </a:xfrm>
        </p:spPr>
        <p:txBody>
          <a:bodyPr>
            <a:normAutofit fontScale="92500" lnSpcReduction="10000"/>
          </a:bodyPr>
          <a:lstStyle/>
          <a:p>
            <a:r>
              <a:rPr lang="en-GB" dirty="0"/>
              <a:t>Automation testing </a:t>
            </a:r>
            <a:r>
              <a:rPr lang="en-GB" dirty="0">
                <a:solidFill>
                  <a:srgbClr val="FFFF00"/>
                </a:solidFill>
              </a:rPr>
              <a:t>takes less time than manual testing</a:t>
            </a:r>
            <a:r>
              <a:rPr lang="en-GB" dirty="0"/>
              <a:t>.</a:t>
            </a:r>
          </a:p>
          <a:p>
            <a:r>
              <a:rPr lang="en-GB" dirty="0"/>
              <a:t>A tester can test the response of the software if the execution of the same operation is repeated several times.</a:t>
            </a:r>
          </a:p>
          <a:p>
            <a:r>
              <a:rPr lang="en-GB" dirty="0"/>
              <a:t>Automation Testing provides </a:t>
            </a:r>
            <a:r>
              <a:rPr lang="en-GB" dirty="0">
                <a:solidFill>
                  <a:srgbClr val="FFFF00"/>
                </a:solidFill>
              </a:rPr>
              <a:t>re-usability of test cases </a:t>
            </a:r>
            <a:r>
              <a:rPr lang="en-GB" dirty="0"/>
              <a:t>on testing of different versions of the same software.</a:t>
            </a:r>
          </a:p>
          <a:p>
            <a:r>
              <a:rPr lang="en-GB" dirty="0"/>
              <a:t>Automation testing is </a:t>
            </a:r>
            <a:r>
              <a:rPr lang="en-GB" dirty="0">
                <a:solidFill>
                  <a:srgbClr val="FFFF00"/>
                </a:solidFill>
              </a:rPr>
              <a:t>reliable</a:t>
            </a:r>
            <a:r>
              <a:rPr lang="en-GB" dirty="0"/>
              <a:t> as it eliminates hidden errors by executing test cases again in the same way.</a:t>
            </a:r>
          </a:p>
          <a:p>
            <a:r>
              <a:rPr lang="en-GB" dirty="0"/>
              <a:t>Automation Testing is comprehensive as test cases cover each and every feature of the application.</a:t>
            </a:r>
          </a:p>
          <a:p>
            <a:r>
              <a:rPr lang="en-GB" dirty="0">
                <a:solidFill>
                  <a:srgbClr val="FFFF00"/>
                </a:solidFill>
              </a:rPr>
              <a:t>It does not require many human resources</a:t>
            </a:r>
            <a:r>
              <a:rPr lang="en-GB" dirty="0"/>
              <a:t>, instead of writing test cases and testing them manually, they need an automation testing engineer to run them.</a:t>
            </a:r>
          </a:p>
          <a:p>
            <a:r>
              <a:rPr lang="en-GB" dirty="0"/>
              <a:t>The cost of automation testing is less than manual testing because it requires a few human resources.</a:t>
            </a:r>
          </a:p>
          <a:p>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4276974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solidFill>
                  <a:srgbClr val="FFFF00"/>
                </a:solidFill>
              </a:rPr>
              <a:t>Disadvantages</a:t>
            </a:r>
            <a:r>
              <a:rPr lang="en-GB" sz="4000" dirty="0"/>
              <a:t> of Automation Testing</a:t>
            </a:r>
            <a:br>
              <a:rPr lang="en-GB" sz="4000" dirty="0"/>
            </a:br>
            <a:endParaRPr lang="en-GB" sz="4000" dirty="0"/>
          </a:p>
        </p:txBody>
      </p:sp>
      <p:sp>
        <p:nvSpPr>
          <p:cNvPr id="3" name="Content Placeholder 2"/>
          <p:cNvSpPr>
            <a:spLocks noGrp="1"/>
          </p:cNvSpPr>
          <p:nvPr>
            <p:ph idx="1"/>
          </p:nvPr>
        </p:nvSpPr>
        <p:spPr>
          <a:xfrm>
            <a:off x="457200" y="1853248"/>
            <a:ext cx="10553700" cy="4395151"/>
          </a:xfrm>
        </p:spPr>
        <p:txBody>
          <a:bodyPr/>
          <a:lstStyle/>
          <a:p>
            <a:r>
              <a:rPr lang="en-GB" dirty="0"/>
              <a:t>Automation Testing </a:t>
            </a:r>
            <a:r>
              <a:rPr lang="en-GB" dirty="0">
                <a:solidFill>
                  <a:srgbClr val="FFFF00"/>
                </a:solidFill>
              </a:rPr>
              <a:t>requires high-level skilled testers</a:t>
            </a:r>
            <a:r>
              <a:rPr lang="en-GB" dirty="0"/>
              <a:t>.</a:t>
            </a:r>
          </a:p>
          <a:p>
            <a:r>
              <a:rPr lang="en-GB" dirty="0"/>
              <a:t>It requires </a:t>
            </a:r>
            <a:r>
              <a:rPr lang="en-GB" dirty="0">
                <a:solidFill>
                  <a:srgbClr val="FFFF00"/>
                </a:solidFill>
              </a:rPr>
              <a:t>high-quality testing tools</a:t>
            </a:r>
            <a:r>
              <a:rPr lang="en-GB" dirty="0"/>
              <a:t>.</a:t>
            </a:r>
          </a:p>
          <a:p>
            <a:r>
              <a:rPr lang="en-GB" dirty="0"/>
              <a:t>When it encounters an unsuccessful test case, the analysis of the whole event is complicated.</a:t>
            </a:r>
          </a:p>
          <a:p>
            <a:r>
              <a:rPr lang="en-GB" dirty="0">
                <a:solidFill>
                  <a:srgbClr val="FFFF00"/>
                </a:solidFill>
              </a:rPr>
              <a:t>Test maintenance is expensive</a:t>
            </a:r>
            <a:r>
              <a:rPr lang="en-GB" dirty="0"/>
              <a:t> because high fee license testing equipment is necessary.</a:t>
            </a:r>
          </a:p>
          <a:p>
            <a:r>
              <a:rPr lang="en-GB" dirty="0"/>
              <a:t>Debugging is mandatory if a less effective error has not been solved, it can lead to fatal results.</a:t>
            </a:r>
          </a:p>
          <a:p>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843947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534" y="229780"/>
            <a:ext cx="9404723" cy="1400530"/>
          </a:xfrm>
        </p:spPr>
        <p:txBody>
          <a:bodyPr/>
          <a:lstStyle/>
          <a:p>
            <a:r>
              <a:rPr lang="en-GB" sz="6000" dirty="0">
                <a:solidFill>
                  <a:srgbClr val="FFFF00"/>
                </a:solidFill>
              </a:rPr>
              <a:t>White Box Testing</a:t>
            </a:r>
          </a:p>
        </p:txBody>
      </p:sp>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sp>
        <p:nvSpPr>
          <p:cNvPr id="5" name="Rectangle 4"/>
          <p:cNvSpPr/>
          <p:nvPr/>
        </p:nvSpPr>
        <p:spPr>
          <a:xfrm>
            <a:off x="665534" y="1922619"/>
            <a:ext cx="10731500" cy="3416320"/>
          </a:xfrm>
          <a:prstGeom prst="rect">
            <a:avLst/>
          </a:prstGeom>
        </p:spPr>
        <p:txBody>
          <a:bodyPr wrap="square">
            <a:spAutoFit/>
          </a:bodyPr>
          <a:lstStyle/>
          <a:p>
            <a:pPr>
              <a:lnSpc>
                <a:spcPct val="150000"/>
              </a:lnSpc>
            </a:pPr>
            <a:r>
              <a:rPr lang="en-GB" sz="2400" dirty="0">
                <a:latin typeface="verdana" panose="020B0604030504040204" pitchFamily="34" charset="0"/>
              </a:rPr>
              <a:t>The white box testing contains various tests, which are as follows:</a:t>
            </a:r>
          </a:p>
          <a:p>
            <a:pPr marL="342900" indent="-342900">
              <a:lnSpc>
                <a:spcPct val="150000"/>
              </a:lnSpc>
              <a:buFont typeface="Arial" panose="020B0604020202020204" pitchFamily="34" charset="0"/>
              <a:buChar char="•"/>
            </a:pPr>
            <a:r>
              <a:rPr lang="en-GB" sz="2400" dirty="0">
                <a:latin typeface="verdana" panose="020B0604030504040204" pitchFamily="34" charset="0"/>
              </a:rPr>
              <a:t>Path testing</a:t>
            </a:r>
          </a:p>
          <a:p>
            <a:pPr marL="342900" indent="-342900">
              <a:lnSpc>
                <a:spcPct val="150000"/>
              </a:lnSpc>
              <a:buFont typeface="Arial" panose="020B0604020202020204" pitchFamily="34" charset="0"/>
              <a:buChar char="•"/>
            </a:pPr>
            <a:r>
              <a:rPr lang="en-GB" sz="2400" dirty="0">
                <a:latin typeface="verdana" panose="020B0604030504040204" pitchFamily="34" charset="0"/>
              </a:rPr>
              <a:t>Loop testing</a:t>
            </a:r>
          </a:p>
          <a:p>
            <a:pPr marL="342900" indent="-342900">
              <a:lnSpc>
                <a:spcPct val="150000"/>
              </a:lnSpc>
              <a:buFont typeface="Arial" panose="020B0604020202020204" pitchFamily="34" charset="0"/>
              <a:buChar char="•"/>
            </a:pPr>
            <a:r>
              <a:rPr lang="en-GB" sz="2400" dirty="0">
                <a:latin typeface="verdana" panose="020B0604030504040204" pitchFamily="34" charset="0"/>
              </a:rPr>
              <a:t>Condition testing</a:t>
            </a:r>
          </a:p>
          <a:p>
            <a:pPr marL="342900" indent="-342900">
              <a:lnSpc>
                <a:spcPct val="150000"/>
              </a:lnSpc>
              <a:buFont typeface="Arial" panose="020B0604020202020204" pitchFamily="34" charset="0"/>
              <a:buChar char="•"/>
            </a:pPr>
            <a:r>
              <a:rPr lang="en-GB" sz="2400" dirty="0">
                <a:latin typeface="verdana" panose="020B0604030504040204" pitchFamily="34" charset="0"/>
              </a:rPr>
              <a:t>Testing based on the memory perspective</a:t>
            </a:r>
          </a:p>
          <a:p>
            <a:pPr marL="342900" indent="-342900">
              <a:lnSpc>
                <a:spcPct val="150000"/>
              </a:lnSpc>
              <a:buFont typeface="Arial" panose="020B0604020202020204" pitchFamily="34" charset="0"/>
              <a:buChar char="•"/>
            </a:pPr>
            <a:r>
              <a:rPr lang="en-GB" sz="2400" dirty="0">
                <a:latin typeface="verdana" panose="020B0604030504040204" pitchFamily="34" charset="0"/>
              </a:rPr>
              <a:t>Test performance of the program</a:t>
            </a:r>
            <a:endParaRPr lang="en-GB" sz="2400" b="0" dirty="0">
              <a:effectLst/>
              <a:latin typeface="verdana" panose="020B0604030504040204" pitchFamily="34" charset="0"/>
            </a:endParaRPr>
          </a:p>
        </p:txBody>
      </p:sp>
    </p:spTree>
    <p:extLst>
      <p:ext uri="{BB962C8B-B14F-4D97-AF65-F5344CB8AC3E}">
        <p14:creationId xmlns:p14="http://schemas.microsoft.com/office/powerpoint/2010/main" val="2673159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811" y="156807"/>
            <a:ext cx="9404723" cy="1400530"/>
          </a:xfrm>
        </p:spPr>
        <p:txBody>
          <a:bodyPr/>
          <a:lstStyle/>
          <a:p>
            <a:r>
              <a:rPr lang="en-GB" dirty="0"/>
              <a:t>Path Testing</a:t>
            </a:r>
            <a:br>
              <a:rPr lang="en-GB" dirty="0"/>
            </a:br>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16</a:t>
            </a:fld>
            <a:endParaRPr lang="en-US" dirty="0"/>
          </a:p>
        </p:txBody>
      </p:sp>
      <p:pic>
        <p:nvPicPr>
          <p:cNvPr id="1026" name="Picture 2" descr="White Box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381" y="1588114"/>
            <a:ext cx="6656967" cy="50960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1195" y="1234171"/>
            <a:ext cx="5844805" cy="2862322"/>
          </a:xfrm>
          <a:prstGeom prst="rect">
            <a:avLst/>
          </a:prstGeom>
        </p:spPr>
        <p:txBody>
          <a:bodyPr wrap="square">
            <a:spAutoFit/>
          </a:bodyPr>
          <a:lstStyle/>
          <a:p>
            <a:pPr marL="285750" indent="-285750">
              <a:lnSpc>
                <a:spcPct val="150000"/>
              </a:lnSpc>
              <a:buFont typeface="Arial" panose="020B0604020202020204" pitchFamily="34" charset="0"/>
              <a:buChar char="•"/>
            </a:pPr>
            <a:r>
              <a:rPr lang="en-GB" sz="2000" dirty="0">
                <a:latin typeface="verdana" panose="020B0604030504040204" pitchFamily="34" charset="0"/>
              </a:rPr>
              <a:t>In the path testing, we will write the </a:t>
            </a:r>
            <a:r>
              <a:rPr lang="en-GB" sz="2000" dirty="0">
                <a:solidFill>
                  <a:srgbClr val="FFFF00"/>
                </a:solidFill>
                <a:latin typeface="verdana" panose="020B0604030504040204" pitchFamily="34" charset="0"/>
              </a:rPr>
              <a:t>flow graphs </a:t>
            </a:r>
            <a:r>
              <a:rPr lang="en-GB" sz="2000" dirty="0">
                <a:latin typeface="verdana" panose="020B0604030504040204" pitchFamily="34" charset="0"/>
              </a:rPr>
              <a:t>and test all independent paths.</a:t>
            </a:r>
          </a:p>
          <a:p>
            <a:pPr marL="285750" indent="-285750">
              <a:lnSpc>
                <a:spcPct val="150000"/>
              </a:lnSpc>
              <a:buFont typeface="Arial" panose="020B0604020202020204" pitchFamily="34" charset="0"/>
              <a:buChar char="•"/>
            </a:pPr>
            <a:r>
              <a:rPr lang="en-GB" sz="2000" dirty="0">
                <a:latin typeface="Verdana" panose="020B0604030504040204" pitchFamily="34" charset="0"/>
                <a:ea typeface="Verdana" panose="020B0604030504040204" pitchFamily="34" charset="0"/>
                <a:cs typeface="Verdana" panose="020B0604030504040204" pitchFamily="34" charset="0"/>
              </a:rPr>
              <a:t>First set the parameters and test if the program is correct in that particular path, and in the same way test all other paths and fix the bugs.</a:t>
            </a:r>
          </a:p>
        </p:txBody>
      </p:sp>
    </p:spTree>
    <p:extLst>
      <p:ext uri="{BB962C8B-B14F-4D97-AF65-F5344CB8AC3E}">
        <p14:creationId xmlns:p14="http://schemas.microsoft.com/office/powerpoint/2010/main" val="154577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Loop testing</a:t>
            </a:r>
          </a:p>
        </p:txBody>
      </p:sp>
      <p:sp>
        <p:nvSpPr>
          <p:cNvPr id="3" name="Content Placeholder 2"/>
          <p:cNvSpPr>
            <a:spLocks noGrp="1"/>
          </p:cNvSpPr>
          <p:nvPr>
            <p:ph idx="1"/>
          </p:nvPr>
        </p:nvSpPr>
        <p:spPr>
          <a:xfrm>
            <a:off x="227012" y="1583018"/>
            <a:ext cx="11571288" cy="4881282"/>
          </a:xfrm>
        </p:spPr>
        <p:txBody>
          <a:bodyPr>
            <a:normAutofit fontScale="92500" lnSpcReduction="10000"/>
          </a:bodyPr>
          <a:lstStyle/>
          <a:p>
            <a:pPr algn="just"/>
            <a:r>
              <a:rPr lang="en-GB" dirty="0"/>
              <a:t>In the loop testing, we will test the loops such as </a:t>
            </a:r>
            <a:r>
              <a:rPr lang="en-GB" dirty="0">
                <a:solidFill>
                  <a:srgbClr val="FFFF00"/>
                </a:solidFill>
              </a:rPr>
              <a:t>while, for, and do-while</a:t>
            </a:r>
            <a:r>
              <a:rPr lang="en-GB" dirty="0"/>
              <a:t>, etc. and also check for ending condition if working correctly and if the size of the conditions is enough.</a:t>
            </a:r>
          </a:p>
          <a:p>
            <a:pPr algn="just"/>
            <a:r>
              <a:rPr lang="en-GB" b="1" dirty="0"/>
              <a:t>For example</a:t>
            </a:r>
            <a:r>
              <a:rPr lang="en-GB" dirty="0"/>
              <a:t>: we have one program where the developers have given about 50,000 loops.</a:t>
            </a:r>
          </a:p>
          <a:p>
            <a:endParaRPr lang="en-GB" dirty="0"/>
          </a:p>
          <a:p>
            <a:endParaRPr lang="en-GB" dirty="0"/>
          </a:p>
          <a:p>
            <a:endParaRPr lang="en-GB" dirty="0"/>
          </a:p>
          <a:p>
            <a:endParaRPr lang="en-GB" dirty="0"/>
          </a:p>
          <a:p>
            <a:endParaRPr lang="en-GB" dirty="0"/>
          </a:p>
          <a:p>
            <a:endParaRPr lang="en-GB" dirty="0"/>
          </a:p>
          <a:p>
            <a:pPr algn="just"/>
            <a:r>
              <a:rPr lang="en-GB" dirty="0"/>
              <a:t>We cannot test this program manually for all the 50,000 loops cycle. So we write a small program that helps for all 50,000 cycles, </a:t>
            </a:r>
          </a:p>
          <a:p>
            <a:pPr algn="just"/>
            <a:r>
              <a:rPr lang="en-GB" dirty="0"/>
              <a:t>Test P is written in the similar language as the source code program, this is known as a </a:t>
            </a:r>
            <a:r>
              <a:rPr lang="en-GB" dirty="0">
                <a:solidFill>
                  <a:srgbClr val="FFFF00"/>
                </a:solidFill>
              </a:rPr>
              <a:t>Unit test</a:t>
            </a:r>
            <a:r>
              <a:rPr lang="en-GB" dirty="0"/>
              <a:t>. </a:t>
            </a:r>
          </a:p>
          <a:p>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17</a:t>
            </a:fld>
            <a:endParaRPr lang="en-US" dirty="0"/>
          </a:p>
        </p:txBody>
      </p:sp>
      <p:sp>
        <p:nvSpPr>
          <p:cNvPr id="5" name="Rectangle 4"/>
          <p:cNvSpPr/>
          <p:nvPr/>
        </p:nvSpPr>
        <p:spPr>
          <a:xfrm>
            <a:off x="736600" y="3004818"/>
            <a:ext cx="2882900" cy="1938992"/>
          </a:xfrm>
          <a:prstGeom prst="rect">
            <a:avLst/>
          </a:prstGeom>
        </p:spPr>
        <p:txBody>
          <a:bodyPr wrap="square">
            <a:spAutoFit/>
          </a:bodyPr>
          <a:lstStyle/>
          <a:p>
            <a:pPr>
              <a:buFont typeface="+mj-lt"/>
              <a:buAutoNum type="arabicPeriod"/>
            </a:pPr>
            <a:r>
              <a:rPr lang="en-GB" sz="2400" dirty="0">
                <a:solidFill>
                  <a:srgbClr val="000000"/>
                </a:solidFill>
                <a:latin typeface="verdana" panose="020B0604030504040204" pitchFamily="34" charset="0"/>
              </a:rPr>
              <a:t>{  </a:t>
            </a:r>
          </a:p>
          <a:p>
            <a:pPr>
              <a:buFont typeface="+mj-lt"/>
              <a:buAutoNum type="arabicPeriod"/>
            </a:pPr>
            <a:r>
              <a:rPr lang="en-GB" sz="2400" dirty="0">
                <a:solidFill>
                  <a:srgbClr val="000000"/>
                </a:solidFill>
                <a:latin typeface="verdana" panose="020B0604030504040204" pitchFamily="34" charset="0"/>
              </a:rPr>
              <a:t>while(50,000)  </a:t>
            </a:r>
          </a:p>
          <a:p>
            <a:pPr>
              <a:buFont typeface="+mj-lt"/>
              <a:buAutoNum type="arabicPeriod"/>
            </a:pPr>
            <a:r>
              <a:rPr lang="en-GB" sz="2400" dirty="0">
                <a:solidFill>
                  <a:srgbClr val="000000"/>
                </a:solidFill>
                <a:latin typeface="verdana" panose="020B0604030504040204" pitchFamily="34" charset="0"/>
              </a:rPr>
              <a:t>……  </a:t>
            </a:r>
          </a:p>
          <a:p>
            <a:pPr>
              <a:buFont typeface="+mj-lt"/>
              <a:buAutoNum type="arabicPeriod"/>
            </a:pPr>
            <a:r>
              <a:rPr lang="en-GB" sz="2400" dirty="0">
                <a:solidFill>
                  <a:srgbClr val="000000"/>
                </a:solidFill>
                <a:latin typeface="verdana" panose="020B0604030504040204" pitchFamily="34" charset="0"/>
              </a:rPr>
              <a:t>……  </a:t>
            </a:r>
          </a:p>
          <a:p>
            <a:pPr>
              <a:buFont typeface="+mj-lt"/>
              <a:buAutoNum type="arabicPeriod"/>
            </a:pPr>
            <a:r>
              <a:rPr lang="en-GB" sz="2400" dirty="0">
                <a:solidFill>
                  <a:srgbClr val="000000"/>
                </a:solidFill>
                <a:latin typeface="verdana" panose="020B0604030504040204" pitchFamily="34" charset="0"/>
              </a:rPr>
              <a:t>}  </a:t>
            </a:r>
            <a:endParaRPr lang="en-GB" sz="2400" b="0" i="0" dirty="0">
              <a:solidFill>
                <a:srgbClr val="000000"/>
              </a:solidFill>
              <a:effectLst/>
              <a:latin typeface="verdana" panose="020B0604030504040204" pitchFamily="34" charset="0"/>
            </a:endParaRPr>
          </a:p>
        </p:txBody>
      </p:sp>
      <p:sp>
        <p:nvSpPr>
          <p:cNvPr id="6" name="Rectangle 5"/>
          <p:cNvSpPr/>
          <p:nvPr/>
        </p:nvSpPr>
        <p:spPr>
          <a:xfrm>
            <a:off x="6858000" y="3080593"/>
            <a:ext cx="6096000" cy="1569660"/>
          </a:xfrm>
          <a:prstGeom prst="rect">
            <a:avLst/>
          </a:prstGeom>
        </p:spPr>
        <p:txBody>
          <a:bodyPr>
            <a:spAutoFit/>
          </a:bodyPr>
          <a:lstStyle/>
          <a:p>
            <a:pPr>
              <a:buFont typeface="+mj-lt"/>
              <a:buAutoNum type="arabicPeriod"/>
            </a:pPr>
            <a:r>
              <a:rPr lang="en-GB" sz="2400" dirty="0">
                <a:solidFill>
                  <a:srgbClr val="000000"/>
                </a:solidFill>
                <a:latin typeface="verdana" panose="020B0604030504040204" pitchFamily="34" charset="0"/>
              </a:rPr>
              <a:t>Test P  </a:t>
            </a:r>
          </a:p>
          <a:p>
            <a:pPr>
              <a:buFont typeface="+mj-lt"/>
              <a:buAutoNum type="arabicPeriod"/>
            </a:pPr>
            <a:r>
              <a:rPr lang="en-GB" sz="2400" dirty="0">
                <a:solidFill>
                  <a:srgbClr val="000000"/>
                </a:solidFill>
                <a:latin typeface="verdana" panose="020B0604030504040204" pitchFamily="34" charset="0"/>
              </a:rPr>
              <a:t>{  </a:t>
            </a:r>
          </a:p>
          <a:p>
            <a:pPr>
              <a:buFont typeface="+mj-lt"/>
              <a:buAutoNum type="arabicPeriod"/>
            </a:pPr>
            <a:r>
              <a:rPr lang="en-GB" sz="2400" dirty="0">
                <a:solidFill>
                  <a:srgbClr val="000000"/>
                </a:solidFill>
                <a:latin typeface="verdana" panose="020B0604030504040204" pitchFamily="34" charset="0"/>
              </a:rPr>
              <a:t>……  </a:t>
            </a:r>
          </a:p>
          <a:p>
            <a:pPr>
              <a:buFont typeface="+mj-lt"/>
              <a:buAutoNum type="arabicPeriod"/>
            </a:pPr>
            <a:r>
              <a:rPr lang="en-GB" sz="2400" dirty="0">
                <a:solidFill>
                  <a:srgbClr val="000000"/>
                </a:solidFill>
                <a:latin typeface="verdana" panose="020B0604030504040204" pitchFamily="34" charset="0"/>
              </a:rPr>
              <a:t>…… }  </a:t>
            </a:r>
            <a:endParaRPr lang="en-GB"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935437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GB" sz="2000" dirty="0"/>
              <a:t>As we can see in the below image that, we have various requirements such as 1, 2, 3, 4. And then, the developer writes the programs such as program 1,2,3,4 for the parallel conditions. </a:t>
            </a:r>
          </a:p>
        </p:txBody>
      </p:sp>
      <p:sp>
        <p:nvSpPr>
          <p:cNvPr id="4" name="Slide Number Placeholder 3"/>
          <p:cNvSpPr>
            <a:spLocks noGrp="1"/>
          </p:cNvSpPr>
          <p:nvPr>
            <p:ph type="sldNum" sz="quarter" idx="12"/>
          </p:nvPr>
        </p:nvSpPr>
        <p:spPr/>
        <p:txBody>
          <a:bodyPr/>
          <a:lstStyle/>
          <a:p>
            <a:fld id="{D57F1E4F-1CFF-5643-939E-02111984F565}" type="slidenum">
              <a:rPr lang="en-US" smtClean="0"/>
              <a:t>18</a:t>
            </a:fld>
            <a:endParaRPr lang="en-US" dirty="0"/>
          </a:p>
        </p:txBody>
      </p:sp>
      <p:pic>
        <p:nvPicPr>
          <p:cNvPr id="2050" name="Picture 2" descr="White Box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55737"/>
            <a:ext cx="8267700" cy="529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744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Condition testing</a:t>
            </a:r>
            <a:br>
              <a:rPr lang="en-GB" dirty="0"/>
            </a:br>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19</a:t>
            </a:fld>
            <a:endParaRPr lang="en-US" dirty="0"/>
          </a:p>
        </p:txBody>
      </p:sp>
      <p:sp>
        <p:nvSpPr>
          <p:cNvPr id="5" name="Rectangle 4"/>
          <p:cNvSpPr/>
          <p:nvPr/>
        </p:nvSpPr>
        <p:spPr>
          <a:xfrm>
            <a:off x="507375" y="5758951"/>
            <a:ext cx="10477500" cy="646331"/>
          </a:xfrm>
          <a:prstGeom prst="rect">
            <a:avLst/>
          </a:prstGeom>
        </p:spPr>
        <p:txBody>
          <a:bodyPr wrap="square">
            <a:spAutoFit/>
          </a:bodyPr>
          <a:lstStyle/>
          <a:p>
            <a:pPr algn="just"/>
            <a:r>
              <a:rPr lang="en-GB" dirty="0">
                <a:solidFill>
                  <a:srgbClr val="000000"/>
                </a:solidFill>
                <a:latin typeface="verdana" panose="020B0604030504040204" pitchFamily="34" charset="0"/>
              </a:rPr>
              <a:t>The above program will work fine for both the conditions, which means that if the condition is accurate, and then else should be false and conversely.</a:t>
            </a:r>
            <a:endParaRPr lang="en-GB" dirty="0"/>
          </a:p>
        </p:txBody>
      </p:sp>
      <p:sp>
        <p:nvSpPr>
          <p:cNvPr id="6" name="Rectangle 5"/>
          <p:cNvSpPr/>
          <p:nvPr/>
        </p:nvSpPr>
        <p:spPr>
          <a:xfrm>
            <a:off x="927100" y="1738968"/>
            <a:ext cx="6096000" cy="3785652"/>
          </a:xfrm>
          <a:prstGeom prst="rect">
            <a:avLst/>
          </a:prstGeom>
        </p:spPr>
        <p:txBody>
          <a:bodyPr>
            <a:spAutoFit/>
          </a:bodyPr>
          <a:lstStyle/>
          <a:p>
            <a:r>
              <a:rPr lang="en-GB" sz="2000" dirty="0">
                <a:solidFill>
                  <a:srgbClr val="000000"/>
                </a:solidFill>
                <a:latin typeface="verdana" panose="020B0604030504040204" pitchFamily="34" charset="0"/>
              </a:rPr>
              <a:t>if(condition) - </a:t>
            </a:r>
            <a:r>
              <a:rPr lang="en-GB" sz="2000" dirty="0">
                <a:solidFill>
                  <a:srgbClr val="FFFF00"/>
                </a:solidFill>
                <a:latin typeface="verdana" panose="020B0604030504040204" pitchFamily="34" charset="0"/>
              </a:rPr>
              <a:t>true</a:t>
            </a:r>
            <a:r>
              <a:rPr lang="en-GB" sz="2000" dirty="0">
                <a:solidFill>
                  <a:srgbClr val="000000"/>
                </a:solidFill>
                <a:latin typeface="verdana" panose="020B0604030504040204" pitchFamily="34" charset="0"/>
              </a:rPr>
              <a:t>  </a:t>
            </a:r>
          </a:p>
          <a:p>
            <a:r>
              <a:rPr lang="en-GB" sz="2000" dirty="0">
                <a:solidFill>
                  <a:srgbClr val="000000"/>
                </a:solidFill>
                <a:latin typeface="verdana" panose="020B0604030504040204" pitchFamily="34" charset="0"/>
              </a:rPr>
              <a:t>{  </a:t>
            </a:r>
          </a:p>
          <a:p>
            <a:r>
              <a:rPr lang="en-GB" sz="2000" dirty="0">
                <a:solidFill>
                  <a:srgbClr val="000000"/>
                </a:solidFill>
                <a:latin typeface="verdana" panose="020B0604030504040204" pitchFamily="34" charset="0"/>
              </a:rPr>
              <a:t>…..  </a:t>
            </a:r>
          </a:p>
          <a:p>
            <a:r>
              <a:rPr lang="en-GB" sz="2000" dirty="0">
                <a:solidFill>
                  <a:srgbClr val="000000"/>
                </a:solidFill>
                <a:latin typeface="verdana" panose="020B0604030504040204" pitchFamily="34" charset="0"/>
              </a:rPr>
              <a:t>……  </a:t>
            </a:r>
          </a:p>
          <a:p>
            <a:r>
              <a:rPr lang="en-GB" sz="2000" dirty="0">
                <a:solidFill>
                  <a:srgbClr val="000000"/>
                </a:solidFill>
                <a:latin typeface="verdana" panose="020B0604030504040204" pitchFamily="34" charset="0"/>
              </a:rPr>
              <a:t>……  </a:t>
            </a:r>
          </a:p>
          <a:p>
            <a:r>
              <a:rPr lang="en-GB" sz="2000" dirty="0">
                <a:solidFill>
                  <a:srgbClr val="000000"/>
                </a:solidFill>
                <a:latin typeface="verdana" panose="020B0604030504040204" pitchFamily="34" charset="0"/>
              </a:rPr>
              <a:t>}  </a:t>
            </a:r>
          </a:p>
          <a:p>
            <a:r>
              <a:rPr lang="en-GB" sz="2000" dirty="0">
                <a:solidFill>
                  <a:srgbClr val="000000"/>
                </a:solidFill>
                <a:latin typeface="verdana" panose="020B0604030504040204" pitchFamily="34" charset="0"/>
              </a:rPr>
              <a:t>else - </a:t>
            </a:r>
            <a:r>
              <a:rPr lang="en-GB" sz="2000" dirty="0">
                <a:solidFill>
                  <a:srgbClr val="FFFF00"/>
                </a:solidFill>
                <a:latin typeface="verdana" panose="020B0604030504040204" pitchFamily="34" charset="0"/>
              </a:rPr>
              <a:t>false</a:t>
            </a:r>
            <a:r>
              <a:rPr lang="en-GB" sz="2000" dirty="0">
                <a:solidFill>
                  <a:srgbClr val="000000"/>
                </a:solidFill>
                <a:latin typeface="verdana" panose="020B0604030504040204" pitchFamily="34" charset="0"/>
              </a:rPr>
              <a:t>  </a:t>
            </a:r>
          </a:p>
          <a:p>
            <a:r>
              <a:rPr lang="en-GB" sz="2000" dirty="0">
                <a:solidFill>
                  <a:srgbClr val="000000"/>
                </a:solidFill>
                <a:latin typeface="verdana" panose="020B0604030504040204" pitchFamily="34" charset="0"/>
              </a:rPr>
              <a:t>{  </a:t>
            </a:r>
          </a:p>
          <a:p>
            <a:r>
              <a:rPr lang="en-GB" sz="2000" dirty="0">
                <a:solidFill>
                  <a:srgbClr val="000000"/>
                </a:solidFill>
                <a:latin typeface="verdana" panose="020B0604030504040204" pitchFamily="34" charset="0"/>
              </a:rPr>
              <a:t>…..  </a:t>
            </a:r>
          </a:p>
          <a:p>
            <a:r>
              <a:rPr lang="en-GB" sz="2000" dirty="0">
                <a:solidFill>
                  <a:srgbClr val="000000"/>
                </a:solidFill>
                <a:latin typeface="verdana" panose="020B0604030504040204" pitchFamily="34" charset="0"/>
              </a:rPr>
              <a:t>……  </a:t>
            </a:r>
          </a:p>
          <a:p>
            <a:r>
              <a:rPr lang="en-GB" sz="2000" dirty="0">
                <a:solidFill>
                  <a:srgbClr val="000000"/>
                </a:solidFill>
                <a:latin typeface="verdana" panose="020B0604030504040204" pitchFamily="34" charset="0"/>
              </a:rPr>
              <a:t>……  </a:t>
            </a:r>
          </a:p>
          <a:p>
            <a:r>
              <a:rPr lang="en-GB" sz="2000" dirty="0">
                <a:solidFill>
                  <a:srgbClr val="000000"/>
                </a:solidFill>
                <a:latin typeface="verdana" panose="020B0604030504040204" pitchFamily="34" charset="0"/>
              </a:rPr>
              <a:t>}  </a:t>
            </a:r>
            <a:endParaRPr lang="en-GB"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66902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pic>
        <p:nvPicPr>
          <p:cNvPr id="2050" name="Picture 2" descr="Software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7687"/>
            <a:ext cx="5641975" cy="706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918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86018"/>
            <a:ext cx="9404723" cy="1400530"/>
          </a:xfrm>
        </p:spPr>
        <p:txBody>
          <a:bodyPr/>
          <a:lstStyle/>
          <a:p>
            <a:r>
              <a:rPr lang="en-GB" sz="3600" dirty="0"/>
              <a:t>Testing based on the memory (size) perspective</a:t>
            </a:r>
            <a:br>
              <a:rPr lang="en-GB" sz="3600" dirty="0"/>
            </a:br>
            <a:endParaRPr lang="en-GB" sz="3600" dirty="0"/>
          </a:p>
        </p:txBody>
      </p:sp>
      <p:sp>
        <p:nvSpPr>
          <p:cNvPr id="4" name="Slide Number Placeholder 3"/>
          <p:cNvSpPr>
            <a:spLocks noGrp="1"/>
          </p:cNvSpPr>
          <p:nvPr>
            <p:ph type="sldNum" sz="quarter" idx="12"/>
          </p:nvPr>
        </p:nvSpPr>
        <p:spPr/>
        <p:txBody>
          <a:bodyPr/>
          <a:lstStyle/>
          <a:p>
            <a:fld id="{D57F1E4F-1CFF-5643-939E-02111984F565}" type="slidenum">
              <a:rPr lang="en-US" smtClean="0"/>
              <a:t>20</a:t>
            </a:fld>
            <a:endParaRPr lang="en-US" dirty="0"/>
          </a:p>
        </p:txBody>
      </p:sp>
      <p:pic>
        <p:nvPicPr>
          <p:cNvPr id="3074" name="Picture 2" descr="White Box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43" y="1427162"/>
            <a:ext cx="8905270" cy="52730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182256" y="3958779"/>
            <a:ext cx="7577944" cy="258532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GB" dirty="0">
                <a:latin typeface="verdana" panose="020B0604030504040204" pitchFamily="34" charset="0"/>
              </a:rPr>
              <a:t>Suppose we have three programs such as Program </a:t>
            </a:r>
            <a:r>
              <a:rPr lang="en-GB" dirty="0">
                <a:solidFill>
                  <a:srgbClr val="FFFF00"/>
                </a:solidFill>
                <a:latin typeface="verdana" panose="020B0604030504040204" pitchFamily="34" charset="0"/>
              </a:rPr>
              <a:t>P, Q, and R,</a:t>
            </a:r>
            <a:r>
              <a:rPr lang="en-GB" dirty="0">
                <a:latin typeface="verdana" panose="020B0604030504040204" pitchFamily="34" charset="0"/>
              </a:rPr>
              <a:t> which provides the input to S. And S goes into the programs and verifies the unused variables and then gives the outcome. </a:t>
            </a:r>
          </a:p>
          <a:p>
            <a:pPr marL="285750" indent="-285750" algn="just">
              <a:lnSpc>
                <a:spcPct val="150000"/>
              </a:lnSpc>
              <a:buFont typeface="Arial" panose="020B0604020202020204" pitchFamily="34" charset="0"/>
              <a:buChar char="•"/>
            </a:pPr>
            <a:r>
              <a:rPr lang="en-GB" dirty="0">
                <a:latin typeface="verdana" panose="020B0604030504040204" pitchFamily="34" charset="0"/>
              </a:rPr>
              <a:t>After that, the developers will click on several results and call or </a:t>
            </a:r>
            <a:r>
              <a:rPr lang="en-GB" dirty="0">
                <a:solidFill>
                  <a:srgbClr val="FFFF00"/>
                </a:solidFill>
                <a:latin typeface="verdana" panose="020B0604030504040204" pitchFamily="34" charset="0"/>
              </a:rPr>
              <a:t>remove the unnecessary function and the variables</a:t>
            </a:r>
            <a:r>
              <a:rPr lang="en-GB" dirty="0">
                <a:latin typeface="verdana" panose="020B0604030504040204" pitchFamily="34" charset="0"/>
              </a:rPr>
              <a:t>.</a:t>
            </a:r>
            <a:endParaRPr lang="en-GB" dirty="0"/>
          </a:p>
        </p:txBody>
      </p:sp>
    </p:spTree>
    <p:extLst>
      <p:ext uri="{BB962C8B-B14F-4D97-AF65-F5344CB8AC3E}">
        <p14:creationId xmlns:p14="http://schemas.microsoft.com/office/powerpoint/2010/main" val="330206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911" y="97118"/>
            <a:ext cx="9404723" cy="1400530"/>
          </a:xfrm>
        </p:spPr>
        <p:txBody>
          <a:bodyPr/>
          <a:lstStyle/>
          <a:p>
            <a:r>
              <a:rPr lang="en-GB" dirty="0"/>
              <a:t>Test the performance (Speed, response time) of the program</a:t>
            </a:r>
            <a:br>
              <a:rPr lang="en-GB" dirty="0"/>
            </a:br>
            <a:endParaRPr lang="en-GB" dirty="0"/>
          </a:p>
        </p:txBody>
      </p:sp>
      <p:sp>
        <p:nvSpPr>
          <p:cNvPr id="3" name="Content Placeholder 2"/>
          <p:cNvSpPr>
            <a:spLocks noGrp="1"/>
          </p:cNvSpPr>
          <p:nvPr>
            <p:ph idx="1"/>
          </p:nvPr>
        </p:nvSpPr>
        <p:spPr>
          <a:xfrm>
            <a:off x="101600" y="2472018"/>
            <a:ext cx="6083300" cy="4195481"/>
          </a:xfrm>
        </p:spPr>
        <p:txBody>
          <a:bodyPr/>
          <a:lstStyle/>
          <a:p>
            <a:pPr marL="0" indent="0">
              <a:buNone/>
            </a:pPr>
            <a:r>
              <a:rPr lang="en-GB" dirty="0"/>
              <a:t>The application could be slow for the following reasons:</a:t>
            </a:r>
          </a:p>
          <a:p>
            <a:pPr marL="0" indent="0">
              <a:buNone/>
            </a:pPr>
            <a:endParaRPr lang="en-GB" dirty="0"/>
          </a:p>
          <a:p>
            <a:r>
              <a:rPr lang="en-GB" dirty="0"/>
              <a:t>When logic is used.</a:t>
            </a:r>
          </a:p>
          <a:p>
            <a:r>
              <a:rPr lang="en-GB" dirty="0"/>
              <a:t>For the conditional cases, we will use </a:t>
            </a:r>
            <a:r>
              <a:rPr lang="en-GB" b="1" dirty="0"/>
              <a:t>or</a:t>
            </a:r>
            <a:r>
              <a:rPr lang="en-GB" dirty="0"/>
              <a:t> &amp; </a:t>
            </a:r>
            <a:r>
              <a:rPr lang="en-GB" b="1" dirty="0"/>
              <a:t>and</a:t>
            </a:r>
            <a:r>
              <a:rPr lang="en-GB" dirty="0"/>
              <a:t> adequately.</a:t>
            </a:r>
          </a:p>
          <a:p>
            <a:r>
              <a:rPr lang="en-GB" dirty="0"/>
              <a:t>Switch case, we cannot use </a:t>
            </a:r>
            <a:r>
              <a:rPr lang="en-GB" b="1" dirty="0"/>
              <a:t>nested if</a:t>
            </a:r>
            <a:r>
              <a:rPr lang="en-GB" dirty="0"/>
              <a:t>, instead of using a switch case.</a:t>
            </a:r>
          </a:p>
          <a:p>
            <a:pPr marL="0" indent="0">
              <a:buNone/>
            </a:pPr>
            <a:br>
              <a:rPr lang="en-GB" dirty="0"/>
            </a:br>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21</a:t>
            </a:fld>
            <a:endParaRPr lang="en-US" dirty="0"/>
          </a:p>
        </p:txBody>
      </p:sp>
      <p:pic>
        <p:nvPicPr>
          <p:cNvPr id="4098" name="Picture 2" descr="White Box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4900" y="1786218"/>
            <a:ext cx="5715000" cy="47156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92242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210458"/>
            <a:ext cx="9404723" cy="1400530"/>
          </a:xfrm>
        </p:spPr>
        <p:txBody>
          <a:bodyPr/>
          <a:lstStyle/>
          <a:p>
            <a:r>
              <a:rPr lang="en-GB" dirty="0"/>
              <a:t>Generic steps of white box testing</a:t>
            </a:r>
            <a:br>
              <a:rPr lang="en-GB" dirty="0"/>
            </a:br>
            <a:endParaRPr lang="en-GB" dirty="0"/>
          </a:p>
        </p:txBody>
      </p:sp>
      <p:sp>
        <p:nvSpPr>
          <p:cNvPr id="3" name="Content Placeholder 2"/>
          <p:cNvSpPr>
            <a:spLocks noGrp="1"/>
          </p:cNvSpPr>
          <p:nvPr>
            <p:ph idx="1"/>
          </p:nvPr>
        </p:nvSpPr>
        <p:spPr>
          <a:xfrm>
            <a:off x="419100" y="1460500"/>
            <a:ext cx="11087100" cy="4787899"/>
          </a:xfrm>
        </p:spPr>
        <p:txBody>
          <a:bodyPr>
            <a:normAutofit/>
          </a:bodyPr>
          <a:lstStyle/>
          <a:p>
            <a:r>
              <a:rPr lang="en-GB" dirty="0"/>
              <a:t>Design all </a:t>
            </a:r>
            <a:r>
              <a:rPr lang="en-GB" dirty="0">
                <a:solidFill>
                  <a:srgbClr val="FFFF00"/>
                </a:solidFill>
              </a:rPr>
              <a:t>test scenarios</a:t>
            </a:r>
            <a:r>
              <a:rPr lang="en-GB" dirty="0"/>
              <a:t>, </a:t>
            </a:r>
            <a:r>
              <a:rPr lang="en-GB" dirty="0">
                <a:solidFill>
                  <a:srgbClr val="FFFF00"/>
                </a:solidFill>
              </a:rPr>
              <a:t>test cases </a:t>
            </a:r>
            <a:r>
              <a:rPr lang="en-GB" dirty="0"/>
              <a:t>and prioritize them according to high priority number.</a:t>
            </a:r>
          </a:p>
          <a:p>
            <a:r>
              <a:rPr lang="en-GB" dirty="0"/>
              <a:t>This step involves the </a:t>
            </a:r>
            <a:r>
              <a:rPr lang="en-GB" dirty="0">
                <a:solidFill>
                  <a:srgbClr val="FFFF00"/>
                </a:solidFill>
              </a:rPr>
              <a:t>study of code at runtime to examine the resource utilization</a:t>
            </a:r>
            <a:r>
              <a:rPr lang="en-GB" dirty="0"/>
              <a:t>, not accessed areas of the code, time taken by various methods and operations and so on.</a:t>
            </a:r>
          </a:p>
          <a:p>
            <a:r>
              <a:rPr lang="en-GB" dirty="0"/>
              <a:t>Testing of internal subroutines such as </a:t>
            </a:r>
            <a:r>
              <a:rPr lang="en-GB" dirty="0">
                <a:solidFill>
                  <a:srgbClr val="FFFF00"/>
                </a:solidFill>
              </a:rPr>
              <a:t>methods, interfaces, that </a:t>
            </a:r>
            <a:r>
              <a:rPr lang="en-GB" dirty="0"/>
              <a:t>are able to handle all types of data appropriately or not.</a:t>
            </a:r>
          </a:p>
          <a:p>
            <a:r>
              <a:rPr lang="en-GB" dirty="0"/>
              <a:t>This step focuses on testing of control statements like loops and conditional statements to check the efficiency and accuracy for different data inputs.</a:t>
            </a:r>
          </a:p>
          <a:p>
            <a:r>
              <a:rPr lang="en-GB" dirty="0"/>
              <a:t>In the last step white box testing includes security testing to </a:t>
            </a:r>
            <a:r>
              <a:rPr lang="en-GB" dirty="0">
                <a:solidFill>
                  <a:srgbClr val="FFFF00"/>
                </a:solidFill>
              </a:rPr>
              <a:t>check all possible security loopholes </a:t>
            </a:r>
            <a:r>
              <a:rPr lang="en-GB" dirty="0"/>
              <a:t>by looking at how the code handles security.</a:t>
            </a:r>
          </a:p>
          <a:p>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291941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00"/>
                </a:solidFill>
              </a:rPr>
              <a:t>Advantages</a:t>
            </a:r>
            <a:r>
              <a:rPr lang="en-GB" dirty="0"/>
              <a:t> of White box testing</a:t>
            </a:r>
            <a:br>
              <a:rPr lang="en-GB" dirty="0"/>
            </a:br>
            <a:endParaRPr lang="en-GB" dirty="0"/>
          </a:p>
        </p:txBody>
      </p:sp>
      <p:sp>
        <p:nvSpPr>
          <p:cNvPr id="3" name="Content Placeholder 2"/>
          <p:cNvSpPr>
            <a:spLocks noGrp="1"/>
          </p:cNvSpPr>
          <p:nvPr>
            <p:ph idx="1"/>
          </p:nvPr>
        </p:nvSpPr>
        <p:spPr>
          <a:xfrm>
            <a:off x="431800" y="2052918"/>
            <a:ext cx="10591800" cy="4195481"/>
          </a:xfrm>
        </p:spPr>
        <p:txBody>
          <a:bodyPr>
            <a:normAutofit/>
          </a:bodyPr>
          <a:lstStyle/>
          <a:p>
            <a:r>
              <a:rPr lang="en-GB" sz="2400" dirty="0"/>
              <a:t>White box testing </a:t>
            </a:r>
            <a:r>
              <a:rPr lang="en-GB" sz="2400" dirty="0">
                <a:solidFill>
                  <a:srgbClr val="FFFF00"/>
                </a:solidFill>
              </a:rPr>
              <a:t>optimizes code</a:t>
            </a:r>
            <a:r>
              <a:rPr lang="en-GB" sz="2400" dirty="0"/>
              <a:t> so hidden errors can be identified.</a:t>
            </a:r>
          </a:p>
          <a:p>
            <a:r>
              <a:rPr lang="en-GB" sz="2400" dirty="0"/>
              <a:t>Test cases of white box testing can be easily automated.</a:t>
            </a:r>
          </a:p>
          <a:p>
            <a:r>
              <a:rPr lang="en-GB" sz="2400" dirty="0">
                <a:solidFill>
                  <a:srgbClr val="FFFF00"/>
                </a:solidFill>
              </a:rPr>
              <a:t>This testing is more thorough</a:t>
            </a:r>
            <a:r>
              <a:rPr lang="en-GB" sz="2400" dirty="0"/>
              <a:t> than other testing approaches as it covers all code paths.</a:t>
            </a:r>
          </a:p>
          <a:p>
            <a:r>
              <a:rPr lang="en-GB" sz="2400" dirty="0"/>
              <a:t>It can be started in the SDLC phase even without GUI.</a:t>
            </a:r>
          </a:p>
        </p:txBody>
      </p:sp>
      <p:sp>
        <p:nvSpPr>
          <p:cNvPr id="4" name="Slide Number Placeholder 3"/>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78792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00"/>
                </a:solidFill>
              </a:rPr>
              <a:t>Disadvantages</a:t>
            </a:r>
            <a:r>
              <a:rPr lang="en-GB" dirty="0"/>
              <a:t> of White box testing</a:t>
            </a:r>
            <a:br>
              <a:rPr lang="en-GB" dirty="0"/>
            </a:br>
            <a:endParaRPr lang="en-GB" dirty="0"/>
          </a:p>
        </p:txBody>
      </p:sp>
      <p:sp>
        <p:nvSpPr>
          <p:cNvPr id="3" name="Content Placeholder 2"/>
          <p:cNvSpPr>
            <a:spLocks noGrp="1"/>
          </p:cNvSpPr>
          <p:nvPr>
            <p:ph idx="1"/>
          </p:nvPr>
        </p:nvSpPr>
        <p:spPr>
          <a:xfrm>
            <a:off x="295120" y="1853248"/>
            <a:ext cx="11071380" cy="4195481"/>
          </a:xfrm>
        </p:spPr>
        <p:txBody>
          <a:bodyPr>
            <a:normAutofit/>
          </a:bodyPr>
          <a:lstStyle/>
          <a:p>
            <a:r>
              <a:rPr lang="en-GB" sz="2400" dirty="0"/>
              <a:t>White box testing is too much </a:t>
            </a:r>
            <a:r>
              <a:rPr lang="en-GB" sz="2400" dirty="0">
                <a:solidFill>
                  <a:srgbClr val="FFFF00"/>
                </a:solidFill>
              </a:rPr>
              <a:t>time consuming </a:t>
            </a:r>
            <a:r>
              <a:rPr lang="en-GB" sz="2400" dirty="0"/>
              <a:t>when it comes to large-scale programming applications.</a:t>
            </a:r>
          </a:p>
          <a:p>
            <a:r>
              <a:rPr lang="en-GB" sz="2400" dirty="0"/>
              <a:t>White box testing is much </a:t>
            </a:r>
            <a:r>
              <a:rPr lang="en-GB" sz="2400" dirty="0">
                <a:solidFill>
                  <a:srgbClr val="FFFF00"/>
                </a:solidFill>
              </a:rPr>
              <a:t>expensive and complex</a:t>
            </a:r>
            <a:r>
              <a:rPr lang="en-GB" sz="2400" dirty="0"/>
              <a:t>.</a:t>
            </a:r>
          </a:p>
          <a:p>
            <a:r>
              <a:rPr lang="en-GB" sz="2400" dirty="0"/>
              <a:t>It can </a:t>
            </a:r>
            <a:r>
              <a:rPr lang="en-GB" sz="2400" dirty="0">
                <a:solidFill>
                  <a:srgbClr val="FFFF00"/>
                </a:solidFill>
              </a:rPr>
              <a:t>lead to production error </a:t>
            </a:r>
            <a:r>
              <a:rPr lang="en-GB" sz="2400" dirty="0"/>
              <a:t>because it is not detailed by the developers.</a:t>
            </a:r>
          </a:p>
          <a:p>
            <a:r>
              <a:rPr lang="en-GB" sz="2400" dirty="0">
                <a:solidFill>
                  <a:srgbClr val="FFFF00"/>
                </a:solidFill>
              </a:rPr>
              <a:t>White box testing needs professional programmers </a:t>
            </a:r>
            <a:r>
              <a:rPr lang="en-GB" sz="2400" dirty="0"/>
              <a:t>who have a detailed knowledge and understanding of programming language and implementation.</a:t>
            </a:r>
          </a:p>
          <a:p>
            <a:endParaRPr lang="en-GB" sz="2400" dirty="0"/>
          </a:p>
        </p:txBody>
      </p:sp>
      <p:sp>
        <p:nvSpPr>
          <p:cNvPr id="4" name="Slide Number Placeholder 3"/>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728929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1" y="452718"/>
            <a:ext cx="9733334" cy="1400530"/>
          </a:xfrm>
        </p:spPr>
        <p:txBody>
          <a:bodyPr/>
          <a:lstStyle/>
          <a:p>
            <a:r>
              <a:rPr lang="en-GB" dirty="0">
                <a:solidFill>
                  <a:srgbClr val="FFFF00"/>
                </a:solidFill>
              </a:rPr>
              <a:t>Techniques</a:t>
            </a:r>
            <a:r>
              <a:rPr lang="en-GB" dirty="0"/>
              <a:t> Used in White Box Testing</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89285262"/>
              </p:ext>
            </p:extLst>
          </p:nvPr>
        </p:nvGraphicFramePr>
        <p:xfrm>
          <a:off x="419101" y="1384299"/>
          <a:ext cx="11061700" cy="5320288"/>
        </p:xfrm>
        <a:graphic>
          <a:graphicData uri="http://schemas.openxmlformats.org/drawingml/2006/table">
            <a:tbl>
              <a:tblPr>
                <a:tableStyleId>{2D5ABB26-0587-4C30-8999-92F81FD0307C}</a:tableStyleId>
              </a:tblPr>
              <a:tblGrid>
                <a:gridCol w="2158999">
                  <a:extLst>
                    <a:ext uri="{9D8B030D-6E8A-4147-A177-3AD203B41FA5}">
                      <a16:colId xmlns:a16="http://schemas.microsoft.com/office/drawing/2014/main" val="3029256646"/>
                    </a:ext>
                  </a:extLst>
                </a:gridCol>
                <a:gridCol w="8902701">
                  <a:extLst>
                    <a:ext uri="{9D8B030D-6E8A-4147-A177-3AD203B41FA5}">
                      <a16:colId xmlns:a16="http://schemas.microsoft.com/office/drawing/2014/main" val="325108006"/>
                    </a:ext>
                  </a:extLst>
                </a:gridCol>
              </a:tblGrid>
              <a:tr h="710964">
                <a:tc>
                  <a:txBody>
                    <a:bodyPr/>
                    <a:lstStyle/>
                    <a:p>
                      <a:pPr algn="l" fontAlgn="t"/>
                      <a:r>
                        <a:rPr lang="en-GB" sz="1600" u="none" strike="noStrike">
                          <a:solidFill>
                            <a:srgbClr val="FFFF00"/>
                          </a:solidFill>
                          <a:effectLst/>
                          <a:hlinkClick r:id="rId2">
                            <a:extLst>
                              <a:ext uri="{A12FA001-AC4F-418D-AE19-62706E023703}">
                                <ahyp:hlinkClr xmlns:ahyp="http://schemas.microsoft.com/office/drawing/2018/hyperlinkcolor" val="tx"/>
                              </a:ext>
                            </a:extLst>
                          </a:hlinkClick>
                        </a:rPr>
                        <a:t>Data Flow Testing</a:t>
                      </a:r>
                      <a:endParaRPr lang="en-GB" sz="1600">
                        <a:solidFill>
                          <a:srgbClr val="FFFF00"/>
                        </a:solidFill>
                        <a:effectLst/>
                        <a:latin typeface="verdana" panose="020B0604030504040204" pitchFamily="34" charset="0"/>
                      </a:endParaRPr>
                    </a:p>
                  </a:txBody>
                  <a:tcPr marL="24394" marR="24394" marT="24394" marB="24394"/>
                </a:tc>
                <a:tc>
                  <a:txBody>
                    <a:bodyPr/>
                    <a:lstStyle/>
                    <a:p>
                      <a:pPr algn="just" fontAlgn="t"/>
                      <a:r>
                        <a:rPr lang="en-GB" sz="1600">
                          <a:effectLst/>
                        </a:rPr>
                        <a:t>Data flow testing is a group of testing strategies that examines the control flow of programs in order to explore the sequence of variables according to the sequence of events.</a:t>
                      </a:r>
                      <a:endParaRPr lang="en-GB" sz="1600">
                        <a:solidFill>
                          <a:srgbClr val="000000"/>
                        </a:solidFill>
                        <a:effectLst/>
                        <a:latin typeface="verdana" panose="020B0604030504040204" pitchFamily="34" charset="0"/>
                      </a:endParaRPr>
                    </a:p>
                  </a:txBody>
                  <a:tcPr marL="24394" marR="24394" marT="24394" marB="24394"/>
                </a:tc>
                <a:extLst>
                  <a:ext uri="{0D108BD9-81ED-4DB2-BD59-A6C34878D82A}">
                    <a16:rowId xmlns:a16="http://schemas.microsoft.com/office/drawing/2014/main" val="3857402030"/>
                  </a:ext>
                </a:extLst>
              </a:tr>
              <a:tr h="1361676">
                <a:tc>
                  <a:txBody>
                    <a:bodyPr/>
                    <a:lstStyle/>
                    <a:p>
                      <a:pPr algn="l" fontAlgn="t"/>
                      <a:r>
                        <a:rPr lang="en-GB" sz="1600" u="none" strike="noStrike">
                          <a:solidFill>
                            <a:srgbClr val="FFFF00"/>
                          </a:solidFill>
                          <a:effectLst/>
                          <a:hlinkClick r:id="rId3">
                            <a:extLst>
                              <a:ext uri="{A12FA001-AC4F-418D-AE19-62706E023703}">
                                <ahyp:hlinkClr xmlns:ahyp="http://schemas.microsoft.com/office/drawing/2018/hyperlinkcolor" val="tx"/>
                              </a:ext>
                            </a:extLst>
                          </a:hlinkClick>
                        </a:rPr>
                        <a:t>Control Flow Testing</a:t>
                      </a:r>
                      <a:endParaRPr lang="en-GB" sz="1600">
                        <a:solidFill>
                          <a:srgbClr val="FFFF00"/>
                        </a:solidFill>
                        <a:effectLst/>
                        <a:latin typeface="verdana" panose="020B0604030504040204" pitchFamily="34" charset="0"/>
                      </a:endParaRPr>
                    </a:p>
                  </a:txBody>
                  <a:tcPr marL="24394" marR="24394" marT="24394" marB="24394"/>
                </a:tc>
                <a:tc>
                  <a:txBody>
                    <a:bodyPr/>
                    <a:lstStyle/>
                    <a:p>
                      <a:pPr algn="just" fontAlgn="t"/>
                      <a:r>
                        <a:rPr lang="en-GB" sz="1600">
                          <a:effectLst/>
                        </a:rPr>
                        <a:t>Control flow testing determines the execution order of statements or instructions of the program through a control structure. The control structure of a program is used to develop a test case for the program. In this technique, a particular part of a large program is selected by the tester to set the testing path. Test cases represented by the control graph of the program.</a:t>
                      </a:r>
                      <a:endParaRPr lang="en-GB" sz="1600">
                        <a:solidFill>
                          <a:srgbClr val="000000"/>
                        </a:solidFill>
                        <a:effectLst/>
                        <a:latin typeface="verdana" panose="020B0604030504040204" pitchFamily="34" charset="0"/>
                      </a:endParaRPr>
                    </a:p>
                  </a:txBody>
                  <a:tcPr marL="24394" marR="24394" marT="24394" marB="24394"/>
                </a:tc>
                <a:extLst>
                  <a:ext uri="{0D108BD9-81ED-4DB2-BD59-A6C34878D82A}">
                    <a16:rowId xmlns:a16="http://schemas.microsoft.com/office/drawing/2014/main" val="814277042"/>
                  </a:ext>
                </a:extLst>
              </a:tr>
              <a:tr h="710964">
                <a:tc>
                  <a:txBody>
                    <a:bodyPr/>
                    <a:lstStyle/>
                    <a:p>
                      <a:pPr algn="l" fontAlgn="t"/>
                      <a:r>
                        <a:rPr lang="en-GB" sz="1600" u="none" strike="noStrike" dirty="0">
                          <a:solidFill>
                            <a:srgbClr val="FFFF00"/>
                          </a:solidFill>
                          <a:effectLst/>
                          <a:hlinkClick r:id="rId4">
                            <a:extLst>
                              <a:ext uri="{A12FA001-AC4F-418D-AE19-62706E023703}">
                                <ahyp:hlinkClr xmlns:ahyp="http://schemas.microsoft.com/office/drawing/2018/hyperlinkcolor" val="tx"/>
                              </a:ext>
                            </a:extLst>
                          </a:hlinkClick>
                        </a:rPr>
                        <a:t>Branch Testing</a:t>
                      </a:r>
                      <a:endParaRPr lang="en-GB" sz="1600" dirty="0">
                        <a:solidFill>
                          <a:srgbClr val="FFFF00"/>
                        </a:solidFill>
                        <a:effectLst/>
                        <a:latin typeface="verdana" panose="020B0604030504040204" pitchFamily="34" charset="0"/>
                      </a:endParaRPr>
                    </a:p>
                  </a:txBody>
                  <a:tcPr marL="24394" marR="24394" marT="24394" marB="24394"/>
                </a:tc>
                <a:tc>
                  <a:txBody>
                    <a:bodyPr/>
                    <a:lstStyle/>
                    <a:p>
                      <a:pPr algn="just" fontAlgn="t"/>
                      <a:r>
                        <a:rPr lang="en-GB" sz="1600">
                          <a:effectLst/>
                        </a:rPr>
                        <a:t>Branch coverage technique is used to cover all branches of the control flow graph. It covers all the possible outcomes (true and false) of each condition of decision point at least once.</a:t>
                      </a:r>
                      <a:endParaRPr lang="en-GB" sz="1600">
                        <a:solidFill>
                          <a:srgbClr val="000000"/>
                        </a:solidFill>
                        <a:effectLst/>
                        <a:latin typeface="verdana" panose="020B0604030504040204" pitchFamily="34" charset="0"/>
                      </a:endParaRPr>
                    </a:p>
                  </a:txBody>
                  <a:tcPr marL="24394" marR="24394" marT="24394" marB="24394"/>
                </a:tc>
                <a:extLst>
                  <a:ext uri="{0D108BD9-81ED-4DB2-BD59-A6C34878D82A}">
                    <a16:rowId xmlns:a16="http://schemas.microsoft.com/office/drawing/2014/main" val="2685812677"/>
                  </a:ext>
                </a:extLst>
              </a:tr>
              <a:tr h="1144772">
                <a:tc>
                  <a:txBody>
                    <a:bodyPr/>
                    <a:lstStyle/>
                    <a:p>
                      <a:pPr algn="l" fontAlgn="t"/>
                      <a:r>
                        <a:rPr lang="en-GB" sz="1600" u="none" strike="noStrike" dirty="0">
                          <a:solidFill>
                            <a:srgbClr val="FFFF00"/>
                          </a:solidFill>
                          <a:effectLst/>
                          <a:hlinkClick r:id="rId5">
                            <a:extLst>
                              <a:ext uri="{A12FA001-AC4F-418D-AE19-62706E023703}">
                                <ahyp:hlinkClr xmlns:ahyp="http://schemas.microsoft.com/office/drawing/2018/hyperlinkcolor" val="tx"/>
                              </a:ext>
                            </a:extLst>
                          </a:hlinkClick>
                        </a:rPr>
                        <a:t>Statement Testing</a:t>
                      </a:r>
                      <a:endParaRPr lang="en-GB" sz="1600" dirty="0">
                        <a:solidFill>
                          <a:srgbClr val="FFFF00"/>
                        </a:solidFill>
                        <a:effectLst/>
                        <a:latin typeface="verdana" panose="020B0604030504040204" pitchFamily="34" charset="0"/>
                      </a:endParaRPr>
                    </a:p>
                  </a:txBody>
                  <a:tcPr marL="24394" marR="24394" marT="24394" marB="24394"/>
                </a:tc>
                <a:tc>
                  <a:txBody>
                    <a:bodyPr/>
                    <a:lstStyle/>
                    <a:p>
                      <a:pPr algn="just" fontAlgn="t"/>
                      <a:r>
                        <a:rPr lang="en-GB" sz="1600">
                          <a:effectLst/>
                        </a:rPr>
                        <a:t>Statement coverage technique is used to design white box test cases. This technique involves execution of all statements of the source code at least once. It is used to calculate the total number of executed statements in the source code, out of total statements present in the source code.</a:t>
                      </a:r>
                      <a:endParaRPr lang="en-GB" sz="1600">
                        <a:solidFill>
                          <a:srgbClr val="000000"/>
                        </a:solidFill>
                        <a:effectLst/>
                        <a:latin typeface="verdana" panose="020B0604030504040204" pitchFamily="34" charset="0"/>
                      </a:endParaRPr>
                    </a:p>
                  </a:txBody>
                  <a:tcPr marL="24394" marR="24394" marT="24394" marB="24394"/>
                </a:tc>
                <a:extLst>
                  <a:ext uri="{0D108BD9-81ED-4DB2-BD59-A6C34878D82A}">
                    <a16:rowId xmlns:a16="http://schemas.microsoft.com/office/drawing/2014/main" val="2372742015"/>
                  </a:ext>
                </a:extLst>
              </a:tr>
              <a:tr h="1253224">
                <a:tc>
                  <a:txBody>
                    <a:bodyPr/>
                    <a:lstStyle/>
                    <a:p>
                      <a:pPr algn="l" fontAlgn="t"/>
                      <a:r>
                        <a:rPr lang="en-GB" sz="1600" u="none" strike="noStrike" dirty="0">
                          <a:solidFill>
                            <a:srgbClr val="FFFF00"/>
                          </a:solidFill>
                          <a:effectLst/>
                          <a:hlinkClick r:id="rId6">
                            <a:extLst>
                              <a:ext uri="{A12FA001-AC4F-418D-AE19-62706E023703}">
                                <ahyp:hlinkClr xmlns:ahyp="http://schemas.microsoft.com/office/drawing/2018/hyperlinkcolor" val="tx"/>
                              </a:ext>
                            </a:extLst>
                          </a:hlinkClick>
                        </a:rPr>
                        <a:t>Decision Testing</a:t>
                      </a:r>
                      <a:endParaRPr lang="en-GB" sz="1600" dirty="0">
                        <a:solidFill>
                          <a:srgbClr val="FFFF00"/>
                        </a:solidFill>
                        <a:effectLst/>
                        <a:latin typeface="verdana" panose="020B0604030504040204" pitchFamily="34" charset="0"/>
                      </a:endParaRPr>
                    </a:p>
                  </a:txBody>
                  <a:tcPr marL="24394" marR="24394" marT="24394" marB="24394"/>
                </a:tc>
                <a:tc>
                  <a:txBody>
                    <a:bodyPr/>
                    <a:lstStyle/>
                    <a:p>
                      <a:pPr algn="just" fontAlgn="t"/>
                      <a:r>
                        <a:rPr lang="en-GB" sz="1600" dirty="0">
                          <a:effectLst/>
                        </a:rPr>
                        <a:t>This technique reports true and false outcomes of Boolean expressions. Whenever there is a possibility of two or more outcomes from the statements like do while statement, if statement and case statement (Control flow statements), it is considered as decision point because there are two outcomes either true or false.</a:t>
                      </a:r>
                      <a:endParaRPr lang="en-GB" sz="1600" dirty="0">
                        <a:solidFill>
                          <a:srgbClr val="000000"/>
                        </a:solidFill>
                        <a:effectLst/>
                        <a:latin typeface="verdana" panose="020B0604030504040204" pitchFamily="34" charset="0"/>
                      </a:endParaRPr>
                    </a:p>
                  </a:txBody>
                  <a:tcPr marL="24394" marR="24394" marT="24394" marB="24394"/>
                </a:tc>
                <a:extLst>
                  <a:ext uri="{0D108BD9-81ED-4DB2-BD59-A6C34878D82A}">
                    <a16:rowId xmlns:a16="http://schemas.microsoft.com/office/drawing/2014/main" val="3568030468"/>
                  </a:ext>
                </a:extLst>
              </a:tr>
            </a:tbl>
          </a:graphicData>
        </a:graphic>
      </p:graphicFrame>
      <p:sp>
        <p:nvSpPr>
          <p:cNvPr id="4" name="Slide Number Placeholder 3"/>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244876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157497"/>
            <a:ext cx="9404723" cy="1400530"/>
          </a:xfrm>
        </p:spPr>
        <p:txBody>
          <a:bodyPr/>
          <a:lstStyle/>
          <a:p>
            <a:r>
              <a:rPr lang="en-GB" dirty="0">
                <a:solidFill>
                  <a:srgbClr val="FFFF00"/>
                </a:solidFill>
              </a:rPr>
              <a:t>Difference</a:t>
            </a:r>
            <a:r>
              <a:rPr lang="en-GB" dirty="0"/>
              <a:t> between white-box testing and black-box testing</a:t>
            </a:r>
            <a:br>
              <a:rPr lang="en-GB" dirty="0"/>
            </a:b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87405444"/>
              </p:ext>
            </p:extLst>
          </p:nvPr>
        </p:nvGraphicFramePr>
        <p:xfrm>
          <a:off x="646110" y="2052638"/>
          <a:ext cx="10733090" cy="4300195"/>
        </p:xfrm>
        <a:graphic>
          <a:graphicData uri="http://schemas.openxmlformats.org/drawingml/2006/table">
            <a:tbl>
              <a:tblPr>
                <a:tableStyleId>{2D5ABB26-0587-4C30-8999-92F81FD0307C}</a:tableStyleId>
              </a:tblPr>
              <a:tblGrid>
                <a:gridCol w="5366545">
                  <a:extLst>
                    <a:ext uri="{9D8B030D-6E8A-4147-A177-3AD203B41FA5}">
                      <a16:colId xmlns:a16="http://schemas.microsoft.com/office/drawing/2014/main" val="3084290018"/>
                    </a:ext>
                  </a:extLst>
                </a:gridCol>
                <a:gridCol w="5366545">
                  <a:extLst>
                    <a:ext uri="{9D8B030D-6E8A-4147-A177-3AD203B41FA5}">
                      <a16:colId xmlns:a16="http://schemas.microsoft.com/office/drawing/2014/main" val="1846392874"/>
                    </a:ext>
                  </a:extLst>
                </a:gridCol>
              </a:tblGrid>
              <a:tr h="479101">
                <a:tc>
                  <a:txBody>
                    <a:bodyPr/>
                    <a:lstStyle/>
                    <a:p>
                      <a:pPr algn="ctr" fontAlgn="t"/>
                      <a:r>
                        <a:rPr lang="en-GB" sz="2400">
                          <a:solidFill>
                            <a:srgbClr val="FFFF00"/>
                          </a:solidFill>
                          <a:effectLst/>
                        </a:rPr>
                        <a:t>White-box testing</a:t>
                      </a:r>
                      <a:endParaRPr lang="en-GB" sz="2400">
                        <a:solidFill>
                          <a:srgbClr val="FFFF00"/>
                        </a:solidFill>
                        <a:effectLst/>
                        <a:latin typeface="times new roman" panose="02020603050405020304" pitchFamily="18" charset="0"/>
                      </a:endParaRPr>
                    </a:p>
                  </a:txBody>
                  <a:tcPr marL="108887" marR="108887" marT="108887" marB="108887"/>
                </a:tc>
                <a:tc>
                  <a:txBody>
                    <a:bodyPr/>
                    <a:lstStyle/>
                    <a:p>
                      <a:pPr algn="ctr" fontAlgn="t"/>
                      <a:r>
                        <a:rPr lang="en-GB" sz="2400" dirty="0">
                          <a:solidFill>
                            <a:srgbClr val="FFFF00"/>
                          </a:solidFill>
                          <a:effectLst/>
                        </a:rPr>
                        <a:t>Black box testing</a:t>
                      </a:r>
                      <a:endParaRPr lang="en-GB" sz="2400" dirty="0">
                        <a:solidFill>
                          <a:srgbClr val="FFFF00"/>
                        </a:solidFill>
                        <a:effectLst/>
                        <a:latin typeface="times new roman" panose="02020603050405020304" pitchFamily="18" charset="0"/>
                      </a:endParaRPr>
                    </a:p>
                  </a:txBody>
                  <a:tcPr marL="108887" marR="108887" marT="108887" marB="108887"/>
                </a:tc>
                <a:extLst>
                  <a:ext uri="{0D108BD9-81ED-4DB2-BD59-A6C34878D82A}">
                    <a16:rowId xmlns:a16="http://schemas.microsoft.com/office/drawing/2014/main" val="99557599"/>
                  </a:ext>
                </a:extLst>
              </a:tr>
              <a:tr h="667838">
                <a:tc>
                  <a:txBody>
                    <a:bodyPr/>
                    <a:lstStyle/>
                    <a:p>
                      <a:pPr algn="l" fontAlgn="t"/>
                      <a:r>
                        <a:rPr lang="en-GB" sz="1700">
                          <a:effectLst/>
                        </a:rPr>
                        <a:t>The developers can perform white box testing.</a:t>
                      </a:r>
                      <a:endParaRPr lang="en-GB" sz="1700">
                        <a:solidFill>
                          <a:srgbClr val="000000"/>
                        </a:solidFill>
                        <a:effectLst/>
                        <a:latin typeface="verdana" panose="020B0604030504040204" pitchFamily="34" charset="0"/>
                      </a:endParaRPr>
                    </a:p>
                  </a:txBody>
                  <a:tcPr marL="72591" marR="72591" marT="72591" marB="72591"/>
                </a:tc>
                <a:tc>
                  <a:txBody>
                    <a:bodyPr/>
                    <a:lstStyle/>
                    <a:p>
                      <a:pPr algn="l" fontAlgn="t"/>
                      <a:r>
                        <a:rPr lang="en-GB" sz="1700">
                          <a:effectLst/>
                        </a:rPr>
                        <a:t>The test engineers perform the black box testing.</a:t>
                      </a:r>
                      <a:endParaRPr lang="en-GB" sz="1700">
                        <a:solidFill>
                          <a:srgbClr val="000000"/>
                        </a:solidFill>
                        <a:effectLst/>
                        <a:latin typeface="verdana" panose="020B0604030504040204" pitchFamily="34" charset="0"/>
                      </a:endParaRPr>
                    </a:p>
                  </a:txBody>
                  <a:tcPr marL="72591" marR="72591" marT="72591" marB="72591"/>
                </a:tc>
                <a:extLst>
                  <a:ext uri="{0D108BD9-81ED-4DB2-BD59-A6C34878D82A}">
                    <a16:rowId xmlns:a16="http://schemas.microsoft.com/office/drawing/2014/main" val="1355557303"/>
                  </a:ext>
                </a:extLst>
              </a:tr>
              <a:tr h="929165">
                <a:tc>
                  <a:txBody>
                    <a:bodyPr/>
                    <a:lstStyle/>
                    <a:p>
                      <a:pPr algn="l" fontAlgn="t"/>
                      <a:r>
                        <a:rPr lang="en-GB" sz="1700">
                          <a:effectLst/>
                        </a:rPr>
                        <a:t>To perform WBT, we should have an understanding of the programming languages.</a:t>
                      </a:r>
                      <a:endParaRPr lang="en-GB" sz="1700">
                        <a:solidFill>
                          <a:srgbClr val="000000"/>
                        </a:solidFill>
                        <a:effectLst/>
                        <a:latin typeface="verdana" panose="020B0604030504040204" pitchFamily="34" charset="0"/>
                      </a:endParaRPr>
                    </a:p>
                  </a:txBody>
                  <a:tcPr marL="72591" marR="72591" marT="72591" marB="72591"/>
                </a:tc>
                <a:tc>
                  <a:txBody>
                    <a:bodyPr/>
                    <a:lstStyle/>
                    <a:p>
                      <a:pPr algn="l" fontAlgn="t"/>
                      <a:r>
                        <a:rPr lang="en-GB" sz="1700">
                          <a:effectLst/>
                        </a:rPr>
                        <a:t>To perform BBT, there is no need to have an understanding of the programming languages.</a:t>
                      </a:r>
                      <a:endParaRPr lang="en-GB" sz="1700">
                        <a:solidFill>
                          <a:srgbClr val="000000"/>
                        </a:solidFill>
                        <a:effectLst/>
                        <a:latin typeface="verdana" panose="020B0604030504040204" pitchFamily="34" charset="0"/>
                      </a:endParaRPr>
                    </a:p>
                  </a:txBody>
                  <a:tcPr marL="72591" marR="72591" marT="72591" marB="72591"/>
                </a:tc>
                <a:extLst>
                  <a:ext uri="{0D108BD9-81ED-4DB2-BD59-A6C34878D82A}">
                    <a16:rowId xmlns:a16="http://schemas.microsoft.com/office/drawing/2014/main" val="2850528803"/>
                  </a:ext>
                </a:extLst>
              </a:tr>
              <a:tr h="1190493">
                <a:tc>
                  <a:txBody>
                    <a:bodyPr/>
                    <a:lstStyle/>
                    <a:p>
                      <a:pPr algn="l" fontAlgn="t"/>
                      <a:r>
                        <a:rPr lang="en-GB" sz="1700">
                          <a:effectLst/>
                        </a:rPr>
                        <a:t>In this, we will look into the source code and test the logic of the code.</a:t>
                      </a:r>
                      <a:endParaRPr lang="en-GB" sz="1700">
                        <a:solidFill>
                          <a:srgbClr val="000000"/>
                        </a:solidFill>
                        <a:effectLst/>
                        <a:latin typeface="verdana" panose="020B0604030504040204" pitchFamily="34" charset="0"/>
                      </a:endParaRPr>
                    </a:p>
                  </a:txBody>
                  <a:tcPr marL="72591" marR="72591" marT="72591" marB="72591"/>
                </a:tc>
                <a:tc>
                  <a:txBody>
                    <a:bodyPr/>
                    <a:lstStyle/>
                    <a:p>
                      <a:pPr algn="l" fontAlgn="t"/>
                      <a:r>
                        <a:rPr lang="en-GB" sz="1700">
                          <a:effectLst/>
                        </a:rPr>
                        <a:t>In this, we will verify the functionality of the application based on the requirement specification.</a:t>
                      </a:r>
                      <a:endParaRPr lang="en-GB" sz="1700">
                        <a:solidFill>
                          <a:srgbClr val="000000"/>
                        </a:solidFill>
                        <a:effectLst/>
                        <a:latin typeface="verdana" panose="020B0604030504040204" pitchFamily="34" charset="0"/>
                      </a:endParaRPr>
                    </a:p>
                  </a:txBody>
                  <a:tcPr marL="72591" marR="72591" marT="72591" marB="72591"/>
                </a:tc>
                <a:extLst>
                  <a:ext uri="{0D108BD9-81ED-4DB2-BD59-A6C34878D82A}">
                    <a16:rowId xmlns:a16="http://schemas.microsoft.com/office/drawing/2014/main" val="1925495423"/>
                  </a:ext>
                </a:extLst>
              </a:tr>
              <a:tr h="929165">
                <a:tc>
                  <a:txBody>
                    <a:bodyPr/>
                    <a:lstStyle/>
                    <a:p>
                      <a:pPr algn="l" fontAlgn="t"/>
                      <a:r>
                        <a:rPr lang="en-GB" sz="1700">
                          <a:effectLst/>
                        </a:rPr>
                        <a:t>In this, the developer should know about the internal design of the code.</a:t>
                      </a:r>
                      <a:endParaRPr lang="en-GB" sz="1700">
                        <a:solidFill>
                          <a:srgbClr val="000000"/>
                        </a:solidFill>
                        <a:effectLst/>
                        <a:latin typeface="verdana" panose="020B0604030504040204" pitchFamily="34" charset="0"/>
                      </a:endParaRPr>
                    </a:p>
                  </a:txBody>
                  <a:tcPr marL="72591" marR="72591" marT="72591" marB="72591"/>
                </a:tc>
                <a:tc>
                  <a:txBody>
                    <a:bodyPr/>
                    <a:lstStyle/>
                    <a:p>
                      <a:pPr algn="l" fontAlgn="t"/>
                      <a:r>
                        <a:rPr lang="en-GB" sz="1700" dirty="0">
                          <a:effectLst/>
                        </a:rPr>
                        <a:t>In this, there is no need to know about the internal design of the code.</a:t>
                      </a:r>
                      <a:endParaRPr lang="en-GB" sz="1700" dirty="0">
                        <a:solidFill>
                          <a:srgbClr val="000000"/>
                        </a:solidFill>
                        <a:effectLst/>
                        <a:latin typeface="verdana" panose="020B0604030504040204" pitchFamily="34" charset="0"/>
                      </a:endParaRPr>
                    </a:p>
                  </a:txBody>
                  <a:tcPr marL="72591" marR="72591" marT="72591" marB="72591"/>
                </a:tc>
                <a:extLst>
                  <a:ext uri="{0D108BD9-81ED-4DB2-BD59-A6C34878D82A}">
                    <a16:rowId xmlns:a16="http://schemas.microsoft.com/office/drawing/2014/main" val="3910640621"/>
                  </a:ext>
                </a:extLst>
              </a:tr>
            </a:tbl>
          </a:graphicData>
        </a:graphic>
      </p:graphicFrame>
      <p:sp>
        <p:nvSpPr>
          <p:cNvPr id="4" name="Slide Number Placeholder 3"/>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3226117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311" y="1352653"/>
            <a:ext cx="9404723" cy="1400530"/>
          </a:xfrm>
        </p:spPr>
        <p:txBody>
          <a:bodyPr/>
          <a:lstStyle/>
          <a:p>
            <a:r>
              <a:rPr lang="en-GB" sz="6000" dirty="0">
                <a:solidFill>
                  <a:srgbClr val="FFFF00"/>
                </a:solidFill>
              </a:rPr>
              <a:t>Black box testing</a:t>
            </a:r>
            <a:br>
              <a:rPr lang="en-GB" sz="6000" dirty="0">
                <a:solidFill>
                  <a:srgbClr val="FFFF00"/>
                </a:solidFill>
              </a:rPr>
            </a:br>
            <a:endParaRPr lang="en-GB" sz="6000" dirty="0">
              <a:solidFill>
                <a:srgbClr val="FFFF00"/>
              </a:solidFill>
            </a:endParaRPr>
          </a:p>
        </p:txBody>
      </p:sp>
      <p:sp>
        <p:nvSpPr>
          <p:cNvPr id="3" name="Content Placeholder 2"/>
          <p:cNvSpPr>
            <a:spLocks noGrp="1"/>
          </p:cNvSpPr>
          <p:nvPr>
            <p:ph idx="1"/>
          </p:nvPr>
        </p:nvSpPr>
        <p:spPr>
          <a:xfrm>
            <a:off x="976312" y="2510119"/>
            <a:ext cx="10529888" cy="4195481"/>
          </a:xfrm>
        </p:spPr>
        <p:txBody>
          <a:bodyPr/>
          <a:lstStyle/>
          <a:p>
            <a:pPr marL="0" indent="0">
              <a:buNone/>
            </a:pPr>
            <a:r>
              <a:rPr lang="en-GB" dirty="0"/>
              <a:t>Black box testing is a technique of software testing which examines the functionality of software without peering into its internal structure or coding. </a:t>
            </a:r>
          </a:p>
        </p:txBody>
      </p:sp>
      <p:sp>
        <p:nvSpPr>
          <p:cNvPr id="4" name="Slide Number Placeholder 3"/>
          <p:cNvSpPr>
            <a:spLocks noGrp="1"/>
          </p:cNvSpPr>
          <p:nvPr>
            <p:ph type="sldNum" sz="quarter" idx="12"/>
          </p:nvPr>
        </p:nvSpPr>
        <p:spPr/>
        <p:txBody>
          <a:bodyPr/>
          <a:lstStyle/>
          <a:p>
            <a:fld id="{D57F1E4F-1CFF-5643-939E-02111984F565}" type="slidenum">
              <a:rPr lang="en-US" smtClean="0"/>
              <a:t>27</a:t>
            </a:fld>
            <a:endParaRPr lang="en-US" dirty="0"/>
          </a:p>
        </p:txBody>
      </p:sp>
      <p:pic>
        <p:nvPicPr>
          <p:cNvPr id="7170" name="Picture 2" descr="Black box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4" y="3629483"/>
            <a:ext cx="6627037" cy="2590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841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Generic steps of black box testing</a:t>
            </a:r>
            <a:br>
              <a:rPr lang="en-GB" dirty="0"/>
            </a:br>
            <a:endParaRPr lang="en-GB" dirty="0"/>
          </a:p>
        </p:txBody>
      </p:sp>
      <p:sp>
        <p:nvSpPr>
          <p:cNvPr id="3" name="Content Placeholder 2"/>
          <p:cNvSpPr>
            <a:spLocks noGrp="1"/>
          </p:cNvSpPr>
          <p:nvPr>
            <p:ph idx="1"/>
          </p:nvPr>
        </p:nvSpPr>
        <p:spPr>
          <a:xfrm>
            <a:off x="344405" y="1697318"/>
            <a:ext cx="10755395" cy="4665382"/>
          </a:xfrm>
        </p:spPr>
        <p:txBody>
          <a:bodyPr>
            <a:normAutofit/>
          </a:bodyPr>
          <a:lstStyle/>
          <a:p>
            <a:pPr algn="just"/>
            <a:r>
              <a:rPr lang="en-GB" dirty="0"/>
              <a:t>The black box test is </a:t>
            </a:r>
            <a:r>
              <a:rPr lang="en-GB" dirty="0">
                <a:solidFill>
                  <a:srgbClr val="FFFF00"/>
                </a:solidFill>
              </a:rPr>
              <a:t>based on the specification of requirements</a:t>
            </a:r>
            <a:r>
              <a:rPr lang="en-GB" dirty="0"/>
              <a:t>, so it is examined in the beginning.</a:t>
            </a:r>
          </a:p>
          <a:p>
            <a:pPr algn="just"/>
            <a:r>
              <a:rPr lang="en-GB" dirty="0"/>
              <a:t>In the second step, the tester creates a positive test scenario and an adverse test scenario by selecting </a:t>
            </a:r>
            <a:r>
              <a:rPr lang="en-GB" dirty="0">
                <a:solidFill>
                  <a:srgbClr val="FFFF00"/>
                </a:solidFill>
              </a:rPr>
              <a:t>valid and invalid input values </a:t>
            </a:r>
            <a:r>
              <a:rPr lang="en-GB" dirty="0"/>
              <a:t>to check that the software is processing them correctly or incorrectly.</a:t>
            </a:r>
          </a:p>
          <a:p>
            <a:pPr algn="just"/>
            <a:r>
              <a:rPr lang="en-GB" dirty="0"/>
              <a:t>In the third step, the tester develops various </a:t>
            </a:r>
            <a:r>
              <a:rPr lang="en-GB" dirty="0">
                <a:solidFill>
                  <a:srgbClr val="FFFF00"/>
                </a:solidFill>
              </a:rPr>
              <a:t>test cases such as decision table, all pairs test, error estimation, </a:t>
            </a:r>
            <a:r>
              <a:rPr lang="en-GB" dirty="0"/>
              <a:t>cause-effect graph, etc.</a:t>
            </a:r>
          </a:p>
          <a:p>
            <a:pPr algn="just"/>
            <a:r>
              <a:rPr lang="en-GB" dirty="0"/>
              <a:t>The fourth phase includes the </a:t>
            </a:r>
            <a:r>
              <a:rPr lang="en-GB" dirty="0">
                <a:solidFill>
                  <a:srgbClr val="FFFF00"/>
                </a:solidFill>
              </a:rPr>
              <a:t>execution of all test cases.</a:t>
            </a:r>
          </a:p>
          <a:p>
            <a:pPr algn="just"/>
            <a:r>
              <a:rPr lang="en-GB" dirty="0"/>
              <a:t>In the fifth step, the tester </a:t>
            </a:r>
            <a:r>
              <a:rPr lang="en-GB" dirty="0">
                <a:solidFill>
                  <a:srgbClr val="FFFF00"/>
                </a:solidFill>
              </a:rPr>
              <a:t>compares the expected output against the actual output.</a:t>
            </a:r>
          </a:p>
          <a:p>
            <a:pPr algn="just"/>
            <a:r>
              <a:rPr lang="en-GB" dirty="0"/>
              <a:t>In the sixth and final step, </a:t>
            </a:r>
            <a:r>
              <a:rPr lang="en-GB" dirty="0">
                <a:solidFill>
                  <a:srgbClr val="FFFF00"/>
                </a:solidFill>
              </a:rPr>
              <a:t>if there is any flaw in the software, then it is cured and tested again.</a:t>
            </a:r>
          </a:p>
          <a:p>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414338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300" y="679572"/>
            <a:ext cx="11214100" cy="5937128"/>
          </a:xfrm>
        </p:spPr>
        <p:txBody>
          <a:bodyPr>
            <a:normAutofit fontScale="92500"/>
          </a:bodyPr>
          <a:lstStyle/>
          <a:p>
            <a:pPr marL="0" indent="0" algn="just">
              <a:buNone/>
            </a:pPr>
            <a:r>
              <a:rPr lang="en-GB" sz="3200" dirty="0">
                <a:solidFill>
                  <a:srgbClr val="FFFF00"/>
                </a:solidFill>
              </a:rPr>
              <a:t>Test procedure</a:t>
            </a:r>
          </a:p>
          <a:p>
            <a:pPr algn="just"/>
            <a:r>
              <a:rPr lang="en-GB" dirty="0"/>
              <a:t>The test procedure of black box testing is a kind of process in which the tester has specific knowledge about the software's work, and it develops test cases to check the accuracy</a:t>
            </a:r>
          </a:p>
          <a:p>
            <a:pPr algn="just"/>
            <a:r>
              <a:rPr lang="en-GB" dirty="0"/>
              <a:t>It does not require programming knowledge of the software. </a:t>
            </a:r>
          </a:p>
          <a:p>
            <a:pPr algn="just"/>
            <a:r>
              <a:rPr lang="en-GB" dirty="0"/>
              <a:t>All test cases are designed by considering the input and output of a particular function</a:t>
            </a:r>
          </a:p>
          <a:p>
            <a:pPr algn="just"/>
            <a:endParaRPr lang="en-GB" dirty="0"/>
          </a:p>
          <a:p>
            <a:pPr marL="0" indent="0" algn="just">
              <a:buNone/>
            </a:pPr>
            <a:r>
              <a:rPr lang="en-GB" sz="3300" dirty="0">
                <a:solidFill>
                  <a:srgbClr val="FFFF00"/>
                </a:solidFill>
              </a:rPr>
              <a:t>Test cases</a:t>
            </a:r>
          </a:p>
          <a:p>
            <a:pPr algn="just"/>
            <a:r>
              <a:rPr lang="en-GB" dirty="0"/>
              <a:t>Test cases are created considering the specification of the requirements. </a:t>
            </a:r>
          </a:p>
          <a:p>
            <a:pPr algn="just"/>
            <a:r>
              <a:rPr lang="en-GB" dirty="0"/>
              <a:t>These test cases are generally created from working descriptions of the software including requirements, design parameters, and other specifications. </a:t>
            </a:r>
          </a:p>
          <a:p>
            <a:pPr algn="just"/>
            <a:r>
              <a:rPr lang="en-GB" dirty="0"/>
              <a:t>For the testing, the test designer selects both positive test scenario by taking valid input values and adverse test scenario by taking invalid input values to determine the correct output. </a:t>
            </a:r>
          </a:p>
          <a:p>
            <a:pPr algn="just"/>
            <a:r>
              <a:rPr lang="en-GB" dirty="0"/>
              <a:t>Test cases are mainly designed for functional testing but can also be used for non-functional testing.  </a:t>
            </a:r>
          </a:p>
        </p:txBody>
      </p:sp>
      <p:sp>
        <p:nvSpPr>
          <p:cNvPr id="4" name="Slide Number Placeholder 3"/>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4001296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11" y="160618"/>
            <a:ext cx="9404723" cy="1400530"/>
          </a:xfrm>
        </p:spPr>
        <p:txBody>
          <a:bodyPr/>
          <a:lstStyle/>
          <a:p>
            <a:r>
              <a:rPr lang="en-GB" dirty="0"/>
              <a:t>Type of Software testing</a:t>
            </a:r>
          </a:p>
        </p:txBody>
      </p:sp>
      <p:sp>
        <p:nvSpPr>
          <p:cNvPr id="4" name="Slide Number Placeholder 3"/>
          <p:cNvSpPr>
            <a:spLocks noGrp="1"/>
          </p:cNvSpPr>
          <p:nvPr>
            <p:ph type="sldNum" sz="quarter" idx="12"/>
          </p:nvPr>
        </p:nvSpPr>
        <p:spPr/>
        <p:txBody>
          <a:bodyPr/>
          <a:lstStyle/>
          <a:p>
            <a:fld id="{D57F1E4F-1CFF-5643-939E-02111984F565}" type="slidenum">
              <a:rPr lang="en-US" smtClean="0"/>
              <a:t>3</a:t>
            </a:fld>
            <a:endParaRPr lang="en-US" dirty="0"/>
          </a:p>
        </p:txBody>
      </p:sp>
      <p:pic>
        <p:nvPicPr>
          <p:cNvPr id="3074" name="Picture 2" descr="Software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958" y="1193800"/>
            <a:ext cx="7947041" cy="551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377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11" y="0"/>
            <a:ext cx="9404723" cy="1400530"/>
          </a:xfrm>
        </p:spPr>
        <p:txBody>
          <a:bodyPr/>
          <a:lstStyle/>
          <a:p>
            <a:r>
              <a:rPr lang="en-GB" sz="4000" dirty="0"/>
              <a:t>Techniques Used in Black Box Testing</a:t>
            </a:r>
            <a:br>
              <a:rPr lang="en-GB" sz="4000" dirty="0"/>
            </a:br>
            <a:endParaRPr lang="en-GB" sz="4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16572356"/>
              </p:ext>
            </p:extLst>
          </p:nvPr>
        </p:nvGraphicFramePr>
        <p:xfrm>
          <a:off x="317500" y="1181100"/>
          <a:ext cx="11582400" cy="5232535"/>
        </p:xfrm>
        <a:graphic>
          <a:graphicData uri="http://schemas.openxmlformats.org/drawingml/2006/table">
            <a:tbl>
              <a:tblPr>
                <a:tableStyleId>{2D5ABB26-0587-4C30-8999-92F81FD0307C}</a:tableStyleId>
              </a:tblPr>
              <a:tblGrid>
                <a:gridCol w="1752600">
                  <a:extLst>
                    <a:ext uri="{9D8B030D-6E8A-4147-A177-3AD203B41FA5}">
                      <a16:colId xmlns:a16="http://schemas.microsoft.com/office/drawing/2014/main" val="2098931242"/>
                    </a:ext>
                  </a:extLst>
                </a:gridCol>
                <a:gridCol w="9829800">
                  <a:extLst>
                    <a:ext uri="{9D8B030D-6E8A-4147-A177-3AD203B41FA5}">
                      <a16:colId xmlns:a16="http://schemas.microsoft.com/office/drawing/2014/main" val="762693300"/>
                    </a:ext>
                  </a:extLst>
                </a:gridCol>
              </a:tblGrid>
              <a:tr h="796057">
                <a:tc>
                  <a:txBody>
                    <a:bodyPr/>
                    <a:lstStyle/>
                    <a:p>
                      <a:pPr algn="l" fontAlgn="t"/>
                      <a:r>
                        <a:rPr lang="en-GB" sz="1400" u="none" strike="noStrike">
                          <a:solidFill>
                            <a:srgbClr val="FFFF00"/>
                          </a:solidFill>
                          <a:effectLst/>
                          <a:hlinkClick r:id="rId2">
                            <a:extLst>
                              <a:ext uri="{A12FA001-AC4F-418D-AE19-62706E023703}">
                                <ahyp:hlinkClr xmlns:ahyp="http://schemas.microsoft.com/office/drawing/2018/hyperlinkcolor" val="tx"/>
                              </a:ext>
                            </a:extLst>
                          </a:hlinkClick>
                        </a:rPr>
                        <a:t>Decision Table Technique</a:t>
                      </a:r>
                      <a:endParaRPr lang="en-GB" sz="1400">
                        <a:solidFill>
                          <a:srgbClr val="FFFF00"/>
                        </a:solidFill>
                        <a:effectLst/>
                        <a:latin typeface="verdana" panose="020B0604030504040204" pitchFamily="34" charset="0"/>
                      </a:endParaRPr>
                    </a:p>
                  </a:txBody>
                  <a:tcPr marL="17541" marR="17541" marT="17541" marB="17541"/>
                </a:tc>
                <a:tc>
                  <a:txBody>
                    <a:bodyPr/>
                    <a:lstStyle/>
                    <a:p>
                      <a:pPr algn="l" fontAlgn="t"/>
                      <a:r>
                        <a:rPr lang="en-GB" sz="1400" dirty="0">
                          <a:effectLst/>
                        </a:rPr>
                        <a:t>Decision Table Technique is a systematic approach where </a:t>
                      </a:r>
                      <a:r>
                        <a:rPr lang="en-GB" sz="1400" dirty="0">
                          <a:solidFill>
                            <a:srgbClr val="FFFF00"/>
                          </a:solidFill>
                          <a:effectLst/>
                        </a:rPr>
                        <a:t>various input combinations and their respective system </a:t>
                      </a:r>
                      <a:r>
                        <a:rPr lang="en-GB" sz="1400" dirty="0" err="1">
                          <a:solidFill>
                            <a:srgbClr val="FFFF00"/>
                          </a:solidFill>
                          <a:effectLst/>
                        </a:rPr>
                        <a:t>behavior</a:t>
                      </a:r>
                      <a:r>
                        <a:rPr lang="en-GB" sz="1400" dirty="0">
                          <a:solidFill>
                            <a:srgbClr val="FFFF00"/>
                          </a:solidFill>
                          <a:effectLst/>
                        </a:rPr>
                        <a:t> are captured in a tabular form</a:t>
                      </a:r>
                      <a:r>
                        <a:rPr lang="en-GB" sz="1400" dirty="0">
                          <a:effectLst/>
                        </a:rPr>
                        <a:t>. It is appropriate for the functions that have a logical relationship between two and more than two inputs.</a:t>
                      </a:r>
                      <a:endParaRPr lang="en-GB" sz="1400" dirty="0">
                        <a:solidFill>
                          <a:srgbClr val="000000"/>
                        </a:solidFill>
                        <a:effectLst/>
                        <a:latin typeface="verdana" panose="020B0604030504040204" pitchFamily="34" charset="0"/>
                      </a:endParaRPr>
                    </a:p>
                  </a:txBody>
                  <a:tcPr marL="17541" marR="17541" marT="17541" marB="17541"/>
                </a:tc>
                <a:extLst>
                  <a:ext uri="{0D108BD9-81ED-4DB2-BD59-A6C34878D82A}">
                    <a16:rowId xmlns:a16="http://schemas.microsoft.com/office/drawing/2014/main" val="3421840732"/>
                  </a:ext>
                </a:extLst>
              </a:tr>
              <a:tr h="712749">
                <a:tc>
                  <a:txBody>
                    <a:bodyPr/>
                    <a:lstStyle/>
                    <a:p>
                      <a:pPr algn="l" fontAlgn="t"/>
                      <a:r>
                        <a:rPr lang="en-GB" sz="1400" u="none" strike="noStrike">
                          <a:solidFill>
                            <a:srgbClr val="FFFF00"/>
                          </a:solidFill>
                          <a:effectLst/>
                          <a:hlinkClick r:id="rId3">
                            <a:extLst>
                              <a:ext uri="{A12FA001-AC4F-418D-AE19-62706E023703}">
                                <ahyp:hlinkClr xmlns:ahyp="http://schemas.microsoft.com/office/drawing/2018/hyperlinkcolor" val="tx"/>
                              </a:ext>
                            </a:extLst>
                          </a:hlinkClick>
                        </a:rPr>
                        <a:t>Boundary Value Technique</a:t>
                      </a:r>
                      <a:endParaRPr lang="en-GB" sz="1400">
                        <a:solidFill>
                          <a:srgbClr val="FFFF00"/>
                        </a:solidFill>
                        <a:effectLst/>
                        <a:latin typeface="verdana" panose="020B0604030504040204" pitchFamily="34" charset="0"/>
                      </a:endParaRPr>
                    </a:p>
                  </a:txBody>
                  <a:tcPr marL="17541" marR="17541" marT="17541" marB="17541"/>
                </a:tc>
                <a:tc>
                  <a:txBody>
                    <a:bodyPr/>
                    <a:lstStyle/>
                    <a:p>
                      <a:pPr algn="l" fontAlgn="t"/>
                      <a:r>
                        <a:rPr lang="en-GB" sz="1400" dirty="0">
                          <a:effectLst/>
                        </a:rPr>
                        <a:t>Boundary Value Technique is used to test boundary values, boundary values are those that contain the upper and lower limit of a variable. </a:t>
                      </a:r>
                      <a:r>
                        <a:rPr lang="en-GB" sz="1400" dirty="0">
                          <a:solidFill>
                            <a:srgbClr val="FFFF00"/>
                          </a:solidFill>
                          <a:effectLst/>
                        </a:rPr>
                        <a:t>It tests, while entering boundary value whether the software is producing correct output or not.</a:t>
                      </a:r>
                      <a:endParaRPr lang="en-GB" sz="1400" dirty="0">
                        <a:solidFill>
                          <a:srgbClr val="FFFF00"/>
                        </a:solidFill>
                        <a:effectLst/>
                        <a:latin typeface="verdana" panose="020B0604030504040204" pitchFamily="34" charset="0"/>
                      </a:endParaRPr>
                    </a:p>
                  </a:txBody>
                  <a:tcPr marL="17541" marR="17541" marT="17541" marB="17541"/>
                </a:tc>
                <a:extLst>
                  <a:ext uri="{0D108BD9-81ED-4DB2-BD59-A6C34878D82A}">
                    <a16:rowId xmlns:a16="http://schemas.microsoft.com/office/drawing/2014/main" val="442877322"/>
                  </a:ext>
                </a:extLst>
              </a:tr>
              <a:tr h="796057">
                <a:tc>
                  <a:txBody>
                    <a:bodyPr/>
                    <a:lstStyle/>
                    <a:p>
                      <a:pPr algn="l" fontAlgn="t"/>
                      <a:r>
                        <a:rPr lang="en-GB" sz="1400" u="none" strike="noStrike" dirty="0">
                          <a:solidFill>
                            <a:srgbClr val="FFFF00"/>
                          </a:solidFill>
                          <a:effectLst/>
                          <a:hlinkClick r:id="rId4">
                            <a:extLst>
                              <a:ext uri="{A12FA001-AC4F-418D-AE19-62706E023703}">
                                <ahyp:hlinkClr xmlns:ahyp="http://schemas.microsoft.com/office/drawing/2018/hyperlinkcolor" val="tx"/>
                              </a:ext>
                            </a:extLst>
                          </a:hlinkClick>
                        </a:rPr>
                        <a:t>State Transition Technique</a:t>
                      </a:r>
                      <a:endParaRPr lang="en-GB" sz="1400" dirty="0">
                        <a:solidFill>
                          <a:srgbClr val="FFFF00"/>
                        </a:solidFill>
                        <a:effectLst/>
                        <a:latin typeface="verdana" panose="020B0604030504040204" pitchFamily="34" charset="0"/>
                      </a:endParaRPr>
                    </a:p>
                  </a:txBody>
                  <a:tcPr marL="17541" marR="17541" marT="17541" marB="17541"/>
                </a:tc>
                <a:tc>
                  <a:txBody>
                    <a:bodyPr/>
                    <a:lstStyle/>
                    <a:p>
                      <a:pPr algn="l" fontAlgn="t"/>
                      <a:r>
                        <a:rPr lang="en-GB" sz="1400" dirty="0">
                          <a:effectLst/>
                        </a:rPr>
                        <a:t>State Transition Technique is </a:t>
                      </a:r>
                      <a:r>
                        <a:rPr lang="en-GB" sz="1400" dirty="0">
                          <a:solidFill>
                            <a:srgbClr val="FFFF00"/>
                          </a:solidFill>
                          <a:effectLst/>
                        </a:rPr>
                        <a:t>used to capture the </a:t>
                      </a:r>
                      <a:r>
                        <a:rPr lang="en-GB" sz="1400" dirty="0" err="1">
                          <a:solidFill>
                            <a:srgbClr val="FFFF00"/>
                          </a:solidFill>
                          <a:effectLst/>
                        </a:rPr>
                        <a:t>behavior</a:t>
                      </a:r>
                      <a:r>
                        <a:rPr lang="en-GB" sz="1400" dirty="0">
                          <a:solidFill>
                            <a:srgbClr val="FFFF00"/>
                          </a:solidFill>
                          <a:effectLst/>
                        </a:rPr>
                        <a:t> of the software </a:t>
                      </a:r>
                      <a:r>
                        <a:rPr lang="en-GB" sz="1400" dirty="0">
                          <a:effectLst/>
                        </a:rPr>
                        <a:t>application when different input values are given to the same function. This applies to those types of applications that provide the specific number of attempts to access the application.</a:t>
                      </a:r>
                      <a:endParaRPr lang="en-GB" sz="1400" dirty="0">
                        <a:solidFill>
                          <a:srgbClr val="000000"/>
                        </a:solidFill>
                        <a:effectLst/>
                        <a:latin typeface="verdana" panose="020B0604030504040204" pitchFamily="34" charset="0"/>
                      </a:endParaRPr>
                    </a:p>
                  </a:txBody>
                  <a:tcPr marL="17541" marR="17541" marT="17541" marB="17541"/>
                </a:tc>
                <a:extLst>
                  <a:ext uri="{0D108BD9-81ED-4DB2-BD59-A6C34878D82A}">
                    <a16:rowId xmlns:a16="http://schemas.microsoft.com/office/drawing/2014/main" val="3526678907"/>
                  </a:ext>
                </a:extLst>
              </a:tr>
              <a:tr h="682769">
                <a:tc>
                  <a:txBody>
                    <a:bodyPr/>
                    <a:lstStyle/>
                    <a:p>
                      <a:pPr algn="l" fontAlgn="t"/>
                      <a:r>
                        <a:rPr lang="en-GB" sz="1400" u="none" strike="noStrike">
                          <a:solidFill>
                            <a:srgbClr val="FFFF00"/>
                          </a:solidFill>
                          <a:effectLst/>
                          <a:hlinkClick r:id="rId5">
                            <a:extLst>
                              <a:ext uri="{A12FA001-AC4F-418D-AE19-62706E023703}">
                                <ahyp:hlinkClr xmlns:ahyp="http://schemas.microsoft.com/office/drawing/2018/hyperlinkcolor" val="tx"/>
                              </a:ext>
                            </a:extLst>
                          </a:hlinkClick>
                        </a:rPr>
                        <a:t>All-pair Testing Technique</a:t>
                      </a:r>
                      <a:endParaRPr lang="en-GB" sz="1400">
                        <a:solidFill>
                          <a:srgbClr val="FFFF00"/>
                        </a:solidFill>
                        <a:effectLst/>
                        <a:latin typeface="verdana" panose="020B0604030504040204" pitchFamily="34" charset="0"/>
                      </a:endParaRPr>
                    </a:p>
                  </a:txBody>
                  <a:tcPr marL="17541" marR="17541" marT="17541" marB="17541"/>
                </a:tc>
                <a:tc>
                  <a:txBody>
                    <a:bodyPr/>
                    <a:lstStyle/>
                    <a:p>
                      <a:pPr algn="l" fontAlgn="t"/>
                      <a:r>
                        <a:rPr lang="en-GB" sz="1400" dirty="0">
                          <a:effectLst/>
                        </a:rPr>
                        <a:t>All-pair testing Technique is used </a:t>
                      </a:r>
                      <a:r>
                        <a:rPr lang="en-GB" sz="1400" dirty="0">
                          <a:solidFill>
                            <a:srgbClr val="FFFF00"/>
                          </a:solidFill>
                          <a:effectLst/>
                        </a:rPr>
                        <a:t>to test all the possible discrete combinations of values</a:t>
                      </a:r>
                      <a:r>
                        <a:rPr lang="en-GB" sz="1400" dirty="0">
                          <a:effectLst/>
                        </a:rPr>
                        <a:t>. This combinational method is used for testing the application that uses checkbox input, radio button input, list box, text box, etc.</a:t>
                      </a:r>
                      <a:endParaRPr lang="en-GB" sz="1400" dirty="0">
                        <a:solidFill>
                          <a:srgbClr val="000000"/>
                        </a:solidFill>
                        <a:effectLst/>
                        <a:latin typeface="verdana" panose="020B0604030504040204" pitchFamily="34" charset="0"/>
                      </a:endParaRPr>
                    </a:p>
                  </a:txBody>
                  <a:tcPr marL="17541" marR="17541" marT="17541" marB="17541"/>
                </a:tc>
                <a:extLst>
                  <a:ext uri="{0D108BD9-81ED-4DB2-BD59-A6C34878D82A}">
                    <a16:rowId xmlns:a16="http://schemas.microsoft.com/office/drawing/2014/main" val="544634324"/>
                  </a:ext>
                </a:extLst>
              </a:tr>
              <a:tr h="682769">
                <a:tc>
                  <a:txBody>
                    <a:bodyPr/>
                    <a:lstStyle/>
                    <a:p>
                      <a:pPr algn="l" fontAlgn="t"/>
                      <a:r>
                        <a:rPr lang="en-GB" sz="1400" u="none" strike="noStrike" dirty="0">
                          <a:solidFill>
                            <a:srgbClr val="FFFF00"/>
                          </a:solidFill>
                          <a:effectLst/>
                          <a:hlinkClick r:id="rId6">
                            <a:extLst>
                              <a:ext uri="{A12FA001-AC4F-418D-AE19-62706E023703}">
                                <ahyp:hlinkClr xmlns:ahyp="http://schemas.microsoft.com/office/drawing/2018/hyperlinkcolor" val="tx"/>
                              </a:ext>
                            </a:extLst>
                          </a:hlinkClick>
                        </a:rPr>
                        <a:t>Equivalence Partitioning Technique</a:t>
                      </a:r>
                      <a:endParaRPr lang="en-GB" sz="1400" dirty="0">
                        <a:solidFill>
                          <a:srgbClr val="FFFF00"/>
                        </a:solidFill>
                        <a:effectLst/>
                        <a:latin typeface="verdana" panose="020B0604030504040204" pitchFamily="34" charset="0"/>
                      </a:endParaRPr>
                    </a:p>
                  </a:txBody>
                  <a:tcPr marL="17541" marR="17541" marT="17541" marB="17541"/>
                </a:tc>
                <a:tc>
                  <a:txBody>
                    <a:bodyPr/>
                    <a:lstStyle/>
                    <a:p>
                      <a:pPr algn="l" fontAlgn="t"/>
                      <a:r>
                        <a:rPr lang="en-GB" sz="1400" dirty="0">
                          <a:effectLst/>
                        </a:rPr>
                        <a:t>A technique in which input data divided into partitions of valid and invalid values, and it is mandatory that all partitions must exhibit the same </a:t>
                      </a:r>
                      <a:r>
                        <a:rPr lang="en-GB" sz="1400" dirty="0" err="1">
                          <a:effectLst/>
                        </a:rPr>
                        <a:t>behavior</a:t>
                      </a:r>
                      <a:r>
                        <a:rPr lang="en-GB" sz="1400" dirty="0">
                          <a:effectLst/>
                        </a:rPr>
                        <a:t>.</a:t>
                      </a:r>
                      <a:endParaRPr lang="en-GB" sz="1400" dirty="0">
                        <a:solidFill>
                          <a:srgbClr val="000000"/>
                        </a:solidFill>
                        <a:effectLst/>
                        <a:latin typeface="verdana" panose="020B0604030504040204" pitchFamily="34" charset="0"/>
                      </a:endParaRPr>
                    </a:p>
                  </a:txBody>
                  <a:tcPr marL="17541" marR="17541" marT="17541" marB="17541"/>
                </a:tc>
                <a:extLst>
                  <a:ext uri="{0D108BD9-81ED-4DB2-BD59-A6C34878D82A}">
                    <a16:rowId xmlns:a16="http://schemas.microsoft.com/office/drawing/2014/main" val="512800305"/>
                  </a:ext>
                </a:extLst>
              </a:tr>
              <a:tr h="682769">
                <a:tc>
                  <a:txBody>
                    <a:bodyPr/>
                    <a:lstStyle/>
                    <a:p>
                      <a:pPr algn="l" fontAlgn="t"/>
                      <a:r>
                        <a:rPr lang="en-GB" sz="1400" u="none" strike="noStrike">
                          <a:solidFill>
                            <a:srgbClr val="FFFF00"/>
                          </a:solidFill>
                          <a:effectLst/>
                          <a:hlinkClick r:id="rId7">
                            <a:extLst>
                              <a:ext uri="{A12FA001-AC4F-418D-AE19-62706E023703}">
                                <ahyp:hlinkClr xmlns:ahyp="http://schemas.microsoft.com/office/drawing/2018/hyperlinkcolor" val="tx"/>
                              </a:ext>
                            </a:extLst>
                          </a:hlinkClick>
                        </a:rPr>
                        <a:t>Error Guessing Technique</a:t>
                      </a:r>
                      <a:endParaRPr lang="en-GB" sz="1400">
                        <a:solidFill>
                          <a:srgbClr val="FFFF00"/>
                        </a:solidFill>
                        <a:effectLst/>
                        <a:latin typeface="verdana" panose="020B0604030504040204" pitchFamily="34" charset="0"/>
                      </a:endParaRPr>
                    </a:p>
                  </a:txBody>
                  <a:tcPr marL="17541" marR="17541" marT="17541" marB="17541"/>
                </a:tc>
                <a:tc>
                  <a:txBody>
                    <a:bodyPr/>
                    <a:lstStyle/>
                    <a:p>
                      <a:pPr algn="l" fontAlgn="t"/>
                      <a:r>
                        <a:rPr lang="en-GB" sz="1400" dirty="0">
                          <a:effectLst/>
                        </a:rPr>
                        <a:t>Error guessing is a technique in which there is </a:t>
                      </a:r>
                      <a:r>
                        <a:rPr lang="en-GB" sz="1400" dirty="0">
                          <a:solidFill>
                            <a:srgbClr val="FFFF00"/>
                          </a:solidFill>
                          <a:effectLst/>
                        </a:rPr>
                        <a:t>no specific method for identifying the error</a:t>
                      </a:r>
                      <a:r>
                        <a:rPr lang="en-GB" sz="1400" dirty="0">
                          <a:effectLst/>
                        </a:rPr>
                        <a:t>. It is based on the experience of the test analyst, where the tester uses the experience to guess the problematic areas of the software.</a:t>
                      </a:r>
                      <a:endParaRPr lang="en-GB" sz="1400" dirty="0">
                        <a:solidFill>
                          <a:srgbClr val="000000"/>
                        </a:solidFill>
                        <a:effectLst/>
                        <a:latin typeface="verdana" panose="020B0604030504040204" pitchFamily="34" charset="0"/>
                      </a:endParaRPr>
                    </a:p>
                  </a:txBody>
                  <a:tcPr marL="17541" marR="17541" marT="17541" marB="17541"/>
                </a:tc>
                <a:extLst>
                  <a:ext uri="{0D108BD9-81ED-4DB2-BD59-A6C34878D82A}">
                    <a16:rowId xmlns:a16="http://schemas.microsoft.com/office/drawing/2014/main" val="1485095785"/>
                  </a:ext>
                </a:extLst>
              </a:tr>
              <a:tr h="879365">
                <a:tc>
                  <a:txBody>
                    <a:bodyPr/>
                    <a:lstStyle/>
                    <a:p>
                      <a:pPr algn="l" fontAlgn="t"/>
                      <a:r>
                        <a:rPr lang="en-GB" sz="1400" u="none" strike="noStrike" dirty="0">
                          <a:solidFill>
                            <a:srgbClr val="FFFF00"/>
                          </a:solidFill>
                          <a:effectLst/>
                          <a:hlinkClick r:id="rId8">
                            <a:extLst>
                              <a:ext uri="{A12FA001-AC4F-418D-AE19-62706E023703}">
                                <ahyp:hlinkClr xmlns:ahyp="http://schemas.microsoft.com/office/drawing/2018/hyperlinkcolor" val="tx"/>
                              </a:ext>
                            </a:extLst>
                          </a:hlinkClick>
                        </a:rPr>
                        <a:t>Use Case Technique</a:t>
                      </a:r>
                      <a:endParaRPr lang="en-GB" sz="1400" dirty="0">
                        <a:solidFill>
                          <a:srgbClr val="FFFF00"/>
                        </a:solidFill>
                        <a:effectLst/>
                        <a:latin typeface="verdana" panose="020B0604030504040204" pitchFamily="34" charset="0"/>
                      </a:endParaRPr>
                    </a:p>
                  </a:txBody>
                  <a:tcPr marL="17541" marR="17541" marT="17541" marB="17541"/>
                </a:tc>
                <a:tc>
                  <a:txBody>
                    <a:bodyPr/>
                    <a:lstStyle/>
                    <a:p>
                      <a:pPr algn="l" fontAlgn="t"/>
                      <a:r>
                        <a:rPr lang="en-GB" sz="1400" dirty="0">
                          <a:effectLst/>
                        </a:rPr>
                        <a:t>Use case Technique used to identify the test cases from the beginning to the end of the system as per the usage of the system. By using this technique, the test team creates a test scenario that can exercise the entire software based on the functionality of each function from start to end.</a:t>
                      </a:r>
                      <a:endParaRPr lang="en-GB" sz="1400" dirty="0">
                        <a:solidFill>
                          <a:srgbClr val="000000"/>
                        </a:solidFill>
                        <a:effectLst/>
                        <a:latin typeface="verdana" panose="020B0604030504040204" pitchFamily="34" charset="0"/>
                      </a:endParaRPr>
                    </a:p>
                  </a:txBody>
                  <a:tcPr marL="17541" marR="17541" marT="17541" marB="17541"/>
                </a:tc>
                <a:extLst>
                  <a:ext uri="{0D108BD9-81ED-4DB2-BD59-A6C34878D82A}">
                    <a16:rowId xmlns:a16="http://schemas.microsoft.com/office/drawing/2014/main" val="753495445"/>
                  </a:ext>
                </a:extLst>
              </a:tr>
            </a:tbl>
          </a:graphicData>
        </a:graphic>
      </p:graphicFrame>
      <p:sp>
        <p:nvSpPr>
          <p:cNvPr id="4" name="Slide Number Placeholder 3"/>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274586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311" y="935318"/>
            <a:ext cx="9404723" cy="1400530"/>
          </a:xfrm>
        </p:spPr>
        <p:txBody>
          <a:bodyPr/>
          <a:lstStyle/>
          <a:p>
            <a:r>
              <a:rPr lang="en-GB" sz="5400" dirty="0" err="1">
                <a:solidFill>
                  <a:srgbClr val="FFFF00"/>
                </a:solidFill>
              </a:rPr>
              <a:t>GreyBox</a:t>
            </a:r>
            <a:r>
              <a:rPr lang="en-GB" sz="5400" dirty="0">
                <a:solidFill>
                  <a:srgbClr val="FFFF00"/>
                </a:solidFill>
              </a:rPr>
              <a:t> Testing</a:t>
            </a:r>
            <a:br>
              <a:rPr lang="en-GB" sz="5400" dirty="0">
                <a:solidFill>
                  <a:srgbClr val="FFFF00"/>
                </a:solidFill>
              </a:rPr>
            </a:br>
            <a:endParaRPr lang="en-GB" sz="5400" dirty="0">
              <a:solidFill>
                <a:srgbClr val="FFFF00"/>
              </a:solidFill>
            </a:endParaRPr>
          </a:p>
        </p:txBody>
      </p:sp>
      <p:sp>
        <p:nvSpPr>
          <p:cNvPr id="3" name="Content Placeholder 2"/>
          <p:cNvSpPr>
            <a:spLocks noGrp="1"/>
          </p:cNvSpPr>
          <p:nvPr>
            <p:ph idx="1"/>
          </p:nvPr>
        </p:nvSpPr>
        <p:spPr>
          <a:xfrm>
            <a:off x="481012" y="2154519"/>
            <a:ext cx="11291888" cy="4195481"/>
          </a:xfrm>
        </p:spPr>
        <p:txBody>
          <a:bodyPr/>
          <a:lstStyle/>
          <a:p>
            <a:pPr marL="0" indent="0">
              <a:buNone/>
            </a:pPr>
            <a:r>
              <a:rPr lang="en-GB" dirty="0" err="1"/>
              <a:t>Greybox</a:t>
            </a:r>
            <a:r>
              <a:rPr lang="en-GB" dirty="0"/>
              <a:t> testing is a software testing method to test the software application with partial knowledge of the internal working structure. It is a </a:t>
            </a:r>
            <a:r>
              <a:rPr lang="en-GB" b="1" dirty="0">
                <a:solidFill>
                  <a:srgbClr val="FFFF00"/>
                </a:solidFill>
              </a:rPr>
              <a:t>combination of black box and white box testing</a:t>
            </a:r>
            <a:r>
              <a:rPr lang="en-GB" dirty="0">
                <a:solidFill>
                  <a:srgbClr val="FFFF00"/>
                </a:solidFill>
              </a:rPr>
              <a:t> </a:t>
            </a:r>
            <a:r>
              <a:rPr lang="en-GB" dirty="0"/>
              <a:t>because it involves access to internal coding to design test cases as white box testing and testing practices are done at functionality level as black box testing.</a:t>
            </a:r>
          </a:p>
        </p:txBody>
      </p:sp>
      <p:sp>
        <p:nvSpPr>
          <p:cNvPr id="4" name="Slide Number Placeholder 3"/>
          <p:cNvSpPr>
            <a:spLocks noGrp="1"/>
          </p:cNvSpPr>
          <p:nvPr>
            <p:ph type="sldNum" sz="quarter" idx="12"/>
          </p:nvPr>
        </p:nvSpPr>
        <p:spPr/>
        <p:txBody>
          <a:bodyPr/>
          <a:lstStyle/>
          <a:p>
            <a:fld id="{D57F1E4F-1CFF-5643-939E-02111984F565}" type="slidenum">
              <a:rPr lang="en-US" smtClean="0"/>
              <a:t>31</a:t>
            </a:fld>
            <a:endParaRPr lang="en-US" dirty="0"/>
          </a:p>
        </p:txBody>
      </p:sp>
      <p:pic>
        <p:nvPicPr>
          <p:cNvPr id="9218" name="Picture 2" descr="Grey Box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0155" y="4063049"/>
            <a:ext cx="7694713" cy="2672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40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1" y="186018"/>
            <a:ext cx="9404723" cy="1400530"/>
          </a:xfrm>
        </p:spPr>
        <p:txBody>
          <a:bodyPr/>
          <a:lstStyle/>
          <a:p>
            <a:r>
              <a:rPr lang="en-GB" dirty="0"/>
              <a:t>Why </a:t>
            </a:r>
            <a:r>
              <a:rPr lang="en-GB" dirty="0" err="1"/>
              <a:t>GreyBox</a:t>
            </a:r>
            <a:r>
              <a:rPr lang="en-GB" dirty="0"/>
              <a:t> testing?</a:t>
            </a:r>
            <a:br>
              <a:rPr lang="en-GB" dirty="0"/>
            </a:br>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32</a:t>
            </a:fld>
            <a:endParaRPr lang="en-US" dirty="0"/>
          </a:p>
        </p:txBody>
      </p:sp>
      <p:pic>
        <p:nvPicPr>
          <p:cNvPr id="10242" name="Picture 2" descr="Grey Box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1395412"/>
            <a:ext cx="6905625" cy="5143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525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Generic Steps to perform Grey box Testing are:</a:t>
            </a:r>
            <a:br>
              <a:rPr lang="en-GB" dirty="0"/>
            </a:br>
            <a:endParaRPr lang="en-GB" dirty="0"/>
          </a:p>
        </p:txBody>
      </p:sp>
      <p:sp>
        <p:nvSpPr>
          <p:cNvPr id="3" name="Content Placeholder 2"/>
          <p:cNvSpPr>
            <a:spLocks noGrp="1"/>
          </p:cNvSpPr>
          <p:nvPr>
            <p:ph idx="1"/>
          </p:nvPr>
        </p:nvSpPr>
        <p:spPr>
          <a:xfrm>
            <a:off x="444500" y="2052918"/>
            <a:ext cx="11137900" cy="4614582"/>
          </a:xfrm>
        </p:spPr>
        <p:txBody>
          <a:bodyPr>
            <a:normAutofit/>
          </a:bodyPr>
          <a:lstStyle/>
          <a:p>
            <a:r>
              <a:rPr lang="en-GB" dirty="0"/>
              <a:t>First, select and </a:t>
            </a:r>
            <a:r>
              <a:rPr lang="en-GB" dirty="0">
                <a:solidFill>
                  <a:srgbClr val="FFFF00"/>
                </a:solidFill>
              </a:rPr>
              <a:t>identify inputs from </a:t>
            </a:r>
            <a:r>
              <a:rPr lang="en-GB" dirty="0" err="1">
                <a:solidFill>
                  <a:srgbClr val="FFFF00"/>
                </a:solidFill>
              </a:rPr>
              <a:t>BlackBox</a:t>
            </a:r>
            <a:r>
              <a:rPr lang="en-GB" dirty="0">
                <a:solidFill>
                  <a:srgbClr val="FFFF00"/>
                </a:solidFill>
              </a:rPr>
              <a:t> and </a:t>
            </a:r>
            <a:r>
              <a:rPr lang="en-GB" dirty="0" err="1">
                <a:solidFill>
                  <a:srgbClr val="FFFF00"/>
                </a:solidFill>
              </a:rPr>
              <a:t>WhiteBox</a:t>
            </a:r>
            <a:r>
              <a:rPr lang="en-GB" dirty="0">
                <a:solidFill>
                  <a:srgbClr val="FFFF00"/>
                </a:solidFill>
              </a:rPr>
              <a:t> testing inputs</a:t>
            </a:r>
            <a:r>
              <a:rPr lang="en-GB" dirty="0"/>
              <a:t>.</a:t>
            </a:r>
          </a:p>
          <a:p>
            <a:r>
              <a:rPr lang="en-GB" dirty="0"/>
              <a:t>Second, </a:t>
            </a:r>
            <a:r>
              <a:rPr lang="en-GB" dirty="0">
                <a:solidFill>
                  <a:srgbClr val="FFFF00"/>
                </a:solidFill>
              </a:rPr>
              <a:t>Identify expected outputs </a:t>
            </a:r>
            <a:r>
              <a:rPr lang="en-GB" dirty="0"/>
              <a:t>from these selected inputs.</a:t>
            </a:r>
          </a:p>
          <a:p>
            <a:r>
              <a:rPr lang="en-GB" dirty="0"/>
              <a:t>Third, identify all the </a:t>
            </a:r>
            <a:r>
              <a:rPr lang="en-GB" dirty="0">
                <a:solidFill>
                  <a:srgbClr val="FFFF00"/>
                </a:solidFill>
              </a:rPr>
              <a:t>major paths </a:t>
            </a:r>
            <a:r>
              <a:rPr lang="en-GB" dirty="0"/>
              <a:t>to traverse through during the testing period.</a:t>
            </a:r>
          </a:p>
          <a:p>
            <a:r>
              <a:rPr lang="en-GB" dirty="0"/>
              <a:t>The fourth task is to </a:t>
            </a:r>
            <a:r>
              <a:rPr lang="en-GB" dirty="0">
                <a:solidFill>
                  <a:srgbClr val="FFFF00"/>
                </a:solidFill>
              </a:rPr>
              <a:t>identify sub-functions </a:t>
            </a:r>
            <a:r>
              <a:rPr lang="en-GB" dirty="0"/>
              <a:t>which are the part of main functions to perform deep level testing.</a:t>
            </a:r>
          </a:p>
          <a:p>
            <a:r>
              <a:rPr lang="en-GB" dirty="0"/>
              <a:t>The fifth task is to </a:t>
            </a:r>
            <a:r>
              <a:rPr lang="en-GB" dirty="0">
                <a:solidFill>
                  <a:srgbClr val="FFFF00"/>
                </a:solidFill>
              </a:rPr>
              <a:t>identify inputs for </a:t>
            </a:r>
            <a:r>
              <a:rPr lang="en-GB" dirty="0" err="1">
                <a:solidFill>
                  <a:srgbClr val="FFFF00"/>
                </a:solidFill>
              </a:rPr>
              <a:t>subfunctions</a:t>
            </a:r>
            <a:r>
              <a:rPr lang="en-GB" dirty="0"/>
              <a:t>.</a:t>
            </a:r>
          </a:p>
          <a:p>
            <a:r>
              <a:rPr lang="en-GB" dirty="0"/>
              <a:t>The sixth task is to </a:t>
            </a:r>
            <a:r>
              <a:rPr lang="en-GB" dirty="0">
                <a:solidFill>
                  <a:srgbClr val="FFFF00"/>
                </a:solidFill>
              </a:rPr>
              <a:t>identify expected outputs for </a:t>
            </a:r>
            <a:r>
              <a:rPr lang="en-GB" dirty="0" err="1">
                <a:solidFill>
                  <a:srgbClr val="FFFF00"/>
                </a:solidFill>
              </a:rPr>
              <a:t>subfunctions</a:t>
            </a:r>
            <a:r>
              <a:rPr lang="en-GB" dirty="0"/>
              <a:t>.</a:t>
            </a:r>
          </a:p>
          <a:p>
            <a:r>
              <a:rPr lang="en-GB" dirty="0"/>
              <a:t>The seventh task includes </a:t>
            </a:r>
            <a:r>
              <a:rPr lang="en-GB" dirty="0">
                <a:solidFill>
                  <a:srgbClr val="FFFF00"/>
                </a:solidFill>
              </a:rPr>
              <a:t>executing a test case </a:t>
            </a:r>
            <a:r>
              <a:rPr lang="en-GB" dirty="0"/>
              <a:t>for </a:t>
            </a:r>
            <a:r>
              <a:rPr lang="en-GB" dirty="0" err="1"/>
              <a:t>Subfunctions</a:t>
            </a:r>
            <a:r>
              <a:rPr lang="en-GB" dirty="0"/>
              <a:t>.</a:t>
            </a:r>
          </a:p>
          <a:p>
            <a:r>
              <a:rPr lang="en-GB" dirty="0"/>
              <a:t>The eighth task includes </a:t>
            </a:r>
            <a:r>
              <a:rPr lang="en-GB" dirty="0">
                <a:solidFill>
                  <a:srgbClr val="FFFF00"/>
                </a:solidFill>
              </a:rPr>
              <a:t>verification</a:t>
            </a:r>
            <a:r>
              <a:rPr lang="en-GB" dirty="0"/>
              <a:t> of the correctness of result.</a:t>
            </a:r>
          </a:p>
          <a:p>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3019017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93588"/>
            <a:ext cx="9404723" cy="1400530"/>
          </a:xfrm>
        </p:spPr>
        <p:txBody>
          <a:bodyPr/>
          <a:lstStyle/>
          <a:p>
            <a:r>
              <a:rPr lang="en-GB" dirty="0"/>
              <a:t>Techniques of Grey box Testing</a:t>
            </a:r>
          </a:p>
        </p:txBody>
      </p:sp>
      <p:sp>
        <p:nvSpPr>
          <p:cNvPr id="3" name="Content Placeholder 2"/>
          <p:cNvSpPr>
            <a:spLocks noGrp="1"/>
          </p:cNvSpPr>
          <p:nvPr>
            <p:ph idx="1"/>
          </p:nvPr>
        </p:nvSpPr>
        <p:spPr>
          <a:xfrm>
            <a:off x="344405" y="1265518"/>
            <a:ext cx="11345285" cy="5296753"/>
          </a:xfrm>
        </p:spPr>
        <p:txBody>
          <a:bodyPr>
            <a:normAutofit lnSpcReduction="10000"/>
          </a:bodyPr>
          <a:lstStyle/>
          <a:p>
            <a:pPr marL="0" indent="0" algn="just">
              <a:buNone/>
            </a:pPr>
            <a:r>
              <a:rPr lang="en-GB" sz="2800" dirty="0">
                <a:solidFill>
                  <a:srgbClr val="FFFF00"/>
                </a:solidFill>
              </a:rPr>
              <a:t>Matrix Testing</a:t>
            </a:r>
          </a:p>
          <a:p>
            <a:pPr algn="just"/>
            <a:r>
              <a:rPr lang="en-GB" dirty="0"/>
              <a:t>This testing technique comes under Grey Box testing. It defines all the used variables of a particular program. In any program, variable are the elements through which values can travel inside the program.</a:t>
            </a:r>
          </a:p>
          <a:p>
            <a:pPr algn="just"/>
            <a:r>
              <a:rPr lang="en-GB" dirty="0"/>
              <a:t>Matrix technique </a:t>
            </a:r>
            <a:r>
              <a:rPr lang="en-GB" dirty="0">
                <a:solidFill>
                  <a:srgbClr val="FFFF00"/>
                </a:solidFill>
              </a:rPr>
              <a:t>is a method to remove unused and uninitialized variables</a:t>
            </a:r>
            <a:r>
              <a:rPr lang="en-GB" dirty="0"/>
              <a:t> by identifying used variables from the program.</a:t>
            </a:r>
          </a:p>
          <a:p>
            <a:pPr marL="0" indent="0" algn="just">
              <a:buNone/>
            </a:pPr>
            <a:r>
              <a:rPr lang="en-GB" sz="2800" dirty="0">
                <a:solidFill>
                  <a:srgbClr val="FFFF00"/>
                </a:solidFill>
              </a:rPr>
              <a:t>Regression Testing</a:t>
            </a:r>
          </a:p>
          <a:p>
            <a:pPr algn="just"/>
            <a:r>
              <a:rPr lang="en-GB" dirty="0"/>
              <a:t>Regression testing is used </a:t>
            </a:r>
            <a:r>
              <a:rPr lang="en-GB" dirty="0">
                <a:solidFill>
                  <a:srgbClr val="FFFF00"/>
                </a:solidFill>
              </a:rPr>
              <a:t>to verify that modification in any part of software has not caused any adverse or unintended side effect </a:t>
            </a:r>
            <a:r>
              <a:rPr lang="en-GB" dirty="0"/>
              <a:t>in any other part of the software. </a:t>
            </a:r>
          </a:p>
          <a:p>
            <a:pPr algn="just"/>
            <a:r>
              <a:rPr lang="en-GB" dirty="0"/>
              <a:t>During confirmation testing, any defect got fixed, and that part of software started working as intended, but there might be a possibility that fixed defect may have introduced a different defect somewhere else in the software.</a:t>
            </a:r>
          </a:p>
          <a:p>
            <a:pPr algn="just"/>
            <a:r>
              <a:rPr lang="en-GB" dirty="0"/>
              <a:t>So, regression testing takes care of these type of defects by testing strategies like retest risky use cases, retest within a firewall, retest all, etc.</a:t>
            </a:r>
          </a:p>
        </p:txBody>
      </p:sp>
      <p:sp>
        <p:nvSpPr>
          <p:cNvPr id="4" name="Slide Number Placeholder 3"/>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3160326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7812" y="1189318"/>
            <a:ext cx="11583988" cy="5300382"/>
          </a:xfrm>
        </p:spPr>
        <p:txBody>
          <a:bodyPr>
            <a:normAutofit/>
          </a:bodyPr>
          <a:lstStyle/>
          <a:p>
            <a:pPr marL="0" indent="0">
              <a:buNone/>
            </a:pPr>
            <a:r>
              <a:rPr lang="en-GB" sz="3000" dirty="0">
                <a:solidFill>
                  <a:srgbClr val="FFFF00"/>
                </a:solidFill>
              </a:rPr>
              <a:t>Orthogonal Array Testing or OAT</a:t>
            </a:r>
            <a:br>
              <a:rPr lang="en-GB" dirty="0"/>
            </a:br>
            <a:r>
              <a:rPr lang="en-GB" dirty="0"/>
              <a:t>The purpose of this testing is to cover </a:t>
            </a:r>
            <a:r>
              <a:rPr lang="en-GB" dirty="0">
                <a:solidFill>
                  <a:srgbClr val="FFFF00"/>
                </a:solidFill>
              </a:rPr>
              <a:t>maximum code with minimum test cases</a:t>
            </a:r>
            <a:r>
              <a:rPr lang="en-GB" dirty="0"/>
              <a:t>. Test cases are designed in a way that can cover maximum code as well as GUI functions with a smaller number of test cases.</a:t>
            </a:r>
          </a:p>
          <a:p>
            <a:pPr marL="0" indent="0">
              <a:buNone/>
            </a:pPr>
            <a:endParaRPr lang="en-GB" sz="3000" dirty="0">
              <a:solidFill>
                <a:srgbClr val="FFFF00"/>
              </a:solidFill>
            </a:endParaRPr>
          </a:p>
          <a:p>
            <a:pPr marL="0" indent="0">
              <a:buNone/>
            </a:pPr>
            <a:r>
              <a:rPr lang="en-GB" sz="3000" dirty="0">
                <a:solidFill>
                  <a:srgbClr val="FFFF00"/>
                </a:solidFill>
              </a:rPr>
              <a:t>Pattern Testing</a:t>
            </a:r>
          </a:p>
          <a:p>
            <a:r>
              <a:rPr lang="en-GB" dirty="0"/>
              <a:t>Pattern testing is applicable to such type of software that is developed by following the same pattern of previous software. In these type of software possibility to occur the same type of defects. Pattern testing determines reasons of the failure so they can be fixed in the next software.</a:t>
            </a:r>
          </a:p>
          <a:p>
            <a:r>
              <a:rPr lang="en-GB" dirty="0">
                <a:solidFill>
                  <a:srgbClr val="FFFF00"/>
                </a:solidFill>
              </a:rPr>
              <a:t>Usually, automated software testing tools are used in </a:t>
            </a:r>
            <a:r>
              <a:rPr lang="en-GB" dirty="0" err="1">
                <a:solidFill>
                  <a:srgbClr val="FFFF00"/>
                </a:solidFill>
              </a:rPr>
              <a:t>Greybox</a:t>
            </a:r>
            <a:r>
              <a:rPr lang="en-GB" dirty="0">
                <a:solidFill>
                  <a:srgbClr val="FFFF00"/>
                </a:solidFill>
              </a:rPr>
              <a:t> </a:t>
            </a:r>
            <a:r>
              <a:rPr lang="en-GB" dirty="0"/>
              <a:t>methodology to conduct the test process. Stubs and module drivers provided to a tester to relieve from manually code generation.</a:t>
            </a:r>
          </a:p>
          <a:p>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4115631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817" y="135218"/>
            <a:ext cx="9404723" cy="1400530"/>
          </a:xfrm>
        </p:spPr>
        <p:txBody>
          <a:bodyPr/>
          <a:lstStyle/>
          <a:p>
            <a:r>
              <a:rPr lang="en-GB" sz="4400" dirty="0">
                <a:solidFill>
                  <a:srgbClr val="FFFF00"/>
                </a:solidFill>
              </a:rPr>
              <a:t>Functional Testing</a:t>
            </a:r>
            <a:br>
              <a:rPr lang="en-GB" sz="4400" dirty="0">
                <a:solidFill>
                  <a:srgbClr val="FFFF00"/>
                </a:solidFill>
              </a:rPr>
            </a:br>
            <a:endParaRPr lang="en-GB" sz="4400" dirty="0">
              <a:solidFill>
                <a:srgbClr val="FFFF00"/>
              </a:solidFill>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t>36</a:t>
            </a:fld>
            <a:endParaRPr lang="en-US" dirty="0"/>
          </a:p>
        </p:txBody>
      </p:sp>
      <p:pic>
        <p:nvPicPr>
          <p:cNvPr id="11266" name="Picture 2" descr="Functional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0" y="939799"/>
            <a:ext cx="5718175" cy="571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87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to test in functional testing?</a:t>
            </a:r>
            <a:br>
              <a:rPr lang="en-GB" dirty="0"/>
            </a:br>
            <a:endParaRPr lang="en-GB" dirty="0"/>
          </a:p>
        </p:txBody>
      </p:sp>
      <p:sp>
        <p:nvSpPr>
          <p:cNvPr id="3" name="Content Placeholder 2"/>
          <p:cNvSpPr>
            <a:spLocks noGrp="1"/>
          </p:cNvSpPr>
          <p:nvPr>
            <p:ph idx="1"/>
          </p:nvPr>
        </p:nvSpPr>
        <p:spPr>
          <a:xfrm>
            <a:off x="344405" y="1506818"/>
            <a:ext cx="11339595" cy="4195481"/>
          </a:xfrm>
        </p:spPr>
        <p:txBody>
          <a:bodyPr/>
          <a:lstStyle/>
          <a:p>
            <a:pPr marL="0" indent="0">
              <a:buNone/>
            </a:pPr>
            <a:r>
              <a:rPr lang="en-GB" dirty="0"/>
              <a:t>The </a:t>
            </a:r>
            <a:r>
              <a:rPr lang="en-GB" sz="2400" dirty="0"/>
              <a:t>main objective of functional testing is checking the functionality of the software system. It concentrates on:</a:t>
            </a:r>
          </a:p>
          <a:p>
            <a:r>
              <a:rPr lang="en-GB" sz="2400" b="1" dirty="0">
                <a:solidFill>
                  <a:srgbClr val="FFFF00"/>
                </a:solidFill>
              </a:rPr>
              <a:t>Basic Usability:</a:t>
            </a:r>
            <a:r>
              <a:rPr lang="en-GB" sz="2400" dirty="0">
                <a:solidFill>
                  <a:srgbClr val="FFFF00"/>
                </a:solidFill>
              </a:rPr>
              <a:t> </a:t>
            </a:r>
            <a:r>
              <a:rPr lang="en-GB" sz="2400" dirty="0"/>
              <a:t>Functional Testing involves the usability testing of the system. It checks whether a user can navigate freely without any difficulty through screens.</a:t>
            </a:r>
          </a:p>
          <a:p>
            <a:r>
              <a:rPr lang="en-GB" sz="2400" b="1" dirty="0">
                <a:solidFill>
                  <a:srgbClr val="FFFF00"/>
                </a:solidFill>
              </a:rPr>
              <a:t>Accessibility:</a:t>
            </a:r>
            <a:r>
              <a:rPr lang="en-GB" sz="2400" dirty="0"/>
              <a:t> Functional testing test the accessibility of the function.</a:t>
            </a:r>
          </a:p>
          <a:p>
            <a:r>
              <a:rPr lang="en-GB" sz="2400" b="1" dirty="0">
                <a:solidFill>
                  <a:srgbClr val="FFFF00"/>
                </a:solidFill>
              </a:rPr>
              <a:t>Mainline function:</a:t>
            </a:r>
            <a:r>
              <a:rPr lang="en-GB" sz="2400" dirty="0"/>
              <a:t> It focuses on testing the main feature.</a:t>
            </a:r>
          </a:p>
          <a:p>
            <a:r>
              <a:rPr lang="en-GB" sz="2400" b="1" dirty="0">
                <a:solidFill>
                  <a:srgbClr val="FFFF00"/>
                </a:solidFill>
              </a:rPr>
              <a:t>Error Condition:</a:t>
            </a:r>
            <a:r>
              <a:rPr lang="en-GB" sz="2400" dirty="0"/>
              <a:t> Functional testing is used to check the error condition. It checks whether the error message displayed.</a:t>
            </a:r>
          </a:p>
        </p:txBody>
      </p:sp>
      <p:sp>
        <p:nvSpPr>
          <p:cNvPr id="4" name="Slide Number Placeholder 3"/>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1264689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1" y="295729"/>
            <a:ext cx="10504489" cy="1400530"/>
          </a:xfrm>
        </p:spPr>
        <p:txBody>
          <a:bodyPr/>
          <a:lstStyle/>
          <a:p>
            <a:r>
              <a:rPr lang="en-GB" dirty="0"/>
              <a:t>Process to perform functional testing</a:t>
            </a:r>
          </a:p>
        </p:txBody>
      </p:sp>
      <p:sp>
        <p:nvSpPr>
          <p:cNvPr id="3" name="Content Placeholder 2"/>
          <p:cNvSpPr>
            <a:spLocks noGrp="1"/>
          </p:cNvSpPr>
          <p:nvPr>
            <p:ph idx="1"/>
          </p:nvPr>
        </p:nvSpPr>
        <p:spPr>
          <a:xfrm>
            <a:off x="379413" y="1468718"/>
            <a:ext cx="7304088" cy="4195481"/>
          </a:xfrm>
        </p:spPr>
        <p:txBody>
          <a:bodyPr/>
          <a:lstStyle/>
          <a:p>
            <a:pPr marL="0" indent="0">
              <a:buNone/>
            </a:pPr>
            <a:r>
              <a:rPr lang="en-GB" dirty="0"/>
              <a:t>There are the following steps to perform functional testing:</a:t>
            </a:r>
          </a:p>
          <a:p>
            <a:r>
              <a:rPr lang="en-GB" dirty="0"/>
              <a:t>There is a need to understand the software requirement.</a:t>
            </a:r>
          </a:p>
          <a:p>
            <a:r>
              <a:rPr lang="en-GB" dirty="0"/>
              <a:t>Identify test input data</a:t>
            </a:r>
          </a:p>
          <a:p>
            <a:r>
              <a:rPr lang="en-GB" dirty="0"/>
              <a:t>Compute the expected outcome with the selected input values.</a:t>
            </a:r>
          </a:p>
          <a:p>
            <a:r>
              <a:rPr lang="en-GB" dirty="0"/>
              <a:t>Execute test cases</a:t>
            </a:r>
          </a:p>
          <a:p>
            <a:r>
              <a:rPr lang="en-GB" dirty="0"/>
              <a:t>Comparison between the actual and the computed result</a:t>
            </a:r>
          </a:p>
          <a:p>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38</a:t>
            </a:fld>
            <a:endParaRPr lang="en-US" dirty="0"/>
          </a:p>
        </p:txBody>
      </p:sp>
      <p:pic>
        <p:nvPicPr>
          <p:cNvPr id="12290" name="Picture 2" descr="Functional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592" y="2077258"/>
            <a:ext cx="4493783" cy="4425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50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0693"/>
            <a:ext cx="9404723" cy="1400530"/>
          </a:xfrm>
        </p:spPr>
        <p:txBody>
          <a:bodyPr/>
          <a:lstStyle/>
          <a:p>
            <a:r>
              <a:rPr lang="en-GB" dirty="0"/>
              <a:t>Types of functional testing</a:t>
            </a:r>
            <a:br>
              <a:rPr lang="en-GB" dirty="0"/>
            </a:br>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39</a:t>
            </a:fld>
            <a:endParaRPr lang="en-US" dirty="0"/>
          </a:p>
        </p:txBody>
      </p:sp>
      <p:pic>
        <p:nvPicPr>
          <p:cNvPr id="13314" name="Picture 2" descr="Functional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00" y="827519"/>
            <a:ext cx="6810375" cy="56753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44568" y="6488668"/>
            <a:ext cx="4867038" cy="338554"/>
          </a:xfrm>
          <a:prstGeom prst="rect">
            <a:avLst/>
          </a:prstGeom>
        </p:spPr>
        <p:txBody>
          <a:bodyPr wrap="none">
            <a:spAutoFit/>
          </a:bodyPr>
          <a:lstStyle/>
          <a:p>
            <a:r>
              <a:rPr lang="en-GB" sz="1600" dirty="0">
                <a:hlinkClick r:id="rId3"/>
              </a:rPr>
              <a:t>https://www.javatpoint.com/functional-testing</a:t>
            </a:r>
            <a:r>
              <a:rPr lang="en-GB" sz="1600" dirty="0"/>
              <a:t> </a:t>
            </a:r>
          </a:p>
        </p:txBody>
      </p:sp>
    </p:spTree>
    <p:extLst>
      <p:ext uri="{BB962C8B-B14F-4D97-AF65-F5344CB8AC3E}">
        <p14:creationId xmlns:p14="http://schemas.microsoft.com/office/powerpoint/2010/main" val="118981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Testing Principles</a:t>
            </a:r>
          </a:p>
        </p:txBody>
      </p:sp>
      <p:sp>
        <p:nvSpPr>
          <p:cNvPr id="3" name="Content Placeholder 2"/>
          <p:cNvSpPr>
            <a:spLocks noGrp="1"/>
          </p:cNvSpPr>
          <p:nvPr>
            <p:ph idx="1"/>
          </p:nvPr>
        </p:nvSpPr>
        <p:spPr>
          <a:xfrm>
            <a:off x="344406" y="1405218"/>
            <a:ext cx="6069426" cy="4195481"/>
          </a:xfrm>
        </p:spPr>
        <p:txBody>
          <a:bodyPr/>
          <a:lstStyle/>
          <a:p>
            <a:pPr algn="just"/>
            <a:r>
              <a:rPr lang="en-GB" dirty="0"/>
              <a:t>For testing an application or software, we need to follow some principles to make our product defects free, and that also helps the test engineers to test the software with their effort and time. </a:t>
            </a:r>
          </a:p>
        </p:txBody>
      </p:sp>
      <p:sp>
        <p:nvSpPr>
          <p:cNvPr id="4" name="Slide Number Placeholder 3"/>
          <p:cNvSpPr>
            <a:spLocks noGrp="1"/>
          </p:cNvSpPr>
          <p:nvPr>
            <p:ph type="sldNum" sz="quarter" idx="12"/>
          </p:nvPr>
        </p:nvSpPr>
        <p:spPr/>
        <p:txBody>
          <a:bodyPr/>
          <a:lstStyle/>
          <a:p>
            <a:fld id="{D57F1E4F-1CFF-5643-939E-02111984F565}" type="slidenum">
              <a:rPr lang="en-US" smtClean="0"/>
              <a:t>4</a:t>
            </a:fld>
            <a:endParaRPr lang="en-US" dirty="0"/>
          </a:p>
        </p:txBody>
      </p:sp>
      <p:pic>
        <p:nvPicPr>
          <p:cNvPr id="4098" name="Picture 2" descr="Software Testing Princi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537" y="1405218"/>
            <a:ext cx="5163751" cy="52876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283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of Functional Testing</a:t>
            </a:r>
          </a:p>
        </p:txBody>
      </p:sp>
      <p:sp>
        <p:nvSpPr>
          <p:cNvPr id="3" name="Content Placeholder 2"/>
          <p:cNvSpPr>
            <a:spLocks noGrp="1"/>
          </p:cNvSpPr>
          <p:nvPr>
            <p:ph idx="1"/>
          </p:nvPr>
        </p:nvSpPr>
        <p:spPr>
          <a:xfrm>
            <a:off x="481012" y="1659218"/>
            <a:ext cx="8946541" cy="4195481"/>
          </a:xfrm>
        </p:spPr>
        <p:txBody>
          <a:bodyPr>
            <a:normAutofit/>
          </a:bodyPr>
          <a:lstStyle/>
          <a:p>
            <a:r>
              <a:rPr lang="en-GB" sz="2400" dirty="0"/>
              <a:t>It produces a defect-free product.</a:t>
            </a:r>
          </a:p>
          <a:p>
            <a:r>
              <a:rPr lang="en-GB" sz="2400" dirty="0"/>
              <a:t>It ensures that the customer is satisfied.</a:t>
            </a:r>
          </a:p>
          <a:p>
            <a:r>
              <a:rPr lang="en-GB" sz="2400" dirty="0"/>
              <a:t>It ensures that all requirements met.</a:t>
            </a:r>
          </a:p>
          <a:p>
            <a:r>
              <a:rPr lang="en-GB" sz="2400" dirty="0"/>
              <a:t>It ensures the proper working of all the functionality of an application/software/product.</a:t>
            </a:r>
          </a:p>
          <a:p>
            <a:r>
              <a:rPr lang="en-GB" sz="2400" dirty="0"/>
              <a:t>It ensures that the software/ product work as expected.</a:t>
            </a:r>
          </a:p>
          <a:p>
            <a:r>
              <a:rPr lang="en-GB" sz="2400" dirty="0"/>
              <a:t>It ensures security and safety.</a:t>
            </a:r>
          </a:p>
          <a:p>
            <a:r>
              <a:rPr lang="en-GB" sz="2400" dirty="0"/>
              <a:t>It improves the quality of the product.</a:t>
            </a:r>
          </a:p>
        </p:txBody>
      </p:sp>
      <p:sp>
        <p:nvSpPr>
          <p:cNvPr id="4" name="Slide Number Placeholder 3"/>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3236151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Disadvantages of functional testing</a:t>
            </a:r>
            <a:br>
              <a:rPr lang="en-GB" dirty="0"/>
            </a:br>
            <a:endParaRPr lang="en-GB" dirty="0"/>
          </a:p>
        </p:txBody>
      </p:sp>
      <p:sp>
        <p:nvSpPr>
          <p:cNvPr id="3" name="Content Placeholder 2"/>
          <p:cNvSpPr>
            <a:spLocks noGrp="1"/>
          </p:cNvSpPr>
          <p:nvPr>
            <p:ph idx="1"/>
          </p:nvPr>
        </p:nvSpPr>
        <p:spPr>
          <a:xfrm>
            <a:off x="239712" y="2052918"/>
            <a:ext cx="11660188" cy="4195481"/>
          </a:xfrm>
        </p:spPr>
        <p:txBody>
          <a:bodyPr>
            <a:normAutofit/>
          </a:bodyPr>
          <a:lstStyle/>
          <a:p>
            <a:r>
              <a:rPr lang="en-GB" sz="2400" dirty="0"/>
              <a:t>Functional testing can miss a critical and logical error in the system.</a:t>
            </a:r>
          </a:p>
          <a:p>
            <a:r>
              <a:rPr lang="en-GB" sz="2400" dirty="0"/>
              <a:t>This testing is not a guarantee of the software to go live.</a:t>
            </a:r>
          </a:p>
          <a:p>
            <a:r>
              <a:rPr lang="en-GB" sz="2400" dirty="0"/>
              <a:t>The possibility of conducting redundant testing is high in functional testing.</a:t>
            </a:r>
          </a:p>
        </p:txBody>
      </p:sp>
      <p:sp>
        <p:nvSpPr>
          <p:cNvPr id="4" name="Slide Number Placeholder 3"/>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2747729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811" y="173318"/>
            <a:ext cx="9404723" cy="1400530"/>
          </a:xfrm>
        </p:spPr>
        <p:txBody>
          <a:bodyPr/>
          <a:lstStyle/>
          <a:p>
            <a:r>
              <a:rPr lang="en-GB" dirty="0"/>
              <a:t>Non-Functional Testing</a:t>
            </a:r>
            <a:br>
              <a:rPr lang="en-GB" dirty="0"/>
            </a:br>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42</a:t>
            </a:fld>
            <a:endParaRPr lang="en-US" dirty="0"/>
          </a:p>
        </p:txBody>
      </p:sp>
      <p:pic>
        <p:nvPicPr>
          <p:cNvPr id="14338" name="Picture 2" descr="Non-Functional Test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7900" y="873582"/>
            <a:ext cx="6794500" cy="56150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7804" y="6488668"/>
            <a:ext cx="5974713" cy="369332"/>
          </a:xfrm>
          <a:prstGeom prst="rect">
            <a:avLst/>
          </a:prstGeom>
        </p:spPr>
        <p:txBody>
          <a:bodyPr wrap="none">
            <a:spAutoFit/>
          </a:bodyPr>
          <a:lstStyle/>
          <a:p>
            <a:r>
              <a:rPr lang="en-GB" dirty="0">
                <a:hlinkClick r:id="rId3"/>
              </a:rPr>
              <a:t>https://www.javatpoint.com/non-functional-testing</a:t>
            </a:r>
            <a:r>
              <a:rPr lang="en-GB" dirty="0"/>
              <a:t> </a:t>
            </a:r>
          </a:p>
        </p:txBody>
      </p:sp>
    </p:spTree>
    <p:extLst>
      <p:ext uri="{BB962C8B-B14F-4D97-AF65-F5344CB8AC3E}">
        <p14:creationId xmlns:p14="http://schemas.microsoft.com/office/powerpoint/2010/main" val="11538277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452718"/>
            <a:ext cx="10248899" cy="1400530"/>
          </a:xfrm>
        </p:spPr>
        <p:txBody>
          <a:bodyPr/>
          <a:lstStyle/>
          <a:p>
            <a:r>
              <a:rPr lang="en-GB" dirty="0"/>
              <a:t>Advantages of Non-functional testing</a:t>
            </a:r>
            <a:br>
              <a:rPr lang="en-GB" dirty="0"/>
            </a:br>
            <a:endParaRPr lang="en-GB" dirty="0"/>
          </a:p>
        </p:txBody>
      </p:sp>
      <p:sp>
        <p:nvSpPr>
          <p:cNvPr id="3" name="Content Placeholder 2"/>
          <p:cNvSpPr>
            <a:spLocks noGrp="1"/>
          </p:cNvSpPr>
          <p:nvPr>
            <p:ph idx="1"/>
          </p:nvPr>
        </p:nvSpPr>
        <p:spPr>
          <a:xfrm>
            <a:off x="468312" y="1697318"/>
            <a:ext cx="11329988" cy="4195481"/>
          </a:xfrm>
        </p:spPr>
        <p:txBody>
          <a:bodyPr>
            <a:normAutofit/>
          </a:bodyPr>
          <a:lstStyle/>
          <a:p>
            <a:r>
              <a:rPr lang="en-GB" sz="2400" dirty="0"/>
              <a:t>It provides a </a:t>
            </a:r>
            <a:r>
              <a:rPr lang="en-GB" sz="2400" dirty="0">
                <a:solidFill>
                  <a:srgbClr val="FFFF00"/>
                </a:solidFill>
              </a:rPr>
              <a:t>higher level of security</a:t>
            </a:r>
            <a:r>
              <a:rPr lang="en-GB" sz="2400" dirty="0"/>
              <a:t>. Security is a fundamental feature due to which system is protected from cyber-attacks.</a:t>
            </a:r>
          </a:p>
          <a:p>
            <a:r>
              <a:rPr lang="en-GB" sz="2400" dirty="0"/>
              <a:t>It ensures the </a:t>
            </a:r>
            <a:r>
              <a:rPr lang="en-GB" sz="2400" dirty="0">
                <a:solidFill>
                  <a:srgbClr val="FFFF00"/>
                </a:solidFill>
              </a:rPr>
              <a:t>loading capability </a:t>
            </a:r>
            <a:r>
              <a:rPr lang="en-GB" sz="2400" dirty="0"/>
              <a:t>of the system so that any number of users can use it simultaneously.</a:t>
            </a:r>
          </a:p>
          <a:p>
            <a:r>
              <a:rPr lang="en-GB" sz="2400" dirty="0"/>
              <a:t>It improves the </a:t>
            </a:r>
            <a:r>
              <a:rPr lang="en-GB" sz="2400" dirty="0">
                <a:solidFill>
                  <a:srgbClr val="FFFF00"/>
                </a:solidFill>
              </a:rPr>
              <a:t>performance</a:t>
            </a:r>
            <a:r>
              <a:rPr lang="en-GB" sz="2400" dirty="0"/>
              <a:t> of the system.</a:t>
            </a:r>
          </a:p>
          <a:p>
            <a:r>
              <a:rPr lang="en-GB" sz="2400" dirty="0"/>
              <a:t>Test cases are never changed so do not need to write them more than once.</a:t>
            </a:r>
          </a:p>
          <a:p>
            <a:r>
              <a:rPr lang="en-GB" sz="2400" dirty="0"/>
              <a:t>Overall </a:t>
            </a:r>
            <a:r>
              <a:rPr lang="en-GB" sz="2400" dirty="0">
                <a:solidFill>
                  <a:srgbClr val="FFFF00"/>
                </a:solidFill>
              </a:rPr>
              <a:t>time consumption is less </a:t>
            </a:r>
            <a:r>
              <a:rPr lang="en-GB" sz="2400" dirty="0"/>
              <a:t>as compared to other testing processes.</a:t>
            </a:r>
          </a:p>
          <a:p>
            <a:endParaRPr lang="en-GB" sz="2400" dirty="0"/>
          </a:p>
        </p:txBody>
      </p:sp>
      <p:sp>
        <p:nvSpPr>
          <p:cNvPr id="4" name="Slide Number Placeholder 3"/>
          <p:cNvSpPr>
            <a:spLocks noGrp="1"/>
          </p:cNvSpPr>
          <p:nvPr>
            <p:ph type="sldNum" sz="quarter" idx="12"/>
          </p:nvPr>
        </p:nvSpPr>
        <p:spPr/>
        <p:txBody>
          <a:bodyPr/>
          <a:lstStyle/>
          <a:p>
            <a:fld id="{D57F1E4F-1CFF-5643-939E-02111984F565}" type="slidenum">
              <a:rPr lang="en-US" smtClean="0"/>
              <a:t>43</a:t>
            </a:fld>
            <a:endParaRPr lang="en-US" dirty="0"/>
          </a:p>
        </p:txBody>
      </p:sp>
    </p:spTree>
    <p:extLst>
      <p:ext uri="{BB962C8B-B14F-4D97-AF65-F5344CB8AC3E}">
        <p14:creationId xmlns:p14="http://schemas.microsoft.com/office/powerpoint/2010/main" val="1986210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Disadvantages of Non-Functional Testing</a:t>
            </a:r>
            <a:br>
              <a:rPr lang="en-GB" dirty="0"/>
            </a:br>
            <a:endParaRPr lang="en-GB" dirty="0"/>
          </a:p>
        </p:txBody>
      </p:sp>
      <p:sp>
        <p:nvSpPr>
          <p:cNvPr id="3" name="Content Placeholder 2"/>
          <p:cNvSpPr>
            <a:spLocks noGrp="1"/>
          </p:cNvSpPr>
          <p:nvPr>
            <p:ph idx="1"/>
          </p:nvPr>
        </p:nvSpPr>
        <p:spPr>
          <a:xfrm>
            <a:off x="442912" y="2433918"/>
            <a:ext cx="11545888" cy="4195481"/>
          </a:xfrm>
        </p:spPr>
        <p:txBody>
          <a:bodyPr/>
          <a:lstStyle/>
          <a:p>
            <a:r>
              <a:rPr lang="en-GB" dirty="0">
                <a:solidFill>
                  <a:srgbClr val="FFFF00"/>
                </a:solidFill>
              </a:rPr>
              <a:t>Every time the software is updated, non-functional tests are performed again.</a:t>
            </a:r>
          </a:p>
          <a:p>
            <a:r>
              <a:rPr lang="en-GB" dirty="0"/>
              <a:t>Due to software updates, people have to </a:t>
            </a:r>
            <a:r>
              <a:rPr lang="en-GB" dirty="0">
                <a:solidFill>
                  <a:srgbClr val="FFFF00"/>
                </a:solidFill>
              </a:rPr>
              <a:t>pay to re-examine </a:t>
            </a:r>
            <a:r>
              <a:rPr lang="en-GB" dirty="0"/>
              <a:t>the software; thus software becomes very expensive.</a:t>
            </a:r>
          </a:p>
        </p:txBody>
      </p:sp>
      <p:sp>
        <p:nvSpPr>
          <p:cNvPr id="4" name="Slide Number Placeholder 3"/>
          <p:cNvSpPr>
            <a:spLocks noGrp="1"/>
          </p:cNvSpPr>
          <p:nvPr>
            <p:ph type="sldNum" sz="quarter" idx="12"/>
          </p:nvPr>
        </p:nvSpPr>
        <p:spPr/>
        <p:txBody>
          <a:bodyPr/>
          <a:lstStyle/>
          <a:p>
            <a:fld id="{D57F1E4F-1CFF-5643-939E-02111984F565}" type="slidenum">
              <a:rPr lang="en-US" smtClean="0"/>
              <a:t>44</a:t>
            </a:fld>
            <a:endParaRPr lang="en-US" dirty="0"/>
          </a:p>
        </p:txBody>
      </p:sp>
    </p:spTree>
    <p:extLst>
      <p:ext uri="{BB962C8B-B14F-4D97-AF65-F5344CB8AC3E}">
        <p14:creationId xmlns:p14="http://schemas.microsoft.com/office/powerpoint/2010/main" val="2472025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511" y="0"/>
            <a:ext cx="9404723" cy="1400530"/>
          </a:xfrm>
        </p:spPr>
        <p:txBody>
          <a:bodyPr/>
          <a:lstStyle/>
          <a:p>
            <a:r>
              <a:rPr lang="en-GB" dirty="0"/>
              <a:t>Difference between Automation Testing and Manual Testing</a:t>
            </a:r>
            <a:br>
              <a:rPr lang="en-GB" dirty="0"/>
            </a:b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97262685"/>
              </p:ext>
            </p:extLst>
          </p:nvPr>
        </p:nvGraphicFramePr>
        <p:xfrm>
          <a:off x="227010" y="1400530"/>
          <a:ext cx="11647491" cy="5329752"/>
        </p:xfrm>
        <a:graphic>
          <a:graphicData uri="http://schemas.openxmlformats.org/drawingml/2006/table">
            <a:tbl>
              <a:tblPr/>
              <a:tblGrid>
                <a:gridCol w="1652590">
                  <a:extLst>
                    <a:ext uri="{9D8B030D-6E8A-4147-A177-3AD203B41FA5}">
                      <a16:colId xmlns:a16="http://schemas.microsoft.com/office/drawing/2014/main" val="2851247147"/>
                    </a:ext>
                  </a:extLst>
                </a:gridCol>
                <a:gridCol w="5130800">
                  <a:extLst>
                    <a:ext uri="{9D8B030D-6E8A-4147-A177-3AD203B41FA5}">
                      <a16:colId xmlns:a16="http://schemas.microsoft.com/office/drawing/2014/main" val="2895039814"/>
                    </a:ext>
                  </a:extLst>
                </a:gridCol>
                <a:gridCol w="4864101">
                  <a:extLst>
                    <a:ext uri="{9D8B030D-6E8A-4147-A177-3AD203B41FA5}">
                      <a16:colId xmlns:a16="http://schemas.microsoft.com/office/drawing/2014/main" val="2666232319"/>
                    </a:ext>
                  </a:extLst>
                </a:gridCol>
              </a:tblGrid>
              <a:tr h="105664">
                <a:tc>
                  <a:txBody>
                    <a:bodyPr/>
                    <a:lstStyle/>
                    <a:p>
                      <a:pPr algn="ctr" fontAlgn="t"/>
                      <a:r>
                        <a:rPr lang="en-GB" sz="1800">
                          <a:solidFill>
                            <a:srgbClr val="FFFF00"/>
                          </a:solidFill>
                          <a:effectLst/>
                          <a:latin typeface="times new roman" panose="02020603050405020304" pitchFamily="18" charset="0"/>
                        </a:rPr>
                        <a:t>Aspects</a:t>
                      </a:r>
                    </a:p>
                  </a:txBody>
                  <a:tcPr marL="19223" marR="19223" marT="19223" marB="19223">
                    <a:lnL w="9525" cap="flat" cmpd="sng" algn="ctr">
                      <a:solidFill>
                        <a:srgbClr val="D0AEFD"/>
                      </a:solidFill>
                      <a:prstDash val="solid"/>
                      <a:round/>
                      <a:headEnd type="none" w="med" len="med"/>
                      <a:tailEnd type="none" w="med" len="med"/>
                    </a:lnL>
                    <a:lnR w="9525" cap="flat" cmpd="sng" algn="ctr">
                      <a:solidFill>
                        <a:srgbClr val="D0AEFD"/>
                      </a:solidFill>
                      <a:prstDash val="solid"/>
                      <a:round/>
                      <a:headEnd type="none" w="med" len="med"/>
                      <a:tailEnd type="none" w="med" len="med"/>
                    </a:lnR>
                    <a:lnT w="9525" cap="flat" cmpd="sng" algn="ctr">
                      <a:solidFill>
                        <a:srgbClr val="D0AEF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GB" sz="1800">
                          <a:solidFill>
                            <a:srgbClr val="FFFF00"/>
                          </a:solidFill>
                          <a:effectLst/>
                          <a:latin typeface="times new roman" panose="02020603050405020304" pitchFamily="18" charset="0"/>
                        </a:rPr>
                        <a:t>Automation testing</a:t>
                      </a:r>
                    </a:p>
                  </a:txBody>
                  <a:tcPr marL="19223" marR="19223" marT="19223" marB="19223">
                    <a:lnL w="9525" cap="flat" cmpd="sng" algn="ctr">
                      <a:solidFill>
                        <a:srgbClr val="D0AEFD"/>
                      </a:solidFill>
                      <a:prstDash val="solid"/>
                      <a:round/>
                      <a:headEnd type="none" w="med" len="med"/>
                      <a:tailEnd type="none" w="med" len="med"/>
                    </a:lnL>
                    <a:lnR w="9525" cap="flat" cmpd="sng" algn="ctr">
                      <a:solidFill>
                        <a:srgbClr val="D0AEFD"/>
                      </a:solidFill>
                      <a:prstDash val="solid"/>
                      <a:round/>
                      <a:headEnd type="none" w="med" len="med"/>
                      <a:tailEnd type="none" w="med" len="med"/>
                    </a:lnR>
                    <a:lnT w="9525" cap="flat" cmpd="sng" algn="ctr">
                      <a:solidFill>
                        <a:srgbClr val="D0AEF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GB" sz="1800" dirty="0">
                          <a:solidFill>
                            <a:srgbClr val="FFFF00"/>
                          </a:solidFill>
                          <a:effectLst/>
                          <a:latin typeface="times new roman" panose="02020603050405020304" pitchFamily="18" charset="0"/>
                        </a:rPr>
                        <a:t>Manual testing</a:t>
                      </a:r>
                    </a:p>
                  </a:txBody>
                  <a:tcPr marL="19223" marR="19223" marT="19223" marB="19223">
                    <a:lnL w="9525" cap="flat" cmpd="sng" algn="ctr">
                      <a:solidFill>
                        <a:srgbClr val="D0AEFD"/>
                      </a:solidFill>
                      <a:prstDash val="solid"/>
                      <a:round/>
                      <a:headEnd type="none" w="med" len="med"/>
                      <a:tailEnd type="none" w="med" len="med"/>
                    </a:lnL>
                    <a:lnR w="9525" cap="flat" cmpd="sng" algn="ctr">
                      <a:solidFill>
                        <a:srgbClr val="D0AEFD"/>
                      </a:solidFill>
                      <a:prstDash val="solid"/>
                      <a:round/>
                      <a:headEnd type="none" w="med" len="med"/>
                      <a:tailEnd type="none" w="med" len="med"/>
                    </a:lnR>
                    <a:lnT w="9525" cap="flat" cmpd="sng" algn="ctr">
                      <a:solidFill>
                        <a:srgbClr val="D0AEF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29287447"/>
                  </a:ext>
                </a:extLst>
              </a:tr>
              <a:tr h="476184">
                <a:tc>
                  <a:txBody>
                    <a:bodyPr/>
                    <a:lstStyle/>
                    <a:p>
                      <a:pPr algn="l" fontAlgn="t"/>
                      <a:r>
                        <a:rPr lang="en-GB" sz="1100" b="1">
                          <a:solidFill>
                            <a:srgbClr val="000000"/>
                          </a:solidFill>
                          <a:effectLst/>
                          <a:latin typeface="verdana" panose="020B0604030504040204" pitchFamily="34" charset="0"/>
                        </a:rPr>
                        <a:t>Definition</a:t>
                      </a:r>
                      <a:endParaRPr lang="en-GB" sz="1100">
                        <a:solidFill>
                          <a:srgbClr val="000000"/>
                        </a:solidFill>
                        <a:effectLst/>
                        <a:latin typeface="verdana" panose="020B0604030504040204" pitchFamily="34" charset="0"/>
                      </a:endParaRP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dirty="0">
                          <a:solidFill>
                            <a:srgbClr val="000000"/>
                          </a:solidFill>
                          <a:effectLst/>
                          <a:latin typeface="verdana" panose="020B0604030504040204" pitchFamily="34" charset="0"/>
                        </a:rPr>
                        <a:t>When an application or software is tested with the help of some tools is known as automation testing. </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verdana" panose="020B0604030504040204" pitchFamily="34" charset="0"/>
                        </a:rPr>
                        <a:t>It is a type of software testing, which is done by the test Engineer to check the functionality of an application based on the customer requirement.</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34926541"/>
                  </a:ext>
                </a:extLst>
              </a:tr>
              <a:tr h="377828">
                <a:tc>
                  <a:txBody>
                    <a:bodyPr/>
                    <a:lstStyle/>
                    <a:p>
                      <a:pPr algn="l" fontAlgn="t"/>
                      <a:r>
                        <a:rPr lang="en-GB" sz="1100" b="1">
                          <a:solidFill>
                            <a:srgbClr val="000000"/>
                          </a:solidFill>
                          <a:effectLst/>
                          <a:latin typeface="verdana" panose="020B0604030504040204" pitchFamily="34" charset="0"/>
                        </a:rPr>
                        <a:t>Reliability</a:t>
                      </a:r>
                      <a:endParaRPr lang="en-GB" sz="1100">
                        <a:solidFill>
                          <a:srgbClr val="000000"/>
                        </a:solidFill>
                        <a:effectLst/>
                        <a:latin typeface="verdana" panose="020B0604030504040204" pitchFamily="34" charset="0"/>
                      </a:endParaRP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verdana" panose="020B0604030504040204" pitchFamily="34" charset="0"/>
                        </a:rPr>
                        <a:t>It is reliable because it tests the application with the help of tools and test scripts.</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verdana" panose="020B0604030504040204" pitchFamily="34" charset="0"/>
                        </a:rPr>
                        <a:t>It is not reliable because there is a possibility of human error, which may not be delivered the bug-free application.</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08603471"/>
                  </a:ext>
                </a:extLst>
              </a:tr>
              <a:tr h="262559">
                <a:tc>
                  <a:txBody>
                    <a:bodyPr/>
                    <a:lstStyle/>
                    <a:p>
                      <a:pPr algn="l" fontAlgn="t"/>
                      <a:r>
                        <a:rPr lang="en-GB" sz="1100" b="1">
                          <a:solidFill>
                            <a:srgbClr val="000000"/>
                          </a:solidFill>
                          <a:effectLst/>
                          <a:latin typeface="verdana" panose="020B0604030504040204" pitchFamily="34" charset="0"/>
                        </a:rPr>
                        <a:t>Reused</a:t>
                      </a:r>
                      <a:endParaRPr lang="en-GB" sz="1100">
                        <a:solidFill>
                          <a:srgbClr val="000000"/>
                        </a:solidFill>
                        <a:effectLst/>
                        <a:latin typeface="verdana" panose="020B0604030504040204" pitchFamily="34" charset="0"/>
                      </a:endParaRP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verdana" panose="020B0604030504040204" pitchFamily="34" charset="0"/>
                        </a:rPr>
                        <a:t>The script can be reused across multiple releases.</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verdana" panose="020B0604030504040204" pitchFamily="34" charset="0"/>
                        </a:rPr>
                        <a:t>It could be possible when the test case only needs to run once or twice.</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45540133"/>
                  </a:ext>
                </a:extLst>
              </a:tr>
              <a:tr h="435464">
                <a:tc>
                  <a:txBody>
                    <a:bodyPr/>
                    <a:lstStyle/>
                    <a:p>
                      <a:pPr algn="l" fontAlgn="t"/>
                      <a:r>
                        <a:rPr lang="en-GB" sz="1100" b="1">
                          <a:solidFill>
                            <a:srgbClr val="000000"/>
                          </a:solidFill>
                          <a:effectLst/>
                          <a:latin typeface="verdana" panose="020B0604030504040204" pitchFamily="34" charset="0"/>
                        </a:rPr>
                        <a:t>Batch Execution</a:t>
                      </a:r>
                      <a:endParaRPr lang="en-GB" sz="1100">
                        <a:solidFill>
                          <a:srgbClr val="000000"/>
                        </a:solidFill>
                        <a:effectLst/>
                        <a:latin typeface="verdana" panose="020B0604030504040204" pitchFamily="34" charset="0"/>
                      </a:endParaRP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verdana" panose="020B0604030504040204" pitchFamily="34" charset="0"/>
                        </a:rPr>
                        <a:t>Batch execution is possible using automation testing because all the written scripts can be executed parallelly or simultaneously.</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verdana" panose="020B0604030504040204" pitchFamily="34" charset="0"/>
                        </a:rPr>
                        <a:t>Batch execution is not possible in manual testing.</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68594306"/>
                  </a:ext>
                </a:extLst>
              </a:tr>
              <a:tr h="377828">
                <a:tc>
                  <a:txBody>
                    <a:bodyPr/>
                    <a:lstStyle/>
                    <a:p>
                      <a:pPr algn="l" fontAlgn="t"/>
                      <a:r>
                        <a:rPr lang="en-GB" sz="1100" b="1">
                          <a:solidFill>
                            <a:srgbClr val="000000"/>
                          </a:solidFill>
                          <a:effectLst/>
                          <a:latin typeface="verdana" panose="020B0604030504040204" pitchFamily="34" charset="0"/>
                        </a:rPr>
                        <a:t>Time-saving</a:t>
                      </a:r>
                      <a:endParaRPr lang="en-GB" sz="1100">
                        <a:solidFill>
                          <a:srgbClr val="000000"/>
                        </a:solidFill>
                        <a:effectLst/>
                        <a:latin typeface="verdana" panose="020B0604030504040204" pitchFamily="34" charset="0"/>
                      </a:endParaRP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dirty="0">
                          <a:solidFill>
                            <a:srgbClr val="000000"/>
                          </a:solidFill>
                          <a:effectLst/>
                          <a:latin typeface="verdana" panose="020B0604030504040204" pitchFamily="34" charset="0"/>
                        </a:rPr>
                        <a:t>The execution is always faster than the manual; that's why the automation testing process is time-saving.</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verdana" panose="020B0604030504040204" pitchFamily="34" charset="0"/>
                        </a:rPr>
                        <a:t>It is time consuming due to the usage of the human resources.</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35548119"/>
                  </a:ext>
                </a:extLst>
              </a:tr>
              <a:tr h="262559">
                <a:tc>
                  <a:txBody>
                    <a:bodyPr/>
                    <a:lstStyle/>
                    <a:p>
                      <a:pPr algn="l" fontAlgn="t"/>
                      <a:r>
                        <a:rPr lang="en-GB" sz="1100" b="1">
                          <a:solidFill>
                            <a:srgbClr val="000000"/>
                          </a:solidFill>
                          <a:effectLst/>
                          <a:latin typeface="verdana" panose="020B0604030504040204" pitchFamily="34" charset="0"/>
                        </a:rPr>
                        <a:t>Investment</a:t>
                      </a:r>
                      <a:endParaRPr lang="en-GB" sz="1100">
                        <a:solidFill>
                          <a:srgbClr val="000000"/>
                        </a:solidFill>
                        <a:effectLst/>
                        <a:latin typeface="verdana" panose="020B0604030504040204" pitchFamily="34" charset="0"/>
                      </a:endParaRP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verdana" panose="020B0604030504040204" pitchFamily="34" charset="0"/>
                        </a:rPr>
                        <a:t>While using the Automation tool, investment is required.</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verdana" panose="020B0604030504040204" pitchFamily="34" charset="0"/>
                        </a:rPr>
                        <a:t>Human resources needed investment.</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51773836"/>
                  </a:ext>
                </a:extLst>
              </a:tr>
              <a:tr h="550733">
                <a:tc>
                  <a:txBody>
                    <a:bodyPr/>
                    <a:lstStyle/>
                    <a:p>
                      <a:pPr algn="l" fontAlgn="t"/>
                      <a:r>
                        <a:rPr lang="en-GB" sz="1100" b="1">
                          <a:solidFill>
                            <a:srgbClr val="000000"/>
                          </a:solidFill>
                          <a:effectLst/>
                          <a:latin typeface="verdana" panose="020B0604030504040204" pitchFamily="34" charset="0"/>
                        </a:rPr>
                        <a:t>Performance testing</a:t>
                      </a:r>
                      <a:endParaRPr lang="en-GB" sz="1100">
                        <a:solidFill>
                          <a:srgbClr val="000000"/>
                        </a:solidFill>
                        <a:effectLst/>
                        <a:latin typeface="verdana" panose="020B0604030504040204" pitchFamily="34" charset="0"/>
                      </a:endParaRP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verdana" panose="020B0604030504040204" pitchFamily="34" charset="0"/>
                        </a:rPr>
                        <a:t>To test the performance of the application with the help of load and stress testing, automation test engineer needs to perform Performance Testing.</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verdana" panose="020B0604030504040204" pitchFamily="34" charset="0"/>
                        </a:rPr>
                        <a:t>In manual testing, performance testing is not possible.</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18148724"/>
                  </a:ext>
                </a:extLst>
              </a:tr>
              <a:tr h="377828">
                <a:tc>
                  <a:txBody>
                    <a:bodyPr/>
                    <a:lstStyle/>
                    <a:p>
                      <a:pPr algn="l" fontAlgn="t"/>
                      <a:r>
                        <a:rPr lang="en-GB" sz="1100" b="1">
                          <a:solidFill>
                            <a:srgbClr val="000000"/>
                          </a:solidFill>
                          <a:effectLst/>
                          <a:latin typeface="verdana" panose="020B0604030504040204" pitchFamily="34" charset="0"/>
                        </a:rPr>
                        <a:t>Programming knowledge</a:t>
                      </a:r>
                      <a:endParaRPr lang="en-GB" sz="1100">
                        <a:solidFill>
                          <a:srgbClr val="000000"/>
                        </a:solidFill>
                        <a:effectLst/>
                        <a:latin typeface="verdana" panose="020B0604030504040204" pitchFamily="34" charset="0"/>
                      </a:endParaRP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verdana" panose="020B0604030504040204" pitchFamily="34" charset="0"/>
                        </a:rPr>
                        <a:t>Without having an understanding of programming language, we cannot write the test script.</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dirty="0">
                          <a:solidFill>
                            <a:srgbClr val="000000"/>
                          </a:solidFill>
                          <a:effectLst/>
                          <a:latin typeface="verdana" panose="020B0604030504040204" pitchFamily="34" charset="0"/>
                        </a:rPr>
                        <a:t>There is no need to know programming language but should have the product knowledge to write the test case.</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44077424"/>
                  </a:ext>
                </a:extLst>
              </a:tr>
              <a:tr h="550733">
                <a:tc>
                  <a:txBody>
                    <a:bodyPr/>
                    <a:lstStyle/>
                    <a:p>
                      <a:pPr algn="l" fontAlgn="t"/>
                      <a:r>
                        <a:rPr lang="en-GB" sz="1100" b="1">
                          <a:solidFill>
                            <a:srgbClr val="000000"/>
                          </a:solidFill>
                          <a:effectLst/>
                          <a:latin typeface="verdana" panose="020B0604030504040204" pitchFamily="34" charset="0"/>
                        </a:rPr>
                        <a:t>Framework</a:t>
                      </a:r>
                      <a:endParaRPr lang="en-GB" sz="1100">
                        <a:solidFill>
                          <a:srgbClr val="000000"/>
                        </a:solidFill>
                        <a:effectLst/>
                        <a:latin typeface="verdana" panose="020B0604030504040204" pitchFamily="34" charset="0"/>
                      </a:endParaRP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verdana" panose="020B0604030504040204" pitchFamily="34" charset="0"/>
                        </a:rPr>
                        <a:t>The automation test engineer can use the different types of frameworks like </a:t>
                      </a:r>
                      <a:r>
                        <a:rPr lang="en-GB" sz="1100" b="1">
                          <a:solidFill>
                            <a:srgbClr val="000000"/>
                          </a:solidFill>
                          <a:effectLst/>
                          <a:latin typeface="verdana" panose="020B0604030504040204" pitchFamily="34" charset="0"/>
                        </a:rPr>
                        <a:t>Data driven, Hybrid, modular driven, and keyword-driven</a:t>
                      </a:r>
                      <a:r>
                        <a:rPr lang="en-GB" sz="1100">
                          <a:solidFill>
                            <a:srgbClr val="000000"/>
                          </a:solidFill>
                          <a:effectLst/>
                          <a:latin typeface="verdana" panose="020B0604030504040204" pitchFamily="34" charset="0"/>
                        </a:rPr>
                        <a:t> to faster the automation process.</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verdana" panose="020B0604030504040204" pitchFamily="34" charset="0"/>
                        </a:rPr>
                        <a:t>There is no need for a framework while using manual testing.</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23599953"/>
                  </a:ext>
                </a:extLst>
              </a:tr>
              <a:tr h="493098">
                <a:tc>
                  <a:txBody>
                    <a:bodyPr/>
                    <a:lstStyle/>
                    <a:p>
                      <a:pPr algn="l" fontAlgn="t"/>
                      <a:r>
                        <a:rPr lang="en-GB" sz="1100" b="1">
                          <a:solidFill>
                            <a:srgbClr val="000000"/>
                          </a:solidFill>
                          <a:effectLst/>
                          <a:latin typeface="verdana" panose="020B0604030504040204" pitchFamily="34" charset="0"/>
                        </a:rPr>
                        <a:t>Operating system compatibility</a:t>
                      </a:r>
                      <a:endParaRPr lang="en-GB" sz="1100">
                        <a:solidFill>
                          <a:srgbClr val="000000"/>
                        </a:solidFill>
                        <a:effectLst/>
                        <a:latin typeface="verdana" panose="020B0604030504040204" pitchFamily="34" charset="0"/>
                      </a:endParaRP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verdana" panose="020B0604030504040204" pitchFamily="34" charset="0"/>
                        </a:rPr>
                        <a:t>Automation testing can also be performed on different systems with different operating system platforms and various programming languages.</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100">
                          <a:solidFill>
                            <a:srgbClr val="000000"/>
                          </a:solidFill>
                          <a:effectLst/>
                          <a:latin typeface="verdana" panose="020B0604030504040204" pitchFamily="34" charset="0"/>
                        </a:rPr>
                        <a:t>Operating system compatibility is not possible in manual testing because the different tester is required to perform such tasks.</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48856919"/>
                  </a:ext>
                </a:extLst>
              </a:tr>
              <a:tr h="666003">
                <a:tc>
                  <a:txBody>
                    <a:bodyPr/>
                    <a:lstStyle/>
                    <a:p>
                      <a:pPr algn="l" fontAlgn="t"/>
                      <a:r>
                        <a:rPr lang="en-GB" sz="1100" b="1">
                          <a:solidFill>
                            <a:srgbClr val="000000"/>
                          </a:solidFill>
                          <a:effectLst/>
                          <a:latin typeface="verdana" panose="020B0604030504040204" pitchFamily="34" charset="0"/>
                        </a:rPr>
                        <a:t>Regression testing</a:t>
                      </a:r>
                      <a:endParaRPr lang="en-GB" sz="1100">
                        <a:solidFill>
                          <a:srgbClr val="000000"/>
                        </a:solidFill>
                        <a:effectLst/>
                        <a:latin typeface="verdana" panose="020B0604030504040204" pitchFamily="34" charset="0"/>
                      </a:endParaRP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a:solidFill>
                            <a:srgbClr val="000000"/>
                          </a:solidFill>
                          <a:effectLst/>
                          <a:latin typeface="verdana" panose="020B0604030504040204" pitchFamily="34" charset="0"/>
                        </a:rPr>
                        <a:t>Whenever the code changes happen due to the enhancement of the release, then automation test engineer performs the regression testing.</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100" dirty="0">
                          <a:solidFill>
                            <a:srgbClr val="000000"/>
                          </a:solidFill>
                          <a:effectLst/>
                          <a:latin typeface="verdana" panose="020B0604030504040204" pitchFamily="34" charset="0"/>
                        </a:rPr>
                        <a:t>When the test engineer executes the test case for the first time, it may be useful, but there is a possibility that it will not catch the regression bugs because of changing requirements frequently.</a:t>
                      </a:r>
                    </a:p>
                  </a:txBody>
                  <a:tcPr marL="12815" marR="12815" marT="12815" marB="1281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12903736"/>
                  </a:ext>
                </a:extLst>
              </a:tr>
            </a:tbl>
          </a:graphicData>
        </a:graphic>
      </p:graphicFrame>
      <p:sp>
        <p:nvSpPr>
          <p:cNvPr id="4" name="Slide Number Placeholder 3"/>
          <p:cNvSpPr>
            <a:spLocks noGrp="1"/>
          </p:cNvSpPr>
          <p:nvPr>
            <p:ph type="sldNum" sz="quarter" idx="12"/>
          </p:nvPr>
        </p:nvSpPr>
        <p:spPr/>
        <p:txBody>
          <a:bodyPr/>
          <a:lstStyle/>
          <a:p>
            <a:fld id="{D57F1E4F-1CFF-5643-939E-02111984F565}" type="slidenum">
              <a:rPr lang="en-US" smtClean="0"/>
              <a:t>45</a:t>
            </a:fld>
            <a:endParaRPr lang="en-US" dirty="0"/>
          </a:p>
        </p:txBody>
      </p:sp>
    </p:spTree>
    <p:extLst>
      <p:ext uri="{BB962C8B-B14F-4D97-AF65-F5344CB8AC3E}">
        <p14:creationId xmlns:p14="http://schemas.microsoft.com/office/powerpoint/2010/main" val="1370522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Static Testing </a:t>
            </a:r>
          </a:p>
        </p:txBody>
      </p:sp>
      <p:sp>
        <p:nvSpPr>
          <p:cNvPr id="3" name="Content Placeholder 2"/>
          <p:cNvSpPr>
            <a:spLocks noGrp="1"/>
          </p:cNvSpPr>
          <p:nvPr>
            <p:ph idx="1"/>
          </p:nvPr>
        </p:nvSpPr>
        <p:spPr>
          <a:xfrm>
            <a:off x="344405" y="1544918"/>
            <a:ext cx="11047495" cy="4195481"/>
          </a:xfrm>
        </p:spPr>
        <p:txBody>
          <a:bodyPr>
            <a:normAutofit lnSpcReduction="10000"/>
          </a:bodyPr>
          <a:lstStyle/>
          <a:p>
            <a:pPr>
              <a:lnSpc>
                <a:spcPct val="150000"/>
              </a:lnSpc>
            </a:pPr>
            <a:r>
              <a:rPr lang="en-GB" dirty="0">
                <a:solidFill>
                  <a:srgbClr val="FFFF00"/>
                </a:solidFill>
              </a:rPr>
              <a:t>Static testing is testing, which checks the application without executing the code.</a:t>
            </a:r>
            <a:r>
              <a:rPr lang="en-GB" dirty="0"/>
              <a:t> It is a verification process. Some of the essential activities are done under static testing such as business requirement review, design review, code walkthroughs, and the test documentation review.</a:t>
            </a:r>
          </a:p>
          <a:p>
            <a:pPr>
              <a:lnSpc>
                <a:spcPct val="150000"/>
              </a:lnSpc>
            </a:pPr>
            <a:r>
              <a:rPr lang="en-GB" dirty="0"/>
              <a:t>Static testing is performed in the white box testing phase, where the programmer checks every line of the code before handling over to the Test Engineer.</a:t>
            </a:r>
          </a:p>
          <a:p>
            <a:pPr>
              <a:lnSpc>
                <a:spcPct val="150000"/>
              </a:lnSpc>
            </a:pPr>
            <a:r>
              <a:rPr lang="en-GB" dirty="0"/>
              <a:t>Static testing can be done manually or with the help of tools to improve the quality of the application by finding the error at the early stage of development; that why it is also called the verification process.</a:t>
            </a:r>
          </a:p>
          <a:p>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46</a:t>
            </a:fld>
            <a:endParaRPr lang="en-US" dirty="0"/>
          </a:p>
        </p:txBody>
      </p:sp>
    </p:spTree>
    <p:extLst>
      <p:ext uri="{BB962C8B-B14F-4D97-AF65-F5344CB8AC3E}">
        <p14:creationId xmlns:p14="http://schemas.microsoft.com/office/powerpoint/2010/main" val="3073603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Dynamic Testing</a:t>
            </a:r>
            <a:br>
              <a:rPr lang="en-GB" dirty="0"/>
            </a:br>
            <a:endParaRPr lang="en-GB" dirty="0"/>
          </a:p>
        </p:txBody>
      </p:sp>
      <p:sp>
        <p:nvSpPr>
          <p:cNvPr id="3" name="Content Placeholder 2"/>
          <p:cNvSpPr>
            <a:spLocks noGrp="1"/>
          </p:cNvSpPr>
          <p:nvPr>
            <p:ph idx="1"/>
          </p:nvPr>
        </p:nvSpPr>
        <p:spPr>
          <a:xfrm>
            <a:off x="279400" y="1625600"/>
            <a:ext cx="11328400" cy="4622799"/>
          </a:xfrm>
        </p:spPr>
        <p:txBody>
          <a:bodyPr/>
          <a:lstStyle/>
          <a:p>
            <a:pPr>
              <a:lnSpc>
                <a:spcPct val="150000"/>
              </a:lnSpc>
            </a:pPr>
            <a:r>
              <a:rPr lang="en-GB" dirty="0">
                <a:solidFill>
                  <a:srgbClr val="FFFF00"/>
                </a:solidFill>
              </a:rPr>
              <a:t>Dynamic testing is testing, which is done when the code is executed at the run time environment</a:t>
            </a:r>
            <a:r>
              <a:rPr lang="en-GB" dirty="0"/>
              <a:t>. It is a validation process where functional testing [unit, integration, and system testing] and non-functional testing [user acceptance testing] are performed.</a:t>
            </a:r>
          </a:p>
          <a:p>
            <a:pPr>
              <a:lnSpc>
                <a:spcPct val="150000"/>
              </a:lnSpc>
            </a:pPr>
            <a:r>
              <a:rPr lang="en-GB" dirty="0"/>
              <a:t>We will perform the dynamic testing to check whether the application or software is working fine during and after the installation of the application without any error.</a:t>
            </a:r>
          </a:p>
          <a:p>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47</a:t>
            </a:fld>
            <a:endParaRPr lang="en-US" dirty="0"/>
          </a:p>
        </p:txBody>
      </p:sp>
    </p:spTree>
    <p:extLst>
      <p:ext uri="{BB962C8B-B14F-4D97-AF65-F5344CB8AC3E}">
        <p14:creationId xmlns:p14="http://schemas.microsoft.com/office/powerpoint/2010/main" val="29124542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748449673"/>
              </p:ext>
            </p:extLst>
          </p:nvPr>
        </p:nvGraphicFramePr>
        <p:xfrm>
          <a:off x="380997" y="295729"/>
          <a:ext cx="11176002" cy="6346373"/>
        </p:xfrm>
        <a:graphic>
          <a:graphicData uri="http://schemas.openxmlformats.org/drawingml/2006/table">
            <a:tbl>
              <a:tblPr>
                <a:tableStyleId>{35758FB7-9AC5-4552-8A53-C91805E547FA}</a:tableStyleId>
              </a:tblPr>
              <a:tblGrid>
                <a:gridCol w="5588001">
                  <a:extLst>
                    <a:ext uri="{9D8B030D-6E8A-4147-A177-3AD203B41FA5}">
                      <a16:colId xmlns:a16="http://schemas.microsoft.com/office/drawing/2014/main" val="3190885148"/>
                    </a:ext>
                  </a:extLst>
                </a:gridCol>
                <a:gridCol w="5588001">
                  <a:extLst>
                    <a:ext uri="{9D8B030D-6E8A-4147-A177-3AD203B41FA5}">
                      <a16:colId xmlns:a16="http://schemas.microsoft.com/office/drawing/2014/main" val="4049391358"/>
                    </a:ext>
                  </a:extLst>
                </a:gridCol>
              </a:tblGrid>
              <a:tr h="494318">
                <a:tc>
                  <a:txBody>
                    <a:bodyPr/>
                    <a:lstStyle/>
                    <a:p>
                      <a:pPr algn="ctr" fontAlgn="t"/>
                      <a:r>
                        <a:rPr lang="en-GB" sz="1800" dirty="0">
                          <a:solidFill>
                            <a:srgbClr val="FF0000"/>
                          </a:solidFill>
                          <a:effectLst/>
                        </a:rPr>
                        <a:t>Static testing</a:t>
                      </a:r>
                      <a:endParaRPr lang="en-GB" sz="1800" dirty="0">
                        <a:solidFill>
                          <a:srgbClr val="FF0000"/>
                        </a:solidFill>
                        <a:effectLst/>
                        <a:latin typeface="times new roman" panose="02020603050405020304" pitchFamily="18" charset="0"/>
                      </a:endParaRPr>
                    </a:p>
                  </a:txBody>
                  <a:tcPr marL="55894" marR="55894" marT="55894" marB="55894"/>
                </a:tc>
                <a:tc>
                  <a:txBody>
                    <a:bodyPr/>
                    <a:lstStyle/>
                    <a:p>
                      <a:pPr algn="ctr" fontAlgn="t"/>
                      <a:r>
                        <a:rPr lang="en-GB" sz="1800" dirty="0">
                          <a:solidFill>
                            <a:srgbClr val="FF0000"/>
                          </a:solidFill>
                          <a:effectLst/>
                        </a:rPr>
                        <a:t>Dynamic testing</a:t>
                      </a:r>
                      <a:endParaRPr lang="en-GB" sz="1800" dirty="0">
                        <a:solidFill>
                          <a:srgbClr val="FF0000"/>
                        </a:solidFill>
                        <a:effectLst/>
                        <a:latin typeface="times new roman" panose="02020603050405020304" pitchFamily="18" charset="0"/>
                      </a:endParaRPr>
                    </a:p>
                  </a:txBody>
                  <a:tcPr marL="55894" marR="55894" marT="55894" marB="55894"/>
                </a:tc>
                <a:extLst>
                  <a:ext uri="{0D108BD9-81ED-4DB2-BD59-A6C34878D82A}">
                    <a16:rowId xmlns:a16="http://schemas.microsoft.com/office/drawing/2014/main" val="1571774156"/>
                  </a:ext>
                </a:extLst>
              </a:tr>
              <a:tr h="719769">
                <a:tc>
                  <a:txBody>
                    <a:bodyPr/>
                    <a:lstStyle/>
                    <a:p>
                      <a:pPr algn="l" fontAlgn="t"/>
                      <a:r>
                        <a:rPr lang="en-GB" sz="1600">
                          <a:effectLst/>
                        </a:rPr>
                        <a:t>In static testing, we will check the code or the application without executing the code.</a:t>
                      </a:r>
                      <a:endParaRPr lang="en-GB" sz="1600">
                        <a:solidFill>
                          <a:srgbClr val="000000"/>
                        </a:solidFill>
                        <a:effectLst/>
                        <a:latin typeface="verdana" panose="020B0604030504040204" pitchFamily="34" charset="0"/>
                      </a:endParaRPr>
                    </a:p>
                  </a:txBody>
                  <a:tcPr marL="37263" marR="37263" marT="37263" marB="37263"/>
                </a:tc>
                <a:tc>
                  <a:txBody>
                    <a:bodyPr/>
                    <a:lstStyle/>
                    <a:p>
                      <a:pPr algn="l" fontAlgn="t"/>
                      <a:r>
                        <a:rPr lang="en-GB" sz="1600">
                          <a:effectLst/>
                        </a:rPr>
                        <a:t>In dynamic testing, we will check the code/application by executing the code.</a:t>
                      </a:r>
                      <a:endParaRPr lang="en-GB" sz="1600">
                        <a:solidFill>
                          <a:srgbClr val="000000"/>
                        </a:solidFill>
                        <a:effectLst/>
                        <a:latin typeface="verdana" panose="020B0604030504040204" pitchFamily="34" charset="0"/>
                      </a:endParaRPr>
                    </a:p>
                  </a:txBody>
                  <a:tcPr marL="37263" marR="37263" marT="37263" marB="37263"/>
                </a:tc>
                <a:extLst>
                  <a:ext uri="{0D108BD9-81ED-4DB2-BD59-A6C34878D82A}">
                    <a16:rowId xmlns:a16="http://schemas.microsoft.com/office/drawing/2014/main" val="2106363987"/>
                  </a:ext>
                </a:extLst>
              </a:tr>
              <a:tr h="1344125">
                <a:tc>
                  <a:txBody>
                    <a:bodyPr/>
                    <a:lstStyle/>
                    <a:p>
                      <a:pPr algn="l" fontAlgn="t"/>
                      <a:r>
                        <a:rPr lang="en-GB" sz="1600">
                          <a:effectLst/>
                        </a:rPr>
                        <a:t>Static testing includes activities like code Review, Walkthrough, etc.</a:t>
                      </a:r>
                      <a:endParaRPr lang="en-GB" sz="1600">
                        <a:solidFill>
                          <a:srgbClr val="000000"/>
                        </a:solidFill>
                        <a:effectLst/>
                        <a:latin typeface="verdana" panose="020B0604030504040204" pitchFamily="34" charset="0"/>
                      </a:endParaRPr>
                    </a:p>
                  </a:txBody>
                  <a:tcPr marL="37263" marR="37263" marT="37263" marB="37263"/>
                </a:tc>
                <a:tc>
                  <a:txBody>
                    <a:bodyPr/>
                    <a:lstStyle/>
                    <a:p>
                      <a:pPr algn="l" fontAlgn="t"/>
                      <a:r>
                        <a:rPr lang="en-GB" sz="1600">
                          <a:effectLst/>
                        </a:rPr>
                        <a:t>Dynamic testing includes activities like functional and non-functional testing such as UT (usability testing), IT (integration testing), ST (System testing) &amp; UAT (user acceptance testing).</a:t>
                      </a:r>
                      <a:endParaRPr lang="en-GB" sz="1600">
                        <a:solidFill>
                          <a:srgbClr val="000000"/>
                        </a:solidFill>
                        <a:effectLst/>
                        <a:latin typeface="verdana" panose="020B0604030504040204" pitchFamily="34" charset="0"/>
                      </a:endParaRPr>
                    </a:p>
                  </a:txBody>
                  <a:tcPr marL="37263" marR="37263" marT="37263" marB="37263"/>
                </a:tc>
                <a:extLst>
                  <a:ext uri="{0D108BD9-81ED-4DB2-BD59-A6C34878D82A}">
                    <a16:rowId xmlns:a16="http://schemas.microsoft.com/office/drawing/2014/main" val="747917921"/>
                  </a:ext>
                </a:extLst>
              </a:tr>
              <a:tr h="438892">
                <a:tc>
                  <a:txBody>
                    <a:bodyPr/>
                    <a:lstStyle/>
                    <a:p>
                      <a:pPr algn="l" fontAlgn="t"/>
                      <a:r>
                        <a:rPr lang="en-GB" sz="1600">
                          <a:effectLst/>
                        </a:rPr>
                        <a:t>Static testing is a Verification Process.</a:t>
                      </a:r>
                      <a:endParaRPr lang="en-GB" sz="1600">
                        <a:solidFill>
                          <a:srgbClr val="000000"/>
                        </a:solidFill>
                        <a:effectLst/>
                        <a:latin typeface="verdana" panose="020B0604030504040204" pitchFamily="34" charset="0"/>
                      </a:endParaRPr>
                    </a:p>
                  </a:txBody>
                  <a:tcPr marL="37263" marR="37263" marT="37263" marB="37263"/>
                </a:tc>
                <a:tc>
                  <a:txBody>
                    <a:bodyPr/>
                    <a:lstStyle/>
                    <a:p>
                      <a:pPr algn="l" fontAlgn="t"/>
                      <a:r>
                        <a:rPr lang="en-GB" sz="1600">
                          <a:effectLst/>
                        </a:rPr>
                        <a:t>Dynamic testing is a Validation Process.</a:t>
                      </a:r>
                      <a:endParaRPr lang="en-GB" sz="1600">
                        <a:solidFill>
                          <a:srgbClr val="000000"/>
                        </a:solidFill>
                        <a:effectLst/>
                        <a:latin typeface="verdana" panose="020B0604030504040204" pitchFamily="34" charset="0"/>
                      </a:endParaRPr>
                    </a:p>
                  </a:txBody>
                  <a:tcPr marL="37263" marR="37263" marT="37263" marB="37263"/>
                </a:tc>
                <a:extLst>
                  <a:ext uri="{0D108BD9-81ED-4DB2-BD59-A6C34878D82A}">
                    <a16:rowId xmlns:a16="http://schemas.microsoft.com/office/drawing/2014/main" val="2004233370"/>
                  </a:ext>
                </a:extLst>
              </a:tr>
              <a:tr h="438892">
                <a:tc>
                  <a:txBody>
                    <a:bodyPr/>
                    <a:lstStyle/>
                    <a:p>
                      <a:pPr algn="l" fontAlgn="t"/>
                      <a:r>
                        <a:rPr lang="en-GB" sz="1600">
                          <a:effectLst/>
                        </a:rPr>
                        <a:t>Static testing is used to prevent defects.</a:t>
                      </a:r>
                      <a:endParaRPr lang="en-GB" sz="1600">
                        <a:solidFill>
                          <a:srgbClr val="000000"/>
                        </a:solidFill>
                        <a:effectLst/>
                        <a:latin typeface="verdana" panose="020B0604030504040204" pitchFamily="34" charset="0"/>
                      </a:endParaRPr>
                    </a:p>
                  </a:txBody>
                  <a:tcPr marL="37263" marR="37263" marT="37263" marB="37263"/>
                </a:tc>
                <a:tc>
                  <a:txBody>
                    <a:bodyPr/>
                    <a:lstStyle/>
                    <a:p>
                      <a:pPr algn="l" fontAlgn="t"/>
                      <a:r>
                        <a:rPr lang="en-GB" sz="1600">
                          <a:effectLst/>
                        </a:rPr>
                        <a:t>Dynamic testing is used to find and fix the defects.</a:t>
                      </a:r>
                      <a:endParaRPr lang="en-GB" sz="1600">
                        <a:solidFill>
                          <a:srgbClr val="000000"/>
                        </a:solidFill>
                        <a:effectLst/>
                        <a:latin typeface="verdana" panose="020B0604030504040204" pitchFamily="34" charset="0"/>
                      </a:endParaRPr>
                    </a:p>
                  </a:txBody>
                  <a:tcPr marL="37263" marR="37263" marT="37263" marB="37263"/>
                </a:tc>
                <a:extLst>
                  <a:ext uri="{0D108BD9-81ED-4DB2-BD59-A6C34878D82A}">
                    <a16:rowId xmlns:a16="http://schemas.microsoft.com/office/drawing/2014/main" val="3641097692"/>
                  </a:ext>
                </a:extLst>
              </a:tr>
              <a:tr h="438892">
                <a:tc>
                  <a:txBody>
                    <a:bodyPr/>
                    <a:lstStyle/>
                    <a:p>
                      <a:pPr algn="l" fontAlgn="t"/>
                      <a:r>
                        <a:rPr lang="en-GB" sz="1600">
                          <a:effectLst/>
                        </a:rPr>
                        <a:t>Static testing is a more cost-effective process.</a:t>
                      </a:r>
                      <a:endParaRPr lang="en-GB" sz="1600">
                        <a:solidFill>
                          <a:srgbClr val="000000"/>
                        </a:solidFill>
                        <a:effectLst/>
                        <a:latin typeface="verdana" panose="020B0604030504040204" pitchFamily="34" charset="0"/>
                      </a:endParaRPr>
                    </a:p>
                  </a:txBody>
                  <a:tcPr marL="37263" marR="37263" marT="37263" marB="37263"/>
                </a:tc>
                <a:tc>
                  <a:txBody>
                    <a:bodyPr/>
                    <a:lstStyle/>
                    <a:p>
                      <a:pPr algn="l" fontAlgn="t"/>
                      <a:r>
                        <a:rPr lang="en-GB" sz="1600">
                          <a:effectLst/>
                        </a:rPr>
                        <a:t>Dynamic testing is a less cost-effective process.</a:t>
                      </a:r>
                      <a:endParaRPr lang="en-GB" sz="1600">
                        <a:solidFill>
                          <a:srgbClr val="000000"/>
                        </a:solidFill>
                        <a:effectLst/>
                        <a:latin typeface="verdana" panose="020B0604030504040204" pitchFamily="34" charset="0"/>
                      </a:endParaRPr>
                    </a:p>
                  </a:txBody>
                  <a:tcPr marL="37263" marR="37263" marT="37263" marB="37263"/>
                </a:tc>
                <a:extLst>
                  <a:ext uri="{0D108BD9-81ED-4DB2-BD59-A6C34878D82A}">
                    <a16:rowId xmlns:a16="http://schemas.microsoft.com/office/drawing/2014/main" val="3655228170"/>
                  </a:ext>
                </a:extLst>
              </a:tr>
              <a:tr h="719769">
                <a:tc>
                  <a:txBody>
                    <a:bodyPr/>
                    <a:lstStyle/>
                    <a:p>
                      <a:pPr algn="l" fontAlgn="t"/>
                      <a:r>
                        <a:rPr lang="en-GB" sz="1600">
                          <a:effectLst/>
                        </a:rPr>
                        <a:t>This type of testing can be performed before the compilation of code.</a:t>
                      </a:r>
                      <a:endParaRPr lang="en-GB" sz="1600">
                        <a:solidFill>
                          <a:srgbClr val="000000"/>
                        </a:solidFill>
                        <a:effectLst/>
                        <a:latin typeface="verdana" panose="020B0604030504040204" pitchFamily="34" charset="0"/>
                      </a:endParaRPr>
                    </a:p>
                  </a:txBody>
                  <a:tcPr marL="37263" marR="37263" marT="37263" marB="37263"/>
                </a:tc>
                <a:tc>
                  <a:txBody>
                    <a:bodyPr/>
                    <a:lstStyle/>
                    <a:p>
                      <a:pPr algn="l" fontAlgn="t"/>
                      <a:r>
                        <a:rPr lang="en-GB" sz="1600">
                          <a:effectLst/>
                        </a:rPr>
                        <a:t>Dynamic testing can be done only after the executables are prepared.</a:t>
                      </a:r>
                      <a:endParaRPr lang="en-GB" sz="1600">
                        <a:solidFill>
                          <a:srgbClr val="000000"/>
                        </a:solidFill>
                        <a:effectLst/>
                        <a:latin typeface="verdana" panose="020B0604030504040204" pitchFamily="34" charset="0"/>
                      </a:endParaRPr>
                    </a:p>
                  </a:txBody>
                  <a:tcPr marL="37263" marR="37263" marT="37263" marB="37263"/>
                </a:tc>
                <a:extLst>
                  <a:ext uri="{0D108BD9-81ED-4DB2-BD59-A6C34878D82A}">
                    <a16:rowId xmlns:a16="http://schemas.microsoft.com/office/drawing/2014/main" val="3450988079"/>
                  </a:ext>
                </a:extLst>
              </a:tr>
              <a:tr h="1031947">
                <a:tc>
                  <a:txBody>
                    <a:bodyPr/>
                    <a:lstStyle/>
                    <a:p>
                      <a:pPr algn="l" fontAlgn="t"/>
                      <a:r>
                        <a:rPr lang="en-GB" sz="1600">
                          <a:effectLst/>
                        </a:rPr>
                        <a:t>Under static testing, we can perform the statement coverage testing and structural testing.</a:t>
                      </a:r>
                      <a:endParaRPr lang="en-GB" sz="1600">
                        <a:solidFill>
                          <a:srgbClr val="000000"/>
                        </a:solidFill>
                        <a:effectLst/>
                        <a:latin typeface="verdana" panose="020B0604030504040204" pitchFamily="34" charset="0"/>
                      </a:endParaRPr>
                    </a:p>
                  </a:txBody>
                  <a:tcPr marL="37263" marR="37263" marT="37263" marB="37263"/>
                </a:tc>
                <a:tc>
                  <a:txBody>
                    <a:bodyPr/>
                    <a:lstStyle/>
                    <a:p>
                      <a:pPr algn="l" fontAlgn="t"/>
                      <a:r>
                        <a:rPr lang="en-GB" sz="1600">
                          <a:effectLst/>
                        </a:rPr>
                        <a:t>Equivalence Partitioning and Boundary Value Analysis technique are performed under dynamic testing.</a:t>
                      </a:r>
                      <a:endParaRPr lang="en-GB" sz="1600">
                        <a:solidFill>
                          <a:srgbClr val="000000"/>
                        </a:solidFill>
                        <a:effectLst/>
                        <a:latin typeface="verdana" panose="020B0604030504040204" pitchFamily="34" charset="0"/>
                      </a:endParaRPr>
                    </a:p>
                  </a:txBody>
                  <a:tcPr marL="37263" marR="37263" marT="37263" marB="37263"/>
                </a:tc>
                <a:extLst>
                  <a:ext uri="{0D108BD9-81ED-4DB2-BD59-A6C34878D82A}">
                    <a16:rowId xmlns:a16="http://schemas.microsoft.com/office/drawing/2014/main" val="3151837547"/>
                  </a:ext>
                </a:extLst>
              </a:tr>
              <a:tr h="719769">
                <a:tc>
                  <a:txBody>
                    <a:bodyPr/>
                    <a:lstStyle/>
                    <a:p>
                      <a:pPr algn="l" fontAlgn="t"/>
                      <a:r>
                        <a:rPr lang="en-GB" sz="1600">
                          <a:effectLst/>
                        </a:rPr>
                        <a:t>It involves the checklist and process which has been followed by the test engineer.</a:t>
                      </a:r>
                      <a:endParaRPr lang="en-GB" sz="1600">
                        <a:solidFill>
                          <a:srgbClr val="000000"/>
                        </a:solidFill>
                        <a:effectLst/>
                        <a:latin typeface="verdana" panose="020B0604030504040204" pitchFamily="34" charset="0"/>
                      </a:endParaRPr>
                    </a:p>
                  </a:txBody>
                  <a:tcPr marL="37263" marR="37263" marT="37263" marB="37263"/>
                </a:tc>
                <a:tc>
                  <a:txBody>
                    <a:bodyPr/>
                    <a:lstStyle/>
                    <a:p>
                      <a:pPr algn="l" fontAlgn="t"/>
                      <a:r>
                        <a:rPr lang="en-GB" sz="1600" dirty="0">
                          <a:effectLst/>
                        </a:rPr>
                        <a:t>This type of testing required the test case for the execution of the code.</a:t>
                      </a:r>
                      <a:endParaRPr lang="en-GB" sz="1600" dirty="0">
                        <a:solidFill>
                          <a:srgbClr val="000000"/>
                        </a:solidFill>
                        <a:effectLst/>
                        <a:latin typeface="verdana" panose="020B0604030504040204" pitchFamily="34" charset="0"/>
                      </a:endParaRPr>
                    </a:p>
                  </a:txBody>
                  <a:tcPr marL="37263" marR="37263" marT="37263" marB="37263"/>
                </a:tc>
                <a:extLst>
                  <a:ext uri="{0D108BD9-81ED-4DB2-BD59-A6C34878D82A}">
                    <a16:rowId xmlns:a16="http://schemas.microsoft.com/office/drawing/2014/main" val="2743693478"/>
                  </a:ext>
                </a:extLst>
              </a:tr>
            </a:tbl>
          </a:graphicData>
        </a:graphic>
      </p:graphicFrame>
      <p:sp>
        <p:nvSpPr>
          <p:cNvPr id="4" name="Slide Number Placeholder 3"/>
          <p:cNvSpPr>
            <a:spLocks noGrp="1"/>
          </p:cNvSpPr>
          <p:nvPr>
            <p:ph type="sldNum" sz="quarter" idx="12"/>
          </p:nvPr>
        </p:nvSpPr>
        <p:spPr/>
        <p:txBody>
          <a:bodyPr/>
          <a:lstStyle/>
          <a:p>
            <a:fld id="{D57F1E4F-1CFF-5643-939E-02111984F565}" type="slidenum">
              <a:rPr lang="en-US" smtClean="0"/>
              <a:t>48</a:t>
            </a:fld>
            <a:endParaRPr lang="en-US" dirty="0"/>
          </a:p>
        </p:txBody>
      </p:sp>
    </p:spTree>
    <p:extLst>
      <p:ext uri="{BB962C8B-B14F-4D97-AF65-F5344CB8AC3E}">
        <p14:creationId xmlns:p14="http://schemas.microsoft.com/office/powerpoint/2010/main" val="2640618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66800" y="365254"/>
            <a:ext cx="7572375" cy="628650"/>
          </a:xfrm>
        </p:spPr>
        <p:txBody>
          <a:bodyPr/>
          <a:lstStyle/>
          <a:p>
            <a:pPr algn="ctr"/>
            <a:r>
              <a:rPr b="1" dirty="0">
                <a:latin typeface="Times New Roman" pitchFamily="18" charset="0"/>
                <a:cs typeface="Times New Roman" pitchFamily="18" charset="0"/>
              </a:rPr>
              <a:t>Thanks for your attention!</a:t>
            </a:r>
            <a:endParaRPr lang="en-US" dirty="0">
              <a:latin typeface="Times New Roman" pitchFamily="18" charset="0"/>
              <a:cs typeface="Times New Roman" pitchFamily="18" charset="0"/>
            </a:endParaRPr>
          </a:p>
        </p:txBody>
      </p:sp>
      <p:pic>
        <p:nvPicPr>
          <p:cNvPr id="1028" name="Picture 4"/>
          <p:cNvPicPr>
            <a:picLocks noGrp="1" noChangeAspect="1" noChangeArrowheads="1"/>
          </p:cNvPicPr>
          <p:nvPr>
            <p:ph idx="1"/>
          </p:nvPr>
        </p:nvPicPr>
        <p:blipFill>
          <a:blip r:embed="rId2"/>
          <a:stretch>
            <a:fillRect/>
          </a:stretch>
        </p:blipFill>
        <p:spPr bwMode="auto">
          <a:xfrm>
            <a:off x="6121400" y="1408851"/>
            <a:ext cx="4858429" cy="5040728"/>
          </a:xfrm>
          <a:prstGeom prst="rect">
            <a:avLst/>
          </a:prstGeom>
          <a:ln>
            <a:headEnd/>
            <a:tailEnd/>
          </a:ln>
          <a:effectLst>
            <a:outerShdw blurRad="508000" dist="50800" dir="5400000" sx="108000" sy="108000" algn="ctr" rotWithShape="0">
              <a:schemeClr val="accent1">
                <a:lumMod val="50000"/>
                <a:alpha val="99000"/>
              </a:schemeClr>
            </a:outerShdw>
          </a:effectLst>
        </p:spPr>
        <p:style>
          <a:lnRef idx="2">
            <a:schemeClr val="accent1">
              <a:shade val="50000"/>
            </a:schemeClr>
          </a:lnRef>
          <a:fillRef idx="1">
            <a:schemeClr val="accent1"/>
          </a:fillRef>
          <a:effectRef idx="0">
            <a:schemeClr val="accent1"/>
          </a:effectRef>
          <a:fontRef idx="minor">
            <a:schemeClr val="lt1"/>
          </a:fontRef>
        </p:style>
      </p:pic>
      <p:sp>
        <p:nvSpPr>
          <p:cNvPr id="5" name="Slide Number Placeholder 4"/>
          <p:cNvSpPr>
            <a:spLocks noGrp="1"/>
          </p:cNvSpPr>
          <p:nvPr>
            <p:ph type="sldNum" sz="quarter" idx="12"/>
          </p:nvPr>
        </p:nvSpPr>
        <p:spPr/>
        <p:txBody>
          <a:bodyPr/>
          <a:lstStyle/>
          <a:p>
            <a:fld id="{16029373-6C5B-490F-B5A5-38FF4CFBCD5B}" type="slidenum">
              <a:rPr lang="en-US" smtClean="0"/>
              <a:t>49</a:t>
            </a:fld>
            <a:endParaRPr lang="en-US"/>
          </a:p>
        </p:txBody>
      </p:sp>
      <p:sp>
        <p:nvSpPr>
          <p:cNvPr id="7" name="Rectangle 6"/>
          <p:cNvSpPr/>
          <p:nvPr/>
        </p:nvSpPr>
        <p:spPr>
          <a:xfrm>
            <a:off x="825500" y="2200279"/>
            <a:ext cx="4727575" cy="830997"/>
          </a:xfrm>
          <a:prstGeom prst="rect">
            <a:avLst/>
          </a:prstGeom>
        </p:spPr>
        <p:txBody>
          <a:bodyPr wrap="square">
            <a:spAutoFit/>
          </a:bodyPr>
          <a:lstStyle/>
          <a:p>
            <a:r>
              <a:rPr lang="en-US" sz="4800" b="1" dirty="0">
                <a:solidFill>
                  <a:srgbClr val="FF0000"/>
                </a:solidFill>
                <a:latin typeface="Times New Roman" pitchFamily="18" charset="0"/>
                <a:cs typeface="Times New Roman" pitchFamily="18" charset="0"/>
              </a:rPr>
              <a:t>Any Question?</a:t>
            </a:r>
            <a:endParaRPr lang="en-US" sz="4800" dirty="0">
              <a:solidFill>
                <a:srgbClr val="FF0000"/>
              </a:solidFill>
              <a:latin typeface="Times New Roman" pitchFamily="18" charset="0"/>
              <a:cs typeface="Times New Roman" pitchFamily="18" charset="0"/>
            </a:endParaRPr>
          </a:p>
        </p:txBody>
      </p:sp>
      <p:sp>
        <p:nvSpPr>
          <p:cNvPr id="4" name="Rectangle 3"/>
          <p:cNvSpPr/>
          <p:nvPr/>
        </p:nvSpPr>
        <p:spPr>
          <a:xfrm>
            <a:off x="548604" y="5921201"/>
            <a:ext cx="4304383" cy="400110"/>
          </a:xfrm>
          <a:prstGeom prst="rect">
            <a:avLst/>
          </a:prstGeom>
        </p:spPr>
        <p:txBody>
          <a:bodyPr wrap="none">
            <a:spAutoFit/>
          </a:bodyPr>
          <a:lstStyle/>
          <a:p>
            <a:pPr algn="ctr"/>
            <a:r>
              <a:rPr lang="en-GB" sz="2000" dirty="0">
                <a:solidFill>
                  <a:srgbClr val="FF0000"/>
                </a:solidFill>
              </a:rPr>
              <a:t>Email me on : </a:t>
            </a:r>
            <a:r>
              <a:rPr lang="en-GB" sz="1400" dirty="0">
                <a:solidFill>
                  <a:srgbClr val="FF0000"/>
                </a:solidFill>
                <a:hlinkClick r:id="rId3"/>
              </a:rPr>
              <a:t>junaid.akram@xmu.edu.my</a:t>
            </a:r>
            <a:endParaRPr lang="en-GB" sz="1400" dirty="0">
              <a:solidFill>
                <a:srgbClr val="FF0000"/>
              </a:solidFill>
            </a:endParaRPr>
          </a:p>
        </p:txBody>
      </p:sp>
    </p:spTree>
    <p:extLst>
      <p:ext uri="{BB962C8B-B14F-4D97-AF65-F5344CB8AC3E}">
        <p14:creationId xmlns:p14="http://schemas.microsoft.com/office/powerpoint/2010/main" val="206862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0"/>
                                        <p:tgtEl>
                                          <p:spTgt spid="1028"/>
                                        </p:tgtEl>
                                      </p:cBhvr>
                                    </p:animEffect>
                                    <p:anim calcmode="lin" valueType="num">
                                      <p:cBhvr>
                                        <p:cTn id="8" dur="5000" fill="hold"/>
                                        <p:tgtEl>
                                          <p:spTgt spid="1028"/>
                                        </p:tgtEl>
                                        <p:attrNameLst>
                                          <p:attrName>style.rotation</p:attrName>
                                        </p:attrNameLst>
                                      </p:cBhvr>
                                      <p:tavLst>
                                        <p:tav tm="0">
                                          <p:val>
                                            <p:fltVal val="720"/>
                                          </p:val>
                                        </p:tav>
                                        <p:tav tm="100000">
                                          <p:val>
                                            <p:fltVal val="0"/>
                                          </p:val>
                                        </p:tav>
                                      </p:tavLst>
                                    </p:anim>
                                    <p:anim calcmode="lin" valueType="num">
                                      <p:cBhvr>
                                        <p:cTn id="9" dur="5000" fill="hold"/>
                                        <p:tgtEl>
                                          <p:spTgt spid="1028"/>
                                        </p:tgtEl>
                                        <p:attrNameLst>
                                          <p:attrName>ppt_h</p:attrName>
                                        </p:attrNameLst>
                                      </p:cBhvr>
                                      <p:tavLst>
                                        <p:tav tm="0">
                                          <p:val>
                                            <p:fltVal val="0"/>
                                          </p:val>
                                        </p:tav>
                                        <p:tav tm="100000">
                                          <p:val>
                                            <p:strVal val="#ppt_h"/>
                                          </p:val>
                                        </p:tav>
                                      </p:tavLst>
                                    </p:anim>
                                    <p:anim calcmode="lin" valueType="num">
                                      <p:cBhvr>
                                        <p:cTn id="10" dur="5000" fill="hold"/>
                                        <p:tgtEl>
                                          <p:spTgt spid="1028"/>
                                        </p:tgtEl>
                                        <p:attrNameLst>
                                          <p:attrName>ppt_w</p:attrName>
                                        </p:attrNameLst>
                                      </p:cBhvr>
                                      <p:tavLst>
                                        <p:tav tm="0">
                                          <p:val>
                                            <p:fltVal val="0"/>
                                          </p:val>
                                        </p:tav>
                                        <p:tav tm="100000">
                                          <p:val>
                                            <p:strVal val="#ppt_w"/>
                                          </p:val>
                                        </p:tav>
                                      </p:tavLst>
                                    </p:anim>
                                  </p:childTnLst>
                                </p:cTn>
                              </p:par>
                            </p:childTnLst>
                          </p:cTn>
                        </p:par>
                        <p:par>
                          <p:cTn id="11" fill="hold">
                            <p:stCondLst>
                              <p:cond delay="5000"/>
                            </p:stCondLst>
                            <p:childTnLst>
                              <p:par>
                                <p:cTn id="12" presetID="35" presetClass="entr" presetSubtype="0" fill="hold" grpId="0" nodeType="afterEffect">
                                  <p:stCondLst>
                                    <p:cond delay="0"/>
                                  </p:stCondLst>
                                  <p:iterate type="lt">
                                    <p:tmPct val="0"/>
                                  </p:iterate>
                                  <p:childTnLst>
                                    <p:set>
                                      <p:cBhvr>
                                        <p:cTn id="13" dur="1" fill="hold">
                                          <p:stCondLst>
                                            <p:cond delay="0"/>
                                          </p:stCondLst>
                                        </p:cTn>
                                        <p:tgtEl>
                                          <p:spTgt spid="7"/>
                                        </p:tgtEl>
                                        <p:attrNameLst>
                                          <p:attrName>style.visibility</p:attrName>
                                        </p:attrNameLst>
                                      </p:cBhvr>
                                      <p:to>
                                        <p:strVal val="visible"/>
                                      </p:to>
                                    </p:set>
                                    <p:animEffect transition="in" filter="fade">
                                      <p:cBhvr>
                                        <p:cTn id="14" dur="5000"/>
                                        <p:tgtEl>
                                          <p:spTgt spid="7"/>
                                        </p:tgtEl>
                                      </p:cBhvr>
                                    </p:animEffect>
                                    <p:anim calcmode="lin" valueType="num">
                                      <p:cBhvr>
                                        <p:cTn id="15" dur="5000" fill="hold"/>
                                        <p:tgtEl>
                                          <p:spTgt spid="7"/>
                                        </p:tgtEl>
                                        <p:attrNameLst>
                                          <p:attrName>style.rotation</p:attrName>
                                        </p:attrNameLst>
                                      </p:cBhvr>
                                      <p:tavLst>
                                        <p:tav tm="0">
                                          <p:val>
                                            <p:fltVal val="720"/>
                                          </p:val>
                                        </p:tav>
                                        <p:tav tm="100000">
                                          <p:val>
                                            <p:fltVal val="0"/>
                                          </p:val>
                                        </p:tav>
                                      </p:tavLst>
                                    </p:anim>
                                    <p:anim calcmode="lin" valueType="num">
                                      <p:cBhvr>
                                        <p:cTn id="16" dur="5000" fill="hold"/>
                                        <p:tgtEl>
                                          <p:spTgt spid="7"/>
                                        </p:tgtEl>
                                        <p:attrNameLst>
                                          <p:attrName>ppt_h</p:attrName>
                                        </p:attrNameLst>
                                      </p:cBhvr>
                                      <p:tavLst>
                                        <p:tav tm="0">
                                          <p:val>
                                            <p:fltVal val="0"/>
                                          </p:val>
                                        </p:tav>
                                        <p:tav tm="100000">
                                          <p:val>
                                            <p:strVal val="#ppt_h"/>
                                          </p:val>
                                        </p:tav>
                                      </p:tavLst>
                                    </p:anim>
                                    <p:anim calcmode="lin" valueType="num">
                                      <p:cBhvr>
                                        <p:cTn id="17" dur="5000" fill="hold"/>
                                        <p:tgtEl>
                                          <p:spTgt spid="7"/>
                                        </p:tgtEl>
                                        <p:attrNameLst>
                                          <p:attrName>ppt_w</p:attrName>
                                        </p:attrNameLst>
                                      </p:cBhvr>
                                      <p:tavLst>
                                        <p:tav tm="0">
                                          <p:val>
                                            <p:fltVal val="0"/>
                                          </p:val>
                                        </p:tav>
                                        <p:tav tm="100000">
                                          <p:val>
                                            <p:strVal val="#ppt_w"/>
                                          </p:val>
                                        </p:tav>
                                      </p:tavLst>
                                    </p:anim>
                                  </p:childTnLst>
                                </p:cTn>
                              </p:par>
                            </p:childTnLst>
                          </p:cTn>
                        </p:par>
                        <p:par>
                          <p:cTn id="18" fill="hold">
                            <p:stCondLst>
                              <p:cond delay="10000"/>
                            </p:stCondLst>
                            <p:childTnLst>
                              <p:par>
                                <p:cTn id="19" presetID="21" presetClass="emph" presetSubtype="0" fill="hold" grpId="11" nodeType="afterEffect">
                                  <p:stCondLst>
                                    <p:cond delay="0"/>
                                  </p:stCondLst>
                                  <p:iterate type="lt">
                                    <p:tmPct val="0"/>
                                  </p:iterate>
                                  <p:childTnLst>
                                    <p:animClr clrSpc="hsl" dir="cw">
                                      <p:cBhvr override="childStyle">
                                        <p:cTn id="20" dur="5000" fill="hold"/>
                                        <p:tgtEl>
                                          <p:spTgt spid="7"/>
                                        </p:tgtEl>
                                        <p:attrNameLst>
                                          <p:attrName>style.color</p:attrName>
                                        </p:attrNameLst>
                                      </p:cBhvr>
                                      <p:by>
                                        <p:hsl h="7200000" s="0" l="0"/>
                                      </p:by>
                                    </p:animClr>
                                    <p:animClr clrSpc="hsl" dir="cw">
                                      <p:cBhvr>
                                        <p:cTn id="21" dur="5000" fill="hold"/>
                                        <p:tgtEl>
                                          <p:spTgt spid="7"/>
                                        </p:tgtEl>
                                        <p:attrNameLst>
                                          <p:attrName>fillcolor</p:attrName>
                                        </p:attrNameLst>
                                      </p:cBhvr>
                                      <p:by>
                                        <p:hsl h="7200000" s="0" l="0"/>
                                      </p:by>
                                    </p:animClr>
                                    <p:animClr clrSpc="hsl" dir="cw">
                                      <p:cBhvr>
                                        <p:cTn id="22" dur="5000" fill="hold"/>
                                        <p:tgtEl>
                                          <p:spTgt spid="7"/>
                                        </p:tgtEl>
                                        <p:attrNameLst>
                                          <p:attrName>stroke.color</p:attrName>
                                        </p:attrNameLst>
                                      </p:cBhvr>
                                      <p:by>
                                        <p:hsl h="7200000" s="0" l="0"/>
                                      </p:by>
                                    </p:animClr>
                                    <p:set>
                                      <p:cBhvr>
                                        <p:cTn id="23" dur="5000" fill="hold"/>
                                        <p:tgtEl>
                                          <p:spTgt spid="7"/>
                                        </p:tgtEl>
                                        <p:attrNameLst>
                                          <p:attrName>fill.type</p:attrName>
                                        </p:attrNameLst>
                                      </p:cBhvr>
                                      <p:to>
                                        <p:strVal val="solid"/>
                                      </p:to>
                                    </p:set>
                                  </p:childTnLst>
                                </p:cTn>
                              </p:par>
                            </p:childTnLst>
                          </p:cTn>
                        </p:par>
                        <p:par>
                          <p:cTn id="24" fill="hold">
                            <p:stCondLst>
                              <p:cond delay="15000"/>
                            </p:stCondLst>
                            <p:childTnLst>
                              <p:par>
                                <p:cTn id="25" presetID="22" presetClass="emph" presetSubtype="0" fill="hold" grpId="3" nodeType="afterEffect">
                                  <p:stCondLst>
                                    <p:cond delay="0"/>
                                  </p:stCondLst>
                                  <p:iterate type="lt">
                                    <p:tmPct val="0"/>
                                  </p:iterate>
                                  <p:childTnLst>
                                    <p:animClr clrSpc="hsl" dir="cw">
                                      <p:cBhvr override="childStyle">
                                        <p:cTn id="26" dur="5000" fill="hold"/>
                                        <p:tgtEl>
                                          <p:spTgt spid="7"/>
                                        </p:tgtEl>
                                        <p:attrNameLst>
                                          <p:attrName>style.color</p:attrName>
                                        </p:attrNameLst>
                                      </p:cBhvr>
                                      <p:by>
                                        <p:hsl h="-7200000" s="0" l="0"/>
                                      </p:by>
                                    </p:animClr>
                                    <p:animClr clrSpc="hsl" dir="cw">
                                      <p:cBhvr>
                                        <p:cTn id="27" dur="5000" fill="hold"/>
                                        <p:tgtEl>
                                          <p:spTgt spid="7"/>
                                        </p:tgtEl>
                                        <p:attrNameLst>
                                          <p:attrName>fillcolor</p:attrName>
                                        </p:attrNameLst>
                                      </p:cBhvr>
                                      <p:by>
                                        <p:hsl h="-7200000" s="0" l="0"/>
                                      </p:by>
                                    </p:animClr>
                                    <p:animClr clrSpc="hsl" dir="cw">
                                      <p:cBhvr>
                                        <p:cTn id="28" dur="5000" fill="hold"/>
                                        <p:tgtEl>
                                          <p:spTgt spid="7"/>
                                        </p:tgtEl>
                                        <p:attrNameLst>
                                          <p:attrName>stroke.color</p:attrName>
                                        </p:attrNameLst>
                                      </p:cBhvr>
                                      <p:by>
                                        <p:hsl h="-7200000" s="0" l="0"/>
                                      </p:by>
                                    </p:animClr>
                                    <p:set>
                                      <p:cBhvr>
                                        <p:cTn id="29" dur="5000" fill="hold"/>
                                        <p:tgtEl>
                                          <p:spTgt spid="7"/>
                                        </p:tgtEl>
                                        <p:attrNameLst>
                                          <p:attrName>fill.type</p:attrName>
                                        </p:attrNameLst>
                                      </p:cBhvr>
                                      <p:to>
                                        <p:strVal val="solid"/>
                                      </p:to>
                                    </p:set>
                                  </p:childTnLst>
                                </p:cTn>
                              </p:par>
                            </p:childTnLst>
                          </p:cTn>
                        </p:par>
                        <p:par>
                          <p:cTn id="30" fill="hold">
                            <p:stCondLst>
                              <p:cond delay="20000"/>
                            </p:stCondLst>
                            <p:childTnLst>
                              <p:par>
                                <p:cTn id="31" presetID="8" presetClass="emph" presetSubtype="0" fill="hold" grpId="1" nodeType="afterEffect">
                                  <p:stCondLst>
                                    <p:cond delay="0"/>
                                  </p:stCondLst>
                                  <p:iterate type="lt">
                                    <p:tmPct val="0"/>
                                  </p:iterate>
                                  <p:childTnLst>
                                    <p:animRot by="21600000">
                                      <p:cBhvr>
                                        <p:cTn id="32" dur="5000" fill="hold"/>
                                        <p:tgtEl>
                                          <p:spTgt spid="7"/>
                                        </p:tgtEl>
                                        <p:attrNameLst>
                                          <p:attrName>r</p:attrName>
                                        </p:attrNameLst>
                                      </p:cBhvr>
                                    </p:animRot>
                                  </p:childTnLst>
                                </p:cTn>
                              </p:par>
                            </p:childTnLst>
                          </p:cTn>
                        </p:par>
                        <p:par>
                          <p:cTn id="33" fill="hold">
                            <p:stCondLst>
                              <p:cond delay="25000"/>
                            </p:stCondLst>
                            <p:childTnLst>
                              <p:par>
                                <p:cTn id="34" presetID="26" presetClass="entr" presetSubtype="0" fill="hold" grpId="13" nodeType="afterEffect">
                                  <p:stCondLst>
                                    <p:cond delay="0"/>
                                  </p:stCondLst>
                                  <p:iterate type="lt">
                                    <p:tmPct val="0"/>
                                  </p:iterate>
                                  <p:childTnLst>
                                    <p:set>
                                      <p:cBhvr>
                                        <p:cTn id="35" dur="1" fill="hold">
                                          <p:stCondLst>
                                            <p:cond delay="0"/>
                                          </p:stCondLst>
                                        </p:cTn>
                                        <p:tgtEl>
                                          <p:spTgt spid="7"/>
                                        </p:tgtEl>
                                        <p:attrNameLst>
                                          <p:attrName>style.visibility</p:attrName>
                                        </p:attrNameLst>
                                      </p:cBhvr>
                                      <p:to>
                                        <p:strVal val="visible"/>
                                      </p:to>
                                    </p:set>
                                    <p:animEffect transition="in" filter="wipe(down)">
                                      <p:cBhvr>
                                        <p:cTn id="36" dur="1450">
                                          <p:stCondLst>
                                            <p:cond delay="0"/>
                                          </p:stCondLst>
                                        </p:cTn>
                                        <p:tgtEl>
                                          <p:spTgt spid="7"/>
                                        </p:tgtEl>
                                      </p:cBhvr>
                                    </p:animEffect>
                                    <p:anim calcmode="lin" valueType="num">
                                      <p:cBhvr>
                                        <p:cTn id="37" dur="4555"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8" dur="1660"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9" dur="1660" tmFilter="0, 0; 0.125,0.2665; 0.25,0.4; 0.375,0.465; 0.5,0.5;  0.625,0.535; 0.75,0.6; 0.875,0.7335; 1,1">
                                          <p:stCondLst>
                                            <p:cond delay="1660"/>
                                          </p:stCondLst>
                                        </p:cTn>
                                        <p:tgtEl>
                                          <p:spTgt spid="7"/>
                                        </p:tgtEl>
                                        <p:attrNameLst>
                                          <p:attrName>ppt_y</p:attrName>
                                        </p:attrNameLst>
                                      </p:cBhvr>
                                      <p:tavLst>
                                        <p:tav tm="0" fmla="#ppt_y-sin(pi*$)/9">
                                          <p:val>
                                            <p:fltVal val="0"/>
                                          </p:val>
                                        </p:tav>
                                        <p:tav tm="100000">
                                          <p:val>
                                            <p:fltVal val="1"/>
                                          </p:val>
                                        </p:tav>
                                      </p:tavLst>
                                    </p:anim>
                                    <p:anim calcmode="lin" valueType="num">
                                      <p:cBhvr>
                                        <p:cTn id="40" dur="830" tmFilter="0, 0; 0.125,0.2665; 0.25,0.4; 0.375,0.465; 0.5,0.5;  0.625,0.535; 0.75,0.6; 0.875,0.7335; 1,1">
                                          <p:stCondLst>
                                            <p:cond delay="3310"/>
                                          </p:stCondLst>
                                        </p:cTn>
                                        <p:tgtEl>
                                          <p:spTgt spid="7"/>
                                        </p:tgtEl>
                                        <p:attrNameLst>
                                          <p:attrName>ppt_y</p:attrName>
                                        </p:attrNameLst>
                                      </p:cBhvr>
                                      <p:tavLst>
                                        <p:tav tm="0" fmla="#ppt_y-sin(pi*$)/27">
                                          <p:val>
                                            <p:fltVal val="0"/>
                                          </p:val>
                                        </p:tav>
                                        <p:tav tm="100000">
                                          <p:val>
                                            <p:fltVal val="1"/>
                                          </p:val>
                                        </p:tav>
                                      </p:tavLst>
                                    </p:anim>
                                    <p:anim calcmode="lin" valueType="num">
                                      <p:cBhvr>
                                        <p:cTn id="41" dur="410" tmFilter="0, 0; 0.125,0.2665; 0.25,0.4; 0.375,0.465; 0.5,0.5;  0.625,0.535; 0.75,0.6; 0.875,0.7335; 1,1">
                                          <p:stCondLst>
                                            <p:cond delay="4140"/>
                                          </p:stCondLst>
                                        </p:cTn>
                                        <p:tgtEl>
                                          <p:spTgt spid="7"/>
                                        </p:tgtEl>
                                        <p:attrNameLst>
                                          <p:attrName>ppt_y</p:attrName>
                                        </p:attrNameLst>
                                      </p:cBhvr>
                                      <p:tavLst>
                                        <p:tav tm="0" fmla="#ppt_y-sin(pi*$)/81">
                                          <p:val>
                                            <p:fltVal val="0"/>
                                          </p:val>
                                        </p:tav>
                                        <p:tav tm="100000">
                                          <p:val>
                                            <p:fltVal val="1"/>
                                          </p:val>
                                        </p:tav>
                                      </p:tavLst>
                                    </p:anim>
                                    <p:animScale>
                                      <p:cBhvr>
                                        <p:cTn id="42" dur="65">
                                          <p:stCondLst>
                                            <p:cond delay="1625"/>
                                          </p:stCondLst>
                                        </p:cTn>
                                        <p:tgtEl>
                                          <p:spTgt spid="7"/>
                                        </p:tgtEl>
                                      </p:cBhvr>
                                      <p:to x="100000" y="60000"/>
                                    </p:animScale>
                                    <p:animScale>
                                      <p:cBhvr>
                                        <p:cTn id="43" dur="415" decel="50000">
                                          <p:stCondLst>
                                            <p:cond delay="1690"/>
                                          </p:stCondLst>
                                        </p:cTn>
                                        <p:tgtEl>
                                          <p:spTgt spid="7"/>
                                        </p:tgtEl>
                                      </p:cBhvr>
                                      <p:to x="100000" y="100000"/>
                                    </p:animScale>
                                    <p:animScale>
                                      <p:cBhvr>
                                        <p:cTn id="44" dur="65">
                                          <p:stCondLst>
                                            <p:cond delay="3280"/>
                                          </p:stCondLst>
                                        </p:cTn>
                                        <p:tgtEl>
                                          <p:spTgt spid="7"/>
                                        </p:tgtEl>
                                      </p:cBhvr>
                                      <p:to x="100000" y="80000"/>
                                    </p:animScale>
                                    <p:animScale>
                                      <p:cBhvr>
                                        <p:cTn id="45" dur="415" decel="50000">
                                          <p:stCondLst>
                                            <p:cond delay="3345"/>
                                          </p:stCondLst>
                                        </p:cTn>
                                        <p:tgtEl>
                                          <p:spTgt spid="7"/>
                                        </p:tgtEl>
                                      </p:cBhvr>
                                      <p:to x="100000" y="100000"/>
                                    </p:animScale>
                                    <p:animScale>
                                      <p:cBhvr>
                                        <p:cTn id="46" dur="65">
                                          <p:stCondLst>
                                            <p:cond delay="4105"/>
                                          </p:stCondLst>
                                        </p:cTn>
                                        <p:tgtEl>
                                          <p:spTgt spid="7"/>
                                        </p:tgtEl>
                                      </p:cBhvr>
                                      <p:to x="100000" y="90000"/>
                                    </p:animScale>
                                    <p:animScale>
                                      <p:cBhvr>
                                        <p:cTn id="47" dur="415" decel="50000">
                                          <p:stCondLst>
                                            <p:cond delay="4170"/>
                                          </p:stCondLst>
                                        </p:cTn>
                                        <p:tgtEl>
                                          <p:spTgt spid="7"/>
                                        </p:tgtEl>
                                      </p:cBhvr>
                                      <p:to x="100000" y="100000"/>
                                    </p:animScale>
                                    <p:animScale>
                                      <p:cBhvr>
                                        <p:cTn id="48" dur="65">
                                          <p:stCondLst>
                                            <p:cond delay="4520"/>
                                          </p:stCondLst>
                                        </p:cTn>
                                        <p:tgtEl>
                                          <p:spTgt spid="7"/>
                                        </p:tgtEl>
                                      </p:cBhvr>
                                      <p:to x="100000" y="95000"/>
                                    </p:animScale>
                                    <p:animScale>
                                      <p:cBhvr>
                                        <p:cTn id="49" dur="415" decel="50000">
                                          <p:stCondLst>
                                            <p:cond delay="4585"/>
                                          </p:stCondLst>
                                        </p:cTn>
                                        <p:tgtEl>
                                          <p:spTgt spid="7"/>
                                        </p:tgtEl>
                                      </p:cBhvr>
                                      <p:to x="100000" y="100000"/>
                                    </p:animScale>
                                  </p:childTnLst>
                                </p:cTn>
                              </p:par>
                            </p:childTnLst>
                          </p:cTn>
                        </p:par>
                        <p:par>
                          <p:cTn id="50" fill="hold">
                            <p:stCondLst>
                              <p:cond delay="30000"/>
                            </p:stCondLst>
                            <p:childTnLst>
                              <p:par>
                                <p:cTn id="51" presetID="22" presetClass="emph" presetSubtype="0" fill="hold" grpId="2" nodeType="afterEffect">
                                  <p:stCondLst>
                                    <p:cond delay="0"/>
                                  </p:stCondLst>
                                  <p:iterate type="lt">
                                    <p:tmPct val="0"/>
                                  </p:iterate>
                                  <p:childTnLst>
                                    <p:animClr clrSpc="hsl" dir="cw">
                                      <p:cBhvr override="childStyle">
                                        <p:cTn id="52" dur="5000" fill="hold"/>
                                        <p:tgtEl>
                                          <p:spTgt spid="7"/>
                                        </p:tgtEl>
                                        <p:attrNameLst>
                                          <p:attrName>style.color</p:attrName>
                                        </p:attrNameLst>
                                      </p:cBhvr>
                                      <p:by>
                                        <p:hsl h="-7200000" s="0" l="0"/>
                                      </p:by>
                                    </p:animClr>
                                    <p:animClr clrSpc="hsl" dir="cw">
                                      <p:cBhvr>
                                        <p:cTn id="53" dur="5000" fill="hold"/>
                                        <p:tgtEl>
                                          <p:spTgt spid="7"/>
                                        </p:tgtEl>
                                        <p:attrNameLst>
                                          <p:attrName>fillcolor</p:attrName>
                                        </p:attrNameLst>
                                      </p:cBhvr>
                                      <p:by>
                                        <p:hsl h="-7200000" s="0" l="0"/>
                                      </p:by>
                                    </p:animClr>
                                    <p:animClr clrSpc="hsl" dir="cw">
                                      <p:cBhvr>
                                        <p:cTn id="54" dur="5000" fill="hold"/>
                                        <p:tgtEl>
                                          <p:spTgt spid="7"/>
                                        </p:tgtEl>
                                        <p:attrNameLst>
                                          <p:attrName>stroke.color</p:attrName>
                                        </p:attrNameLst>
                                      </p:cBhvr>
                                      <p:by>
                                        <p:hsl h="-7200000" s="0" l="0"/>
                                      </p:by>
                                    </p:animClr>
                                    <p:set>
                                      <p:cBhvr>
                                        <p:cTn id="55" dur="5000" fill="hold"/>
                                        <p:tgtEl>
                                          <p:spTgt spid="7"/>
                                        </p:tgtEl>
                                        <p:attrNameLst>
                                          <p:attrName>fill.type</p:attrName>
                                        </p:attrNameLst>
                                      </p:cBhvr>
                                      <p:to>
                                        <p:strVal val="solid"/>
                                      </p:to>
                                    </p:set>
                                  </p:childTnLst>
                                </p:cTn>
                              </p:par>
                            </p:childTnLst>
                          </p:cTn>
                        </p:par>
                        <p:par>
                          <p:cTn id="56" fill="hold">
                            <p:stCondLst>
                              <p:cond delay="35000"/>
                            </p:stCondLst>
                            <p:childTnLst>
                              <p:par>
                                <p:cTn id="57" presetID="8" presetClass="emph" presetSubtype="0" fill="hold" grpId="4" nodeType="afterEffect">
                                  <p:stCondLst>
                                    <p:cond delay="0"/>
                                  </p:stCondLst>
                                  <p:iterate type="lt">
                                    <p:tmPct val="0"/>
                                  </p:iterate>
                                  <p:childTnLst>
                                    <p:animRot by="21600000">
                                      <p:cBhvr>
                                        <p:cTn id="58" dur="5000" fill="hold"/>
                                        <p:tgtEl>
                                          <p:spTgt spid="7"/>
                                        </p:tgtEl>
                                        <p:attrNameLst>
                                          <p:attrName>r</p:attrName>
                                        </p:attrNameLst>
                                      </p:cBhvr>
                                    </p:animRot>
                                  </p:childTnLst>
                                </p:cTn>
                              </p:par>
                              <p:par>
                                <p:cTn id="59" presetID="38" presetClass="entr" presetSubtype="0" accel="50000" fill="hold" grpId="15" nodeType="withEffect">
                                  <p:stCondLst>
                                    <p:cond delay="0"/>
                                  </p:stCondLst>
                                  <p:iterate type="lt">
                                    <p:tmPct val="50000"/>
                                  </p:iterate>
                                  <p:childTnLst>
                                    <p:set>
                                      <p:cBhvr>
                                        <p:cTn id="60" dur="1" fill="hold">
                                          <p:stCondLst>
                                            <p:cond delay="0"/>
                                          </p:stCondLst>
                                        </p:cTn>
                                        <p:tgtEl>
                                          <p:spTgt spid="7"/>
                                        </p:tgtEl>
                                        <p:attrNameLst>
                                          <p:attrName>style.visibility</p:attrName>
                                        </p:attrNameLst>
                                      </p:cBhvr>
                                      <p:to>
                                        <p:strVal val="visible"/>
                                      </p:to>
                                    </p:set>
                                    <p:set>
                                      <p:cBhvr>
                                        <p:cTn id="61" dur="2275" fill="hold">
                                          <p:stCondLst>
                                            <p:cond delay="0"/>
                                          </p:stCondLst>
                                        </p:cTn>
                                        <p:tgtEl>
                                          <p:spTgt spid="7"/>
                                        </p:tgtEl>
                                        <p:attrNameLst>
                                          <p:attrName>style.rotation</p:attrName>
                                        </p:attrNameLst>
                                      </p:cBhvr>
                                      <p:to>
                                        <p:strVal val="-45.0"/>
                                      </p:to>
                                    </p:set>
                                    <p:anim calcmode="lin" valueType="num">
                                      <p:cBhvr>
                                        <p:cTn id="6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6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6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6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66" fill="hold">
                            <p:stCondLst>
                              <p:cond delay="67500"/>
                            </p:stCondLst>
                            <p:childTnLst>
                              <p:par>
                                <p:cTn id="67" presetID="22" presetClass="emph" presetSubtype="0" fill="hold" grpId="5" nodeType="afterEffect">
                                  <p:stCondLst>
                                    <p:cond delay="0"/>
                                  </p:stCondLst>
                                  <p:iterate type="lt">
                                    <p:tmPct val="0"/>
                                  </p:iterate>
                                  <p:childTnLst>
                                    <p:animClr clrSpc="hsl" dir="cw">
                                      <p:cBhvr override="childStyle">
                                        <p:cTn id="68" dur="5000" fill="hold"/>
                                        <p:tgtEl>
                                          <p:spTgt spid="7"/>
                                        </p:tgtEl>
                                        <p:attrNameLst>
                                          <p:attrName>style.color</p:attrName>
                                        </p:attrNameLst>
                                      </p:cBhvr>
                                      <p:by>
                                        <p:hsl h="-7200000" s="0" l="0"/>
                                      </p:by>
                                    </p:animClr>
                                    <p:animClr clrSpc="hsl" dir="cw">
                                      <p:cBhvr>
                                        <p:cTn id="69" dur="5000" fill="hold"/>
                                        <p:tgtEl>
                                          <p:spTgt spid="7"/>
                                        </p:tgtEl>
                                        <p:attrNameLst>
                                          <p:attrName>fillcolor</p:attrName>
                                        </p:attrNameLst>
                                      </p:cBhvr>
                                      <p:by>
                                        <p:hsl h="-7200000" s="0" l="0"/>
                                      </p:by>
                                    </p:animClr>
                                    <p:animClr clrSpc="hsl" dir="cw">
                                      <p:cBhvr>
                                        <p:cTn id="70" dur="5000" fill="hold"/>
                                        <p:tgtEl>
                                          <p:spTgt spid="7"/>
                                        </p:tgtEl>
                                        <p:attrNameLst>
                                          <p:attrName>stroke.color</p:attrName>
                                        </p:attrNameLst>
                                      </p:cBhvr>
                                      <p:by>
                                        <p:hsl h="-7200000" s="0" l="0"/>
                                      </p:by>
                                    </p:animClr>
                                    <p:set>
                                      <p:cBhvr>
                                        <p:cTn id="71" dur="5000" fill="hold"/>
                                        <p:tgtEl>
                                          <p:spTgt spid="7"/>
                                        </p:tgtEl>
                                        <p:attrNameLst>
                                          <p:attrName>fill.type</p:attrName>
                                        </p:attrNameLst>
                                      </p:cBhvr>
                                      <p:to>
                                        <p:strVal val="solid"/>
                                      </p:to>
                                    </p:set>
                                  </p:childTnLst>
                                </p:cTn>
                              </p:par>
                            </p:childTnLst>
                          </p:cTn>
                        </p:par>
                        <p:par>
                          <p:cTn id="72" fill="hold">
                            <p:stCondLst>
                              <p:cond delay="72500"/>
                            </p:stCondLst>
                            <p:childTnLst>
                              <p:par>
                                <p:cTn id="73" presetID="22" presetClass="emph" presetSubtype="0" fill="hold" grpId="6" nodeType="afterEffect">
                                  <p:stCondLst>
                                    <p:cond delay="0"/>
                                  </p:stCondLst>
                                  <p:iterate type="lt">
                                    <p:tmPct val="0"/>
                                  </p:iterate>
                                  <p:childTnLst>
                                    <p:animClr clrSpc="hsl" dir="cw">
                                      <p:cBhvr override="childStyle">
                                        <p:cTn id="74" dur="5000" fill="hold"/>
                                        <p:tgtEl>
                                          <p:spTgt spid="7"/>
                                        </p:tgtEl>
                                        <p:attrNameLst>
                                          <p:attrName>style.color</p:attrName>
                                        </p:attrNameLst>
                                      </p:cBhvr>
                                      <p:by>
                                        <p:hsl h="-7200000" s="0" l="0"/>
                                      </p:by>
                                    </p:animClr>
                                    <p:animClr clrSpc="hsl" dir="cw">
                                      <p:cBhvr>
                                        <p:cTn id="75" dur="5000" fill="hold"/>
                                        <p:tgtEl>
                                          <p:spTgt spid="7"/>
                                        </p:tgtEl>
                                        <p:attrNameLst>
                                          <p:attrName>fillcolor</p:attrName>
                                        </p:attrNameLst>
                                      </p:cBhvr>
                                      <p:by>
                                        <p:hsl h="-7200000" s="0" l="0"/>
                                      </p:by>
                                    </p:animClr>
                                    <p:animClr clrSpc="hsl" dir="cw">
                                      <p:cBhvr>
                                        <p:cTn id="76" dur="5000" fill="hold"/>
                                        <p:tgtEl>
                                          <p:spTgt spid="7"/>
                                        </p:tgtEl>
                                        <p:attrNameLst>
                                          <p:attrName>stroke.color</p:attrName>
                                        </p:attrNameLst>
                                      </p:cBhvr>
                                      <p:by>
                                        <p:hsl h="-7200000" s="0" l="0"/>
                                      </p:by>
                                    </p:animClr>
                                    <p:set>
                                      <p:cBhvr>
                                        <p:cTn id="77" dur="5000" fill="hold"/>
                                        <p:tgtEl>
                                          <p:spTgt spid="7"/>
                                        </p:tgtEl>
                                        <p:attrNameLst>
                                          <p:attrName>fill.type</p:attrName>
                                        </p:attrNameLst>
                                      </p:cBhvr>
                                      <p:to>
                                        <p:strVal val="solid"/>
                                      </p:to>
                                    </p:set>
                                  </p:childTnLst>
                                </p:cTn>
                              </p:par>
                            </p:childTnLst>
                          </p:cTn>
                        </p:par>
                        <p:par>
                          <p:cTn id="78" fill="hold">
                            <p:stCondLst>
                              <p:cond delay="77500"/>
                            </p:stCondLst>
                            <p:childTnLst>
                              <p:par>
                                <p:cTn id="79" presetID="38" presetClass="entr" presetSubtype="0" accel="50000" fill="hold" grpId="14" nodeType="afterEffect">
                                  <p:stCondLst>
                                    <p:cond delay="0"/>
                                  </p:stCondLst>
                                  <p:iterate type="lt">
                                    <p:tmPct val="50000"/>
                                  </p:iterate>
                                  <p:childTnLst>
                                    <p:set>
                                      <p:cBhvr>
                                        <p:cTn id="80" dur="1" fill="hold">
                                          <p:stCondLst>
                                            <p:cond delay="0"/>
                                          </p:stCondLst>
                                        </p:cTn>
                                        <p:tgtEl>
                                          <p:spTgt spid="7"/>
                                        </p:tgtEl>
                                        <p:attrNameLst>
                                          <p:attrName>style.visibility</p:attrName>
                                        </p:attrNameLst>
                                      </p:cBhvr>
                                      <p:to>
                                        <p:strVal val="visible"/>
                                      </p:to>
                                    </p:set>
                                    <p:set>
                                      <p:cBhvr>
                                        <p:cTn id="81" dur="2275" fill="hold">
                                          <p:stCondLst>
                                            <p:cond delay="0"/>
                                          </p:stCondLst>
                                        </p:cTn>
                                        <p:tgtEl>
                                          <p:spTgt spid="7"/>
                                        </p:tgtEl>
                                        <p:attrNameLst>
                                          <p:attrName>style.rotation</p:attrName>
                                        </p:attrNameLst>
                                      </p:cBhvr>
                                      <p:to>
                                        <p:strVal val="-45.0"/>
                                      </p:to>
                                    </p:set>
                                    <p:anim calcmode="lin" valueType="num">
                                      <p:cBhvr>
                                        <p:cTn id="8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8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8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8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86" fill="hold">
                            <p:stCondLst>
                              <p:cond delay="110000"/>
                            </p:stCondLst>
                            <p:childTnLst>
                              <p:par>
                                <p:cTn id="87" presetID="22" presetClass="emph" presetSubtype="0" fill="hold" grpId="7" nodeType="afterEffect">
                                  <p:stCondLst>
                                    <p:cond delay="0"/>
                                  </p:stCondLst>
                                  <p:iterate type="lt">
                                    <p:tmPct val="0"/>
                                  </p:iterate>
                                  <p:childTnLst>
                                    <p:animClr clrSpc="hsl" dir="cw">
                                      <p:cBhvr override="childStyle">
                                        <p:cTn id="88" dur="5000" fill="hold"/>
                                        <p:tgtEl>
                                          <p:spTgt spid="7"/>
                                        </p:tgtEl>
                                        <p:attrNameLst>
                                          <p:attrName>style.color</p:attrName>
                                        </p:attrNameLst>
                                      </p:cBhvr>
                                      <p:by>
                                        <p:hsl h="-7200000" s="0" l="0"/>
                                      </p:by>
                                    </p:animClr>
                                    <p:animClr clrSpc="hsl" dir="cw">
                                      <p:cBhvr>
                                        <p:cTn id="89" dur="5000" fill="hold"/>
                                        <p:tgtEl>
                                          <p:spTgt spid="7"/>
                                        </p:tgtEl>
                                        <p:attrNameLst>
                                          <p:attrName>fillcolor</p:attrName>
                                        </p:attrNameLst>
                                      </p:cBhvr>
                                      <p:by>
                                        <p:hsl h="-7200000" s="0" l="0"/>
                                      </p:by>
                                    </p:animClr>
                                    <p:animClr clrSpc="hsl" dir="cw">
                                      <p:cBhvr>
                                        <p:cTn id="90" dur="5000" fill="hold"/>
                                        <p:tgtEl>
                                          <p:spTgt spid="7"/>
                                        </p:tgtEl>
                                        <p:attrNameLst>
                                          <p:attrName>stroke.color</p:attrName>
                                        </p:attrNameLst>
                                      </p:cBhvr>
                                      <p:by>
                                        <p:hsl h="-7200000" s="0" l="0"/>
                                      </p:by>
                                    </p:animClr>
                                    <p:set>
                                      <p:cBhvr>
                                        <p:cTn id="91" dur="5000" fill="hold"/>
                                        <p:tgtEl>
                                          <p:spTgt spid="7"/>
                                        </p:tgtEl>
                                        <p:attrNameLst>
                                          <p:attrName>fill.type</p:attrName>
                                        </p:attrNameLst>
                                      </p:cBhvr>
                                      <p:to>
                                        <p:strVal val="solid"/>
                                      </p:to>
                                    </p:set>
                                  </p:childTnLst>
                                </p:cTn>
                              </p:par>
                            </p:childTnLst>
                          </p:cTn>
                        </p:par>
                        <p:par>
                          <p:cTn id="92" fill="hold">
                            <p:stCondLst>
                              <p:cond delay="115000"/>
                            </p:stCondLst>
                            <p:childTnLst>
                              <p:par>
                                <p:cTn id="93" presetID="22" presetClass="emph" presetSubtype="0" fill="hold" grpId="8" nodeType="afterEffect">
                                  <p:stCondLst>
                                    <p:cond delay="0"/>
                                  </p:stCondLst>
                                  <p:iterate type="lt">
                                    <p:tmPct val="0"/>
                                  </p:iterate>
                                  <p:childTnLst>
                                    <p:animClr clrSpc="hsl" dir="cw">
                                      <p:cBhvr override="childStyle">
                                        <p:cTn id="94" dur="5000" fill="hold"/>
                                        <p:tgtEl>
                                          <p:spTgt spid="7"/>
                                        </p:tgtEl>
                                        <p:attrNameLst>
                                          <p:attrName>style.color</p:attrName>
                                        </p:attrNameLst>
                                      </p:cBhvr>
                                      <p:by>
                                        <p:hsl h="-7200000" s="0" l="0"/>
                                      </p:by>
                                    </p:animClr>
                                    <p:animClr clrSpc="hsl" dir="cw">
                                      <p:cBhvr>
                                        <p:cTn id="95" dur="5000" fill="hold"/>
                                        <p:tgtEl>
                                          <p:spTgt spid="7"/>
                                        </p:tgtEl>
                                        <p:attrNameLst>
                                          <p:attrName>fillcolor</p:attrName>
                                        </p:attrNameLst>
                                      </p:cBhvr>
                                      <p:by>
                                        <p:hsl h="-7200000" s="0" l="0"/>
                                      </p:by>
                                    </p:animClr>
                                    <p:animClr clrSpc="hsl" dir="cw">
                                      <p:cBhvr>
                                        <p:cTn id="96" dur="5000" fill="hold"/>
                                        <p:tgtEl>
                                          <p:spTgt spid="7"/>
                                        </p:tgtEl>
                                        <p:attrNameLst>
                                          <p:attrName>stroke.color</p:attrName>
                                        </p:attrNameLst>
                                      </p:cBhvr>
                                      <p:by>
                                        <p:hsl h="-7200000" s="0" l="0"/>
                                      </p:by>
                                    </p:animClr>
                                    <p:set>
                                      <p:cBhvr>
                                        <p:cTn id="97" dur="5000" fill="hold"/>
                                        <p:tgtEl>
                                          <p:spTgt spid="7"/>
                                        </p:tgtEl>
                                        <p:attrNameLst>
                                          <p:attrName>fill.type</p:attrName>
                                        </p:attrNameLst>
                                      </p:cBhvr>
                                      <p:to>
                                        <p:strVal val="solid"/>
                                      </p:to>
                                    </p:set>
                                  </p:childTnLst>
                                </p:cTn>
                              </p:par>
                            </p:childTnLst>
                          </p:cTn>
                        </p:par>
                        <p:par>
                          <p:cTn id="98" fill="hold">
                            <p:stCondLst>
                              <p:cond delay="120000"/>
                            </p:stCondLst>
                            <p:childTnLst>
                              <p:par>
                                <p:cTn id="99" presetID="8" presetClass="emph" presetSubtype="0" fill="hold" grpId="9" nodeType="afterEffect">
                                  <p:stCondLst>
                                    <p:cond delay="0"/>
                                  </p:stCondLst>
                                  <p:iterate type="lt">
                                    <p:tmPct val="0"/>
                                  </p:iterate>
                                  <p:childTnLst>
                                    <p:animRot by="21600000">
                                      <p:cBhvr>
                                        <p:cTn id="100" dur="5000" fill="hold"/>
                                        <p:tgtEl>
                                          <p:spTgt spid="7"/>
                                        </p:tgtEl>
                                        <p:attrNameLst>
                                          <p:attrName>r</p:attrName>
                                        </p:attrNameLst>
                                      </p:cBhvr>
                                    </p:animRot>
                                  </p:childTnLst>
                                </p:cTn>
                              </p:par>
                            </p:childTnLst>
                          </p:cTn>
                        </p:par>
                        <p:par>
                          <p:cTn id="101" fill="hold">
                            <p:stCondLst>
                              <p:cond delay="125000"/>
                            </p:stCondLst>
                            <p:childTnLst>
                              <p:par>
                                <p:cTn id="102" presetID="22" presetClass="emph" presetSubtype="0" fill="hold" grpId="10" nodeType="afterEffect">
                                  <p:stCondLst>
                                    <p:cond delay="0"/>
                                  </p:stCondLst>
                                  <p:iterate type="lt">
                                    <p:tmPct val="0"/>
                                  </p:iterate>
                                  <p:childTnLst>
                                    <p:animClr clrSpc="hsl" dir="cw">
                                      <p:cBhvr override="childStyle">
                                        <p:cTn id="103" dur="5000" fill="hold"/>
                                        <p:tgtEl>
                                          <p:spTgt spid="7"/>
                                        </p:tgtEl>
                                        <p:attrNameLst>
                                          <p:attrName>style.color</p:attrName>
                                        </p:attrNameLst>
                                      </p:cBhvr>
                                      <p:by>
                                        <p:hsl h="-7200000" s="0" l="0"/>
                                      </p:by>
                                    </p:animClr>
                                    <p:animClr clrSpc="hsl" dir="cw">
                                      <p:cBhvr>
                                        <p:cTn id="104" dur="5000" fill="hold"/>
                                        <p:tgtEl>
                                          <p:spTgt spid="7"/>
                                        </p:tgtEl>
                                        <p:attrNameLst>
                                          <p:attrName>fillcolor</p:attrName>
                                        </p:attrNameLst>
                                      </p:cBhvr>
                                      <p:by>
                                        <p:hsl h="-7200000" s="0" l="0"/>
                                      </p:by>
                                    </p:animClr>
                                    <p:animClr clrSpc="hsl" dir="cw">
                                      <p:cBhvr>
                                        <p:cTn id="105" dur="5000" fill="hold"/>
                                        <p:tgtEl>
                                          <p:spTgt spid="7"/>
                                        </p:tgtEl>
                                        <p:attrNameLst>
                                          <p:attrName>stroke.color</p:attrName>
                                        </p:attrNameLst>
                                      </p:cBhvr>
                                      <p:by>
                                        <p:hsl h="-7200000" s="0" l="0"/>
                                      </p:by>
                                    </p:animClr>
                                    <p:set>
                                      <p:cBhvr>
                                        <p:cTn id="106" dur="5000" fill="hold"/>
                                        <p:tgtEl>
                                          <p:spTgt spid="7"/>
                                        </p:tgtEl>
                                        <p:attrNameLst>
                                          <p:attrName>fill.type</p:attrName>
                                        </p:attrNameLst>
                                      </p:cBhvr>
                                      <p:to>
                                        <p:strVal val="solid"/>
                                      </p:to>
                                    </p:set>
                                  </p:childTnLst>
                                </p:cTn>
                              </p:par>
                            </p:childTnLst>
                          </p:cTn>
                        </p:par>
                        <p:par>
                          <p:cTn id="107" fill="hold">
                            <p:stCondLst>
                              <p:cond delay="130000"/>
                            </p:stCondLst>
                            <p:childTnLst>
                              <p:par>
                                <p:cTn id="108" presetID="21" presetClass="emph" presetSubtype="0" fill="hold" grpId="12" nodeType="afterEffect">
                                  <p:stCondLst>
                                    <p:cond delay="0"/>
                                  </p:stCondLst>
                                  <p:iterate type="lt">
                                    <p:tmPct val="0"/>
                                  </p:iterate>
                                  <p:childTnLst>
                                    <p:animClr clrSpc="hsl" dir="cw">
                                      <p:cBhvr override="childStyle">
                                        <p:cTn id="109" dur="5000" fill="hold"/>
                                        <p:tgtEl>
                                          <p:spTgt spid="7"/>
                                        </p:tgtEl>
                                        <p:attrNameLst>
                                          <p:attrName>style.color</p:attrName>
                                        </p:attrNameLst>
                                      </p:cBhvr>
                                      <p:by>
                                        <p:hsl h="7200000" s="0" l="0"/>
                                      </p:by>
                                    </p:animClr>
                                    <p:animClr clrSpc="hsl" dir="cw">
                                      <p:cBhvr>
                                        <p:cTn id="110" dur="5000" fill="hold"/>
                                        <p:tgtEl>
                                          <p:spTgt spid="7"/>
                                        </p:tgtEl>
                                        <p:attrNameLst>
                                          <p:attrName>fillcolor</p:attrName>
                                        </p:attrNameLst>
                                      </p:cBhvr>
                                      <p:by>
                                        <p:hsl h="7200000" s="0" l="0"/>
                                      </p:by>
                                    </p:animClr>
                                    <p:animClr clrSpc="hsl" dir="cw">
                                      <p:cBhvr>
                                        <p:cTn id="111" dur="5000" fill="hold"/>
                                        <p:tgtEl>
                                          <p:spTgt spid="7"/>
                                        </p:tgtEl>
                                        <p:attrNameLst>
                                          <p:attrName>stroke.color</p:attrName>
                                        </p:attrNameLst>
                                      </p:cBhvr>
                                      <p:by>
                                        <p:hsl h="7200000" s="0" l="0"/>
                                      </p:by>
                                    </p:animClr>
                                    <p:set>
                                      <p:cBhvr>
                                        <p:cTn id="112" dur="5000" fill="hold"/>
                                        <p:tgtEl>
                                          <p:spTgt spid="7"/>
                                        </p:tgtEl>
                                        <p:attrNameLst>
                                          <p:attrName>fill.type</p:attrName>
                                        </p:attrNameLst>
                                      </p:cBhvr>
                                      <p:to>
                                        <p:strVal val="solid"/>
                                      </p:to>
                                    </p:set>
                                  </p:childTnLst>
                                </p:cTn>
                              </p:par>
                            </p:childTnLst>
                          </p:cTn>
                        </p:par>
                        <p:par>
                          <p:cTn id="113" fill="hold">
                            <p:stCondLst>
                              <p:cond delay="135000"/>
                            </p:stCondLst>
                            <p:childTnLst>
                              <p:par>
                                <p:cTn id="114" presetID="38" presetClass="entr" presetSubtype="0" accel="50000" fill="hold" grpId="16" nodeType="afterEffect">
                                  <p:stCondLst>
                                    <p:cond delay="0"/>
                                  </p:stCondLst>
                                  <p:iterate type="lt">
                                    <p:tmPct val="50000"/>
                                  </p:iterate>
                                  <p:childTnLst>
                                    <p:set>
                                      <p:cBhvr>
                                        <p:cTn id="115" dur="1" fill="hold">
                                          <p:stCondLst>
                                            <p:cond delay="0"/>
                                          </p:stCondLst>
                                        </p:cTn>
                                        <p:tgtEl>
                                          <p:spTgt spid="7"/>
                                        </p:tgtEl>
                                        <p:attrNameLst>
                                          <p:attrName>style.visibility</p:attrName>
                                        </p:attrNameLst>
                                      </p:cBhvr>
                                      <p:to>
                                        <p:strVal val="visible"/>
                                      </p:to>
                                    </p:set>
                                    <p:set>
                                      <p:cBhvr>
                                        <p:cTn id="116" dur="2275" fill="hold">
                                          <p:stCondLst>
                                            <p:cond delay="0"/>
                                          </p:stCondLst>
                                        </p:cTn>
                                        <p:tgtEl>
                                          <p:spTgt spid="7"/>
                                        </p:tgtEl>
                                        <p:attrNameLst>
                                          <p:attrName>style.rotation</p:attrName>
                                        </p:attrNameLst>
                                      </p:cBhvr>
                                      <p:to>
                                        <p:strVal val="-45.0"/>
                                      </p:to>
                                    </p:set>
                                    <p:anim calcmode="lin" valueType="num">
                                      <p:cBhvr>
                                        <p:cTn id="117"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118"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119"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120"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121" fill="hold">
                            <p:stCondLst>
                              <p:cond delay="167500"/>
                            </p:stCondLst>
                            <p:childTnLst>
                              <p:par>
                                <p:cTn id="122" presetID="6" presetClass="emph" presetSubtype="0" fill="hold" grpId="17" nodeType="afterEffect">
                                  <p:stCondLst>
                                    <p:cond delay="0"/>
                                  </p:stCondLst>
                                  <p:iterate type="lt">
                                    <p:tmPct val="0"/>
                                  </p:iterate>
                                  <p:childTnLst>
                                    <p:animScale>
                                      <p:cBhvr>
                                        <p:cTn id="123" dur="5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7" grpId="3"/>
      <p:bldP spid="7" grpId="4"/>
      <p:bldP spid="7" grpId="5"/>
      <p:bldP spid="7" grpId="6"/>
      <p:bldP spid="7" grpId="7"/>
      <p:bldP spid="7" grpId="8"/>
      <p:bldP spid="7" grpId="9"/>
      <p:bldP spid="7" grpId="10"/>
      <p:bldP spid="7" grpId="11"/>
      <p:bldP spid="7" grpId="12"/>
      <p:bldP spid="7" grpId="13"/>
      <p:bldP spid="7" grpId="14"/>
      <p:bldP spid="7" grpId="15"/>
      <p:bldP spid="7" grpId="16"/>
      <p:bldP spid="7" grpId="17"/>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Manual testing</a:t>
            </a:r>
            <a:br>
              <a:rPr lang="en-GB" dirty="0"/>
            </a:br>
            <a:endParaRPr lang="en-GB" dirty="0"/>
          </a:p>
        </p:txBody>
      </p:sp>
      <p:sp>
        <p:nvSpPr>
          <p:cNvPr id="3" name="Content Placeholder 2"/>
          <p:cNvSpPr>
            <a:spLocks noGrp="1"/>
          </p:cNvSpPr>
          <p:nvPr>
            <p:ph idx="1"/>
          </p:nvPr>
        </p:nvSpPr>
        <p:spPr>
          <a:xfrm>
            <a:off x="190500" y="1231900"/>
            <a:ext cx="11696700" cy="5067300"/>
          </a:xfrm>
        </p:spPr>
        <p:txBody>
          <a:bodyPr/>
          <a:lstStyle/>
          <a:p>
            <a:pPr algn="just"/>
            <a:r>
              <a:rPr lang="en-GB" dirty="0"/>
              <a:t>The process of checking the functionality of an application as per the customer needs </a:t>
            </a:r>
            <a:r>
              <a:rPr lang="en-GB" dirty="0">
                <a:solidFill>
                  <a:srgbClr val="FFFF00"/>
                </a:solidFill>
              </a:rPr>
              <a:t>without taking any help of automation tools </a:t>
            </a:r>
            <a:r>
              <a:rPr lang="en-GB" dirty="0"/>
              <a:t>is known as manual testing. </a:t>
            </a:r>
          </a:p>
          <a:p>
            <a:pPr algn="just"/>
            <a:r>
              <a:rPr lang="en-GB" dirty="0"/>
              <a:t>While performing the manual testing on any application, we </a:t>
            </a:r>
            <a:r>
              <a:rPr lang="en-GB" dirty="0">
                <a:solidFill>
                  <a:srgbClr val="FFFF00"/>
                </a:solidFill>
              </a:rPr>
              <a:t>do not need any specific knowledge of any testing tool</a:t>
            </a:r>
            <a:r>
              <a:rPr lang="en-GB" dirty="0"/>
              <a:t>, rather than have a proper understanding of the product so we can easily prepare the test document.</a:t>
            </a:r>
          </a:p>
          <a:p>
            <a:r>
              <a:rPr lang="en-GB" dirty="0"/>
              <a:t>Manual testing can be further divided into three types of testing, which are as follows:</a:t>
            </a:r>
          </a:p>
          <a:p>
            <a:r>
              <a:rPr lang="en-GB" b="1" dirty="0"/>
              <a:t>White box testing</a:t>
            </a:r>
            <a:endParaRPr lang="en-GB" dirty="0"/>
          </a:p>
          <a:p>
            <a:r>
              <a:rPr lang="en-GB" b="1" dirty="0"/>
              <a:t>Black box testing</a:t>
            </a:r>
            <a:endParaRPr lang="en-GB" dirty="0"/>
          </a:p>
          <a:p>
            <a:r>
              <a:rPr lang="en-GB" b="1" dirty="0" err="1"/>
              <a:t>Gray</a:t>
            </a:r>
            <a:r>
              <a:rPr lang="en-GB" b="1" dirty="0"/>
              <a:t> box testing</a:t>
            </a:r>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pic>
        <p:nvPicPr>
          <p:cNvPr id="5122" name="Picture 2" descr="Manual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5264" y="3495883"/>
            <a:ext cx="4181475"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90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911" y="0"/>
            <a:ext cx="9404723" cy="1400530"/>
          </a:xfrm>
        </p:spPr>
        <p:txBody>
          <a:bodyPr/>
          <a:lstStyle/>
          <a:p>
            <a:r>
              <a:rPr lang="en-GB" dirty="0"/>
              <a:t>Software Build Process</a:t>
            </a:r>
            <a:br>
              <a:rPr lang="en-GB" dirty="0"/>
            </a:br>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6</a:t>
            </a:fld>
            <a:endParaRPr lang="en-US" dirty="0"/>
          </a:p>
        </p:txBody>
      </p:sp>
      <p:pic>
        <p:nvPicPr>
          <p:cNvPr id="6146" name="Picture 2" descr="Manual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52500"/>
            <a:ext cx="7937500" cy="5781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03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6338"/>
          </a:xfrm>
        </p:spPr>
        <p:txBody>
          <a:bodyPr/>
          <a:lstStyle/>
          <a:p>
            <a:r>
              <a:rPr lang="en-GB" dirty="0"/>
              <a:t>How to perform Manual Testing</a:t>
            </a:r>
          </a:p>
        </p:txBody>
      </p:sp>
      <p:sp>
        <p:nvSpPr>
          <p:cNvPr id="3" name="Content Placeholder 2"/>
          <p:cNvSpPr>
            <a:spLocks noGrp="1"/>
          </p:cNvSpPr>
          <p:nvPr>
            <p:ph idx="1"/>
          </p:nvPr>
        </p:nvSpPr>
        <p:spPr>
          <a:xfrm>
            <a:off x="337279" y="1962977"/>
            <a:ext cx="11183911" cy="4195481"/>
          </a:xfrm>
        </p:spPr>
        <p:txBody>
          <a:bodyPr>
            <a:normAutofit/>
          </a:bodyPr>
          <a:lstStyle/>
          <a:p>
            <a:r>
              <a:rPr lang="en-GB" dirty="0"/>
              <a:t>First, tester observes all documents related to software, to select testing areas.</a:t>
            </a:r>
          </a:p>
          <a:p>
            <a:r>
              <a:rPr lang="en-GB" dirty="0"/>
              <a:t>Tester analyses requirement documents to cover all requirements stated by the customer.</a:t>
            </a:r>
          </a:p>
          <a:p>
            <a:r>
              <a:rPr lang="en-GB" dirty="0">
                <a:solidFill>
                  <a:srgbClr val="FFFF00"/>
                </a:solidFill>
              </a:rPr>
              <a:t>Tester develops the test cases </a:t>
            </a:r>
            <a:r>
              <a:rPr lang="en-GB" dirty="0"/>
              <a:t>according to the requirement document.</a:t>
            </a:r>
          </a:p>
          <a:p>
            <a:r>
              <a:rPr lang="en-GB" dirty="0"/>
              <a:t>All test cases are executed manually by using Black box testing and white box testing.</a:t>
            </a:r>
          </a:p>
          <a:p>
            <a:r>
              <a:rPr lang="en-GB" dirty="0">
                <a:solidFill>
                  <a:srgbClr val="FFFF00"/>
                </a:solidFill>
              </a:rPr>
              <a:t>If bugs occurred </a:t>
            </a:r>
            <a:r>
              <a:rPr lang="en-GB" dirty="0"/>
              <a:t>then the testing team informs the development team.</a:t>
            </a:r>
          </a:p>
          <a:p>
            <a:r>
              <a:rPr lang="en-GB" dirty="0"/>
              <a:t>The Development team fixes bugs and handed software to the testing team for a retest.</a:t>
            </a:r>
          </a:p>
          <a:p>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715293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Disadvantages of Manual Testing</a:t>
            </a:r>
            <a:br>
              <a:rPr lang="en-GB" dirty="0"/>
            </a:br>
            <a:endParaRPr lang="en-GB" dirty="0"/>
          </a:p>
        </p:txBody>
      </p:sp>
      <p:sp>
        <p:nvSpPr>
          <p:cNvPr id="3" name="Content Placeholder 2"/>
          <p:cNvSpPr>
            <a:spLocks noGrp="1"/>
          </p:cNvSpPr>
          <p:nvPr>
            <p:ph idx="1"/>
          </p:nvPr>
        </p:nvSpPr>
        <p:spPr>
          <a:xfrm>
            <a:off x="393700" y="2052918"/>
            <a:ext cx="9656153" cy="4195481"/>
          </a:xfrm>
        </p:spPr>
        <p:txBody>
          <a:bodyPr/>
          <a:lstStyle/>
          <a:p>
            <a:r>
              <a:rPr lang="en-GB" dirty="0">
                <a:solidFill>
                  <a:srgbClr val="FFFF00"/>
                </a:solidFill>
              </a:rPr>
              <a:t>It requires a large number of human resources.</a:t>
            </a:r>
          </a:p>
          <a:p>
            <a:r>
              <a:rPr lang="en-GB" dirty="0"/>
              <a:t>It is very </a:t>
            </a:r>
            <a:r>
              <a:rPr lang="en-GB" dirty="0">
                <a:solidFill>
                  <a:srgbClr val="FFFF00"/>
                </a:solidFill>
              </a:rPr>
              <a:t>time-consuming.</a:t>
            </a:r>
          </a:p>
          <a:p>
            <a:r>
              <a:rPr lang="en-GB" dirty="0"/>
              <a:t>Tester develops test cases based on their </a:t>
            </a:r>
            <a:r>
              <a:rPr lang="en-GB" dirty="0">
                <a:solidFill>
                  <a:srgbClr val="FFFF00"/>
                </a:solidFill>
              </a:rPr>
              <a:t>skills and experience</a:t>
            </a:r>
            <a:r>
              <a:rPr lang="en-GB" dirty="0"/>
              <a:t>. There is no evidence that they have covered all functions or not.</a:t>
            </a:r>
          </a:p>
          <a:p>
            <a:r>
              <a:rPr lang="en-GB" dirty="0">
                <a:solidFill>
                  <a:srgbClr val="FFFF00"/>
                </a:solidFill>
              </a:rPr>
              <a:t>Test cases cannot be used again</a:t>
            </a:r>
            <a:r>
              <a:rPr lang="en-GB" dirty="0"/>
              <a:t>. Need to develop separate test cases for each new software. </a:t>
            </a:r>
          </a:p>
          <a:p>
            <a:r>
              <a:rPr lang="en-GB" dirty="0"/>
              <a:t>Since two teams work together, sometimes it is difficult to understand each other's motives, it can mislead the process.</a:t>
            </a:r>
          </a:p>
          <a:p>
            <a:endParaRPr lang="en-GB" dirty="0"/>
          </a:p>
        </p:txBody>
      </p:sp>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98891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00"/>
                </a:solidFill>
              </a:rPr>
              <a:t>Advantages</a:t>
            </a:r>
            <a:r>
              <a:rPr lang="en-GB" dirty="0"/>
              <a:t> of Manual Testing</a:t>
            </a:r>
            <a:br>
              <a:rPr lang="en-GB" dirty="0"/>
            </a:br>
            <a:endParaRPr lang="en-GB" dirty="0"/>
          </a:p>
        </p:txBody>
      </p:sp>
      <p:sp>
        <p:nvSpPr>
          <p:cNvPr id="3" name="Content Placeholder 2"/>
          <p:cNvSpPr>
            <a:spLocks noGrp="1"/>
          </p:cNvSpPr>
          <p:nvPr>
            <p:ph idx="1"/>
          </p:nvPr>
        </p:nvSpPr>
        <p:spPr>
          <a:xfrm>
            <a:off x="393700" y="2052918"/>
            <a:ext cx="10668000" cy="4195481"/>
          </a:xfrm>
        </p:spPr>
        <p:txBody>
          <a:bodyPr/>
          <a:lstStyle/>
          <a:p>
            <a:r>
              <a:rPr lang="en-GB" dirty="0"/>
              <a:t>It does not require programming knowledge while using the Black box method.</a:t>
            </a:r>
          </a:p>
          <a:p>
            <a:r>
              <a:rPr lang="en-GB" dirty="0"/>
              <a:t>It is used to test dynamically changing GUI designs.</a:t>
            </a:r>
          </a:p>
          <a:p>
            <a:r>
              <a:rPr lang="en-GB" dirty="0">
                <a:solidFill>
                  <a:srgbClr val="FFFF00"/>
                </a:solidFill>
              </a:rPr>
              <a:t>Tester interacts with software as a real user </a:t>
            </a:r>
            <a:r>
              <a:rPr lang="en-GB" dirty="0"/>
              <a:t>so that they are able to discover usability and user interface issues.</a:t>
            </a:r>
          </a:p>
          <a:p>
            <a:r>
              <a:rPr lang="en-GB" dirty="0"/>
              <a:t>It ensures that the software is a hundred percent bug-free.</a:t>
            </a:r>
          </a:p>
          <a:p>
            <a:r>
              <a:rPr lang="en-GB" dirty="0"/>
              <a:t>It is </a:t>
            </a:r>
            <a:r>
              <a:rPr lang="en-GB" dirty="0">
                <a:solidFill>
                  <a:srgbClr val="FFFF00"/>
                </a:solidFill>
              </a:rPr>
              <a:t>cost-effective</a:t>
            </a:r>
            <a:r>
              <a:rPr lang="en-GB" dirty="0"/>
              <a:t>.</a:t>
            </a:r>
          </a:p>
          <a:p>
            <a:r>
              <a:rPr lang="en-GB" dirty="0"/>
              <a:t>Easy to learn for new testers.</a:t>
            </a:r>
          </a:p>
        </p:txBody>
      </p:sp>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41520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4682</TotalTime>
  <Words>4164</Words>
  <Application>Microsoft Macintosh PowerPoint</Application>
  <PresentationFormat>Widescreen</PresentationFormat>
  <Paragraphs>359</Paragraphs>
  <Slides>49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Century Gothic</vt:lpstr>
      <vt:lpstr>Times New Roman</vt:lpstr>
      <vt:lpstr>Times New Roman</vt:lpstr>
      <vt:lpstr>Verdana</vt:lpstr>
      <vt:lpstr>Verdana</vt:lpstr>
      <vt:lpstr>Wingdings 3</vt:lpstr>
      <vt:lpstr>Ion</vt:lpstr>
      <vt:lpstr>Software Testing Tutorial</vt:lpstr>
      <vt:lpstr>PowerPoint Presentation</vt:lpstr>
      <vt:lpstr>Type of Software testing</vt:lpstr>
      <vt:lpstr>Software Testing Principles</vt:lpstr>
      <vt:lpstr>Manual testing </vt:lpstr>
      <vt:lpstr>Software Build Process </vt:lpstr>
      <vt:lpstr>How to perform Manual Testing</vt:lpstr>
      <vt:lpstr>Disadvantages of Manual Testing </vt:lpstr>
      <vt:lpstr>Advantages of Manual Testing </vt:lpstr>
      <vt:lpstr>Manual testing tools </vt:lpstr>
      <vt:lpstr>Automation testing </vt:lpstr>
      <vt:lpstr>The life cycle of Automation Testing </vt:lpstr>
      <vt:lpstr>Advantages of Automation Testing </vt:lpstr>
      <vt:lpstr>Disadvantages of Automation Testing </vt:lpstr>
      <vt:lpstr>White Box Testing</vt:lpstr>
      <vt:lpstr>Path Testing </vt:lpstr>
      <vt:lpstr>Loop testing</vt:lpstr>
      <vt:lpstr>As we can see in the below image that, we have various requirements such as 1, 2, 3, 4. And then, the developer writes the programs such as program 1,2,3,4 for the parallel conditions. </vt:lpstr>
      <vt:lpstr>Condition testing </vt:lpstr>
      <vt:lpstr>Testing based on the memory (size) perspective </vt:lpstr>
      <vt:lpstr>Test the performance (Speed, response time) of the program </vt:lpstr>
      <vt:lpstr>Generic steps of white box testing </vt:lpstr>
      <vt:lpstr>Advantages of White box testing </vt:lpstr>
      <vt:lpstr>Disadvantages of White box testing </vt:lpstr>
      <vt:lpstr>Techniques Used in White Box Testing</vt:lpstr>
      <vt:lpstr>Difference between white-box testing and black-box testing </vt:lpstr>
      <vt:lpstr>Black box testing </vt:lpstr>
      <vt:lpstr>Generic steps of black box testing </vt:lpstr>
      <vt:lpstr>PowerPoint Presentation</vt:lpstr>
      <vt:lpstr>Techniques Used in Black Box Testing </vt:lpstr>
      <vt:lpstr>GreyBox Testing </vt:lpstr>
      <vt:lpstr>Why GreyBox testing? </vt:lpstr>
      <vt:lpstr>Generic Steps to perform Grey box Testing are: </vt:lpstr>
      <vt:lpstr>Techniques of Grey box Testing</vt:lpstr>
      <vt:lpstr>PowerPoint Presentation</vt:lpstr>
      <vt:lpstr>Functional Testing </vt:lpstr>
      <vt:lpstr>What to test in functional testing? </vt:lpstr>
      <vt:lpstr>Process to perform functional testing</vt:lpstr>
      <vt:lpstr>Types of functional testing </vt:lpstr>
      <vt:lpstr>Advantages of Functional Testing</vt:lpstr>
      <vt:lpstr>Disadvantages of functional testing </vt:lpstr>
      <vt:lpstr>Non-Functional Testing </vt:lpstr>
      <vt:lpstr>Advantages of Non-functional testing </vt:lpstr>
      <vt:lpstr>Disadvantages of Non-Functional Testing </vt:lpstr>
      <vt:lpstr>Difference between Automation Testing and Manual Testing </vt:lpstr>
      <vt:lpstr>Static Testing </vt:lpstr>
      <vt:lpstr>Dynamic Testing </vt:lpstr>
      <vt:lpstr>PowerPoint Presentation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grammar</dc:title>
  <dc:creator>Aniqa Baiq</dc:creator>
  <cp:lastModifiedBy>Dr.Junaid Akram</cp:lastModifiedBy>
  <cp:revision>131</cp:revision>
  <dcterms:created xsi:type="dcterms:W3CDTF">2020-10-28T08:04:02Z</dcterms:created>
  <dcterms:modified xsi:type="dcterms:W3CDTF">2023-12-04T05:30:13Z</dcterms:modified>
</cp:coreProperties>
</file>