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453" r:id="rId2"/>
    <p:sldId id="462" r:id="rId3"/>
    <p:sldId id="463" r:id="rId4"/>
    <p:sldId id="464" r:id="rId5"/>
    <p:sldId id="465" r:id="rId6"/>
    <p:sldId id="466" r:id="rId7"/>
    <p:sldId id="467" r:id="rId8"/>
    <p:sldId id="468" r:id="rId9"/>
    <p:sldId id="470" r:id="rId10"/>
    <p:sldId id="471" r:id="rId11"/>
    <p:sldId id="458" r:id="rId12"/>
    <p:sldId id="459" r:id="rId13"/>
    <p:sldId id="583" r:id="rId14"/>
    <p:sldId id="582" r:id="rId15"/>
    <p:sldId id="584" r:id="rId16"/>
    <p:sldId id="585" r:id="rId17"/>
    <p:sldId id="461" r:id="rId18"/>
    <p:sldId id="473" r:id="rId19"/>
    <p:sldId id="474" r:id="rId20"/>
    <p:sldId id="475" r:id="rId21"/>
    <p:sldId id="481" r:id="rId22"/>
    <p:sldId id="482" r:id="rId23"/>
    <p:sldId id="485" r:id="rId24"/>
    <p:sldId id="486" r:id="rId25"/>
    <p:sldId id="489" r:id="rId26"/>
    <p:sldId id="490" r:id="rId27"/>
    <p:sldId id="498" r:id="rId28"/>
    <p:sldId id="499" r:id="rId29"/>
    <p:sldId id="500" r:id="rId30"/>
    <p:sldId id="502" r:id="rId31"/>
    <p:sldId id="503" r:id="rId32"/>
    <p:sldId id="507" r:id="rId33"/>
    <p:sldId id="509" r:id="rId34"/>
    <p:sldId id="512" r:id="rId35"/>
    <p:sldId id="524" r:id="rId36"/>
    <p:sldId id="526" r:id="rId37"/>
    <p:sldId id="529" r:id="rId38"/>
    <p:sldId id="558" r:id="rId39"/>
    <p:sldId id="560" r:id="rId40"/>
    <p:sldId id="559" r:id="rId41"/>
    <p:sldId id="566" r:id="rId42"/>
    <p:sldId id="561" r:id="rId43"/>
    <p:sldId id="563" r:id="rId44"/>
    <p:sldId id="562" r:id="rId45"/>
    <p:sldId id="567" r:id="rId46"/>
    <p:sldId id="619" r:id="rId47"/>
    <p:sldId id="564" r:id="rId48"/>
    <p:sldId id="556" r:id="rId49"/>
    <p:sldId id="29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A16A07-4D19-4CB8-B209-62E7B753616A}">
          <p14:sldIdLst>
            <p14:sldId id="453"/>
            <p14:sldId id="462"/>
            <p14:sldId id="463"/>
            <p14:sldId id="464"/>
            <p14:sldId id="465"/>
            <p14:sldId id="466"/>
            <p14:sldId id="467"/>
            <p14:sldId id="468"/>
            <p14:sldId id="470"/>
            <p14:sldId id="471"/>
            <p14:sldId id="458"/>
            <p14:sldId id="459"/>
            <p14:sldId id="583"/>
            <p14:sldId id="582"/>
            <p14:sldId id="584"/>
            <p14:sldId id="585"/>
            <p14:sldId id="461"/>
            <p14:sldId id="473"/>
            <p14:sldId id="474"/>
            <p14:sldId id="475"/>
            <p14:sldId id="481"/>
            <p14:sldId id="482"/>
            <p14:sldId id="485"/>
            <p14:sldId id="486"/>
            <p14:sldId id="489"/>
            <p14:sldId id="490"/>
            <p14:sldId id="498"/>
            <p14:sldId id="499"/>
            <p14:sldId id="500"/>
            <p14:sldId id="502"/>
            <p14:sldId id="503"/>
            <p14:sldId id="507"/>
            <p14:sldId id="509"/>
            <p14:sldId id="512"/>
            <p14:sldId id="524"/>
            <p14:sldId id="526"/>
            <p14:sldId id="529"/>
            <p14:sldId id="558"/>
            <p14:sldId id="560"/>
            <p14:sldId id="559"/>
            <p14:sldId id="566"/>
            <p14:sldId id="561"/>
            <p14:sldId id="563"/>
            <p14:sldId id="562"/>
            <p14:sldId id="567"/>
            <p14:sldId id="619"/>
            <p14:sldId id="564"/>
            <p14:sldId id="556"/>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4" autoAdjust="0"/>
    <p:restoredTop sz="94474" autoAdjust="0"/>
  </p:normalViewPr>
  <p:slideViewPr>
    <p:cSldViewPr snapToGrid="0">
      <p:cViewPr varScale="1">
        <p:scale>
          <a:sx n="128" d="100"/>
          <a:sy n="128" d="100"/>
        </p:scale>
        <p:origin x="752" y="1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030FA-4770-480D-BCFE-915EE08CD6C5}"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6A399-2552-43E4-BEFA-619E0530D6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66A399-2552-43E4-BEFA-619E0530D677}"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04451"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04452"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6D5C7E42-7919-480C-8F91-DDEF83979E67}" type="slidenum">
              <a:rPr lang="en-US" altLang="en-US" sz="1800">
                <a:latin typeface="Arial" panose="020B0604020202020204" pitchFamily="34" charset="0"/>
              </a:rPr>
              <a:t>23</a:t>
            </a:fld>
            <a:endParaRPr lang="en-US" altLang="en-US" sz="1800">
              <a:latin typeface="Arial" panose="020B0604020202020204" pitchFamily="34" charset="0"/>
            </a:endParaRPr>
          </a:p>
        </p:txBody>
      </p:sp>
      <p:sp>
        <p:nvSpPr>
          <p:cNvPr id="104453"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4454"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4455"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4456"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4457"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4458"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4459" name="Rectangle 8"/>
          <p:cNvSpPr>
            <a:spLocks noGrp="1" noChangeArrowheads="1"/>
          </p:cNvSpPr>
          <p:nvPr>
            <p:ph type="body" idx="1"/>
          </p:nvPr>
        </p:nvSpPr>
        <p:spPr>
          <a:xfrm>
            <a:off x="609600" y="4495800"/>
            <a:ext cx="33432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The responsibility matrix or RASIC chart is the next stop in the Roadmap to Project Management Success.</a:t>
            </a:r>
          </a:p>
          <a:p>
            <a:endParaRPr lang="en-US" altLang="en-US"/>
          </a:p>
        </p:txBody>
      </p:sp>
      <p:sp>
        <p:nvSpPr>
          <p:cNvPr id="104460" name="Rectangle 9"/>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05475"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05476"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961EB74D-4167-460B-95FE-358EA3189396}" type="slidenum">
              <a:rPr lang="en-US" altLang="en-US" sz="1800">
                <a:latin typeface="Arial" panose="020B0604020202020204" pitchFamily="34" charset="0"/>
              </a:rPr>
              <a:t>24</a:t>
            </a:fld>
            <a:endParaRPr lang="en-US" altLang="en-US" sz="1800">
              <a:latin typeface="Arial" panose="020B0604020202020204" pitchFamily="34" charset="0"/>
            </a:endParaRPr>
          </a:p>
        </p:txBody>
      </p:sp>
      <p:sp>
        <p:nvSpPr>
          <p:cNvPr id="105477"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5478"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5479"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5480"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5481"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5482"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5483" name="Rectangle 8"/>
          <p:cNvSpPr>
            <a:spLocks noGrp="1" noRot="1" noChangeAspect="1" noChangeArrowheads="1" noTextEdit="1"/>
          </p:cNvSpPr>
          <p:nvPr>
            <p:ph type="sldImg"/>
          </p:nvPr>
        </p:nvSpPr>
        <p:spPr>
          <a:xfrm>
            <a:off x="393700" y="692150"/>
            <a:ext cx="6070600" cy="3416300"/>
          </a:xfrm>
          <a:ln cap="flat"/>
        </p:spPr>
      </p:sp>
      <p:sp>
        <p:nvSpPr>
          <p:cNvPr id="105484" name="Rectangle 9"/>
          <p:cNvSpPr>
            <a:spLocks noGrp="1" noChangeArrowheads="1"/>
          </p:cNvSpPr>
          <p:nvPr>
            <p:ph type="body" idx="1"/>
          </p:nvPr>
        </p:nvSpPr>
        <p:spPr>
          <a:xfrm>
            <a:off x="304800" y="4343400"/>
            <a:ext cx="3886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The purpose of the responsibility matrix is to:</a:t>
            </a:r>
          </a:p>
          <a:p>
            <a:pPr lvl="2"/>
            <a:r>
              <a:rPr lang="en-US" altLang="en-US"/>
              <a:t>Ensure that all tasks are assigned to people.</a:t>
            </a:r>
          </a:p>
          <a:p>
            <a:pPr lvl="2"/>
            <a:r>
              <a:rPr lang="en-US" altLang="en-US"/>
              <a:t>Show levels of involvement of people to work.</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0854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08548"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31041365-36ED-445F-B7EA-5E4423E8B41F}" type="slidenum">
              <a:rPr lang="en-US" altLang="en-US" sz="1800">
                <a:latin typeface="Arial" panose="020B0604020202020204" pitchFamily="34" charset="0"/>
              </a:rPr>
              <a:t>25</a:t>
            </a:fld>
            <a:endParaRPr lang="en-US" altLang="en-US" sz="1800">
              <a:latin typeface="Arial" panose="020B0604020202020204" pitchFamily="34" charset="0"/>
            </a:endParaRPr>
          </a:p>
        </p:txBody>
      </p:sp>
      <p:sp>
        <p:nvSpPr>
          <p:cNvPr id="108549"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8550"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8551"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8552"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8553"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8554"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8555" name="Rectangle 8"/>
          <p:cNvSpPr>
            <a:spLocks noGrp="1" noChangeArrowheads="1"/>
          </p:cNvSpPr>
          <p:nvPr>
            <p:ph type="body" idx="1"/>
          </p:nvPr>
        </p:nvSpPr>
        <p:spPr>
          <a:xfrm>
            <a:off x="304800" y="4343400"/>
            <a:ext cx="3886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Ask the class if there are any questions on material covered during day 1.</a:t>
            </a:r>
          </a:p>
          <a:p>
            <a:r>
              <a:rPr lang="en-US" altLang="en-US" b="0"/>
              <a:t>Introduction to Project Scheduling</a:t>
            </a:r>
          </a:p>
          <a:p>
            <a:pPr lvl="1"/>
            <a:r>
              <a:rPr lang="en-US" altLang="en-US"/>
              <a:t>The next two stops on our Roadmap to Project Management Success address project scheduling.</a:t>
            </a:r>
          </a:p>
          <a:p>
            <a:pPr lvl="1"/>
            <a:r>
              <a:rPr lang="en-US" altLang="en-US"/>
              <a:t>The project schedule is developed to help determine how to make the best use of </a:t>
            </a:r>
            <a:r>
              <a:rPr lang="en-US" altLang="en-US" b="1"/>
              <a:t>human</a:t>
            </a:r>
            <a:r>
              <a:rPr lang="en-US" altLang="en-US"/>
              <a:t> and </a:t>
            </a:r>
            <a:r>
              <a:rPr lang="en-US" altLang="en-US" b="1"/>
              <a:t>physical</a:t>
            </a:r>
            <a:r>
              <a:rPr lang="en-US" altLang="en-US"/>
              <a:t> resources within a project’s cost and time constraints.</a:t>
            </a:r>
          </a:p>
          <a:p>
            <a:endParaRPr lang="en-US" altLang="en-US"/>
          </a:p>
        </p:txBody>
      </p:sp>
      <p:sp>
        <p:nvSpPr>
          <p:cNvPr id="108556" name="Rectangle 9"/>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09571"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09572"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9C4EB0E5-71FD-47D9-B331-953E687AE51C}" type="slidenum">
              <a:rPr lang="en-US" altLang="en-US" sz="1800">
                <a:latin typeface="Arial" panose="020B0604020202020204" pitchFamily="34" charset="0"/>
              </a:rPr>
              <a:t>26</a:t>
            </a:fld>
            <a:endParaRPr lang="en-US" altLang="en-US" sz="1800">
              <a:latin typeface="Arial" panose="020B0604020202020204" pitchFamily="34" charset="0"/>
            </a:endParaRPr>
          </a:p>
        </p:txBody>
      </p:sp>
      <p:sp>
        <p:nvSpPr>
          <p:cNvPr id="109573"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9574"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9575"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9576"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9577"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9578"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9579" name="Rectangle 8"/>
          <p:cNvSpPr>
            <a:spLocks noGrp="1" noRot="1" noChangeAspect="1" noChangeArrowheads="1" noTextEdit="1"/>
          </p:cNvSpPr>
          <p:nvPr>
            <p:ph type="sldImg"/>
          </p:nvPr>
        </p:nvSpPr>
        <p:spPr>
          <a:xfrm>
            <a:off x="393700" y="692150"/>
            <a:ext cx="6070600" cy="3416300"/>
          </a:xfrm>
          <a:ln cap="flat"/>
        </p:spPr>
      </p:sp>
      <p:sp>
        <p:nvSpPr>
          <p:cNvPr id="109580" name="Rectangle 9"/>
          <p:cNvSpPr>
            <a:spLocks noGrp="1" noChangeArrowheads="1"/>
          </p:cNvSpPr>
          <p:nvPr>
            <p:ph type="body" idx="1"/>
          </p:nvPr>
        </p:nvSpPr>
        <p:spPr>
          <a:xfrm>
            <a:off x="304800" y="4343400"/>
            <a:ext cx="3886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A project schedule assists the project manager and team to:</a:t>
            </a:r>
          </a:p>
          <a:p>
            <a:pPr lvl="2"/>
            <a:r>
              <a:rPr lang="en-US" altLang="en-US"/>
              <a:t>Determine if the requested completion date is possible.</a:t>
            </a:r>
          </a:p>
          <a:p>
            <a:pPr lvl="2"/>
            <a:r>
              <a:rPr lang="en-US" altLang="en-US"/>
              <a:t>Identify the start and completion dates of all work.</a:t>
            </a:r>
          </a:p>
          <a:p>
            <a:pPr lvl="2"/>
            <a:r>
              <a:rPr lang="en-US" altLang="en-US"/>
              <a:t>Determine the controlling sequence of activities.</a:t>
            </a:r>
          </a:p>
          <a:p>
            <a:pPr lvl="2"/>
            <a:r>
              <a:rPr lang="en-US" altLang="en-US"/>
              <a:t>Provide data for resource allocation by identifying activities with float time.</a:t>
            </a:r>
          </a:p>
          <a:p>
            <a:pPr lvl="2"/>
            <a:r>
              <a:rPr lang="en-US" altLang="en-US"/>
              <a:t>Track progress by providing a baseline to measure against.</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17763"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17764"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8FC08BC7-86E6-4F1B-8BF5-FABD83D5926B}" type="slidenum">
              <a:rPr lang="en-US" altLang="en-US" sz="1800">
                <a:latin typeface="Arial" panose="020B0604020202020204" pitchFamily="34" charset="0"/>
              </a:rPr>
              <a:t>27</a:t>
            </a:fld>
            <a:endParaRPr lang="en-US" altLang="en-US" sz="1800">
              <a:latin typeface="Arial" panose="020B0604020202020204" pitchFamily="34" charset="0"/>
            </a:endParaRPr>
          </a:p>
        </p:txBody>
      </p:sp>
      <p:sp>
        <p:nvSpPr>
          <p:cNvPr id="117765"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7766"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7767"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7768"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7769"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7770"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7771" name="Rectangle 8"/>
          <p:cNvSpPr>
            <a:spLocks noGrp="1" noChangeArrowheads="1"/>
          </p:cNvSpPr>
          <p:nvPr>
            <p:ph type="body" idx="1"/>
          </p:nvPr>
        </p:nvSpPr>
        <p:spPr>
          <a:xfrm>
            <a:off x="609600" y="4495800"/>
            <a:ext cx="33432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Let’s start with Gantt charts.</a:t>
            </a:r>
          </a:p>
          <a:p>
            <a:r>
              <a:rPr lang="en-US" altLang="en-US"/>
              <a:t>Gantt Charts</a:t>
            </a:r>
          </a:p>
          <a:p>
            <a:pPr lvl="1"/>
            <a:r>
              <a:rPr lang="en-US" altLang="en-US"/>
              <a:t>Gantt charts are probably the oldest and most common of the various scheduling techniques in use.</a:t>
            </a:r>
          </a:p>
          <a:p>
            <a:pPr lvl="1"/>
            <a:r>
              <a:rPr lang="en-US" altLang="en-US"/>
              <a:t>Gantt charts were popularized by Henry Gantt in the early 1900s</a:t>
            </a:r>
          </a:p>
          <a:p>
            <a:pPr lvl="2"/>
            <a:r>
              <a:rPr lang="en-US" altLang="en-US"/>
              <a:t>Also known as bar charts, or project schedules.</a:t>
            </a:r>
          </a:p>
          <a:p>
            <a:pPr lvl="1"/>
            <a:r>
              <a:rPr lang="en-US" altLang="en-US"/>
              <a:t>How many of you have seen these before?</a:t>
            </a:r>
          </a:p>
          <a:p>
            <a:pPr lvl="1"/>
            <a:r>
              <a:rPr lang="en-US" altLang="en-US"/>
              <a:t>A bar is used to represent duration of the activity and is placed on the chart to show accurate start/stop times.</a:t>
            </a:r>
          </a:p>
          <a:p>
            <a:pPr lvl="1"/>
            <a:r>
              <a:rPr lang="en-US" altLang="en-US"/>
              <a:t>Dotted or dashed lines can be used to show activity float.</a:t>
            </a:r>
          </a:p>
          <a:p>
            <a:endParaRPr lang="en-US" altLang="en-US"/>
          </a:p>
        </p:txBody>
      </p:sp>
      <p:sp>
        <p:nvSpPr>
          <p:cNvPr id="117772" name="Rectangle 9"/>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1878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18788"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2DB00380-C669-4E96-9741-5514C4F3308C}" type="slidenum">
              <a:rPr lang="en-US" altLang="en-US" sz="1800">
                <a:latin typeface="Arial" panose="020B0604020202020204" pitchFamily="34" charset="0"/>
              </a:rPr>
              <a:t>28</a:t>
            </a:fld>
            <a:endParaRPr lang="en-US" altLang="en-US" sz="1800">
              <a:latin typeface="Arial" panose="020B0604020202020204" pitchFamily="34" charset="0"/>
            </a:endParaRPr>
          </a:p>
        </p:txBody>
      </p:sp>
      <p:sp>
        <p:nvSpPr>
          <p:cNvPr id="118789"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8790"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8791"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8792"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8793"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8794"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8795" name="Rectangle 8"/>
          <p:cNvSpPr>
            <a:spLocks noGrp="1" noChangeArrowheads="1"/>
          </p:cNvSpPr>
          <p:nvPr>
            <p:ph type="body" idx="1"/>
          </p:nvPr>
        </p:nvSpPr>
        <p:spPr>
          <a:xfrm>
            <a:off x="838200" y="4343400"/>
            <a:ext cx="33432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Now we will move on to the resource planning stop on our Roadmap to Project Management Success.</a:t>
            </a:r>
          </a:p>
          <a:p>
            <a:pPr lvl="1"/>
            <a:r>
              <a:rPr lang="en-US" altLang="en-US"/>
              <a:t>Resource planning techniques are used to plan the scheduling of available resources so that the project deliverables are produced on time and within budget.</a:t>
            </a:r>
          </a:p>
          <a:p>
            <a:endParaRPr lang="en-US" altLang="en-US"/>
          </a:p>
        </p:txBody>
      </p:sp>
      <p:sp>
        <p:nvSpPr>
          <p:cNvPr id="118796" name="Rectangle 9"/>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19811"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19812"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81FCC186-DBC8-4313-A743-4C300DB0563B}" type="slidenum">
              <a:rPr lang="en-US" altLang="en-US" sz="1800">
                <a:latin typeface="Arial" panose="020B0604020202020204" pitchFamily="34" charset="0"/>
              </a:rPr>
              <a:t>29</a:t>
            </a:fld>
            <a:endParaRPr lang="en-US" altLang="en-US" sz="1800">
              <a:latin typeface="Arial" panose="020B0604020202020204" pitchFamily="34" charset="0"/>
            </a:endParaRPr>
          </a:p>
        </p:txBody>
      </p:sp>
      <p:sp>
        <p:nvSpPr>
          <p:cNvPr id="119813" name="Rectangle 2"/>
          <p:cNvSpPr>
            <a:spLocks noGrp="1" noRot="1" noChangeAspect="1" noChangeArrowheads="1" noTextEdit="1"/>
          </p:cNvSpPr>
          <p:nvPr>
            <p:ph type="sldImg"/>
          </p:nvPr>
        </p:nvSpPr>
        <p:spPr>
          <a:xfrm>
            <a:off x="393700" y="692150"/>
            <a:ext cx="6070600" cy="3416300"/>
          </a:xfrm>
        </p:spPr>
      </p:sp>
      <p:sp>
        <p:nvSpPr>
          <p:cNvPr id="119814" name="Rectangle 3"/>
          <p:cNvSpPr>
            <a:spLocks noGrp="1" noChangeArrowheads="1"/>
          </p:cNvSpPr>
          <p:nvPr>
            <p:ph type="body" idx="1"/>
          </p:nvPr>
        </p:nvSpPr>
        <p:spPr>
          <a:xfrm>
            <a:off x="838200" y="4343400"/>
            <a:ext cx="33432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21859"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21860"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4A08890D-D881-477B-91F1-424AE5344834}" type="slidenum">
              <a:rPr lang="en-US" altLang="en-US" sz="1800">
                <a:latin typeface="Arial" panose="020B0604020202020204" pitchFamily="34" charset="0"/>
              </a:rPr>
              <a:t>30</a:t>
            </a:fld>
            <a:endParaRPr lang="en-US" altLang="en-US" sz="1800">
              <a:latin typeface="Arial" panose="020B0604020202020204" pitchFamily="34" charset="0"/>
            </a:endParaRPr>
          </a:p>
        </p:txBody>
      </p:sp>
      <p:sp>
        <p:nvSpPr>
          <p:cNvPr id="121861"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21862"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21863"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21864"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21865"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21866"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21867" name="Rectangle 8"/>
          <p:cNvSpPr>
            <a:spLocks noGrp="1" noRot="1" noChangeAspect="1" noChangeArrowheads="1" noTextEdit="1"/>
          </p:cNvSpPr>
          <p:nvPr>
            <p:ph type="sldImg"/>
          </p:nvPr>
        </p:nvSpPr>
        <p:spPr>
          <a:xfrm>
            <a:off x="393700" y="692150"/>
            <a:ext cx="6070600" cy="3416300"/>
          </a:xfrm>
          <a:ln cap="flat"/>
        </p:spPr>
      </p:sp>
      <p:sp>
        <p:nvSpPr>
          <p:cNvPr id="121868" name="Rectangle 9"/>
          <p:cNvSpPr>
            <a:spLocks noGrp="1" noChangeArrowheads="1"/>
          </p:cNvSpPr>
          <p:nvPr>
            <p:ph type="body" idx="1"/>
          </p:nvPr>
        </p:nvSpPr>
        <p:spPr>
          <a:xfrm>
            <a:off x="533400" y="4314825"/>
            <a:ext cx="3586163" cy="3838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Instructor Say</a:t>
            </a:r>
          </a:p>
          <a:p>
            <a:pPr marL="457200" lvl="1">
              <a:lnSpc>
                <a:spcPct val="90000"/>
              </a:lnSpc>
              <a:spcBef>
                <a:spcPct val="40000"/>
              </a:spcBef>
              <a:buFont typeface="Wingdings" panose="05000000000000000000" pitchFamily="2" charset="2"/>
              <a:buNone/>
            </a:pPr>
            <a:r>
              <a:rPr lang="en-US" altLang="en-US" b="1"/>
              <a:t>Discussion:  </a:t>
            </a:r>
            <a:r>
              <a:rPr lang="en-US" altLang="en-US"/>
              <a:t>Project Budgeting</a:t>
            </a:r>
          </a:p>
          <a:p>
            <a:pPr marL="457200" lvl="1"/>
            <a:r>
              <a:rPr lang="en-US" altLang="en-US"/>
              <a:t>The next stop in the planning phase on our Roadmap to Project Management Success is project budgeting.</a:t>
            </a:r>
          </a:p>
          <a:p>
            <a:pPr marL="457200" lvl="1"/>
            <a:r>
              <a:rPr lang="en-US" altLang="en-US"/>
              <a:t>When we first started talking about project management, we noted that the planning phase is the most important part of the process.</a:t>
            </a:r>
          </a:p>
          <a:p>
            <a:pPr marL="457200" lvl="1"/>
            <a:r>
              <a:rPr lang="en-US" altLang="en-US"/>
              <a:t>We also said that the more details you know about the project, the better your project plan will be.</a:t>
            </a:r>
          </a:p>
          <a:p>
            <a:pPr marL="457200" lvl="1"/>
            <a:r>
              <a:rPr lang="en-US" altLang="en-US"/>
              <a:t>This holds true for project budgeting as well.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22883"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22884"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944E68AC-3DBA-4B17-AD1E-2034A5B96ABA}" type="slidenum">
              <a:rPr lang="en-US" altLang="en-US" sz="1800">
                <a:latin typeface="Arial" panose="020B0604020202020204" pitchFamily="34" charset="0"/>
              </a:rPr>
              <a:t>31</a:t>
            </a:fld>
            <a:endParaRPr lang="en-US" altLang="en-US" sz="1800">
              <a:latin typeface="Arial" panose="020B0604020202020204" pitchFamily="34" charset="0"/>
            </a:endParaRPr>
          </a:p>
        </p:txBody>
      </p:sp>
      <p:sp>
        <p:nvSpPr>
          <p:cNvPr id="122885" name="Rectangle 2"/>
          <p:cNvSpPr>
            <a:spLocks noGrp="1" noRot="1" noChangeAspect="1" noChangeArrowheads="1" noTextEdit="1"/>
          </p:cNvSpPr>
          <p:nvPr>
            <p:ph type="sldImg"/>
          </p:nvPr>
        </p:nvSpPr>
        <p:spPr>
          <a:xfrm>
            <a:off x="393700" y="692150"/>
            <a:ext cx="6070600" cy="3416300"/>
          </a:xfrm>
        </p:spPr>
      </p:sp>
      <p:sp>
        <p:nvSpPr>
          <p:cNvPr id="122886" name="Rectangle 3"/>
          <p:cNvSpPr>
            <a:spLocks noGrp="1" noChangeArrowheads="1"/>
          </p:cNvSpPr>
          <p:nvPr>
            <p:ph type="body" idx="1"/>
          </p:nvPr>
        </p:nvSpPr>
        <p:spPr>
          <a:xfrm>
            <a:off x="838200" y="4343400"/>
            <a:ext cx="33432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Instructor Say</a:t>
            </a:r>
          </a:p>
          <a:p>
            <a:pPr>
              <a:buFontTx/>
              <a:buChar char="•"/>
            </a:pPr>
            <a:r>
              <a:rPr lang="en-US" altLang="en-US"/>
              <a:t> </a:t>
            </a:r>
            <a:r>
              <a:rPr lang="en-US" altLang="en-US" b="0"/>
              <a:t>Read the slide discussing the cost budgeting process.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26979"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26980"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3363ACE7-8F4C-465E-8FD4-88B6D25E13A4}" type="slidenum">
              <a:rPr lang="en-US" altLang="en-US" sz="1800">
                <a:latin typeface="Arial" panose="020B0604020202020204" pitchFamily="34" charset="0"/>
              </a:rPr>
              <a:t>32</a:t>
            </a:fld>
            <a:endParaRPr lang="en-US" altLang="en-US" sz="1800">
              <a:latin typeface="Arial" panose="020B0604020202020204" pitchFamily="34" charset="0"/>
            </a:endParaRPr>
          </a:p>
        </p:txBody>
      </p:sp>
      <p:sp>
        <p:nvSpPr>
          <p:cNvPr id="126981" name="Rectangle 2"/>
          <p:cNvSpPr>
            <a:spLocks noGrp="1" noRot="1" noChangeAspect="1" noChangeArrowheads="1" noTextEdit="1"/>
          </p:cNvSpPr>
          <p:nvPr>
            <p:ph type="sldImg"/>
          </p:nvPr>
        </p:nvSpPr>
        <p:spPr>
          <a:xfrm>
            <a:off x="393700" y="692150"/>
            <a:ext cx="6070600" cy="3416300"/>
          </a:xfrm>
        </p:spPr>
      </p:sp>
      <p:sp>
        <p:nvSpPr>
          <p:cNvPr id="126982" name="Rectangle 3"/>
          <p:cNvSpPr>
            <a:spLocks noGrp="1" noChangeArrowheads="1"/>
          </p:cNvSpPr>
          <p:nvPr>
            <p:ph type="body" idx="1"/>
          </p:nvPr>
        </p:nvSpPr>
        <p:spPr>
          <a:xfrm>
            <a:off x="533400" y="4648200"/>
            <a:ext cx="347186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8294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82948"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A4CFD9BA-B04B-4B1B-BCCC-7D21CDEB9D4E}" type="slidenum">
              <a:rPr lang="en-US" altLang="en-US" sz="1800">
                <a:latin typeface="Arial" panose="020B0604020202020204" pitchFamily="34" charset="0"/>
              </a:rPr>
              <a:t>11</a:t>
            </a:fld>
            <a:endParaRPr lang="en-US" altLang="en-US" sz="1800">
              <a:latin typeface="Arial" panose="020B0604020202020204" pitchFamily="34" charset="0"/>
            </a:endParaRPr>
          </a:p>
        </p:txBody>
      </p:sp>
      <p:sp>
        <p:nvSpPr>
          <p:cNvPr id="82949" name="Rectangle 2"/>
          <p:cNvSpPr>
            <a:spLocks noChangeArrowheads="1"/>
          </p:cNvSpPr>
          <p:nvPr/>
        </p:nvSpPr>
        <p:spPr bwMode="auto">
          <a:xfrm>
            <a:off x="3884613" y="-4763"/>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82950" name="Rectangle 3"/>
          <p:cNvSpPr>
            <a:spLocks noChangeArrowheads="1"/>
          </p:cNvSpPr>
          <p:nvPr/>
        </p:nvSpPr>
        <p:spPr bwMode="auto">
          <a:xfrm>
            <a:off x="-3175" y="8683625"/>
            <a:ext cx="29733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82951" name="Rectangle 4"/>
          <p:cNvSpPr>
            <a:spLocks noChangeArrowheads="1"/>
          </p:cNvSpPr>
          <p:nvPr/>
        </p:nvSpPr>
        <p:spPr bwMode="auto">
          <a:xfrm>
            <a:off x="-3175" y="-4763"/>
            <a:ext cx="297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82952" name="Rectangle 5"/>
          <p:cNvSpPr>
            <a:spLocks noGrp="1" noRot="1" noChangeAspect="1" noChangeArrowheads="1" noTextEdit="1"/>
          </p:cNvSpPr>
          <p:nvPr>
            <p:ph type="sldImg"/>
          </p:nvPr>
        </p:nvSpPr>
        <p:spPr>
          <a:xfrm>
            <a:off x="-374650" y="533400"/>
            <a:ext cx="6070600" cy="3416300"/>
          </a:xfrm>
          <a:ln cap="flat"/>
        </p:spPr>
      </p:sp>
      <p:sp>
        <p:nvSpPr>
          <p:cNvPr id="82953" name="Rectangle 6"/>
          <p:cNvSpPr>
            <a:spLocks noGrp="1" noChangeArrowheads="1"/>
          </p:cNvSpPr>
          <p:nvPr>
            <p:ph type="body" idx="1"/>
          </p:nvPr>
        </p:nvSpPr>
        <p:spPr>
          <a:xfrm>
            <a:off x="609600" y="4343400"/>
            <a:ext cx="33432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defTabSz="882650"/>
            <a:r>
              <a:rPr lang="en-US" altLang="en-US"/>
              <a:t>Instructor Do</a:t>
            </a:r>
          </a:p>
          <a:p>
            <a:pPr marL="673100" lvl="1" indent="-224155" defTabSz="882650"/>
            <a:r>
              <a:rPr lang="en-US" altLang="en-US"/>
              <a:t>Read through the slide.</a:t>
            </a:r>
          </a:p>
          <a:p>
            <a:pPr marL="673100" lvl="1" indent="-224155" defTabSz="882650"/>
            <a:r>
              <a:rPr lang="en-US" altLang="en-US"/>
              <a:t>Indicate that the role of the project manager has been defined by PMI in the Code of Ethics for the project management professional, which will be discussed in a later section of the course.</a:t>
            </a:r>
          </a:p>
          <a:p>
            <a:pPr defTabSz="882650"/>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2902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29028"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B58480DF-8C92-49EB-9FAC-1EEB5184641C}" type="slidenum">
              <a:rPr lang="en-US" altLang="en-US" sz="1800">
                <a:latin typeface="Arial" panose="020B0604020202020204" pitchFamily="34" charset="0"/>
              </a:rPr>
              <a:t>33</a:t>
            </a:fld>
            <a:endParaRPr lang="en-US" altLang="en-US" sz="1800">
              <a:latin typeface="Arial" panose="020B0604020202020204" pitchFamily="34" charset="0"/>
            </a:endParaRPr>
          </a:p>
        </p:txBody>
      </p:sp>
      <p:sp>
        <p:nvSpPr>
          <p:cNvPr id="129029" name="Rectangle 2"/>
          <p:cNvSpPr>
            <a:spLocks noGrp="1" noRot="1" noChangeAspect="1" noChangeArrowheads="1" noTextEdit="1"/>
          </p:cNvSpPr>
          <p:nvPr>
            <p:ph type="sldImg"/>
          </p:nvPr>
        </p:nvSpPr>
        <p:spPr>
          <a:xfrm>
            <a:off x="393700" y="692150"/>
            <a:ext cx="6070600" cy="3416300"/>
          </a:xfrm>
        </p:spPr>
      </p:sp>
      <p:sp>
        <p:nvSpPr>
          <p:cNvPr id="129030" name="Rectangle 3"/>
          <p:cNvSpPr>
            <a:spLocks noGrp="1" noChangeArrowheads="1"/>
          </p:cNvSpPr>
          <p:nvPr>
            <p:ph type="body" idx="1"/>
          </p:nvPr>
        </p:nvSpPr>
        <p:spPr>
          <a:xfrm>
            <a:off x="533400" y="4648200"/>
            <a:ext cx="347186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32099"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32100"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FB5EA38B-353E-4CD6-877C-A8264051E279}" type="slidenum">
              <a:rPr lang="en-US" altLang="en-US" sz="1800">
                <a:latin typeface="Arial" panose="020B0604020202020204" pitchFamily="34" charset="0"/>
              </a:rPr>
              <a:t>34</a:t>
            </a:fld>
            <a:endParaRPr lang="en-US" altLang="en-US" sz="1800">
              <a:latin typeface="Arial" panose="020B0604020202020204" pitchFamily="34" charset="0"/>
            </a:endParaRPr>
          </a:p>
        </p:txBody>
      </p:sp>
      <p:sp>
        <p:nvSpPr>
          <p:cNvPr id="13210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32102" name="Rectangle 3"/>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32103" name="Rectangle 4"/>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32104" name="Rectangle 5"/>
          <p:cNvSpPr>
            <a:spLocks noChangeArrowheads="1"/>
          </p:cNvSpPr>
          <p:nvPr/>
        </p:nvSpPr>
        <p:spPr bwMode="auto">
          <a:xfrm>
            <a:off x="3884613" y="-3175"/>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32105" name="Rectangle 6"/>
          <p:cNvSpPr>
            <a:spLocks noChangeArrowheads="1"/>
          </p:cNvSpPr>
          <p:nvPr/>
        </p:nvSpPr>
        <p:spPr bwMode="auto">
          <a:xfrm>
            <a:off x="-3175" y="8685213"/>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32106" name="Rectangle 7"/>
          <p:cNvSpPr>
            <a:spLocks noChangeArrowheads="1"/>
          </p:cNvSpPr>
          <p:nvPr/>
        </p:nvSpPr>
        <p:spPr bwMode="auto">
          <a:xfrm>
            <a:off x="-3175" y="-3175"/>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32107" name="Rectangle 8"/>
          <p:cNvSpPr>
            <a:spLocks noGrp="1" noRot="1" noChangeAspect="1" noChangeArrowheads="1" noTextEdit="1"/>
          </p:cNvSpPr>
          <p:nvPr>
            <p:ph type="sldImg"/>
          </p:nvPr>
        </p:nvSpPr>
        <p:spPr>
          <a:xfrm>
            <a:off x="393700" y="692150"/>
            <a:ext cx="6070600" cy="3416300"/>
          </a:xfrm>
          <a:ln cap="flat"/>
        </p:spPr>
      </p:sp>
      <p:sp>
        <p:nvSpPr>
          <p:cNvPr id="132108" name="Rectangle 9"/>
          <p:cNvSpPr>
            <a:spLocks noChangeArrowheads="1"/>
          </p:cNvSpPr>
          <p:nvPr/>
        </p:nvSpPr>
        <p:spPr bwMode="auto">
          <a:xfrm>
            <a:off x="304800" y="4191000"/>
            <a:ext cx="38100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Narrow" panose="020B0606020202030204" pitchFamily="34" charset="0"/>
              </a:defRPr>
            </a:lvl1pPr>
            <a:lvl2pPr indent="-22733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spcBef>
                <a:spcPct val="50000"/>
              </a:spcBef>
            </a:pPr>
            <a:r>
              <a:rPr lang="en-US" altLang="en-US" sz="1200" b="1">
                <a:latin typeface="Times New Roman" panose="02020603050405020304" pitchFamily="18" charset="0"/>
              </a:rPr>
              <a:t>Instructor Say</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A typical agenda for a formal project progress review meeting is shown in the slide.</a:t>
            </a:r>
          </a:p>
          <a:p>
            <a:pPr>
              <a:spcBef>
                <a:spcPct val="50000"/>
              </a:spcBef>
            </a:pPr>
            <a:r>
              <a:rPr lang="en-US" altLang="en-US" sz="1200" b="1">
                <a:latin typeface="Times New Roman" panose="02020603050405020304" pitchFamily="18" charset="0"/>
              </a:rPr>
              <a:t>Instructor Do</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Quickly cover each of the points in the slide.</a:t>
            </a:r>
          </a:p>
          <a:p>
            <a:pPr>
              <a:spcBef>
                <a:spcPct val="50000"/>
              </a:spcBef>
            </a:pPr>
            <a:r>
              <a:rPr lang="en-US" altLang="en-US" sz="1200" b="1">
                <a:latin typeface="Times New Roman" panose="02020603050405020304" pitchFamily="18" charset="0"/>
              </a:rPr>
              <a:t>Instructor Say</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Remember that meeting minutes should be written and distributed within 2 days of the meeting.</a:t>
            </a:r>
          </a:p>
          <a:p>
            <a:pPr>
              <a:spcBef>
                <a:spcPct val="50000"/>
              </a:spcBef>
            </a:pPr>
            <a:r>
              <a:rPr lang="en-US" altLang="en-US" sz="1200" b="1">
                <a:latin typeface="Times New Roman" panose="02020603050405020304" pitchFamily="18" charset="0"/>
              </a:rPr>
              <a:t>Transition</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In addition to formal review meetings, written project progress reports are an excellent way to communicate project status.</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Do any of you use a project progress report?</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Do you use it as a tool or are you required to complete them?</a:t>
            </a:r>
          </a:p>
          <a:p>
            <a:pPr lvl="1">
              <a:spcBef>
                <a:spcPct val="30000"/>
              </a:spcBef>
              <a:buSzPct val="100000"/>
              <a:buFont typeface="Wingdings" panose="05000000000000000000" pitchFamily="2" charset="2"/>
              <a:buChar char="u"/>
            </a:pPr>
            <a:r>
              <a:rPr lang="en-US" altLang="en-US" sz="1200">
                <a:latin typeface="Times New Roman" panose="02020603050405020304" pitchFamily="18" charset="0"/>
              </a:rPr>
              <a:t>A generic project progress report form is included in your participant manual on pages 4-6-8, 4-6-9, and 4-6-10.</a:t>
            </a:r>
          </a:p>
          <a:p>
            <a:pPr lvl="1">
              <a:spcBef>
                <a:spcPct val="50000"/>
              </a:spcBef>
              <a:buSzPct val="100000"/>
              <a:buFont typeface="Wingdings" panose="05000000000000000000" pitchFamily="2" charset="2"/>
              <a:buChar char="u"/>
            </a:pPr>
            <a:endParaRPr lang="en-US" altLang="en-US" sz="12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4438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44388"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341BC0AB-9171-4622-BC6B-DD6E02C43D58}" type="slidenum">
              <a:rPr lang="en-US" altLang="en-US" sz="1800">
                <a:latin typeface="Arial" panose="020B0604020202020204" pitchFamily="34" charset="0"/>
              </a:rPr>
              <a:t>35</a:t>
            </a:fld>
            <a:endParaRPr lang="en-US" altLang="en-US" sz="1800">
              <a:latin typeface="Arial" panose="020B0604020202020204" pitchFamily="34" charset="0"/>
            </a:endParaRPr>
          </a:p>
        </p:txBody>
      </p:sp>
      <p:sp>
        <p:nvSpPr>
          <p:cNvPr id="144389" name="Rectangle 2"/>
          <p:cNvSpPr>
            <a:spLocks noChangeArrowheads="1"/>
          </p:cNvSpPr>
          <p:nvPr/>
        </p:nvSpPr>
        <p:spPr bwMode="auto">
          <a:xfrm>
            <a:off x="3884613" y="-3175"/>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44390" name="Rectangle 3"/>
          <p:cNvSpPr>
            <a:spLocks noChangeArrowheads="1"/>
          </p:cNvSpPr>
          <p:nvPr/>
        </p:nvSpPr>
        <p:spPr bwMode="auto">
          <a:xfrm>
            <a:off x="-3175" y="8685213"/>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44391" name="Rectangle 4"/>
          <p:cNvSpPr>
            <a:spLocks noChangeArrowheads="1"/>
          </p:cNvSpPr>
          <p:nvPr/>
        </p:nvSpPr>
        <p:spPr bwMode="auto">
          <a:xfrm>
            <a:off x="-3175" y="-3175"/>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44392" name="Rectangle 5"/>
          <p:cNvSpPr>
            <a:spLocks noGrp="1" noRot="1" noChangeAspect="1" noChangeArrowheads="1" noTextEdit="1"/>
          </p:cNvSpPr>
          <p:nvPr>
            <p:ph type="sldImg"/>
          </p:nvPr>
        </p:nvSpPr>
        <p:spPr>
          <a:xfrm>
            <a:off x="393700" y="692150"/>
            <a:ext cx="6070600" cy="3416300"/>
          </a:xfrm>
          <a:ln cap="flat"/>
        </p:spPr>
      </p:sp>
      <p:sp>
        <p:nvSpPr>
          <p:cNvPr id="144393" name="Rectangle 6"/>
          <p:cNvSpPr>
            <a:spLocks noChangeArrowheads="1"/>
          </p:cNvSpPr>
          <p:nvPr/>
        </p:nvSpPr>
        <p:spPr bwMode="auto">
          <a:xfrm>
            <a:off x="304800" y="4267200"/>
            <a:ext cx="3810000" cy="365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Narrow" panose="020B0606020202030204" pitchFamily="34" charset="0"/>
              </a:defRPr>
            </a:lvl1pPr>
            <a:lvl2pPr eaLnBrk="0" hangingPunct="0">
              <a:defRPr sz="2400">
                <a:solidFill>
                  <a:schemeClr val="tx1"/>
                </a:solidFill>
                <a:latin typeface="Arial Narrow" panose="020B0606020202030204" pitchFamily="34" charset="0"/>
              </a:defRPr>
            </a:lvl2pPr>
            <a:lvl3pPr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spcBef>
                <a:spcPct val="50000"/>
              </a:spcBef>
            </a:pPr>
            <a:r>
              <a:rPr lang="en-US" altLang="en-US" sz="1200" b="1">
                <a:latin typeface="Times New Roman" panose="02020603050405020304" pitchFamily="18" charset="0"/>
              </a:rPr>
              <a:t>Instructor Say</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The project manager plays an important role during project close-out.</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The project manager should:</a:t>
            </a:r>
          </a:p>
          <a:p>
            <a:pPr lvl="2">
              <a:spcBef>
                <a:spcPct val="50000"/>
              </a:spcBef>
              <a:buSzPct val="100000"/>
              <a:buFontTx/>
              <a:buChar char="–"/>
            </a:pPr>
            <a:r>
              <a:rPr lang="en-US" altLang="en-US" sz="1200">
                <a:latin typeface="Times New Roman" panose="02020603050405020304" pitchFamily="18" charset="0"/>
              </a:rPr>
              <a:t>Ensure that all project deliverables have been completed and formally accepted by the customer.</a:t>
            </a:r>
          </a:p>
          <a:p>
            <a:pPr lvl="2">
              <a:spcBef>
                <a:spcPct val="50000"/>
              </a:spcBef>
              <a:buSzPct val="100000"/>
              <a:buFontTx/>
              <a:buChar char="–"/>
            </a:pPr>
            <a:r>
              <a:rPr lang="en-US" altLang="en-US" sz="1200">
                <a:latin typeface="Times New Roman" panose="02020603050405020304" pitchFamily="18" charset="0"/>
              </a:rPr>
              <a:t>Determine if the measurable success indicators were achieved.</a:t>
            </a:r>
          </a:p>
          <a:p>
            <a:pPr lvl="2">
              <a:spcBef>
                <a:spcPct val="50000"/>
              </a:spcBef>
              <a:buSzPct val="100000"/>
              <a:buFontTx/>
              <a:buChar char="–"/>
            </a:pPr>
            <a:r>
              <a:rPr lang="en-US" altLang="en-US" sz="1200">
                <a:latin typeface="Times New Roman" panose="02020603050405020304" pitchFamily="18" charset="0"/>
              </a:rPr>
              <a:t>Conduct project close-out meetings, both internal and external.</a:t>
            </a:r>
          </a:p>
          <a:p>
            <a:pPr lvl="2">
              <a:spcBef>
                <a:spcPct val="50000"/>
              </a:spcBef>
              <a:buSzPct val="100000"/>
              <a:buFontTx/>
              <a:buChar char="–"/>
            </a:pPr>
            <a:r>
              <a:rPr lang="en-US" altLang="en-US" sz="1200">
                <a:latin typeface="Times New Roman" panose="02020603050405020304" pitchFamily="18" charset="0"/>
              </a:rPr>
              <a:t>Write the final project report.</a:t>
            </a:r>
          </a:p>
          <a:p>
            <a:pPr lvl="2">
              <a:spcBef>
                <a:spcPct val="50000"/>
              </a:spcBef>
              <a:buSzPct val="100000"/>
              <a:buFontTx/>
              <a:buChar char="–"/>
            </a:pPr>
            <a:r>
              <a:rPr lang="en-US" altLang="en-US" sz="1200">
                <a:latin typeface="Times New Roman" panose="02020603050405020304" pitchFamily="18" charset="0"/>
              </a:rPr>
              <a:t>Document and share lessons learned.</a:t>
            </a:r>
          </a:p>
          <a:p>
            <a:pPr>
              <a:spcBef>
                <a:spcPct val="50000"/>
              </a:spcBef>
            </a:pPr>
            <a:r>
              <a:rPr lang="en-US" altLang="en-US" sz="1200" b="1">
                <a:latin typeface="Times New Roman" panose="02020603050405020304" pitchFamily="18" charset="0"/>
              </a:rPr>
              <a:t>Transition</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Let’s take a closer look at what’s involved.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46435"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46436"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FBFA48BD-F374-49CF-9636-28ACDAA9DF15}" type="slidenum">
              <a:rPr lang="en-US" altLang="en-US" sz="1800">
                <a:latin typeface="Arial" panose="020B0604020202020204" pitchFamily="34" charset="0"/>
              </a:rPr>
              <a:t>36</a:t>
            </a:fld>
            <a:endParaRPr lang="en-US" altLang="en-US" sz="1800">
              <a:latin typeface="Arial" panose="020B0604020202020204" pitchFamily="34" charset="0"/>
            </a:endParaRPr>
          </a:p>
        </p:txBody>
      </p:sp>
      <p:sp>
        <p:nvSpPr>
          <p:cNvPr id="146437" name="Rectangle 2"/>
          <p:cNvSpPr>
            <a:spLocks noChangeArrowheads="1"/>
          </p:cNvSpPr>
          <p:nvPr/>
        </p:nvSpPr>
        <p:spPr bwMode="auto">
          <a:xfrm>
            <a:off x="3884613" y="-3175"/>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46438" name="Rectangle 3"/>
          <p:cNvSpPr>
            <a:spLocks noChangeArrowheads="1"/>
          </p:cNvSpPr>
          <p:nvPr/>
        </p:nvSpPr>
        <p:spPr bwMode="auto">
          <a:xfrm>
            <a:off x="-3175" y="8685213"/>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46439" name="Rectangle 4"/>
          <p:cNvSpPr>
            <a:spLocks noChangeArrowheads="1"/>
          </p:cNvSpPr>
          <p:nvPr/>
        </p:nvSpPr>
        <p:spPr bwMode="auto">
          <a:xfrm>
            <a:off x="-3175" y="-3175"/>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46440" name="Rectangle 5"/>
          <p:cNvSpPr>
            <a:spLocks noGrp="1" noRot="1" noChangeAspect="1" noChangeArrowheads="1" noTextEdit="1"/>
          </p:cNvSpPr>
          <p:nvPr>
            <p:ph type="sldImg"/>
          </p:nvPr>
        </p:nvSpPr>
        <p:spPr>
          <a:xfrm>
            <a:off x="393700" y="692150"/>
            <a:ext cx="6070600" cy="3416300"/>
          </a:xfrm>
          <a:ln cap="flat"/>
        </p:spPr>
      </p:sp>
      <p:sp>
        <p:nvSpPr>
          <p:cNvPr id="146441" name="Rectangle 6"/>
          <p:cNvSpPr>
            <a:spLocks noChangeArrowheads="1"/>
          </p:cNvSpPr>
          <p:nvPr/>
        </p:nvSpPr>
        <p:spPr bwMode="auto">
          <a:xfrm>
            <a:off x="304800" y="4267200"/>
            <a:ext cx="38100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Narrow" panose="020B0606020202030204" pitchFamily="34" charset="0"/>
              </a:defRPr>
            </a:lvl1pPr>
            <a:lvl2pPr eaLnBrk="0" hangingPunct="0">
              <a:defRPr sz="2400">
                <a:solidFill>
                  <a:schemeClr val="tx1"/>
                </a:solidFill>
                <a:latin typeface="Arial Narrow" panose="020B0606020202030204" pitchFamily="34" charset="0"/>
              </a:defRPr>
            </a:lvl2pPr>
            <a:lvl3pPr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spcBef>
                <a:spcPct val="50000"/>
              </a:spcBef>
            </a:pPr>
            <a:r>
              <a:rPr lang="en-US" altLang="en-US" sz="1200" b="1">
                <a:latin typeface="Times New Roman" panose="02020603050405020304" pitchFamily="18" charset="0"/>
              </a:rPr>
              <a:t>Instructor Say</a:t>
            </a:r>
          </a:p>
          <a:p>
            <a:pPr>
              <a:spcBef>
                <a:spcPct val="50000"/>
              </a:spcBef>
            </a:pPr>
            <a:r>
              <a:rPr lang="en-US" altLang="en-US" sz="1200">
                <a:latin typeface="Times New Roman" panose="02020603050405020304" pitchFamily="18" charset="0"/>
              </a:rPr>
              <a:t>Measuring Project Success</a:t>
            </a:r>
            <a:endParaRPr lang="en-US" altLang="en-US" sz="1200" b="1">
              <a:latin typeface="Times New Roman" panose="02020603050405020304" pitchFamily="18" charset="0"/>
            </a:endParaRP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Before your final meeting with the customer, you need to check that the customer’s needs have been met.</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Check the deliverables against the project’s measurable success indicators.</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For many projects you will deliver some of the project elements before the close-out phase.</a:t>
            </a:r>
          </a:p>
          <a:p>
            <a:pPr lvl="2">
              <a:spcBef>
                <a:spcPct val="50000"/>
              </a:spcBef>
              <a:buSzPct val="100000"/>
              <a:buFontTx/>
              <a:buChar char="–"/>
            </a:pPr>
            <a:r>
              <a:rPr lang="en-US" altLang="en-US" sz="1200">
                <a:latin typeface="Times New Roman" panose="02020603050405020304" pitchFamily="18" charset="0"/>
              </a:rPr>
              <a:t>If so, review that those deliverables met the specifications and the measurable success indicators.</a:t>
            </a:r>
          </a:p>
          <a:p>
            <a:pPr lvl="1">
              <a:spcBef>
                <a:spcPct val="50000"/>
              </a:spcBef>
              <a:buSzPct val="100000"/>
              <a:buFont typeface="Wingdings" panose="05000000000000000000" pitchFamily="2" charset="2"/>
              <a:buChar char="u"/>
            </a:pPr>
            <a:r>
              <a:rPr lang="en-US" altLang="en-US" sz="1200">
                <a:latin typeface="Times New Roman" panose="02020603050405020304" pitchFamily="18" charset="0"/>
              </a:rPr>
              <a:t>Also for many projects, the success of the project will not be determined until long after the close of the project.</a:t>
            </a:r>
          </a:p>
          <a:p>
            <a:pPr lvl="2">
              <a:spcBef>
                <a:spcPct val="50000"/>
              </a:spcBef>
              <a:buSzPct val="100000"/>
              <a:buFontTx/>
              <a:buChar char="–"/>
            </a:pPr>
            <a:r>
              <a:rPr lang="en-US" altLang="en-US" sz="1200">
                <a:latin typeface="Times New Roman" panose="02020603050405020304" pitchFamily="18" charset="0"/>
              </a:rPr>
              <a:t>For example, the success of an automotive part, as specified by the success indicators, won’t be evident until after that part is in regular production and is being used on the road.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4950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49508"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EFF58565-4CDE-4AE7-873F-2E2B3A66B147}" type="slidenum">
              <a:rPr lang="en-US" altLang="en-US" sz="1800">
                <a:latin typeface="Arial" panose="020B0604020202020204" pitchFamily="34" charset="0"/>
              </a:rPr>
              <a:t>37</a:t>
            </a:fld>
            <a:endParaRPr lang="en-US" altLang="en-US" sz="1800">
              <a:latin typeface="Arial" panose="020B0604020202020204" pitchFamily="34" charset="0"/>
            </a:endParaRPr>
          </a:p>
        </p:txBody>
      </p:sp>
      <p:sp>
        <p:nvSpPr>
          <p:cNvPr id="149509" name="Rectangle 2"/>
          <p:cNvSpPr>
            <a:spLocks noChangeArrowheads="1"/>
          </p:cNvSpPr>
          <p:nvPr/>
        </p:nvSpPr>
        <p:spPr bwMode="auto">
          <a:xfrm>
            <a:off x="3884613" y="-3175"/>
            <a:ext cx="29749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49510" name="Rectangle 3"/>
          <p:cNvSpPr>
            <a:spLocks noChangeArrowheads="1"/>
          </p:cNvSpPr>
          <p:nvPr/>
        </p:nvSpPr>
        <p:spPr bwMode="auto">
          <a:xfrm>
            <a:off x="-3175" y="8685213"/>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49511" name="Rectangle 4"/>
          <p:cNvSpPr>
            <a:spLocks noChangeArrowheads="1"/>
          </p:cNvSpPr>
          <p:nvPr/>
        </p:nvSpPr>
        <p:spPr bwMode="auto">
          <a:xfrm>
            <a:off x="-3175" y="-3175"/>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49512" name="Rectangle 5"/>
          <p:cNvSpPr>
            <a:spLocks noGrp="1" noRot="1" noChangeAspect="1" noChangeArrowheads="1" noTextEdit="1"/>
          </p:cNvSpPr>
          <p:nvPr>
            <p:ph type="sldImg"/>
          </p:nvPr>
        </p:nvSpPr>
        <p:spPr>
          <a:xfrm>
            <a:off x="393700" y="692150"/>
            <a:ext cx="6070600" cy="3416300"/>
          </a:xfrm>
          <a:ln cap="flat"/>
        </p:spPr>
      </p:sp>
      <p:sp>
        <p:nvSpPr>
          <p:cNvPr id="149513" name="Rectangle 6"/>
          <p:cNvSpPr>
            <a:spLocks noGrp="1" noChangeArrowheads="1"/>
          </p:cNvSpPr>
          <p:nvPr>
            <p:ph type="body" idx="1"/>
          </p:nvPr>
        </p:nvSpPr>
        <p:spPr>
          <a:xfrm>
            <a:off x="609600" y="4572000"/>
            <a:ext cx="347186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Instructor Say</a:t>
            </a:r>
          </a:p>
          <a:p>
            <a:pPr lvl="1"/>
            <a:r>
              <a:rPr lang="en-US" altLang="en-US"/>
              <a:t>In order to make lessons more readily accessible, some organizations store final project reports in an electronic data base.</a:t>
            </a:r>
          </a:p>
          <a:p>
            <a:pPr lvl="1"/>
            <a:r>
              <a:rPr lang="en-US" altLang="en-US"/>
              <a:t>Another way to share lessons learned is to modify the project management process through the implementation of continuous improvement recommendations.</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83971"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83972"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846F46B1-3AA3-4F99-87C0-AA9A7A7CEC16}" type="slidenum">
              <a:rPr lang="en-US" altLang="en-US" sz="1800">
                <a:latin typeface="Arial" panose="020B0604020202020204" pitchFamily="34" charset="0"/>
              </a:rPr>
              <a:t>12</a:t>
            </a:fld>
            <a:endParaRPr lang="en-US" altLang="en-US" sz="1800">
              <a:latin typeface="Arial" panose="020B0604020202020204" pitchFamily="34" charset="0"/>
            </a:endParaRPr>
          </a:p>
        </p:txBody>
      </p:sp>
      <p:sp>
        <p:nvSpPr>
          <p:cNvPr id="83973" name="Rectangle 2"/>
          <p:cNvSpPr>
            <a:spLocks noGrp="1" noRot="1" noChangeAspect="1" noChangeArrowheads="1" noTextEdit="1"/>
          </p:cNvSpPr>
          <p:nvPr>
            <p:ph type="sldImg"/>
          </p:nvPr>
        </p:nvSpPr>
        <p:spPr>
          <a:xfrm>
            <a:off x="-374650" y="533400"/>
            <a:ext cx="6070600" cy="3416300"/>
          </a:xfrm>
        </p:spPr>
      </p:sp>
      <p:sp>
        <p:nvSpPr>
          <p:cNvPr id="83974" name="Rectangle 3"/>
          <p:cNvSpPr>
            <a:spLocks noGrp="1" noChangeArrowheads="1"/>
          </p:cNvSpPr>
          <p:nvPr>
            <p:ph type="body" idx="1"/>
          </p:nvPr>
        </p:nvSpPr>
        <p:spPr>
          <a:xfrm>
            <a:off x="609600" y="4343400"/>
            <a:ext cx="33432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86019"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86020"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90F39CF5-F05A-4840-8DBD-49CB52336B3E}" type="slidenum">
              <a:rPr lang="en-US" altLang="en-US" sz="1800">
                <a:latin typeface="Arial" panose="020B0604020202020204" pitchFamily="34" charset="0"/>
              </a:rPr>
              <a:t>17</a:t>
            </a:fld>
            <a:endParaRPr lang="en-US" altLang="en-US" sz="1800">
              <a:latin typeface="Arial" panose="020B0604020202020204" pitchFamily="34" charset="0"/>
            </a:endParaRPr>
          </a:p>
        </p:txBody>
      </p:sp>
      <p:sp>
        <p:nvSpPr>
          <p:cNvPr id="86021" name="Rectangle 2"/>
          <p:cNvSpPr>
            <a:spLocks noGrp="1" noRot="1" noChangeAspect="1" noChangeArrowheads="1" noTextEdit="1"/>
          </p:cNvSpPr>
          <p:nvPr>
            <p:ph type="sldImg"/>
          </p:nvPr>
        </p:nvSpPr>
        <p:spPr>
          <a:xfrm>
            <a:off x="-374650" y="533400"/>
            <a:ext cx="6070600" cy="3416300"/>
          </a:xfrm>
        </p:spPr>
      </p:sp>
      <p:sp>
        <p:nvSpPr>
          <p:cNvPr id="86022" name="Rectangle 3"/>
          <p:cNvSpPr>
            <a:spLocks noGrp="1" noChangeArrowheads="1"/>
          </p:cNvSpPr>
          <p:nvPr>
            <p:ph type="body" idx="1"/>
          </p:nvPr>
        </p:nvSpPr>
        <p:spPr>
          <a:xfrm>
            <a:off x="609600" y="4343400"/>
            <a:ext cx="33432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92163"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92164"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96FCD3DE-8C14-4256-8BEB-6F6458E15A7C}" type="slidenum">
              <a:rPr lang="en-US" altLang="en-US" sz="1800">
                <a:latin typeface="Arial" panose="020B0604020202020204" pitchFamily="34" charset="0"/>
              </a:rPr>
              <a:t>18</a:t>
            </a:fld>
            <a:endParaRPr lang="en-US" altLang="en-US" sz="1800">
              <a:latin typeface="Arial" panose="020B0604020202020204" pitchFamily="34" charset="0"/>
            </a:endParaRPr>
          </a:p>
        </p:txBody>
      </p:sp>
      <p:sp>
        <p:nvSpPr>
          <p:cNvPr id="92165"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2166"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2167"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2168"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2169"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2170"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2171" name="Rectangle 8"/>
          <p:cNvSpPr>
            <a:spLocks noGrp="1" noChangeArrowheads="1"/>
          </p:cNvSpPr>
          <p:nvPr>
            <p:ph type="body" idx="1"/>
          </p:nvPr>
        </p:nvSpPr>
        <p:spPr>
          <a:xfrm>
            <a:off x="609600" y="4572000"/>
            <a:ext cx="33432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Our second stop on the roadmap is the statement of work.</a:t>
            </a:r>
          </a:p>
          <a:p>
            <a:pPr lvl="1"/>
            <a:r>
              <a:rPr lang="en-US" altLang="en-US"/>
              <a:t>The statement of work is the first key planning document prepared.</a:t>
            </a:r>
          </a:p>
          <a:p>
            <a:endParaRPr lang="en-US" altLang="en-US"/>
          </a:p>
        </p:txBody>
      </p:sp>
      <p:sp>
        <p:nvSpPr>
          <p:cNvPr id="92172" name="Rectangle 9"/>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9318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93188"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A07C2F06-5EE0-4C79-AB18-6362E215421C}" type="slidenum">
              <a:rPr lang="en-US" altLang="en-US" sz="1800">
                <a:latin typeface="Arial" panose="020B0604020202020204" pitchFamily="34" charset="0"/>
              </a:rPr>
              <a:t>19</a:t>
            </a:fld>
            <a:endParaRPr lang="en-US" altLang="en-US" sz="1800">
              <a:latin typeface="Arial" panose="020B0604020202020204" pitchFamily="34" charset="0"/>
            </a:endParaRPr>
          </a:p>
        </p:txBody>
      </p:sp>
      <p:sp>
        <p:nvSpPr>
          <p:cNvPr id="93189"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3190" name="Rectangle 3"/>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a:solidFill>
                  <a:schemeClr val="tx1"/>
                </a:solidFill>
                <a:latin typeface="Arial Narrow" panose="020B0606020202030204" pitchFamily="34" charset="0"/>
              </a:defRPr>
            </a:lvl1pPr>
            <a:lvl2pPr marL="742950" indent="-285750" defTabSz="949325" eaLnBrk="0" hangingPunct="0">
              <a:defRPr sz="2400">
                <a:solidFill>
                  <a:schemeClr val="tx1"/>
                </a:solidFill>
                <a:latin typeface="Arial Narrow" panose="020B0606020202030204" pitchFamily="34" charset="0"/>
              </a:defRPr>
            </a:lvl2pPr>
            <a:lvl3pPr marL="1143000" indent="-228600" defTabSz="949325" eaLnBrk="0" hangingPunct="0">
              <a:defRPr sz="2400">
                <a:solidFill>
                  <a:schemeClr val="tx1"/>
                </a:solidFill>
                <a:latin typeface="Arial Narrow" panose="020B0606020202030204" pitchFamily="34" charset="0"/>
              </a:defRPr>
            </a:lvl3pPr>
            <a:lvl4pPr marL="1600200" indent="-228600" defTabSz="949325" eaLnBrk="0" hangingPunct="0">
              <a:defRPr sz="2400">
                <a:solidFill>
                  <a:schemeClr val="tx1"/>
                </a:solidFill>
                <a:latin typeface="Arial Narrow" panose="020B0606020202030204" pitchFamily="34" charset="0"/>
              </a:defRPr>
            </a:lvl4pPr>
            <a:lvl5pPr marL="2057400" indent="-228600" defTabSz="949325" eaLnBrk="0" hangingPunct="0">
              <a:defRPr sz="2400">
                <a:solidFill>
                  <a:schemeClr val="tx1"/>
                </a:solidFill>
                <a:latin typeface="Arial Narrow" panose="020B0606020202030204" pitchFamily="34" charset="0"/>
              </a:defRPr>
            </a:lvl5pPr>
            <a:lvl6pPr marL="2514600" indent="-228600" defTabSz="949325"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949325"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949325"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949325" eaLnBrk="0" fontAlgn="base" hangingPunct="0">
              <a:spcBef>
                <a:spcPct val="0"/>
              </a:spcBef>
              <a:spcAft>
                <a:spcPct val="0"/>
              </a:spcAft>
              <a:defRPr sz="2400">
                <a:solidFill>
                  <a:schemeClr val="tx1"/>
                </a:solidFill>
                <a:latin typeface="Arial Narrow" panose="020B0606020202030204" pitchFamily="34" charset="0"/>
              </a:defRPr>
            </a:lvl9pPr>
          </a:lstStyle>
          <a:p>
            <a:pPr algn="r"/>
            <a:r>
              <a:rPr lang="en-US" altLang="en-US" sz="1000" i="1">
                <a:latin typeface="Times New Roman" panose="02020603050405020304" pitchFamily="18" charset="0"/>
              </a:rPr>
              <a:t>3</a:t>
            </a:r>
          </a:p>
        </p:txBody>
      </p:sp>
      <p:sp>
        <p:nvSpPr>
          <p:cNvPr id="93191"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319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3193" name="Rectangle 6"/>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3194" name="Rectangle 7"/>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3195" name="Rectangle 8"/>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3196" name="Rectangle 9"/>
          <p:cNvSpPr>
            <a:spLocks noGrp="1" noChangeArrowheads="1"/>
          </p:cNvSpPr>
          <p:nvPr>
            <p:ph type="body" idx="1"/>
          </p:nvPr>
        </p:nvSpPr>
        <p:spPr>
          <a:xfrm>
            <a:off x="609600" y="4572000"/>
            <a:ext cx="33432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The project plan consists of all of the information and documents prepared in the planning phase.</a:t>
            </a:r>
          </a:p>
          <a:p>
            <a:endParaRPr lang="en-US" altLang="en-US"/>
          </a:p>
          <a:p>
            <a:r>
              <a:rPr lang="en-US" altLang="en-US"/>
              <a:t>Instructor Do</a:t>
            </a:r>
          </a:p>
          <a:p>
            <a:pPr lvl="1"/>
            <a:r>
              <a:rPr lang="en-US" altLang="en-US"/>
              <a:t>Read through the slide.</a:t>
            </a:r>
          </a:p>
          <a:p>
            <a:endParaRPr lang="en-US" altLang="en-US"/>
          </a:p>
          <a:p>
            <a:r>
              <a:rPr lang="en-US" altLang="en-US"/>
              <a:t>Instructor Say</a:t>
            </a:r>
          </a:p>
          <a:p>
            <a:pPr lvl="1"/>
            <a:r>
              <a:rPr lang="en-US" altLang="en-US"/>
              <a:t>It also represents the first major section of the project notebook.</a:t>
            </a:r>
          </a:p>
          <a:p>
            <a:endParaRPr lang="en-US" altLang="en-US"/>
          </a:p>
        </p:txBody>
      </p:sp>
      <p:sp>
        <p:nvSpPr>
          <p:cNvPr id="93197" name="Rectangle 10"/>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94211"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94212"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AAEB72B3-5B0F-42EF-9C57-94E430BC9F79}" type="slidenum">
              <a:rPr lang="en-US" altLang="en-US" sz="1800">
                <a:latin typeface="Arial" panose="020B0604020202020204" pitchFamily="34" charset="0"/>
              </a:rPr>
              <a:t>20</a:t>
            </a:fld>
            <a:endParaRPr lang="en-US" altLang="en-US" sz="1800">
              <a:latin typeface="Arial" panose="020B0604020202020204" pitchFamily="34" charset="0"/>
            </a:endParaRPr>
          </a:p>
        </p:txBody>
      </p:sp>
      <p:sp>
        <p:nvSpPr>
          <p:cNvPr id="94213"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4214"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4215"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4216"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4217"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4218"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94219" name="Rectangle 8"/>
          <p:cNvSpPr>
            <a:spLocks noGrp="1" noChangeArrowheads="1"/>
          </p:cNvSpPr>
          <p:nvPr>
            <p:ph type="body" idx="1"/>
          </p:nvPr>
        </p:nvSpPr>
        <p:spPr>
          <a:xfrm>
            <a:off x="609600" y="4572000"/>
            <a:ext cx="33432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Read through the slide.</a:t>
            </a:r>
          </a:p>
          <a:p>
            <a:pPr lvl="1"/>
            <a:r>
              <a:rPr lang="en-US" altLang="en-US"/>
              <a:t>Has anyone ever picked up a project in the middle when the former project manager has been reassigned?  What was that like (</a:t>
            </a:r>
            <a:r>
              <a:rPr lang="en-US" altLang="en-US" i="1"/>
              <a:t>name of person raising his/her hand</a:t>
            </a:r>
            <a:r>
              <a:rPr lang="en-US" altLang="en-US"/>
              <a:t>)?</a:t>
            </a:r>
          </a:p>
          <a:p>
            <a:pPr lvl="1"/>
            <a:r>
              <a:rPr lang="en-US" altLang="en-US"/>
              <a:t>Although the project manager has overall responsibility for developing the project plan, a good plan can not be prepared without the participation of the project team members.</a:t>
            </a:r>
          </a:p>
          <a:p>
            <a:endParaRPr lang="en-US" altLang="en-US"/>
          </a:p>
        </p:txBody>
      </p:sp>
      <p:sp>
        <p:nvSpPr>
          <p:cNvPr id="94220" name="Rectangle 9"/>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00355"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00356"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C0A30CB6-1565-444F-88C1-A6B2CED85226}" type="slidenum">
              <a:rPr lang="en-US" altLang="en-US" sz="1800">
                <a:latin typeface="Arial" panose="020B0604020202020204" pitchFamily="34" charset="0"/>
              </a:rPr>
              <a:t>21</a:t>
            </a:fld>
            <a:endParaRPr lang="en-US" altLang="en-US" sz="1800">
              <a:latin typeface="Arial" panose="020B0604020202020204" pitchFamily="34" charset="0"/>
            </a:endParaRPr>
          </a:p>
        </p:txBody>
      </p:sp>
      <p:sp>
        <p:nvSpPr>
          <p:cNvPr id="100357"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0358"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0359"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0360"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0361"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0362"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0363" name="Rectangle 8"/>
          <p:cNvSpPr>
            <a:spLocks noGrp="1" noChangeArrowheads="1"/>
          </p:cNvSpPr>
          <p:nvPr>
            <p:ph type="body" idx="1"/>
          </p:nvPr>
        </p:nvSpPr>
        <p:spPr>
          <a:xfrm>
            <a:off x="304800" y="4267200"/>
            <a:ext cx="38862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Do</a:t>
            </a:r>
          </a:p>
          <a:p>
            <a:pPr lvl="1"/>
            <a:r>
              <a:rPr lang="en-US" altLang="en-US"/>
              <a:t>Refer to page 3-4-1 in the participant manual.</a:t>
            </a:r>
          </a:p>
          <a:p>
            <a:endParaRPr lang="en-US" altLang="en-US"/>
          </a:p>
          <a:p>
            <a:r>
              <a:rPr lang="en-US" altLang="en-US"/>
              <a:t>Instructor Say</a:t>
            </a:r>
          </a:p>
          <a:p>
            <a:pPr lvl="1"/>
            <a:r>
              <a:rPr lang="en-US" altLang="en-US"/>
              <a:t>Work breakdown structure</a:t>
            </a:r>
          </a:p>
          <a:p>
            <a:pPr lvl="2"/>
            <a:r>
              <a:rPr lang="en-US" altLang="en-US"/>
              <a:t>The next stop in the planning phase on our Roadmap to Project Management Success is the work breakdown structure.</a:t>
            </a:r>
          </a:p>
          <a:p>
            <a:pPr lvl="2"/>
            <a:r>
              <a:rPr lang="en-US" altLang="en-US"/>
              <a:t>The work breakdown structure is a systematic, graphical approach for dividing the project into the tasks required to complete the project.</a:t>
            </a:r>
          </a:p>
          <a:p>
            <a:endParaRPr lang="en-US" altLang="en-US"/>
          </a:p>
        </p:txBody>
      </p:sp>
      <p:sp>
        <p:nvSpPr>
          <p:cNvPr id="100364" name="Rectangle 9"/>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200">
                <a:latin typeface="Arial" panose="020B0604020202020204" pitchFamily="34" charset="0"/>
              </a:rPr>
              <a:t>Course #1031-1:  Project Management Tools and Techniques	              Module 1-Course Intro </a:t>
            </a:r>
            <a:endParaRPr lang="en-US" altLang="en-US" sz="1200">
              <a:latin typeface="Times New Roman" panose="02020603050405020304" pitchFamily="18" charset="0"/>
            </a:endParaRPr>
          </a:p>
        </p:txBody>
      </p:sp>
      <p:sp>
        <p:nvSpPr>
          <p:cNvPr id="101379"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000">
                <a:latin typeface="Arial" panose="020B0604020202020204" pitchFamily="34" charset="0"/>
              </a:rPr>
              <a:t>Copyright 2001, General Physics Corporation	                  </a:t>
            </a:r>
            <a:r>
              <a:rPr lang="en-US" altLang="en-US" sz="1200">
                <a:latin typeface="Arial" panose="020B0604020202020204" pitchFamily="34" charset="0"/>
              </a:rPr>
              <a:t>Instructor Guide</a:t>
            </a:r>
          </a:p>
        </p:txBody>
      </p:sp>
      <p:sp>
        <p:nvSpPr>
          <p:cNvPr id="101380" name="Rectangle 16"/>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1800">
                <a:latin typeface="Arial" panose="020B0604020202020204" pitchFamily="34" charset="0"/>
              </a:rPr>
              <a:t>IG 1-1-</a:t>
            </a:r>
            <a:fld id="{B72A63DE-0984-4D56-B44E-C02BEBEB508A}" type="slidenum">
              <a:rPr lang="en-US" altLang="en-US" sz="1800">
                <a:latin typeface="Arial" panose="020B0604020202020204" pitchFamily="34" charset="0"/>
              </a:rPr>
              <a:t>22</a:t>
            </a:fld>
            <a:endParaRPr lang="en-US" altLang="en-US" sz="1800">
              <a:latin typeface="Arial" panose="020B0604020202020204" pitchFamily="34" charset="0"/>
            </a:endParaRPr>
          </a:p>
        </p:txBody>
      </p:sp>
      <p:sp>
        <p:nvSpPr>
          <p:cNvPr id="101381"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1382" name="Rectangle 3"/>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1383" name="Rectangle 4"/>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1384" name="Rectangle 5"/>
          <p:cNvSpPr>
            <a:spLocks noChangeArrowheads="1"/>
          </p:cNvSpPr>
          <p:nvPr/>
        </p:nvSpPr>
        <p:spPr bwMode="auto">
          <a:xfrm>
            <a:off x="3883025" y="-1588"/>
            <a:ext cx="2974975"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1385" name="Rectangle 6"/>
          <p:cNvSpPr>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1386" name="Rectangle 7"/>
          <p:cNvSpPr>
            <a:spLocks noChangeArrowheads="1"/>
          </p:cNvSpPr>
          <p:nvPr/>
        </p:nvSpPr>
        <p:spPr bwMode="auto">
          <a:xfrm>
            <a:off x="0" y="-1588"/>
            <a:ext cx="2971800"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01387" name="Rectangle 8"/>
          <p:cNvSpPr>
            <a:spLocks noGrp="1" noChangeArrowheads="1"/>
          </p:cNvSpPr>
          <p:nvPr>
            <p:ph type="body" idx="1"/>
          </p:nvPr>
        </p:nvSpPr>
        <p:spPr>
          <a:xfrm>
            <a:off x="304800" y="4267200"/>
            <a:ext cx="3343275"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38" tIns="50800" rIns="96838" bIns="50800"/>
          <a:lstStyle/>
          <a:p>
            <a:r>
              <a:rPr lang="en-US" altLang="en-US"/>
              <a:t>Instructor Say</a:t>
            </a:r>
          </a:p>
          <a:p>
            <a:pPr lvl="1"/>
            <a:r>
              <a:rPr lang="en-US" altLang="en-US"/>
              <a:t>The work breakdown structure (WBS) is a key planning tool for showing work organization.  It helps the project team:</a:t>
            </a:r>
          </a:p>
          <a:p>
            <a:pPr lvl="2"/>
            <a:r>
              <a:rPr lang="en-US" altLang="en-US"/>
              <a:t>Identify all of the work that needs to be done to complete the project.</a:t>
            </a:r>
          </a:p>
          <a:p>
            <a:pPr lvl="2"/>
            <a:r>
              <a:rPr lang="en-US" altLang="en-US"/>
              <a:t>Structure the work into logical components and subcomponents.</a:t>
            </a:r>
          </a:p>
          <a:p>
            <a:pPr lvl="2"/>
            <a:r>
              <a:rPr lang="en-US" altLang="en-US"/>
              <a:t>Define the work to a level of detail that allows individual responsibilities to be assigned.</a:t>
            </a:r>
          </a:p>
          <a:p>
            <a:pPr lvl="2"/>
            <a:r>
              <a:rPr lang="en-US" altLang="en-US"/>
              <a:t>Determine how project data can be reported and summarized</a:t>
            </a:r>
          </a:p>
        </p:txBody>
      </p:sp>
      <p:sp>
        <p:nvSpPr>
          <p:cNvPr id="101388" name="Rectangle 9"/>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19746C-CF2C-4BDB-A7C1-45EF154664A1}" type="datetime1">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8"/>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E3D4B2-3C63-4EBE-9100-C3ECA8859E72}" type="datetime1">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76E243-134E-4734-BC29-43B3B416382F}" type="datetime1">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F31A5A-141F-4182-8539-34FA8750E5E5}" type="datetime1">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D174F-9EED-4574-8DAA-697E35E39A4C}" type="datetime1">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4"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0"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52C5AD-82B5-420A-8D81-DAE521BC2735}" type="datetime1">
              <a:rPr lang="en-US" smtClean="0"/>
              <a:t>12/11/23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50"/>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2"/>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50"/>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3" y="4827211"/>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5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0"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9"/>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867FBD-1C84-4FCA-A961-BCFA8A0FFA00}" type="datetime1">
              <a:rPr lang="en-US" smtClean="0"/>
              <a:t>12/11/23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5D199-CF14-4AF4-960B-B5EF02692A43}" type="datetime1">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78739-2183-4527-AFF3-3630EE794576}" type="datetime1">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B49CF77-344C-4E5A-90EC-5814763FC936}" type="datetime1">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819C7-9FE2-4AE7-9A43-EDB241600E7C}" type="datetime1">
              <a:rPr lang="en-US" smtClean="0"/>
              <a:t>12/11/23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6"/>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24011A-D5FB-4DA6-A9EE-9C85382200EE}" type="datetime1">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FD813-9372-497F-A355-BC26DA419FD8}" type="datetime1">
              <a:rPr lang="en-US" smtClean="0"/>
              <a:t>12/11/23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B27C16F-ADE9-453E-8010-D1DB92288720}" type="datetime1">
              <a:rPr lang="en-US" smtClean="0"/>
              <a:t>12/11/23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172BC1-7411-4586-9729-990A56190089}" type="datetime1">
              <a:rPr lang="en-US" smtClean="0"/>
              <a:t>12/11/23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1"/>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A150250-FCF6-4EAB-9BC5-9969F62F71B2}" type="datetime1">
              <a:rPr lang="en-US" smtClean="0"/>
              <a:t>12/11/23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3"/>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87080-A838-4E84-A845-7E703A13A6D9}" type="datetime1">
              <a:rPr lang="en-US" smtClean="0"/>
              <a:t>12/11/23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6"/>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1" y="2892348"/>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3" y="1"/>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19"/>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0"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1C142E-8B09-4DFA-8A43-4D7B7BA95DA4}" type="datetime1">
              <a:rPr lang="en-US" smtClean="0"/>
              <a:t>12/11/23</a:t>
            </a:fld>
            <a:endParaRPr lang="en-US"/>
          </a:p>
        </p:txBody>
      </p:sp>
      <p:sp>
        <p:nvSpPr>
          <p:cNvPr id="5" name="Footer Placeholder 4"/>
          <p:cNvSpPr>
            <a:spLocks noGrp="1"/>
          </p:cNvSpPr>
          <p:nvPr>
            <p:ph type="ftr" sz="quarter" idx="3"/>
          </p:nvPr>
        </p:nvSpPr>
        <p:spPr>
          <a:xfrm rot="5400000">
            <a:off x="8951574" y="3225298"/>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1"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029373-6C5B-490F-B5A5-38FF4CFBCD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465" y="1167983"/>
            <a:ext cx="10842171" cy="1798319"/>
          </a:xfrm>
        </p:spPr>
        <p:txBody>
          <a:bodyPr/>
          <a:lstStyle/>
          <a:p>
            <a:pPr algn="ctr"/>
            <a:r>
              <a:rPr lang="en-GB" sz="6000" b="1" dirty="0"/>
              <a:t>Software Project Management </a:t>
            </a:r>
            <a:endParaRPr lang="en-US" sz="1000" dirty="0"/>
          </a:p>
        </p:txBody>
      </p:sp>
      <p:sp>
        <p:nvSpPr>
          <p:cNvPr id="3" name="Subtitle 2"/>
          <p:cNvSpPr>
            <a:spLocks noGrp="1"/>
          </p:cNvSpPr>
          <p:nvPr>
            <p:ph type="subTitle" idx="1"/>
          </p:nvPr>
        </p:nvSpPr>
        <p:spPr>
          <a:xfrm>
            <a:off x="1935906" y="3999935"/>
            <a:ext cx="7488091" cy="2391704"/>
          </a:xfrm>
        </p:spPr>
        <p:txBody>
          <a:bodyPr>
            <a:noAutofit/>
          </a:bodyPr>
          <a:lstStyle/>
          <a:p>
            <a:pPr algn="ctr"/>
            <a:r>
              <a:rPr lang="en-US" sz="3600" b="1" dirty="0">
                <a:solidFill>
                  <a:schemeClr val="tx1">
                    <a:lumMod val="95000"/>
                    <a:lumOff val="5000"/>
                  </a:schemeClr>
                </a:solidFill>
              </a:rPr>
              <a:t>D</a:t>
            </a:r>
            <a:r>
              <a:rPr lang="en-US" sz="3600" b="1" cap="none" dirty="0">
                <a:solidFill>
                  <a:schemeClr val="tx1">
                    <a:lumMod val="95000"/>
                    <a:lumOff val="5000"/>
                  </a:schemeClr>
                </a:solidFill>
              </a:rPr>
              <a:t>r</a:t>
            </a:r>
            <a:r>
              <a:rPr lang="en-US" sz="3600" b="1" dirty="0">
                <a:solidFill>
                  <a:schemeClr val="tx1">
                    <a:lumMod val="95000"/>
                    <a:lumOff val="5000"/>
                  </a:schemeClr>
                </a:solidFill>
              </a:rPr>
              <a:t>. Junaid </a:t>
            </a:r>
            <a:r>
              <a:rPr lang="en-GB" sz="3600" b="1" dirty="0">
                <a:solidFill>
                  <a:schemeClr val="tx1">
                    <a:lumMod val="95000"/>
                    <a:lumOff val="5000"/>
                  </a:schemeClr>
                </a:solidFill>
              </a:rPr>
              <a:t>Akram</a:t>
            </a:r>
            <a:endParaRPr lang="en-US" sz="3600" b="1" dirty="0">
              <a:solidFill>
                <a:schemeClr val="tx1">
                  <a:lumMod val="95000"/>
                  <a:lumOff val="5000"/>
                </a:schemeClr>
              </a:solidFill>
            </a:endParaRPr>
          </a:p>
          <a:p>
            <a:endParaRPr lang="en-US" dirty="0"/>
          </a:p>
        </p:txBody>
      </p:sp>
      <p:sp>
        <p:nvSpPr>
          <p:cNvPr id="9" name="Slide Number Placeholder 8"/>
          <p:cNvSpPr>
            <a:spLocks noGrp="1"/>
          </p:cNvSpPr>
          <p:nvPr>
            <p:ph type="sldNum" sz="quarter" idx="12"/>
          </p:nvPr>
        </p:nvSpPr>
        <p:spPr>
          <a:xfrm>
            <a:off x="10352541" y="423081"/>
            <a:ext cx="838199" cy="640336"/>
          </a:xfrm>
        </p:spPr>
        <p:txBody>
          <a:bodyPr/>
          <a:lstStyle/>
          <a:p>
            <a:fld id="{16029373-6C5B-490F-B5A5-38FF4CFBCD5B}" type="slidenum">
              <a:rPr lang="en-US" sz="2400" smtClean="0">
                <a:solidFill>
                  <a:srgbClr val="FFFF00"/>
                </a:solidFill>
              </a:rPr>
              <a:t>1</a:t>
            </a:fld>
            <a:endParaRPr lang="en-US" sz="2400" dirty="0">
              <a:solidFill>
                <a:srgbClr val="FFFF00"/>
              </a:solidFill>
            </a:endParaRPr>
          </a:p>
        </p:txBody>
      </p:sp>
      <p:sp>
        <p:nvSpPr>
          <p:cNvPr id="10" name="Rectangle 9"/>
          <p:cNvSpPr/>
          <p:nvPr/>
        </p:nvSpPr>
        <p:spPr>
          <a:xfrm>
            <a:off x="2755900" y="2834208"/>
            <a:ext cx="6096120" cy="400110"/>
          </a:xfrm>
          <a:prstGeom prst="rect">
            <a:avLst/>
          </a:prstGeom>
        </p:spPr>
        <p:txBody>
          <a:bodyPr wrap="square">
            <a:spAutoFit/>
          </a:bodyPr>
          <a:lstStyle/>
          <a:p>
            <a:pPr algn="ctr"/>
            <a:endParaRPr lang="en-US" sz="2000" dirty="0">
              <a:solidFill>
                <a:schemeClr val="tx1">
                  <a:lumMod val="95000"/>
                  <a:lumOff val="5000"/>
                </a:schemeClr>
              </a:solidFill>
              <a:latin typeface="+mj-lt"/>
              <a:ea typeface="+mj-ea"/>
              <a:cs typeface="+mj-cs"/>
            </a:endParaRPr>
          </a:p>
        </p:txBody>
      </p:sp>
      <p:sp>
        <p:nvSpPr>
          <p:cNvPr id="6" name="Rectangle 5"/>
          <p:cNvSpPr/>
          <p:nvPr/>
        </p:nvSpPr>
        <p:spPr>
          <a:xfrm>
            <a:off x="5384614" y="3098398"/>
            <a:ext cx="838691" cy="769441"/>
          </a:xfrm>
          <a:prstGeom prst="rect">
            <a:avLst/>
          </a:prstGeom>
        </p:spPr>
        <p:txBody>
          <a:bodyPr wrap="none">
            <a:spAutoFit/>
          </a:bodyPr>
          <a:lstStyle/>
          <a:p>
            <a:r>
              <a:rPr lang="en-GB" sz="4400" b="1" dirty="0">
                <a:solidFill>
                  <a:srgbClr val="1E5155"/>
                </a:solidFill>
                <a:ea typeface="+mj-ea"/>
                <a:cs typeface="+mj-cs"/>
              </a:rPr>
              <a:t>By</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advTm="6582"/>
    </mc:Choice>
    <mc:Fallback xmlns="">
      <p:transition spd="slow" advTm="65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Project Monitoring and Control</a:t>
            </a:r>
          </a:p>
        </p:txBody>
      </p:sp>
      <p:sp>
        <p:nvSpPr>
          <p:cNvPr id="110595" name="Rectangle 3"/>
          <p:cNvSpPr>
            <a:spLocks noGrp="1" noChangeArrowheads="1"/>
          </p:cNvSpPr>
          <p:nvPr>
            <p:ph type="body" idx="1"/>
          </p:nvPr>
        </p:nvSpPr>
        <p:spPr>
          <a:xfrm>
            <a:off x="328613" y="1951319"/>
            <a:ext cx="11012487" cy="4195481"/>
          </a:xfrm>
        </p:spPr>
        <p:txBody>
          <a:bodyPr>
            <a:normAutofit fontScale="92500"/>
          </a:bodyPr>
          <a:lstStyle/>
          <a:p>
            <a:pPr>
              <a:lnSpc>
                <a:spcPct val="150000"/>
              </a:lnSpc>
            </a:pPr>
            <a:r>
              <a:rPr lang="en-US" altLang="en-US" sz="2800" dirty="0"/>
              <a:t>The purpose</a:t>
            </a:r>
          </a:p>
          <a:p>
            <a:pPr lvl="1">
              <a:lnSpc>
                <a:spcPct val="150000"/>
              </a:lnSpc>
            </a:pPr>
            <a:r>
              <a:rPr lang="en-US" altLang="en-US" sz="2400" dirty="0"/>
              <a:t>To keep the team and management up to date on the project's progress. </a:t>
            </a:r>
          </a:p>
          <a:p>
            <a:pPr lvl="1">
              <a:lnSpc>
                <a:spcPct val="150000"/>
              </a:lnSpc>
            </a:pPr>
            <a:r>
              <a:rPr lang="en-US" altLang="en-US" sz="2400" dirty="0">
                <a:solidFill>
                  <a:srgbClr val="FF0000"/>
                </a:solidFill>
              </a:rPr>
              <a:t>If the project deviates from the plan, then the project manager can take action to correct the problem. </a:t>
            </a:r>
          </a:p>
          <a:p>
            <a:pPr>
              <a:lnSpc>
                <a:spcPct val="150000"/>
              </a:lnSpc>
            </a:pPr>
            <a:r>
              <a:rPr lang="en-US" altLang="en-US" sz="2400" dirty="0"/>
              <a:t>Project monitoring and control involves </a:t>
            </a:r>
            <a:r>
              <a:rPr lang="en-US" altLang="en-US" sz="2400" dirty="0">
                <a:solidFill>
                  <a:srgbClr val="FF0000"/>
                </a:solidFill>
              </a:rPr>
              <a:t>status meetings</a:t>
            </a:r>
            <a:r>
              <a:rPr lang="en-US" altLang="en-US" sz="2400" dirty="0"/>
              <a:t> to gather status from the team. When changes need to be made, </a:t>
            </a:r>
            <a:r>
              <a:rPr lang="en-US" altLang="en-US" sz="2400" dirty="0">
                <a:solidFill>
                  <a:srgbClr val="FF0000"/>
                </a:solidFill>
              </a:rPr>
              <a:t>change control is used to keep the products up to date</a:t>
            </a:r>
            <a:r>
              <a:rPr lang="en-US" altLang="en-US" sz="2400" dirty="0"/>
              <a:t>. </a:t>
            </a:r>
          </a:p>
        </p:txBody>
      </p:sp>
      <p:sp>
        <p:nvSpPr>
          <p:cNvPr id="2" name="Slide Number Placeholder 1"/>
          <p:cNvSpPr>
            <a:spLocks noGrp="1"/>
          </p:cNvSpPr>
          <p:nvPr>
            <p:ph type="sldNum" sz="quarter" idx="12"/>
          </p:nvPr>
        </p:nvSpPr>
        <p:spPr/>
        <p:txBody>
          <a:bodyPr/>
          <a:lstStyle/>
          <a:p>
            <a:fld id="{16029373-6C5B-490F-B5A5-38FF4CFBCD5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267"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1268" name="Rectangle 4"/>
          <p:cNvSpPr>
            <a:spLocks noGrp="1" noChangeArrowheads="1"/>
          </p:cNvSpPr>
          <p:nvPr>
            <p:ph type="title"/>
          </p:nvPr>
        </p:nvSpPr>
        <p:spPr/>
        <p:txBody>
          <a:bodyPr/>
          <a:lstStyle/>
          <a:p>
            <a:pPr eaLnBrk="1" hangingPunct="1"/>
            <a:r>
              <a:rPr lang="en-US" altLang="en-US"/>
              <a:t>Project Manager</a:t>
            </a:r>
          </a:p>
        </p:txBody>
      </p:sp>
      <p:sp>
        <p:nvSpPr>
          <p:cNvPr id="58373" name="Rectangle 5"/>
          <p:cNvSpPr>
            <a:spLocks noGrp="1" noChangeArrowheads="1"/>
          </p:cNvSpPr>
          <p:nvPr>
            <p:ph type="body" idx="1"/>
          </p:nvPr>
        </p:nvSpPr>
        <p:spPr>
          <a:xfrm>
            <a:off x="251129" y="1405219"/>
            <a:ext cx="11394771" cy="4195481"/>
          </a:xfrm>
        </p:spPr>
        <p:txBody>
          <a:bodyPr/>
          <a:lstStyle/>
          <a:p>
            <a:pPr eaLnBrk="1" hangingPunct="1">
              <a:buFont typeface="Wingdings" panose="05000000000000000000" pitchFamily="2" charset="2"/>
              <a:buNone/>
            </a:pPr>
            <a:r>
              <a:rPr lang="en-US" altLang="en-US" dirty="0"/>
              <a:t>	“The person who is responsible for the project and will be held accountable for its success or failure.”</a:t>
            </a:r>
          </a:p>
        </p:txBody>
      </p:sp>
      <p:pic>
        <p:nvPicPr>
          <p:cNvPr id="58374" name="Picture 6" descr="j0316766"/>
          <p:cNvPicPr>
            <a:picLocks noChangeAspect="1" noChangeArrowheads="1"/>
          </p:cNvPicPr>
          <p:nvPr/>
        </p:nvPicPr>
        <p:blipFill>
          <a:blip r:embed="rId3"/>
          <a:srcRect/>
          <a:stretch>
            <a:fillRect/>
          </a:stretch>
        </p:blipFill>
        <p:spPr bwMode="auto">
          <a:xfrm>
            <a:off x="9448800" y="4948768"/>
            <a:ext cx="2463800" cy="1642533"/>
          </a:xfrm>
          <a:prstGeom prst="rect">
            <a:avLst/>
          </a:prstGeom>
          <a:noFill/>
          <a:ln w="9525">
            <a:solidFill>
              <a:schemeClr val="tx1"/>
            </a:solidFill>
            <a:miter lim="800000"/>
            <a:headEnd/>
            <a:tailEnd/>
          </a:ln>
          <a:effectLst>
            <a:outerShdw dist="107763" dir="2700000" algn="ctr" rotWithShape="0">
              <a:srgbClr val="808080"/>
            </a:outerShdw>
          </a:effectLst>
        </p:spPr>
      </p:pic>
      <p:sp>
        <p:nvSpPr>
          <p:cNvPr id="2" name="Slide Number Placeholder 1"/>
          <p:cNvSpPr>
            <a:spLocks noGrp="1"/>
          </p:cNvSpPr>
          <p:nvPr>
            <p:ph type="sldNum" sz="quarter" idx="12"/>
          </p:nvPr>
        </p:nvSpPr>
        <p:spPr/>
        <p:txBody>
          <a:bodyPr/>
          <a:lstStyle/>
          <a:p>
            <a:fld id="{16029373-6C5B-490F-B5A5-38FF4CFBCD5B}" type="slidenum">
              <a:rPr lang="en-US" smtClean="0"/>
              <a:t>11</a:t>
            </a:fld>
            <a:endParaRPr lang="en-US"/>
          </a:p>
        </p:txBody>
      </p:sp>
      <p:sp>
        <p:nvSpPr>
          <p:cNvPr id="8" name="Rectangle 7"/>
          <p:cNvSpPr txBox="1">
            <a:spLocks noChangeArrowheads="1"/>
          </p:cNvSpPr>
          <p:nvPr/>
        </p:nvSpPr>
        <p:spPr>
          <a:xfrm>
            <a:off x="415330" y="2476501"/>
            <a:ext cx="4329906" cy="411480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nSpc>
                <a:spcPct val="90000"/>
              </a:lnSpc>
            </a:pPr>
            <a:r>
              <a:rPr lang="en-US" altLang="en-US" sz="2400" dirty="0"/>
              <a:t>Define and manage </a:t>
            </a:r>
            <a:r>
              <a:rPr lang="en-US" altLang="en-US" sz="2400" dirty="0">
                <a:solidFill>
                  <a:srgbClr val="FF0000"/>
                </a:solidFill>
              </a:rPr>
              <a:t>customer expectations</a:t>
            </a:r>
            <a:r>
              <a:rPr lang="en-US" altLang="en-US" sz="2400" dirty="0"/>
              <a:t>.</a:t>
            </a:r>
          </a:p>
          <a:p>
            <a:pPr>
              <a:lnSpc>
                <a:spcPct val="90000"/>
              </a:lnSpc>
            </a:pPr>
            <a:r>
              <a:rPr lang="en-US" altLang="en-US" sz="2400" dirty="0"/>
              <a:t>Coordinate development of the project plan.</a:t>
            </a:r>
          </a:p>
          <a:p>
            <a:pPr>
              <a:lnSpc>
                <a:spcPct val="90000"/>
              </a:lnSpc>
            </a:pPr>
            <a:r>
              <a:rPr lang="en-US" altLang="en-US" sz="2400" dirty="0">
                <a:solidFill>
                  <a:srgbClr val="FF0000"/>
                </a:solidFill>
              </a:rPr>
              <a:t>Monitor</a:t>
            </a:r>
            <a:r>
              <a:rPr lang="en-US" altLang="en-US" sz="2400" dirty="0"/>
              <a:t> and control project work according to the approved plan.</a:t>
            </a:r>
          </a:p>
          <a:p>
            <a:pPr>
              <a:lnSpc>
                <a:spcPct val="90000"/>
              </a:lnSpc>
            </a:pPr>
            <a:r>
              <a:rPr lang="en-US" altLang="en-US" sz="2400" dirty="0"/>
              <a:t>Communicate </a:t>
            </a:r>
            <a:r>
              <a:rPr lang="en-US" altLang="en-US" sz="2400" dirty="0">
                <a:solidFill>
                  <a:srgbClr val="FF0000"/>
                </a:solidFill>
              </a:rPr>
              <a:t>project status</a:t>
            </a:r>
            <a:r>
              <a:rPr lang="en-US" altLang="en-US" sz="2400" dirty="0"/>
              <a:t> by preparing status reports and conducting progress review meetings.</a:t>
            </a:r>
          </a:p>
        </p:txBody>
      </p:sp>
      <p:sp>
        <p:nvSpPr>
          <p:cNvPr id="9" name="Rectangle 8"/>
          <p:cNvSpPr txBox="1">
            <a:spLocks noChangeArrowheads="1"/>
          </p:cNvSpPr>
          <p:nvPr/>
        </p:nvSpPr>
        <p:spPr>
          <a:xfrm>
            <a:off x="5375672" y="2525250"/>
            <a:ext cx="3814762" cy="411480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nSpc>
                <a:spcPct val="90000"/>
              </a:lnSpc>
            </a:pPr>
            <a:r>
              <a:rPr lang="en-US" altLang="en-US" sz="2200" dirty="0"/>
              <a:t>Establish and follow a </a:t>
            </a:r>
            <a:r>
              <a:rPr lang="en-US" altLang="en-US" sz="2200" dirty="0">
                <a:solidFill>
                  <a:srgbClr val="FF0000"/>
                </a:solidFill>
              </a:rPr>
              <a:t>change management </a:t>
            </a:r>
            <a:r>
              <a:rPr lang="en-US" altLang="en-US" sz="2200" dirty="0"/>
              <a:t>process.</a:t>
            </a:r>
          </a:p>
          <a:p>
            <a:pPr>
              <a:lnSpc>
                <a:spcPct val="90000"/>
              </a:lnSpc>
            </a:pPr>
            <a:r>
              <a:rPr lang="en-US" altLang="en-US" sz="2200" dirty="0">
                <a:solidFill>
                  <a:srgbClr val="FF0000"/>
                </a:solidFill>
              </a:rPr>
              <a:t>Lead the project team </a:t>
            </a:r>
            <a:r>
              <a:rPr lang="en-US" altLang="en-US" sz="2200" dirty="0"/>
              <a:t>and resolve conflicts between team members.</a:t>
            </a:r>
          </a:p>
          <a:p>
            <a:pPr>
              <a:lnSpc>
                <a:spcPct val="90000"/>
              </a:lnSpc>
            </a:pPr>
            <a:r>
              <a:rPr lang="en-US" altLang="en-US" sz="2200" dirty="0"/>
              <a:t>Maintain the </a:t>
            </a:r>
            <a:r>
              <a:rPr lang="en-US" altLang="en-US" sz="2200" dirty="0">
                <a:solidFill>
                  <a:srgbClr val="FF0000"/>
                </a:solidFill>
              </a:rPr>
              <a:t>project notebook</a:t>
            </a:r>
            <a:r>
              <a:rPr lang="en-US" altLang="en-US" sz="2200" dirty="0"/>
              <a:t>.</a:t>
            </a:r>
          </a:p>
          <a:p>
            <a:pPr>
              <a:lnSpc>
                <a:spcPct val="90000"/>
              </a:lnSpc>
            </a:pPr>
            <a:r>
              <a:rPr lang="en-US" altLang="en-US" sz="2200" dirty="0"/>
              <a:t>Conducting </a:t>
            </a:r>
            <a:r>
              <a:rPr lang="en-US" altLang="en-US" sz="2200" dirty="0">
                <a:solidFill>
                  <a:srgbClr val="FF0000"/>
                </a:solidFill>
              </a:rPr>
              <a:t>project close activities</a:t>
            </a:r>
            <a:r>
              <a:rPr lang="en-US" altLang="en-US" sz="2200" dirty="0"/>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Effect transition="in" filter="box(out)">
                                      <p:cBhvr>
                                        <p:cTn id="7" dur="500"/>
                                        <p:tgtEl>
                                          <p:spTgt spid="583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autoUpdateAnimBg="0"/>
      <p:bldP spid="8" grpId="0" autoUpdateAnimBg="0"/>
      <p:bldP spid="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Oval 2"/>
          <p:cNvSpPr>
            <a:spLocks noChangeArrowheads="1"/>
          </p:cNvSpPr>
          <p:nvPr/>
        </p:nvSpPr>
        <p:spPr bwMode="auto">
          <a:xfrm>
            <a:off x="3581400" y="2133600"/>
            <a:ext cx="5791200" cy="4495800"/>
          </a:xfrm>
          <a:prstGeom prst="ellipse">
            <a:avLst/>
          </a:prstGeom>
          <a:solidFill>
            <a:schemeClr val="accent1"/>
          </a:solidFill>
          <a:ln w="38100">
            <a:solidFill>
              <a:schemeClr val="tx1"/>
            </a:solidFill>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12291" name="Rectangle 3"/>
          <p:cNvSpPr>
            <a:spLocks noGrp="1" noChangeArrowheads="1"/>
          </p:cNvSpPr>
          <p:nvPr>
            <p:ph type="title"/>
          </p:nvPr>
        </p:nvSpPr>
        <p:spPr/>
        <p:txBody>
          <a:bodyPr/>
          <a:lstStyle/>
          <a:p>
            <a:pPr eaLnBrk="1" hangingPunct="1"/>
            <a:r>
              <a:rPr lang="en-US" altLang="en-US"/>
              <a:t>The Triple Constraint</a:t>
            </a:r>
          </a:p>
        </p:txBody>
      </p:sp>
      <p:sp>
        <p:nvSpPr>
          <p:cNvPr id="60420" name="AutoShape 4"/>
          <p:cNvSpPr>
            <a:spLocks noChangeArrowheads="1"/>
          </p:cNvSpPr>
          <p:nvPr/>
        </p:nvSpPr>
        <p:spPr bwMode="auto">
          <a:xfrm>
            <a:off x="4038600" y="2362200"/>
            <a:ext cx="4876800" cy="2971800"/>
          </a:xfrm>
          <a:prstGeom prst="triangle">
            <a:avLst>
              <a:gd name="adj" fmla="val 50000"/>
            </a:avLst>
          </a:prstGeom>
          <a:gradFill rotWithShape="0">
            <a:gsLst>
              <a:gs pos="0">
                <a:schemeClr val="tx2"/>
              </a:gs>
              <a:gs pos="50000">
                <a:schemeClr val="accent2"/>
              </a:gs>
              <a:gs pos="100000">
                <a:schemeClr val="tx2"/>
              </a:gs>
            </a:gsLst>
            <a:lin ang="5400000" scaled="1"/>
          </a:gradFill>
          <a:ln w="9525">
            <a:solidFill>
              <a:schemeClr val="tx1"/>
            </a:solidFill>
            <a:miter lim="800000"/>
          </a:ln>
          <a:effectLst/>
        </p:spPr>
        <p:txBody>
          <a:bodyPr wrap="none" anchor="ctr"/>
          <a:lstStyle/>
          <a:p>
            <a:pPr>
              <a:defRPr/>
            </a:pPr>
            <a:endParaRPr lang="en-US"/>
          </a:p>
        </p:txBody>
      </p:sp>
      <p:sp>
        <p:nvSpPr>
          <p:cNvPr id="60421" name="Text Box 5"/>
          <p:cNvSpPr txBox="1">
            <a:spLocks noChangeArrowheads="1"/>
          </p:cNvSpPr>
          <p:nvPr/>
        </p:nvSpPr>
        <p:spPr bwMode="auto">
          <a:xfrm rot="18554298">
            <a:off x="4168775" y="3222625"/>
            <a:ext cx="1447800" cy="641350"/>
          </a:xfrm>
          <a:prstGeom prst="rect">
            <a:avLst/>
          </a:prstGeom>
          <a:noFill/>
          <a:ln w="9525">
            <a:noFill/>
            <a:miter lim="800000"/>
          </a:ln>
          <a:effectLst/>
        </p:spPr>
        <p:txBody>
          <a:bodyPr>
            <a:spAutoFit/>
          </a:bodyPr>
          <a:lstStyle/>
          <a:p>
            <a:pPr algn="ctr" eaLnBrk="0" hangingPunct="0">
              <a:spcBef>
                <a:spcPct val="50000"/>
              </a:spcBef>
              <a:defRPr/>
            </a:pPr>
            <a:r>
              <a:rPr lang="en-US" sz="3600" b="1">
                <a:solidFill>
                  <a:srgbClr val="043DD8"/>
                </a:solidFill>
                <a:effectLst>
                  <a:outerShdw blurRad="38100" dist="38100" dir="2700000" algn="tl">
                    <a:srgbClr val="000000"/>
                  </a:outerShdw>
                </a:effectLst>
                <a:latin typeface="Times New Roman" panose="02020603050405020304" pitchFamily="18" charset="0"/>
              </a:rPr>
              <a:t>Cost</a:t>
            </a:r>
            <a:endParaRPr lang="en-US" b="1">
              <a:solidFill>
                <a:srgbClr val="043DD8"/>
              </a:solidFill>
              <a:effectLst>
                <a:outerShdw blurRad="38100" dist="38100" dir="2700000" algn="tl">
                  <a:srgbClr val="000000"/>
                </a:outerShdw>
              </a:effectLst>
              <a:latin typeface="Times New Roman" panose="02020603050405020304" pitchFamily="18" charset="0"/>
            </a:endParaRPr>
          </a:p>
        </p:txBody>
      </p:sp>
      <p:sp>
        <p:nvSpPr>
          <p:cNvPr id="60422" name="Text Box 6"/>
          <p:cNvSpPr txBox="1">
            <a:spLocks noChangeArrowheads="1"/>
          </p:cNvSpPr>
          <p:nvPr/>
        </p:nvSpPr>
        <p:spPr bwMode="auto">
          <a:xfrm rot="3000688">
            <a:off x="7064375" y="3222625"/>
            <a:ext cx="1905000" cy="641350"/>
          </a:xfrm>
          <a:prstGeom prst="rect">
            <a:avLst/>
          </a:prstGeom>
          <a:noFill/>
          <a:ln w="9525">
            <a:noFill/>
            <a:miter lim="800000"/>
          </a:ln>
          <a:effectLst/>
        </p:spPr>
        <p:txBody>
          <a:bodyPr>
            <a:spAutoFit/>
          </a:bodyPr>
          <a:lstStyle/>
          <a:p>
            <a:pPr algn="ctr" eaLnBrk="0" hangingPunct="0">
              <a:spcBef>
                <a:spcPct val="50000"/>
              </a:spcBef>
              <a:defRPr/>
            </a:pPr>
            <a:r>
              <a:rPr lang="en-US" sz="3600" b="1">
                <a:solidFill>
                  <a:srgbClr val="043DD8"/>
                </a:solidFill>
                <a:effectLst>
                  <a:outerShdw blurRad="38100" dist="38100" dir="2700000" algn="tl">
                    <a:srgbClr val="000000"/>
                  </a:outerShdw>
                </a:effectLst>
                <a:latin typeface="Times New Roman" panose="02020603050405020304" pitchFamily="18" charset="0"/>
              </a:rPr>
              <a:t>Quality</a:t>
            </a:r>
            <a:endParaRPr lang="en-US">
              <a:solidFill>
                <a:srgbClr val="043DD8"/>
              </a:solidFill>
              <a:effectLst>
                <a:outerShdw blurRad="38100" dist="38100" dir="2700000" algn="tl">
                  <a:srgbClr val="000000"/>
                </a:outerShdw>
              </a:effectLst>
              <a:latin typeface="Times New Roman" panose="02020603050405020304" pitchFamily="18" charset="0"/>
            </a:endParaRPr>
          </a:p>
        </p:txBody>
      </p:sp>
      <p:sp>
        <p:nvSpPr>
          <p:cNvPr id="60423" name="Text Box 7"/>
          <p:cNvSpPr txBox="1">
            <a:spLocks noChangeArrowheads="1"/>
          </p:cNvSpPr>
          <p:nvPr/>
        </p:nvSpPr>
        <p:spPr bwMode="auto">
          <a:xfrm>
            <a:off x="4876800" y="5486400"/>
            <a:ext cx="3124200" cy="641350"/>
          </a:xfrm>
          <a:prstGeom prst="rect">
            <a:avLst/>
          </a:prstGeom>
          <a:noFill/>
          <a:ln w="9525">
            <a:noFill/>
            <a:miter lim="800000"/>
          </a:ln>
          <a:effectLst/>
        </p:spPr>
        <p:txBody>
          <a:bodyPr>
            <a:spAutoFit/>
          </a:bodyPr>
          <a:lstStyle/>
          <a:p>
            <a:pPr algn="ctr" eaLnBrk="0" hangingPunct="0">
              <a:spcBef>
                <a:spcPct val="50000"/>
              </a:spcBef>
              <a:defRPr/>
            </a:pPr>
            <a:r>
              <a:rPr lang="en-US" sz="3600" b="1">
                <a:solidFill>
                  <a:srgbClr val="043DD8"/>
                </a:solidFill>
                <a:effectLst>
                  <a:outerShdw blurRad="38100" dist="38100" dir="2700000" algn="tl">
                    <a:srgbClr val="000000"/>
                  </a:outerShdw>
                </a:effectLst>
                <a:latin typeface="Times New Roman" panose="02020603050405020304" pitchFamily="18" charset="0"/>
              </a:rPr>
              <a:t>Schedule</a:t>
            </a:r>
          </a:p>
        </p:txBody>
      </p:sp>
      <p:sp>
        <p:nvSpPr>
          <p:cNvPr id="60424" name="Text Box 8"/>
          <p:cNvSpPr txBox="1">
            <a:spLocks noChangeArrowheads="1"/>
          </p:cNvSpPr>
          <p:nvPr/>
        </p:nvSpPr>
        <p:spPr bwMode="auto">
          <a:xfrm>
            <a:off x="5410200" y="3505200"/>
            <a:ext cx="2133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spcBef>
                <a:spcPct val="50000"/>
              </a:spcBef>
            </a:pPr>
            <a:r>
              <a:rPr lang="en-US" altLang="en-US" sz="2800" b="1">
                <a:latin typeface="Times New Roman" panose="02020603050405020304" pitchFamily="18" charset="0"/>
              </a:rPr>
              <a:t>Within Available Resources</a:t>
            </a:r>
          </a:p>
        </p:txBody>
      </p:sp>
      <p:sp>
        <p:nvSpPr>
          <p:cNvPr id="60425" name="Text Box 9"/>
          <p:cNvSpPr txBox="1">
            <a:spLocks noChangeArrowheads="1"/>
          </p:cNvSpPr>
          <p:nvPr/>
        </p:nvSpPr>
        <p:spPr bwMode="auto">
          <a:xfrm>
            <a:off x="4267200" y="1447800"/>
            <a:ext cx="4191000" cy="641350"/>
          </a:xfrm>
          <a:prstGeom prst="rect">
            <a:avLst/>
          </a:prstGeom>
          <a:noFill/>
          <a:ln w="9525">
            <a:noFill/>
            <a:miter lim="800000"/>
          </a:ln>
          <a:effectLst/>
        </p:spPr>
        <p:txBody>
          <a:bodyPr>
            <a:spAutoFit/>
          </a:bodyPr>
          <a:lstStyle/>
          <a:p>
            <a:pPr algn="ctr">
              <a:spcBef>
                <a:spcPct val="50000"/>
              </a:spcBef>
              <a:defRPr/>
            </a:pPr>
            <a:r>
              <a:rPr lang="en-US" sz="3600" b="1">
                <a:solidFill>
                  <a:schemeClr val="hlink"/>
                </a:solidFill>
                <a:effectLst>
                  <a:outerShdw blurRad="38100" dist="38100" dir="2700000" algn="tl">
                    <a:srgbClr val="000000"/>
                  </a:outerShdw>
                </a:effectLst>
              </a:rPr>
              <a:t>Project Scope</a:t>
            </a:r>
          </a:p>
        </p:txBody>
      </p:sp>
      <p:sp>
        <p:nvSpPr>
          <p:cNvPr id="2" name="Slide Number Placeholder 1"/>
          <p:cNvSpPr>
            <a:spLocks noGrp="1"/>
          </p:cNvSpPr>
          <p:nvPr>
            <p:ph type="sldNum" sz="quarter" idx="12"/>
          </p:nvPr>
        </p:nvSpPr>
        <p:spPr/>
        <p:txBody>
          <a:bodyPr/>
          <a:lstStyle/>
          <a:p>
            <a:fld id="{16029373-6C5B-490F-B5A5-38FF4CFBCD5B}" type="slidenum">
              <a:rPr lang="en-US" smtClean="0"/>
              <a:t>12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 calcmode="lin" valueType="num">
                                      <p:cBhvr additive="base">
                                        <p:cTn id="7" dur="500" fill="hold"/>
                                        <p:tgtEl>
                                          <p:spTgt spid="60421"/>
                                        </p:tgtEl>
                                        <p:attrNameLst>
                                          <p:attrName>ppt_x</p:attrName>
                                        </p:attrNameLst>
                                      </p:cBhvr>
                                      <p:tavLst>
                                        <p:tav tm="0">
                                          <p:val>
                                            <p:strVal val="0-#ppt_w/2"/>
                                          </p:val>
                                        </p:tav>
                                        <p:tav tm="100000">
                                          <p:val>
                                            <p:strVal val="#ppt_x"/>
                                          </p:val>
                                        </p:tav>
                                      </p:tavLst>
                                    </p:anim>
                                    <p:anim calcmode="lin" valueType="num">
                                      <p:cBhvr additive="base">
                                        <p:cTn id="8"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0422"/>
                                        </p:tgtEl>
                                        <p:attrNameLst>
                                          <p:attrName>style.visibility</p:attrName>
                                        </p:attrNameLst>
                                      </p:cBhvr>
                                      <p:to>
                                        <p:strVal val="visible"/>
                                      </p:to>
                                    </p:set>
                                    <p:anim calcmode="lin" valueType="num">
                                      <p:cBhvr additive="base">
                                        <p:cTn id="13" dur="500" fill="hold"/>
                                        <p:tgtEl>
                                          <p:spTgt spid="60422"/>
                                        </p:tgtEl>
                                        <p:attrNameLst>
                                          <p:attrName>ppt_x</p:attrName>
                                        </p:attrNameLst>
                                      </p:cBhvr>
                                      <p:tavLst>
                                        <p:tav tm="0">
                                          <p:val>
                                            <p:strVal val="1+#ppt_w/2"/>
                                          </p:val>
                                        </p:tav>
                                        <p:tav tm="100000">
                                          <p:val>
                                            <p:strVal val="#ppt_x"/>
                                          </p:val>
                                        </p:tav>
                                      </p:tavLst>
                                    </p:anim>
                                    <p:anim calcmode="lin" valueType="num">
                                      <p:cBhvr additive="base">
                                        <p:cTn id="14" dur="500" fill="hold"/>
                                        <p:tgtEl>
                                          <p:spTgt spid="604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23"/>
                                        </p:tgtEl>
                                        <p:attrNameLst>
                                          <p:attrName>style.visibility</p:attrName>
                                        </p:attrNameLst>
                                      </p:cBhvr>
                                      <p:to>
                                        <p:strVal val="visible"/>
                                      </p:to>
                                    </p:set>
                                    <p:anim calcmode="lin" valueType="num">
                                      <p:cBhvr additive="base">
                                        <p:cTn id="19" dur="500" fill="hold"/>
                                        <p:tgtEl>
                                          <p:spTgt spid="60423"/>
                                        </p:tgtEl>
                                        <p:attrNameLst>
                                          <p:attrName>ppt_x</p:attrName>
                                        </p:attrNameLst>
                                      </p:cBhvr>
                                      <p:tavLst>
                                        <p:tav tm="0">
                                          <p:val>
                                            <p:strVal val="#ppt_x"/>
                                          </p:val>
                                        </p:tav>
                                        <p:tav tm="100000">
                                          <p:val>
                                            <p:strVal val="#ppt_x"/>
                                          </p:val>
                                        </p:tav>
                                      </p:tavLst>
                                    </p:anim>
                                    <p:anim calcmode="lin" valueType="num">
                                      <p:cBhvr additive="base">
                                        <p:cTn id="20" dur="500" fill="hold"/>
                                        <p:tgtEl>
                                          <p:spTgt spid="604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0418"/>
                                        </p:tgtEl>
                                        <p:attrNameLst>
                                          <p:attrName>style.visibility</p:attrName>
                                        </p:attrNameLst>
                                      </p:cBhvr>
                                      <p:to>
                                        <p:strVal val="visible"/>
                                      </p:to>
                                    </p:set>
                                    <p:animEffect transition="in" filter="dissolve">
                                      <p:cBhvr>
                                        <p:cTn id="25" dur="500"/>
                                        <p:tgtEl>
                                          <p:spTgt spid="60418"/>
                                        </p:tgtEl>
                                      </p:cBhvr>
                                    </p:animEffect>
                                  </p:childTnLst>
                                </p:cTn>
                              </p:par>
                            </p:childTnLst>
                          </p:cTn>
                        </p:par>
                        <p:par>
                          <p:cTn id="26" fill="hold">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60425"/>
                                        </p:tgtEl>
                                        <p:attrNameLst>
                                          <p:attrName>style.visibility</p:attrName>
                                        </p:attrNameLst>
                                      </p:cBhvr>
                                      <p:to>
                                        <p:strVal val="visible"/>
                                      </p:to>
                                    </p:set>
                                    <p:animEffect transition="in" filter="checkerboard(across)">
                                      <p:cBhvr>
                                        <p:cTn id="29" dur="500"/>
                                        <p:tgtEl>
                                          <p:spTgt spid="60425"/>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60424"/>
                                        </p:tgtEl>
                                        <p:attrNameLst>
                                          <p:attrName>style.visibility</p:attrName>
                                        </p:attrNameLst>
                                      </p:cBhvr>
                                      <p:to>
                                        <p:strVal val="visible"/>
                                      </p:to>
                                    </p:set>
                                    <p:anim calcmode="lin" valueType="num">
                                      <p:cBhvr>
                                        <p:cTn id="34" dur="500" fill="hold"/>
                                        <p:tgtEl>
                                          <p:spTgt spid="60424"/>
                                        </p:tgtEl>
                                        <p:attrNameLst>
                                          <p:attrName>ppt_w</p:attrName>
                                        </p:attrNameLst>
                                      </p:cBhvr>
                                      <p:tavLst>
                                        <p:tav tm="0">
                                          <p:val>
                                            <p:fltVal val="0"/>
                                          </p:val>
                                        </p:tav>
                                        <p:tav tm="100000">
                                          <p:val>
                                            <p:strVal val="#ppt_w"/>
                                          </p:val>
                                        </p:tav>
                                      </p:tavLst>
                                    </p:anim>
                                    <p:anim calcmode="lin" valueType="num">
                                      <p:cBhvr>
                                        <p:cTn id="35" dur="500" fill="hold"/>
                                        <p:tgtEl>
                                          <p:spTgt spid="604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P spid="60421" grpId="0" autoUpdateAnimBg="0"/>
      <p:bldP spid="60422" grpId="0" autoUpdateAnimBg="0"/>
      <p:bldP spid="60423" grpId="0" autoUpdateAnimBg="0"/>
      <p:bldP spid="60424" grpId="0" autoUpdateAnimBg="0"/>
      <p:bldP spid="6042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A8A81A03-419D-4CC7-AA3A-154F135B08D8}" type="slidenum">
              <a:rPr lang="en-US" altLang="en-US"/>
              <a:t>13</a:t>
            </a:fld>
            <a:endParaRPr lang="en-US" altLang="en-US"/>
          </a:p>
        </p:txBody>
      </p:sp>
      <p:sp>
        <p:nvSpPr>
          <p:cNvPr id="145413" name="Rectangle 2053"/>
          <p:cNvSpPr>
            <a:spLocks noGrp="1" noChangeArrowheads="1"/>
          </p:cNvSpPr>
          <p:nvPr>
            <p:ph type="title"/>
          </p:nvPr>
        </p:nvSpPr>
        <p:spPr>
          <a:xfrm>
            <a:off x="981843" y="68635"/>
            <a:ext cx="9404723" cy="1400530"/>
          </a:xfrm>
        </p:spPr>
        <p:txBody>
          <a:bodyPr/>
          <a:lstStyle/>
          <a:p>
            <a:r>
              <a:rPr lang="en-US" altLang="en-US" dirty="0"/>
              <a:t>How do products happen?</a:t>
            </a:r>
          </a:p>
        </p:txBody>
      </p:sp>
      <p:grpSp>
        <p:nvGrpSpPr>
          <p:cNvPr id="145442" name="Group 2082"/>
          <p:cNvGrpSpPr/>
          <p:nvPr/>
        </p:nvGrpSpPr>
        <p:grpSpPr bwMode="auto">
          <a:xfrm>
            <a:off x="3354389" y="1087438"/>
            <a:ext cx="5349875" cy="5218112"/>
            <a:chOff x="1377" y="841"/>
            <a:chExt cx="3146" cy="3131"/>
          </a:xfrm>
        </p:grpSpPr>
        <p:pic>
          <p:nvPicPr>
            <p:cNvPr id="145443" name="Picture 20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 y="2052"/>
              <a:ext cx="542"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444" name="AutoShape 2084"/>
            <p:cNvSpPr>
              <a:spLocks noChangeArrowheads="1"/>
            </p:cNvSpPr>
            <p:nvPr/>
          </p:nvSpPr>
          <p:spPr bwMode="auto">
            <a:xfrm rot="-5042446">
              <a:off x="3574" y="1197"/>
              <a:ext cx="1306" cy="593"/>
            </a:xfrm>
            <a:prstGeom prst="curvedUpArrow">
              <a:avLst>
                <a:gd name="adj1" fmla="val 44047"/>
                <a:gd name="adj2" fmla="val 88094"/>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5445" name="Line 2085"/>
            <p:cNvSpPr>
              <a:spLocks noChangeShapeType="1"/>
            </p:cNvSpPr>
            <p:nvPr/>
          </p:nvSpPr>
          <p:spPr bwMode="auto">
            <a:xfrm flipH="1">
              <a:off x="1584" y="2332"/>
              <a:ext cx="1728" cy="7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nvGrpSpPr>
            <p:cNvPr id="145446" name="Group 2086"/>
            <p:cNvGrpSpPr/>
            <p:nvPr/>
          </p:nvGrpSpPr>
          <p:grpSpPr bwMode="auto">
            <a:xfrm>
              <a:off x="1584" y="2112"/>
              <a:ext cx="1056" cy="988"/>
              <a:chOff x="432" y="1167"/>
              <a:chExt cx="4896" cy="2673"/>
            </a:xfrm>
          </p:grpSpPr>
          <p:sp>
            <p:nvSpPr>
              <p:cNvPr id="145447" name="AutoShape 2087"/>
              <p:cNvSpPr>
                <a:spLocks noChangeArrowheads="1"/>
              </p:cNvSpPr>
              <p:nvPr/>
            </p:nvSpPr>
            <p:spPr bwMode="auto">
              <a:xfrm>
                <a:off x="432" y="1167"/>
                <a:ext cx="4896" cy="2673"/>
              </a:xfrm>
              <a:prstGeom prst="triangle">
                <a:avLst>
                  <a:gd name="adj" fmla="val 50000"/>
                </a:avLst>
              </a:prstGeom>
              <a:gradFill rotWithShape="0">
                <a:gsLst>
                  <a:gs pos="0">
                    <a:srgbClr val="DEDCD8">
                      <a:gamma/>
                      <a:tint val="0"/>
                      <a:invGamma/>
                    </a:srgbClr>
                  </a:gs>
                  <a:gs pos="100000">
                    <a:srgbClr val="DEDCD8"/>
                  </a:gs>
                </a:gsLst>
                <a:path path="shape">
                  <a:fillToRect l="50000" t="50000" r="50000" b="50000"/>
                </a:path>
              </a:gra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45448" name="Picture 20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 y="2448"/>
                <a:ext cx="936"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449" name="Line 2089"/>
              <p:cNvSpPr>
                <a:spLocks noChangeShapeType="1"/>
              </p:cNvSpPr>
              <p:nvPr/>
            </p:nvSpPr>
            <p:spPr bwMode="auto">
              <a:xfrm flipH="1">
                <a:off x="432" y="3097"/>
                <a:ext cx="2136" cy="743"/>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5450" name="Line 2090"/>
              <p:cNvSpPr>
                <a:spLocks noChangeShapeType="1"/>
              </p:cNvSpPr>
              <p:nvPr/>
            </p:nvSpPr>
            <p:spPr bwMode="auto">
              <a:xfrm>
                <a:off x="3269" y="3097"/>
                <a:ext cx="2059" cy="743"/>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5451" name="Line 2091"/>
              <p:cNvSpPr>
                <a:spLocks noChangeShapeType="1"/>
              </p:cNvSpPr>
              <p:nvPr/>
            </p:nvSpPr>
            <p:spPr bwMode="auto">
              <a:xfrm flipV="1">
                <a:off x="2880" y="1200"/>
                <a:ext cx="1" cy="1296"/>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5452" name="Text Box 2092"/>
              <p:cNvSpPr txBox="1">
                <a:spLocks noChangeArrowheads="1"/>
              </p:cNvSpPr>
              <p:nvPr/>
            </p:nvSpPr>
            <p:spPr bwMode="auto">
              <a:xfrm>
                <a:off x="1976" y="3459"/>
                <a:ext cx="19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700">
                    <a:solidFill>
                      <a:srgbClr val="000066"/>
                    </a:solidFill>
                    <a:latin typeface="Arial Black" panose="020B0A04020102020204" pitchFamily="34" charset="0"/>
                  </a:rPr>
                  <a:t>Methods</a:t>
                </a:r>
              </a:p>
            </p:txBody>
          </p:sp>
          <p:sp>
            <p:nvSpPr>
              <p:cNvPr id="145453" name="Text Box 2093"/>
              <p:cNvSpPr txBox="1">
                <a:spLocks noChangeArrowheads="1"/>
              </p:cNvSpPr>
              <p:nvPr/>
            </p:nvSpPr>
            <p:spPr bwMode="auto">
              <a:xfrm rot="-2866228">
                <a:off x="1604" y="2368"/>
                <a:ext cx="1087"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800">
                    <a:solidFill>
                      <a:srgbClr val="33CC33"/>
                    </a:solidFill>
                    <a:latin typeface="Arial Black" panose="020B0A04020102020204" pitchFamily="34" charset="0"/>
                  </a:rPr>
                  <a:t>Tools</a:t>
                </a:r>
              </a:p>
            </p:txBody>
          </p:sp>
          <p:sp>
            <p:nvSpPr>
              <p:cNvPr id="145454" name="Text Box 2094"/>
              <p:cNvSpPr txBox="1">
                <a:spLocks noChangeArrowheads="1"/>
              </p:cNvSpPr>
              <p:nvPr/>
            </p:nvSpPr>
            <p:spPr bwMode="auto">
              <a:xfrm rot="2842776">
                <a:off x="2526" y="2366"/>
                <a:ext cx="2164"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700">
                    <a:solidFill>
                      <a:srgbClr val="FF0000"/>
                    </a:solidFill>
                    <a:latin typeface="Arial Black" panose="020B0A04020102020204" pitchFamily="34" charset="0"/>
                  </a:rPr>
                  <a:t>Technology</a:t>
                </a:r>
                <a:endParaRPr lang="en-US" altLang="en-US" sz="700">
                  <a:latin typeface="Arial Black" panose="020B0A04020102020204" pitchFamily="34" charset="0"/>
                </a:endParaRPr>
              </a:p>
            </p:txBody>
          </p:sp>
          <p:sp>
            <p:nvSpPr>
              <p:cNvPr id="145455" name="AutoShape 2095"/>
              <p:cNvSpPr>
                <a:spLocks noChangeArrowheads="1"/>
              </p:cNvSpPr>
              <p:nvPr/>
            </p:nvSpPr>
            <p:spPr bwMode="auto">
              <a:xfrm>
                <a:off x="2016" y="2208"/>
                <a:ext cx="1728" cy="1056"/>
              </a:xfrm>
              <a:prstGeom prst="triangle">
                <a:avLst>
                  <a:gd name="adj" fmla="val 50000"/>
                </a:avLst>
              </a:prstGeom>
              <a:solidFill>
                <a:srgbClr val="C0C0C0">
                  <a:alpha val="50000"/>
                </a:srgbClr>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0" hangingPunct="0"/>
                <a:r>
                  <a:rPr lang="en-US" altLang="en-US" sz="400">
                    <a:latin typeface="Arial Black" panose="020B0A04020102020204" pitchFamily="34" charset="0"/>
                  </a:rPr>
                  <a:t>Products</a:t>
                </a:r>
              </a:p>
            </p:txBody>
          </p:sp>
        </p:grpSp>
        <p:grpSp>
          <p:nvGrpSpPr>
            <p:cNvPr id="145456" name="Group 2096"/>
            <p:cNvGrpSpPr/>
            <p:nvPr/>
          </p:nvGrpSpPr>
          <p:grpSpPr bwMode="auto">
            <a:xfrm>
              <a:off x="3312" y="1672"/>
              <a:ext cx="872" cy="742"/>
              <a:chOff x="432" y="1167"/>
              <a:chExt cx="4896" cy="3040"/>
            </a:xfrm>
          </p:grpSpPr>
          <p:sp>
            <p:nvSpPr>
              <p:cNvPr id="145457" name="AutoShape 2097"/>
              <p:cNvSpPr>
                <a:spLocks noChangeArrowheads="1"/>
              </p:cNvSpPr>
              <p:nvPr/>
            </p:nvSpPr>
            <p:spPr bwMode="auto">
              <a:xfrm>
                <a:off x="432" y="1167"/>
                <a:ext cx="4896" cy="2673"/>
              </a:xfrm>
              <a:prstGeom prst="triangle">
                <a:avLst>
                  <a:gd name="adj" fmla="val 50000"/>
                </a:avLst>
              </a:prstGeom>
              <a:gradFill rotWithShape="0">
                <a:gsLst>
                  <a:gs pos="0">
                    <a:srgbClr val="DEDCD8">
                      <a:gamma/>
                      <a:tint val="0"/>
                      <a:invGamma/>
                    </a:srgbClr>
                  </a:gs>
                  <a:gs pos="100000">
                    <a:srgbClr val="DEDCD8"/>
                  </a:gs>
                </a:gsLst>
                <a:path path="shape">
                  <a:fillToRect l="50000" t="50000" r="50000" b="50000"/>
                </a:path>
              </a:gra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45458" name="Picture 209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0" y="2448"/>
                <a:ext cx="936"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459" name="Line 2099"/>
              <p:cNvSpPr>
                <a:spLocks noChangeShapeType="1"/>
              </p:cNvSpPr>
              <p:nvPr/>
            </p:nvSpPr>
            <p:spPr bwMode="auto">
              <a:xfrm flipH="1">
                <a:off x="432" y="3097"/>
                <a:ext cx="2136" cy="743"/>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5460" name="Line 2100"/>
              <p:cNvSpPr>
                <a:spLocks noChangeShapeType="1"/>
              </p:cNvSpPr>
              <p:nvPr/>
            </p:nvSpPr>
            <p:spPr bwMode="auto">
              <a:xfrm>
                <a:off x="3269" y="3097"/>
                <a:ext cx="2059" cy="743"/>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5461" name="Line 2101"/>
              <p:cNvSpPr>
                <a:spLocks noChangeShapeType="1"/>
              </p:cNvSpPr>
              <p:nvPr/>
            </p:nvSpPr>
            <p:spPr bwMode="auto">
              <a:xfrm flipV="1">
                <a:off x="2880" y="1200"/>
                <a:ext cx="1" cy="1296"/>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5462" name="Text Box 2102"/>
              <p:cNvSpPr txBox="1">
                <a:spLocks noChangeArrowheads="1"/>
              </p:cNvSpPr>
              <p:nvPr/>
            </p:nvSpPr>
            <p:spPr bwMode="auto">
              <a:xfrm>
                <a:off x="1970" y="3457"/>
                <a:ext cx="1915"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700">
                    <a:solidFill>
                      <a:srgbClr val="000066"/>
                    </a:solidFill>
                    <a:latin typeface="Arial Black" panose="020B0A04020102020204" pitchFamily="34" charset="0"/>
                  </a:rPr>
                  <a:t>Methods</a:t>
                </a:r>
              </a:p>
            </p:txBody>
          </p:sp>
          <p:sp>
            <p:nvSpPr>
              <p:cNvPr id="145463" name="Text Box 2103"/>
              <p:cNvSpPr txBox="1">
                <a:spLocks noChangeArrowheads="1"/>
              </p:cNvSpPr>
              <p:nvPr/>
            </p:nvSpPr>
            <p:spPr bwMode="auto">
              <a:xfrm rot="-2866228">
                <a:off x="1807" y="2225"/>
                <a:ext cx="1090" cy="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800">
                    <a:solidFill>
                      <a:srgbClr val="33CC33"/>
                    </a:solidFill>
                    <a:latin typeface="Arial Black" panose="020B0A04020102020204" pitchFamily="34" charset="0"/>
                  </a:rPr>
                  <a:t>Tools</a:t>
                </a:r>
              </a:p>
            </p:txBody>
          </p:sp>
          <p:sp>
            <p:nvSpPr>
              <p:cNvPr id="145464" name="Text Box 2104"/>
              <p:cNvSpPr txBox="1">
                <a:spLocks noChangeArrowheads="1"/>
              </p:cNvSpPr>
              <p:nvPr/>
            </p:nvSpPr>
            <p:spPr bwMode="auto">
              <a:xfrm rot="2842776">
                <a:off x="2483" y="2345"/>
                <a:ext cx="2163"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700">
                    <a:solidFill>
                      <a:srgbClr val="FF0000"/>
                    </a:solidFill>
                    <a:latin typeface="Arial Black" panose="020B0A04020102020204" pitchFamily="34" charset="0"/>
                  </a:rPr>
                  <a:t>Technology</a:t>
                </a:r>
                <a:endParaRPr lang="en-US" altLang="en-US" sz="700">
                  <a:latin typeface="Arial Black" panose="020B0A04020102020204" pitchFamily="34" charset="0"/>
                </a:endParaRPr>
              </a:p>
            </p:txBody>
          </p:sp>
          <p:sp>
            <p:nvSpPr>
              <p:cNvPr id="145465" name="AutoShape 2105"/>
              <p:cNvSpPr>
                <a:spLocks noChangeArrowheads="1"/>
              </p:cNvSpPr>
              <p:nvPr/>
            </p:nvSpPr>
            <p:spPr bwMode="auto">
              <a:xfrm>
                <a:off x="2016" y="2208"/>
                <a:ext cx="1728" cy="1056"/>
              </a:xfrm>
              <a:prstGeom prst="triangle">
                <a:avLst>
                  <a:gd name="adj" fmla="val 50000"/>
                </a:avLst>
              </a:prstGeom>
              <a:solidFill>
                <a:srgbClr val="C0C0C0">
                  <a:alpha val="50000"/>
                </a:srgbClr>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500">
                    <a:latin typeface="Arial Black" panose="020B0A04020102020204" pitchFamily="34" charset="0"/>
                  </a:rPr>
                  <a:t>Products</a:t>
                </a:r>
              </a:p>
            </p:txBody>
          </p:sp>
        </p:grpSp>
        <p:pic>
          <p:nvPicPr>
            <p:cNvPr id="145466" name="Picture 2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 y="2194"/>
              <a:ext cx="668" cy="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467" name="AutoShape 2107"/>
            <p:cNvSpPr>
              <a:spLocks noChangeArrowheads="1"/>
            </p:cNvSpPr>
            <p:nvPr/>
          </p:nvSpPr>
          <p:spPr bwMode="auto">
            <a:xfrm rot="-11605789">
              <a:off x="1377" y="2603"/>
              <a:ext cx="833" cy="1369"/>
            </a:xfrm>
            <a:prstGeom prst="curvedLeftArrow">
              <a:avLst>
                <a:gd name="adj1" fmla="val 32869"/>
                <a:gd name="adj2" fmla="val 65738"/>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5468" name="AutoShape 2108"/>
            <p:cNvSpPr>
              <a:spLocks noChangeArrowheads="1"/>
            </p:cNvSpPr>
            <p:nvPr/>
          </p:nvSpPr>
          <p:spPr bwMode="auto">
            <a:xfrm rot="-1373948">
              <a:off x="2323" y="2294"/>
              <a:ext cx="1456" cy="178"/>
            </a:xfrm>
            <a:prstGeom prst="rightArrow">
              <a:avLst>
                <a:gd name="adj1" fmla="val 50000"/>
                <a:gd name="adj2" fmla="val 20449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5469" name="Text Box 2109"/>
            <p:cNvSpPr txBox="1">
              <a:spLocks noChangeArrowheads="1"/>
            </p:cNvSpPr>
            <p:nvPr/>
          </p:nvSpPr>
          <p:spPr bwMode="auto">
            <a:xfrm>
              <a:off x="2349" y="3515"/>
              <a:ext cx="467"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Ideas</a:t>
              </a:r>
            </a:p>
          </p:txBody>
        </p:sp>
        <p:sp>
          <p:nvSpPr>
            <p:cNvPr id="145470" name="Text Box 2110"/>
            <p:cNvSpPr txBox="1">
              <a:spLocks noChangeArrowheads="1"/>
            </p:cNvSpPr>
            <p:nvPr/>
          </p:nvSpPr>
          <p:spPr bwMode="auto">
            <a:xfrm>
              <a:off x="3125" y="976"/>
              <a:ext cx="68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Products</a:t>
              </a:r>
            </a:p>
          </p:txBody>
        </p:sp>
        <p:pic>
          <p:nvPicPr>
            <p:cNvPr id="145471" name="Picture 2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 y="1970"/>
              <a:ext cx="373"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472" name="Freeform 2112"/>
            <p:cNvSpPr/>
            <p:nvPr/>
          </p:nvSpPr>
          <p:spPr bwMode="auto">
            <a:xfrm>
              <a:off x="2115" y="1668"/>
              <a:ext cx="2076" cy="1421"/>
            </a:xfrm>
            <a:custGeom>
              <a:avLst/>
              <a:gdLst>
                <a:gd name="T0" fmla="*/ 0 w 2076"/>
                <a:gd name="T1" fmla="*/ 447 h 1421"/>
                <a:gd name="T2" fmla="*/ 527 w 2076"/>
                <a:gd name="T3" fmla="*/ 1421 h 1421"/>
                <a:gd name="T4" fmla="*/ 2076 w 2076"/>
                <a:gd name="T5" fmla="*/ 656 h 1421"/>
                <a:gd name="T6" fmla="*/ 1609 w 2076"/>
                <a:gd name="T7" fmla="*/ 0 h 1421"/>
                <a:gd name="T8" fmla="*/ 0 w 2076"/>
                <a:gd name="T9" fmla="*/ 447 h 1421"/>
              </a:gdLst>
              <a:ahLst/>
              <a:cxnLst>
                <a:cxn ang="0">
                  <a:pos x="T0" y="T1"/>
                </a:cxn>
                <a:cxn ang="0">
                  <a:pos x="T2" y="T3"/>
                </a:cxn>
                <a:cxn ang="0">
                  <a:pos x="T4" y="T5"/>
                </a:cxn>
                <a:cxn ang="0">
                  <a:pos x="T6" y="T7"/>
                </a:cxn>
                <a:cxn ang="0">
                  <a:pos x="T8" y="T9"/>
                </a:cxn>
              </a:cxnLst>
              <a:rect l="0" t="0" r="r" b="b"/>
              <a:pathLst>
                <a:path w="2076" h="1421">
                  <a:moveTo>
                    <a:pt x="0" y="447"/>
                  </a:moveTo>
                  <a:lnTo>
                    <a:pt x="527" y="1421"/>
                  </a:lnTo>
                  <a:lnTo>
                    <a:pt x="2076" y="656"/>
                  </a:lnTo>
                  <a:lnTo>
                    <a:pt x="1609" y="0"/>
                  </a:lnTo>
                  <a:lnTo>
                    <a:pt x="0" y="447"/>
                  </a:lnTo>
                  <a:close/>
                </a:path>
              </a:pathLst>
            </a:custGeom>
            <a:solidFill>
              <a:srgbClr val="99CC00">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A71621CD-0E1F-42E8-8E7E-2552A54CEC42}" type="slidenum">
              <a:rPr lang="en-US" altLang="en-US"/>
              <a:t>14</a:t>
            </a:fld>
            <a:endParaRPr lang="en-US" altLang="en-US"/>
          </a:p>
        </p:txBody>
      </p:sp>
      <p:grpSp>
        <p:nvGrpSpPr>
          <p:cNvPr id="144403" name="Group 1043"/>
          <p:cNvGrpSpPr/>
          <p:nvPr/>
        </p:nvGrpSpPr>
        <p:grpSpPr bwMode="auto">
          <a:xfrm>
            <a:off x="2127251" y="1198563"/>
            <a:ext cx="7827963" cy="4699000"/>
            <a:chOff x="414" y="1056"/>
            <a:chExt cx="4931" cy="2960"/>
          </a:xfrm>
        </p:grpSpPr>
        <p:sp>
          <p:nvSpPr>
            <p:cNvPr id="144404" name="Text Box 1044"/>
            <p:cNvSpPr txBox="1">
              <a:spLocks noChangeArrowheads="1"/>
            </p:cNvSpPr>
            <p:nvPr/>
          </p:nvSpPr>
          <p:spPr bwMode="auto">
            <a:xfrm rot="18777259">
              <a:off x="768" y="2066"/>
              <a:ext cx="764"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tx2"/>
                  </a:solidFill>
                </a:rPr>
                <a:t>Java</a:t>
              </a:r>
            </a:p>
            <a:p>
              <a:r>
                <a:rPr lang="en-US" altLang="en-US" b="1">
                  <a:solidFill>
                    <a:schemeClr val="tx2"/>
                  </a:solidFill>
                </a:rPr>
                <a:t>UML</a:t>
              </a:r>
            </a:p>
            <a:p>
              <a:r>
                <a:rPr lang="en-US" altLang="en-US" b="1">
                  <a:solidFill>
                    <a:schemeClr val="tx2"/>
                  </a:solidFill>
                </a:rPr>
                <a:t>XML</a:t>
              </a:r>
            </a:p>
          </p:txBody>
        </p:sp>
        <p:sp>
          <p:nvSpPr>
            <p:cNvPr id="144405" name="Text Box 1045"/>
            <p:cNvSpPr txBox="1">
              <a:spLocks noChangeArrowheads="1"/>
            </p:cNvSpPr>
            <p:nvPr/>
          </p:nvSpPr>
          <p:spPr bwMode="auto">
            <a:xfrm rot="18785971">
              <a:off x="1147" y="1567"/>
              <a:ext cx="990"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chemeClr val="tx2"/>
                  </a:solidFill>
                </a:rPr>
                <a:t>VoIP</a:t>
              </a:r>
            </a:p>
            <a:p>
              <a:r>
                <a:rPr lang="en-US" altLang="en-US" b="1">
                  <a:solidFill>
                    <a:schemeClr val="tx2"/>
                  </a:solidFill>
                </a:rPr>
                <a:t>Oracle</a:t>
              </a:r>
            </a:p>
            <a:p>
              <a:r>
                <a:rPr lang="en-US" altLang="en-US" b="1">
                  <a:solidFill>
                    <a:schemeClr val="tx2"/>
                  </a:solidFill>
                </a:rPr>
                <a:t>Copernic</a:t>
              </a:r>
            </a:p>
          </p:txBody>
        </p:sp>
        <p:sp>
          <p:nvSpPr>
            <p:cNvPr id="144406" name="Text Box 1046"/>
            <p:cNvSpPr txBox="1">
              <a:spLocks noChangeArrowheads="1"/>
            </p:cNvSpPr>
            <p:nvPr/>
          </p:nvSpPr>
          <p:spPr bwMode="auto">
            <a:xfrm rot="2740789">
              <a:off x="3666" y="1485"/>
              <a:ext cx="127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tx2"/>
                  </a:solidFill>
                </a:rPr>
                <a:t>Internet</a:t>
              </a:r>
            </a:p>
            <a:p>
              <a:r>
                <a:rPr lang="en-US" altLang="en-US" b="1">
                  <a:solidFill>
                    <a:schemeClr val="tx2"/>
                  </a:solidFill>
                </a:rPr>
                <a:t>Intranet</a:t>
              </a:r>
            </a:p>
            <a:p>
              <a:r>
                <a:rPr lang="en-US" altLang="en-US" b="1">
                  <a:solidFill>
                    <a:schemeClr val="tx2"/>
                  </a:solidFill>
                </a:rPr>
                <a:t>Extranet</a:t>
              </a:r>
            </a:p>
            <a:p>
              <a:r>
                <a:rPr lang="en-US" altLang="en-US" b="1">
                  <a:solidFill>
                    <a:schemeClr val="tx2"/>
                  </a:solidFill>
                </a:rPr>
                <a:t>Object-Oriented</a:t>
              </a:r>
            </a:p>
          </p:txBody>
        </p:sp>
        <p:sp>
          <p:nvSpPr>
            <p:cNvPr id="144407" name="Text Box 1047"/>
            <p:cNvSpPr txBox="1">
              <a:spLocks noChangeArrowheads="1"/>
            </p:cNvSpPr>
            <p:nvPr/>
          </p:nvSpPr>
          <p:spPr bwMode="auto">
            <a:xfrm>
              <a:off x="414" y="3783"/>
              <a:ext cx="49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Software Engineering    Project Management</a:t>
              </a:r>
            </a:p>
          </p:txBody>
        </p:sp>
        <p:grpSp>
          <p:nvGrpSpPr>
            <p:cNvPr id="144408" name="Group 1048"/>
            <p:cNvGrpSpPr/>
            <p:nvPr/>
          </p:nvGrpSpPr>
          <p:grpSpPr bwMode="auto">
            <a:xfrm>
              <a:off x="432" y="1056"/>
              <a:ext cx="4896" cy="2673"/>
              <a:chOff x="432" y="1056"/>
              <a:chExt cx="4896" cy="2673"/>
            </a:xfrm>
          </p:grpSpPr>
          <p:sp>
            <p:nvSpPr>
              <p:cNvPr id="144409" name="AutoShape 1049"/>
              <p:cNvSpPr>
                <a:spLocks noChangeArrowheads="1"/>
              </p:cNvSpPr>
              <p:nvPr/>
            </p:nvSpPr>
            <p:spPr bwMode="auto">
              <a:xfrm>
                <a:off x="432" y="1056"/>
                <a:ext cx="4896" cy="2673"/>
              </a:xfrm>
              <a:prstGeom prst="triangle">
                <a:avLst>
                  <a:gd name="adj" fmla="val 50000"/>
                </a:avLst>
              </a:prstGeom>
              <a:gradFill rotWithShape="0">
                <a:gsLst>
                  <a:gs pos="0">
                    <a:srgbClr val="DEDCD8">
                      <a:gamma/>
                      <a:tint val="0"/>
                      <a:invGamma/>
                    </a:srgbClr>
                  </a:gs>
                  <a:gs pos="100000">
                    <a:srgbClr val="DEDCD8"/>
                  </a:gs>
                </a:gsLst>
                <a:path path="shape">
                  <a:fillToRect l="50000" t="50000" r="50000" b="50000"/>
                </a:path>
              </a:gra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4410" name="Line 1050"/>
              <p:cNvSpPr>
                <a:spLocks noChangeShapeType="1"/>
              </p:cNvSpPr>
              <p:nvPr/>
            </p:nvSpPr>
            <p:spPr bwMode="auto">
              <a:xfrm flipH="1">
                <a:off x="432" y="2986"/>
                <a:ext cx="2136" cy="743"/>
              </a:xfrm>
              <a:prstGeom prst="line">
                <a:avLst/>
              </a:prstGeom>
              <a:noFill/>
              <a:ln w="28575">
                <a:solidFill>
                  <a:srgbClr val="292C5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4411" name="Line 1051"/>
              <p:cNvSpPr>
                <a:spLocks noChangeShapeType="1"/>
              </p:cNvSpPr>
              <p:nvPr/>
            </p:nvSpPr>
            <p:spPr bwMode="auto">
              <a:xfrm>
                <a:off x="3269" y="2986"/>
                <a:ext cx="2059" cy="743"/>
              </a:xfrm>
              <a:prstGeom prst="line">
                <a:avLst/>
              </a:prstGeom>
              <a:noFill/>
              <a:ln w="28575">
                <a:solidFill>
                  <a:srgbClr val="292C5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4412" name="Line 1052"/>
              <p:cNvSpPr>
                <a:spLocks noChangeShapeType="1"/>
              </p:cNvSpPr>
              <p:nvPr/>
            </p:nvSpPr>
            <p:spPr bwMode="auto">
              <a:xfrm flipV="1">
                <a:off x="2880" y="1089"/>
                <a:ext cx="1" cy="1296"/>
              </a:xfrm>
              <a:prstGeom prst="line">
                <a:avLst/>
              </a:prstGeom>
              <a:noFill/>
              <a:ln w="28575">
                <a:solidFill>
                  <a:srgbClr val="292C5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44413" name="Picture 10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 y="2337"/>
                <a:ext cx="936"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414" name="Text Box 1054"/>
              <p:cNvSpPr txBox="1">
                <a:spLocks noChangeArrowheads="1"/>
              </p:cNvSpPr>
              <p:nvPr/>
            </p:nvSpPr>
            <p:spPr bwMode="auto">
              <a:xfrm>
                <a:off x="1968" y="3345"/>
                <a:ext cx="19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3200">
                    <a:solidFill>
                      <a:srgbClr val="000066"/>
                    </a:solidFill>
                    <a:latin typeface="Arial Black" panose="020B0A04020102020204" pitchFamily="34" charset="0"/>
                  </a:rPr>
                  <a:t>Methods</a:t>
                </a:r>
              </a:p>
            </p:txBody>
          </p:sp>
          <p:sp>
            <p:nvSpPr>
              <p:cNvPr id="144415" name="Text Box 1055"/>
              <p:cNvSpPr txBox="1">
                <a:spLocks noChangeArrowheads="1"/>
              </p:cNvSpPr>
              <p:nvPr/>
            </p:nvSpPr>
            <p:spPr bwMode="auto">
              <a:xfrm rot="-2866228">
                <a:off x="1529" y="2344"/>
                <a:ext cx="109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3600">
                    <a:solidFill>
                      <a:srgbClr val="33CC33"/>
                    </a:solidFill>
                    <a:latin typeface="Arial Black" panose="020B0A04020102020204" pitchFamily="34" charset="0"/>
                  </a:rPr>
                  <a:t>Tools</a:t>
                </a:r>
              </a:p>
            </p:txBody>
          </p:sp>
          <p:sp>
            <p:nvSpPr>
              <p:cNvPr id="144416" name="Text Box 1056"/>
              <p:cNvSpPr txBox="1">
                <a:spLocks noChangeArrowheads="1"/>
              </p:cNvSpPr>
              <p:nvPr/>
            </p:nvSpPr>
            <p:spPr bwMode="auto">
              <a:xfrm rot="2842776">
                <a:off x="2607" y="2322"/>
                <a:ext cx="215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3200">
                    <a:solidFill>
                      <a:srgbClr val="FF0000"/>
                    </a:solidFill>
                    <a:latin typeface="Arial Black" panose="020B0A04020102020204" pitchFamily="34" charset="0"/>
                  </a:rPr>
                  <a:t>Technology</a:t>
                </a:r>
                <a:endParaRPr lang="en-US" altLang="en-US" sz="3200">
                  <a:latin typeface="Arial Black" panose="020B0A04020102020204" pitchFamily="34" charset="0"/>
                </a:endParaRPr>
              </a:p>
            </p:txBody>
          </p:sp>
          <p:sp>
            <p:nvSpPr>
              <p:cNvPr id="144417" name="AutoShape 1057"/>
              <p:cNvSpPr>
                <a:spLocks noChangeArrowheads="1"/>
              </p:cNvSpPr>
              <p:nvPr/>
            </p:nvSpPr>
            <p:spPr bwMode="auto">
              <a:xfrm>
                <a:off x="2016" y="2097"/>
                <a:ext cx="1728" cy="1056"/>
              </a:xfrm>
              <a:prstGeom prst="triangle">
                <a:avLst>
                  <a:gd name="adj" fmla="val 50000"/>
                </a:avLst>
              </a:prstGeom>
              <a:solidFill>
                <a:schemeClr val="folHlink">
                  <a:alpha val="50000"/>
                </a:schemeClr>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0" hangingPunct="0"/>
                <a:r>
                  <a:rPr lang="en-US" altLang="en-US" b="1">
                    <a:latin typeface="Arial Black" panose="020B0A04020102020204" pitchFamily="34" charset="0"/>
                  </a:rPr>
                  <a:t>Products</a:t>
                </a:r>
              </a:p>
            </p:txBody>
          </p:sp>
        </p:grpSp>
      </p:grpSp>
      <p:sp>
        <p:nvSpPr>
          <p:cNvPr id="21" name="Rectangle 11"/>
          <p:cNvSpPr>
            <a:spLocks noChangeArrowheads="1"/>
          </p:cNvSpPr>
          <p:nvPr/>
        </p:nvSpPr>
        <p:spPr bwMode="auto">
          <a:xfrm>
            <a:off x="441194" y="347187"/>
            <a:ext cx="6324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400" dirty="0">
                <a:solidFill>
                  <a:schemeClr val="tx2"/>
                </a:solidFill>
                <a:latin typeface="Tahoma" panose="020B0604030504040204" pitchFamily="34" charset="0"/>
              </a:rPr>
              <a:t>Which One to Select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C7D1704-A0DF-4D2B-845D-62E3B0A5AFD4}" type="slidenum">
              <a:rPr lang="en-US" altLang="en-US"/>
              <a:t>15</a:t>
            </a:fld>
            <a:endParaRPr lang="en-US" altLang="en-US"/>
          </a:p>
        </p:txBody>
      </p:sp>
      <p:sp>
        <p:nvSpPr>
          <p:cNvPr id="611330" name="Rectangle 2"/>
          <p:cNvSpPr>
            <a:spLocks noGrp="1" noChangeArrowheads="1"/>
          </p:cNvSpPr>
          <p:nvPr>
            <p:ph type="title"/>
          </p:nvPr>
        </p:nvSpPr>
        <p:spPr/>
        <p:txBody>
          <a:bodyPr/>
          <a:lstStyle/>
          <a:p>
            <a:r>
              <a:rPr lang="en-US" altLang="en-US"/>
              <a:t>Tools</a:t>
            </a:r>
          </a:p>
        </p:txBody>
      </p:sp>
      <p:sp>
        <p:nvSpPr>
          <p:cNvPr id="611331" name="Rectangle 3"/>
          <p:cNvSpPr>
            <a:spLocks noGrp="1" noChangeArrowheads="1"/>
          </p:cNvSpPr>
          <p:nvPr>
            <p:ph type="body" idx="1"/>
          </p:nvPr>
        </p:nvSpPr>
        <p:spPr/>
        <p:txBody>
          <a:bodyPr>
            <a:normAutofit/>
          </a:bodyPr>
          <a:lstStyle/>
          <a:p>
            <a:r>
              <a:rPr lang="en-US" altLang="en-US" sz="2800" dirty="0"/>
              <a:t>Requirements Tools</a:t>
            </a:r>
          </a:p>
          <a:p>
            <a:r>
              <a:rPr lang="en-US" altLang="en-US" sz="2800" dirty="0"/>
              <a:t>Design Tools</a:t>
            </a:r>
          </a:p>
          <a:p>
            <a:r>
              <a:rPr lang="en-US" altLang="en-US" sz="2800" dirty="0"/>
              <a:t>Construction Tools</a:t>
            </a:r>
          </a:p>
          <a:p>
            <a:r>
              <a:rPr lang="en-US" altLang="en-US" sz="2800" dirty="0"/>
              <a:t>Test Tools</a:t>
            </a:r>
          </a:p>
          <a:p>
            <a:r>
              <a:rPr lang="en-US" altLang="en-US" sz="2800" dirty="0"/>
              <a:t>Maintenance Tools</a:t>
            </a:r>
          </a:p>
          <a:p>
            <a:r>
              <a:rPr lang="en-US" altLang="en-US" sz="2800" dirty="0"/>
              <a:t>CM Tools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CE89EDD-5C97-408F-BDD1-B2D45E8D11FB}" type="slidenum">
              <a:rPr lang="en-US" altLang="en-US"/>
              <a:t>16</a:t>
            </a:fld>
            <a:endParaRPr lang="en-US" altLang="en-US"/>
          </a:p>
        </p:txBody>
      </p:sp>
      <p:sp>
        <p:nvSpPr>
          <p:cNvPr id="613378" name="Rectangle 2"/>
          <p:cNvSpPr>
            <a:spLocks noGrp="1" noChangeArrowheads="1"/>
          </p:cNvSpPr>
          <p:nvPr>
            <p:ph type="title"/>
          </p:nvPr>
        </p:nvSpPr>
        <p:spPr/>
        <p:txBody>
          <a:bodyPr/>
          <a:lstStyle/>
          <a:p>
            <a:r>
              <a:rPr lang="en-US" altLang="en-US"/>
              <a:t>Programming Languages</a:t>
            </a:r>
          </a:p>
        </p:txBody>
      </p:sp>
      <p:sp>
        <p:nvSpPr>
          <p:cNvPr id="613379" name="Rectangle 3"/>
          <p:cNvSpPr>
            <a:spLocks noGrp="1" noChangeArrowheads="1"/>
          </p:cNvSpPr>
          <p:nvPr>
            <p:ph type="body" idx="1"/>
          </p:nvPr>
        </p:nvSpPr>
        <p:spPr>
          <a:xfrm>
            <a:off x="1103313" y="2052919"/>
            <a:ext cx="9793287" cy="4195481"/>
          </a:xfrm>
        </p:spPr>
        <p:txBody>
          <a:bodyPr>
            <a:normAutofit/>
          </a:bodyPr>
          <a:lstStyle/>
          <a:p>
            <a:r>
              <a:rPr lang="en-US" altLang="en-US" sz="2800" dirty="0"/>
              <a:t>Your projects: do you choose a language?</a:t>
            </a:r>
          </a:p>
          <a:p>
            <a:r>
              <a:rPr lang="en-US" altLang="en-US" sz="2800" dirty="0"/>
              <a:t>Typically not the PM’s choice, but does effect you</a:t>
            </a:r>
          </a:p>
          <a:p>
            <a:pPr lvl="1"/>
            <a:r>
              <a:rPr lang="en-US" altLang="en-US" sz="2400" dirty="0"/>
              <a:t>Staffing requirements</a:t>
            </a:r>
          </a:p>
          <a:p>
            <a:pPr lvl="1"/>
            <a:r>
              <a:rPr lang="en-US" altLang="en-US" sz="2400" dirty="0"/>
              <a:t>Methodology</a:t>
            </a:r>
          </a:p>
          <a:p>
            <a:pPr lvl="1"/>
            <a:r>
              <a:rPr lang="en-US" altLang="en-US" sz="2400" dirty="0"/>
              <a:t>Tools and infrastructure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Project Management Process</a:t>
            </a:r>
          </a:p>
        </p:txBody>
      </p:sp>
      <p:sp>
        <p:nvSpPr>
          <p:cNvPr id="14339" name="Oval 3"/>
          <p:cNvSpPr>
            <a:spLocks noChangeArrowheads="1"/>
          </p:cNvSpPr>
          <p:nvPr/>
        </p:nvSpPr>
        <p:spPr bwMode="auto">
          <a:xfrm>
            <a:off x="2514600" y="2209800"/>
            <a:ext cx="2362200" cy="1295400"/>
          </a:xfrm>
          <a:prstGeom prst="ellipse">
            <a:avLst/>
          </a:prstGeom>
          <a:solidFill>
            <a:srgbClr val="66CCFF"/>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a:latin typeface="Times New Roman" panose="02020603050405020304" pitchFamily="18" charset="0"/>
              </a:rPr>
              <a:t>Initiation</a:t>
            </a:r>
          </a:p>
        </p:txBody>
      </p:sp>
      <p:sp>
        <p:nvSpPr>
          <p:cNvPr id="64516" name="Oval 4"/>
          <p:cNvSpPr>
            <a:spLocks noChangeArrowheads="1"/>
          </p:cNvSpPr>
          <p:nvPr/>
        </p:nvSpPr>
        <p:spPr bwMode="auto">
          <a:xfrm>
            <a:off x="6096000" y="2209800"/>
            <a:ext cx="2362200" cy="1295400"/>
          </a:xfrm>
          <a:prstGeom prst="ellipse">
            <a:avLst/>
          </a:prstGeom>
          <a:solidFill>
            <a:srgbClr val="FFCC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a:latin typeface="Times New Roman" panose="02020603050405020304" pitchFamily="18" charset="0"/>
              </a:rPr>
              <a:t>Planning</a:t>
            </a:r>
          </a:p>
        </p:txBody>
      </p:sp>
      <p:sp>
        <p:nvSpPr>
          <p:cNvPr id="64517" name="Oval 5"/>
          <p:cNvSpPr>
            <a:spLocks noChangeArrowheads="1"/>
          </p:cNvSpPr>
          <p:nvPr/>
        </p:nvSpPr>
        <p:spPr bwMode="auto">
          <a:xfrm>
            <a:off x="4419600" y="3810000"/>
            <a:ext cx="2362200" cy="1295400"/>
          </a:xfrm>
          <a:prstGeom prst="ellipse">
            <a:avLst/>
          </a:prstGeom>
          <a:solidFill>
            <a:srgbClr val="66FF33"/>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a:latin typeface="Times New Roman" panose="02020603050405020304" pitchFamily="18" charset="0"/>
              </a:rPr>
              <a:t>Execution</a:t>
            </a:r>
          </a:p>
        </p:txBody>
      </p:sp>
      <p:sp>
        <p:nvSpPr>
          <p:cNvPr id="64518" name="Oval 6"/>
          <p:cNvSpPr>
            <a:spLocks noChangeArrowheads="1"/>
          </p:cNvSpPr>
          <p:nvPr/>
        </p:nvSpPr>
        <p:spPr bwMode="auto">
          <a:xfrm>
            <a:off x="8001000" y="3810000"/>
            <a:ext cx="2362200" cy="1295400"/>
          </a:xfrm>
          <a:prstGeom prst="ellipse">
            <a:avLst/>
          </a:prstGeom>
          <a:solidFill>
            <a:srgbClr val="66FF33"/>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a:latin typeface="Times New Roman" panose="02020603050405020304" pitchFamily="18" charset="0"/>
              </a:rPr>
              <a:t>Controls</a:t>
            </a:r>
          </a:p>
        </p:txBody>
      </p:sp>
      <p:sp>
        <p:nvSpPr>
          <p:cNvPr id="64519" name="Oval 7"/>
          <p:cNvSpPr>
            <a:spLocks noChangeArrowheads="1"/>
          </p:cNvSpPr>
          <p:nvPr/>
        </p:nvSpPr>
        <p:spPr bwMode="auto">
          <a:xfrm>
            <a:off x="6324600" y="5257800"/>
            <a:ext cx="2362200" cy="1295400"/>
          </a:xfrm>
          <a:prstGeom prst="ellipse">
            <a:avLst/>
          </a:prstGeom>
          <a:solidFill>
            <a:srgbClr val="FF5008"/>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a:latin typeface="Times New Roman" panose="02020603050405020304" pitchFamily="18" charset="0"/>
              </a:rPr>
              <a:t>Closeout</a:t>
            </a:r>
          </a:p>
        </p:txBody>
      </p:sp>
      <p:cxnSp>
        <p:nvCxnSpPr>
          <p:cNvPr id="64520" name="AutoShape 8"/>
          <p:cNvCxnSpPr>
            <a:cxnSpLocks noChangeShapeType="1"/>
            <a:stCxn id="14339" idx="6"/>
            <a:endCxn id="64516" idx="2"/>
          </p:cNvCxnSpPr>
          <p:nvPr/>
        </p:nvCxnSpPr>
        <p:spPr bwMode="auto">
          <a:xfrm>
            <a:off x="4876800" y="2857500"/>
            <a:ext cx="1219200" cy="0"/>
          </a:xfrm>
          <a:prstGeom prst="straightConnector1">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64521" name="AutoShape 9"/>
          <p:cNvCxnSpPr>
            <a:cxnSpLocks noChangeShapeType="1"/>
            <a:stCxn id="64516" idx="4"/>
            <a:endCxn id="64517" idx="0"/>
          </p:cNvCxnSpPr>
          <p:nvPr/>
        </p:nvCxnSpPr>
        <p:spPr bwMode="auto">
          <a:xfrm flipH="1">
            <a:off x="5600700" y="3505200"/>
            <a:ext cx="1676400" cy="304800"/>
          </a:xfrm>
          <a:prstGeom prst="straightConnector1">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64522" name="AutoShape 10"/>
          <p:cNvCxnSpPr>
            <a:cxnSpLocks noChangeShapeType="1"/>
            <a:stCxn id="64516" idx="4"/>
            <a:endCxn id="64518" idx="0"/>
          </p:cNvCxnSpPr>
          <p:nvPr/>
        </p:nvCxnSpPr>
        <p:spPr bwMode="auto">
          <a:xfrm>
            <a:off x="7277100" y="3505200"/>
            <a:ext cx="1905000" cy="304800"/>
          </a:xfrm>
          <a:prstGeom prst="straightConnector1">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64523" name="AutoShape 11"/>
          <p:cNvCxnSpPr>
            <a:cxnSpLocks noChangeShapeType="1"/>
            <a:stCxn id="64517" idx="4"/>
            <a:endCxn id="64519" idx="2"/>
          </p:cNvCxnSpPr>
          <p:nvPr/>
        </p:nvCxnSpPr>
        <p:spPr bwMode="auto">
          <a:xfrm>
            <a:off x="5600700" y="5105400"/>
            <a:ext cx="723900" cy="800100"/>
          </a:xfrm>
          <a:prstGeom prst="straightConnector1">
            <a:avLst/>
          </a:prstGeom>
          <a:noFill/>
          <a:ln w="5715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64524" name="AutoShape 12"/>
          <p:cNvCxnSpPr>
            <a:cxnSpLocks noChangeShapeType="1"/>
            <a:stCxn id="64517" idx="6"/>
            <a:endCxn id="64518" idx="2"/>
          </p:cNvCxnSpPr>
          <p:nvPr/>
        </p:nvCxnSpPr>
        <p:spPr bwMode="auto">
          <a:xfrm>
            <a:off x="6781800" y="4457700"/>
            <a:ext cx="1219200" cy="0"/>
          </a:xfrm>
          <a:prstGeom prst="straightConnector1">
            <a:avLst/>
          </a:prstGeom>
          <a:noFill/>
          <a:ln w="57150">
            <a:solidFill>
              <a:schemeClr val="tx1"/>
            </a:solidFill>
            <a:round/>
            <a:headEnd type="triangle" w="sm" len="sm"/>
            <a:tailEnd type="triangle" w="sm" len="sm"/>
          </a:ln>
          <a:extLst>
            <a:ext uri="{909E8E84-426E-40DD-AFC4-6F175D3DCCD1}">
              <a14:hiddenFill xmlns:a14="http://schemas.microsoft.com/office/drawing/2010/main">
                <a:noFill/>
              </a14:hiddenFill>
            </a:ext>
          </a:extLst>
        </p:spPr>
      </p:cxnSp>
      <p:sp>
        <p:nvSpPr>
          <p:cNvPr id="64526" name="Text Box 14"/>
          <p:cNvSpPr txBox="1">
            <a:spLocks noChangeArrowheads="1"/>
          </p:cNvSpPr>
          <p:nvPr/>
        </p:nvSpPr>
        <p:spPr bwMode="auto">
          <a:xfrm>
            <a:off x="355600" y="5410200"/>
            <a:ext cx="5245100" cy="769441"/>
          </a:xfrm>
          <a:prstGeom prst="rect">
            <a:avLst/>
          </a:prstGeom>
          <a:noFill/>
          <a:ln w="12700">
            <a:noFill/>
            <a:miter lim="800000"/>
            <a:headEnd type="none" w="sm" len="sm"/>
            <a:tailEnd type="none" w="sm" len="sm"/>
          </a:ln>
          <a:effectLst/>
        </p:spPr>
        <p:txBody>
          <a:bodyPr wrap="square">
            <a:spAutoFit/>
          </a:bodyPr>
          <a:lstStyle/>
          <a:p>
            <a:pPr algn="ctr">
              <a:spcBef>
                <a:spcPct val="50000"/>
              </a:spcBef>
              <a:defRPr/>
            </a:pPr>
            <a:r>
              <a:rPr lang="en-US" sz="2200" b="1" dirty="0">
                <a:effectLst>
                  <a:outerShdw blurRad="38100" dist="38100" dir="2700000" algn="tl">
                    <a:srgbClr val="FFFFFF"/>
                  </a:outerShdw>
                </a:effectLst>
                <a:latin typeface="Times New Roman" panose="02020603050405020304" pitchFamily="18" charset="0"/>
              </a:rPr>
              <a:t>To help guide you through the process you need a roadmap of some type …</a:t>
            </a:r>
          </a:p>
        </p:txBody>
      </p:sp>
      <p:sp>
        <p:nvSpPr>
          <p:cNvPr id="2" name="Slide Number Placeholder 1"/>
          <p:cNvSpPr>
            <a:spLocks noGrp="1"/>
          </p:cNvSpPr>
          <p:nvPr>
            <p:ph type="sldNum" sz="quarter" idx="12"/>
          </p:nvPr>
        </p:nvSpPr>
        <p:spPr/>
        <p:txBody>
          <a:bodyPr/>
          <a:lstStyle/>
          <a:p>
            <a:fld id="{16029373-6C5B-490F-B5A5-38FF4CFBCD5B}" type="slidenum">
              <a:rPr lang="en-US" smtClean="0"/>
              <a:t>17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20"/>
                                        </p:tgtEl>
                                        <p:attrNameLst>
                                          <p:attrName>style.visibility</p:attrName>
                                        </p:attrNameLst>
                                      </p:cBhvr>
                                      <p:to>
                                        <p:strVal val="visible"/>
                                      </p:to>
                                    </p:set>
                                    <p:animEffect transition="in" filter="wipe(left)">
                                      <p:cBhvr>
                                        <p:cTn id="7" dur="500"/>
                                        <p:tgtEl>
                                          <p:spTgt spid="6452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4516"/>
                                        </p:tgtEl>
                                        <p:attrNameLst>
                                          <p:attrName>style.visibility</p:attrName>
                                        </p:attrNameLst>
                                      </p:cBhvr>
                                      <p:to>
                                        <p:strVal val="visible"/>
                                      </p:to>
                                    </p:set>
                                    <p:animEffect transition="in" filter="dissolve">
                                      <p:cBhvr>
                                        <p:cTn id="11" dur="500"/>
                                        <p:tgtEl>
                                          <p:spTgt spid="645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4521"/>
                                        </p:tgtEl>
                                        <p:attrNameLst>
                                          <p:attrName>style.visibility</p:attrName>
                                        </p:attrNameLst>
                                      </p:cBhvr>
                                      <p:to>
                                        <p:strVal val="visible"/>
                                      </p:to>
                                    </p:set>
                                    <p:animEffect transition="in" filter="wipe(up)">
                                      <p:cBhvr>
                                        <p:cTn id="16" dur="500"/>
                                        <p:tgtEl>
                                          <p:spTgt spid="64521"/>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64522"/>
                                        </p:tgtEl>
                                        <p:attrNameLst>
                                          <p:attrName>style.visibility</p:attrName>
                                        </p:attrNameLst>
                                      </p:cBhvr>
                                      <p:to>
                                        <p:strVal val="visible"/>
                                      </p:to>
                                    </p:set>
                                    <p:animEffect transition="in" filter="wipe(up)">
                                      <p:cBhvr>
                                        <p:cTn id="20" dur="500"/>
                                        <p:tgtEl>
                                          <p:spTgt spid="6452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64517"/>
                                        </p:tgtEl>
                                        <p:attrNameLst>
                                          <p:attrName>style.visibility</p:attrName>
                                        </p:attrNameLst>
                                      </p:cBhvr>
                                      <p:to>
                                        <p:strVal val="visible"/>
                                      </p:to>
                                    </p:set>
                                    <p:animEffect transition="in" filter="dissolve">
                                      <p:cBhvr>
                                        <p:cTn id="24" dur="500"/>
                                        <p:tgtEl>
                                          <p:spTgt spid="64517"/>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64518"/>
                                        </p:tgtEl>
                                        <p:attrNameLst>
                                          <p:attrName>style.visibility</p:attrName>
                                        </p:attrNameLst>
                                      </p:cBhvr>
                                      <p:to>
                                        <p:strVal val="visible"/>
                                      </p:to>
                                    </p:set>
                                    <p:animEffect transition="in" filter="dissolve">
                                      <p:cBhvr>
                                        <p:cTn id="28" dur="500"/>
                                        <p:tgtEl>
                                          <p:spTgt spid="64518"/>
                                        </p:tgtEl>
                                      </p:cBhvr>
                                    </p:animEffect>
                                  </p:childTnLst>
                                </p:cTn>
                              </p:par>
                            </p:childTnLst>
                          </p:cTn>
                        </p:par>
                        <p:par>
                          <p:cTn id="29" fill="hold">
                            <p:stCondLst>
                              <p:cond delay="2000"/>
                            </p:stCondLst>
                            <p:childTnLst>
                              <p:par>
                                <p:cTn id="30" presetID="17" presetClass="entr" presetSubtype="10" fill="hold" nodeType="afterEffect">
                                  <p:stCondLst>
                                    <p:cond delay="0"/>
                                  </p:stCondLst>
                                  <p:childTnLst>
                                    <p:set>
                                      <p:cBhvr>
                                        <p:cTn id="31" dur="1" fill="hold">
                                          <p:stCondLst>
                                            <p:cond delay="0"/>
                                          </p:stCondLst>
                                        </p:cTn>
                                        <p:tgtEl>
                                          <p:spTgt spid="64524"/>
                                        </p:tgtEl>
                                        <p:attrNameLst>
                                          <p:attrName>style.visibility</p:attrName>
                                        </p:attrNameLst>
                                      </p:cBhvr>
                                      <p:to>
                                        <p:strVal val="visible"/>
                                      </p:to>
                                    </p:set>
                                    <p:anim calcmode="lin" valueType="num">
                                      <p:cBhvr>
                                        <p:cTn id="32" dur="500" fill="hold"/>
                                        <p:tgtEl>
                                          <p:spTgt spid="64524"/>
                                        </p:tgtEl>
                                        <p:attrNameLst>
                                          <p:attrName>ppt_w</p:attrName>
                                        </p:attrNameLst>
                                      </p:cBhvr>
                                      <p:tavLst>
                                        <p:tav tm="0">
                                          <p:val>
                                            <p:fltVal val="0"/>
                                          </p:val>
                                        </p:tav>
                                        <p:tav tm="100000">
                                          <p:val>
                                            <p:strVal val="#ppt_w"/>
                                          </p:val>
                                        </p:tav>
                                      </p:tavLst>
                                    </p:anim>
                                    <p:anim calcmode="lin" valueType="num">
                                      <p:cBhvr>
                                        <p:cTn id="33" dur="500" fill="hold"/>
                                        <p:tgtEl>
                                          <p:spTgt spid="64524"/>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4523"/>
                                        </p:tgtEl>
                                        <p:attrNameLst>
                                          <p:attrName>style.visibility</p:attrName>
                                        </p:attrNameLst>
                                      </p:cBhvr>
                                      <p:to>
                                        <p:strVal val="visible"/>
                                      </p:to>
                                    </p:set>
                                    <p:animEffect transition="in" filter="wipe(up)">
                                      <p:cBhvr>
                                        <p:cTn id="38" dur="500"/>
                                        <p:tgtEl>
                                          <p:spTgt spid="64523"/>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64519"/>
                                        </p:tgtEl>
                                        <p:attrNameLst>
                                          <p:attrName>style.visibility</p:attrName>
                                        </p:attrNameLst>
                                      </p:cBhvr>
                                      <p:to>
                                        <p:strVal val="visible"/>
                                      </p:to>
                                    </p:set>
                                    <p:animEffect transition="in" filter="dissolve">
                                      <p:cBhvr>
                                        <p:cTn id="42" dur="500"/>
                                        <p:tgtEl>
                                          <p:spTgt spid="6451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64526"/>
                                        </p:tgtEl>
                                        <p:attrNameLst>
                                          <p:attrName>style.visibility</p:attrName>
                                        </p:attrNameLst>
                                      </p:cBhvr>
                                      <p:to>
                                        <p:strVal val="visible"/>
                                      </p:to>
                                    </p:set>
                                    <p:animEffect transition="in" filter="slide(fromBottom)">
                                      <p:cBhvr>
                                        <p:cTn id="47" dur="500"/>
                                        <p:tgtEl>
                                          <p:spTgt spid="64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autoUpdateAnimBg="0"/>
      <p:bldP spid="64517" grpId="0" animBg="1" autoUpdateAnimBg="0"/>
      <p:bldP spid="64518" grpId="0" animBg="1" autoUpdateAnimBg="0"/>
      <p:bldP spid="64519" grpId="0" animBg="1" autoUpdateAnimBg="0"/>
      <p:bldP spid="6452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20483"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20484" name="Rectangle 4"/>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20485" name="Rectangle 5"/>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pic>
        <p:nvPicPr>
          <p:cNvPr id="2048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6029373-6C5B-490F-B5A5-38FF4CFBCD5B}" type="slidenum">
              <a:rPr lang="en-US" smtClean="0"/>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0" name="Rectangle 6"/>
          <p:cNvSpPr>
            <a:spLocks noGrp="1" noChangeArrowheads="1"/>
          </p:cNvSpPr>
          <p:nvPr>
            <p:ph type="title"/>
          </p:nvPr>
        </p:nvSpPr>
        <p:spPr/>
        <p:txBody>
          <a:bodyPr/>
          <a:lstStyle/>
          <a:p>
            <a:pPr eaLnBrk="1" hangingPunct="1"/>
            <a:r>
              <a:rPr lang="en-US" altLang="en-US"/>
              <a:t>Project Plan Contents</a:t>
            </a:r>
          </a:p>
        </p:txBody>
      </p:sp>
      <p:sp>
        <p:nvSpPr>
          <p:cNvPr id="117767" name="Rectangle 7"/>
          <p:cNvSpPr>
            <a:spLocks noGrp="1" noChangeArrowheads="1"/>
          </p:cNvSpPr>
          <p:nvPr>
            <p:ph type="body" sz="half" idx="1"/>
          </p:nvPr>
        </p:nvSpPr>
        <p:spPr>
          <a:xfrm>
            <a:off x="684212" y="1952942"/>
            <a:ext cx="4396339" cy="4195763"/>
          </a:xfrm>
        </p:spPr>
        <p:txBody>
          <a:bodyPr/>
          <a:lstStyle/>
          <a:p>
            <a:pPr eaLnBrk="1" hangingPunct="1"/>
            <a:r>
              <a:rPr lang="en-US" altLang="en-US" sz="2400" dirty="0"/>
              <a:t>Statement of work (SOW)</a:t>
            </a:r>
          </a:p>
          <a:p>
            <a:pPr eaLnBrk="1" hangingPunct="1"/>
            <a:r>
              <a:rPr lang="en-US" altLang="en-US" sz="2400" dirty="0"/>
              <a:t>Work breakdown structures (WBS)</a:t>
            </a:r>
          </a:p>
          <a:p>
            <a:pPr eaLnBrk="1" hangingPunct="1"/>
            <a:r>
              <a:rPr lang="en-US" altLang="en-US" sz="2400" dirty="0"/>
              <a:t>Responsibility assignment matrices</a:t>
            </a:r>
          </a:p>
          <a:p>
            <a:pPr eaLnBrk="1" hangingPunct="1"/>
            <a:r>
              <a:rPr lang="en-US" altLang="en-US" sz="2400" dirty="0"/>
              <a:t>Project schedule</a:t>
            </a:r>
          </a:p>
          <a:p>
            <a:pPr eaLnBrk="1" hangingPunct="1"/>
            <a:r>
              <a:rPr lang="en-US" altLang="en-US" sz="2400" dirty="0"/>
              <a:t>Resource plans/histograms</a:t>
            </a:r>
          </a:p>
          <a:p>
            <a:pPr eaLnBrk="1" hangingPunct="1"/>
            <a:r>
              <a:rPr lang="en-US" altLang="en-US" sz="2400" dirty="0"/>
              <a:t>Budget</a:t>
            </a:r>
          </a:p>
        </p:txBody>
      </p:sp>
      <p:sp>
        <p:nvSpPr>
          <p:cNvPr id="117768" name="Rectangle 8"/>
          <p:cNvSpPr>
            <a:spLocks noGrp="1" noChangeArrowheads="1"/>
          </p:cNvSpPr>
          <p:nvPr>
            <p:ph type="body" sz="half" idx="2"/>
          </p:nvPr>
        </p:nvSpPr>
        <p:spPr>
          <a:xfrm>
            <a:off x="5348473" y="2048155"/>
            <a:ext cx="4396341" cy="4200245"/>
          </a:xfrm>
        </p:spPr>
        <p:txBody>
          <a:bodyPr/>
          <a:lstStyle/>
          <a:p>
            <a:pPr eaLnBrk="1" hangingPunct="1"/>
            <a:r>
              <a:rPr lang="en-US" altLang="en-US" sz="2400" dirty="0"/>
              <a:t>Risk management plan</a:t>
            </a:r>
          </a:p>
          <a:p>
            <a:pPr eaLnBrk="1" hangingPunct="1"/>
            <a:r>
              <a:rPr lang="en-US" altLang="en-US" sz="2400" dirty="0"/>
              <a:t>Communications plan</a:t>
            </a:r>
          </a:p>
          <a:p>
            <a:pPr eaLnBrk="1" hangingPunct="1"/>
            <a:r>
              <a:rPr lang="en-US" altLang="en-US" sz="2400" dirty="0"/>
              <a:t>Quality plan</a:t>
            </a:r>
          </a:p>
          <a:p>
            <a:pPr eaLnBrk="1" hangingPunct="1"/>
            <a:r>
              <a:rPr lang="en-US" altLang="en-US" sz="2400" dirty="0"/>
              <a:t>Verification and validation plan</a:t>
            </a:r>
          </a:p>
          <a:p>
            <a:pPr eaLnBrk="1" hangingPunct="1"/>
            <a:endParaRPr lang="en-US" altLang="en-US" sz="2400" dirty="0"/>
          </a:p>
        </p:txBody>
      </p:sp>
      <p:pic>
        <p:nvPicPr>
          <p:cNvPr id="21513" name="Picture 9" descr="j0249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502" y="3756026"/>
            <a:ext cx="2292350"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6029373-6C5B-490F-B5A5-38FF4CFBCD5B}" type="slidenum">
              <a:rPr lang="en-US" smtClean="0"/>
              <a:t>19</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7"/>
                                        </p:tgtEl>
                                        <p:attrNameLst>
                                          <p:attrName>style.visibility</p:attrName>
                                        </p:attrNameLst>
                                      </p:cBhvr>
                                      <p:to>
                                        <p:strVal val="visible"/>
                                      </p:to>
                                    </p:set>
                                    <p:anim calcmode="lin" valueType="num">
                                      <p:cBhvr additive="base">
                                        <p:cTn id="7" dur="500" fill="hold"/>
                                        <p:tgtEl>
                                          <p:spTgt spid="117767"/>
                                        </p:tgtEl>
                                        <p:attrNameLst>
                                          <p:attrName>ppt_x</p:attrName>
                                        </p:attrNameLst>
                                      </p:cBhvr>
                                      <p:tavLst>
                                        <p:tav tm="0">
                                          <p:val>
                                            <p:strVal val="0-#ppt_w/2"/>
                                          </p:val>
                                        </p:tav>
                                        <p:tav tm="100000">
                                          <p:val>
                                            <p:strVal val="#ppt_x"/>
                                          </p:val>
                                        </p:tav>
                                      </p:tavLst>
                                    </p:anim>
                                    <p:anim calcmode="lin" valueType="num">
                                      <p:cBhvr additive="base">
                                        <p:cTn id="8" dur="500" fill="hold"/>
                                        <p:tgtEl>
                                          <p:spTgt spid="1177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7768"/>
                                        </p:tgtEl>
                                        <p:attrNameLst>
                                          <p:attrName>style.visibility</p:attrName>
                                        </p:attrNameLst>
                                      </p:cBhvr>
                                      <p:to>
                                        <p:strVal val="visible"/>
                                      </p:to>
                                    </p:set>
                                    <p:anim calcmode="lin" valueType="num">
                                      <p:cBhvr additive="base">
                                        <p:cTn id="13" dur="500" fill="hold"/>
                                        <p:tgtEl>
                                          <p:spTgt spid="117768"/>
                                        </p:tgtEl>
                                        <p:attrNameLst>
                                          <p:attrName>ppt_x</p:attrName>
                                        </p:attrNameLst>
                                      </p:cBhvr>
                                      <p:tavLst>
                                        <p:tav tm="0">
                                          <p:val>
                                            <p:strVal val="1+#ppt_w/2"/>
                                          </p:val>
                                        </p:tav>
                                        <p:tav tm="100000">
                                          <p:val>
                                            <p:strVal val="#ppt_x"/>
                                          </p:val>
                                        </p:tav>
                                      </p:tavLst>
                                    </p:anim>
                                    <p:anim calcmode="lin" valueType="num">
                                      <p:cBhvr additive="base">
                                        <p:cTn id="14" dur="500" fill="hold"/>
                                        <p:tgtEl>
                                          <p:spTgt spid="1177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autoUpdateAnimBg="0"/>
      <p:bldP spid="1177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Projects</a:t>
            </a:r>
          </a:p>
        </p:txBody>
      </p:sp>
      <p:sp>
        <p:nvSpPr>
          <p:cNvPr id="107523" name="Rectangle 3"/>
          <p:cNvSpPr>
            <a:spLocks noGrp="1" noChangeArrowheads="1"/>
          </p:cNvSpPr>
          <p:nvPr>
            <p:ph type="body" idx="1"/>
          </p:nvPr>
        </p:nvSpPr>
        <p:spPr>
          <a:xfrm>
            <a:off x="646112" y="1853248"/>
            <a:ext cx="11037888" cy="4195481"/>
          </a:xfrm>
        </p:spPr>
        <p:txBody>
          <a:bodyPr>
            <a:noAutofit/>
          </a:bodyPr>
          <a:lstStyle/>
          <a:p>
            <a:pPr>
              <a:lnSpc>
                <a:spcPct val="90000"/>
              </a:lnSpc>
            </a:pPr>
            <a:r>
              <a:rPr lang="en-US" altLang="en-US" sz="2800" dirty="0"/>
              <a:t>Projects may involve a </a:t>
            </a:r>
            <a:r>
              <a:rPr lang="en-US" altLang="en-US" sz="2800" dirty="0">
                <a:solidFill>
                  <a:srgbClr val="FF0000"/>
                </a:solidFill>
              </a:rPr>
              <a:t>single person</a:t>
            </a:r>
            <a:r>
              <a:rPr lang="en-US" altLang="en-US" sz="2800" dirty="0"/>
              <a:t> or </a:t>
            </a:r>
            <a:r>
              <a:rPr lang="en-US" altLang="en-US" sz="2800" dirty="0">
                <a:solidFill>
                  <a:srgbClr val="FF0000"/>
                </a:solidFill>
              </a:rPr>
              <a:t>thousands</a:t>
            </a:r>
            <a:endParaRPr lang="en-US" altLang="en-US" sz="2800" dirty="0"/>
          </a:p>
          <a:p>
            <a:pPr>
              <a:lnSpc>
                <a:spcPct val="90000"/>
              </a:lnSpc>
            </a:pPr>
            <a:r>
              <a:rPr lang="en-US" altLang="en-US" sz="2800" dirty="0"/>
              <a:t>Projects may be completed in </a:t>
            </a:r>
            <a:r>
              <a:rPr lang="en-US" altLang="en-US" sz="2800" dirty="0">
                <a:solidFill>
                  <a:srgbClr val="FF0000"/>
                </a:solidFill>
              </a:rPr>
              <a:t>hours</a:t>
            </a:r>
            <a:r>
              <a:rPr lang="en-US" altLang="en-US" sz="2800" dirty="0"/>
              <a:t>, several </a:t>
            </a:r>
            <a:r>
              <a:rPr lang="en-US" altLang="en-US" sz="2800" dirty="0">
                <a:solidFill>
                  <a:srgbClr val="FF0000"/>
                </a:solidFill>
              </a:rPr>
              <a:t>months </a:t>
            </a:r>
            <a:r>
              <a:rPr lang="en-US" altLang="en-US" sz="2800" dirty="0"/>
              <a:t>or </a:t>
            </a:r>
            <a:r>
              <a:rPr lang="en-US" altLang="en-US" sz="2800" dirty="0">
                <a:solidFill>
                  <a:srgbClr val="FF0000"/>
                </a:solidFill>
              </a:rPr>
              <a:t>years</a:t>
            </a:r>
            <a:endParaRPr lang="en-US" altLang="en-US" sz="2800" dirty="0"/>
          </a:p>
          <a:p>
            <a:pPr>
              <a:lnSpc>
                <a:spcPct val="90000"/>
              </a:lnSpc>
            </a:pPr>
            <a:r>
              <a:rPr lang="en-US" altLang="en-US" sz="2800" dirty="0"/>
              <a:t>Examples of projects</a:t>
            </a:r>
          </a:p>
          <a:p>
            <a:pPr lvl="1">
              <a:lnSpc>
                <a:spcPct val="90000"/>
              </a:lnSpc>
            </a:pPr>
            <a:r>
              <a:rPr lang="en-US" altLang="en-US" sz="2400" dirty="0"/>
              <a:t>Developing a new product or service</a:t>
            </a:r>
          </a:p>
          <a:p>
            <a:pPr lvl="1">
              <a:lnSpc>
                <a:spcPct val="90000"/>
              </a:lnSpc>
            </a:pPr>
            <a:r>
              <a:rPr lang="en-US" altLang="en-US" sz="2400" dirty="0"/>
              <a:t>Designing a new vehicle</a:t>
            </a:r>
          </a:p>
          <a:p>
            <a:pPr lvl="1">
              <a:lnSpc>
                <a:spcPct val="90000"/>
              </a:lnSpc>
            </a:pPr>
            <a:r>
              <a:rPr lang="en-US" altLang="en-US" sz="2400" dirty="0"/>
              <a:t>Constructing a building</a:t>
            </a:r>
          </a:p>
          <a:p>
            <a:pPr lvl="1">
              <a:lnSpc>
                <a:spcPct val="90000"/>
              </a:lnSpc>
            </a:pPr>
            <a:r>
              <a:rPr lang="en-US" altLang="en-US" sz="2400" dirty="0"/>
              <a:t>Developing a Software</a:t>
            </a:r>
          </a:p>
          <a:p>
            <a:pPr lvl="1">
              <a:lnSpc>
                <a:spcPct val="90000"/>
              </a:lnSpc>
            </a:pPr>
            <a:r>
              <a:rPr lang="en-US" altLang="en-US" sz="2400" dirty="0"/>
              <a:t>Running a campaign for political office</a:t>
            </a:r>
          </a:p>
          <a:p>
            <a:pPr lvl="1">
              <a:lnSpc>
                <a:spcPct val="90000"/>
              </a:lnSpc>
            </a:pPr>
            <a:r>
              <a:rPr lang="en-US" altLang="en-US" sz="2400" dirty="0"/>
              <a:t>Implementing a new business procedure or process</a:t>
            </a:r>
          </a:p>
          <a:p>
            <a:pPr lvl="1">
              <a:lnSpc>
                <a:spcPct val="90000"/>
              </a:lnSpc>
            </a:pPr>
            <a:r>
              <a:rPr lang="en-US" altLang="en-US" sz="2400" dirty="0"/>
              <a:t>And so on …</a:t>
            </a:r>
          </a:p>
        </p:txBody>
      </p:sp>
      <p:sp>
        <p:nvSpPr>
          <p:cNvPr id="2" name="Slide Number Placeholder 1"/>
          <p:cNvSpPr>
            <a:spLocks noGrp="1"/>
          </p:cNvSpPr>
          <p:nvPr>
            <p:ph type="sldNum" sz="quarter" idx="12"/>
          </p:nvPr>
        </p:nvSpPr>
        <p:spPr/>
        <p:txBody>
          <a:bodyPr/>
          <a:lstStyle/>
          <a:p>
            <a:fld id="{16029373-6C5B-490F-B5A5-38FF4CFBCD5B}" type="slidenum">
              <a:rPr lang="en-US" smtClean="0"/>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anim calcmode="lin" valueType="num">
                                      <p:cBhvr additive="base">
                                        <p:cTn id="7"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pRg st="4" end="4"/>
                                            </p:txEl>
                                          </p:spTgt>
                                        </p:tgtEl>
                                        <p:attrNameLst>
                                          <p:attrName>style.visibility</p:attrName>
                                        </p:attrNameLst>
                                      </p:cBhvr>
                                      <p:to>
                                        <p:strVal val="visible"/>
                                      </p:to>
                                    </p:set>
                                    <p:anim calcmode="lin" valueType="num">
                                      <p:cBhvr additive="base">
                                        <p:cTn id="13" dur="500" fill="hold"/>
                                        <p:tgtEl>
                                          <p:spTgt spid="10752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pRg st="5" end="5"/>
                                            </p:txEl>
                                          </p:spTgt>
                                        </p:tgtEl>
                                        <p:attrNameLst>
                                          <p:attrName>style.visibility</p:attrName>
                                        </p:attrNameLst>
                                      </p:cBhvr>
                                      <p:to>
                                        <p:strVal val="visible"/>
                                      </p:to>
                                    </p:set>
                                    <p:anim calcmode="lin" valueType="num">
                                      <p:cBhvr additive="base">
                                        <p:cTn id="19" dur="500" fill="hold"/>
                                        <p:tgtEl>
                                          <p:spTgt spid="10752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523">
                                            <p:txEl>
                                              <p:pRg st="6" end="6"/>
                                            </p:txEl>
                                          </p:spTgt>
                                        </p:tgtEl>
                                        <p:attrNameLst>
                                          <p:attrName>style.visibility</p:attrName>
                                        </p:attrNameLst>
                                      </p:cBhvr>
                                      <p:to>
                                        <p:strVal val="visible"/>
                                      </p:to>
                                    </p:set>
                                    <p:anim calcmode="lin" valueType="num">
                                      <p:cBhvr additive="base">
                                        <p:cTn id="25" dur="500" fill="hold"/>
                                        <p:tgtEl>
                                          <p:spTgt spid="1075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7523">
                                            <p:txEl>
                                              <p:pRg st="7" end="7"/>
                                            </p:txEl>
                                          </p:spTgt>
                                        </p:tgtEl>
                                        <p:attrNameLst>
                                          <p:attrName>style.visibility</p:attrName>
                                        </p:attrNameLst>
                                      </p:cBhvr>
                                      <p:to>
                                        <p:strVal val="visible"/>
                                      </p:to>
                                    </p:set>
                                    <p:anim calcmode="lin" valueType="num">
                                      <p:cBhvr additive="base">
                                        <p:cTn id="31" dur="500" fill="hold"/>
                                        <p:tgtEl>
                                          <p:spTgt spid="1075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7523">
                                            <p:txEl>
                                              <p:pRg st="8" end="8"/>
                                            </p:txEl>
                                          </p:spTgt>
                                        </p:tgtEl>
                                        <p:attrNameLst>
                                          <p:attrName>style.visibility</p:attrName>
                                        </p:attrNameLst>
                                      </p:cBhvr>
                                      <p:to>
                                        <p:strVal val="visible"/>
                                      </p:to>
                                    </p:set>
                                    <p:anim calcmode="lin" valueType="num">
                                      <p:cBhvr additive="base">
                                        <p:cTn id="37" dur="500" fill="hold"/>
                                        <p:tgtEl>
                                          <p:spTgt spid="10752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75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7523">
                                            <p:txEl>
                                              <p:pRg st="9" end="9"/>
                                            </p:txEl>
                                          </p:spTgt>
                                        </p:tgtEl>
                                        <p:attrNameLst>
                                          <p:attrName>style.visibility</p:attrName>
                                        </p:attrNameLst>
                                      </p:cBhvr>
                                      <p:to>
                                        <p:strVal val="visible"/>
                                      </p:to>
                                    </p:set>
                                    <p:anim calcmode="lin" valueType="num">
                                      <p:cBhvr additive="base">
                                        <p:cTn id="43" dur="500" fill="hold"/>
                                        <p:tgtEl>
                                          <p:spTgt spid="10752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75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4" name="Rectangle 6"/>
          <p:cNvSpPr>
            <a:spLocks noGrp="1" noChangeArrowheads="1"/>
          </p:cNvSpPr>
          <p:nvPr>
            <p:ph type="title"/>
          </p:nvPr>
        </p:nvSpPr>
        <p:spPr/>
        <p:txBody>
          <a:bodyPr/>
          <a:lstStyle/>
          <a:p>
            <a:pPr eaLnBrk="1" hangingPunct="1"/>
            <a:r>
              <a:rPr lang="en-US" altLang="en-US"/>
              <a:t>Project Plan Benefits</a:t>
            </a:r>
          </a:p>
        </p:txBody>
      </p:sp>
      <p:sp>
        <p:nvSpPr>
          <p:cNvPr id="119815" name="Rectangle 7"/>
          <p:cNvSpPr>
            <a:spLocks noGrp="1" noChangeArrowheads="1"/>
          </p:cNvSpPr>
          <p:nvPr>
            <p:ph type="body" idx="1"/>
          </p:nvPr>
        </p:nvSpPr>
        <p:spPr>
          <a:xfrm>
            <a:off x="379412" y="1853248"/>
            <a:ext cx="11075988" cy="4195481"/>
          </a:xfrm>
        </p:spPr>
        <p:txBody>
          <a:bodyPr>
            <a:normAutofit/>
          </a:bodyPr>
          <a:lstStyle/>
          <a:p>
            <a:pPr eaLnBrk="1" hangingPunct="1">
              <a:lnSpc>
                <a:spcPct val="90000"/>
              </a:lnSpc>
            </a:pPr>
            <a:r>
              <a:rPr lang="en-US" altLang="en-US" sz="2400" dirty="0"/>
              <a:t>Provides an effective communication tool to ensure understanding of project goals and the means to achieve them</a:t>
            </a:r>
          </a:p>
          <a:p>
            <a:pPr eaLnBrk="1" hangingPunct="1">
              <a:lnSpc>
                <a:spcPct val="90000"/>
              </a:lnSpc>
            </a:pPr>
            <a:r>
              <a:rPr lang="en-US" altLang="en-US" sz="2400" dirty="0"/>
              <a:t>Defines outcomes and commitments</a:t>
            </a:r>
          </a:p>
          <a:p>
            <a:pPr eaLnBrk="1" hangingPunct="1">
              <a:lnSpc>
                <a:spcPct val="90000"/>
              </a:lnSpc>
            </a:pPr>
            <a:r>
              <a:rPr lang="en-US" altLang="en-US" sz="2400" dirty="0"/>
              <a:t>Establishes guidelines and standards</a:t>
            </a:r>
          </a:p>
          <a:p>
            <a:pPr eaLnBrk="1" hangingPunct="1">
              <a:lnSpc>
                <a:spcPct val="90000"/>
              </a:lnSpc>
            </a:pPr>
            <a:r>
              <a:rPr lang="en-US" altLang="en-US" sz="2400" dirty="0"/>
              <a:t>Establishes the baseline for evaluating and reporting progress</a:t>
            </a:r>
          </a:p>
          <a:p>
            <a:pPr eaLnBrk="1" hangingPunct="1">
              <a:lnSpc>
                <a:spcPct val="90000"/>
              </a:lnSpc>
            </a:pPr>
            <a:r>
              <a:rPr lang="en-US" altLang="en-US" sz="2400" dirty="0"/>
              <a:t>Forms the basis for scope control and change management</a:t>
            </a:r>
          </a:p>
        </p:txBody>
      </p:sp>
      <p:sp>
        <p:nvSpPr>
          <p:cNvPr id="2" name="Slide Number Placeholder 1"/>
          <p:cNvSpPr>
            <a:spLocks noGrp="1"/>
          </p:cNvSpPr>
          <p:nvPr>
            <p:ph type="sldNum" sz="quarter" idx="12"/>
          </p:nvPr>
        </p:nvSpPr>
        <p:spPr/>
        <p:txBody>
          <a:bodyPr/>
          <a:lstStyle/>
          <a:p>
            <a:fld id="{16029373-6C5B-490F-B5A5-38FF4CFBCD5B}" type="slidenum">
              <a:rPr lang="en-US" smtClean="0"/>
              <a:t>20</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9815">
                                            <p:txEl>
                                              <p:pRg st="0" end="0"/>
                                            </p:txEl>
                                          </p:spTgt>
                                        </p:tgtEl>
                                        <p:attrNameLst>
                                          <p:attrName>style.visibility</p:attrName>
                                        </p:attrNameLst>
                                      </p:cBhvr>
                                      <p:to>
                                        <p:strVal val="visible"/>
                                      </p:to>
                                    </p:set>
                                    <p:animEffect transition="in" filter="blinds(vertical)">
                                      <p:cBhvr>
                                        <p:cTn id="7" dur="500"/>
                                        <p:tgtEl>
                                          <p:spTgt spid="1198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19815">
                                            <p:txEl>
                                              <p:pRg st="1" end="1"/>
                                            </p:txEl>
                                          </p:spTgt>
                                        </p:tgtEl>
                                        <p:attrNameLst>
                                          <p:attrName>style.visibility</p:attrName>
                                        </p:attrNameLst>
                                      </p:cBhvr>
                                      <p:to>
                                        <p:strVal val="visible"/>
                                      </p:to>
                                    </p:set>
                                    <p:animEffect transition="in" filter="blinds(vertical)">
                                      <p:cBhvr>
                                        <p:cTn id="12" dur="500"/>
                                        <p:tgtEl>
                                          <p:spTgt spid="1198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9815">
                                            <p:txEl>
                                              <p:pRg st="2" end="2"/>
                                            </p:txEl>
                                          </p:spTgt>
                                        </p:tgtEl>
                                        <p:attrNameLst>
                                          <p:attrName>style.visibility</p:attrName>
                                        </p:attrNameLst>
                                      </p:cBhvr>
                                      <p:to>
                                        <p:strVal val="visible"/>
                                      </p:to>
                                    </p:set>
                                    <p:animEffect transition="in" filter="blinds(vertical)">
                                      <p:cBhvr>
                                        <p:cTn id="17" dur="500"/>
                                        <p:tgtEl>
                                          <p:spTgt spid="1198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19815">
                                            <p:txEl>
                                              <p:pRg st="3" end="3"/>
                                            </p:txEl>
                                          </p:spTgt>
                                        </p:tgtEl>
                                        <p:attrNameLst>
                                          <p:attrName>style.visibility</p:attrName>
                                        </p:attrNameLst>
                                      </p:cBhvr>
                                      <p:to>
                                        <p:strVal val="visible"/>
                                      </p:to>
                                    </p:set>
                                    <p:animEffect transition="in" filter="blinds(vertical)">
                                      <p:cBhvr>
                                        <p:cTn id="22" dur="500"/>
                                        <p:tgtEl>
                                          <p:spTgt spid="1198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19815">
                                            <p:txEl>
                                              <p:pRg st="4" end="4"/>
                                            </p:txEl>
                                          </p:spTgt>
                                        </p:tgtEl>
                                        <p:attrNameLst>
                                          <p:attrName>style.visibility</p:attrName>
                                        </p:attrNameLst>
                                      </p:cBhvr>
                                      <p:to>
                                        <p:strVal val="visible"/>
                                      </p:to>
                                    </p:set>
                                    <p:animEffect transition="in" filter="blinds(vertical)">
                                      <p:cBhvr>
                                        <p:cTn id="27" dur="500"/>
                                        <p:tgtEl>
                                          <p:spTgt spid="1198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28675"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28676" name="Rectangle 4"/>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28677" name="Rectangle 5"/>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pic>
        <p:nvPicPr>
          <p:cNvPr id="2867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6029373-6C5B-490F-B5A5-38FF4CFBCD5B}" type="slidenum">
              <a:rPr lang="en-US" smtClean="0"/>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2" name="Rectangle 6"/>
          <p:cNvSpPr>
            <a:spLocks noGrp="1" noChangeArrowheads="1"/>
          </p:cNvSpPr>
          <p:nvPr>
            <p:ph type="title"/>
          </p:nvPr>
        </p:nvSpPr>
        <p:spPr>
          <a:xfrm>
            <a:off x="646112" y="452718"/>
            <a:ext cx="10161588" cy="1400530"/>
          </a:xfrm>
        </p:spPr>
        <p:txBody>
          <a:bodyPr/>
          <a:lstStyle/>
          <a:p>
            <a:pPr eaLnBrk="1" hangingPunct="1"/>
            <a:r>
              <a:rPr lang="en-US" altLang="en-US" dirty="0"/>
              <a:t>Work Breakdown Structure Purpose</a:t>
            </a:r>
          </a:p>
        </p:txBody>
      </p:sp>
      <p:sp>
        <p:nvSpPr>
          <p:cNvPr id="152583" name="Rectangle 7"/>
          <p:cNvSpPr>
            <a:spLocks noGrp="1" noChangeArrowheads="1"/>
          </p:cNvSpPr>
          <p:nvPr>
            <p:ph type="body" idx="1"/>
          </p:nvPr>
        </p:nvSpPr>
        <p:spPr>
          <a:xfrm>
            <a:off x="544513" y="1586655"/>
            <a:ext cx="10479087" cy="4195481"/>
          </a:xfrm>
        </p:spPr>
        <p:txBody>
          <a:bodyPr/>
          <a:lstStyle/>
          <a:p>
            <a:pPr eaLnBrk="1" hangingPunct="1">
              <a:lnSpc>
                <a:spcPct val="90000"/>
              </a:lnSpc>
            </a:pPr>
            <a:r>
              <a:rPr lang="en-US" altLang="en-US" dirty="0"/>
              <a:t>Identify all of the work that needs to be done to complete the project.</a:t>
            </a:r>
          </a:p>
          <a:p>
            <a:pPr eaLnBrk="1" hangingPunct="1">
              <a:lnSpc>
                <a:spcPct val="90000"/>
              </a:lnSpc>
            </a:pPr>
            <a:r>
              <a:rPr lang="en-US" altLang="en-US" dirty="0"/>
              <a:t>Structure the work into logical components and subcomponents.</a:t>
            </a:r>
          </a:p>
          <a:p>
            <a:pPr eaLnBrk="1" hangingPunct="1">
              <a:lnSpc>
                <a:spcPct val="90000"/>
              </a:lnSpc>
            </a:pPr>
            <a:r>
              <a:rPr lang="en-US" altLang="en-US" dirty="0"/>
              <a:t>Define the work to a level of detail so individual responsibilities can be assigned.</a:t>
            </a:r>
          </a:p>
          <a:p>
            <a:pPr eaLnBrk="1" hangingPunct="1">
              <a:lnSpc>
                <a:spcPct val="90000"/>
              </a:lnSpc>
            </a:pPr>
            <a:r>
              <a:rPr lang="en-US" altLang="en-US" dirty="0"/>
              <a:t>Summarize and report  project data.</a:t>
            </a:r>
          </a:p>
        </p:txBody>
      </p:sp>
      <p:sp>
        <p:nvSpPr>
          <p:cNvPr id="2" name="Slide Number Placeholder 1"/>
          <p:cNvSpPr>
            <a:spLocks noGrp="1"/>
          </p:cNvSpPr>
          <p:nvPr>
            <p:ph type="sldNum" sz="quarter" idx="12"/>
          </p:nvPr>
        </p:nvSpPr>
        <p:spPr/>
        <p:txBody>
          <a:bodyPr/>
          <a:lstStyle/>
          <a:p>
            <a:fld id="{16029373-6C5B-490F-B5A5-38FF4CFBCD5B}" type="slidenum">
              <a:rPr lang="en-US" smtClean="0"/>
              <a:t>22</a:t>
            </a:fld>
            <a:endParaRPr lang="en-US"/>
          </a:p>
        </p:txBody>
      </p:sp>
      <p:graphicFrame>
        <p:nvGraphicFramePr>
          <p:cNvPr id="9" name="Object 8"/>
          <p:cNvGraphicFramePr/>
          <p:nvPr/>
        </p:nvGraphicFramePr>
        <p:xfrm>
          <a:off x="3394074" y="3479800"/>
          <a:ext cx="6816725" cy="2768601"/>
        </p:xfrm>
        <a:graphic>
          <a:graphicData uri="http://schemas.openxmlformats.org/presentationml/2006/ole">
            <mc:AlternateContent xmlns:mc="http://schemas.openxmlformats.org/markup-compatibility/2006">
              <mc:Choice xmlns:v="urn:schemas-microsoft-com:vml" Requires="v">
                <p:oleObj name="MS Org Chart" r:id="rId3" imgW="7670800" imgH="3352800" progId="OrgPlusWOPX.4">
                  <p:embed followColorScheme="full"/>
                </p:oleObj>
              </mc:Choice>
              <mc:Fallback>
                <p:oleObj name="MS Org Chart" r:id="rId3" imgW="7670800" imgH="3352800" progId="OrgPlusWOPX.4">
                  <p:embed followColorScheme="full"/>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074" y="3479800"/>
                        <a:ext cx="6816725" cy="2768601"/>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1193799" y="5433805"/>
            <a:ext cx="2001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spcBef>
                <a:spcPct val="50000"/>
              </a:spcBef>
            </a:pPr>
            <a:r>
              <a:rPr lang="en-US" altLang="en-US" sz="1400" dirty="0">
                <a:solidFill>
                  <a:srgbClr val="000000"/>
                </a:solidFill>
                <a:latin typeface="Arial" panose="020B0604020202020204" pitchFamily="34" charset="0"/>
              </a:rPr>
              <a:t>Level IV</a:t>
            </a:r>
            <a:br>
              <a:rPr lang="en-US" altLang="en-US" sz="1400" dirty="0">
                <a:solidFill>
                  <a:srgbClr val="000000"/>
                </a:solidFill>
                <a:latin typeface="Arial" panose="020B0604020202020204" pitchFamily="34" charset="0"/>
              </a:rPr>
            </a:br>
            <a:r>
              <a:rPr lang="en-US" altLang="en-US" sz="1400" dirty="0">
                <a:solidFill>
                  <a:srgbClr val="000000"/>
                </a:solidFill>
                <a:latin typeface="Arial" panose="020B0604020202020204" pitchFamily="34" charset="0"/>
              </a:rPr>
              <a:t>(Action Verbs)</a:t>
            </a:r>
          </a:p>
        </p:txBody>
      </p:sp>
      <p:sp>
        <p:nvSpPr>
          <p:cNvPr id="11" name="Rectangle 10"/>
          <p:cNvSpPr>
            <a:spLocks noChangeArrowheads="1"/>
          </p:cNvSpPr>
          <p:nvPr/>
        </p:nvSpPr>
        <p:spPr bwMode="auto">
          <a:xfrm>
            <a:off x="1193799" y="3479800"/>
            <a:ext cx="2001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spcBef>
                <a:spcPct val="50000"/>
              </a:spcBef>
            </a:pPr>
            <a:r>
              <a:rPr lang="en-US" altLang="en-US" sz="1400">
                <a:solidFill>
                  <a:srgbClr val="000000"/>
                </a:solidFill>
                <a:latin typeface="Arial" panose="020B0604020202020204" pitchFamily="34" charset="0"/>
              </a:rPr>
              <a:t>Level I</a:t>
            </a:r>
            <a:br>
              <a:rPr lang="en-US" altLang="en-US" sz="1400">
                <a:solidFill>
                  <a:srgbClr val="000000"/>
                </a:solidFill>
                <a:latin typeface="Arial" panose="020B0604020202020204" pitchFamily="34" charset="0"/>
              </a:rPr>
            </a:br>
            <a:r>
              <a:rPr lang="en-US" altLang="en-US" sz="1400">
                <a:solidFill>
                  <a:srgbClr val="000000"/>
                </a:solidFill>
                <a:latin typeface="Arial" panose="020B0604020202020204" pitchFamily="34" charset="0"/>
              </a:rPr>
              <a:t>(Noun)</a:t>
            </a:r>
          </a:p>
        </p:txBody>
      </p:sp>
      <p:sp>
        <p:nvSpPr>
          <p:cNvPr id="12" name="Rectangle 11"/>
          <p:cNvSpPr>
            <a:spLocks noChangeArrowheads="1"/>
          </p:cNvSpPr>
          <p:nvPr/>
        </p:nvSpPr>
        <p:spPr bwMode="auto">
          <a:xfrm>
            <a:off x="1193799" y="4094271"/>
            <a:ext cx="2001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spcBef>
                <a:spcPct val="50000"/>
              </a:spcBef>
            </a:pPr>
            <a:r>
              <a:rPr lang="en-US" altLang="en-US" sz="1400" dirty="0">
                <a:solidFill>
                  <a:srgbClr val="000000"/>
                </a:solidFill>
                <a:latin typeface="Arial" panose="020B0604020202020204" pitchFamily="34" charset="0"/>
              </a:rPr>
              <a:t>Level II</a:t>
            </a:r>
            <a:br>
              <a:rPr lang="en-US" altLang="en-US" sz="1400" dirty="0">
                <a:solidFill>
                  <a:srgbClr val="000000"/>
                </a:solidFill>
                <a:latin typeface="Arial" panose="020B0604020202020204" pitchFamily="34" charset="0"/>
              </a:rPr>
            </a:br>
            <a:r>
              <a:rPr lang="en-US" altLang="en-US" sz="1400" dirty="0">
                <a:solidFill>
                  <a:srgbClr val="000000"/>
                </a:solidFill>
                <a:latin typeface="Arial" panose="020B0604020202020204" pitchFamily="34" charset="0"/>
              </a:rPr>
              <a:t>(Noun)</a:t>
            </a:r>
          </a:p>
        </p:txBody>
      </p:sp>
      <p:sp>
        <p:nvSpPr>
          <p:cNvPr id="13" name="Rectangle 12"/>
          <p:cNvSpPr>
            <a:spLocks noChangeArrowheads="1"/>
          </p:cNvSpPr>
          <p:nvPr/>
        </p:nvSpPr>
        <p:spPr bwMode="auto">
          <a:xfrm>
            <a:off x="1193799" y="4708742"/>
            <a:ext cx="2001397"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spcBef>
                <a:spcPct val="50000"/>
              </a:spcBef>
            </a:pPr>
            <a:r>
              <a:rPr lang="en-US" altLang="en-US" sz="1400" dirty="0">
                <a:solidFill>
                  <a:srgbClr val="000000"/>
                </a:solidFill>
                <a:latin typeface="Arial" panose="020B0604020202020204" pitchFamily="34" charset="0"/>
              </a:rPr>
              <a:t>Level III</a:t>
            </a:r>
            <a:br>
              <a:rPr lang="en-US" altLang="en-US" sz="1400" dirty="0">
                <a:solidFill>
                  <a:srgbClr val="000000"/>
                </a:solidFill>
                <a:latin typeface="Arial" panose="020B0604020202020204" pitchFamily="34" charset="0"/>
              </a:rPr>
            </a:br>
            <a:r>
              <a:rPr lang="en-US" altLang="en-US" sz="1400" dirty="0">
                <a:solidFill>
                  <a:srgbClr val="000000"/>
                </a:solidFill>
                <a:latin typeface="Arial" panose="020B0604020202020204" pitchFamily="34" charset="0"/>
              </a:rPr>
              <a:t>(Action Verbs)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2583">
                                            <p:txEl>
                                              <p:pRg st="0" end="0"/>
                                            </p:txEl>
                                          </p:spTgt>
                                        </p:tgtEl>
                                        <p:attrNameLst>
                                          <p:attrName>style.visibility</p:attrName>
                                        </p:attrNameLst>
                                      </p:cBhvr>
                                      <p:to>
                                        <p:strVal val="visible"/>
                                      </p:to>
                                    </p:set>
                                    <p:animEffect transition="in" filter="slide(fromBottom)">
                                      <p:cBhvr>
                                        <p:cTn id="7" dur="500"/>
                                        <p:tgtEl>
                                          <p:spTgt spid="1525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2583">
                                            <p:txEl>
                                              <p:pRg st="1" end="1"/>
                                            </p:txEl>
                                          </p:spTgt>
                                        </p:tgtEl>
                                        <p:attrNameLst>
                                          <p:attrName>style.visibility</p:attrName>
                                        </p:attrNameLst>
                                      </p:cBhvr>
                                      <p:to>
                                        <p:strVal val="visible"/>
                                      </p:to>
                                    </p:set>
                                    <p:animEffect transition="in" filter="slide(fromBottom)">
                                      <p:cBhvr>
                                        <p:cTn id="12" dur="500"/>
                                        <p:tgtEl>
                                          <p:spTgt spid="1525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2583">
                                            <p:txEl>
                                              <p:pRg st="2" end="2"/>
                                            </p:txEl>
                                          </p:spTgt>
                                        </p:tgtEl>
                                        <p:attrNameLst>
                                          <p:attrName>style.visibility</p:attrName>
                                        </p:attrNameLst>
                                      </p:cBhvr>
                                      <p:to>
                                        <p:strVal val="visible"/>
                                      </p:to>
                                    </p:set>
                                    <p:animEffect transition="in" filter="slide(fromBottom)">
                                      <p:cBhvr>
                                        <p:cTn id="17" dur="500"/>
                                        <p:tgtEl>
                                          <p:spTgt spid="1525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2583">
                                            <p:txEl>
                                              <p:pRg st="3" end="3"/>
                                            </p:txEl>
                                          </p:spTgt>
                                        </p:tgtEl>
                                        <p:attrNameLst>
                                          <p:attrName>style.visibility</p:attrName>
                                        </p:attrNameLst>
                                      </p:cBhvr>
                                      <p:to>
                                        <p:strVal val="visible"/>
                                      </p:to>
                                    </p:set>
                                    <p:animEffect transition="in" filter="slide(fromBottom)">
                                      <p:cBhvr>
                                        <p:cTn id="22" dur="500"/>
                                        <p:tgtEl>
                                          <p:spTgt spid="1525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1747"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1748" name="Rectangle 4"/>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1749" name="Rectangle 5"/>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pic>
        <p:nvPicPr>
          <p:cNvPr id="31750"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6029373-6C5B-490F-B5A5-38FF4CFBCD5B}" type="slidenum">
              <a:rPr lang="en-US" smtClean="0"/>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277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2772" name="Rectangle 4"/>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2773" name="Rectangle 5"/>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2774" name="Rectangle 6"/>
          <p:cNvSpPr>
            <a:spLocks noGrp="1" noChangeArrowheads="1"/>
          </p:cNvSpPr>
          <p:nvPr>
            <p:ph type="title"/>
          </p:nvPr>
        </p:nvSpPr>
        <p:spPr>
          <a:xfrm>
            <a:off x="646110" y="38912"/>
            <a:ext cx="9404723" cy="1400530"/>
          </a:xfrm>
        </p:spPr>
        <p:txBody>
          <a:bodyPr/>
          <a:lstStyle/>
          <a:p>
            <a:pPr eaLnBrk="1" hangingPunct="1"/>
            <a:r>
              <a:rPr lang="en-US" altLang="en-US" dirty="0"/>
              <a:t>Responsibility Assignment Matrix (RAM) — Purpose</a:t>
            </a:r>
          </a:p>
        </p:txBody>
      </p:sp>
      <p:sp>
        <p:nvSpPr>
          <p:cNvPr id="32775" name="Rectangle 7"/>
          <p:cNvSpPr>
            <a:spLocks noGrp="1" noChangeArrowheads="1"/>
          </p:cNvSpPr>
          <p:nvPr>
            <p:ph type="body" idx="1"/>
          </p:nvPr>
        </p:nvSpPr>
        <p:spPr>
          <a:xfrm>
            <a:off x="646110" y="1595719"/>
            <a:ext cx="8946541" cy="4195481"/>
          </a:xfrm>
        </p:spPr>
        <p:txBody>
          <a:bodyPr/>
          <a:lstStyle/>
          <a:p>
            <a:pPr eaLnBrk="1" hangingPunct="1"/>
            <a:r>
              <a:rPr lang="en-US" altLang="en-US" dirty="0"/>
              <a:t>Ensure that all tasks are assigned to people</a:t>
            </a:r>
          </a:p>
          <a:p>
            <a:pPr eaLnBrk="1" hangingPunct="1"/>
            <a:r>
              <a:rPr lang="en-US" altLang="en-US" dirty="0"/>
              <a:t>Show levels of involvement of people to work</a:t>
            </a:r>
          </a:p>
        </p:txBody>
      </p:sp>
      <p:sp>
        <p:nvSpPr>
          <p:cNvPr id="2" name="Slide Number Placeholder 1"/>
          <p:cNvSpPr>
            <a:spLocks noGrp="1"/>
          </p:cNvSpPr>
          <p:nvPr>
            <p:ph type="sldNum" sz="quarter" idx="12"/>
          </p:nvPr>
        </p:nvSpPr>
        <p:spPr/>
        <p:txBody>
          <a:bodyPr/>
          <a:lstStyle/>
          <a:p>
            <a:fld id="{16029373-6C5B-490F-B5A5-38FF4CFBCD5B}" type="slidenum">
              <a:rPr lang="en-US" smtClean="0"/>
              <a:t>24</a:t>
            </a:fld>
            <a:endParaRPr lang="en-US"/>
          </a:p>
        </p:txBody>
      </p:sp>
      <p:sp>
        <p:nvSpPr>
          <p:cNvPr id="9" name="Rectangle 7"/>
          <p:cNvSpPr txBox="1">
            <a:spLocks noChangeArrowheads="1"/>
          </p:cNvSpPr>
          <p:nvPr/>
        </p:nvSpPr>
        <p:spPr>
          <a:xfrm>
            <a:off x="1205402" y="2853019"/>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nSpc>
                <a:spcPct val="90000"/>
              </a:lnSpc>
            </a:pPr>
            <a:r>
              <a:rPr lang="en-US" altLang="en-US" dirty="0"/>
              <a:t>R = Responsible</a:t>
            </a:r>
          </a:p>
          <a:p>
            <a:pPr lvl="1">
              <a:lnSpc>
                <a:spcPct val="90000"/>
              </a:lnSpc>
            </a:pPr>
            <a:r>
              <a:rPr lang="en-US" altLang="en-US" dirty="0"/>
              <a:t>Ensures that the assigned work is completed</a:t>
            </a:r>
          </a:p>
          <a:p>
            <a:pPr>
              <a:lnSpc>
                <a:spcPct val="90000"/>
              </a:lnSpc>
            </a:pPr>
            <a:r>
              <a:rPr lang="en-US" altLang="en-US" dirty="0"/>
              <a:t>A = Approve</a:t>
            </a:r>
          </a:p>
          <a:p>
            <a:pPr lvl="1">
              <a:lnSpc>
                <a:spcPct val="90000"/>
              </a:lnSpc>
            </a:pPr>
            <a:r>
              <a:rPr lang="en-US" altLang="en-US" dirty="0"/>
              <a:t>Approves that the work meets all requirements</a:t>
            </a:r>
          </a:p>
          <a:p>
            <a:pPr>
              <a:lnSpc>
                <a:spcPct val="90000"/>
              </a:lnSpc>
            </a:pPr>
            <a:r>
              <a:rPr lang="en-US" altLang="en-US" dirty="0"/>
              <a:t>S = Support</a:t>
            </a:r>
          </a:p>
          <a:p>
            <a:pPr lvl="1">
              <a:lnSpc>
                <a:spcPct val="90000"/>
              </a:lnSpc>
            </a:pPr>
            <a:r>
              <a:rPr lang="en-US" altLang="en-US" dirty="0"/>
              <a:t>Does the work</a:t>
            </a:r>
          </a:p>
          <a:p>
            <a:pPr>
              <a:lnSpc>
                <a:spcPct val="90000"/>
              </a:lnSpc>
            </a:pPr>
            <a:r>
              <a:rPr lang="en-US" altLang="en-US" dirty="0"/>
              <a:t>I = Inform</a:t>
            </a:r>
          </a:p>
          <a:p>
            <a:pPr lvl="1">
              <a:lnSpc>
                <a:spcPct val="90000"/>
              </a:lnSpc>
            </a:pPr>
            <a:r>
              <a:rPr lang="en-US" altLang="en-US" dirty="0"/>
              <a:t>Is kept informed of work status</a:t>
            </a:r>
          </a:p>
          <a:p>
            <a:pPr>
              <a:lnSpc>
                <a:spcPct val="90000"/>
              </a:lnSpc>
            </a:pPr>
            <a:r>
              <a:rPr lang="en-US" altLang="en-US" dirty="0"/>
              <a:t>C = Consult</a:t>
            </a:r>
          </a:p>
          <a:p>
            <a:pPr lvl="1">
              <a:lnSpc>
                <a:spcPct val="90000"/>
              </a:lnSpc>
            </a:pPr>
            <a:r>
              <a:rPr lang="en-US" altLang="en-US" dirty="0"/>
              <a:t>Is consulted on the work</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5843"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5844" name="Rectangle 4"/>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35845" name="Rectangle 5"/>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pic>
        <p:nvPicPr>
          <p:cNvPr id="3584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6029373-6C5B-490F-B5A5-38FF4CFBCD5B}" type="slidenum">
              <a:rPr lang="en-US" smtClean="0"/>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70" name="Rectangle 6"/>
          <p:cNvSpPr>
            <a:spLocks noGrp="1" noChangeArrowheads="1"/>
          </p:cNvSpPr>
          <p:nvPr>
            <p:ph type="title"/>
          </p:nvPr>
        </p:nvSpPr>
        <p:spPr/>
        <p:txBody>
          <a:bodyPr/>
          <a:lstStyle/>
          <a:p>
            <a:pPr eaLnBrk="1" hangingPunct="1"/>
            <a:r>
              <a:rPr lang="en-US" altLang="en-US"/>
              <a:t>Project Schedule — Purpose</a:t>
            </a:r>
          </a:p>
        </p:txBody>
      </p:sp>
      <p:sp>
        <p:nvSpPr>
          <p:cNvPr id="179207" name="Rectangle 7"/>
          <p:cNvSpPr>
            <a:spLocks noGrp="1" noChangeArrowheads="1"/>
          </p:cNvSpPr>
          <p:nvPr>
            <p:ph type="body" idx="1"/>
          </p:nvPr>
        </p:nvSpPr>
        <p:spPr>
          <a:xfrm>
            <a:off x="646112" y="1506819"/>
            <a:ext cx="8946541" cy="4195481"/>
          </a:xfrm>
        </p:spPr>
        <p:txBody>
          <a:bodyPr/>
          <a:lstStyle/>
          <a:p>
            <a:pPr eaLnBrk="1" hangingPunct="1">
              <a:lnSpc>
                <a:spcPct val="90000"/>
              </a:lnSpc>
            </a:pPr>
            <a:r>
              <a:rPr lang="en-US" altLang="en-US" dirty="0"/>
              <a:t>Determine if requested completion date is possible.</a:t>
            </a:r>
          </a:p>
          <a:p>
            <a:pPr eaLnBrk="1" hangingPunct="1">
              <a:lnSpc>
                <a:spcPct val="90000"/>
              </a:lnSpc>
            </a:pPr>
            <a:r>
              <a:rPr lang="en-US" altLang="en-US" dirty="0"/>
              <a:t>Identify start and completion dates of all work.</a:t>
            </a:r>
          </a:p>
          <a:p>
            <a:pPr eaLnBrk="1" hangingPunct="1">
              <a:lnSpc>
                <a:spcPct val="90000"/>
              </a:lnSpc>
            </a:pPr>
            <a:r>
              <a:rPr lang="en-US" altLang="en-US" dirty="0"/>
              <a:t>Determine the controlling sequence of activities.</a:t>
            </a:r>
          </a:p>
          <a:p>
            <a:pPr eaLnBrk="1" hangingPunct="1">
              <a:lnSpc>
                <a:spcPct val="90000"/>
              </a:lnSpc>
            </a:pPr>
            <a:r>
              <a:rPr lang="en-US" altLang="en-US" dirty="0"/>
              <a:t>Provide data for resource allocation.</a:t>
            </a:r>
          </a:p>
          <a:p>
            <a:pPr eaLnBrk="1" hangingPunct="1">
              <a:lnSpc>
                <a:spcPct val="90000"/>
              </a:lnSpc>
            </a:pPr>
            <a:r>
              <a:rPr lang="en-US" altLang="en-US" dirty="0"/>
              <a:t>Track progress by providing a baseline.</a:t>
            </a:r>
          </a:p>
        </p:txBody>
      </p:sp>
      <p:sp>
        <p:nvSpPr>
          <p:cNvPr id="2" name="Slide Number Placeholder 1"/>
          <p:cNvSpPr>
            <a:spLocks noGrp="1"/>
          </p:cNvSpPr>
          <p:nvPr>
            <p:ph type="sldNum" sz="quarter" idx="12"/>
          </p:nvPr>
        </p:nvSpPr>
        <p:spPr/>
        <p:txBody>
          <a:bodyPr/>
          <a:lstStyle/>
          <a:p>
            <a:fld id="{16029373-6C5B-490F-B5A5-38FF4CFBCD5B}" type="slidenum">
              <a:rPr lang="en-US" smtClean="0"/>
              <a:t>26</a:t>
            </a:fld>
            <a:endParaRPr lang="en-US"/>
          </a:p>
        </p:txBody>
      </p:sp>
      <p:sp>
        <p:nvSpPr>
          <p:cNvPr id="3" name="Rectangle 2"/>
          <p:cNvSpPr/>
          <p:nvPr/>
        </p:nvSpPr>
        <p:spPr>
          <a:xfrm>
            <a:off x="646112" y="4185849"/>
            <a:ext cx="10377488" cy="2123658"/>
          </a:xfrm>
          <a:prstGeom prst="rect">
            <a:avLst/>
          </a:prstGeom>
        </p:spPr>
        <p:txBody>
          <a:bodyPr wrap="square">
            <a:spAutoFit/>
          </a:bodyPr>
          <a:lstStyle/>
          <a:p>
            <a:pPr marL="457200" indent="-457200" algn="ctr">
              <a:buNone/>
              <a:defRPr/>
            </a:pPr>
            <a:endParaRPr lang="en-US" sz="1600" dirty="0"/>
          </a:p>
          <a:p>
            <a:pPr marL="457200" indent="-457200" algn="ctr">
              <a:buNone/>
              <a:defRPr/>
            </a:pPr>
            <a:endParaRPr lang="en-US" sz="1600" dirty="0"/>
          </a:p>
          <a:p>
            <a:pPr marL="457200" indent="-457200">
              <a:buNone/>
              <a:defRPr/>
            </a:pPr>
            <a:r>
              <a:rPr lang="en-US" sz="2000" b="1" dirty="0">
                <a:solidFill>
                  <a:srgbClr val="B80E03"/>
                </a:solidFill>
                <a:effectLst>
                  <a:outerShdw blurRad="38100" dist="38100" dir="2700000" algn="tl">
                    <a:srgbClr val="000000"/>
                  </a:outerShdw>
                </a:effectLst>
              </a:rPr>
              <a:t>Step 1:</a:t>
            </a:r>
            <a:r>
              <a:rPr lang="en-US" sz="2000" dirty="0"/>
              <a:t>  Estimate Activity Durations</a:t>
            </a:r>
          </a:p>
          <a:p>
            <a:pPr marL="457200" indent="-457200">
              <a:buNone/>
              <a:defRPr/>
            </a:pPr>
            <a:r>
              <a:rPr lang="en-US" sz="2000" b="1" dirty="0">
                <a:solidFill>
                  <a:srgbClr val="B80E03"/>
                </a:solidFill>
                <a:effectLst>
                  <a:outerShdw blurRad="38100" dist="38100" dir="2700000" algn="tl">
                    <a:srgbClr val="000000"/>
                  </a:outerShdw>
                </a:effectLst>
              </a:rPr>
              <a:t>Step 2:</a:t>
            </a:r>
            <a:r>
              <a:rPr lang="en-US" sz="2000" dirty="0"/>
              <a:t>  Determine Activity Sequence By Creating a Network Diagram</a:t>
            </a:r>
          </a:p>
          <a:p>
            <a:pPr marL="457200" indent="-457200">
              <a:buNone/>
              <a:defRPr/>
            </a:pPr>
            <a:r>
              <a:rPr lang="en-US" sz="2000" b="1" dirty="0">
                <a:solidFill>
                  <a:srgbClr val="B80E03"/>
                </a:solidFill>
                <a:effectLst>
                  <a:outerShdw blurRad="38100" dist="38100" dir="2700000" algn="tl">
                    <a:srgbClr val="000000"/>
                  </a:outerShdw>
                </a:effectLst>
              </a:rPr>
              <a:t>Step 3:</a:t>
            </a:r>
            <a:r>
              <a:rPr lang="en-US" sz="2000" dirty="0"/>
              <a:t>  Calculate the Schedule Using Critical Path Method (CPM) Procedures</a:t>
            </a:r>
          </a:p>
          <a:p>
            <a:pPr marL="457200" indent="-457200">
              <a:buNone/>
              <a:defRPr/>
            </a:pPr>
            <a:r>
              <a:rPr lang="en-US" sz="2000" b="1" dirty="0">
                <a:solidFill>
                  <a:srgbClr val="B80E03"/>
                </a:solidFill>
                <a:effectLst>
                  <a:outerShdw blurRad="38100" dist="38100" dir="2700000" algn="tl">
                    <a:srgbClr val="000000"/>
                  </a:outerShdw>
                </a:effectLst>
              </a:rPr>
              <a:t>Step 4:</a:t>
            </a:r>
            <a:r>
              <a:rPr lang="en-US" dirty="0"/>
              <a:t>  </a:t>
            </a:r>
            <a:r>
              <a:rPr lang="en-US" sz="2000" dirty="0"/>
              <a:t>Show the Schedule by Drawing </a:t>
            </a:r>
            <a:r>
              <a:rPr lang="en-US" sz="2000" dirty="0">
                <a:solidFill>
                  <a:srgbClr val="FF0000"/>
                </a:solidFill>
              </a:rPr>
              <a:t>Gantt</a:t>
            </a:r>
            <a:r>
              <a:rPr lang="en-US" sz="2000" dirty="0"/>
              <a:t> and/or </a:t>
            </a:r>
            <a:r>
              <a:rPr lang="en-US" sz="2000" dirty="0">
                <a:solidFill>
                  <a:srgbClr val="FF0000"/>
                </a:solidFill>
              </a:rPr>
              <a:t>Milestone Charts</a:t>
            </a:r>
          </a:p>
          <a:p>
            <a:pPr marL="457200" indent="-457200">
              <a:buNone/>
              <a:defRPr/>
            </a:pPr>
            <a:endParaRPr lang="en-US" sz="2000" dirty="0"/>
          </a:p>
        </p:txBody>
      </p:sp>
      <p:sp>
        <p:nvSpPr>
          <p:cNvPr id="5" name="Rectangle 4"/>
          <p:cNvSpPr/>
          <p:nvPr/>
        </p:nvSpPr>
        <p:spPr>
          <a:xfrm>
            <a:off x="646112" y="3845712"/>
            <a:ext cx="3079689" cy="738664"/>
          </a:xfrm>
          <a:prstGeom prst="rect">
            <a:avLst/>
          </a:prstGeom>
        </p:spPr>
        <p:txBody>
          <a:bodyPr wrap="none">
            <a:spAutoFit/>
          </a:bodyPr>
          <a:lstStyle/>
          <a:p>
            <a:r>
              <a:rPr lang="en-US" altLang="en-US" sz="4200" dirty="0">
                <a:solidFill>
                  <a:srgbClr val="1E5155"/>
                </a:solidFill>
                <a:ea typeface="+mj-ea"/>
                <a:cs typeface="+mj-cs"/>
              </a:rPr>
              <a:t>Scheduling</a:t>
            </a:r>
            <a:endParaRPr lang="en-GB"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7">
                                            <p:txEl>
                                              <p:pRg st="0" end="0"/>
                                            </p:txEl>
                                          </p:spTgt>
                                        </p:tgtEl>
                                        <p:attrNameLst>
                                          <p:attrName>style.visibility</p:attrName>
                                        </p:attrNameLst>
                                      </p:cBhvr>
                                      <p:to>
                                        <p:strVal val="visible"/>
                                      </p:to>
                                    </p:set>
                                    <p:animEffect transition="in" filter="slide(fromBottom)">
                                      <p:cBhvr>
                                        <p:cTn id="7" dur="500"/>
                                        <p:tgtEl>
                                          <p:spTgt spid="179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7">
                                            <p:txEl>
                                              <p:pRg st="1" end="1"/>
                                            </p:txEl>
                                          </p:spTgt>
                                        </p:tgtEl>
                                        <p:attrNameLst>
                                          <p:attrName>style.visibility</p:attrName>
                                        </p:attrNameLst>
                                      </p:cBhvr>
                                      <p:to>
                                        <p:strVal val="visible"/>
                                      </p:to>
                                    </p:set>
                                    <p:animEffect transition="in" filter="slide(fromBottom)">
                                      <p:cBhvr>
                                        <p:cTn id="12" dur="500"/>
                                        <p:tgtEl>
                                          <p:spTgt spid="1792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7">
                                            <p:txEl>
                                              <p:pRg st="2" end="2"/>
                                            </p:txEl>
                                          </p:spTgt>
                                        </p:tgtEl>
                                        <p:attrNameLst>
                                          <p:attrName>style.visibility</p:attrName>
                                        </p:attrNameLst>
                                      </p:cBhvr>
                                      <p:to>
                                        <p:strVal val="visible"/>
                                      </p:to>
                                    </p:set>
                                    <p:animEffect transition="in" filter="slide(fromBottom)">
                                      <p:cBhvr>
                                        <p:cTn id="17" dur="500"/>
                                        <p:tgtEl>
                                          <p:spTgt spid="1792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79207">
                                            <p:txEl>
                                              <p:pRg st="3" end="3"/>
                                            </p:txEl>
                                          </p:spTgt>
                                        </p:tgtEl>
                                        <p:attrNameLst>
                                          <p:attrName>style.visibility</p:attrName>
                                        </p:attrNameLst>
                                      </p:cBhvr>
                                      <p:to>
                                        <p:strVal val="visible"/>
                                      </p:to>
                                    </p:set>
                                    <p:animEffect transition="in" filter="slide(fromBottom)">
                                      <p:cBhvr>
                                        <p:cTn id="22" dur="500"/>
                                        <p:tgtEl>
                                          <p:spTgt spid="1792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9207">
                                            <p:txEl>
                                              <p:pRg st="4" end="4"/>
                                            </p:txEl>
                                          </p:spTgt>
                                        </p:tgtEl>
                                        <p:attrNameLst>
                                          <p:attrName>style.visibility</p:attrName>
                                        </p:attrNameLst>
                                      </p:cBhvr>
                                      <p:to>
                                        <p:strVal val="visible"/>
                                      </p:to>
                                    </p:set>
                                    <p:animEffect transition="in" filter="slide(fromBottom)">
                                      <p:cBhvr>
                                        <p:cTn id="27" dur="500"/>
                                        <p:tgtEl>
                                          <p:spTgt spid="1792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vert="horz" lIns="92075" tIns="46038" rIns="92075" bIns="46038" rtlCol="0" anchor="t">
            <a:noAutofit/>
          </a:bodyPr>
          <a:lstStyle/>
          <a:p>
            <a:pPr eaLnBrk="1" hangingPunct="1"/>
            <a:r>
              <a:rPr lang="en-US" altLang="en-US"/>
              <a:t>Enhanced Gantt Chart</a:t>
            </a:r>
          </a:p>
        </p:txBody>
      </p:sp>
      <p:sp>
        <p:nvSpPr>
          <p:cNvPr id="45059" name="Rectangle 3"/>
          <p:cNvSpPr>
            <a:spLocks noChangeArrowheads="1"/>
          </p:cNvSpPr>
          <p:nvPr/>
        </p:nvSpPr>
        <p:spPr bwMode="auto">
          <a:xfrm>
            <a:off x="1498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60" name="Rectangle 4"/>
          <p:cNvSpPr>
            <a:spLocks noChangeArrowheads="1"/>
          </p:cNvSpPr>
          <p:nvPr/>
        </p:nvSpPr>
        <p:spPr bwMode="auto">
          <a:xfrm>
            <a:off x="39370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63" name="Freeform 7"/>
          <p:cNvSpPr/>
          <p:nvPr/>
        </p:nvSpPr>
        <p:spPr bwMode="auto">
          <a:xfrm>
            <a:off x="2809875" y="2149475"/>
            <a:ext cx="6053138" cy="3784600"/>
          </a:xfrm>
          <a:custGeom>
            <a:avLst/>
            <a:gdLst>
              <a:gd name="T0" fmla="*/ 0 w 3813"/>
              <a:gd name="T1" fmla="*/ 0 h 2384"/>
              <a:gd name="T2" fmla="*/ 2147483647 w 3813"/>
              <a:gd name="T3" fmla="*/ 0 h 2384"/>
              <a:gd name="T4" fmla="*/ 2147483647 w 3813"/>
              <a:gd name="T5" fmla="*/ 2147483647 h 2384"/>
              <a:gd name="T6" fmla="*/ 0 w 3813"/>
              <a:gd name="T7" fmla="*/ 2147483647 h 2384"/>
              <a:gd name="T8" fmla="*/ 0 w 3813"/>
              <a:gd name="T9" fmla="*/ 0 h 2384"/>
              <a:gd name="T10" fmla="*/ 0 60000 65536"/>
              <a:gd name="T11" fmla="*/ 0 60000 65536"/>
              <a:gd name="T12" fmla="*/ 0 60000 65536"/>
              <a:gd name="T13" fmla="*/ 0 60000 65536"/>
              <a:gd name="T14" fmla="*/ 0 60000 65536"/>
              <a:gd name="T15" fmla="*/ 0 w 3813"/>
              <a:gd name="T16" fmla="*/ 0 h 2384"/>
              <a:gd name="T17" fmla="*/ 3813 w 3813"/>
              <a:gd name="T18" fmla="*/ 2384 h 2384"/>
            </a:gdLst>
            <a:ahLst/>
            <a:cxnLst>
              <a:cxn ang="T10">
                <a:pos x="T0" y="T1"/>
              </a:cxn>
              <a:cxn ang="T11">
                <a:pos x="T2" y="T3"/>
              </a:cxn>
              <a:cxn ang="T12">
                <a:pos x="T4" y="T5"/>
              </a:cxn>
              <a:cxn ang="T13">
                <a:pos x="T6" y="T7"/>
              </a:cxn>
              <a:cxn ang="T14">
                <a:pos x="T8" y="T9"/>
              </a:cxn>
            </a:cxnLst>
            <a:rect l="T15" t="T16" r="T17" b="T18"/>
            <a:pathLst>
              <a:path w="3813" h="2384">
                <a:moveTo>
                  <a:pt x="0" y="0"/>
                </a:moveTo>
                <a:lnTo>
                  <a:pt x="3812" y="0"/>
                </a:lnTo>
                <a:lnTo>
                  <a:pt x="3812" y="2383"/>
                </a:lnTo>
                <a:lnTo>
                  <a:pt x="0" y="2383"/>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207880" name="Freeform 8"/>
          <p:cNvSpPr/>
          <p:nvPr/>
        </p:nvSpPr>
        <p:spPr bwMode="auto">
          <a:xfrm>
            <a:off x="2824163" y="2149476"/>
            <a:ext cx="6062662" cy="3794125"/>
          </a:xfrm>
          <a:custGeom>
            <a:avLst/>
            <a:gdLst/>
            <a:ahLst/>
            <a:cxnLst>
              <a:cxn ang="0">
                <a:pos x="0" y="0"/>
              </a:cxn>
              <a:cxn ang="0">
                <a:pos x="3818" y="0"/>
              </a:cxn>
              <a:cxn ang="0">
                <a:pos x="3818" y="2389"/>
              </a:cxn>
              <a:cxn ang="0">
                <a:pos x="0" y="2389"/>
              </a:cxn>
              <a:cxn ang="0">
                <a:pos x="0" y="0"/>
              </a:cxn>
            </a:cxnLst>
            <a:rect l="0" t="0" r="r" b="b"/>
            <a:pathLst>
              <a:path w="3819" h="2390">
                <a:moveTo>
                  <a:pt x="0" y="0"/>
                </a:moveTo>
                <a:lnTo>
                  <a:pt x="3818" y="0"/>
                </a:lnTo>
                <a:lnTo>
                  <a:pt x="3818" y="2389"/>
                </a:lnTo>
                <a:lnTo>
                  <a:pt x="0" y="2389"/>
                </a:lnTo>
                <a:lnTo>
                  <a:pt x="0" y="0"/>
                </a:lnTo>
              </a:path>
            </a:pathLst>
          </a:custGeom>
          <a:solidFill>
            <a:srgbClr val="FFFFFF"/>
          </a:solidFill>
          <a:ln w="9525" cap="rnd">
            <a:solidFill>
              <a:srgbClr val="000000"/>
            </a:solidFill>
            <a:round/>
          </a:ln>
          <a:effectLst>
            <a:outerShdw dist="107763" dir="2700000" algn="ctr" rotWithShape="0">
              <a:srgbClr val="000000"/>
            </a:outerShdw>
          </a:effectLst>
        </p:spPr>
        <p:txBody>
          <a:bodyPr/>
          <a:lstStyle/>
          <a:p>
            <a:pPr>
              <a:defRPr/>
            </a:pPr>
            <a:endParaRPr lang="en-US"/>
          </a:p>
        </p:txBody>
      </p:sp>
      <p:sp>
        <p:nvSpPr>
          <p:cNvPr id="45065" name="Line 9"/>
          <p:cNvSpPr>
            <a:spLocks noChangeShapeType="1"/>
          </p:cNvSpPr>
          <p:nvPr/>
        </p:nvSpPr>
        <p:spPr bwMode="auto">
          <a:xfrm>
            <a:off x="3711575" y="2149475"/>
            <a:ext cx="0" cy="37925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66" name="Line 10"/>
          <p:cNvSpPr>
            <a:spLocks noChangeShapeType="1"/>
          </p:cNvSpPr>
          <p:nvPr/>
        </p:nvSpPr>
        <p:spPr bwMode="auto">
          <a:xfrm>
            <a:off x="4660900" y="2149475"/>
            <a:ext cx="0" cy="37925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67" name="Line 11"/>
          <p:cNvSpPr>
            <a:spLocks noChangeShapeType="1"/>
          </p:cNvSpPr>
          <p:nvPr/>
        </p:nvSpPr>
        <p:spPr bwMode="auto">
          <a:xfrm>
            <a:off x="5707063" y="2149475"/>
            <a:ext cx="0" cy="37925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68" name="Line 12"/>
          <p:cNvSpPr>
            <a:spLocks noChangeShapeType="1"/>
          </p:cNvSpPr>
          <p:nvPr/>
        </p:nvSpPr>
        <p:spPr bwMode="auto">
          <a:xfrm>
            <a:off x="6727825" y="2149475"/>
            <a:ext cx="0" cy="37925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69" name="Line 13"/>
          <p:cNvSpPr>
            <a:spLocks noChangeShapeType="1"/>
          </p:cNvSpPr>
          <p:nvPr/>
        </p:nvSpPr>
        <p:spPr bwMode="auto">
          <a:xfrm>
            <a:off x="7799388" y="2149475"/>
            <a:ext cx="0" cy="37925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45070" name="Freeform 14"/>
          <p:cNvSpPr/>
          <p:nvPr/>
        </p:nvSpPr>
        <p:spPr bwMode="auto">
          <a:xfrm>
            <a:off x="6731000" y="3519488"/>
            <a:ext cx="2128838" cy="139700"/>
          </a:xfrm>
          <a:custGeom>
            <a:avLst/>
            <a:gdLst>
              <a:gd name="T0" fmla="*/ 0 w 1341"/>
              <a:gd name="T1" fmla="*/ 0 h 88"/>
              <a:gd name="T2" fmla="*/ 2147483647 w 1341"/>
              <a:gd name="T3" fmla="*/ 0 h 88"/>
              <a:gd name="T4" fmla="*/ 2147483647 w 1341"/>
              <a:gd name="T5" fmla="*/ 219254411 h 88"/>
              <a:gd name="T6" fmla="*/ 0 w 1341"/>
              <a:gd name="T7" fmla="*/ 219254411 h 88"/>
              <a:gd name="T8" fmla="*/ 0 w 1341"/>
              <a:gd name="T9" fmla="*/ 0 h 88"/>
              <a:gd name="T10" fmla="*/ 0 60000 65536"/>
              <a:gd name="T11" fmla="*/ 0 60000 65536"/>
              <a:gd name="T12" fmla="*/ 0 60000 65536"/>
              <a:gd name="T13" fmla="*/ 0 60000 65536"/>
              <a:gd name="T14" fmla="*/ 0 60000 65536"/>
              <a:gd name="T15" fmla="*/ 0 w 1341"/>
              <a:gd name="T16" fmla="*/ 0 h 88"/>
              <a:gd name="T17" fmla="*/ 1341 w 1341"/>
              <a:gd name="T18" fmla="*/ 88 h 88"/>
            </a:gdLst>
            <a:ahLst/>
            <a:cxnLst>
              <a:cxn ang="T10">
                <a:pos x="T0" y="T1"/>
              </a:cxn>
              <a:cxn ang="T11">
                <a:pos x="T2" y="T3"/>
              </a:cxn>
              <a:cxn ang="T12">
                <a:pos x="T4" y="T5"/>
              </a:cxn>
              <a:cxn ang="T13">
                <a:pos x="T6" y="T7"/>
              </a:cxn>
              <a:cxn ang="T14">
                <a:pos x="T8" y="T9"/>
              </a:cxn>
            </a:cxnLst>
            <a:rect l="T15" t="T16" r="T17" b="T18"/>
            <a:pathLst>
              <a:path w="1341" h="88">
                <a:moveTo>
                  <a:pt x="0" y="0"/>
                </a:moveTo>
                <a:lnTo>
                  <a:pt x="1340" y="0"/>
                </a:lnTo>
                <a:lnTo>
                  <a:pt x="1340" y="87"/>
                </a:lnTo>
                <a:lnTo>
                  <a:pt x="0" y="87"/>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71" name="Freeform 15"/>
          <p:cNvSpPr/>
          <p:nvPr/>
        </p:nvSpPr>
        <p:spPr bwMode="auto">
          <a:xfrm>
            <a:off x="3714751" y="4865688"/>
            <a:ext cx="2030413" cy="139700"/>
          </a:xfrm>
          <a:custGeom>
            <a:avLst/>
            <a:gdLst>
              <a:gd name="T0" fmla="*/ 0 w 1279"/>
              <a:gd name="T1" fmla="*/ 0 h 88"/>
              <a:gd name="T2" fmla="*/ 2147483647 w 1279"/>
              <a:gd name="T3" fmla="*/ 0 h 88"/>
              <a:gd name="T4" fmla="*/ 2147483647 w 1279"/>
              <a:gd name="T5" fmla="*/ 219254411 h 88"/>
              <a:gd name="T6" fmla="*/ 0 w 1279"/>
              <a:gd name="T7" fmla="*/ 219254411 h 88"/>
              <a:gd name="T8" fmla="*/ 0 w 1279"/>
              <a:gd name="T9" fmla="*/ 0 h 88"/>
              <a:gd name="T10" fmla="*/ 0 60000 65536"/>
              <a:gd name="T11" fmla="*/ 0 60000 65536"/>
              <a:gd name="T12" fmla="*/ 0 60000 65536"/>
              <a:gd name="T13" fmla="*/ 0 60000 65536"/>
              <a:gd name="T14" fmla="*/ 0 60000 65536"/>
              <a:gd name="T15" fmla="*/ 0 w 1279"/>
              <a:gd name="T16" fmla="*/ 0 h 88"/>
              <a:gd name="T17" fmla="*/ 1279 w 1279"/>
              <a:gd name="T18" fmla="*/ 88 h 88"/>
            </a:gdLst>
            <a:ahLst/>
            <a:cxnLst>
              <a:cxn ang="T10">
                <a:pos x="T0" y="T1"/>
              </a:cxn>
              <a:cxn ang="T11">
                <a:pos x="T2" y="T3"/>
              </a:cxn>
              <a:cxn ang="T12">
                <a:pos x="T4" y="T5"/>
              </a:cxn>
              <a:cxn ang="T13">
                <a:pos x="T6" y="T7"/>
              </a:cxn>
              <a:cxn ang="T14">
                <a:pos x="T8" y="T9"/>
              </a:cxn>
            </a:cxnLst>
            <a:rect l="T15" t="T16" r="T17" b="T18"/>
            <a:pathLst>
              <a:path w="1279" h="88">
                <a:moveTo>
                  <a:pt x="0" y="0"/>
                </a:moveTo>
                <a:lnTo>
                  <a:pt x="1278" y="0"/>
                </a:lnTo>
                <a:lnTo>
                  <a:pt x="1278" y="87"/>
                </a:lnTo>
                <a:lnTo>
                  <a:pt x="0" y="87"/>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72" name="Freeform 16"/>
          <p:cNvSpPr/>
          <p:nvPr/>
        </p:nvSpPr>
        <p:spPr bwMode="auto">
          <a:xfrm>
            <a:off x="2814638" y="4205288"/>
            <a:ext cx="887412" cy="139700"/>
          </a:xfrm>
          <a:custGeom>
            <a:avLst/>
            <a:gdLst>
              <a:gd name="T0" fmla="*/ 0 w 559"/>
              <a:gd name="T1" fmla="*/ 0 h 88"/>
              <a:gd name="T2" fmla="*/ 1406246178 w 559"/>
              <a:gd name="T3" fmla="*/ 0 h 88"/>
              <a:gd name="T4" fmla="*/ 1406246178 w 559"/>
              <a:gd name="T5" fmla="*/ 219254411 h 88"/>
              <a:gd name="T6" fmla="*/ 0 w 559"/>
              <a:gd name="T7" fmla="*/ 219254411 h 88"/>
              <a:gd name="T8" fmla="*/ 0 w 559"/>
              <a:gd name="T9" fmla="*/ 0 h 88"/>
              <a:gd name="T10" fmla="*/ 0 60000 65536"/>
              <a:gd name="T11" fmla="*/ 0 60000 65536"/>
              <a:gd name="T12" fmla="*/ 0 60000 65536"/>
              <a:gd name="T13" fmla="*/ 0 60000 65536"/>
              <a:gd name="T14" fmla="*/ 0 60000 65536"/>
              <a:gd name="T15" fmla="*/ 0 w 559"/>
              <a:gd name="T16" fmla="*/ 0 h 88"/>
              <a:gd name="T17" fmla="*/ 559 w 559"/>
              <a:gd name="T18" fmla="*/ 88 h 88"/>
            </a:gdLst>
            <a:ahLst/>
            <a:cxnLst>
              <a:cxn ang="T10">
                <a:pos x="T0" y="T1"/>
              </a:cxn>
              <a:cxn ang="T11">
                <a:pos x="T2" y="T3"/>
              </a:cxn>
              <a:cxn ang="T12">
                <a:pos x="T4" y="T5"/>
              </a:cxn>
              <a:cxn ang="T13">
                <a:pos x="T6" y="T7"/>
              </a:cxn>
              <a:cxn ang="T14">
                <a:pos x="T8" y="T9"/>
              </a:cxn>
            </a:cxnLst>
            <a:rect l="T15" t="T16" r="T17" b="T18"/>
            <a:pathLst>
              <a:path w="559" h="88">
                <a:moveTo>
                  <a:pt x="0" y="0"/>
                </a:moveTo>
                <a:lnTo>
                  <a:pt x="558" y="0"/>
                </a:lnTo>
                <a:lnTo>
                  <a:pt x="558" y="87"/>
                </a:lnTo>
                <a:lnTo>
                  <a:pt x="0" y="87"/>
                </a:lnTo>
                <a:lnTo>
                  <a:pt x="0" y="0"/>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73" name="Rectangle 17"/>
          <p:cNvSpPr>
            <a:spLocks noChangeArrowheads="1"/>
          </p:cNvSpPr>
          <p:nvPr/>
        </p:nvSpPr>
        <p:spPr bwMode="auto">
          <a:xfrm>
            <a:off x="2989264" y="1733550"/>
            <a:ext cx="582223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2000" b="1">
                <a:solidFill>
                  <a:srgbClr val="000000"/>
                </a:solidFill>
                <a:latin typeface="Arial" panose="020B0604020202020204" pitchFamily="34" charset="0"/>
              </a:rPr>
              <a:t>Jan      Feb        Mar       April        May        June</a:t>
            </a:r>
          </a:p>
        </p:txBody>
      </p:sp>
      <p:sp>
        <p:nvSpPr>
          <p:cNvPr id="45074" name="Rectangle 18"/>
          <p:cNvSpPr>
            <a:spLocks noChangeArrowheads="1"/>
          </p:cNvSpPr>
          <p:nvPr/>
        </p:nvSpPr>
        <p:spPr bwMode="auto">
          <a:xfrm>
            <a:off x="1577975" y="2262189"/>
            <a:ext cx="1069524" cy="347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2000" b="1">
                <a:solidFill>
                  <a:srgbClr val="000000"/>
                </a:solidFill>
                <a:latin typeface="Arial" panose="020B0604020202020204" pitchFamily="34" charset="0"/>
              </a:rPr>
              <a:t>Task  A</a:t>
            </a:r>
          </a:p>
          <a:p>
            <a:endParaRPr lang="en-US" altLang="en-US" sz="2000" b="1">
              <a:solidFill>
                <a:srgbClr val="000000"/>
              </a:solidFill>
              <a:latin typeface="Arial" panose="020B0604020202020204" pitchFamily="34" charset="0"/>
            </a:endParaRPr>
          </a:p>
          <a:p>
            <a:r>
              <a:rPr lang="en-US" altLang="en-US" sz="2000" b="1">
                <a:solidFill>
                  <a:srgbClr val="000000"/>
                </a:solidFill>
                <a:latin typeface="Arial" panose="020B0604020202020204" pitchFamily="34" charset="0"/>
              </a:rPr>
              <a:t>Task B</a:t>
            </a:r>
          </a:p>
          <a:p>
            <a:endParaRPr lang="en-US" altLang="en-US" sz="2000" b="1">
              <a:solidFill>
                <a:srgbClr val="000000"/>
              </a:solidFill>
              <a:latin typeface="Arial" panose="020B0604020202020204" pitchFamily="34" charset="0"/>
            </a:endParaRPr>
          </a:p>
          <a:p>
            <a:r>
              <a:rPr lang="en-US" altLang="en-US" sz="2000" b="1">
                <a:solidFill>
                  <a:srgbClr val="000000"/>
                </a:solidFill>
                <a:latin typeface="Arial" panose="020B0604020202020204" pitchFamily="34" charset="0"/>
              </a:rPr>
              <a:t>Task C</a:t>
            </a:r>
          </a:p>
          <a:p>
            <a:endParaRPr lang="en-US" altLang="en-US" sz="2000" b="1">
              <a:solidFill>
                <a:srgbClr val="000000"/>
              </a:solidFill>
              <a:latin typeface="Arial" panose="020B0604020202020204" pitchFamily="34" charset="0"/>
            </a:endParaRPr>
          </a:p>
          <a:p>
            <a:r>
              <a:rPr lang="en-US" altLang="en-US" sz="2000" b="1">
                <a:solidFill>
                  <a:srgbClr val="000000"/>
                </a:solidFill>
                <a:latin typeface="Arial" panose="020B0604020202020204" pitchFamily="34" charset="0"/>
              </a:rPr>
              <a:t>Task D</a:t>
            </a:r>
          </a:p>
          <a:p>
            <a:endParaRPr lang="en-US" altLang="en-US" sz="2000" b="1">
              <a:solidFill>
                <a:srgbClr val="000000"/>
              </a:solidFill>
              <a:latin typeface="Arial" panose="020B0604020202020204" pitchFamily="34" charset="0"/>
            </a:endParaRPr>
          </a:p>
          <a:p>
            <a:r>
              <a:rPr lang="en-US" altLang="en-US" sz="2000" b="1">
                <a:solidFill>
                  <a:srgbClr val="000000"/>
                </a:solidFill>
                <a:latin typeface="Arial" panose="020B0604020202020204" pitchFamily="34" charset="0"/>
              </a:rPr>
              <a:t>Task E</a:t>
            </a:r>
          </a:p>
          <a:p>
            <a:endParaRPr lang="en-US" altLang="en-US" sz="2000" b="1">
              <a:solidFill>
                <a:srgbClr val="000000"/>
              </a:solidFill>
              <a:latin typeface="Arial" panose="020B0604020202020204" pitchFamily="34" charset="0"/>
            </a:endParaRPr>
          </a:p>
          <a:p>
            <a:r>
              <a:rPr lang="en-US" altLang="en-US" sz="2000" b="1">
                <a:solidFill>
                  <a:srgbClr val="000000"/>
                </a:solidFill>
                <a:latin typeface="Arial" panose="020B0604020202020204" pitchFamily="34" charset="0"/>
              </a:rPr>
              <a:t>Task F</a:t>
            </a:r>
          </a:p>
        </p:txBody>
      </p:sp>
      <p:sp>
        <p:nvSpPr>
          <p:cNvPr id="45075" name="Rectangle 19"/>
          <p:cNvSpPr>
            <a:spLocks noChangeArrowheads="1"/>
          </p:cNvSpPr>
          <p:nvPr/>
        </p:nvSpPr>
        <p:spPr bwMode="auto">
          <a:xfrm>
            <a:off x="2801938" y="2397125"/>
            <a:ext cx="901700" cy="173038"/>
          </a:xfrm>
          <a:prstGeom prst="rect">
            <a:avLst/>
          </a:prstGeom>
          <a:solidFill>
            <a:srgbClr val="FF0000"/>
          </a:solidFill>
          <a:ln w="12700">
            <a:solidFill>
              <a:srgbClr val="000000"/>
            </a:solidFill>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76" name="Rectangle 20"/>
          <p:cNvSpPr>
            <a:spLocks noChangeArrowheads="1"/>
          </p:cNvSpPr>
          <p:nvPr/>
        </p:nvSpPr>
        <p:spPr bwMode="auto">
          <a:xfrm>
            <a:off x="3716338" y="2940050"/>
            <a:ext cx="3001962" cy="173038"/>
          </a:xfrm>
          <a:prstGeom prst="rect">
            <a:avLst/>
          </a:prstGeom>
          <a:solidFill>
            <a:srgbClr val="FF0000"/>
          </a:solidFill>
          <a:ln w="12700">
            <a:solidFill>
              <a:srgbClr val="000000"/>
            </a:solidFill>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77" name="Rectangle 21"/>
          <p:cNvSpPr>
            <a:spLocks noChangeArrowheads="1"/>
          </p:cNvSpPr>
          <p:nvPr/>
        </p:nvSpPr>
        <p:spPr bwMode="auto">
          <a:xfrm>
            <a:off x="6731001" y="3468689"/>
            <a:ext cx="2144713" cy="187325"/>
          </a:xfrm>
          <a:prstGeom prst="rect">
            <a:avLst/>
          </a:prstGeom>
          <a:solidFill>
            <a:srgbClr val="FF0000"/>
          </a:solidFill>
          <a:ln w="12700">
            <a:solidFill>
              <a:srgbClr val="000000"/>
            </a:solidFill>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78" name="Rectangle 22"/>
          <p:cNvSpPr>
            <a:spLocks noChangeArrowheads="1"/>
          </p:cNvSpPr>
          <p:nvPr/>
        </p:nvSpPr>
        <p:spPr bwMode="auto">
          <a:xfrm>
            <a:off x="2816226" y="4197350"/>
            <a:ext cx="873125" cy="173038"/>
          </a:xfrm>
          <a:prstGeom prst="rect">
            <a:avLst/>
          </a:prstGeom>
          <a:solidFill>
            <a:srgbClr val="00CCFF"/>
          </a:solidFill>
          <a:ln w="12700">
            <a:solidFill>
              <a:srgbClr val="000000"/>
            </a:solidFill>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79" name="Rectangle 23"/>
          <p:cNvSpPr>
            <a:spLocks noChangeArrowheads="1"/>
          </p:cNvSpPr>
          <p:nvPr/>
        </p:nvSpPr>
        <p:spPr bwMode="auto">
          <a:xfrm>
            <a:off x="3716338" y="4854575"/>
            <a:ext cx="1987550" cy="173038"/>
          </a:xfrm>
          <a:prstGeom prst="rect">
            <a:avLst/>
          </a:prstGeom>
          <a:solidFill>
            <a:srgbClr val="00CCFF"/>
          </a:solidFill>
          <a:ln w="12700">
            <a:solidFill>
              <a:srgbClr val="000000"/>
            </a:solidFill>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80" name="Rectangle 24"/>
          <p:cNvSpPr>
            <a:spLocks noChangeArrowheads="1"/>
          </p:cNvSpPr>
          <p:nvPr/>
        </p:nvSpPr>
        <p:spPr bwMode="auto">
          <a:xfrm>
            <a:off x="3716339" y="5468938"/>
            <a:ext cx="930275" cy="158750"/>
          </a:xfrm>
          <a:prstGeom prst="rect">
            <a:avLst/>
          </a:prstGeom>
          <a:solidFill>
            <a:srgbClr val="00CCFF"/>
          </a:solidFill>
          <a:ln w="12700">
            <a:solidFill>
              <a:srgbClr val="000000"/>
            </a:solidFill>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81" name="Rectangle 25"/>
          <p:cNvSpPr>
            <a:spLocks noChangeArrowheads="1"/>
          </p:cNvSpPr>
          <p:nvPr/>
        </p:nvSpPr>
        <p:spPr bwMode="auto">
          <a:xfrm>
            <a:off x="3592514" y="6364288"/>
            <a:ext cx="930275" cy="158750"/>
          </a:xfrm>
          <a:prstGeom prst="rect">
            <a:avLst/>
          </a:prstGeom>
          <a:solidFill>
            <a:srgbClr val="00CCFF"/>
          </a:solidFill>
          <a:ln w="12700">
            <a:solidFill>
              <a:srgbClr val="000000"/>
            </a:solidFill>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82" name="Rectangle 26"/>
          <p:cNvSpPr>
            <a:spLocks noChangeArrowheads="1"/>
          </p:cNvSpPr>
          <p:nvPr/>
        </p:nvSpPr>
        <p:spPr bwMode="auto">
          <a:xfrm>
            <a:off x="3736976" y="4217988"/>
            <a:ext cx="917575" cy="146050"/>
          </a:xfrm>
          <a:prstGeom prst="rect">
            <a:avLst/>
          </a:prstGeom>
          <a:solidFill>
            <a:schemeClr val="bg2"/>
          </a:solidFill>
          <a:ln w="25400">
            <a:solidFill>
              <a:srgbClr val="000000"/>
            </a:solidFill>
            <a:prstDash val="sysDot"/>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83" name="Rectangle 27"/>
          <p:cNvSpPr>
            <a:spLocks noChangeArrowheads="1"/>
          </p:cNvSpPr>
          <p:nvPr/>
        </p:nvSpPr>
        <p:spPr bwMode="auto">
          <a:xfrm>
            <a:off x="5737226" y="4860925"/>
            <a:ext cx="974725" cy="160338"/>
          </a:xfrm>
          <a:prstGeom prst="rect">
            <a:avLst/>
          </a:prstGeom>
          <a:solidFill>
            <a:schemeClr val="bg2"/>
          </a:solidFill>
          <a:ln w="25400">
            <a:solidFill>
              <a:srgbClr val="000000"/>
            </a:solidFill>
            <a:prstDash val="sysDot"/>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84" name="Rectangle 28"/>
          <p:cNvSpPr>
            <a:spLocks noChangeArrowheads="1"/>
          </p:cNvSpPr>
          <p:nvPr/>
        </p:nvSpPr>
        <p:spPr bwMode="auto">
          <a:xfrm>
            <a:off x="4694238" y="5489576"/>
            <a:ext cx="2017712" cy="131763"/>
          </a:xfrm>
          <a:prstGeom prst="rect">
            <a:avLst/>
          </a:prstGeom>
          <a:solidFill>
            <a:schemeClr val="bg2"/>
          </a:solidFill>
          <a:ln w="25400">
            <a:solidFill>
              <a:srgbClr val="000000"/>
            </a:solidFill>
            <a:prstDash val="sysDot"/>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85" name="Rectangle 29"/>
          <p:cNvSpPr>
            <a:spLocks noChangeArrowheads="1"/>
          </p:cNvSpPr>
          <p:nvPr/>
        </p:nvSpPr>
        <p:spPr bwMode="auto">
          <a:xfrm>
            <a:off x="6367464" y="6345239"/>
            <a:ext cx="974725" cy="160337"/>
          </a:xfrm>
          <a:prstGeom prst="rect">
            <a:avLst/>
          </a:prstGeom>
          <a:solidFill>
            <a:schemeClr val="bg2"/>
          </a:solidFill>
          <a:ln w="25400">
            <a:solidFill>
              <a:srgbClr val="000000"/>
            </a:solidFill>
            <a:prstDash val="sysDot"/>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86" name="Rectangle 30"/>
          <p:cNvSpPr>
            <a:spLocks noChangeArrowheads="1"/>
          </p:cNvSpPr>
          <p:nvPr/>
        </p:nvSpPr>
        <p:spPr bwMode="auto">
          <a:xfrm>
            <a:off x="4591051" y="6219825"/>
            <a:ext cx="168315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2000">
                <a:solidFill>
                  <a:srgbClr val="000000"/>
                </a:solidFill>
                <a:latin typeface="Arial" panose="020B0604020202020204" pitchFamily="34" charset="0"/>
              </a:rPr>
              <a:t>- Non-Critical</a:t>
            </a:r>
          </a:p>
        </p:txBody>
      </p:sp>
      <p:sp>
        <p:nvSpPr>
          <p:cNvPr id="45087" name="Rectangle 31"/>
          <p:cNvSpPr>
            <a:spLocks noChangeArrowheads="1"/>
          </p:cNvSpPr>
          <p:nvPr/>
        </p:nvSpPr>
        <p:spPr bwMode="auto">
          <a:xfrm>
            <a:off x="7424738" y="6234113"/>
            <a:ext cx="161101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2000">
                <a:solidFill>
                  <a:srgbClr val="000000"/>
                </a:solidFill>
                <a:latin typeface="Arial" panose="020B0604020202020204" pitchFamily="34" charset="0"/>
              </a:rPr>
              <a:t>- Slack/Float</a:t>
            </a:r>
          </a:p>
        </p:txBody>
      </p:sp>
      <p:sp>
        <p:nvSpPr>
          <p:cNvPr id="45088" name="Rectangle 32"/>
          <p:cNvSpPr>
            <a:spLocks noChangeArrowheads="1"/>
          </p:cNvSpPr>
          <p:nvPr/>
        </p:nvSpPr>
        <p:spPr bwMode="auto">
          <a:xfrm>
            <a:off x="1308101" y="6357938"/>
            <a:ext cx="930275" cy="158750"/>
          </a:xfrm>
          <a:prstGeom prst="rect">
            <a:avLst/>
          </a:prstGeom>
          <a:solidFill>
            <a:srgbClr val="FF0000"/>
          </a:solidFill>
          <a:ln w="12700">
            <a:solidFill>
              <a:srgbClr val="000000"/>
            </a:solidFill>
            <a:miter lim="800000"/>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5089" name="Rectangle 33"/>
          <p:cNvSpPr>
            <a:spLocks noChangeArrowheads="1"/>
          </p:cNvSpPr>
          <p:nvPr/>
        </p:nvSpPr>
        <p:spPr bwMode="auto">
          <a:xfrm>
            <a:off x="2346325" y="6253163"/>
            <a:ext cx="112691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en-US" sz="2000">
                <a:solidFill>
                  <a:srgbClr val="000000"/>
                </a:solidFill>
                <a:latin typeface="Arial" panose="020B0604020202020204" pitchFamily="34" charset="0"/>
              </a:rPr>
              <a:t>- Critical</a:t>
            </a:r>
          </a:p>
        </p:txBody>
      </p:sp>
      <p:sp>
        <p:nvSpPr>
          <p:cNvPr id="2" name="Slide Number Placeholder 1"/>
          <p:cNvSpPr>
            <a:spLocks noGrp="1"/>
          </p:cNvSpPr>
          <p:nvPr>
            <p:ph type="sldNum" sz="quarter" idx="12"/>
          </p:nvPr>
        </p:nvSpPr>
        <p:spPr/>
        <p:txBody>
          <a:bodyPr/>
          <a:lstStyle/>
          <a:p>
            <a:fld id="{16029373-6C5B-490F-B5A5-38FF4CFBCD5B}" type="slidenum">
              <a:rPr lang="en-US" smtClean="0"/>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6083"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6084" name="Rectangle 4"/>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6085" name="Rectangle 5"/>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pic>
        <p:nvPicPr>
          <p:cNvPr id="4608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6029373-6C5B-490F-B5A5-38FF4CFBCD5B}" type="slidenum">
              <a:rPr lang="en-US" smtClean="0"/>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t>Assigning Resources</a:t>
            </a:r>
          </a:p>
        </p:txBody>
      </p:sp>
      <p:sp>
        <p:nvSpPr>
          <p:cNvPr id="218115" name="Rectangle 3"/>
          <p:cNvSpPr>
            <a:spLocks noGrp="1" noChangeArrowheads="1"/>
          </p:cNvSpPr>
          <p:nvPr>
            <p:ph type="body" idx="1"/>
          </p:nvPr>
        </p:nvSpPr>
        <p:spPr>
          <a:xfrm>
            <a:off x="481013" y="1697319"/>
            <a:ext cx="11152187" cy="4195481"/>
          </a:xfrm>
        </p:spPr>
        <p:txBody>
          <a:bodyPr/>
          <a:lstStyle/>
          <a:p>
            <a:pPr marL="0" indent="0">
              <a:buNone/>
            </a:pPr>
            <a:r>
              <a:rPr lang="en-US" altLang="en-US" i="1"/>
              <a:t>A schedule is not complete until all the resources necessary to complete the project have been committed or assigned.</a:t>
            </a:r>
          </a:p>
        </p:txBody>
      </p:sp>
      <p:pic>
        <p:nvPicPr>
          <p:cNvPr id="218116" name="Picture 4" descr="j00788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201" y="3281364"/>
            <a:ext cx="3179763"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8117" name="Picture 5" descr="j00788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8338" y="3300413"/>
            <a:ext cx="3154362"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8" name="AutoShape 6"/>
          <p:cNvSpPr>
            <a:spLocks noChangeArrowheads="1"/>
          </p:cNvSpPr>
          <p:nvPr/>
        </p:nvSpPr>
        <p:spPr bwMode="auto">
          <a:xfrm>
            <a:off x="5095875" y="3897314"/>
            <a:ext cx="1074738" cy="993775"/>
          </a:xfrm>
          <a:prstGeom prst="leftRightArrow">
            <a:avLst>
              <a:gd name="adj1" fmla="val 50000"/>
              <a:gd name="adj2" fmla="val 21629"/>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tx1"/>
            </a:solidFill>
            <a:miter lim="800000"/>
          </a:ln>
          <a:effectLst/>
        </p:spPr>
        <p:txBody>
          <a:bodyPr wrap="none" anchor="ctr"/>
          <a:lstStyle/>
          <a:p>
            <a:pPr>
              <a:defRPr/>
            </a:pPr>
            <a:endParaRPr lang="en-US"/>
          </a:p>
        </p:txBody>
      </p:sp>
      <p:sp>
        <p:nvSpPr>
          <p:cNvPr id="2" name="Slide Number Placeholder 1"/>
          <p:cNvSpPr>
            <a:spLocks noGrp="1"/>
          </p:cNvSpPr>
          <p:nvPr>
            <p:ph type="sldNum" sz="quarter" idx="12"/>
          </p:nvPr>
        </p:nvSpPr>
        <p:spPr/>
        <p:txBody>
          <a:bodyPr/>
          <a:lstStyle/>
          <a:p>
            <a:fld id="{16029373-6C5B-490F-B5A5-38FF4CFBCD5B}" type="slidenum">
              <a:rPr lang="en-US" smtClean="0"/>
              <a:t>29</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18116"/>
                                        </p:tgtEl>
                                        <p:attrNameLst>
                                          <p:attrName>style.visibility</p:attrName>
                                        </p:attrNameLst>
                                      </p:cBhvr>
                                      <p:to>
                                        <p:strVal val="visible"/>
                                      </p:to>
                                    </p:set>
                                    <p:animEffect transition="in" filter="dissolve">
                                      <p:cBhvr>
                                        <p:cTn id="7" dur="500"/>
                                        <p:tgtEl>
                                          <p:spTgt spid="2181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8115">
                                            <p:txEl>
                                              <p:pRg st="0" end="0"/>
                                            </p:txEl>
                                          </p:spTgt>
                                        </p:tgtEl>
                                        <p:attrNameLst>
                                          <p:attrName>style.visibility</p:attrName>
                                        </p:attrNameLst>
                                      </p:cBhvr>
                                      <p:to>
                                        <p:strVal val="visible"/>
                                      </p:to>
                                    </p:set>
                                    <p:animEffect transition="in" filter="checkerboard(across)">
                                      <p:cBhvr>
                                        <p:cTn id="12" dur="500"/>
                                        <p:tgtEl>
                                          <p:spTgt spid="218115">
                                            <p:txEl>
                                              <p:pRg st="0" end="0"/>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18117"/>
                                        </p:tgtEl>
                                        <p:attrNameLst>
                                          <p:attrName>style.visibility</p:attrName>
                                        </p:attrNameLst>
                                      </p:cBhvr>
                                      <p:to>
                                        <p:strVal val="visible"/>
                                      </p:to>
                                    </p:set>
                                    <p:animEffect transition="in" filter="dissolve">
                                      <p:cBhvr>
                                        <p:cTn id="16" dur="500"/>
                                        <p:tgtEl>
                                          <p:spTgt spid="2181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218118"/>
                                        </p:tgtEl>
                                        <p:attrNameLst>
                                          <p:attrName>style.visibility</p:attrName>
                                        </p:attrNameLst>
                                      </p:cBhvr>
                                      <p:to>
                                        <p:strVal val="visible"/>
                                      </p:to>
                                    </p:set>
                                    <p:animEffect transition="in" filter="barn(outVertical)">
                                      <p:cBhvr>
                                        <p:cTn id="21" dur="500"/>
                                        <p:tgtEl>
                                          <p:spTgt spid="218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P spid="2181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447800" y="96838"/>
            <a:ext cx="8458201" cy="1350962"/>
          </a:xfrm>
        </p:spPr>
        <p:txBody>
          <a:bodyPr/>
          <a:lstStyle/>
          <a:p>
            <a:r>
              <a:rPr lang="en-US" altLang="en-US" dirty="0"/>
              <a:t>What is Project Management ?</a:t>
            </a:r>
          </a:p>
        </p:txBody>
      </p:sp>
      <p:sp>
        <p:nvSpPr>
          <p:cNvPr id="94211" name="Rectangle 3"/>
          <p:cNvSpPr>
            <a:spLocks noGrp="1" noChangeArrowheads="1"/>
          </p:cNvSpPr>
          <p:nvPr>
            <p:ph type="body" idx="1"/>
          </p:nvPr>
        </p:nvSpPr>
        <p:spPr>
          <a:xfrm>
            <a:off x="1117601" y="1447800"/>
            <a:ext cx="8042275" cy="4114800"/>
          </a:xfrm>
        </p:spPr>
        <p:txBody>
          <a:bodyPr/>
          <a:lstStyle/>
          <a:p>
            <a:pPr algn="ctr">
              <a:buFont typeface="Wingdings" panose="05000000000000000000" pitchFamily="2" charset="2"/>
              <a:buNone/>
            </a:pPr>
            <a:endParaRPr lang="en-US" altLang="en-US" sz="3000" dirty="0"/>
          </a:p>
          <a:p>
            <a:pPr algn="ctr">
              <a:buFont typeface="Wingdings" panose="05000000000000000000" pitchFamily="2" charset="2"/>
              <a:buNone/>
            </a:pPr>
            <a:r>
              <a:rPr lang="en-US" altLang="en-US" sz="3000" dirty="0"/>
              <a:t>It is the discipline of </a:t>
            </a:r>
          </a:p>
          <a:p>
            <a:pPr algn="ctr">
              <a:buFont typeface="Wingdings" panose="05000000000000000000" pitchFamily="2" charset="2"/>
              <a:buNone/>
            </a:pPr>
            <a:r>
              <a:rPr lang="en-US" altLang="en-US" sz="3000" dirty="0"/>
              <a:t>planning, organizing, and managing resources</a:t>
            </a:r>
          </a:p>
          <a:p>
            <a:pPr algn="ctr">
              <a:buFont typeface="Wingdings" panose="05000000000000000000" pitchFamily="2" charset="2"/>
              <a:buNone/>
            </a:pPr>
            <a:r>
              <a:rPr lang="en-US" altLang="en-US" sz="3000" dirty="0"/>
              <a:t> to bring about the successful completion of </a:t>
            </a:r>
          </a:p>
          <a:p>
            <a:pPr algn="ctr">
              <a:buFont typeface="Wingdings" panose="05000000000000000000" pitchFamily="2" charset="2"/>
              <a:buNone/>
            </a:pPr>
            <a:r>
              <a:rPr lang="en-US" altLang="en-US" sz="3000" dirty="0"/>
              <a:t>specific project goals and objectives</a:t>
            </a:r>
          </a:p>
          <a:p>
            <a:pPr lvl="1" algn="ctr">
              <a:buFont typeface="Wingdings" panose="05000000000000000000" pitchFamily="2" charset="2"/>
              <a:buNone/>
            </a:pPr>
            <a:endParaRPr lang="en-US" altLang="en-US" sz="3000" dirty="0"/>
          </a:p>
        </p:txBody>
      </p:sp>
      <p:sp>
        <p:nvSpPr>
          <p:cNvPr id="2" name="Slide Number Placeholder 1"/>
          <p:cNvSpPr>
            <a:spLocks noGrp="1"/>
          </p:cNvSpPr>
          <p:nvPr>
            <p:ph type="sldNum" sz="quarter" idx="12"/>
          </p:nvPr>
        </p:nvSpPr>
        <p:spPr/>
        <p:txBody>
          <a:bodyPr/>
          <a:lstStyle/>
          <a:p>
            <a:fld id="{16029373-6C5B-490F-B5A5-38FF4CFBCD5B}" type="slidenum">
              <a:rPr lang="en-US" smtClean="0"/>
              <a:t>3</a:t>
            </a:fld>
            <a:endParaRPr lang="en-US"/>
          </a:p>
        </p:txBody>
      </p:sp>
      <p:sp>
        <p:nvSpPr>
          <p:cNvPr id="3" name="Rectangle 2"/>
          <p:cNvSpPr/>
          <p:nvPr/>
        </p:nvSpPr>
        <p:spPr>
          <a:xfrm>
            <a:off x="635000" y="5657671"/>
            <a:ext cx="10769600" cy="646331"/>
          </a:xfrm>
          <a:prstGeom prst="rect">
            <a:avLst/>
          </a:prstGeom>
        </p:spPr>
        <p:txBody>
          <a:bodyPr wrap="square">
            <a:spAutoFit/>
          </a:bodyPr>
          <a:lstStyle/>
          <a:p>
            <a:pPr>
              <a:defRPr/>
            </a:pPr>
            <a:r>
              <a:rPr lang="en-US" dirty="0"/>
              <a:t>	“Project management is the application of </a:t>
            </a:r>
            <a:r>
              <a:rPr lang="en-US" dirty="0">
                <a:solidFill>
                  <a:schemeClr val="tx2"/>
                </a:solidFill>
                <a:effectLst>
                  <a:outerShdw blurRad="38100" dist="38100" dir="2700000" algn="tl">
                    <a:srgbClr val="000000"/>
                  </a:outerShdw>
                </a:effectLst>
              </a:rPr>
              <a:t>knowledge, skills, tools, and techniques</a:t>
            </a:r>
            <a:r>
              <a:rPr lang="en-US" dirty="0"/>
              <a:t> to project activities in order to </a:t>
            </a:r>
            <a:r>
              <a:rPr lang="en-US" dirty="0">
                <a:solidFill>
                  <a:schemeClr val="tx2"/>
                </a:solidFill>
                <a:effectLst>
                  <a:outerShdw blurRad="38100" dist="38100" dir="2700000" algn="tl">
                    <a:srgbClr val="000000"/>
                  </a:outerShdw>
                </a:effectLst>
              </a:rPr>
              <a:t>meet or exceed stakeholder needs and expectations</a:t>
            </a:r>
            <a:r>
              <a:rPr lang="en-US" dirty="0"/>
              <a:t>.”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 calcmode="lin" valueType="num">
                                      <p:cBhvr additive="base">
                                        <p:cTn id="7"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 calcmode="lin" valueType="num">
                                      <p:cBhvr additive="base">
                                        <p:cTn id="13" dur="5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 calcmode="lin" valueType="num">
                                      <p:cBhvr additive="base">
                                        <p:cTn id="19" dur="500" fill="hold"/>
                                        <p:tgtEl>
                                          <p:spTgt spid="942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4211">
                                            <p:txEl>
                                              <p:pRg st="4" end="4"/>
                                            </p:txEl>
                                          </p:spTgt>
                                        </p:tgtEl>
                                        <p:attrNameLst>
                                          <p:attrName>style.visibility</p:attrName>
                                        </p:attrNameLst>
                                      </p:cBhvr>
                                      <p:to>
                                        <p:strVal val="visible"/>
                                      </p:to>
                                    </p:set>
                                    <p:anim calcmode="lin" valueType="num">
                                      <p:cBhvr additive="base">
                                        <p:cTn id="25"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813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8132" name="Rectangle 4"/>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sp>
        <p:nvSpPr>
          <p:cNvPr id="48133" name="Rectangle 5"/>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a:p>
        </p:txBody>
      </p:sp>
      <p:pic>
        <p:nvPicPr>
          <p:cNvPr id="48134"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6029373-6C5B-490F-B5A5-38FF4CFBCD5B}" type="slidenum">
              <a:rPr lang="en-US" smtClean="0"/>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Cost Budgeting</a:t>
            </a:r>
          </a:p>
        </p:txBody>
      </p:sp>
      <p:sp>
        <p:nvSpPr>
          <p:cNvPr id="226307" name="Rectangle 3"/>
          <p:cNvSpPr>
            <a:spLocks noGrp="1" noChangeArrowheads="1"/>
          </p:cNvSpPr>
          <p:nvPr>
            <p:ph type="body" idx="1"/>
          </p:nvPr>
        </p:nvSpPr>
        <p:spPr>
          <a:xfrm>
            <a:off x="343353" y="2002119"/>
            <a:ext cx="10847387" cy="4195481"/>
          </a:xfrm>
        </p:spPr>
        <p:txBody>
          <a:bodyPr>
            <a:normAutofit/>
          </a:bodyPr>
          <a:lstStyle/>
          <a:p>
            <a:pPr algn="just" eaLnBrk="1" hangingPunct="1">
              <a:lnSpc>
                <a:spcPct val="90000"/>
              </a:lnSpc>
              <a:buFont typeface="Wingdings" panose="05000000000000000000" pitchFamily="2" charset="2"/>
              <a:buChar char="Ø"/>
            </a:pPr>
            <a:r>
              <a:rPr lang="en-US" altLang="en-US" sz="2400" dirty="0"/>
              <a:t>Cost Budgeting involves allocating overall cost estimates to individual work items in order to establish a cost baseline for measuring project performance. </a:t>
            </a:r>
          </a:p>
          <a:p>
            <a:pPr algn="just" eaLnBrk="1" hangingPunct="1">
              <a:lnSpc>
                <a:spcPct val="90000"/>
              </a:lnSpc>
              <a:buFont typeface="Wingdings" panose="05000000000000000000" pitchFamily="2" charset="2"/>
              <a:buChar char="Ø"/>
            </a:pPr>
            <a:r>
              <a:rPr lang="en-US" altLang="en-US" sz="2400" dirty="0"/>
              <a:t>Using cost estimates, the WBS, the project schedule, and cost estimating tools, the project team develops a time-phased budget.  </a:t>
            </a:r>
          </a:p>
          <a:p>
            <a:pPr algn="just" eaLnBrk="1" hangingPunct="1">
              <a:lnSpc>
                <a:spcPct val="90000"/>
              </a:lnSpc>
              <a:buFont typeface="Wingdings" panose="05000000000000000000" pitchFamily="2" charset="2"/>
              <a:buChar char="Ø"/>
            </a:pPr>
            <a:r>
              <a:rPr lang="en-US" altLang="en-US" sz="2400" dirty="0"/>
              <a:t>This budget will be used to measure and monitor cost performance on the project.”</a:t>
            </a:r>
          </a:p>
          <a:p>
            <a:pPr algn="just" eaLnBrk="1" hangingPunct="1">
              <a:lnSpc>
                <a:spcPct val="90000"/>
              </a:lnSpc>
              <a:buFont typeface="Wingdings" panose="05000000000000000000" pitchFamily="2" charset="2"/>
              <a:buNone/>
            </a:pPr>
            <a:endParaRPr lang="en-US" altLang="en-US" sz="2400" dirty="0"/>
          </a:p>
          <a:p>
            <a:pPr algn="just" eaLnBrk="1" hangingPunct="1">
              <a:lnSpc>
                <a:spcPct val="90000"/>
              </a:lnSpc>
              <a:buFont typeface="Wingdings" panose="05000000000000000000" pitchFamily="2" charset="2"/>
              <a:buNone/>
            </a:pPr>
            <a:r>
              <a:rPr lang="en-US" altLang="en-US" sz="2400" dirty="0"/>
              <a:t>			 </a:t>
            </a:r>
            <a:endParaRPr lang="en-US" altLang="en-US" dirty="0"/>
          </a:p>
        </p:txBody>
      </p:sp>
      <p:sp>
        <p:nvSpPr>
          <p:cNvPr id="2" name="Slide Number Placeholder 1"/>
          <p:cNvSpPr>
            <a:spLocks noGrp="1"/>
          </p:cNvSpPr>
          <p:nvPr>
            <p:ph type="sldNum" sz="quarter" idx="12"/>
          </p:nvPr>
        </p:nvSpPr>
        <p:spPr/>
        <p:txBody>
          <a:bodyPr/>
          <a:lstStyle/>
          <a:p>
            <a:fld id="{16029373-6C5B-490F-B5A5-38FF4CFBCD5B}" type="slidenum">
              <a:rPr lang="en-US" smtClean="0"/>
              <a:t>31</a:t>
            </a:fld>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checkerboard(across)">
                                      <p:cBhvr>
                                        <p:cTn id="7" dur="500"/>
                                        <p:tgtEl>
                                          <p:spTgt spid="226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889000" y="1689101"/>
            <a:ext cx="10452100" cy="3329581"/>
          </a:xfrm>
        </p:spPr>
        <p:txBody>
          <a:bodyPr/>
          <a:lstStyle/>
          <a:p>
            <a:pPr eaLnBrk="1" hangingPunct="1"/>
            <a:r>
              <a:rPr lang="en-US" altLang="en-US" sz="8800" dirty="0"/>
              <a:t>Project Implementation…</a:t>
            </a:r>
          </a:p>
        </p:txBody>
      </p:sp>
      <p:sp>
        <p:nvSpPr>
          <p:cNvPr id="2" name="Slide Number Placeholder 1"/>
          <p:cNvSpPr>
            <a:spLocks noGrp="1"/>
          </p:cNvSpPr>
          <p:nvPr>
            <p:ph type="sldNum" sz="quarter" idx="12"/>
          </p:nvPr>
        </p:nvSpPr>
        <p:spPr/>
        <p:txBody>
          <a:bodyPr/>
          <a:lstStyle/>
          <a:p>
            <a:fld id="{16029373-6C5B-490F-B5A5-38FF4CFBCD5B}" type="slidenum">
              <a:rPr lang="en-US" smtClean="0"/>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Implementation Model</a:t>
            </a:r>
          </a:p>
        </p:txBody>
      </p:sp>
      <p:sp>
        <p:nvSpPr>
          <p:cNvPr id="277507" name="Oval 3"/>
          <p:cNvSpPr>
            <a:spLocks noChangeArrowheads="1"/>
          </p:cNvSpPr>
          <p:nvPr/>
        </p:nvSpPr>
        <p:spPr bwMode="auto">
          <a:xfrm>
            <a:off x="4846638" y="1865314"/>
            <a:ext cx="2489200" cy="1379537"/>
          </a:xfrm>
          <a:prstGeom prst="ellipse">
            <a:avLst/>
          </a:prstGeom>
          <a:solidFill>
            <a:srgbClr val="FAFD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b="1">
                <a:latin typeface="Times New Roman" panose="02020603050405020304" pitchFamily="18" charset="0"/>
              </a:rPr>
              <a:t>Step 1</a:t>
            </a:r>
          </a:p>
          <a:p>
            <a:pPr algn="ctr" eaLnBrk="1" hangingPunct="1"/>
            <a:r>
              <a:rPr lang="en-US" altLang="en-US" b="1">
                <a:latin typeface="Times New Roman" panose="02020603050405020304" pitchFamily="18" charset="0"/>
              </a:rPr>
              <a:t>Perform Tasks</a:t>
            </a:r>
          </a:p>
        </p:txBody>
      </p:sp>
      <p:sp>
        <p:nvSpPr>
          <p:cNvPr id="277508" name="Oval 4"/>
          <p:cNvSpPr>
            <a:spLocks noChangeArrowheads="1"/>
          </p:cNvSpPr>
          <p:nvPr/>
        </p:nvSpPr>
        <p:spPr bwMode="auto">
          <a:xfrm>
            <a:off x="4841875" y="4929189"/>
            <a:ext cx="2489200" cy="1379537"/>
          </a:xfrm>
          <a:prstGeom prst="ellipse">
            <a:avLst/>
          </a:prstGeom>
          <a:solidFill>
            <a:srgbClr val="FAFD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b="1">
                <a:latin typeface="Times New Roman" panose="02020603050405020304" pitchFamily="18" charset="0"/>
              </a:rPr>
              <a:t>Step 3</a:t>
            </a:r>
          </a:p>
          <a:p>
            <a:pPr algn="ctr" eaLnBrk="1" hangingPunct="1"/>
            <a:r>
              <a:rPr lang="en-US" altLang="en-US" b="1">
                <a:latin typeface="Times New Roman" panose="02020603050405020304" pitchFamily="18" charset="0"/>
              </a:rPr>
              <a:t>Manage Change</a:t>
            </a:r>
          </a:p>
        </p:txBody>
      </p:sp>
      <p:sp>
        <p:nvSpPr>
          <p:cNvPr id="277509" name="Oval 5"/>
          <p:cNvSpPr>
            <a:spLocks noChangeArrowheads="1"/>
          </p:cNvSpPr>
          <p:nvPr/>
        </p:nvSpPr>
        <p:spPr bwMode="auto">
          <a:xfrm>
            <a:off x="1962150" y="3381375"/>
            <a:ext cx="2489200" cy="1379538"/>
          </a:xfrm>
          <a:prstGeom prst="ellipse">
            <a:avLst/>
          </a:prstGeom>
          <a:solidFill>
            <a:srgbClr val="FAFD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b="1">
                <a:latin typeface="Times New Roman" panose="02020603050405020304" pitchFamily="18" charset="0"/>
              </a:rPr>
              <a:t>Step 4</a:t>
            </a:r>
          </a:p>
          <a:p>
            <a:pPr algn="ctr" eaLnBrk="1" hangingPunct="1"/>
            <a:r>
              <a:rPr lang="en-US" altLang="en-US" b="1">
                <a:latin typeface="Times New Roman" panose="02020603050405020304" pitchFamily="18" charset="0"/>
              </a:rPr>
              <a:t>Update the Plan</a:t>
            </a:r>
          </a:p>
        </p:txBody>
      </p:sp>
      <p:sp>
        <p:nvSpPr>
          <p:cNvPr id="277510" name="Oval 6"/>
          <p:cNvSpPr>
            <a:spLocks noChangeArrowheads="1"/>
          </p:cNvSpPr>
          <p:nvPr/>
        </p:nvSpPr>
        <p:spPr bwMode="auto">
          <a:xfrm>
            <a:off x="7670800" y="3384550"/>
            <a:ext cx="2489200" cy="1379538"/>
          </a:xfrm>
          <a:prstGeom prst="ellipse">
            <a:avLst/>
          </a:prstGeom>
          <a:solidFill>
            <a:srgbClr val="FAFD00"/>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Narrow" panose="020B0606020202030204" pitchFamily="34" charset="0"/>
              </a:defRPr>
            </a:lvl1pPr>
            <a:lvl2pPr marL="742950" indent="-285750" eaLnBrk="0" hangingPunct="0">
              <a:defRPr sz="2400">
                <a:solidFill>
                  <a:schemeClr val="tx1"/>
                </a:solidFill>
                <a:latin typeface="Arial Narrow" panose="020B0606020202030204" pitchFamily="34" charset="0"/>
              </a:defRPr>
            </a:lvl2pPr>
            <a:lvl3pPr marL="1143000" indent="-228600" eaLnBrk="0" hangingPunct="0">
              <a:defRPr sz="2400">
                <a:solidFill>
                  <a:schemeClr val="tx1"/>
                </a:solidFill>
                <a:latin typeface="Arial Narrow" panose="020B0606020202030204" pitchFamily="34" charset="0"/>
              </a:defRPr>
            </a:lvl3pPr>
            <a:lvl4pPr marL="1600200" indent="-228600" eaLnBrk="0" hangingPunct="0">
              <a:defRPr sz="2400">
                <a:solidFill>
                  <a:schemeClr val="tx1"/>
                </a:solidFill>
                <a:latin typeface="Arial Narrow" panose="020B0606020202030204" pitchFamily="34" charset="0"/>
              </a:defRPr>
            </a:lvl4pPr>
            <a:lvl5pPr marL="2057400" indent="-228600" eaLnBrk="0" hangingPunct="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eaLnBrk="1" hangingPunct="1"/>
            <a:r>
              <a:rPr lang="en-US" altLang="en-US" b="1">
                <a:latin typeface="Times New Roman" panose="02020603050405020304" pitchFamily="18" charset="0"/>
              </a:rPr>
              <a:t>Step 2</a:t>
            </a:r>
          </a:p>
          <a:p>
            <a:pPr algn="ctr" eaLnBrk="1" hangingPunct="1"/>
            <a:r>
              <a:rPr lang="en-US" altLang="en-US" b="1">
                <a:latin typeface="Times New Roman" panose="02020603050405020304" pitchFamily="18" charset="0"/>
              </a:rPr>
              <a:t>Track Progress</a:t>
            </a:r>
          </a:p>
        </p:txBody>
      </p:sp>
      <p:cxnSp>
        <p:nvCxnSpPr>
          <p:cNvPr id="277511" name="AutoShape 7"/>
          <p:cNvCxnSpPr>
            <a:cxnSpLocks noChangeShapeType="1"/>
            <a:stCxn id="277507" idx="6"/>
            <a:endCxn id="277510" idx="0"/>
          </p:cNvCxnSpPr>
          <p:nvPr/>
        </p:nvCxnSpPr>
        <p:spPr bwMode="auto">
          <a:xfrm>
            <a:off x="7335838" y="2555876"/>
            <a:ext cx="1579562" cy="828675"/>
          </a:xfrm>
          <a:prstGeom prst="curvedConnector2">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77512" name="AutoShape 8"/>
          <p:cNvCxnSpPr>
            <a:cxnSpLocks noChangeShapeType="1"/>
            <a:stCxn id="277510" idx="4"/>
            <a:endCxn id="277508" idx="6"/>
          </p:cNvCxnSpPr>
          <p:nvPr/>
        </p:nvCxnSpPr>
        <p:spPr bwMode="auto">
          <a:xfrm rot="5400000">
            <a:off x="7695407" y="4399757"/>
            <a:ext cx="855662" cy="1584325"/>
          </a:xfrm>
          <a:prstGeom prst="curvedConnector2">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77513" name="AutoShape 9"/>
          <p:cNvCxnSpPr>
            <a:cxnSpLocks noChangeShapeType="1"/>
            <a:stCxn id="277508" idx="2"/>
            <a:endCxn id="277509" idx="4"/>
          </p:cNvCxnSpPr>
          <p:nvPr/>
        </p:nvCxnSpPr>
        <p:spPr bwMode="auto">
          <a:xfrm rot="10800000">
            <a:off x="3206751" y="4760914"/>
            <a:ext cx="1635125" cy="858837"/>
          </a:xfrm>
          <a:prstGeom prst="curvedConnector2">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77514" name="AutoShape 10"/>
          <p:cNvCxnSpPr>
            <a:cxnSpLocks noChangeShapeType="1"/>
            <a:stCxn id="277509" idx="0"/>
            <a:endCxn id="277507" idx="2"/>
          </p:cNvCxnSpPr>
          <p:nvPr/>
        </p:nvCxnSpPr>
        <p:spPr bwMode="auto">
          <a:xfrm rot="16200000">
            <a:off x="3613944" y="2148681"/>
            <a:ext cx="825500" cy="1639888"/>
          </a:xfrm>
          <a:prstGeom prst="curvedConnector2">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nvGrpSpPr>
          <p:cNvPr id="2" name="Group 11"/>
          <p:cNvGrpSpPr/>
          <p:nvPr/>
        </p:nvGrpSpPr>
        <p:grpSpPr bwMode="auto">
          <a:xfrm>
            <a:off x="4451350" y="3244850"/>
            <a:ext cx="3219450" cy="1684338"/>
            <a:chOff x="1844" y="2044"/>
            <a:chExt cx="2028" cy="1061"/>
          </a:xfrm>
        </p:grpSpPr>
        <p:sp>
          <p:nvSpPr>
            <p:cNvPr id="277516" name="Text Box 12"/>
            <p:cNvSpPr txBox="1">
              <a:spLocks noChangeArrowheads="1"/>
            </p:cNvSpPr>
            <p:nvPr/>
          </p:nvSpPr>
          <p:spPr bwMode="auto">
            <a:xfrm>
              <a:off x="2474" y="2305"/>
              <a:ext cx="802" cy="407"/>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a:solidFill>
                    <a:schemeClr val="tx2"/>
                  </a:solidFill>
                  <a:effectLst>
                    <a:outerShdw blurRad="38100" dist="38100" dir="2700000" algn="tl">
                      <a:srgbClr val="000000"/>
                    </a:outerShdw>
                  </a:effectLst>
                  <a:latin typeface="Times New Roman" panose="02020603050405020304" pitchFamily="18" charset="0"/>
                </a:rPr>
                <a:t>Resolve Issues</a:t>
              </a:r>
            </a:p>
          </p:txBody>
        </p:sp>
        <p:cxnSp>
          <p:nvCxnSpPr>
            <p:cNvPr id="54285" name="AutoShape 13"/>
            <p:cNvCxnSpPr>
              <a:cxnSpLocks noChangeShapeType="1"/>
              <a:stCxn id="277516" idx="1"/>
              <a:endCxn id="277509" idx="6"/>
            </p:cNvCxnSpPr>
            <p:nvPr/>
          </p:nvCxnSpPr>
          <p:spPr bwMode="auto">
            <a:xfrm flipH="1">
              <a:off x="1844" y="2564"/>
              <a:ext cx="630" cy="1"/>
            </a:xfrm>
            <a:prstGeom prst="straightConnector1">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54286" name="AutoShape 14"/>
            <p:cNvCxnSpPr>
              <a:cxnSpLocks noChangeShapeType="1"/>
              <a:stCxn id="277516" idx="3"/>
              <a:endCxn id="277510" idx="2"/>
            </p:cNvCxnSpPr>
            <p:nvPr/>
          </p:nvCxnSpPr>
          <p:spPr bwMode="auto">
            <a:xfrm>
              <a:off x="3276" y="2564"/>
              <a:ext cx="596" cy="3"/>
            </a:xfrm>
            <a:prstGeom prst="straightConnector1">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54287" name="AutoShape 15"/>
            <p:cNvCxnSpPr>
              <a:cxnSpLocks noChangeShapeType="1"/>
              <a:stCxn id="277516" idx="0"/>
              <a:endCxn id="277507" idx="4"/>
            </p:cNvCxnSpPr>
            <p:nvPr/>
          </p:nvCxnSpPr>
          <p:spPr bwMode="auto">
            <a:xfrm flipV="1">
              <a:off x="2875" y="2044"/>
              <a:ext cx="2" cy="261"/>
            </a:xfrm>
            <a:prstGeom prst="straightConnector1">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54288" name="AutoShape 16"/>
            <p:cNvCxnSpPr>
              <a:cxnSpLocks noChangeShapeType="1"/>
              <a:stCxn id="277516" idx="2"/>
              <a:endCxn id="277508" idx="0"/>
            </p:cNvCxnSpPr>
            <p:nvPr/>
          </p:nvCxnSpPr>
          <p:spPr bwMode="auto">
            <a:xfrm flipH="1">
              <a:off x="2874" y="2823"/>
              <a:ext cx="1" cy="282"/>
            </a:xfrm>
            <a:prstGeom prst="straightConnector1">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3" name="Slide Number Placeholder 2"/>
          <p:cNvSpPr>
            <a:spLocks noGrp="1"/>
          </p:cNvSpPr>
          <p:nvPr>
            <p:ph type="sldNum" sz="quarter" idx="12"/>
          </p:nvPr>
        </p:nvSpPr>
        <p:spPr/>
        <p:txBody>
          <a:bodyPr/>
          <a:lstStyle/>
          <a:p>
            <a:fld id="{16029373-6C5B-490F-B5A5-38FF4CFBCD5B}" type="slidenum">
              <a:rPr lang="en-US" smtClean="0"/>
              <a:t>33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dissolve">
                                      <p:cBhvr>
                                        <p:cTn id="7" dur="500"/>
                                        <p:tgtEl>
                                          <p:spTgt spid="27750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77511"/>
                                        </p:tgtEl>
                                        <p:attrNameLst>
                                          <p:attrName>style.visibility</p:attrName>
                                        </p:attrNameLst>
                                      </p:cBhvr>
                                      <p:to>
                                        <p:strVal val="visible"/>
                                      </p:to>
                                    </p:set>
                                    <p:animEffect transition="in" filter="wipe(up)">
                                      <p:cBhvr>
                                        <p:cTn id="11" dur="500"/>
                                        <p:tgtEl>
                                          <p:spTgt spid="2775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77510"/>
                                        </p:tgtEl>
                                        <p:attrNameLst>
                                          <p:attrName>style.visibility</p:attrName>
                                        </p:attrNameLst>
                                      </p:cBhvr>
                                      <p:to>
                                        <p:strVal val="visible"/>
                                      </p:to>
                                    </p:set>
                                    <p:animEffect transition="in" filter="dissolve">
                                      <p:cBhvr>
                                        <p:cTn id="15" dur="500"/>
                                        <p:tgtEl>
                                          <p:spTgt spid="27751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77512"/>
                                        </p:tgtEl>
                                        <p:attrNameLst>
                                          <p:attrName>style.visibility</p:attrName>
                                        </p:attrNameLst>
                                      </p:cBhvr>
                                      <p:to>
                                        <p:strVal val="visible"/>
                                      </p:to>
                                    </p:set>
                                    <p:animEffect transition="in" filter="wipe(up)">
                                      <p:cBhvr>
                                        <p:cTn id="19" dur="500"/>
                                        <p:tgtEl>
                                          <p:spTgt spid="277512"/>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77508"/>
                                        </p:tgtEl>
                                        <p:attrNameLst>
                                          <p:attrName>style.visibility</p:attrName>
                                        </p:attrNameLst>
                                      </p:cBhvr>
                                      <p:to>
                                        <p:strVal val="visible"/>
                                      </p:to>
                                    </p:set>
                                    <p:animEffect transition="in" filter="dissolve">
                                      <p:cBhvr>
                                        <p:cTn id="23" dur="500"/>
                                        <p:tgtEl>
                                          <p:spTgt spid="277508"/>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77513"/>
                                        </p:tgtEl>
                                        <p:attrNameLst>
                                          <p:attrName>style.visibility</p:attrName>
                                        </p:attrNameLst>
                                      </p:cBhvr>
                                      <p:to>
                                        <p:strVal val="visible"/>
                                      </p:to>
                                    </p:set>
                                    <p:animEffect transition="in" filter="wipe(down)">
                                      <p:cBhvr>
                                        <p:cTn id="27" dur="500"/>
                                        <p:tgtEl>
                                          <p:spTgt spid="277513"/>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277509"/>
                                        </p:tgtEl>
                                        <p:attrNameLst>
                                          <p:attrName>style.visibility</p:attrName>
                                        </p:attrNameLst>
                                      </p:cBhvr>
                                      <p:to>
                                        <p:strVal val="visible"/>
                                      </p:to>
                                    </p:set>
                                    <p:animEffect transition="in" filter="dissolve">
                                      <p:cBhvr>
                                        <p:cTn id="31" dur="500"/>
                                        <p:tgtEl>
                                          <p:spTgt spid="277509"/>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277514"/>
                                        </p:tgtEl>
                                        <p:attrNameLst>
                                          <p:attrName>style.visibility</p:attrName>
                                        </p:attrNameLst>
                                      </p:cBhvr>
                                      <p:to>
                                        <p:strVal val="visible"/>
                                      </p:to>
                                    </p:set>
                                    <p:animEffect transition="in" filter="wipe(down)">
                                      <p:cBhvr>
                                        <p:cTn id="35" dur="500"/>
                                        <p:tgtEl>
                                          <p:spTgt spid="277514"/>
                                        </p:tgtEl>
                                      </p:cBhvr>
                                    </p:animEffect>
                                  </p:childTnLst>
                                </p:cTn>
                              </p:par>
                            </p:childTnLst>
                          </p:cTn>
                        </p:par>
                        <p:par>
                          <p:cTn id="36" fill="hold">
                            <p:stCondLst>
                              <p:cond delay="4000"/>
                            </p:stCondLst>
                            <p:childTnLst>
                              <p:par>
                                <p:cTn id="37" presetID="4" presetClass="entr" presetSubtype="32"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ox(ou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nimBg="1" autoUpdateAnimBg="0"/>
      <p:bldP spid="277508" grpId="0" animBg="1" autoUpdateAnimBg="0"/>
      <p:bldP spid="277509" grpId="0" animBg="1" autoUpdateAnimBg="0"/>
      <p:bldP spid="27751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6"/>
          <p:cNvSpPr>
            <a:spLocks noGrp="1" noChangeArrowheads="1"/>
          </p:cNvSpPr>
          <p:nvPr>
            <p:ph type="title"/>
          </p:nvPr>
        </p:nvSpPr>
        <p:spPr>
          <a:xfrm>
            <a:off x="747712" y="65570"/>
            <a:ext cx="9404723" cy="1400530"/>
          </a:xfrm>
        </p:spPr>
        <p:txBody>
          <a:bodyPr/>
          <a:lstStyle/>
          <a:p>
            <a:pPr eaLnBrk="1" hangingPunct="1"/>
            <a:r>
              <a:rPr lang="en-US" altLang="en-US" dirty="0"/>
              <a:t>Project Progress Review Meetings</a:t>
            </a:r>
          </a:p>
        </p:txBody>
      </p:sp>
      <p:sp>
        <p:nvSpPr>
          <p:cNvPr id="57351" name="Rectangle 7"/>
          <p:cNvSpPr>
            <a:spLocks noGrp="1" noChangeArrowheads="1"/>
          </p:cNvSpPr>
          <p:nvPr>
            <p:ph type="body" idx="1"/>
          </p:nvPr>
        </p:nvSpPr>
        <p:spPr>
          <a:xfrm>
            <a:off x="747712" y="3070683"/>
            <a:ext cx="10733087" cy="4195481"/>
          </a:xfrm>
        </p:spPr>
        <p:txBody>
          <a:bodyPr>
            <a:normAutofit/>
          </a:bodyPr>
          <a:lstStyle/>
          <a:p>
            <a:pPr eaLnBrk="1" hangingPunct="1"/>
            <a:r>
              <a:rPr lang="en-US" altLang="en-US" sz="2400" dirty="0">
                <a:solidFill>
                  <a:srgbClr val="FF0000"/>
                </a:solidFill>
              </a:rPr>
              <a:t>Review </a:t>
            </a:r>
            <a:r>
              <a:rPr lang="en-US" altLang="en-US" sz="2400" dirty="0"/>
              <a:t>of action items from last meeting</a:t>
            </a:r>
          </a:p>
          <a:p>
            <a:pPr eaLnBrk="1" hangingPunct="1"/>
            <a:r>
              <a:rPr lang="en-US" altLang="en-US" sz="2400" dirty="0">
                <a:solidFill>
                  <a:srgbClr val="FF0000"/>
                </a:solidFill>
              </a:rPr>
              <a:t>Update </a:t>
            </a:r>
            <a:r>
              <a:rPr lang="en-US" altLang="en-US" sz="2400" dirty="0"/>
              <a:t>on activities and schedule</a:t>
            </a:r>
          </a:p>
          <a:p>
            <a:pPr eaLnBrk="1" hangingPunct="1"/>
            <a:r>
              <a:rPr lang="en-US" altLang="en-US" sz="2400" dirty="0"/>
              <a:t>Problem identification and corrective action planned</a:t>
            </a:r>
          </a:p>
          <a:p>
            <a:pPr eaLnBrk="1" hangingPunct="1"/>
            <a:r>
              <a:rPr lang="en-US" altLang="en-US" sz="2400" dirty="0"/>
              <a:t>Review of issues (closed, open, new)</a:t>
            </a:r>
          </a:p>
          <a:p>
            <a:pPr eaLnBrk="1" hangingPunct="1"/>
            <a:r>
              <a:rPr lang="en-US" altLang="en-US" sz="2400" dirty="0"/>
              <a:t>Change request status</a:t>
            </a:r>
          </a:p>
          <a:p>
            <a:pPr eaLnBrk="1" hangingPunct="1"/>
            <a:r>
              <a:rPr lang="en-US" altLang="en-US" sz="2400" dirty="0">
                <a:solidFill>
                  <a:srgbClr val="FF0000"/>
                </a:solidFill>
              </a:rPr>
              <a:t>Risk status</a:t>
            </a:r>
          </a:p>
          <a:p>
            <a:pPr eaLnBrk="1" hangingPunct="1"/>
            <a:r>
              <a:rPr lang="en-US" altLang="en-US" sz="2400" dirty="0"/>
              <a:t>Plan for next period</a:t>
            </a:r>
          </a:p>
        </p:txBody>
      </p:sp>
      <p:pic>
        <p:nvPicPr>
          <p:cNvPr id="57352" name="Picture 8" descr="PDBO2-43315 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077" y="4150659"/>
            <a:ext cx="2397125"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16029373-6C5B-490F-B5A5-38FF4CFBCD5B}" type="slidenum">
              <a:rPr lang="en-US" smtClean="0"/>
              <a:t>34</a:t>
            </a:fld>
            <a:endParaRPr lang="en-US"/>
          </a:p>
        </p:txBody>
      </p:sp>
      <p:sp>
        <p:nvSpPr>
          <p:cNvPr id="4" name="Rectangle 3"/>
          <p:cNvSpPr/>
          <p:nvPr/>
        </p:nvSpPr>
        <p:spPr>
          <a:xfrm>
            <a:off x="747712" y="1221464"/>
            <a:ext cx="9882188" cy="584775"/>
          </a:xfrm>
          <a:prstGeom prst="rect">
            <a:avLst/>
          </a:prstGeom>
        </p:spPr>
        <p:txBody>
          <a:bodyPr wrap="square">
            <a:spAutoFit/>
          </a:bodyPr>
          <a:lstStyle/>
          <a:p>
            <a:r>
              <a:rPr lang="en-US" altLang="en-US" sz="3200" dirty="0">
                <a:solidFill>
                  <a:srgbClr val="1E5155"/>
                </a:solidFill>
                <a:ea typeface="+mj-ea"/>
                <a:cs typeface="+mj-cs"/>
              </a:rPr>
              <a:t>Reporting Project Progress</a:t>
            </a:r>
            <a:endParaRPr lang="en-GB" sz="1200" dirty="0"/>
          </a:p>
        </p:txBody>
      </p:sp>
      <p:sp>
        <p:nvSpPr>
          <p:cNvPr id="5" name="Rectangle 4"/>
          <p:cNvSpPr/>
          <p:nvPr/>
        </p:nvSpPr>
        <p:spPr>
          <a:xfrm>
            <a:off x="1130300" y="1922146"/>
            <a:ext cx="6096000" cy="830997"/>
          </a:xfrm>
          <a:prstGeom prst="rect">
            <a:avLst/>
          </a:prstGeom>
        </p:spPr>
        <p:txBody>
          <a:bodyPr>
            <a:spAutoFit/>
          </a:bodyPr>
          <a:lstStyle/>
          <a:p>
            <a:pPr marL="285750" indent="-285750">
              <a:buFont typeface="Arial" panose="020B0604020202020204" pitchFamily="34" charset="0"/>
              <a:buChar char="•"/>
            </a:pPr>
            <a:r>
              <a:rPr lang="en-US" altLang="en-US" sz="2400" dirty="0"/>
              <a:t>Progress review meeting</a:t>
            </a:r>
          </a:p>
          <a:p>
            <a:pPr marL="285750" indent="-285750">
              <a:buFont typeface="Arial" panose="020B0604020202020204" pitchFamily="34" charset="0"/>
              <a:buChar char="•"/>
            </a:pPr>
            <a:r>
              <a:rPr lang="en-US" altLang="en-US" sz="2400" dirty="0"/>
              <a:t>Project reports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pPr eaLnBrk="1" hangingPunct="1"/>
            <a:r>
              <a:rPr lang="en-US" altLang="en-US" dirty="0"/>
              <a:t>Project Close-Out</a:t>
            </a:r>
          </a:p>
        </p:txBody>
      </p:sp>
      <p:sp>
        <p:nvSpPr>
          <p:cNvPr id="69637" name="Rectangle 5"/>
          <p:cNvSpPr>
            <a:spLocks noGrp="1" noChangeArrowheads="1"/>
          </p:cNvSpPr>
          <p:nvPr>
            <p:ph type="body" idx="1"/>
          </p:nvPr>
        </p:nvSpPr>
        <p:spPr>
          <a:xfrm>
            <a:off x="481013" y="2052919"/>
            <a:ext cx="11380787" cy="4195481"/>
          </a:xfrm>
        </p:spPr>
        <p:txBody>
          <a:bodyPr>
            <a:normAutofit/>
          </a:bodyPr>
          <a:lstStyle/>
          <a:p>
            <a:pPr eaLnBrk="1" hangingPunct="1">
              <a:lnSpc>
                <a:spcPct val="90000"/>
              </a:lnSpc>
            </a:pPr>
            <a:r>
              <a:rPr lang="en-US" altLang="en-US" sz="2400" dirty="0"/>
              <a:t>Ensure that all project deliverables have been completed and formally </a:t>
            </a:r>
            <a:r>
              <a:rPr lang="en-US" altLang="en-US" sz="2400" dirty="0">
                <a:solidFill>
                  <a:srgbClr val="FF0000"/>
                </a:solidFill>
              </a:rPr>
              <a:t>accepted by the customer.</a:t>
            </a:r>
          </a:p>
          <a:p>
            <a:pPr eaLnBrk="1" hangingPunct="1">
              <a:lnSpc>
                <a:spcPct val="90000"/>
              </a:lnSpc>
            </a:pPr>
            <a:r>
              <a:rPr lang="en-US" altLang="en-US" sz="2400" dirty="0"/>
              <a:t>Determine if the </a:t>
            </a:r>
            <a:r>
              <a:rPr lang="en-US" altLang="en-US" sz="2400" dirty="0">
                <a:solidFill>
                  <a:srgbClr val="FF0000"/>
                </a:solidFill>
              </a:rPr>
              <a:t>measurable success</a:t>
            </a:r>
            <a:r>
              <a:rPr lang="en-US" altLang="en-US" sz="2400" dirty="0"/>
              <a:t> indicators were achieved.</a:t>
            </a:r>
          </a:p>
          <a:p>
            <a:pPr eaLnBrk="1" hangingPunct="1">
              <a:lnSpc>
                <a:spcPct val="90000"/>
              </a:lnSpc>
            </a:pPr>
            <a:r>
              <a:rPr lang="en-US" altLang="en-US" sz="2400" dirty="0"/>
              <a:t>Conduct project </a:t>
            </a:r>
            <a:r>
              <a:rPr lang="en-US" altLang="en-US" sz="2400" dirty="0">
                <a:solidFill>
                  <a:srgbClr val="FF0000"/>
                </a:solidFill>
              </a:rPr>
              <a:t>close-out meetings</a:t>
            </a:r>
            <a:r>
              <a:rPr lang="en-US" altLang="en-US" sz="2400" dirty="0"/>
              <a:t>, both internal and external.</a:t>
            </a:r>
          </a:p>
          <a:p>
            <a:pPr eaLnBrk="1" hangingPunct="1">
              <a:lnSpc>
                <a:spcPct val="90000"/>
              </a:lnSpc>
            </a:pPr>
            <a:r>
              <a:rPr lang="en-US" altLang="en-US" sz="2400" dirty="0"/>
              <a:t>Write the final project report.</a:t>
            </a:r>
          </a:p>
          <a:p>
            <a:pPr eaLnBrk="1" hangingPunct="1">
              <a:lnSpc>
                <a:spcPct val="90000"/>
              </a:lnSpc>
            </a:pPr>
            <a:r>
              <a:rPr lang="en-US" altLang="en-US" sz="2400" dirty="0"/>
              <a:t>Document and </a:t>
            </a:r>
            <a:r>
              <a:rPr lang="en-US" altLang="en-US" sz="2400" dirty="0">
                <a:solidFill>
                  <a:srgbClr val="FF0000"/>
                </a:solidFill>
              </a:rPr>
              <a:t>share lessons learned.</a:t>
            </a:r>
          </a:p>
        </p:txBody>
      </p:sp>
      <p:sp>
        <p:nvSpPr>
          <p:cNvPr id="2" name="Slide Number Placeholder 1"/>
          <p:cNvSpPr>
            <a:spLocks noGrp="1"/>
          </p:cNvSpPr>
          <p:nvPr>
            <p:ph type="sldNum" sz="quarter" idx="12"/>
          </p:nvPr>
        </p:nvSpPr>
        <p:spPr/>
        <p:txBody>
          <a:bodyPr/>
          <a:lstStyle/>
          <a:p>
            <a:fld id="{16029373-6C5B-490F-B5A5-38FF4CFBCD5B}" type="slidenum">
              <a:rPr lang="en-US" smtClean="0"/>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pPr eaLnBrk="1" hangingPunct="1"/>
            <a:r>
              <a:rPr lang="en-US" altLang="en-US" dirty="0"/>
              <a:t>Evaluating Project Success</a:t>
            </a:r>
          </a:p>
        </p:txBody>
      </p:sp>
      <p:sp>
        <p:nvSpPr>
          <p:cNvPr id="71685" name="Rectangle 5"/>
          <p:cNvSpPr>
            <a:spLocks noGrp="1" noChangeArrowheads="1"/>
          </p:cNvSpPr>
          <p:nvPr>
            <p:ph type="body" idx="1"/>
          </p:nvPr>
        </p:nvSpPr>
        <p:spPr/>
        <p:txBody>
          <a:bodyPr>
            <a:normAutofit/>
          </a:bodyPr>
          <a:lstStyle/>
          <a:p>
            <a:pPr eaLnBrk="1" hangingPunct="1"/>
            <a:r>
              <a:rPr lang="en-US" altLang="en-US" sz="2800" dirty="0"/>
              <a:t>Project purpose</a:t>
            </a:r>
          </a:p>
          <a:p>
            <a:pPr eaLnBrk="1" hangingPunct="1"/>
            <a:r>
              <a:rPr lang="en-US" altLang="en-US" sz="2800" dirty="0"/>
              <a:t>Deliverables</a:t>
            </a:r>
          </a:p>
          <a:p>
            <a:pPr eaLnBrk="1" hangingPunct="1"/>
            <a:r>
              <a:rPr lang="en-US" altLang="en-US" sz="2800" dirty="0"/>
              <a:t>Measurable success indicators</a:t>
            </a:r>
          </a:p>
          <a:p>
            <a:pPr lvl="1" eaLnBrk="1" hangingPunct="1"/>
            <a:r>
              <a:rPr lang="en-US" altLang="en-US" sz="2400" dirty="0"/>
              <a:t>Quality</a:t>
            </a:r>
          </a:p>
          <a:p>
            <a:pPr lvl="1" eaLnBrk="1" hangingPunct="1"/>
            <a:r>
              <a:rPr lang="en-US" altLang="en-US" sz="2400" dirty="0"/>
              <a:t>Schedule</a:t>
            </a:r>
          </a:p>
          <a:p>
            <a:pPr lvl="1" eaLnBrk="1" hangingPunct="1"/>
            <a:r>
              <a:rPr lang="en-US" altLang="en-US" sz="2400" dirty="0"/>
              <a:t>Cost</a:t>
            </a:r>
          </a:p>
        </p:txBody>
      </p:sp>
      <p:sp>
        <p:nvSpPr>
          <p:cNvPr id="2" name="Slide Number Placeholder 1"/>
          <p:cNvSpPr>
            <a:spLocks noGrp="1"/>
          </p:cNvSpPr>
          <p:nvPr>
            <p:ph type="sldNum" sz="quarter" idx="12"/>
          </p:nvPr>
        </p:nvSpPr>
        <p:spPr/>
        <p:txBody>
          <a:bodyPr/>
          <a:lstStyle/>
          <a:p>
            <a:fld id="{16029373-6C5B-490F-B5A5-38FF4CFBCD5B}" type="slidenum">
              <a:rPr lang="en-US" smtClean="0"/>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p:txBody>
          <a:bodyPr/>
          <a:lstStyle/>
          <a:p>
            <a:pPr eaLnBrk="1" hangingPunct="1"/>
            <a:r>
              <a:rPr lang="en-US" altLang="en-US"/>
              <a:t>Sharing Lessons Learned</a:t>
            </a:r>
          </a:p>
        </p:txBody>
      </p:sp>
      <p:sp>
        <p:nvSpPr>
          <p:cNvPr id="74757" name="Rectangle 5"/>
          <p:cNvSpPr>
            <a:spLocks noGrp="1" noChangeArrowheads="1"/>
          </p:cNvSpPr>
          <p:nvPr>
            <p:ph type="body" idx="1"/>
          </p:nvPr>
        </p:nvSpPr>
        <p:spPr/>
        <p:txBody>
          <a:bodyPr/>
          <a:lstStyle/>
          <a:p>
            <a:pPr eaLnBrk="1" hangingPunct="1"/>
            <a:r>
              <a:rPr lang="en-US" altLang="en-US" sz="2800"/>
              <a:t>Lessons Learned Database</a:t>
            </a:r>
          </a:p>
          <a:p>
            <a:pPr lvl="1" eaLnBrk="1" hangingPunct="1"/>
            <a:r>
              <a:rPr lang="en-US" altLang="en-US" sz="2400"/>
              <a:t>Categorized electronic project information database</a:t>
            </a:r>
          </a:p>
          <a:p>
            <a:pPr eaLnBrk="1" hangingPunct="1"/>
            <a:endParaRPr lang="en-US" altLang="en-US" sz="2800"/>
          </a:p>
          <a:p>
            <a:pPr eaLnBrk="1" hangingPunct="1"/>
            <a:r>
              <a:rPr lang="en-US" altLang="en-US" sz="2800"/>
              <a:t>Continuous Improvement Recommendations</a:t>
            </a:r>
          </a:p>
          <a:p>
            <a:pPr lvl="1" eaLnBrk="1" hangingPunct="1"/>
            <a:r>
              <a:rPr lang="en-US" altLang="en-US" sz="2400"/>
              <a:t>Project Management Process</a:t>
            </a:r>
          </a:p>
          <a:p>
            <a:pPr lvl="1" eaLnBrk="1" hangingPunct="1"/>
            <a:r>
              <a:rPr lang="en-US" altLang="en-US" sz="2400"/>
              <a:t>Forms</a:t>
            </a:r>
          </a:p>
          <a:p>
            <a:pPr lvl="1" eaLnBrk="1" hangingPunct="1"/>
            <a:r>
              <a:rPr lang="en-US" altLang="en-US" sz="2400"/>
              <a:t>Standards</a:t>
            </a:r>
          </a:p>
        </p:txBody>
      </p:sp>
      <p:sp>
        <p:nvSpPr>
          <p:cNvPr id="2" name="Slide Number Placeholder 1"/>
          <p:cNvSpPr>
            <a:spLocks noGrp="1"/>
          </p:cNvSpPr>
          <p:nvPr>
            <p:ph type="sldNum" sz="quarter" idx="12"/>
          </p:nvPr>
        </p:nvSpPr>
        <p:spPr/>
        <p:txBody>
          <a:bodyPr/>
          <a:lstStyle/>
          <a:p>
            <a:fld id="{16029373-6C5B-490F-B5A5-38FF4CFBCD5B}" type="slidenum">
              <a:rPr lang="en-US" smtClean="0"/>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462" y="2891118"/>
            <a:ext cx="9404723" cy="1400530"/>
          </a:xfrm>
        </p:spPr>
        <p:txBody>
          <a:bodyPr/>
          <a:lstStyle/>
          <a:p>
            <a:r>
              <a:rPr lang="en-US" sz="5400"/>
              <a:t>People Management </a:t>
            </a:r>
          </a:p>
        </p:txBody>
      </p:sp>
      <p:sp>
        <p:nvSpPr>
          <p:cNvPr id="4" name="Slide Number Placeholder 3"/>
          <p:cNvSpPr>
            <a:spLocks noGrp="1"/>
          </p:cNvSpPr>
          <p:nvPr>
            <p:ph type="sldNum" sz="quarter" idx="12"/>
          </p:nvPr>
        </p:nvSpPr>
        <p:spPr/>
        <p:txBody>
          <a:bodyPr/>
          <a:lstStyle/>
          <a:p>
            <a:fld id="{16029373-6C5B-490F-B5A5-38FF4CFBCD5B}"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Stakeholders</a:t>
            </a:r>
          </a:p>
        </p:txBody>
      </p:sp>
      <p:sp>
        <p:nvSpPr>
          <p:cNvPr id="3" name="Content Placeholder 2"/>
          <p:cNvSpPr>
            <a:spLocks noGrp="1"/>
          </p:cNvSpPr>
          <p:nvPr>
            <p:ph idx="1"/>
          </p:nvPr>
        </p:nvSpPr>
        <p:spPr>
          <a:xfrm>
            <a:off x="236855" y="1585595"/>
            <a:ext cx="11563350" cy="4662805"/>
          </a:xfrm>
        </p:spPr>
        <p:txBody>
          <a:bodyPr/>
          <a:lstStyle/>
          <a:p>
            <a:pPr marL="457200" indent="-457200">
              <a:buAutoNum type="arabicPeriod"/>
            </a:pPr>
            <a:r>
              <a:rPr lang="en-US" sz="2400">
                <a:solidFill>
                  <a:srgbClr val="FF0000"/>
                </a:solidFill>
              </a:rPr>
              <a:t>Senior managers</a:t>
            </a:r>
            <a:r>
              <a:rPr lang="en-US" sz="2400"/>
              <a:t> who define the business issues that often have a significant influence on the project</a:t>
            </a:r>
          </a:p>
          <a:p>
            <a:pPr marL="457200" indent="-457200">
              <a:buAutoNum type="arabicPeriod"/>
            </a:pPr>
            <a:r>
              <a:rPr lang="en-US" sz="2400">
                <a:solidFill>
                  <a:srgbClr val="FF0000"/>
                </a:solidFill>
              </a:rPr>
              <a:t>Project (technical) managers</a:t>
            </a:r>
            <a:r>
              <a:rPr lang="en-US" sz="2400"/>
              <a:t> who must plan, motivate, organize, and control the practitioners who do software work.</a:t>
            </a:r>
          </a:p>
          <a:p>
            <a:pPr marL="457200" indent="-457200">
              <a:buAutoNum type="arabicPeriod"/>
            </a:pPr>
            <a:r>
              <a:rPr lang="en-US" sz="2400">
                <a:solidFill>
                  <a:srgbClr val="FF0000"/>
                </a:solidFill>
              </a:rPr>
              <a:t>Practitioners </a:t>
            </a:r>
            <a:r>
              <a:rPr lang="en-US" sz="2400"/>
              <a:t>who deliver the technical skills that are necessary to engineer a product or application.</a:t>
            </a:r>
          </a:p>
          <a:p>
            <a:pPr marL="457200" indent="-457200">
              <a:buAutoNum type="arabicPeriod"/>
            </a:pPr>
            <a:r>
              <a:rPr lang="en-US" sz="2400">
                <a:solidFill>
                  <a:srgbClr val="FF0000"/>
                </a:solidFill>
              </a:rPr>
              <a:t>Customers </a:t>
            </a:r>
            <a:r>
              <a:rPr lang="en-US" sz="2400"/>
              <a:t>who specify the requirements for the software to be engineered and other stakeholders who have a peripheral interest in the outcome.</a:t>
            </a:r>
          </a:p>
          <a:p>
            <a:pPr marL="457200" indent="-457200">
              <a:buAutoNum type="arabicPeriod"/>
            </a:pPr>
            <a:r>
              <a:rPr lang="en-US" sz="2400">
                <a:solidFill>
                  <a:srgbClr val="FF0000"/>
                </a:solidFill>
              </a:rPr>
              <a:t>End users</a:t>
            </a:r>
            <a:r>
              <a:rPr lang="en-US" sz="2400"/>
              <a:t> who interact with the software once it is released for production use.</a:t>
            </a:r>
          </a:p>
        </p:txBody>
      </p:sp>
      <p:sp>
        <p:nvSpPr>
          <p:cNvPr id="4" name="Slide Number Placeholder 3"/>
          <p:cNvSpPr>
            <a:spLocks noGrp="1"/>
          </p:cNvSpPr>
          <p:nvPr>
            <p:ph type="sldNum" sz="quarter" idx="12"/>
          </p:nvPr>
        </p:nvSpPr>
        <p:spPr/>
        <p:txBody>
          <a:bodyPr/>
          <a:lstStyle/>
          <a:p>
            <a:fld id="{16029373-6C5B-490F-B5A5-38FF4CFBCD5B}" type="slidenum">
              <a:rPr lang="en-US" smtClean="0"/>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sz="3800"/>
              <a:t>Project Management</a:t>
            </a:r>
          </a:p>
        </p:txBody>
      </p:sp>
      <p:sp>
        <p:nvSpPr>
          <p:cNvPr id="96259" name="Rectangle 3"/>
          <p:cNvSpPr>
            <a:spLocks noGrp="1" noChangeArrowheads="1"/>
          </p:cNvSpPr>
          <p:nvPr>
            <p:ph type="body" idx="1"/>
          </p:nvPr>
        </p:nvSpPr>
        <p:spPr>
          <a:xfrm>
            <a:off x="760413" y="1671919"/>
            <a:ext cx="9592128" cy="4195481"/>
          </a:xfrm>
        </p:spPr>
        <p:txBody>
          <a:bodyPr>
            <a:noAutofit/>
          </a:bodyPr>
          <a:lstStyle/>
          <a:p>
            <a:pPr>
              <a:lnSpc>
                <a:spcPct val="90000"/>
              </a:lnSpc>
            </a:pPr>
            <a:r>
              <a:rPr lang="en-US" altLang="en-US" sz="2800" dirty="0"/>
              <a:t>Following are related to Project Management</a:t>
            </a:r>
          </a:p>
          <a:p>
            <a:pPr lvl="1">
              <a:lnSpc>
                <a:spcPct val="90000"/>
              </a:lnSpc>
            </a:pPr>
            <a:r>
              <a:rPr lang="en-US" altLang="en-US" sz="2400" dirty="0"/>
              <a:t>Professional Organizations</a:t>
            </a:r>
          </a:p>
          <a:p>
            <a:pPr lvl="2">
              <a:lnSpc>
                <a:spcPct val="90000"/>
              </a:lnSpc>
            </a:pPr>
            <a:r>
              <a:rPr lang="en-US" altLang="en-US" sz="2000" dirty="0"/>
              <a:t>Project Management Institute (PMI) (pmi.org)</a:t>
            </a:r>
          </a:p>
          <a:p>
            <a:pPr lvl="2">
              <a:lnSpc>
                <a:spcPct val="90000"/>
              </a:lnSpc>
            </a:pPr>
            <a:r>
              <a:rPr lang="en-US" altLang="en-US" sz="2000" dirty="0"/>
              <a:t>Software Engineering Institute (SEI)</a:t>
            </a:r>
          </a:p>
          <a:p>
            <a:pPr lvl="2">
              <a:lnSpc>
                <a:spcPct val="90000"/>
              </a:lnSpc>
            </a:pPr>
            <a:r>
              <a:rPr lang="en-US" altLang="en-US" sz="2000" dirty="0"/>
              <a:t>IEEE Software Engineering Group</a:t>
            </a:r>
          </a:p>
          <a:p>
            <a:pPr lvl="1">
              <a:lnSpc>
                <a:spcPct val="90000"/>
              </a:lnSpc>
            </a:pPr>
            <a:r>
              <a:rPr lang="en-US" altLang="en-US" sz="2400" dirty="0"/>
              <a:t>Certifications</a:t>
            </a:r>
          </a:p>
          <a:p>
            <a:pPr lvl="2">
              <a:lnSpc>
                <a:spcPct val="90000"/>
              </a:lnSpc>
            </a:pPr>
            <a:r>
              <a:rPr lang="en-US" altLang="en-US" sz="2000" dirty="0"/>
              <a:t>PMI’s PMP (Project Management Professional)</a:t>
            </a:r>
          </a:p>
          <a:p>
            <a:pPr lvl="1">
              <a:lnSpc>
                <a:spcPct val="90000"/>
              </a:lnSpc>
            </a:pPr>
            <a:r>
              <a:rPr lang="en-US" altLang="en-US" sz="2400" dirty="0"/>
              <a:t> Tools</a:t>
            </a:r>
          </a:p>
          <a:p>
            <a:pPr lvl="2">
              <a:lnSpc>
                <a:spcPct val="90000"/>
              </a:lnSpc>
            </a:pPr>
            <a:r>
              <a:rPr lang="en-US" altLang="en-US" sz="2000" dirty="0"/>
              <a:t>MS Project</a:t>
            </a:r>
          </a:p>
          <a:p>
            <a:pPr lvl="2">
              <a:lnSpc>
                <a:spcPct val="90000"/>
              </a:lnSpc>
            </a:pPr>
            <a:r>
              <a:rPr lang="en-US" altLang="en-US" sz="2000" dirty="0"/>
              <a:t>Primavera Project Manager</a:t>
            </a:r>
          </a:p>
          <a:p>
            <a:pPr>
              <a:lnSpc>
                <a:spcPct val="90000"/>
              </a:lnSpc>
            </a:pPr>
            <a:endParaRPr lang="en-US" altLang="en-US" sz="2800" dirty="0"/>
          </a:p>
        </p:txBody>
      </p:sp>
      <p:sp>
        <p:nvSpPr>
          <p:cNvPr id="2" name="Slide Number Placeholder 1"/>
          <p:cNvSpPr>
            <a:spLocks noGrp="1"/>
          </p:cNvSpPr>
          <p:nvPr>
            <p:ph type="sldNum" sz="quarter" idx="12"/>
          </p:nvPr>
        </p:nvSpPr>
        <p:spPr/>
        <p:txBody>
          <a:bodyPr/>
          <a:lstStyle/>
          <a:p>
            <a:fld id="{16029373-6C5B-490F-B5A5-38FF4CFBCD5B}" type="slidenum">
              <a:rPr lang="en-US" smtClean="0"/>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2" end="2"/>
                                            </p:txEl>
                                          </p:spTgt>
                                        </p:tgtEl>
                                        <p:attrNameLst>
                                          <p:attrName>style.visibility</p:attrName>
                                        </p:attrNameLst>
                                      </p:cBhvr>
                                      <p:to>
                                        <p:strVal val="visible"/>
                                      </p:to>
                                    </p:set>
                                    <p:anim calcmode="lin" valueType="num">
                                      <p:cBhvr additive="base">
                                        <p:cTn id="7"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anim calcmode="lin" valueType="num">
                                      <p:cBhvr additive="base">
                                        <p:cTn id="11"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5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6259">
                                            <p:txEl>
                                              <p:pRg st="4" end="4"/>
                                            </p:txEl>
                                          </p:spTgt>
                                        </p:tgtEl>
                                        <p:attrNameLst>
                                          <p:attrName>style.visibility</p:attrName>
                                        </p:attrNameLst>
                                      </p:cBhvr>
                                      <p:to>
                                        <p:strVal val="visible"/>
                                      </p:to>
                                    </p:set>
                                    <p:anim calcmode="lin" valueType="num">
                                      <p:cBhvr additive="base">
                                        <p:cTn id="15"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6259">
                                            <p:txEl>
                                              <p:pRg st="5" end="5"/>
                                            </p:txEl>
                                          </p:spTgt>
                                        </p:tgtEl>
                                        <p:attrNameLst>
                                          <p:attrName>style.visibility</p:attrName>
                                        </p:attrNameLst>
                                      </p:cBhvr>
                                      <p:to>
                                        <p:strVal val="visible"/>
                                      </p:to>
                                    </p:set>
                                    <p:anim calcmode="lin" valueType="num">
                                      <p:cBhvr additive="base">
                                        <p:cTn id="21"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625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6259">
                                            <p:txEl>
                                              <p:pRg st="6" end="6"/>
                                            </p:txEl>
                                          </p:spTgt>
                                        </p:tgtEl>
                                        <p:attrNameLst>
                                          <p:attrName>style.visibility</p:attrName>
                                        </p:attrNameLst>
                                      </p:cBhvr>
                                      <p:to>
                                        <p:strVal val="visible"/>
                                      </p:to>
                                    </p:set>
                                    <p:anim calcmode="lin" valueType="num">
                                      <p:cBhvr additive="base">
                                        <p:cTn id="25"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what are the most important contributor to a successful software project?</a:t>
            </a:r>
          </a:p>
        </p:txBody>
      </p:sp>
      <p:sp>
        <p:nvSpPr>
          <p:cNvPr id="3" name="Content Placeholder 2"/>
          <p:cNvSpPr>
            <a:spLocks noGrp="1"/>
          </p:cNvSpPr>
          <p:nvPr>
            <p:ph idx="1"/>
          </p:nvPr>
        </p:nvSpPr>
        <p:spPr>
          <a:xfrm>
            <a:off x="442595" y="1853565"/>
            <a:ext cx="11191240" cy="4394835"/>
          </a:xfrm>
        </p:spPr>
        <p:txBody>
          <a:bodyPr/>
          <a:lstStyle/>
          <a:p>
            <a:pPr marL="0" indent="0">
              <a:buNone/>
            </a:pPr>
            <a:r>
              <a:rPr lang="en-US"/>
              <a:t>In a study published by the IEEE [Cur88], the engineering vice presidents of three major technology companies answered...</a:t>
            </a:r>
          </a:p>
          <a:p>
            <a:pPr marL="0" indent="0">
              <a:buNone/>
            </a:pPr>
            <a:r>
              <a:rPr lang="en-US"/>
              <a:t> </a:t>
            </a:r>
          </a:p>
          <a:p>
            <a:r>
              <a:rPr lang="en-US"/>
              <a:t>VP1: It’s not the tools that we use,</a:t>
            </a:r>
            <a:r>
              <a:rPr lang="en-US">
                <a:solidFill>
                  <a:srgbClr val="FF0000"/>
                </a:solidFill>
              </a:rPr>
              <a:t> it’s the people.</a:t>
            </a:r>
            <a:endParaRPr lang="en-US"/>
          </a:p>
          <a:p>
            <a:endParaRPr lang="en-US"/>
          </a:p>
          <a:p>
            <a:r>
              <a:rPr lang="en-US">
                <a:sym typeface="+mn-ea"/>
              </a:rPr>
              <a:t>VP1: The most important thing you do for a project is </a:t>
            </a:r>
            <a:r>
              <a:rPr lang="en-US">
                <a:solidFill>
                  <a:srgbClr val="FF0000"/>
                </a:solidFill>
                <a:sym typeface="+mn-ea"/>
              </a:rPr>
              <a:t>selecting the staff</a:t>
            </a:r>
          </a:p>
          <a:p>
            <a:endParaRPr lang="en-US"/>
          </a:p>
          <a:p>
            <a:r>
              <a:rPr lang="en-US">
                <a:sym typeface="+mn-ea"/>
              </a:rPr>
              <a:t>VP1: The only rule I have in management is to ensure I have </a:t>
            </a:r>
            <a:r>
              <a:rPr lang="en-US">
                <a:solidFill>
                  <a:srgbClr val="FF0000"/>
                </a:solidFill>
                <a:sym typeface="+mn-ea"/>
              </a:rPr>
              <a:t>good people</a:t>
            </a:r>
          </a:p>
        </p:txBody>
      </p:sp>
      <p:sp>
        <p:nvSpPr>
          <p:cNvPr id="4" name="Slide Number Placeholder 3"/>
          <p:cNvSpPr>
            <a:spLocks noGrp="1"/>
          </p:cNvSpPr>
          <p:nvPr>
            <p:ph type="sldNum" sz="quarter" idx="12"/>
          </p:nvPr>
        </p:nvSpPr>
        <p:spPr/>
        <p:txBody>
          <a:bodyPr/>
          <a:lstStyle/>
          <a:p>
            <a:fld id="{16029373-6C5B-490F-B5A5-38FF4CFBCD5B}"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95910"/>
            <a:ext cx="9404985" cy="987425"/>
          </a:xfrm>
        </p:spPr>
        <p:txBody>
          <a:bodyPr/>
          <a:lstStyle/>
          <a:p>
            <a:r>
              <a:rPr lang="en-US"/>
              <a:t>Software Team </a:t>
            </a:r>
          </a:p>
        </p:txBody>
      </p:sp>
      <p:sp>
        <p:nvSpPr>
          <p:cNvPr id="3" name="Content Placeholder 2"/>
          <p:cNvSpPr>
            <a:spLocks noGrp="1"/>
          </p:cNvSpPr>
          <p:nvPr>
            <p:ph idx="1"/>
          </p:nvPr>
        </p:nvSpPr>
        <p:spPr>
          <a:xfrm>
            <a:off x="304800" y="1283335"/>
            <a:ext cx="11619230" cy="5309870"/>
          </a:xfrm>
        </p:spPr>
        <p:txBody>
          <a:bodyPr>
            <a:noAutofit/>
          </a:bodyPr>
          <a:lstStyle/>
          <a:p>
            <a:pPr algn="just">
              <a:lnSpc>
                <a:spcPct val="150000"/>
              </a:lnSpc>
            </a:pPr>
            <a:r>
              <a:rPr lang="en-US" sz="2200"/>
              <a:t>You may be surprised to find out that there are </a:t>
            </a:r>
            <a:r>
              <a:rPr lang="en-US" sz="2200">
                <a:solidFill>
                  <a:srgbClr val="FF0000"/>
                </a:solidFill>
              </a:rPr>
              <a:t>many ways to achieve an team structure</a:t>
            </a:r>
            <a:r>
              <a:rPr lang="en-US" sz="2200"/>
              <a:t> that improves team efficiency</a:t>
            </a:r>
          </a:p>
          <a:p>
            <a:pPr algn="just">
              <a:lnSpc>
                <a:spcPct val="150000"/>
              </a:lnSpc>
            </a:pPr>
            <a:r>
              <a:rPr lang="en-US" sz="2200"/>
              <a:t>A team structure defines the </a:t>
            </a:r>
            <a:r>
              <a:rPr lang="en-US" sz="2200">
                <a:solidFill>
                  <a:srgbClr val="FF0000"/>
                </a:solidFill>
              </a:rPr>
              <a:t>relationships between activities, leadership, and team members.</a:t>
            </a:r>
            <a:r>
              <a:rPr lang="en-US" sz="2200"/>
              <a:t> </a:t>
            </a:r>
          </a:p>
          <a:p>
            <a:pPr algn="just">
              <a:lnSpc>
                <a:spcPct val="150000"/>
              </a:lnSpc>
            </a:pPr>
            <a:r>
              <a:rPr lang="en-US" sz="2200">
                <a:solidFill>
                  <a:srgbClr val="FF0000"/>
                </a:solidFill>
              </a:rPr>
              <a:t>Team structures can have a huge impact </a:t>
            </a:r>
            <a:r>
              <a:rPr lang="en-US" sz="2200"/>
              <a:t>on the distribution of authority and how teams collaborate and work together on a daily basis.</a:t>
            </a:r>
          </a:p>
          <a:p>
            <a:pPr algn="just">
              <a:lnSpc>
                <a:spcPct val="150000"/>
              </a:lnSpc>
            </a:pPr>
            <a:r>
              <a:rPr lang="en-US" sz="2200"/>
              <a:t>Each team structure features a different chain of command and offers unique ways to encourage teamwork </a:t>
            </a:r>
          </a:p>
        </p:txBody>
      </p:sp>
      <p:sp>
        <p:nvSpPr>
          <p:cNvPr id="4" name="Slide Number Placeholder 3"/>
          <p:cNvSpPr>
            <a:spLocks noGrp="1"/>
          </p:cNvSpPr>
          <p:nvPr>
            <p:ph type="sldNum" sz="quarter" idx="12"/>
          </p:nvPr>
        </p:nvSpPr>
        <p:spPr/>
        <p:txBody>
          <a:bodyPr/>
          <a:lstStyle/>
          <a:p>
            <a:fld id="{16029373-6C5B-490F-B5A5-38FF4CFBCD5B}" type="slidenum">
              <a:rPr lang="en-US" smtClean="0"/>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295910"/>
            <a:ext cx="9404985" cy="767715"/>
          </a:xfrm>
        </p:spPr>
        <p:txBody>
          <a:bodyPr/>
          <a:lstStyle/>
          <a:p>
            <a:r>
              <a:rPr lang="en-US"/>
              <a:t>Software Team </a:t>
            </a:r>
            <a:r>
              <a:rPr lang="en-US">
                <a:sym typeface="+mn-ea"/>
              </a:rPr>
              <a:t>Structures</a:t>
            </a:r>
            <a:endParaRPr lang="en-US"/>
          </a:p>
        </p:txBody>
      </p:sp>
      <p:sp>
        <p:nvSpPr>
          <p:cNvPr id="3" name="Content Placeholder 2"/>
          <p:cNvSpPr>
            <a:spLocks noGrp="1"/>
          </p:cNvSpPr>
          <p:nvPr>
            <p:ph idx="1"/>
          </p:nvPr>
        </p:nvSpPr>
        <p:spPr>
          <a:xfrm>
            <a:off x="442595" y="1274445"/>
            <a:ext cx="11481435" cy="5455920"/>
          </a:xfrm>
        </p:spPr>
        <p:txBody>
          <a:bodyPr>
            <a:normAutofit fontScale="90000" lnSpcReduction="20000"/>
          </a:bodyPr>
          <a:lstStyle/>
          <a:p>
            <a:pPr algn="just"/>
            <a:r>
              <a:rPr lang="en-US"/>
              <a:t>There are many team structures for software development in different </a:t>
            </a:r>
            <a:r>
              <a:rPr lang="en-US">
                <a:sym typeface="+mn-ea"/>
              </a:rPr>
              <a:t>organizations</a:t>
            </a:r>
          </a:p>
          <a:p>
            <a:pPr algn="just"/>
            <a:r>
              <a:rPr lang="en-US"/>
              <a:t>The “best” team structure depends on the management style of your organization</a:t>
            </a:r>
          </a:p>
          <a:p>
            <a:pPr algn="just"/>
            <a:r>
              <a:rPr lang="en-US"/>
              <a:t>Constantine [</a:t>
            </a:r>
            <a:r>
              <a:rPr lang="en-US">
                <a:sym typeface="+mn-ea"/>
              </a:rPr>
              <a:t>author</a:t>
            </a:r>
            <a:r>
              <a:rPr lang="en-US"/>
              <a:t>] suggests four structures for software engineering teams</a:t>
            </a:r>
          </a:p>
          <a:p>
            <a:pPr marL="457200" indent="-457200" algn="just">
              <a:lnSpc>
                <a:spcPct val="150000"/>
              </a:lnSpc>
              <a:buAutoNum type="arabicPeriod"/>
            </a:pPr>
            <a:r>
              <a:rPr lang="en-US" sz="2200">
                <a:solidFill>
                  <a:srgbClr val="FF0000"/>
                </a:solidFill>
              </a:rPr>
              <a:t>A closed paradigm structure:</a:t>
            </a:r>
            <a:r>
              <a:rPr lang="en-US" sz="2200"/>
              <a:t> </a:t>
            </a:r>
          </a:p>
          <a:p>
            <a:pPr lvl="1" algn="just">
              <a:lnSpc>
                <a:spcPct val="150000"/>
              </a:lnSpc>
            </a:pPr>
            <a:r>
              <a:rPr lang="en-US" sz="2000"/>
              <a:t>A team along a </a:t>
            </a:r>
            <a:r>
              <a:rPr lang="en-US" sz="2000">
                <a:solidFill>
                  <a:srgbClr val="FF0000"/>
                </a:solidFill>
              </a:rPr>
              <a:t>traditional hierarchy</a:t>
            </a:r>
            <a:r>
              <a:rPr lang="en-US" sz="2000"/>
              <a:t> of authority. </a:t>
            </a:r>
          </a:p>
          <a:p>
            <a:pPr lvl="1" algn="just">
              <a:lnSpc>
                <a:spcPct val="150000"/>
              </a:lnSpc>
            </a:pPr>
            <a:r>
              <a:rPr lang="en-US" sz="2000"/>
              <a:t>Such teams can work well when </a:t>
            </a:r>
            <a:r>
              <a:rPr lang="en-US" sz="2000">
                <a:solidFill>
                  <a:srgbClr val="FF0000"/>
                </a:solidFill>
              </a:rPr>
              <a:t>producing software that is quite similar to past efforts</a:t>
            </a:r>
            <a:r>
              <a:rPr lang="en-US" sz="2000"/>
              <a:t> </a:t>
            </a:r>
          </a:p>
          <a:p>
            <a:pPr lvl="1" algn="just">
              <a:lnSpc>
                <a:spcPct val="150000"/>
              </a:lnSpc>
            </a:pPr>
            <a:r>
              <a:rPr lang="en-US" sz="2000"/>
              <a:t>But they will be </a:t>
            </a:r>
            <a:r>
              <a:rPr lang="en-US" sz="2000">
                <a:solidFill>
                  <a:srgbClr val="FF0000"/>
                </a:solidFill>
              </a:rPr>
              <a:t>less innovative</a:t>
            </a:r>
            <a:r>
              <a:rPr lang="en-US" sz="2000"/>
              <a:t> when working within the closed paradigm.</a:t>
            </a:r>
          </a:p>
          <a:p>
            <a:pPr marL="457200" indent="-457200" algn="just">
              <a:lnSpc>
                <a:spcPct val="150000"/>
              </a:lnSpc>
              <a:buAutoNum type="arabicPeriod"/>
            </a:pPr>
            <a:r>
              <a:rPr lang="en-US" sz="2200">
                <a:solidFill>
                  <a:srgbClr val="FF0000"/>
                </a:solidFill>
              </a:rPr>
              <a:t>A random paradigm structure:</a:t>
            </a:r>
            <a:r>
              <a:rPr lang="en-US" sz="2200"/>
              <a:t> </a:t>
            </a:r>
          </a:p>
          <a:p>
            <a:pPr lvl="1" algn="just">
              <a:lnSpc>
                <a:spcPct val="150000"/>
              </a:lnSpc>
            </a:pPr>
            <a:r>
              <a:rPr lang="en-US" sz="2000"/>
              <a:t>A </a:t>
            </a:r>
            <a:r>
              <a:rPr lang="en-US" sz="2000">
                <a:solidFill>
                  <a:srgbClr val="FF0000"/>
                </a:solidFill>
              </a:rPr>
              <a:t>team loosely depends</a:t>
            </a:r>
            <a:r>
              <a:rPr lang="en-US" sz="2000"/>
              <a:t> on individual initiative of the team members. </a:t>
            </a:r>
          </a:p>
          <a:p>
            <a:pPr lvl="1" algn="just">
              <a:lnSpc>
                <a:spcPct val="150000"/>
              </a:lnSpc>
            </a:pPr>
            <a:r>
              <a:rPr lang="en-US" sz="2000"/>
              <a:t>When </a:t>
            </a:r>
            <a:r>
              <a:rPr lang="en-US" sz="2000">
                <a:solidFill>
                  <a:srgbClr val="FF0000"/>
                </a:solidFill>
              </a:rPr>
              <a:t>innovation or technological breakthrough</a:t>
            </a:r>
            <a:r>
              <a:rPr lang="en-US" sz="2000"/>
              <a:t> is required, teams following the random paradigm will excel. </a:t>
            </a:r>
          </a:p>
          <a:p>
            <a:pPr lvl="1" algn="just">
              <a:lnSpc>
                <a:spcPct val="150000"/>
              </a:lnSpc>
            </a:pPr>
            <a:r>
              <a:rPr lang="en-US" sz="2000"/>
              <a:t>But such teams may struggle when “</a:t>
            </a:r>
            <a:r>
              <a:rPr lang="en-US" sz="2000">
                <a:solidFill>
                  <a:srgbClr val="FF0000"/>
                </a:solidFill>
              </a:rPr>
              <a:t>orderly performance</a:t>
            </a:r>
            <a:r>
              <a:rPr lang="en-US" sz="2000"/>
              <a:t>” is required.</a:t>
            </a:r>
          </a:p>
        </p:txBody>
      </p:sp>
      <p:sp>
        <p:nvSpPr>
          <p:cNvPr id="4" name="Slide Number Placeholder 3"/>
          <p:cNvSpPr>
            <a:spLocks noGrp="1"/>
          </p:cNvSpPr>
          <p:nvPr>
            <p:ph type="sldNum" sz="quarter" idx="12"/>
          </p:nvPr>
        </p:nvSpPr>
        <p:spPr/>
        <p:txBody>
          <a:bodyPr/>
          <a:lstStyle/>
          <a:p>
            <a:fld id="{16029373-6C5B-490F-B5A5-38FF4CFBCD5B}" type="slidenum">
              <a:rPr lang="en-US" smtClean="0"/>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320" y="1062990"/>
            <a:ext cx="11522710" cy="5530215"/>
          </a:xfrm>
        </p:spPr>
        <p:txBody>
          <a:bodyPr/>
          <a:lstStyle/>
          <a:p>
            <a:pPr marL="0" indent="0" algn="just">
              <a:lnSpc>
                <a:spcPct val="100000"/>
              </a:lnSpc>
              <a:buNone/>
            </a:pPr>
            <a:r>
              <a:rPr lang="en-US" sz="2400">
                <a:solidFill>
                  <a:schemeClr val="bg1"/>
                </a:solidFill>
              </a:rPr>
              <a:t>3 .</a:t>
            </a:r>
            <a:r>
              <a:rPr lang="en-US" sz="2400"/>
              <a:t> </a:t>
            </a:r>
            <a:r>
              <a:rPr lang="en-US" sz="2400">
                <a:solidFill>
                  <a:srgbClr val="FF0000"/>
                </a:solidFill>
              </a:rPr>
              <a:t>An open paradigm</a:t>
            </a:r>
            <a:r>
              <a:rPr lang="en-US" sz="2400"/>
              <a:t> </a:t>
            </a:r>
          </a:p>
          <a:p>
            <a:pPr lvl="1" algn="just">
              <a:lnSpc>
                <a:spcPct val="100000"/>
              </a:lnSpc>
            </a:pPr>
            <a:r>
              <a:rPr lang="en-US" sz="2000"/>
              <a:t>Attempts to structure a team in a manner that achieves some of the controls associated with the closed paradigm </a:t>
            </a:r>
          </a:p>
          <a:p>
            <a:pPr lvl="1" algn="just">
              <a:lnSpc>
                <a:spcPct val="100000"/>
              </a:lnSpc>
            </a:pPr>
            <a:r>
              <a:rPr lang="en-US" sz="2000"/>
              <a:t>But also much of the innovation that occurs when using the random paradigm. </a:t>
            </a:r>
          </a:p>
          <a:p>
            <a:pPr lvl="1" algn="just">
              <a:lnSpc>
                <a:spcPct val="100000"/>
              </a:lnSpc>
            </a:pPr>
            <a:r>
              <a:rPr lang="en-US" sz="2000"/>
              <a:t>Work is performed </a:t>
            </a:r>
            <a:r>
              <a:rPr lang="en-US" sz="2000">
                <a:solidFill>
                  <a:srgbClr val="FF0000"/>
                </a:solidFill>
              </a:rPr>
              <a:t>collaboratively</a:t>
            </a:r>
            <a:r>
              <a:rPr lang="en-US" sz="2000"/>
              <a:t>, with </a:t>
            </a:r>
            <a:r>
              <a:rPr lang="en-US" sz="2000">
                <a:solidFill>
                  <a:srgbClr val="FF0000"/>
                </a:solidFill>
              </a:rPr>
              <a:t>heavy communication </a:t>
            </a:r>
          </a:p>
          <a:p>
            <a:pPr lvl="1" algn="just">
              <a:lnSpc>
                <a:spcPct val="100000"/>
              </a:lnSpc>
            </a:pPr>
            <a:r>
              <a:rPr lang="en-US" sz="2000"/>
              <a:t>Consensus-based </a:t>
            </a:r>
            <a:r>
              <a:rPr lang="en-US" sz="2000">
                <a:solidFill>
                  <a:srgbClr val="FF0000"/>
                </a:solidFill>
              </a:rPr>
              <a:t>decision making</a:t>
            </a:r>
            <a:r>
              <a:rPr lang="en-US" sz="2000"/>
              <a:t> the trademarks of open paradigm teams. </a:t>
            </a:r>
          </a:p>
          <a:p>
            <a:pPr lvl="1" algn="just">
              <a:lnSpc>
                <a:spcPct val="100000"/>
              </a:lnSpc>
            </a:pPr>
            <a:r>
              <a:rPr lang="en-US" sz="2000"/>
              <a:t>Well suited to the solution of </a:t>
            </a:r>
            <a:r>
              <a:rPr lang="en-US" sz="2000">
                <a:solidFill>
                  <a:srgbClr val="FF0000"/>
                </a:solidFill>
              </a:rPr>
              <a:t>complex problems</a:t>
            </a:r>
            <a:r>
              <a:rPr lang="en-US" sz="2000"/>
              <a:t> but may not perform as efficiently as other teams.</a:t>
            </a:r>
          </a:p>
          <a:p>
            <a:pPr marL="0" indent="0" algn="just">
              <a:lnSpc>
                <a:spcPct val="100000"/>
              </a:lnSpc>
              <a:buNone/>
            </a:pPr>
            <a:r>
              <a:rPr lang="en-US" sz="2400">
                <a:solidFill>
                  <a:schemeClr val="bg1"/>
                </a:solidFill>
                <a:sym typeface="+mn-ea"/>
              </a:rPr>
              <a:t>4 .</a:t>
            </a:r>
            <a:r>
              <a:rPr lang="en-US" sz="2400">
                <a:sym typeface="+mn-ea"/>
              </a:rPr>
              <a:t> </a:t>
            </a:r>
            <a:r>
              <a:rPr lang="en-US" sz="2400">
                <a:solidFill>
                  <a:srgbClr val="FF0000"/>
                </a:solidFill>
                <a:sym typeface="+mn-ea"/>
              </a:rPr>
              <a:t>A synchronous paradigm</a:t>
            </a:r>
            <a:r>
              <a:rPr lang="en-US" sz="2400">
                <a:sym typeface="+mn-ea"/>
              </a:rPr>
              <a:t> </a:t>
            </a:r>
          </a:p>
          <a:p>
            <a:pPr lvl="1" algn="just">
              <a:lnSpc>
                <a:spcPct val="100000"/>
              </a:lnSpc>
            </a:pPr>
            <a:r>
              <a:rPr lang="en-US" sz="2000">
                <a:sym typeface="+mn-ea"/>
              </a:rPr>
              <a:t>On the natural compartmentalization of a </a:t>
            </a:r>
            <a:r>
              <a:rPr lang="en-US" sz="2000"/>
              <a:t>problem </a:t>
            </a:r>
          </a:p>
          <a:p>
            <a:pPr lvl="1" algn="just">
              <a:lnSpc>
                <a:spcPct val="100000"/>
              </a:lnSpc>
            </a:pPr>
            <a:r>
              <a:rPr lang="en-US" sz="2000"/>
              <a:t>Organizes team members to work on pieces of the problem with little active communication among themselves.</a:t>
            </a:r>
          </a:p>
        </p:txBody>
      </p:sp>
      <p:sp>
        <p:nvSpPr>
          <p:cNvPr id="4" name="Slide Number Placeholder 3"/>
          <p:cNvSpPr>
            <a:spLocks noGrp="1"/>
          </p:cNvSpPr>
          <p:nvPr>
            <p:ph type="sldNum" sz="quarter" idx="12"/>
          </p:nvPr>
        </p:nvSpPr>
        <p:spPr/>
        <p:txBody>
          <a:bodyPr/>
          <a:lstStyle/>
          <a:p>
            <a:fld id="{16029373-6C5B-490F-B5A5-38FF4CFBCD5B}" type="slidenum">
              <a:rPr lang="en-US" smtClean="0"/>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95910"/>
            <a:ext cx="9404985" cy="932815"/>
          </a:xfrm>
        </p:spPr>
        <p:txBody>
          <a:bodyPr/>
          <a:lstStyle/>
          <a:p>
            <a:r>
              <a:rPr lang="en-US"/>
              <a:t> Agile Teams</a:t>
            </a:r>
          </a:p>
        </p:txBody>
      </p:sp>
      <p:sp>
        <p:nvSpPr>
          <p:cNvPr id="3" name="Content Placeholder 2"/>
          <p:cNvSpPr>
            <a:spLocks noGrp="1"/>
          </p:cNvSpPr>
          <p:nvPr>
            <p:ph idx="1"/>
          </p:nvPr>
        </p:nvSpPr>
        <p:spPr>
          <a:xfrm>
            <a:off x="342900" y="1229360"/>
            <a:ext cx="11374120" cy="5019040"/>
          </a:xfrm>
        </p:spPr>
        <p:txBody>
          <a:bodyPr/>
          <a:lstStyle/>
          <a:p>
            <a:r>
              <a:rPr lang="en-US"/>
              <a:t>The </a:t>
            </a:r>
            <a:r>
              <a:rPr lang="en-US">
                <a:solidFill>
                  <a:srgbClr val="FF0000"/>
                </a:solidFill>
              </a:rPr>
              <a:t>small, highly motivated project team</a:t>
            </a:r>
            <a:r>
              <a:rPr lang="en-US"/>
              <a:t>, also called an agile team, adopts many of the characteristics of successful software project teams</a:t>
            </a:r>
          </a:p>
          <a:p>
            <a:r>
              <a:rPr lang="en-US"/>
              <a:t>The agile philosophy stresses individual (team member) competency coupled with </a:t>
            </a:r>
            <a:r>
              <a:rPr lang="en-US">
                <a:solidFill>
                  <a:srgbClr val="FF0000"/>
                </a:solidFill>
              </a:rPr>
              <a:t>group collaboration</a:t>
            </a:r>
          </a:p>
          <a:p>
            <a:r>
              <a:rPr lang="en-US"/>
              <a:t>If the people on the project are good enough, they can use almost any process and accomplish their assignment.</a:t>
            </a:r>
          </a:p>
          <a:p>
            <a:r>
              <a:rPr lang="en-US"/>
              <a:t>Agile teams are </a:t>
            </a:r>
            <a:r>
              <a:rPr lang="en-US">
                <a:solidFill>
                  <a:srgbClr val="FF0000"/>
                </a:solidFill>
              </a:rPr>
              <a:t>self-organizing</a:t>
            </a:r>
            <a:r>
              <a:rPr lang="en-US"/>
              <a:t>.</a:t>
            </a:r>
          </a:p>
          <a:p>
            <a:r>
              <a:rPr lang="en-US"/>
              <a:t>The team is allowed to select its own approach (e.g., process, methods, tools)</a:t>
            </a:r>
          </a:p>
          <a:p>
            <a:r>
              <a:rPr lang="en-US"/>
              <a:t>The team adapts its approach in a way that accomplishes an increment of work.</a:t>
            </a:r>
          </a:p>
        </p:txBody>
      </p:sp>
      <p:sp>
        <p:nvSpPr>
          <p:cNvPr id="4" name="Slide Number Placeholder 3"/>
          <p:cNvSpPr>
            <a:spLocks noGrp="1"/>
          </p:cNvSpPr>
          <p:nvPr>
            <p:ph type="sldNum" sz="quarter" idx="12"/>
          </p:nvPr>
        </p:nvSpPr>
        <p:spPr/>
        <p:txBody>
          <a:bodyPr/>
          <a:lstStyle/>
          <a:p>
            <a:fld id="{16029373-6C5B-490F-B5A5-38FF4CFBCD5B}" type="slidenum">
              <a:rPr lang="en-US" smtClean="0"/>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149860"/>
            <a:ext cx="9873615" cy="1703705"/>
          </a:xfrm>
        </p:spPr>
        <p:txBody>
          <a:bodyPr/>
          <a:lstStyle/>
          <a:p>
            <a:r>
              <a:rPr lang="en-US"/>
              <a:t>Factors to considered when chossing a team  </a:t>
            </a:r>
          </a:p>
        </p:txBody>
      </p:sp>
      <p:sp>
        <p:nvSpPr>
          <p:cNvPr id="3" name="Content Placeholder 2"/>
          <p:cNvSpPr>
            <a:spLocks noGrp="1"/>
          </p:cNvSpPr>
          <p:nvPr>
            <p:ph idx="1"/>
          </p:nvPr>
        </p:nvSpPr>
        <p:spPr>
          <a:xfrm>
            <a:off x="442595" y="1853565"/>
            <a:ext cx="11329035" cy="4697730"/>
          </a:xfrm>
        </p:spPr>
        <p:txBody>
          <a:bodyPr/>
          <a:lstStyle/>
          <a:p>
            <a:r>
              <a:rPr lang="en-US" sz="2400">
                <a:solidFill>
                  <a:srgbClr val="FF0000"/>
                </a:solidFill>
              </a:rPr>
              <a:t>Difficulty </a:t>
            </a:r>
            <a:r>
              <a:rPr lang="en-US" sz="2400"/>
              <a:t>of the problem to be solved</a:t>
            </a:r>
          </a:p>
          <a:p>
            <a:r>
              <a:rPr lang="en-US" sz="2400"/>
              <a:t>“</a:t>
            </a:r>
            <a:r>
              <a:rPr lang="en-US" sz="2400">
                <a:solidFill>
                  <a:srgbClr val="FF0000"/>
                </a:solidFill>
              </a:rPr>
              <a:t>Size</a:t>
            </a:r>
            <a:r>
              <a:rPr lang="en-US" sz="2400"/>
              <a:t>” of the resultant program(s) in lines of code or function points</a:t>
            </a:r>
          </a:p>
          <a:p>
            <a:r>
              <a:rPr lang="en-US" sz="2400">
                <a:solidFill>
                  <a:srgbClr val="FF0000"/>
                </a:solidFill>
              </a:rPr>
              <a:t>Time </a:t>
            </a:r>
            <a:r>
              <a:rPr lang="en-US" sz="2400"/>
              <a:t>that the team will stay together (team lifetime)</a:t>
            </a:r>
          </a:p>
          <a:p>
            <a:r>
              <a:rPr lang="en-US" sz="2400"/>
              <a:t>Degree to which the problem can be </a:t>
            </a:r>
            <a:r>
              <a:rPr lang="en-US" sz="2400">
                <a:solidFill>
                  <a:srgbClr val="FF0000"/>
                </a:solidFill>
              </a:rPr>
              <a:t>modularized</a:t>
            </a:r>
            <a:endParaRPr lang="en-US" sz="2400"/>
          </a:p>
          <a:p>
            <a:r>
              <a:rPr lang="en-US" sz="2400">
                <a:solidFill>
                  <a:srgbClr val="FF0000"/>
                </a:solidFill>
              </a:rPr>
              <a:t>Required quality and reliability</a:t>
            </a:r>
            <a:r>
              <a:rPr lang="en-US" sz="2400"/>
              <a:t> of the system to be built</a:t>
            </a:r>
          </a:p>
          <a:p>
            <a:r>
              <a:rPr lang="en-US" sz="2400">
                <a:solidFill>
                  <a:srgbClr val="FF0000"/>
                </a:solidFill>
              </a:rPr>
              <a:t>Rigidity </a:t>
            </a:r>
            <a:r>
              <a:rPr lang="en-US" sz="2400"/>
              <a:t>of the delivery date</a:t>
            </a:r>
          </a:p>
          <a:p>
            <a:r>
              <a:rPr lang="en-US" sz="2400">
                <a:solidFill>
                  <a:srgbClr val="FF0000"/>
                </a:solidFill>
              </a:rPr>
              <a:t>Degree of sociability</a:t>
            </a:r>
            <a:r>
              <a:rPr lang="en-US" sz="2400"/>
              <a:t> (communication) required for the project</a:t>
            </a:r>
          </a:p>
        </p:txBody>
      </p:sp>
      <p:sp>
        <p:nvSpPr>
          <p:cNvPr id="4" name="Slide Number Placeholder 3"/>
          <p:cNvSpPr>
            <a:spLocks noGrp="1"/>
          </p:cNvSpPr>
          <p:nvPr>
            <p:ph type="sldNum" sz="quarter" idx="12"/>
          </p:nvPr>
        </p:nvSpPr>
        <p:spPr/>
        <p:txBody>
          <a:bodyPr/>
          <a:lstStyle/>
          <a:p>
            <a:fld id="{16029373-6C5B-490F-B5A5-38FF4CFBCD5B}" type="slidenum">
              <a:rPr lang="en-US" smtClean="0"/>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25" y="295910"/>
            <a:ext cx="11290935" cy="1557655"/>
          </a:xfrm>
        </p:spPr>
        <p:txBody>
          <a:bodyPr/>
          <a:lstStyle/>
          <a:p>
            <a:r>
              <a:rPr lang="en-US" sz="4000"/>
              <a:t>Important aspects of people management</a:t>
            </a:r>
          </a:p>
        </p:txBody>
      </p:sp>
      <p:sp>
        <p:nvSpPr>
          <p:cNvPr id="3" name="Content Placeholder 2"/>
          <p:cNvSpPr>
            <a:spLocks noGrp="1"/>
          </p:cNvSpPr>
          <p:nvPr>
            <p:ph idx="1"/>
          </p:nvPr>
        </p:nvSpPr>
        <p:spPr>
          <a:xfrm>
            <a:off x="339725" y="1441450"/>
            <a:ext cx="11290935" cy="5113020"/>
          </a:xfrm>
        </p:spPr>
        <p:txBody>
          <a:bodyPr>
            <a:normAutofit lnSpcReduction="10000"/>
          </a:bodyPr>
          <a:lstStyle/>
          <a:p>
            <a:r>
              <a:rPr lang="en-US"/>
              <a:t>Motivate the project team</a:t>
            </a:r>
          </a:p>
          <a:p>
            <a:r>
              <a:rPr lang="en-US"/>
              <a:t>Manage working groups</a:t>
            </a:r>
          </a:p>
          <a:p>
            <a:r>
              <a:rPr lang="en-US"/>
              <a:t>Compose groups</a:t>
            </a:r>
          </a:p>
          <a:p>
            <a:r>
              <a:rPr lang="en-US"/>
              <a:t>Maintain good communication between group members</a:t>
            </a:r>
          </a:p>
          <a:p>
            <a:r>
              <a:rPr lang="en-US"/>
              <a:t>Organize group members</a:t>
            </a:r>
          </a:p>
          <a:p>
            <a:r>
              <a:rPr lang="en-US"/>
              <a:t>Provides a good working environment</a:t>
            </a:r>
          </a:p>
          <a:p>
            <a:r>
              <a:rPr lang="en-US"/>
              <a:t>Ability to motivate</a:t>
            </a:r>
          </a:p>
          <a:p>
            <a:r>
              <a:rPr lang="en-US"/>
              <a:t>Patience</a:t>
            </a:r>
          </a:p>
          <a:p>
            <a:r>
              <a:rPr lang="en-US"/>
              <a:t>Ability to give credit where credit is due</a:t>
            </a:r>
          </a:p>
          <a:p>
            <a:r>
              <a:rPr lang="en-US"/>
              <a:t>Problem-solving skills</a:t>
            </a:r>
          </a:p>
          <a:p>
            <a:r>
              <a:rPr lang="en-US"/>
              <a:t>Accountability</a:t>
            </a:r>
          </a:p>
          <a:p>
            <a:r>
              <a:rPr lang="en-US"/>
              <a:t>Positivity</a:t>
            </a:r>
          </a:p>
        </p:txBody>
      </p:sp>
      <p:sp>
        <p:nvSpPr>
          <p:cNvPr id="4" name="Slide Number Placeholder 3"/>
          <p:cNvSpPr>
            <a:spLocks noGrp="1"/>
          </p:cNvSpPr>
          <p:nvPr>
            <p:ph type="sldNum" sz="quarter" idx="12"/>
          </p:nvPr>
        </p:nvSpPr>
        <p:spPr/>
        <p:txBody>
          <a:bodyPr/>
          <a:lstStyle/>
          <a:p>
            <a:fld id="{16029373-6C5B-490F-B5A5-38FF4CFBCD5B}"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235" y="295910"/>
            <a:ext cx="9694545" cy="1557655"/>
          </a:xfrm>
        </p:spPr>
        <p:txBody>
          <a:bodyPr/>
          <a:lstStyle/>
          <a:p>
            <a:r>
              <a:rPr lang="en-US" sz="3600"/>
              <a:t>How to achieve a high-performance team</a:t>
            </a:r>
          </a:p>
        </p:txBody>
      </p:sp>
      <p:sp>
        <p:nvSpPr>
          <p:cNvPr id="4" name="Slide Number Placeholder 3"/>
          <p:cNvSpPr>
            <a:spLocks noGrp="1"/>
          </p:cNvSpPr>
          <p:nvPr>
            <p:ph type="sldNum" sz="quarter" idx="12"/>
          </p:nvPr>
        </p:nvSpPr>
        <p:spPr/>
        <p:txBody>
          <a:bodyPr/>
          <a:lstStyle/>
          <a:p>
            <a:fld id="{16029373-6C5B-490F-B5A5-38FF4CFBCD5B}" type="slidenum">
              <a:rPr lang="en-US" smtClean="0"/>
              <a:t>47</a:t>
            </a:fld>
            <a:endParaRPr lang="en-US"/>
          </a:p>
        </p:txBody>
      </p:sp>
      <p:pic>
        <p:nvPicPr>
          <p:cNvPr id="5" name="Picture 4"/>
          <p:cNvPicPr>
            <a:picLocks noChangeAspect="1"/>
          </p:cNvPicPr>
          <p:nvPr/>
        </p:nvPicPr>
        <p:blipFill>
          <a:blip r:embed="rId2"/>
          <a:stretch>
            <a:fillRect/>
          </a:stretch>
        </p:blipFill>
        <p:spPr>
          <a:xfrm>
            <a:off x="2530475" y="1063625"/>
            <a:ext cx="5612130" cy="571055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16FB3B-6C50-43A9-8828-BCE7C1EAE9BF}" type="slidenum">
              <a:rPr lang="en-US" altLang="en-US"/>
              <a:t>48</a:t>
            </a:fld>
            <a:endParaRPr lang="en-US" altLang="en-US"/>
          </a:p>
        </p:txBody>
      </p:sp>
      <p:sp>
        <p:nvSpPr>
          <p:cNvPr id="577538" name="Rectangle 2"/>
          <p:cNvSpPr>
            <a:spLocks noGrp="1" noChangeArrowheads="1"/>
          </p:cNvSpPr>
          <p:nvPr>
            <p:ph type="title"/>
          </p:nvPr>
        </p:nvSpPr>
        <p:spPr>
          <a:xfrm>
            <a:off x="1981200" y="-6227"/>
            <a:ext cx="7772400" cy="685800"/>
          </a:xfrm>
        </p:spPr>
        <p:txBody>
          <a:bodyPr/>
          <a:lstStyle/>
          <a:p>
            <a:r>
              <a:rPr lang="en-US" altLang="en-US" sz="4000" dirty="0"/>
              <a:t>Project Managment Tool UI</a:t>
            </a:r>
          </a:p>
        </p:txBody>
      </p:sp>
      <p:pic>
        <p:nvPicPr>
          <p:cNvPr id="57753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973" y="882772"/>
            <a:ext cx="9872568" cy="617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tretch>
            <a:fillRect/>
          </a:stretch>
        </p:blipFill>
        <p:spPr bwMode="auto">
          <a:xfrm>
            <a:off x="6375400" y="1343967"/>
            <a:ext cx="3438369" cy="4495800"/>
          </a:xfrm>
          <a:prstGeom prst="rect">
            <a:avLst/>
          </a:prstGeom>
          <a:effectLst>
            <a:outerShdw blurRad="508000" dist="50800" dir="5400000" sx="108000" sy="108000" algn="ctr" rotWithShape="0">
              <a:schemeClr val="accent1">
                <a:lumMod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pic>
      <p:sp>
        <p:nvSpPr>
          <p:cNvPr id="3" name="Title 2"/>
          <p:cNvSpPr>
            <a:spLocks noGrp="1"/>
          </p:cNvSpPr>
          <p:nvPr>
            <p:ph type="title"/>
          </p:nvPr>
        </p:nvSpPr>
        <p:spPr>
          <a:xfrm>
            <a:off x="1981200" y="152400"/>
            <a:ext cx="8229600" cy="838200"/>
          </a:xfrm>
        </p:spPr>
        <p:txBody>
          <a:bodyPr/>
          <a:lstStyle/>
          <a:p>
            <a:pPr algn="ctr"/>
            <a:r>
              <a:rPr b="1">
                <a:latin typeface="Times New Roman" panose="02020603050405020304" pitchFamily="18" charset="0"/>
                <a:cs typeface="Times New Roman" panose="02020603050405020304" pitchFamily="18" charset="0"/>
              </a:rPr>
              <a:t>Thanks for your attention!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2095500" y="1790703"/>
            <a:ext cx="3276600" cy="646331"/>
          </a:xfrm>
          <a:prstGeom prst="rect">
            <a:avLst/>
          </a:prstGeom>
        </p:spPr>
        <p:txBody>
          <a:bodyPr wrap="square">
            <a:spAutoFit/>
          </a:bodyPr>
          <a:lstStyle/>
          <a:p>
            <a:r>
              <a:rPr lang="en-US" sz="3600" b="1" dirty="0">
                <a:solidFill>
                  <a:srgbClr val="FF0000"/>
                </a:solidFill>
                <a:latin typeface="Times New Roman" panose="02020603050405020304" pitchFamily="18" charset="0"/>
                <a:cs typeface="Times New Roman" panose="02020603050405020304" pitchFamily="18" charset="0"/>
              </a:rPr>
              <a:t>Any Question?</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6029373-6C5B-490F-B5A5-38FF4CFBCD5B}" type="slidenum">
              <a:rPr lang="en-US" smtClean="0"/>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0"/>
                                        <p:tgtEl>
                                          <p:spTgt spid="1028"/>
                                        </p:tgtEl>
                                      </p:cBhvr>
                                    </p:animEffect>
                                    <p:anim calcmode="lin" valueType="num">
                                      <p:cBhvr>
                                        <p:cTn id="8" dur="5000" fill="hold"/>
                                        <p:tgtEl>
                                          <p:spTgt spid="1028"/>
                                        </p:tgtEl>
                                        <p:attrNameLst>
                                          <p:attrName>style.rotation</p:attrName>
                                        </p:attrNameLst>
                                      </p:cBhvr>
                                      <p:tavLst>
                                        <p:tav tm="0">
                                          <p:val>
                                            <p:fltVal val="720"/>
                                          </p:val>
                                        </p:tav>
                                        <p:tav tm="100000">
                                          <p:val>
                                            <p:fltVal val="0"/>
                                          </p:val>
                                        </p:tav>
                                      </p:tavLst>
                                    </p:anim>
                                    <p:anim calcmode="lin" valueType="num">
                                      <p:cBhvr>
                                        <p:cTn id="9" dur="5000" fill="hold"/>
                                        <p:tgtEl>
                                          <p:spTgt spid="1028"/>
                                        </p:tgtEl>
                                        <p:attrNameLst>
                                          <p:attrName>ppt_h</p:attrName>
                                        </p:attrNameLst>
                                      </p:cBhvr>
                                      <p:tavLst>
                                        <p:tav tm="0">
                                          <p:val>
                                            <p:fltVal val="0"/>
                                          </p:val>
                                        </p:tav>
                                        <p:tav tm="100000">
                                          <p:val>
                                            <p:strVal val="#ppt_h"/>
                                          </p:val>
                                        </p:tav>
                                      </p:tavLst>
                                    </p:anim>
                                    <p:anim calcmode="lin" valueType="num">
                                      <p:cBhvr>
                                        <p:cTn id="10" dur="5000" fill="hold"/>
                                        <p:tgtEl>
                                          <p:spTgt spid="1028"/>
                                        </p:tgtEl>
                                        <p:attrNameLst>
                                          <p:attrName>ppt_w</p:attrName>
                                        </p:attrNameLst>
                                      </p:cBhvr>
                                      <p:tavLst>
                                        <p:tav tm="0">
                                          <p:val>
                                            <p:fltVal val="0"/>
                                          </p:val>
                                        </p:tav>
                                        <p:tav tm="100000">
                                          <p:val>
                                            <p:strVal val="#ppt_w"/>
                                          </p:val>
                                        </p:tav>
                                      </p:tavLst>
                                    </p:anim>
                                  </p:childTnLst>
                                </p:cTn>
                              </p:par>
                            </p:childTnLst>
                          </p:cTn>
                        </p:par>
                        <p:par>
                          <p:cTn id="11" fill="hold">
                            <p:stCondLst>
                              <p:cond delay="5000"/>
                            </p:stCondLst>
                            <p:childTnLst>
                              <p:par>
                                <p:cTn id="12" presetID="35" presetClass="entr" presetSubtype="0" fill="hold" grpId="0" nodeType="afterEffect">
                                  <p:stCondLst>
                                    <p:cond delay="0"/>
                                  </p:stCondLst>
                                  <p:iterate type="lt">
                                    <p:tmPct val="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0"/>
                                        <p:tgtEl>
                                          <p:spTgt spid="7"/>
                                        </p:tgtEl>
                                      </p:cBhvr>
                                    </p:animEffect>
                                    <p:anim calcmode="lin" valueType="num">
                                      <p:cBhvr>
                                        <p:cTn id="15" dur="5000" fill="hold"/>
                                        <p:tgtEl>
                                          <p:spTgt spid="7"/>
                                        </p:tgtEl>
                                        <p:attrNameLst>
                                          <p:attrName>style.rotation</p:attrName>
                                        </p:attrNameLst>
                                      </p:cBhvr>
                                      <p:tavLst>
                                        <p:tav tm="0">
                                          <p:val>
                                            <p:fltVal val="720"/>
                                          </p:val>
                                        </p:tav>
                                        <p:tav tm="100000">
                                          <p:val>
                                            <p:fltVal val="0"/>
                                          </p:val>
                                        </p:tav>
                                      </p:tavLst>
                                    </p:anim>
                                    <p:anim calcmode="lin" valueType="num">
                                      <p:cBhvr>
                                        <p:cTn id="16" dur="5000" fill="hold"/>
                                        <p:tgtEl>
                                          <p:spTgt spid="7"/>
                                        </p:tgtEl>
                                        <p:attrNameLst>
                                          <p:attrName>ppt_h</p:attrName>
                                        </p:attrNameLst>
                                      </p:cBhvr>
                                      <p:tavLst>
                                        <p:tav tm="0">
                                          <p:val>
                                            <p:fltVal val="0"/>
                                          </p:val>
                                        </p:tav>
                                        <p:tav tm="100000">
                                          <p:val>
                                            <p:strVal val="#ppt_h"/>
                                          </p:val>
                                        </p:tav>
                                      </p:tavLst>
                                    </p:anim>
                                    <p:anim calcmode="lin" valueType="num">
                                      <p:cBhvr>
                                        <p:cTn id="17" dur="5000" fill="hold"/>
                                        <p:tgtEl>
                                          <p:spTgt spid="7"/>
                                        </p:tgtEl>
                                        <p:attrNameLst>
                                          <p:attrName>ppt_w</p:attrName>
                                        </p:attrNameLst>
                                      </p:cBhvr>
                                      <p:tavLst>
                                        <p:tav tm="0">
                                          <p:val>
                                            <p:fltVal val="0"/>
                                          </p:val>
                                        </p:tav>
                                        <p:tav tm="100000">
                                          <p:val>
                                            <p:strVal val="#ppt_w"/>
                                          </p:val>
                                        </p:tav>
                                      </p:tavLst>
                                    </p:anim>
                                  </p:childTnLst>
                                </p:cTn>
                              </p:par>
                            </p:childTnLst>
                          </p:cTn>
                        </p:par>
                        <p:par>
                          <p:cTn id="18" fill="hold">
                            <p:stCondLst>
                              <p:cond delay="5000"/>
                            </p:stCondLst>
                            <p:childTnLst>
                              <p:par>
                                <p:cTn id="19" presetID="21" presetClass="emph" presetSubtype="0" fill="hold" grpId="11" nodeType="afterEffect">
                                  <p:stCondLst>
                                    <p:cond delay="0"/>
                                  </p:stCondLst>
                                  <p:iterate type="lt">
                                    <p:tmPct val="0"/>
                                  </p:iterate>
                                  <p:childTnLst>
                                    <p:animClr clrSpc="hsl" dir="cw">
                                      <p:cBhvr override="childStyle">
                                        <p:cTn id="20" dur="5000" fill="hold"/>
                                        <p:tgtEl>
                                          <p:spTgt spid="7"/>
                                        </p:tgtEl>
                                        <p:attrNameLst>
                                          <p:attrName>style.color</p:attrName>
                                        </p:attrNameLst>
                                      </p:cBhvr>
                                      <p:by>
                                        <p:hsl h="7200000" s="0" l="0"/>
                                      </p:by>
                                    </p:animClr>
                                    <p:animClr clrSpc="hsl" dir="cw">
                                      <p:cBhvr>
                                        <p:cTn id="21" dur="5000" fill="hold"/>
                                        <p:tgtEl>
                                          <p:spTgt spid="7"/>
                                        </p:tgtEl>
                                        <p:attrNameLst>
                                          <p:attrName>fillcolor</p:attrName>
                                        </p:attrNameLst>
                                      </p:cBhvr>
                                      <p:by>
                                        <p:hsl h="7200000" s="0" l="0"/>
                                      </p:by>
                                    </p:animClr>
                                    <p:animClr clrSpc="hsl" dir="cw">
                                      <p:cBhvr>
                                        <p:cTn id="22" dur="5000" fill="hold"/>
                                        <p:tgtEl>
                                          <p:spTgt spid="7"/>
                                        </p:tgtEl>
                                        <p:attrNameLst>
                                          <p:attrName>stroke.color</p:attrName>
                                        </p:attrNameLst>
                                      </p:cBhvr>
                                      <p:by>
                                        <p:hsl h="7200000" s="0" l="0"/>
                                      </p:by>
                                    </p:animClr>
                                    <p:set>
                                      <p:cBhvr>
                                        <p:cTn id="23" dur="5000" fill="hold"/>
                                        <p:tgtEl>
                                          <p:spTgt spid="7"/>
                                        </p:tgtEl>
                                        <p:attrNameLst>
                                          <p:attrName>fill.type</p:attrName>
                                        </p:attrNameLst>
                                      </p:cBhvr>
                                      <p:to>
                                        <p:strVal val="solid"/>
                                      </p:to>
                                    </p:set>
                                  </p:childTnLst>
                                </p:cTn>
                              </p:par>
                            </p:childTnLst>
                          </p:cTn>
                        </p:par>
                        <p:par>
                          <p:cTn id="24" fill="hold">
                            <p:stCondLst>
                              <p:cond delay="10000"/>
                            </p:stCondLst>
                            <p:childTnLst>
                              <p:par>
                                <p:cTn id="25" presetID="22" presetClass="emph" presetSubtype="0" fill="hold" grpId="3" nodeType="afterEffect">
                                  <p:stCondLst>
                                    <p:cond delay="0"/>
                                  </p:stCondLst>
                                  <p:iterate type="lt">
                                    <p:tmPct val="0"/>
                                  </p:iterate>
                                  <p:childTnLst>
                                    <p:animClr clrSpc="hsl" dir="cw">
                                      <p:cBhvr override="childStyle">
                                        <p:cTn id="26" dur="5000" fill="hold"/>
                                        <p:tgtEl>
                                          <p:spTgt spid="7"/>
                                        </p:tgtEl>
                                        <p:attrNameLst>
                                          <p:attrName>style.color</p:attrName>
                                        </p:attrNameLst>
                                      </p:cBhvr>
                                      <p:by>
                                        <p:hsl h="-7200000" s="0" l="0"/>
                                      </p:by>
                                    </p:animClr>
                                    <p:animClr clrSpc="hsl" dir="cw">
                                      <p:cBhvr>
                                        <p:cTn id="27" dur="5000" fill="hold"/>
                                        <p:tgtEl>
                                          <p:spTgt spid="7"/>
                                        </p:tgtEl>
                                        <p:attrNameLst>
                                          <p:attrName>fillcolor</p:attrName>
                                        </p:attrNameLst>
                                      </p:cBhvr>
                                      <p:by>
                                        <p:hsl h="-7200000" s="0" l="0"/>
                                      </p:by>
                                    </p:animClr>
                                    <p:animClr clrSpc="hsl" dir="cw">
                                      <p:cBhvr>
                                        <p:cTn id="28" dur="5000" fill="hold"/>
                                        <p:tgtEl>
                                          <p:spTgt spid="7"/>
                                        </p:tgtEl>
                                        <p:attrNameLst>
                                          <p:attrName>stroke.color</p:attrName>
                                        </p:attrNameLst>
                                      </p:cBhvr>
                                      <p:by>
                                        <p:hsl h="-7200000" s="0" l="0"/>
                                      </p:by>
                                    </p:animClr>
                                    <p:set>
                                      <p:cBhvr>
                                        <p:cTn id="29" dur="5000" fill="hold"/>
                                        <p:tgtEl>
                                          <p:spTgt spid="7"/>
                                        </p:tgtEl>
                                        <p:attrNameLst>
                                          <p:attrName>fill.type</p:attrName>
                                        </p:attrNameLst>
                                      </p:cBhvr>
                                      <p:to>
                                        <p:strVal val="solid"/>
                                      </p:to>
                                    </p:set>
                                  </p:childTnLst>
                                </p:cTn>
                              </p:par>
                            </p:childTnLst>
                          </p:cTn>
                        </p:par>
                        <p:par>
                          <p:cTn id="30" fill="hold">
                            <p:stCondLst>
                              <p:cond delay="15000"/>
                            </p:stCondLst>
                            <p:childTnLst>
                              <p:par>
                                <p:cTn id="31" presetID="8" presetClass="emph" presetSubtype="0" fill="hold" grpId="1" nodeType="afterEffect">
                                  <p:stCondLst>
                                    <p:cond delay="0"/>
                                  </p:stCondLst>
                                  <p:iterate type="lt">
                                    <p:tmPct val="0"/>
                                  </p:iterate>
                                  <p:childTnLst>
                                    <p:animRot by="21600000">
                                      <p:cBhvr>
                                        <p:cTn id="32" dur="5000" fill="hold"/>
                                        <p:tgtEl>
                                          <p:spTgt spid="7"/>
                                        </p:tgtEl>
                                        <p:attrNameLst>
                                          <p:attrName>r</p:attrName>
                                        </p:attrNameLst>
                                      </p:cBhvr>
                                    </p:animRot>
                                  </p:childTnLst>
                                </p:cTn>
                              </p:par>
                            </p:childTnLst>
                          </p:cTn>
                        </p:par>
                        <p:par>
                          <p:cTn id="33" fill="hold">
                            <p:stCondLst>
                              <p:cond delay="20000"/>
                            </p:stCondLst>
                            <p:childTnLst>
                              <p:par>
                                <p:cTn id="34" presetID="26" presetClass="entr" presetSubtype="0" fill="hold" grpId="13" nodeType="afterEffect">
                                  <p:stCondLst>
                                    <p:cond delay="0"/>
                                  </p:stCondLst>
                                  <p:iterate type="lt">
                                    <p:tmPct val="0"/>
                                  </p:iterate>
                                  <p:childTnLst>
                                    <p:set>
                                      <p:cBhvr>
                                        <p:cTn id="35" dur="1" fill="hold">
                                          <p:stCondLst>
                                            <p:cond delay="0"/>
                                          </p:stCondLst>
                                        </p:cTn>
                                        <p:tgtEl>
                                          <p:spTgt spid="7"/>
                                        </p:tgtEl>
                                        <p:attrNameLst>
                                          <p:attrName>style.visibility</p:attrName>
                                        </p:attrNameLst>
                                      </p:cBhvr>
                                      <p:to>
                                        <p:strVal val="visible"/>
                                      </p:to>
                                    </p:set>
                                    <p:animEffect transition="in" filter="wipe(down)">
                                      <p:cBhvr>
                                        <p:cTn id="36" dur="1450">
                                          <p:stCondLst>
                                            <p:cond delay="0"/>
                                          </p:stCondLst>
                                        </p:cTn>
                                        <p:tgtEl>
                                          <p:spTgt spid="7"/>
                                        </p:tgtEl>
                                      </p:cBhvr>
                                    </p:animEffect>
                                    <p:anim calcmode="lin" valueType="num">
                                      <p:cBhvr>
                                        <p:cTn id="37"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8"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9"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40"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41"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42" dur="65">
                                          <p:stCondLst>
                                            <p:cond delay="1625"/>
                                          </p:stCondLst>
                                        </p:cTn>
                                        <p:tgtEl>
                                          <p:spTgt spid="7"/>
                                        </p:tgtEl>
                                      </p:cBhvr>
                                      <p:to x="100000" y="60000"/>
                                    </p:animScale>
                                    <p:animScale>
                                      <p:cBhvr>
                                        <p:cTn id="43" dur="415" decel="50000">
                                          <p:stCondLst>
                                            <p:cond delay="1690"/>
                                          </p:stCondLst>
                                        </p:cTn>
                                        <p:tgtEl>
                                          <p:spTgt spid="7"/>
                                        </p:tgtEl>
                                      </p:cBhvr>
                                      <p:to x="100000" y="100000"/>
                                    </p:animScale>
                                    <p:animScale>
                                      <p:cBhvr>
                                        <p:cTn id="44" dur="65">
                                          <p:stCondLst>
                                            <p:cond delay="3280"/>
                                          </p:stCondLst>
                                        </p:cTn>
                                        <p:tgtEl>
                                          <p:spTgt spid="7"/>
                                        </p:tgtEl>
                                      </p:cBhvr>
                                      <p:to x="100000" y="80000"/>
                                    </p:animScale>
                                    <p:animScale>
                                      <p:cBhvr>
                                        <p:cTn id="45" dur="415" decel="50000">
                                          <p:stCondLst>
                                            <p:cond delay="3345"/>
                                          </p:stCondLst>
                                        </p:cTn>
                                        <p:tgtEl>
                                          <p:spTgt spid="7"/>
                                        </p:tgtEl>
                                      </p:cBhvr>
                                      <p:to x="100000" y="100000"/>
                                    </p:animScale>
                                    <p:animScale>
                                      <p:cBhvr>
                                        <p:cTn id="46" dur="65">
                                          <p:stCondLst>
                                            <p:cond delay="4105"/>
                                          </p:stCondLst>
                                        </p:cTn>
                                        <p:tgtEl>
                                          <p:spTgt spid="7"/>
                                        </p:tgtEl>
                                      </p:cBhvr>
                                      <p:to x="100000" y="90000"/>
                                    </p:animScale>
                                    <p:animScale>
                                      <p:cBhvr>
                                        <p:cTn id="47" dur="415" decel="50000">
                                          <p:stCondLst>
                                            <p:cond delay="4170"/>
                                          </p:stCondLst>
                                        </p:cTn>
                                        <p:tgtEl>
                                          <p:spTgt spid="7"/>
                                        </p:tgtEl>
                                      </p:cBhvr>
                                      <p:to x="100000" y="100000"/>
                                    </p:animScale>
                                    <p:animScale>
                                      <p:cBhvr>
                                        <p:cTn id="48" dur="65">
                                          <p:stCondLst>
                                            <p:cond delay="4520"/>
                                          </p:stCondLst>
                                        </p:cTn>
                                        <p:tgtEl>
                                          <p:spTgt spid="7"/>
                                        </p:tgtEl>
                                      </p:cBhvr>
                                      <p:to x="100000" y="95000"/>
                                    </p:animScale>
                                    <p:animScale>
                                      <p:cBhvr>
                                        <p:cTn id="49" dur="415" decel="50000">
                                          <p:stCondLst>
                                            <p:cond delay="4585"/>
                                          </p:stCondLst>
                                        </p:cTn>
                                        <p:tgtEl>
                                          <p:spTgt spid="7"/>
                                        </p:tgtEl>
                                      </p:cBhvr>
                                      <p:to x="100000" y="100000"/>
                                    </p:animScale>
                                  </p:childTnLst>
                                </p:cTn>
                              </p:par>
                            </p:childTnLst>
                          </p:cTn>
                        </p:par>
                        <p:par>
                          <p:cTn id="50" fill="hold">
                            <p:stCondLst>
                              <p:cond delay="25000"/>
                            </p:stCondLst>
                            <p:childTnLst>
                              <p:par>
                                <p:cTn id="51" presetID="22" presetClass="emph" presetSubtype="0" fill="hold" grpId="2" nodeType="afterEffect">
                                  <p:stCondLst>
                                    <p:cond delay="0"/>
                                  </p:stCondLst>
                                  <p:iterate type="lt">
                                    <p:tmPct val="0"/>
                                  </p:iterate>
                                  <p:childTnLst>
                                    <p:animClr clrSpc="hsl" dir="cw">
                                      <p:cBhvr override="childStyle">
                                        <p:cTn id="52" dur="5000" fill="hold"/>
                                        <p:tgtEl>
                                          <p:spTgt spid="7"/>
                                        </p:tgtEl>
                                        <p:attrNameLst>
                                          <p:attrName>style.color</p:attrName>
                                        </p:attrNameLst>
                                      </p:cBhvr>
                                      <p:by>
                                        <p:hsl h="-7200000" s="0" l="0"/>
                                      </p:by>
                                    </p:animClr>
                                    <p:animClr clrSpc="hsl" dir="cw">
                                      <p:cBhvr>
                                        <p:cTn id="53" dur="5000" fill="hold"/>
                                        <p:tgtEl>
                                          <p:spTgt spid="7"/>
                                        </p:tgtEl>
                                        <p:attrNameLst>
                                          <p:attrName>fillcolor</p:attrName>
                                        </p:attrNameLst>
                                      </p:cBhvr>
                                      <p:by>
                                        <p:hsl h="-7200000" s="0" l="0"/>
                                      </p:by>
                                    </p:animClr>
                                    <p:animClr clrSpc="hsl" dir="cw">
                                      <p:cBhvr>
                                        <p:cTn id="54" dur="5000" fill="hold"/>
                                        <p:tgtEl>
                                          <p:spTgt spid="7"/>
                                        </p:tgtEl>
                                        <p:attrNameLst>
                                          <p:attrName>stroke.color</p:attrName>
                                        </p:attrNameLst>
                                      </p:cBhvr>
                                      <p:by>
                                        <p:hsl h="-7200000" s="0" l="0"/>
                                      </p:by>
                                    </p:animClr>
                                    <p:set>
                                      <p:cBhvr>
                                        <p:cTn id="55" dur="5000" fill="hold"/>
                                        <p:tgtEl>
                                          <p:spTgt spid="7"/>
                                        </p:tgtEl>
                                        <p:attrNameLst>
                                          <p:attrName>fill.type</p:attrName>
                                        </p:attrNameLst>
                                      </p:cBhvr>
                                      <p:to>
                                        <p:strVal val="solid"/>
                                      </p:to>
                                    </p:set>
                                  </p:childTnLst>
                                </p:cTn>
                              </p:par>
                            </p:childTnLst>
                          </p:cTn>
                        </p:par>
                        <p:par>
                          <p:cTn id="56" fill="hold">
                            <p:stCondLst>
                              <p:cond delay="30000"/>
                            </p:stCondLst>
                            <p:childTnLst>
                              <p:par>
                                <p:cTn id="57" presetID="8" presetClass="emph" presetSubtype="0" fill="hold" grpId="4" nodeType="afterEffect">
                                  <p:stCondLst>
                                    <p:cond delay="0"/>
                                  </p:stCondLst>
                                  <p:iterate type="lt">
                                    <p:tmPct val="0"/>
                                  </p:iterate>
                                  <p:childTnLst>
                                    <p:animRot by="21600000">
                                      <p:cBhvr>
                                        <p:cTn id="58" dur="5000" fill="hold"/>
                                        <p:tgtEl>
                                          <p:spTgt spid="7"/>
                                        </p:tgtEl>
                                        <p:attrNameLst>
                                          <p:attrName>r</p:attrName>
                                        </p:attrNameLst>
                                      </p:cBhvr>
                                    </p:animRot>
                                  </p:childTnLst>
                                </p:cTn>
                              </p:par>
                              <p:par>
                                <p:cTn id="59" presetID="38" presetClass="entr" presetSubtype="0" accel="50000" fill="hold" grpId="15" nodeType="withEffect">
                                  <p:stCondLst>
                                    <p:cond delay="0"/>
                                  </p:stCondLst>
                                  <p:iterate type="lt">
                                    <p:tmPct val="50000"/>
                                  </p:iterate>
                                  <p:childTnLst>
                                    <p:set>
                                      <p:cBhvr>
                                        <p:cTn id="60" dur="1" fill="hold">
                                          <p:stCondLst>
                                            <p:cond delay="0"/>
                                          </p:stCondLst>
                                        </p:cTn>
                                        <p:tgtEl>
                                          <p:spTgt spid="7"/>
                                        </p:tgtEl>
                                        <p:attrNameLst>
                                          <p:attrName>style.visibility</p:attrName>
                                        </p:attrNameLst>
                                      </p:cBhvr>
                                      <p:to>
                                        <p:strVal val="visible"/>
                                      </p:to>
                                    </p:set>
                                    <p:set>
                                      <p:cBhvr>
                                        <p:cTn id="61" dur="2275" fill="hold">
                                          <p:stCondLst>
                                            <p:cond delay="0"/>
                                          </p:stCondLst>
                                        </p:cTn>
                                        <p:tgtEl>
                                          <p:spTgt spid="7"/>
                                        </p:tgtEl>
                                        <p:attrNameLst>
                                          <p:attrName>style.rotation</p:attrName>
                                        </p:attrNameLst>
                                      </p:cBhvr>
                                      <p:to>
                                        <p:strVal val="-45.0"/>
                                      </p:to>
                                    </p:set>
                                    <p:anim calcmode="lin" valueType="num">
                                      <p:cBhvr>
                                        <p:cTn id="6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6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6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6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66" fill="hold">
                            <p:stCondLst>
                              <p:cond delay="65000"/>
                            </p:stCondLst>
                            <p:childTnLst>
                              <p:par>
                                <p:cTn id="67" presetID="22" presetClass="emph" presetSubtype="0" fill="hold" grpId="5" nodeType="afterEffect">
                                  <p:stCondLst>
                                    <p:cond delay="0"/>
                                  </p:stCondLst>
                                  <p:iterate type="lt">
                                    <p:tmPct val="0"/>
                                  </p:iterate>
                                  <p:childTnLst>
                                    <p:animClr clrSpc="hsl" dir="cw">
                                      <p:cBhvr override="childStyle">
                                        <p:cTn id="68" dur="5000" fill="hold"/>
                                        <p:tgtEl>
                                          <p:spTgt spid="7"/>
                                        </p:tgtEl>
                                        <p:attrNameLst>
                                          <p:attrName>style.color</p:attrName>
                                        </p:attrNameLst>
                                      </p:cBhvr>
                                      <p:by>
                                        <p:hsl h="-7200000" s="0" l="0"/>
                                      </p:by>
                                    </p:animClr>
                                    <p:animClr clrSpc="hsl" dir="cw">
                                      <p:cBhvr>
                                        <p:cTn id="69" dur="5000" fill="hold"/>
                                        <p:tgtEl>
                                          <p:spTgt spid="7"/>
                                        </p:tgtEl>
                                        <p:attrNameLst>
                                          <p:attrName>fillcolor</p:attrName>
                                        </p:attrNameLst>
                                      </p:cBhvr>
                                      <p:by>
                                        <p:hsl h="-7200000" s="0" l="0"/>
                                      </p:by>
                                    </p:animClr>
                                    <p:animClr clrSpc="hsl" dir="cw">
                                      <p:cBhvr>
                                        <p:cTn id="70" dur="5000" fill="hold"/>
                                        <p:tgtEl>
                                          <p:spTgt spid="7"/>
                                        </p:tgtEl>
                                        <p:attrNameLst>
                                          <p:attrName>stroke.color</p:attrName>
                                        </p:attrNameLst>
                                      </p:cBhvr>
                                      <p:by>
                                        <p:hsl h="-7200000" s="0" l="0"/>
                                      </p:by>
                                    </p:animClr>
                                    <p:set>
                                      <p:cBhvr>
                                        <p:cTn id="71" dur="5000" fill="hold"/>
                                        <p:tgtEl>
                                          <p:spTgt spid="7"/>
                                        </p:tgtEl>
                                        <p:attrNameLst>
                                          <p:attrName>fill.type</p:attrName>
                                        </p:attrNameLst>
                                      </p:cBhvr>
                                      <p:to>
                                        <p:strVal val="solid"/>
                                      </p:to>
                                    </p:set>
                                  </p:childTnLst>
                                </p:cTn>
                              </p:par>
                            </p:childTnLst>
                          </p:cTn>
                        </p:par>
                        <p:par>
                          <p:cTn id="72" fill="hold">
                            <p:stCondLst>
                              <p:cond delay="70000"/>
                            </p:stCondLst>
                            <p:childTnLst>
                              <p:par>
                                <p:cTn id="73" presetID="22" presetClass="emph" presetSubtype="0" fill="hold" grpId="6" nodeType="afterEffect">
                                  <p:stCondLst>
                                    <p:cond delay="0"/>
                                  </p:stCondLst>
                                  <p:iterate type="lt">
                                    <p:tmPct val="0"/>
                                  </p:iterate>
                                  <p:childTnLst>
                                    <p:animClr clrSpc="hsl" dir="cw">
                                      <p:cBhvr override="childStyle">
                                        <p:cTn id="74" dur="5000" fill="hold"/>
                                        <p:tgtEl>
                                          <p:spTgt spid="7"/>
                                        </p:tgtEl>
                                        <p:attrNameLst>
                                          <p:attrName>style.color</p:attrName>
                                        </p:attrNameLst>
                                      </p:cBhvr>
                                      <p:by>
                                        <p:hsl h="-7200000" s="0" l="0"/>
                                      </p:by>
                                    </p:animClr>
                                    <p:animClr clrSpc="hsl" dir="cw">
                                      <p:cBhvr>
                                        <p:cTn id="75" dur="5000" fill="hold"/>
                                        <p:tgtEl>
                                          <p:spTgt spid="7"/>
                                        </p:tgtEl>
                                        <p:attrNameLst>
                                          <p:attrName>fillcolor</p:attrName>
                                        </p:attrNameLst>
                                      </p:cBhvr>
                                      <p:by>
                                        <p:hsl h="-7200000" s="0" l="0"/>
                                      </p:by>
                                    </p:animClr>
                                    <p:animClr clrSpc="hsl" dir="cw">
                                      <p:cBhvr>
                                        <p:cTn id="76" dur="5000" fill="hold"/>
                                        <p:tgtEl>
                                          <p:spTgt spid="7"/>
                                        </p:tgtEl>
                                        <p:attrNameLst>
                                          <p:attrName>stroke.color</p:attrName>
                                        </p:attrNameLst>
                                      </p:cBhvr>
                                      <p:by>
                                        <p:hsl h="-7200000" s="0" l="0"/>
                                      </p:by>
                                    </p:animClr>
                                    <p:set>
                                      <p:cBhvr>
                                        <p:cTn id="77" dur="5000" fill="hold"/>
                                        <p:tgtEl>
                                          <p:spTgt spid="7"/>
                                        </p:tgtEl>
                                        <p:attrNameLst>
                                          <p:attrName>fill.type</p:attrName>
                                        </p:attrNameLst>
                                      </p:cBhvr>
                                      <p:to>
                                        <p:strVal val="solid"/>
                                      </p:to>
                                    </p:set>
                                  </p:childTnLst>
                                </p:cTn>
                              </p:par>
                            </p:childTnLst>
                          </p:cTn>
                        </p:par>
                        <p:par>
                          <p:cTn id="78" fill="hold">
                            <p:stCondLst>
                              <p:cond delay="75000"/>
                            </p:stCondLst>
                            <p:childTnLst>
                              <p:par>
                                <p:cTn id="79" presetID="38" presetClass="entr" presetSubtype="0" accel="50000" fill="hold" grpId="14" nodeType="afterEffect">
                                  <p:stCondLst>
                                    <p:cond delay="0"/>
                                  </p:stCondLst>
                                  <p:iterate type="lt">
                                    <p:tmPct val="50000"/>
                                  </p:iterate>
                                  <p:childTnLst>
                                    <p:set>
                                      <p:cBhvr>
                                        <p:cTn id="80" dur="1" fill="hold">
                                          <p:stCondLst>
                                            <p:cond delay="0"/>
                                          </p:stCondLst>
                                        </p:cTn>
                                        <p:tgtEl>
                                          <p:spTgt spid="7"/>
                                        </p:tgtEl>
                                        <p:attrNameLst>
                                          <p:attrName>style.visibility</p:attrName>
                                        </p:attrNameLst>
                                      </p:cBhvr>
                                      <p:to>
                                        <p:strVal val="visible"/>
                                      </p:to>
                                    </p:set>
                                    <p:set>
                                      <p:cBhvr>
                                        <p:cTn id="81" dur="2275" fill="hold">
                                          <p:stCondLst>
                                            <p:cond delay="0"/>
                                          </p:stCondLst>
                                        </p:cTn>
                                        <p:tgtEl>
                                          <p:spTgt spid="7"/>
                                        </p:tgtEl>
                                        <p:attrNameLst>
                                          <p:attrName>style.rotation</p:attrName>
                                        </p:attrNameLst>
                                      </p:cBhvr>
                                      <p:to>
                                        <p:strVal val="-45.0"/>
                                      </p:to>
                                    </p:set>
                                    <p:anim calcmode="lin" valueType="num">
                                      <p:cBhvr>
                                        <p:cTn id="8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8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8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8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86" fill="hold">
                            <p:stCondLst>
                              <p:cond delay="110000"/>
                            </p:stCondLst>
                            <p:childTnLst>
                              <p:par>
                                <p:cTn id="87" presetID="22" presetClass="emph" presetSubtype="0" fill="hold" grpId="7" nodeType="afterEffect">
                                  <p:stCondLst>
                                    <p:cond delay="0"/>
                                  </p:stCondLst>
                                  <p:iterate type="lt">
                                    <p:tmPct val="0"/>
                                  </p:iterate>
                                  <p:childTnLst>
                                    <p:animClr clrSpc="hsl" dir="cw">
                                      <p:cBhvr override="childStyle">
                                        <p:cTn id="88" dur="5000" fill="hold"/>
                                        <p:tgtEl>
                                          <p:spTgt spid="7"/>
                                        </p:tgtEl>
                                        <p:attrNameLst>
                                          <p:attrName>style.color</p:attrName>
                                        </p:attrNameLst>
                                      </p:cBhvr>
                                      <p:by>
                                        <p:hsl h="-7200000" s="0" l="0"/>
                                      </p:by>
                                    </p:animClr>
                                    <p:animClr clrSpc="hsl" dir="cw">
                                      <p:cBhvr>
                                        <p:cTn id="89" dur="5000" fill="hold"/>
                                        <p:tgtEl>
                                          <p:spTgt spid="7"/>
                                        </p:tgtEl>
                                        <p:attrNameLst>
                                          <p:attrName>fillcolor</p:attrName>
                                        </p:attrNameLst>
                                      </p:cBhvr>
                                      <p:by>
                                        <p:hsl h="-7200000" s="0" l="0"/>
                                      </p:by>
                                    </p:animClr>
                                    <p:animClr clrSpc="hsl" dir="cw">
                                      <p:cBhvr>
                                        <p:cTn id="90" dur="5000" fill="hold"/>
                                        <p:tgtEl>
                                          <p:spTgt spid="7"/>
                                        </p:tgtEl>
                                        <p:attrNameLst>
                                          <p:attrName>stroke.color</p:attrName>
                                        </p:attrNameLst>
                                      </p:cBhvr>
                                      <p:by>
                                        <p:hsl h="-7200000" s="0" l="0"/>
                                      </p:by>
                                    </p:animClr>
                                    <p:set>
                                      <p:cBhvr>
                                        <p:cTn id="91" dur="5000" fill="hold"/>
                                        <p:tgtEl>
                                          <p:spTgt spid="7"/>
                                        </p:tgtEl>
                                        <p:attrNameLst>
                                          <p:attrName>fill.type</p:attrName>
                                        </p:attrNameLst>
                                      </p:cBhvr>
                                      <p:to>
                                        <p:strVal val="solid"/>
                                      </p:to>
                                    </p:set>
                                  </p:childTnLst>
                                </p:cTn>
                              </p:par>
                            </p:childTnLst>
                          </p:cTn>
                        </p:par>
                        <p:par>
                          <p:cTn id="92" fill="hold">
                            <p:stCondLst>
                              <p:cond delay="115000"/>
                            </p:stCondLst>
                            <p:childTnLst>
                              <p:par>
                                <p:cTn id="93" presetID="22" presetClass="emph" presetSubtype="0" fill="hold" grpId="8" nodeType="afterEffect">
                                  <p:stCondLst>
                                    <p:cond delay="0"/>
                                  </p:stCondLst>
                                  <p:iterate type="lt">
                                    <p:tmPct val="0"/>
                                  </p:iterate>
                                  <p:childTnLst>
                                    <p:animClr clrSpc="hsl" dir="cw">
                                      <p:cBhvr override="childStyle">
                                        <p:cTn id="94" dur="5000" fill="hold"/>
                                        <p:tgtEl>
                                          <p:spTgt spid="7"/>
                                        </p:tgtEl>
                                        <p:attrNameLst>
                                          <p:attrName>style.color</p:attrName>
                                        </p:attrNameLst>
                                      </p:cBhvr>
                                      <p:by>
                                        <p:hsl h="-7200000" s="0" l="0"/>
                                      </p:by>
                                    </p:animClr>
                                    <p:animClr clrSpc="hsl" dir="cw">
                                      <p:cBhvr>
                                        <p:cTn id="95" dur="5000" fill="hold"/>
                                        <p:tgtEl>
                                          <p:spTgt spid="7"/>
                                        </p:tgtEl>
                                        <p:attrNameLst>
                                          <p:attrName>fillcolor</p:attrName>
                                        </p:attrNameLst>
                                      </p:cBhvr>
                                      <p:by>
                                        <p:hsl h="-7200000" s="0" l="0"/>
                                      </p:by>
                                    </p:animClr>
                                    <p:animClr clrSpc="hsl" dir="cw">
                                      <p:cBhvr>
                                        <p:cTn id="96" dur="5000" fill="hold"/>
                                        <p:tgtEl>
                                          <p:spTgt spid="7"/>
                                        </p:tgtEl>
                                        <p:attrNameLst>
                                          <p:attrName>stroke.color</p:attrName>
                                        </p:attrNameLst>
                                      </p:cBhvr>
                                      <p:by>
                                        <p:hsl h="-7200000" s="0" l="0"/>
                                      </p:by>
                                    </p:animClr>
                                    <p:set>
                                      <p:cBhvr>
                                        <p:cTn id="97" dur="5000" fill="hold"/>
                                        <p:tgtEl>
                                          <p:spTgt spid="7"/>
                                        </p:tgtEl>
                                        <p:attrNameLst>
                                          <p:attrName>fill.type</p:attrName>
                                        </p:attrNameLst>
                                      </p:cBhvr>
                                      <p:to>
                                        <p:strVal val="solid"/>
                                      </p:to>
                                    </p:set>
                                  </p:childTnLst>
                                </p:cTn>
                              </p:par>
                            </p:childTnLst>
                          </p:cTn>
                        </p:par>
                        <p:par>
                          <p:cTn id="98" fill="hold">
                            <p:stCondLst>
                              <p:cond delay="120000"/>
                            </p:stCondLst>
                            <p:childTnLst>
                              <p:par>
                                <p:cTn id="99" presetID="8" presetClass="emph" presetSubtype="0" fill="hold" grpId="9" nodeType="afterEffect">
                                  <p:stCondLst>
                                    <p:cond delay="0"/>
                                  </p:stCondLst>
                                  <p:iterate type="lt">
                                    <p:tmPct val="0"/>
                                  </p:iterate>
                                  <p:childTnLst>
                                    <p:animRot by="21600000">
                                      <p:cBhvr>
                                        <p:cTn id="100" dur="5000" fill="hold"/>
                                        <p:tgtEl>
                                          <p:spTgt spid="7"/>
                                        </p:tgtEl>
                                        <p:attrNameLst>
                                          <p:attrName>r</p:attrName>
                                        </p:attrNameLst>
                                      </p:cBhvr>
                                    </p:animRot>
                                  </p:childTnLst>
                                </p:cTn>
                              </p:par>
                            </p:childTnLst>
                          </p:cTn>
                        </p:par>
                        <p:par>
                          <p:cTn id="101" fill="hold">
                            <p:stCondLst>
                              <p:cond delay="125000"/>
                            </p:stCondLst>
                            <p:childTnLst>
                              <p:par>
                                <p:cTn id="102" presetID="22" presetClass="emph" presetSubtype="0" fill="hold" grpId="10" nodeType="afterEffect">
                                  <p:stCondLst>
                                    <p:cond delay="0"/>
                                  </p:stCondLst>
                                  <p:iterate type="lt">
                                    <p:tmPct val="0"/>
                                  </p:iterate>
                                  <p:childTnLst>
                                    <p:animClr clrSpc="hsl" dir="cw">
                                      <p:cBhvr override="childStyle">
                                        <p:cTn id="103" dur="5000" fill="hold"/>
                                        <p:tgtEl>
                                          <p:spTgt spid="7"/>
                                        </p:tgtEl>
                                        <p:attrNameLst>
                                          <p:attrName>style.color</p:attrName>
                                        </p:attrNameLst>
                                      </p:cBhvr>
                                      <p:by>
                                        <p:hsl h="-7200000" s="0" l="0"/>
                                      </p:by>
                                    </p:animClr>
                                    <p:animClr clrSpc="hsl" dir="cw">
                                      <p:cBhvr>
                                        <p:cTn id="104" dur="5000" fill="hold"/>
                                        <p:tgtEl>
                                          <p:spTgt spid="7"/>
                                        </p:tgtEl>
                                        <p:attrNameLst>
                                          <p:attrName>fillcolor</p:attrName>
                                        </p:attrNameLst>
                                      </p:cBhvr>
                                      <p:by>
                                        <p:hsl h="-7200000" s="0" l="0"/>
                                      </p:by>
                                    </p:animClr>
                                    <p:animClr clrSpc="hsl" dir="cw">
                                      <p:cBhvr>
                                        <p:cTn id="105" dur="5000" fill="hold"/>
                                        <p:tgtEl>
                                          <p:spTgt spid="7"/>
                                        </p:tgtEl>
                                        <p:attrNameLst>
                                          <p:attrName>stroke.color</p:attrName>
                                        </p:attrNameLst>
                                      </p:cBhvr>
                                      <p:by>
                                        <p:hsl h="-7200000" s="0" l="0"/>
                                      </p:by>
                                    </p:animClr>
                                    <p:set>
                                      <p:cBhvr>
                                        <p:cTn id="106" dur="5000" fill="hold"/>
                                        <p:tgtEl>
                                          <p:spTgt spid="7"/>
                                        </p:tgtEl>
                                        <p:attrNameLst>
                                          <p:attrName>fill.type</p:attrName>
                                        </p:attrNameLst>
                                      </p:cBhvr>
                                      <p:to>
                                        <p:strVal val="solid"/>
                                      </p:to>
                                    </p:set>
                                  </p:childTnLst>
                                </p:cTn>
                              </p:par>
                            </p:childTnLst>
                          </p:cTn>
                        </p:par>
                        <p:par>
                          <p:cTn id="107" fill="hold">
                            <p:stCondLst>
                              <p:cond delay="130000"/>
                            </p:stCondLst>
                            <p:childTnLst>
                              <p:par>
                                <p:cTn id="108" presetID="21" presetClass="emph" presetSubtype="0" fill="hold" grpId="12" nodeType="afterEffect">
                                  <p:stCondLst>
                                    <p:cond delay="0"/>
                                  </p:stCondLst>
                                  <p:iterate type="lt">
                                    <p:tmPct val="0"/>
                                  </p:iterate>
                                  <p:childTnLst>
                                    <p:animClr clrSpc="hsl" dir="cw">
                                      <p:cBhvr override="childStyle">
                                        <p:cTn id="109" dur="5000" fill="hold"/>
                                        <p:tgtEl>
                                          <p:spTgt spid="7"/>
                                        </p:tgtEl>
                                        <p:attrNameLst>
                                          <p:attrName>style.color</p:attrName>
                                        </p:attrNameLst>
                                      </p:cBhvr>
                                      <p:by>
                                        <p:hsl h="7200000" s="0" l="0"/>
                                      </p:by>
                                    </p:animClr>
                                    <p:animClr clrSpc="hsl" dir="cw">
                                      <p:cBhvr>
                                        <p:cTn id="110" dur="5000" fill="hold"/>
                                        <p:tgtEl>
                                          <p:spTgt spid="7"/>
                                        </p:tgtEl>
                                        <p:attrNameLst>
                                          <p:attrName>fillcolor</p:attrName>
                                        </p:attrNameLst>
                                      </p:cBhvr>
                                      <p:by>
                                        <p:hsl h="7200000" s="0" l="0"/>
                                      </p:by>
                                    </p:animClr>
                                    <p:animClr clrSpc="hsl" dir="cw">
                                      <p:cBhvr>
                                        <p:cTn id="111" dur="5000" fill="hold"/>
                                        <p:tgtEl>
                                          <p:spTgt spid="7"/>
                                        </p:tgtEl>
                                        <p:attrNameLst>
                                          <p:attrName>stroke.color</p:attrName>
                                        </p:attrNameLst>
                                      </p:cBhvr>
                                      <p:by>
                                        <p:hsl h="7200000" s="0" l="0"/>
                                      </p:by>
                                    </p:animClr>
                                    <p:set>
                                      <p:cBhvr>
                                        <p:cTn id="112" dur="5000" fill="hold"/>
                                        <p:tgtEl>
                                          <p:spTgt spid="7"/>
                                        </p:tgtEl>
                                        <p:attrNameLst>
                                          <p:attrName>fill.type</p:attrName>
                                        </p:attrNameLst>
                                      </p:cBhvr>
                                      <p:to>
                                        <p:strVal val="solid"/>
                                      </p:to>
                                    </p:set>
                                  </p:childTnLst>
                                </p:cTn>
                              </p:par>
                            </p:childTnLst>
                          </p:cTn>
                        </p:par>
                        <p:par>
                          <p:cTn id="113" fill="hold">
                            <p:stCondLst>
                              <p:cond delay="135000"/>
                            </p:stCondLst>
                            <p:childTnLst>
                              <p:par>
                                <p:cTn id="114" presetID="38" presetClass="entr" presetSubtype="0" accel="50000" fill="hold" grpId="16" nodeType="afterEffect">
                                  <p:stCondLst>
                                    <p:cond delay="0"/>
                                  </p:stCondLst>
                                  <p:iterate type="lt">
                                    <p:tmPct val="50000"/>
                                  </p:iterate>
                                  <p:childTnLst>
                                    <p:set>
                                      <p:cBhvr>
                                        <p:cTn id="115" dur="1" fill="hold">
                                          <p:stCondLst>
                                            <p:cond delay="0"/>
                                          </p:stCondLst>
                                        </p:cTn>
                                        <p:tgtEl>
                                          <p:spTgt spid="7"/>
                                        </p:tgtEl>
                                        <p:attrNameLst>
                                          <p:attrName>style.visibility</p:attrName>
                                        </p:attrNameLst>
                                      </p:cBhvr>
                                      <p:to>
                                        <p:strVal val="visible"/>
                                      </p:to>
                                    </p:set>
                                    <p:set>
                                      <p:cBhvr>
                                        <p:cTn id="116" dur="2275" fill="hold">
                                          <p:stCondLst>
                                            <p:cond delay="0"/>
                                          </p:stCondLst>
                                        </p:cTn>
                                        <p:tgtEl>
                                          <p:spTgt spid="7"/>
                                        </p:tgtEl>
                                        <p:attrNameLst>
                                          <p:attrName>style.rotation</p:attrName>
                                        </p:attrNameLst>
                                      </p:cBhvr>
                                      <p:to>
                                        <p:strVal val="-45.0"/>
                                      </p:to>
                                    </p:set>
                                    <p:anim calcmode="lin" valueType="num">
                                      <p:cBhvr>
                                        <p:cTn id="117"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18"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19"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20"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1" fill="hold">
                            <p:stCondLst>
                              <p:cond delay="170000"/>
                            </p:stCondLst>
                            <p:childTnLst>
                              <p:par>
                                <p:cTn id="122" presetID="6" presetClass="emph" presetSubtype="0" fill="hold" grpId="17" nodeType="afterEffect">
                                  <p:stCondLst>
                                    <p:cond delay="0"/>
                                  </p:stCondLst>
                                  <p:iterate type="lt">
                                    <p:tmPct val="0"/>
                                  </p:iterate>
                                  <p:childTnLst>
                                    <p:animScale>
                                      <p:cBhvr>
                                        <p:cTn id="123" dur="5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7" grpId="16"/>
      <p:bldP spid="7" grpId="17"/>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sz="3800"/>
              <a:t>Project Management</a:t>
            </a:r>
          </a:p>
        </p:txBody>
      </p:sp>
      <p:sp>
        <p:nvSpPr>
          <p:cNvPr id="98307" name="Rectangle 3"/>
          <p:cNvSpPr>
            <a:spLocks noGrp="1" noChangeArrowheads="1"/>
          </p:cNvSpPr>
          <p:nvPr>
            <p:ph type="body" idx="1"/>
          </p:nvPr>
        </p:nvSpPr>
        <p:spPr/>
        <p:txBody>
          <a:bodyPr>
            <a:normAutofit/>
          </a:bodyPr>
          <a:lstStyle/>
          <a:p>
            <a:pPr>
              <a:lnSpc>
                <a:spcPct val="90000"/>
              </a:lnSpc>
            </a:pPr>
            <a:r>
              <a:rPr lang="en-US" altLang="en-US" sz="2800" dirty="0"/>
              <a:t>Project Management Skills</a:t>
            </a:r>
          </a:p>
          <a:p>
            <a:pPr lvl="1">
              <a:lnSpc>
                <a:spcPct val="90000"/>
              </a:lnSpc>
            </a:pPr>
            <a:r>
              <a:rPr lang="en-US" altLang="en-US" sz="2400" dirty="0"/>
              <a:t>Leadership</a:t>
            </a:r>
          </a:p>
          <a:p>
            <a:pPr lvl="1">
              <a:lnSpc>
                <a:spcPct val="90000"/>
              </a:lnSpc>
            </a:pPr>
            <a:r>
              <a:rPr lang="en-US" altLang="en-US" sz="2400" dirty="0"/>
              <a:t>Communications</a:t>
            </a:r>
          </a:p>
          <a:p>
            <a:pPr lvl="1">
              <a:lnSpc>
                <a:spcPct val="90000"/>
              </a:lnSpc>
            </a:pPr>
            <a:r>
              <a:rPr lang="en-US" altLang="en-US" sz="2400" dirty="0"/>
              <a:t>Problem Solving</a:t>
            </a:r>
          </a:p>
          <a:p>
            <a:pPr lvl="1">
              <a:lnSpc>
                <a:spcPct val="90000"/>
              </a:lnSpc>
            </a:pPr>
            <a:r>
              <a:rPr lang="en-US" altLang="en-US" sz="2400" dirty="0"/>
              <a:t>Negotiating</a:t>
            </a:r>
          </a:p>
          <a:p>
            <a:pPr lvl="1">
              <a:lnSpc>
                <a:spcPct val="90000"/>
              </a:lnSpc>
            </a:pPr>
            <a:r>
              <a:rPr lang="en-US" altLang="en-US" sz="2400" dirty="0"/>
              <a:t>Influencing the Organization</a:t>
            </a:r>
          </a:p>
          <a:p>
            <a:pPr lvl="1">
              <a:lnSpc>
                <a:spcPct val="90000"/>
              </a:lnSpc>
            </a:pPr>
            <a:r>
              <a:rPr lang="en-US" altLang="en-US" sz="2400" dirty="0"/>
              <a:t>Mentoring</a:t>
            </a:r>
          </a:p>
          <a:p>
            <a:pPr lvl="1">
              <a:lnSpc>
                <a:spcPct val="90000"/>
              </a:lnSpc>
            </a:pPr>
            <a:r>
              <a:rPr lang="en-US" altLang="en-US" sz="2400" dirty="0"/>
              <a:t>Process and technical expertise</a:t>
            </a:r>
          </a:p>
          <a:p>
            <a:pPr lvl="1">
              <a:lnSpc>
                <a:spcPct val="90000"/>
              </a:lnSpc>
            </a:pP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anim calcmode="lin" valueType="num">
                                      <p:cBhvr additive="base">
                                        <p:cTn id="7"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307">
                                            <p:txEl>
                                              <p:pRg st="2" end="2"/>
                                            </p:txEl>
                                          </p:spTgt>
                                        </p:tgtEl>
                                        <p:attrNameLst>
                                          <p:attrName>style.visibility</p:attrName>
                                        </p:attrNameLst>
                                      </p:cBhvr>
                                      <p:to>
                                        <p:strVal val="visible"/>
                                      </p:to>
                                    </p:set>
                                    <p:anim calcmode="lin" valueType="num">
                                      <p:cBhvr additive="base">
                                        <p:cTn id="13"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anim calcmode="lin" valueType="num">
                                      <p:cBhvr additive="base">
                                        <p:cTn id="19"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8307">
                                            <p:txEl>
                                              <p:pRg st="4" end="4"/>
                                            </p:txEl>
                                          </p:spTgt>
                                        </p:tgtEl>
                                        <p:attrNameLst>
                                          <p:attrName>style.visibility</p:attrName>
                                        </p:attrNameLst>
                                      </p:cBhvr>
                                      <p:to>
                                        <p:strVal val="visible"/>
                                      </p:to>
                                    </p:set>
                                    <p:anim calcmode="lin" valueType="num">
                                      <p:cBhvr additive="base">
                                        <p:cTn id="25" dur="500" fill="hold"/>
                                        <p:tgtEl>
                                          <p:spTgt spid="983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8307">
                                            <p:txEl>
                                              <p:pRg st="5" end="5"/>
                                            </p:txEl>
                                          </p:spTgt>
                                        </p:tgtEl>
                                        <p:attrNameLst>
                                          <p:attrName>style.visibility</p:attrName>
                                        </p:attrNameLst>
                                      </p:cBhvr>
                                      <p:to>
                                        <p:strVal val="visible"/>
                                      </p:to>
                                    </p:set>
                                    <p:anim calcmode="lin" valueType="num">
                                      <p:cBhvr additive="base">
                                        <p:cTn id="31"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8307">
                                            <p:txEl>
                                              <p:pRg st="6" end="6"/>
                                            </p:txEl>
                                          </p:spTgt>
                                        </p:tgtEl>
                                        <p:attrNameLst>
                                          <p:attrName>style.visibility</p:attrName>
                                        </p:attrNameLst>
                                      </p:cBhvr>
                                      <p:to>
                                        <p:strVal val="visible"/>
                                      </p:to>
                                    </p:set>
                                    <p:anim calcmode="lin" valueType="num">
                                      <p:cBhvr additive="base">
                                        <p:cTn id="37" dur="500" fill="hold"/>
                                        <p:tgtEl>
                                          <p:spTgt spid="9830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83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8307">
                                            <p:txEl>
                                              <p:pRg st="7" end="7"/>
                                            </p:txEl>
                                          </p:spTgt>
                                        </p:tgtEl>
                                        <p:attrNameLst>
                                          <p:attrName>style.visibility</p:attrName>
                                        </p:attrNameLst>
                                      </p:cBhvr>
                                      <p:to>
                                        <p:strVal val="visible"/>
                                      </p:to>
                                    </p:set>
                                    <p:anim calcmode="lin" valueType="num">
                                      <p:cBhvr additive="base">
                                        <p:cTn id="43" dur="500" fill="hold"/>
                                        <p:tgtEl>
                                          <p:spTgt spid="9830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83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sz="3800"/>
              <a:t>Project Management</a:t>
            </a:r>
          </a:p>
        </p:txBody>
      </p:sp>
      <p:sp>
        <p:nvSpPr>
          <p:cNvPr id="100355" name="Rectangle 3"/>
          <p:cNvSpPr>
            <a:spLocks noGrp="1" noChangeArrowheads="1"/>
          </p:cNvSpPr>
          <p:nvPr>
            <p:ph type="body" idx="1"/>
          </p:nvPr>
        </p:nvSpPr>
        <p:spPr/>
        <p:txBody>
          <a:bodyPr>
            <a:normAutofit/>
          </a:bodyPr>
          <a:lstStyle/>
          <a:p>
            <a:r>
              <a:rPr lang="en-US" altLang="en-US" sz="2800" dirty="0"/>
              <a:t>Project Manager Positions</a:t>
            </a:r>
          </a:p>
          <a:p>
            <a:pPr lvl="1"/>
            <a:r>
              <a:rPr lang="en-US" altLang="en-US" sz="2400" dirty="0"/>
              <a:t>Project Administrator / Coordinator</a:t>
            </a:r>
          </a:p>
          <a:p>
            <a:pPr lvl="1"/>
            <a:r>
              <a:rPr lang="en-US" altLang="en-US" sz="2400" dirty="0"/>
              <a:t>Assistant Project Manager</a:t>
            </a:r>
          </a:p>
          <a:p>
            <a:pPr lvl="1"/>
            <a:r>
              <a:rPr lang="en-US" altLang="en-US" sz="2400" dirty="0"/>
              <a:t>Project Manager / Program Manager</a:t>
            </a:r>
          </a:p>
          <a:p>
            <a:pPr lvl="1"/>
            <a:r>
              <a:rPr lang="en-US" altLang="en-US" sz="2400" dirty="0"/>
              <a:t>Executive Program Manager </a:t>
            </a:r>
          </a:p>
        </p:txBody>
      </p:sp>
      <p:sp>
        <p:nvSpPr>
          <p:cNvPr id="2" name="Slide Number Placeholder 1"/>
          <p:cNvSpPr>
            <a:spLocks noGrp="1"/>
          </p:cNvSpPr>
          <p:nvPr>
            <p:ph type="sldNum" sz="quarter" idx="12"/>
          </p:nvPr>
        </p:nvSpPr>
        <p:spPr/>
        <p:txBody>
          <a:bodyPr/>
          <a:lstStyle/>
          <a:p>
            <a:fld id="{16029373-6C5B-490F-B5A5-38FF4CFBCD5B}" type="slidenum">
              <a:rPr lang="en-US" smtClean="0"/>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anim calcmode="lin" valueType="num">
                                      <p:cBhvr additive="base">
                                        <p:cTn id="7"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 calcmode="lin" valueType="num">
                                      <p:cBhvr additive="base">
                                        <p:cTn id="13"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anim calcmode="lin" valueType="num">
                                      <p:cBhvr additive="base">
                                        <p:cTn id="19"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additive="base">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947818" y="363152"/>
            <a:ext cx="9404723" cy="1400530"/>
          </a:xfrm>
        </p:spPr>
        <p:txBody>
          <a:bodyPr/>
          <a:lstStyle/>
          <a:p>
            <a:r>
              <a:rPr lang="en-US" altLang="en-US" sz="3600" dirty="0"/>
              <a:t>Project Management Knowledge Areas</a:t>
            </a:r>
          </a:p>
        </p:txBody>
      </p:sp>
      <p:sp>
        <p:nvSpPr>
          <p:cNvPr id="103427" name="Rectangle 3"/>
          <p:cNvSpPr>
            <a:spLocks noGrp="1" noChangeArrowheads="1"/>
          </p:cNvSpPr>
          <p:nvPr>
            <p:ph type="body" idx="1"/>
          </p:nvPr>
        </p:nvSpPr>
        <p:spPr/>
        <p:txBody>
          <a:bodyPr>
            <a:normAutofit lnSpcReduction="10000"/>
          </a:bodyPr>
          <a:lstStyle/>
          <a:p>
            <a:pPr>
              <a:lnSpc>
                <a:spcPct val="80000"/>
              </a:lnSpc>
            </a:pPr>
            <a:r>
              <a:rPr lang="en-US" altLang="en-US" sz="2800" dirty="0"/>
              <a:t>PMI has suggested 9 Knowledge Areas</a:t>
            </a:r>
          </a:p>
          <a:p>
            <a:pPr lvl="1">
              <a:lnSpc>
                <a:spcPct val="80000"/>
              </a:lnSpc>
            </a:pPr>
            <a:endParaRPr lang="en-US" altLang="en-US" sz="2200" dirty="0"/>
          </a:p>
          <a:p>
            <a:pPr lvl="1">
              <a:lnSpc>
                <a:spcPct val="80000"/>
              </a:lnSpc>
            </a:pPr>
            <a:r>
              <a:rPr lang="en-US" altLang="en-US" sz="2200" dirty="0"/>
              <a:t>Project </a:t>
            </a:r>
            <a:r>
              <a:rPr lang="en-US" altLang="en-US" sz="2200" b="1" dirty="0"/>
              <a:t>Integration</a:t>
            </a:r>
            <a:r>
              <a:rPr lang="en-US" altLang="en-US" sz="2200" dirty="0"/>
              <a:t> Management</a:t>
            </a:r>
          </a:p>
          <a:p>
            <a:pPr lvl="1">
              <a:lnSpc>
                <a:spcPct val="80000"/>
              </a:lnSpc>
            </a:pPr>
            <a:r>
              <a:rPr lang="en-US" altLang="en-US" sz="2200" dirty="0"/>
              <a:t>Project </a:t>
            </a:r>
            <a:r>
              <a:rPr lang="en-US" altLang="en-US" sz="2200" b="1" dirty="0"/>
              <a:t>Scope</a:t>
            </a:r>
            <a:r>
              <a:rPr lang="en-US" altLang="en-US" sz="2200" dirty="0"/>
              <a:t> Management</a:t>
            </a:r>
          </a:p>
          <a:p>
            <a:pPr lvl="1">
              <a:lnSpc>
                <a:spcPct val="80000"/>
              </a:lnSpc>
            </a:pPr>
            <a:r>
              <a:rPr lang="en-US" altLang="en-US" sz="2200" dirty="0"/>
              <a:t>Project </a:t>
            </a:r>
            <a:r>
              <a:rPr lang="en-US" altLang="en-US" sz="2200" b="1" dirty="0"/>
              <a:t>Time</a:t>
            </a:r>
            <a:r>
              <a:rPr lang="en-US" altLang="en-US" sz="2200" dirty="0"/>
              <a:t> Management</a:t>
            </a:r>
          </a:p>
          <a:p>
            <a:pPr lvl="1">
              <a:lnSpc>
                <a:spcPct val="80000"/>
              </a:lnSpc>
            </a:pPr>
            <a:r>
              <a:rPr lang="en-US" altLang="en-US" sz="2200" dirty="0"/>
              <a:t>Project </a:t>
            </a:r>
            <a:r>
              <a:rPr lang="en-US" altLang="en-US" sz="2200" b="1" dirty="0"/>
              <a:t>Cost</a:t>
            </a:r>
            <a:r>
              <a:rPr lang="en-US" altLang="en-US" sz="2200" dirty="0"/>
              <a:t> Management</a:t>
            </a:r>
          </a:p>
          <a:p>
            <a:pPr lvl="1">
              <a:lnSpc>
                <a:spcPct val="80000"/>
              </a:lnSpc>
            </a:pPr>
            <a:r>
              <a:rPr lang="en-US" altLang="en-US" sz="2200" dirty="0"/>
              <a:t>Project </a:t>
            </a:r>
            <a:r>
              <a:rPr lang="en-US" altLang="en-US" sz="2200" b="1" dirty="0"/>
              <a:t>Quality</a:t>
            </a:r>
            <a:r>
              <a:rPr lang="en-US" altLang="en-US" sz="2200" dirty="0"/>
              <a:t> Management</a:t>
            </a:r>
          </a:p>
          <a:p>
            <a:pPr lvl="1">
              <a:lnSpc>
                <a:spcPct val="80000"/>
              </a:lnSpc>
            </a:pPr>
            <a:r>
              <a:rPr lang="en-US" altLang="en-US" sz="2200" dirty="0"/>
              <a:t>Project </a:t>
            </a:r>
            <a:r>
              <a:rPr lang="en-US" altLang="en-US" sz="2200" b="1" dirty="0"/>
              <a:t>Human</a:t>
            </a:r>
            <a:r>
              <a:rPr lang="en-US" altLang="en-US" sz="2200" dirty="0"/>
              <a:t> </a:t>
            </a:r>
            <a:r>
              <a:rPr lang="en-US" altLang="en-US" sz="2200" b="1" dirty="0"/>
              <a:t>Resource</a:t>
            </a:r>
            <a:r>
              <a:rPr lang="en-US" altLang="en-US" sz="2200" dirty="0"/>
              <a:t> Management</a:t>
            </a:r>
          </a:p>
          <a:p>
            <a:pPr lvl="1">
              <a:lnSpc>
                <a:spcPct val="80000"/>
              </a:lnSpc>
            </a:pPr>
            <a:r>
              <a:rPr lang="en-US" altLang="en-US" sz="2200" dirty="0"/>
              <a:t>Project </a:t>
            </a:r>
            <a:r>
              <a:rPr lang="en-US" altLang="en-US" sz="2200" b="1" dirty="0"/>
              <a:t>Communications</a:t>
            </a:r>
            <a:r>
              <a:rPr lang="en-US" altLang="en-US" sz="2200" dirty="0"/>
              <a:t> Management</a:t>
            </a:r>
          </a:p>
          <a:p>
            <a:pPr lvl="1">
              <a:lnSpc>
                <a:spcPct val="80000"/>
              </a:lnSpc>
            </a:pPr>
            <a:r>
              <a:rPr lang="en-US" altLang="en-US" sz="2200" dirty="0"/>
              <a:t>Project </a:t>
            </a:r>
            <a:r>
              <a:rPr lang="en-US" altLang="en-US" sz="2200" b="1" dirty="0"/>
              <a:t>Risk</a:t>
            </a:r>
            <a:r>
              <a:rPr lang="en-US" altLang="en-US" sz="2200" dirty="0"/>
              <a:t> Management</a:t>
            </a:r>
          </a:p>
          <a:p>
            <a:pPr lvl="1">
              <a:lnSpc>
                <a:spcPct val="80000"/>
              </a:lnSpc>
            </a:pPr>
            <a:r>
              <a:rPr lang="en-US" altLang="en-US" sz="2200" dirty="0"/>
              <a:t>Project </a:t>
            </a:r>
            <a:r>
              <a:rPr lang="en-US" altLang="en-US" sz="2200" b="1" dirty="0"/>
              <a:t>Procurement </a:t>
            </a:r>
            <a:r>
              <a:rPr lang="en-US" altLang="en-US" sz="2200" dirty="0"/>
              <a:t>Management</a:t>
            </a:r>
            <a:endParaRPr lang="en-US" altLang="en-US" sz="2200" b="1" dirty="0"/>
          </a:p>
          <a:p>
            <a:pPr>
              <a:lnSpc>
                <a:spcPct val="80000"/>
              </a:lnSpc>
            </a:pPr>
            <a:endParaRPr lang="en-US" altLang="en-US" sz="2600" dirty="0"/>
          </a:p>
        </p:txBody>
      </p:sp>
      <p:sp>
        <p:nvSpPr>
          <p:cNvPr id="2" name="Slide Number Placeholder 1"/>
          <p:cNvSpPr>
            <a:spLocks noGrp="1"/>
          </p:cNvSpPr>
          <p:nvPr>
            <p:ph type="sldNum" sz="quarter" idx="12"/>
          </p:nvPr>
        </p:nvSpPr>
        <p:spPr/>
        <p:txBody>
          <a:bodyPr/>
          <a:lstStyle/>
          <a:p>
            <a:fld id="{16029373-6C5B-490F-B5A5-38FF4CFBCD5B}" type="slidenum">
              <a:rPr lang="en-US" smtClean="0"/>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anim calcmode="lin" valueType="num">
                                      <p:cBhvr additive="base">
                                        <p:cTn id="7" dur="5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427">
                                            <p:txEl>
                                              <p:pRg st="3" end="3"/>
                                            </p:txEl>
                                          </p:spTgt>
                                        </p:tgtEl>
                                        <p:attrNameLst>
                                          <p:attrName>style.visibility</p:attrName>
                                        </p:attrNameLst>
                                      </p:cBhvr>
                                      <p:to>
                                        <p:strVal val="visible"/>
                                      </p:to>
                                    </p:set>
                                    <p:anim calcmode="lin" valueType="num">
                                      <p:cBhvr additive="base">
                                        <p:cTn id="13" dur="500" fill="hold"/>
                                        <p:tgtEl>
                                          <p:spTgt spid="1034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427">
                                            <p:txEl>
                                              <p:pRg st="4" end="4"/>
                                            </p:txEl>
                                          </p:spTgt>
                                        </p:tgtEl>
                                        <p:attrNameLst>
                                          <p:attrName>style.visibility</p:attrName>
                                        </p:attrNameLst>
                                      </p:cBhvr>
                                      <p:to>
                                        <p:strVal val="visible"/>
                                      </p:to>
                                    </p:set>
                                    <p:anim calcmode="lin" valueType="num">
                                      <p:cBhvr additive="base">
                                        <p:cTn id="19" dur="500" fill="hold"/>
                                        <p:tgtEl>
                                          <p:spTgt spid="1034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4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3427">
                                            <p:txEl>
                                              <p:pRg st="5" end="5"/>
                                            </p:txEl>
                                          </p:spTgt>
                                        </p:tgtEl>
                                        <p:attrNameLst>
                                          <p:attrName>style.visibility</p:attrName>
                                        </p:attrNameLst>
                                      </p:cBhvr>
                                      <p:to>
                                        <p:strVal val="visible"/>
                                      </p:to>
                                    </p:set>
                                    <p:anim calcmode="lin" valueType="num">
                                      <p:cBhvr additive="base">
                                        <p:cTn id="25" dur="500" fill="hold"/>
                                        <p:tgtEl>
                                          <p:spTgt spid="10342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4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3427">
                                            <p:txEl>
                                              <p:pRg st="6" end="6"/>
                                            </p:txEl>
                                          </p:spTgt>
                                        </p:tgtEl>
                                        <p:attrNameLst>
                                          <p:attrName>style.visibility</p:attrName>
                                        </p:attrNameLst>
                                      </p:cBhvr>
                                      <p:to>
                                        <p:strVal val="visible"/>
                                      </p:to>
                                    </p:set>
                                    <p:anim calcmode="lin" valueType="num">
                                      <p:cBhvr additive="base">
                                        <p:cTn id="31" dur="500" fill="hold"/>
                                        <p:tgtEl>
                                          <p:spTgt spid="10342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34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3427">
                                            <p:txEl>
                                              <p:pRg st="7" end="7"/>
                                            </p:txEl>
                                          </p:spTgt>
                                        </p:tgtEl>
                                        <p:attrNameLst>
                                          <p:attrName>style.visibility</p:attrName>
                                        </p:attrNameLst>
                                      </p:cBhvr>
                                      <p:to>
                                        <p:strVal val="visible"/>
                                      </p:to>
                                    </p:set>
                                    <p:anim calcmode="lin" valueType="num">
                                      <p:cBhvr additive="base">
                                        <p:cTn id="37" dur="500" fill="hold"/>
                                        <p:tgtEl>
                                          <p:spTgt spid="10342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34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3427">
                                            <p:txEl>
                                              <p:pRg st="8" end="8"/>
                                            </p:txEl>
                                          </p:spTgt>
                                        </p:tgtEl>
                                        <p:attrNameLst>
                                          <p:attrName>style.visibility</p:attrName>
                                        </p:attrNameLst>
                                      </p:cBhvr>
                                      <p:to>
                                        <p:strVal val="visible"/>
                                      </p:to>
                                    </p:set>
                                    <p:anim calcmode="lin" valueType="num">
                                      <p:cBhvr additive="base">
                                        <p:cTn id="43" dur="500" fill="hold"/>
                                        <p:tgtEl>
                                          <p:spTgt spid="10342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34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3427">
                                            <p:txEl>
                                              <p:pRg st="9" end="9"/>
                                            </p:txEl>
                                          </p:spTgt>
                                        </p:tgtEl>
                                        <p:attrNameLst>
                                          <p:attrName>style.visibility</p:attrName>
                                        </p:attrNameLst>
                                      </p:cBhvr>
                                      <p:to>
                                        <p:strVal val="visible"/>
                                      </p:to>
                                    </p:set>
                                    <p:anim calcmode="lin" valueType="num">
                                      <p:cBhvr additive="base">
                                        <p:cTn id="49" dur="500" fill="hold"/>
                                        <p:tgtEl>
                                          <p:spTgt spid="10342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34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3427">
                                            <p:txEl>
                                              <p:pRg st="10" end="10"/>
                                            </p:txEl>
                                          </p:spTgt>
                                        </p:tgtEl>
                                        <p:attrNameLst>
                                          <p:attrName>style.visibility</p:attrName>
                                        </p:attrNameLst>
                                      </p:cBhvr>
                                      <p:to>
                                        <p:strVal val="visible"/>
                                      </p:to>
                                    </p:set>
                                    <p:anim calcmode="lin" valueType="num">
                                      <p:cBhvr additive="base">
                                        <p:cTn id="55" dur="500" fill="hold"/>
                                        <p:tgtEl>
                                          <p:spTgt spid="103427">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342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5"/>
          <p:cNvSpPr>
            <a:spLocks noGrp="1" noChangeArrowheads="1"/>
          </p:cNvSpPr>
          <p:nvPr>
            <p:ph type="title"/>
          </p:nvPr>
        </p:nvSpPr>
        <p:spPr/>
        <p:txBody>
          <a:bodyPr/>
          <a:lstStyle/>
          <a:p>
            <a:r>
              <a:rPr lang="en-US" altLang="en-US"/>
              <a:t>Software Project Management</a:t>
            </a:r>
          </a:p>
        </p:txBody>
      </p:sp>
      <p:graphicFrame>
        <p:nvGraphicFramePr>
          <p:cNvPr id="101380" name="Object 4"/>
          <p:cNvGraphicFramePr>
            <a:graphicFrameLocks noGrp="1" noChangeAspect="1"/>
          </p:cNvGraphicFramePr>
          <p:nvPr>
            <p:ph idx="1"/>
          </p:nvPr>
        </p:nvGraphicFramePr>
        <p:xfrm>
          <a:off x="5055012" y="1434148"/>
          <a:ext cx="6015955" cy="5169852"/>
        </p:xfrm>
        <a:graphic>
          <a:graphicData uri="http://schemas.openxmlformats.org/presentationml/2006/ole">
            <mc:AlternateContent xmlns:mc="http://schemas.openxmlformats.org/markup-compatibility/2006">
              <mc:Choice xmlns:v="urn:schemas-microsoft-com:vml" Requires="v">
                <p:oleObj name="VISIO" r:id="rId2" imgW="4088765" imgH="4093845" progId="Visio.Drawing.6">
                  <p:embed/>
                </p:oleObj>
              </mc:Choice>
              <mc:Fallback>
                <p:oleObj name="VISIO" r:id="rId2" imgW="4088765" imgH="4093845"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012" y="1434148"/>
                        <a:ext cx="6015955" cy="5169852"/>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16029373-6C5B-490F-B5A5-38FF4CFBCD5B}" type="slidenum">
              <a:rPr lang="en-US" smtClean="0"/>
              <a:t>8</a:t>
            </a:fld>
            <a:endParaRPr lang="en-US"/>
          </a:p>
        </p:txBody>
      </p:sp>
      <p:sp>
        <p:nvSpPr>
          <p:cNvPr id="3" name="Rectangle 2"/>
          <p:cNvSpPr/>
          <p:nvPr/>
        </p:nvSpPr>
        <p:spPr>
          <a:xfrm>
            <a:off x="344406" y="1853248"/>
            <a:ext cx="5726194" cy="1015663"/>
          </a:xfrm>
          <a:prstGeom prst="rect">
            <a:avLst/>
          </a:prstGeom>
        </p:spPr>
        <p:txBody>
          <a:bodyPr wrap="square">
            <a:spAutoFit/>
          </a:bodyPr>
          <a:lstStyle/>
          <a:p>
            <a:r>
              <a:rPr lang="en-US" altLang="en-US" sz="2000" dirty="0"/>
              <a:t>A </a:t>
            </a:r>
            <a:r>
              <a:rPr lang="en-US" altLang="en-US" sz="2000" dirty="0">
                <a:solidFill>
                  <a:srgbClr val="FF0000"/>
                </a:solidFill>
              </a:rPr>
              <a:t>sub-discipline</a:t>
            </a:r>
            <a:r>
              <a:rPr lang="en-US" altLang="en-US" sz="2000" dirty="0"/>
              <a:t> of project management in which software projects are planned, monitored and controlled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Project Planning</a:t>
            </a:r>
          </a:p>
        </p:txBody>
      </p:sp>
      <p:sp>
        <p:nvSpPr>
          <p:cNvPr id="109571" name="Rectangle 3"/>
          <p:cNvSpPr>
            <a:spLocks noGrp="1" noChangeArrowheads="1"/>
          </p:cNvSpPr>
          <p:nvPr>
            <p:ph type="body" idx="1"/>
          </p:nvPr>
        </p:nvSpPr>
        <p:spPr>
          <a:xfrm>
            <a:off x="519113" y="1853248"/>
            <a:ext cx="11202987" cy="4195481"/>
          </a:xfrm>
        </p:spPr>
        <p:txBody>
          <a:bodyPr/>
          <a:lstStyle/>
          <a:p>
            <a:pPr>
              <a:lnSpc>
                <a:spcPct val="90000"/>
              </a:lnSpc>
            </a:pPr>
            <a:r>
              <a:rPr lang="en-US" altLang="en-US" sz="2800" dirty="0"/>
              <a:t>Its purpose is to identify the </a:t>
            </a:r>
          </a:p>
          <a:p>
            <a:pPr lvl="1">
              <a:lnSpc>
                <a:spcPct val="90000"/>
              </a:lnSpc>
            </a:pPr>
            <a:r>
              <a:rPr lang="en-US" altLang="en-US" sz="2400" dirty="0"/>
              <a:t>scope of the project, </a:t>
            </a:r>
          </a:p>
          <a:p>
            <a:pPr lvl="1">
              <a:lnSpc>
                <a:spcPct val="90000"/>
              </a:lnSpc>
            </a:pPr>
            <a:r>
              <a:rPr lang="en-US" altLang="en-US" sz="2400" dirty="0"/>
              <a:t>estimate the work involved, </a:t>
            </a:r>
          </a:p>
          <a:p>
            <a:pPr lvl="1">
              <a:lnSpc>
                <a:spcPct val="90000"/>
              </a:lnSpc>
            </a:pPr>
            <a:r>
              <a:rPr lang="en-US" altLang="en-US" sz="2400" dirty="0"/>
              <a:t>and create a project schedule. </a:t>
            </a:r>
          </a:p>
          <a:p>
            <a:pPr>
              <a:lnSpc>
                <a:spcPct val="90000"/>
              </a:lnSpc>
            </a:pPr>
            <a:r>
              <a:rPr lang="en-US" altLang="en-US" sz="2800" dirty="0"/>
              <a:t>Project planning begins with </a:t>
            </a:r>
            <a:r>
              <a:rPr lang="en-US" altLang="en-US" sz="2800" dirty="0">
                <a:solidFill>
                  <a:srgbClr val="FF0000"/>
                </a:solidFill>
              </a:rPr>
              <a:t>requirements </a:t>
            </a:r>
            <a:r>
              <a:rPr lang="en-US" altLang="en-US" sz="2800" dirty="0"/>
              <a:t>that define the software to be developed.</a:t>
            </a:r>
          </a:p>
          <a:p>
            <a:pPr>
              <a:lnSpc>
                <a:spcPct val="90000"/>
              </a:lnSpc>
            </a:pPr>
            <a:r>
              <a:rPr lang="en-US" altLang="en-US" sz="2800" dirty="0"/>
              <a:t>The project plan is then </a:t>
            </a:r>
            <a:r>
              <a:rPr lang="en-US" altLang="en-US" sz="2800" dirty="0">
                <a:solidFill>
                  <a:srgbClr val="FF0000"/>
                </a:solidFill>
              </a:rPr>
              <a:t>developed </a:t>
            </a:r>
            <a:r>
              <a:rPr lang="en-US" altLang="en-US" sz="2800" dirty="0"/>
              <a:t>to describe the tasks that will lead to completion </a:t>
            </a:r>
          </a:p>
        </p:txBody>
      </p:sp>
      <p:sp>
        <p:nvSpPr>
          <p:cNvPr id="2" name="Slide Number Placeholder 1"/>
          <p:cNvSpPr>
            <a:spLocks noGrp="1"/>
          </p:cNvSpPr>
          <p:nvPr>
            <p:ph type="sldNum" sz="quarter" idx="12"/>
          </p:nvPr>
        </p:nvSpPr>
        <p:spPr/>
        <p:txBody>
          <a:bodyPr/>
          <a:lstStyle/>
          <a:p>
            <a:fld id="{16029373-6C5B-490F-B5A5-38FF4CFBCD5B}" type="slidenum">
              <a:rPr lang="en-US" smtClean="0"/>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5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9571">
                                            <p:txEl>
                                              <p:pRg st="5" end="5"/>
                                            </p:txEl>
                                          </p:spTgt>
                                        </p:tgtEl>
                                        <p:attrNameLst>
                                          <p:attrName>style.visibility</p:attrName>
                                        </p:attrNameLst>
                                      </p:cBhvr>
                                      <p:to>
                                        <p:strVal val="visible"/>
                                      </p:to>
                                    </p:set>
                                    <p:anim calcmode="lin" valueType="num">
                                      <p:cBhvr additive="base">
                                        <p:cTn id="37"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TotalTime>
  <Words>3612</Words>
  <Application>Microsoft Macintosh PowerPoint</Application>
  <PresentationFormat>Widescreen</PresentationFormat>
  <Paragraphs>549</Paragraphs>
  <Slides>49</Slides>
  <Notes>24</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Arial</vt:lpstr>
      <vt:lpstr>Arial Black</vt:lpstr>
      <vt:lpstr>Arial Narrow</vt:lpstr>
      <vt:lpstr>Calibri</vt:lpstr>
      <vt:lpstr>Century Gothic</vt:lpstr>
      <vt:lpstr>Tahoma</vt:lpstr>
      <vt:lpstr>Times New Roman</vt:lpstr>
      <vt:lpstr>Wingdings</vt:lpstr>
      <vt:lpstr>Wingdings 3</vt:lpstr>
      <vt:lpstr>Ion</vt:lpstr>
      <vt:lpstr>VISIO</vt:lpstr>
      <vt:lpstr>MS Org Chart</vt:lpstr>
      <vt:lpstr>Software Project Management </vt:lpstr>
      <vt:lpstr>Projects</vt:lpstr>
      <vt:lpstr>What is Project Management ?</vt:lpstr>
      <vt:lpstr>Project Management</vt:lpstr>
      <vt:lpstr>Project Management</vt:lpstr>
      <vt:lpstr>Project Management</vt:lpstr>
      <vt:lpstr>Project Management Knowledge Areas</vt:lpstr>
      <vt:lpstr>Software Project Management</vt:lpstr>
      <vt:lpstr>Project Planning</vt:lpstr>
      <vt:lpstr>Project Monitoring and Control</vt:lpstr>
      <vt:lpstr>Project Manager</vt:lpstr>
      <vt:lpstr>The Triple Constraint</vt:lpstr>
      <vt:lpstr>How do products happen?</vt:lpstr>
      <vt:lpstr>PowerPoint Presentation</vt:lpstr>
      <vt:lpstr>Tools</vt:lpstr>
      <vt:lpstr>Programming Languages</vt:lpstr>
      <vt:lpstr>Project Management Process</vt:lpstr>
      <vt:lpstr>PowerPoint Presentation</vt:lpstr>
      <vt:lpstr>Project Plan Contents</vt:lpstr>
      <vt:lpstr>Project Plan Benefits</vt:lpstr>
      <vt:lpstr>PowerPoint Presentation</vt:lpstr>
      <vt:lpstr>Work Breakdown Structure Purpose</vt:lpstr>
      <vt:lpstr>PowerPoint Presentation</vt:lpstr>
      <vt:lpstr>Responsibility Assignment Matrix (RAM) — Purpose</vt:lpstr>
      <vt:lpstr>PowerPoint Presentation</vt:lpstr>
      <vt:lpstr>Project Schedule — Purpose</vt:lpstr>
      <vt:lpstr>Enhanced Gantt Chart</vt:lpstr>
      <vt:lpstr>PowerPoint Presentation</vt:lpstr>
      <vt:lpstr>Assigning Resources</vt:lpstr>
      <vt:lpstr>PowerPoint Presentation</vt:lpstr>
      <vt:lpstr>Cost Budgeting</vt:lpstr>
      <vt:lpstr>Project Implementation…</vt:lpstr>
      <vt:lpstr>Implementation Model</vt:lpstr>
      <vt:lpstr>Project Progress Review Meetings</vt:lpstr>
      <vt:lpstr>Project Close-Out</vt:lpstr>
      <vt:lpstr>Evaluating Project Success</vt:lpstr>
      <vt:lpstr>Sharing Lessons Learned</vt:lpstr>
      <vt:lpstr>People Management </vt:lpstr>
      <vt:lpstr>The Stakeholders</vt:lpstr>
      <vt:lpstr>what are the most important contributor to a successful software project?</vt:lpstr>
      <vt:lpstr>Software Team </vt:lpstr>
      <vt:lpstr>Software Team Structures</vt:lpstr>
      <vt:lpstr>PowerPoint Presentation</vt:lpstr>
      <vt:lpstr> Agile Teams</vt:lpstr>
      <vt:lpstr>Factors to considered when chossing a team  </vt:lpstr>
      <vt:lpstr>Important aspects of people management</vt:lpstr>
      <vt:lpstr>How to achieve a high-performance team</vt:lpstr>
      <vt:lpstr>Project Managment Tool UI</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 Yasin</dc:creator>
  <cp:lastModifiedBy>Dr.Junaid Akram</cp:lastModifiedBy>
  <cp:revision>1170</cp:revision>
  <dcterms:created xsi:type="dcterms:W3CDTF">2023-06-11T18:52:26Z</dcterms:created>
  <dcterms:modified xsi:type="dcterms:W3CDTF">2023-12-10T20:49:58Z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ies>
</file>