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notesMasterIdLst>
    <p:notesMasterId r:id="rId25"/>
  </p:notesMasterIdLst>
  <p:sldIdLst>
    <p:sldId id="453" r:id="rId2"/>
    <p:sldId id="462" r:id="rId3"/>
    <p:sldId id="523" r:id="rId4"/>
    <p:sldId id="500" r:id="rId5"/>
    <p:sldId id="501" r:id="rId6"/>
    <p:sldId id="502" r:id="rId7"/>
    <p:sldId id="503" r:id="rId8"/>
    <p:sldId id="504" r:id="rId9"/>
    <p:sldId id="505" r:id="rId10"/>
    <p:sldId id="522" r:id="rId11"/>
    <p:sldId id="506" r:id="rId12"/>
    <p:sldId id="507" r:id="rId13"/>
    <p:sldId id="508" r:id="rId14"/>
    <p:sldId id="512" r:id="rId15"/>
    <p:sldId id="513" r:id="rId16"/>
    <p:sldId id="514" r:id="rId17"/>
    <p:sldId id="509" r:id="rId18"/>
    <p:sldId id="515" r:id="rId19"/>
    <p:sldId id="516" r:id="rId20"/>
    <p:sldId id="517" r:id="rId21"/>
    <p:sldId id="518" r:id="rId22"/>
    <p:sldId id="519" r:id="rId23"/>
    <p:sldId id="293" r:id="rId24"/>
  </p:sldIdLst>
  <p:sldSz cx="12192000" cy="6858000"/>
  <p:notesSz cx="6858000" cy="9144000"/>
  <p:defaultTextStyle>
    <a:defPPr>
      <a:defRPr lang="en-US"/>
    </a:defPPr>
    <a:lvl1pPr marL="0" algn="l" defTabSz="914298" rtl="0" eaLnBrk="1" latinLnBrk="0" hangingPunct="1">
      <a:defRPr sz="1800" kern="1200">
        <a:solidFill>
          <a:schemeClr val="tx1"/>
        </a:solidFill>
        <a:latin typeface="+mn-lt"/>
        <a:ea typeface="+mn-ea"/>
        <a:cs typeface="+mn-cs"/>
      </a:defRPr>
    </a:lvl1pPr>
    <a:lvl2pPr marL="457149" algn="l" defTabSz="914298" rtl="0" eaLnBrk="1" latinLnBrk="0" hangingPunct="1">
      <a:defRPr sz="1800" kern="1200">
        <a:solidFill>
          <a:schemeClr val="tx1"/>
        </a:solidFill>
        <a:latin typeface="+mn-lt"/>
        <a:ea typeface="+mn-ea"/>
        <a:cs typeface="+mn-cs"/>
      </a:defRPr>
    </a:lvl2pPr>
    <a:lvl3pPr marL="914298" algn="l" defTabSz="914298" rtl="0" eaLnBrk="1" latinLnBrk="0" hangingPunct="1">
      <a:defRPr sz="1800" kern="1200">
        <a:solidFill>
          <a:schemeClr val="tx1"/>
        </a:solidFill>
        <a:latin typeface="+mn-lt"/>
        <a:ea typeface="+mn-ea"/>
        <a:cs typeface="+mn-cs"/>
      </a:defRPr>
    </a:lvl3pPr>
    <a:lvl4pPr marL="1371447" algn="l" defTabSz="914298" rtl="0" eaLnBrk="1" latinLnBrk="0" hangingPunct="1">
      <a:defRPr sz="1800" kern="1200">
        <a:solidFill>
          <a:schemeClr val="tx1"/>
        </a:solidFill>
        <a:latin typeface="+mn-lt"/>
        <a:ea typeface="+mn-ea"/>
        <a:cs typeface="+mn-cs"/>
      </a:defRPr>
    </a:lvl4pPr>
    <a:lvl5pPr marL="1828596" algn="l" defTabSz="914298" rtl="0" eaLnBrk="1" latinLnBrk="0" hangingPunct="1">
      <a:defRPr sz="1800" kern="1200">
        <a:solidFill>
          <a:schemeClr val="tx1"/>
        </a:solidFill>
        <a:latin typeface="+mn-lt"/>
        <a:ea typeface="+mn-ea"/>
        <a:cs typeface="+mn-cs"/>
      </a:defRPr>
    </a:lvl5pPr>
    <a:lvl6pPr marL="2285745" algn="l" defTabSz="914298" rtl="0" eaLnBrk="1" latinLnBrk="0" hangingPunct="1">
      <a:defRPr sz="1800" kern="1200">
        <a:solidFill>
          <a:schemeClr val="tx1"/>
        </a:solidFill>
        <a:latin typeface="+mn-lt"/>
        <a:ea typeface="+mn-ea"/>
        <a:cs typeface="+mn-cs"/>
      </a:defRPr>
    </a:lvl6pPr>
    <a:lvl7pPr marL="2742894" algn="l" defTabSz="914298" rtl="0" eaLnBrk="1" latinLnBrk="0" hangingPunct="1">
      <a:defRPr sz="1800" kern="1200">
        <a:solidFill>
          <a:schemeClr val="tx1"/>
        </a:solidFill>
        <a:latin typeface="+mn-lt"/>
        <a:ea typeface="+mn-ea"/>
        <a:cs typeface="+mn-cs"/>
      </a:defRPr>
    </a:lvl7pPr>
    <a:lvl8pPr marL="3200043" algn="l" defTabSz="914298" rtl="0" eaLnBrk="1" latinLnBrk="0" hangingPunct="1">
      <a:defRPr sz="1800" kern="1200">
        <a:solidFill>
          <a:schemeClr val="tx1"/>
        </a:solidFill>
        <a:latin typeface="+mn-lt"/>
        <a:ea typeface="+mn-ea"/>
        <a:cs typeface="+mn-cs"/>
      </a:defRPr>
    </a:lvl8pPr>
    <a:lvl9pPr marL="3657192" algn="l" defTabSz="914298"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8A16A07-4D19-4CB8-B209-62E7B753616A}">
          <p14:sldIdLst>
            <p14:sldId id="453"/>
            <p14:sldId id="462"/>
            <p14:sldId id="523"/>
            <p14:sldId id="500"/>
            <p14:sldId id="501"/>
            <p14:sldId id="502"/>
            <p14:sldId id="503"/>
            <p14:sldId id="504"/>
            <p14:sldId id="505"/>
            <p14:sldId id="522"/>
            <p14:sldId id="506"/>
            <p14:sldId id="507"/>
            <p14:sldId id="508"/>
            <p14:sldId id="512"/>
            <p14:sldId id="513"/>
            <p14:sldId id="514"/>
            <p14:sldId id="509"/>
            <p14:sldId id="515"/>
            <p14:sldId id="516"/>
            <p14:sldId id="517"/>
            <p14:sldId id="518"/>
            <p14:sldId id="519"/>
            <p14:sldId id="29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063" autoAdjust="0"/>
    <p:restoredTop sz="94474" autoAdjust="0"/>
  </p:normalViewPr>
  <p:slideViewPr>
    <p:cSldViewPr snapToGrid="0">
      <p:cViewPr varScale="1">
        <p:scale>
          <a:sx n="128" d="100"/>
          <a:sy n="128" d="100"/>
        </p:scale>
        <p:origin x="832" y="176"/>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4030FA-4770-480D-BCFE-915EE08CD6C5}" type="datetimeFigureOut">
              <a:rPr lang="en-US" smtClean="0"/>
              <a:t>3/6/23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666A399-2552-43E4-BEFA-619E0530D677}" type="slidenum">
              <a:rPr lang="en-US" smtClean="0"/>
              <a:t>‹#›</a:t>
            </a:fld>
            <a:endParaRPr lang="en-US"/>
          </a:p>
        </p:txBody>
      </p:sp>
    </p:spTree>
    <p:extLst>
      <p:ext uri="{BB962C8B-B14F-4D97-AF65-F5344CB8AC3E}">
        <p14:creationId xmlns:p14="http://schemas.microsoft.com/office/powerpoint/2010/main" val="4108188178"/>
      </p:ext>
    </p:extLst>
  </p:cSld>
  <p:clrMap bg1="lt1" tx1="dk1" bg2="lt2" tx2="dk2" accent1="accent1" accent2="accent2" accent3="accent3" accent4="accent4" accent5="accent5" accent6="accent6" hlink="hlink" folHlink="folHlink"/>
  <p:notesStyle>
    <a:lvl1pPr marL="0" algn="l" defTabSz="914298" rtl="0" eaLnBrk="1" latinLnBrk="0" hangingPunct="1">
      <a:defRPr sz="1200" kern="1200">
        <a:solidFill>
          <a:schemeClr val="tx1"/>
        </a:solidFill>
        <a:latin typeface="+mn-lt"/>
        <a:ea typeface="+mn-ea"/>
        <a:cs typeface="+mn-cs"/>
      </a:defRPr>
    </a:lvl1pPr>
    <a:lvl2pPr marL="457149" algn="l" defTabSz="914298" rtl="0" eaLnBrk="1" latinLnBrk="0" hangingPunct="1">
      <a:defRPr sz="1200" kern="1200">
        <a:solidFill>
          <a:schemeClr val="tx1"/>
        </a:solidFill>
        <a:latin typeface="+mn-lt"/>
        <a:ea typeface="+mn-ea"/>
        <a:cs typeface="+mn-cs"/>
      </a:defRPr>
    </a:lvl2pPr>
    <a:lvl3pPr marL="914298" algn="l" defTabSz="914298" rtl="0" eaLnBrk="1" latinLnBrk="0" hangingPunct="1">
      <a:defRPr sz="1200" kern="1200">
        <a:solidFill>
          <a:schemeClr val="tx1"/>
        </a:solidFill>
        <a:latin typeface="+mn-lt"/>
        <a:ea typeface="+mn-ea"/>
        <a:cs typeface="+mn-cs"/>
      </a:defRPr>
    </a:lvl3pPr>
    <a:lvl4pPr marL="1371447" algn="l" defTabSz="914298" rtl="0" eaLnBrk="1" latinLnBrk="0" hangingPunct="1">
      <a:defRPr sz="1200" kern="1200">
        <a:solidFill>
          <a:schemeClr val="tx1"/>
        </a:solidFill>
        <a:latin typeface="+mn-lt"/>
        <a:ea typeface="+mn-ea"/>
        <a:cs typeface="+mn-cs"/>
      </a:defRPr>
    </a:lvl4pPr>
    <a:lvl5pPr marL="1828596" algn="l" defTabSz="914298" rtl="0" eaLnBrk="1" latinLnBrk="0" hangingPunct="1">
      <a:defRPr sz="1200" kern="1200">
        <a:solidFill>
          <a:schemeClr val="tx1"/>
        </a:solidFill>
        <a:latin typeface="+mn-lt"/>
        <a:ea typeface="+mn-ea"/>
        <a:cs typeface="+mn-cs"/>
      </a:defRPr>
    </a:lvl5pPr>
    <a:lvl6pPr marL="2285745" algn="l" defTabSz="914298" rtl="0" eaLnBrk="1" latinLnBrk="0" hangingPunct="1">
      <a:defRPr sz="1200" kern="1200">
        <a:solidFill>
          <a:schemeClr val="tx1"/>
        </a:solidFill>
        <a:latin typeface="+mn-lt"/>
        <a:ea typeface="+mn-ea"/>
        <a:cs typeface="+mn-cs"/>
      </a:defRPr>
    </a:lvl6pPr>
    <a:lvl7pPr marL="2742894" algn="l" defTabSz="914298" rtl="0" eaLnBrk="1" latinLnBrk="0" hangingPunct="1">
      <a:defRPr sz="1200" kern="1200">
        <a:solidFill>
          <a:schemeClr val="tx1"/>
        </a:solidFill>
        <a:latin typeface="+mn-lt"/>
        <a:ea typeface="+mn-ea"/>
        <a:cs typeface="+mn-cs"/>
      </a:defRPr>
    </a:lvl7pPr>
    <a:lvl8pPr marL="3200043" algn="l" defTabSz="914298" rtl="0" eaLnBrk="1" latinLnBrk="0" hangingPunct="1">
      <a:defRPr sz="1200" kern="1200">
        <a:solidFill>
          <a:schemeClr val="tx1"/>
        </a:solidFill>
        <a:latin typeface="+mn-lt"/>
        <a:ea typeface="+mn-ea"/>
        <a:cs typeface="+mn-cs"/>
      </a:defRPr>
    </a:lvl8pPr>
    <a:lvl9pPr marL="3657192" algn="l" defTabSz="914298"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666A399-2552-43E4-BEFA-619E0530D677}" type="slidenum">
              <a:rPr lang="en-US" smtClean="0"/>
              <a:t>1</a:t>
            </a:fld>
            <a:endParaRPr lang="en-US" dirty="0"/>
          </a:p>
        </p:txBody>
      </p:sp>
    </p:spTree>
    <p:extLst>
      <p:ext uri="{BB962C8B-B14F-4D97-AF65-F5344CB8AC3E}">
        <p14:creationId xmlns:p14="http://schemas.microsoft.com/office/powerpoint/2010/main" val="31973724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1"/>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7220938-361E-4185-80F0-E333672DC427}" type="datetime1">
              <a:rPr lang="en-US" smtClean="0"/>
              <a:t>3/6/23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029373-6C5B-490F-B5A5-38FF4CFBCD5B}" type="slidenum">
              <a:rPr lang="en-US" smtClean="0"/>
              <a:t>‹#›</a:t>
            </a:fld>
            <a:endParaRPr lang="en-US"/>
          </a:p>
        </p:txBody>
      </p:sp>
    </p:spTree>
    <p:extLst>
      <p:ext uri="{BB962C8B-B14F-4D97-AF65-F5344CB8AC3E}">
        <p14:creationId xmlns:p14="http://schemas.microsoft.com/office/powerpoint/2010/main" val="20829411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7" y="4800588"/>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443FD55-F460-4555-959A-7CBEB03E9FE6}" type="datetime1">
              <a:rPr lang="en-US" smtClean="0"/>
              <a:t>3/6/23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029373-6C5B-490F-B5A5-38FF4CFBCD5B}" type="slidenum">
              <a:rPr lang="en-US" smtClean="0"/>
              <a:t>‹#›</a:t>
            </a:fld>
            <a:endParaRPr lang="en-US"/>
          </a:p>
        </p:txBody>
      </p:sp>
    </p:spTree>
    <p:extLst>
      <p:ext uri="{BB962C8B-B14F-4D97-AF65-F5344CB8AC3E}">
        <p14:creationId xmlns:p14="http://schemas.microsoft.com/office/powerpoint/2010/main" val="24425344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5"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5"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D65FE34B-14CD-4162-891C-F50631BBD491}" type="datetime1">
              <a:rPr lang="en-US" smtClean="0"/>
              <a:t>3/6/23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029373-6C5B-490F-B5A5-38FF4CFBCD5B}" type="slidenum">
              <a:rPr lang="en-US" smtClean="0"/>
              <a:t>‹#›</a:t>
            </a:fld>
            <a:endParaRPr lang="en-US"/>
          </a:p>
        </p:txBody>
      </p:sp>
    </p:spTree>
    <p:extLst>
      <p:ext uri="{BB962C8B-B14F-4D97-AF65-F5344CB8AC3E}">
        <p14:creationId xmlns:p14="http://schemas.microsoft.com/office/powerpoint/2010/main" val="30848911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2"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1"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5"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5CAE37D-7E76-40B4-BF27-484F4ED869C0}" type="datetime1">
              <a:rPr lang="en-US" smtClean="0"/>
              <a:t>3/6/23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029373-6C5B-490F-B5A5-38FF4CFBCD5B}"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Tree>
    <p:extLst>
      <p:ext uri="{BB962C8B-B14F-4D97-AF65-F5344CB8AC3E}">
        <p14:creationId xmlns:p14="http://schemas.microsoft.com/office/powerpoint/2010/main" val="7271417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C1CD13B-69FB-4441-9CA3-C84738ED4E93}" type="datetime1">
              <a:rPr lang="en-US" smtClean="0"/>
              <a:t>3/6/23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029373-6C5B-490F-B5A5-38FF4CFBCD5B}" type="slidenum">
              <a:rPr lang="en-US" smtClean="0"/>
              <a:t>‹#›</a:t>
            </a:fld>
            <a:endParaRPr lang="en-US"/>
          </a:p>
        </p:txBody>
      </p:sp>
    </p:spTree>
    <p:extLst>
      <p:ext uri="{BB962C8B-B14F-4D97-AF65-F5344CB8AC3E}">
        <p14:creationId xmlns:p14="http://schemas.microsoft.com/office/powerpoint/2010/main" val="9772389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4"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60"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1"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1"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1"/>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4A7B4EF-9B7F-4B8B-B82B-8D17F53EE6DB}" type="datetime1">
              <a:rPr lang="en-US" smtClean="0"/>
              <a:t>3/6/23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029373-6C5B-490F-B5A5-38FF4CFBCD5B}" type="slidenum">
              <a:rPr lang="en-US" smtClean="0"/>
              <a:t>‹#›</a:t>
            </a:fld>
            <a:endParaRPr lang="en-US"/>
          </a:p>
        </p:txBody>
      </p:sp>
    </p:spTree>
    <p:extLst>
      <p:ext uri="{BB962C8B-B14F-4D97-AF65-F5344CB8AC3E}">
        <p14:creationId xmlns:p14="http://schemas.microsoft.com/office/powerpoint/2010/main" val="25213899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50"/>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2"/>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6" y="4250950"/>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5"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3" y="4827211"/>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1" y="425095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700"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6" y="4827209"/>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1"/>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017EAD3-EB2C-428C-816A-ED6A9AB0E991}" type="datetime1">
              <a:rPr lang="en-US" smtClean="0"/>
              <a:t>3/6/23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029373-6C5B-490F-B5A5-38FF4CFBCD5B}" type="slidenum">
              <a:rPr lang="en-US" smtClean="0"/>
              <a:t>‹#›</a:t>
            </a:fld>
            <a:endParaRPr lang="en-US"/>
          </a:p>
        </p:txBody>
      </p:sp>
    </p:spTree>
    <p:extLst>
      <p:ext uri="{BB962C8B-B14F-4D97-AF65-F5344CB8AC3E}">
        <p14:creationId xmlns:p14="http://schemas.microsoft.com/office/powerpoint/2010/main" val="37200685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278327-42FA-4509-9D41-D694AEB01D6F}" type="datetime1">
              <a:rPr lang="en-US" smtClean="0"/>
              <a:t>3/6/23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029373-6C5B-490F-B5A5-38FF4CFBCD5B}" type="slidenum">
              <a:rPr lang="en-US" smtClean="0"/>
              <a:t>‹#›</a:t>
            </a:fld>
            <a:endParaRPr lang="en-US"/>
          </a:p>
        </p:txBody>
      </p:sp>
    </p:spTree>
    <p:extLst>
      <p:ext uri="{BB962C8B-B14F-4D97-AF65-F5344CB8AC3E}">
        <p14:creationId xmlns:p14="http://schemas.microsoft.com/office/powerpoint/2010/main" val="18018316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4"/>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4"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D483772-3D75-49E9-A320-5C9EF16F0C88}" type="datetime1">
              <a:rPr lang="en-US" smtClean="0"/>
              <a:t>3/6/23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029373-6C5B-490F-B5A5-38FF4CFBCD5B}" type="slidenum">
              <a:rPr lang="en-US" smtClean="0"/>
              <a:t>‹#›</a:t>
            </a:fld>
            <a:endParaRPr lang="en-US"/>
          </a:p>
        </p:txBody>
      </p:sp>
    </p:spTree>
    <p:extLst>
      <p:ext uri="{BB962C8B-B14F-4D97-AF65-F5344CB8AC3E}">
        <p14:creationId xmlns:p14="http://schemas.microsoft.com/office/powerpoint/2010/main" val="27784048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27406E36-A23A-4A88-914C-808DF657D79F}" type="datetime1">
              <a:rPr lang="en-US" smtClean="0"/>
              <a:t>3/6/23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029373-6C5B-490F-B5A5-38FF4CFBCD5B}" type="slidenum">
              <a:rPr lang="en-US" smtClean="0"/>
              <a:t>‹#›</a:t>
            </a:fld>
            <a:endParaRPr lang="en-US"/>
          </a:p>
        </p:txBody>
      </p:sp>
    </p:spTree>
    <p:extLst>
      <p:ext uri="{BB962C8B-B14F-4D97-AF65-F5344CB8AC3E}">
        <p14:creationId xmlns:p14="http://schemas.microsoft.com/office/powerpoint/2010/main" val="15427403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7" y="2861734"/>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1BEFC51-2E6A-4B21-986E-4116DCF5E290}" type="datetime1">
              <a:rPr lang="en-US" smtClean="0"/>
              <a:t>3/6/23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029373-6C5B-490F-B5A5-38FF4CFBCD5B}" type="slidenum">
              <a:rPr lang="en-US" smtClean="0"/>
              <a:t>‹#›</a:t>
            </a:fld>
            <a:endParaRPr lang="en-US"/>
          </a:p>
        </p:txBody>
      </p:sp>
    </p:spTree>
    <p:extLst>
      <p:ext uri="{BB962C8B-B14F-4D97-AF65-F5344CB8AC3E}">
        <p14:creationId xmlns:p14="http://schemas.microsoft.com/office/powerpoint/2010/main" val="29685174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3" y="2060576"/>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4" y="2056093"/>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BA13999-CD04-4E3A-A722-F064EA8B907D}" type="datetime1">
              <a:rPr lang="en-US" smtClean="0"/>
              <a:t>3/6/23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029373-6C5B-490F-B5A5-38FF4CFBCD5B}" type="slidenum">
              <a:rPr lang="en-US" smtClean="0"/>
              <a:t>‹#›</a:t>
            </a:fld>
            <a:endParaRPr lang="en-US"/>
          </a:p>
        </p:txBody>
      </p:sp>
    </p:spTree>
    <p:extLst>
      <p:ext uri="{BB962C8B-B14F-4D97-AF65-F5344CB8AC3E}">
        <p14:creationId xmlns:p14="http://schemas.microsoft.com/office/powerpoint/2010/main" val="27353721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3"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0ABF497-F5D2-4D2A-B9CF-37E6679BA00A}" type="datetime1">
              <a:rPr lang="en-US" smtClean="0"/>
              <a:t>3/6/23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6029373-6C5B-490F-B5A5-38FF4CFBCD5B}" type="slidenum">
              <a:rPr lang="en-US" smtClean="0"/>
              <a:t>‹#›</a:t>
            </a:fld>
            <a:endParaRPr lang="en-US"/>
          </a:p>
        </p:txBody>
      </p:sp>
    </p:spTree>
    <p:extLst>
      <p:ext uri="{BB962C8B-B14F-4D97-AF65-F5344CB8AC3E}">
        <p14:creationId xmlns:p14="http://schemas.microsoft.com/office/powerpoint/2010/main" val="4035239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13991DFA-B5DA-42E5-9F24-50228A5279FB}" type="datetime1">
              <a:rPr lang="en-US" smtClean="0"/>
              <a:t>3/6/23</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16029373-6C5B-490F-B5A5-38FF4CFBCD5B}" type="slidenum">
              <a:rPr lang="en-US" smtClean="0"/>
              <a:t>‹#›</a:t>
            </a:fld>
            <a:endParaRPr lang="en-US"/>
          </a:p>
        </p:txBody>
      </p:sp>
    </p:spTree>
    <p:extLst>
      <p:ext uri="{BB962C8B-B14F-4D97-AF65-F5344CB8AC3E}">
        <p14:creationId xmlns:p14="http://schemas.microsoft.com/office/powerpoint/2010/main" val="25181583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6571D69C-9FE7-4478-8C04-8A0EA20A6389}" type="datetime1">
              <a:rPr lang="en-US" smtClean="0"/>
              <a:t>3/6/23</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16029373-6C5B-490F-B5A5-38FF4CFBCD5B}" type="slidenum">
              <a:rPr lang="en-US" smtClean="0"/>
              <a:t>‹#›</a:t>
            </a:fld>
            <a:endParaRPr lang="en-US"/>
          </a:p>
        </p:txBody>
      </p:sp>
    </p:spTree>
    <p:extLst>
      <p:ext uri="{BB962C8B-B14F-4D97-AF65-F5344CB8AC3E}">
        <p14:creationId xmlns:p14="http://schemas.microsoft.com/office/powerpoint/2010/main" val="9319694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7"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4" y="3129281"/>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EA4606FA-3969-4B1E-AD8A-59122DA212C4}" type="datetime1">
              <a:rPr lang="en-US" smtClean="0"/>
              <a:t>3/6/23</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16029373-6C5B-490F-B5A5-38FF4CFBCD5B}" type="slidenum">
              <a:rPr lang="en-US" smtClean="0"/>
              <a:t>‹#›</a:t>
            </a:fld>
            <a:endParaRPr lang="en-US"/>
          </a:p>
        </p:txBody>
      </p:sp>
    </p:spTree>
    <p:extLst>
      <p:ext uri="{BB962C8B-B14F-4D97-AF65-F5344CB8AC3E}">
        <p14:creationId xmlns:p14="http://schemas.microsoft.com/office/powerpoint/2010/main" val="19659132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8" y="1854193"/>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5"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87AE3D1-E551-4C23-8F53-F6A4D0F9EC4F}" type="datetime1">
              <a:rPr lang="en-US" smtClean="0"/>
              <a:t>3/6/23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029373-6C5B-490F-B5A5-38FF4CFBCD5B}" type="slidenum">
              <a:rPr lang="en-US" smtClean="0"/>
              <a:t>‹#›</a:t>
            </a:fld>
            <a:endParaRPr lang="en-US"/>
          </a:p>
        </p:txBody>
      </p:sp>
    </p:spTree>
    <p:extLst>
      <p:ext uri="{BB962C8B-B14F-4D97-AF65-F5344CB8AC3E}">
        <p14:creationId xmlns:p14="http://schemas.microsoft.com/office/powerpoint/2010/main" val="346871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6"/>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1" y="2892348"/>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3" y="1"/>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3"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2"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3" y="2052919"/>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40"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1226AAEB-C6D8-40B1-A3F1-F059FD313DD4}" type="datetime1">
              <a:rPr lang="en-US" smtClean="0"/>
              <a:t>3/6/23</a:t>
            </a:fld>
            <a:endParaRPr lang="en-US"/>
          </a:p>
        </p:txBody>
      </p:sp>
      <p:sp>
        <p:nvSpPr>
          <p:cNvPr id="5" name="Footer Placeholder 4"/>
          <p:cNvSpPr>
            <a:spLocks noGrp="1"/>
          </p:cNvSpPr>
          <p:nvPr>
            <p:ph type="ftr" sz="quarter" idx="3"/>
          </p:nvPr>
        </p:nvSpPr>
        <p:spPr>
          <a:xfrm rot="5400000">
            <a:off x="8951574" y="3225298"/>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1" y="295730"/>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16029373-6C5B-490F-B5A5-38FF4CFBCD5B}" type="slidenum">
              <a:rPr lang="en-US" smtClean="0"/>
              <a:t>‹#›</a:t>
            </a:fld>
            <a:endParaRPr lang="en-US"/>
          </a:p>
        </p:txBody>
      </p:sp>
    </p:spTree>
    <p:extLst>
      <p:ext uri="{BB962C8B-B14F-4D97-AF65-F5344CB8AC3E}">
        <p14:creationId xmlns:p14="http://schemas.microsoft.com/office/powerpoint/2010/main" val="524893844"/>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Lst>
  <p:hf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mailto:junaid.akram@culahore.edu.pk" TargetMode="External"/><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87467" y="1465829"/>
            <a:ext cx="10842171" cy="1798319"/>
          </a:xfrm>
        </p:spPr>
        <p:txBody>
          <a:bodyPr/>
          <a:lstStyle/>
          <a:p>
            <a:pPr algn="ctr"/>
            <a:r>
              <a:rPr lang="en-GB" sz="6000" b="1" dirty="0"/>
              <a:t>SDLC-Software Development Life Cycle Models</a:t>
            </a:r>
            <a:endParaRPr lang="en-US" sz="1000" dirty="0"/>
          </a:p>
        </p:txBody>
      </p:sp>
      <p:sp>
        <p:nvSpPr>
          <p:cNvPr id="3" name="Subtitle 2"/>
          <p:cNvSpPr>
            <a:spLocks noGrp="1"/>
          </p:cNvSpPr>
          <p:nvPr>
            <p:ph type="subTitle" idx="1"/>
          </p:nvPr>
        </p:nvSpPr>
        <p:spPr>
          <a:xfrm>
            <a:off x="2204265" y="4382166"/>
            <a:ext cx="7488091" cy="2391704"/>
          </a:xfrm>
        </p:spPr>
        <p:txBody>
          <a:bodyPr>
            <a:noAutofit/>
          </a:bodyPr>
          <a:lstStyle/>
          <a:p>
            <a:pPr algn="ctr"/>
            <a:r>
              <a:rPr lang="en-US" sz="3600" b="1" dirty="0">
                <a:solidFill>
                  <a:schemeClr val="tx1">
                    <a:lumMod val="95000"/>
                    <a:lumOff val="5000"/>
                  </a:schemeClr>
                </a:solidFill>
              </a:rPr>
              <a:t>D</a:t>
            </a:r>
            <a:r>
              <a:rPr lang="en-US" sz="3600" b="1" cap="none" dirty="0">
                <a:solidFill>
                  <a:schemeClr val="tx1">
                    <a:lumMod val="95000"/>
                    <a:lumOff val="5000"/>
                  </a:schemeClr>
                </a:solidFill>
              </a:rPr>
              <a:t>r</a:t>
            </a:r>
            <a:r>
              <a:rPr lang="en-US" sz="3600" b="1" dirty="0">
                <a:solidFill>
                  <a:schemeClr val="tx1">
                    <a:lumMod val="95000"/>
                    <a:lumOff val="5000"/>
                  </a:schemeClr>
                </a:solidFill>
              </a:rPr>
              <a:t>. Junaid </a:t>
            </a:r>
            <a:r>
              <a:rPr lang="en-GB" sz="3600" b="1" dirty="0">
                <a:solidFill>
                  <a:schemeClr val="tx1">
                    <a:lumMod val="95000"/>
                    <a:lumOff val="5000"/>
                  </a:schemeClr>
                </a:solidFill>
              </a:rPr>
              <a:t>Akram</a:t>
            </a:r>
            <a:endParaRPr lang="en-US" sz="3600" b="1" dirty="0">
              <a:solidFill>
                <a:schemeClr val="tx1">
                  <a:lumMod val="95000"/>
                  <a:lumOff val="5000"/>
                </a:schemeClr>
              </a:solidFill>
            </a:endParaRPr>
          </a:p>
          <a:p>
            <a:endParaRPr lang="en-US" sz="900" dirty="0"/>
          </a:p>
          <a:p>
            <a:pPr algn="ctr"/>
            <a:r>
              <a:rPr lang="en-US" altLang="en-US" sz="1400" dirty="0">
                <a:solidFill>
                  <a:srgbClr val="000000"/>
                </a:solidFill>
                <a:latin typeface="Time"/>
              </a:rPr>
              <a:t>Assistant Professor, Department of Computer Science COMSATS (Lahore)</a:t>
            </a:r>
          </a:p>
          <a:p>
            <a:endParaRPr lang="en-US" dirty="0"/>
          </a:p>
        </p:txBody>
      </p:sp>
      <p:sp>
        <p:nvSpPr>
          <p:cNvPr id="9" name="Slide Number Placeholder 8"/>
          <p:cNvSpPr>
            <a:spLocks noGrp="1"/>
          </p:cNvSpPr>
          <p:nvPr>
            <p:ph type="sldNum" sz="quarter" idx="12"/>
          </p:nvPr>
        </p:nvSpPr>
        <p:spPr>
          <a:xfrm>
            <a:off x="10352541" y="423081"/>
            <a:ext cx="838199" cy="640336"/>
          </a:xfrm>
        </p:spPr>
        <p:txBody>
          <a:bodyPr/>
          <a:lstStyle/>
          <a:p>
            <a:fld id="{16029373-6C5B-490F-B5A5-38FF4CFBCD5B}" type="slidenum">
              <a:rPr lang="en-US" sz="2400" smtClean="0">
                <a:solidFill>
                  <a:srgbClr val="FFFF00"/>
                </a:solidFill>
              </a:rPr>
              <a:t>1</a:t>
            </a:fld>
            <a:endParaRPr lang="en-US" sz="2400" dirty="0">
              <a:solidFill>
                <a:srgbClr val="FFFF00"/>
              </a:solidFill>
            </a:endParaRPr>
          </a:p>
        </p:txBody>
      </p:sp>
      <p:sp>
        <p:nvSpPr>
          <p:cNvPr id="10" name="Rectangle 9"/>
          <p:cNvSpPr/>
          <p:nvPr/>
        </p:nvSpPr>
        <p:spPr>
          <a:xfrm>
            <a:off x="2755900" y="2834208"/>
            <a:ext cx="6096120" cy="400110"/>
          </a:xfrm>
          <a:prstGeom prst="rect">
            <a:avLst/>
          </a:prstGeom>
        </p:spPr>
        <p:txBody>
          <a:bodyPr wrap="square">
            <a:spAutoFit/>
          </a:bodyPr>
          <a:lstStyle/>
          <a:p>
            <a:pPr algn="ctr"/>
            <a:endParaRPr lang="en-US" sz="2000" dirty="0">
              <a:solidFill>
                <a:schemeClr val="tx1">
                  <a:lumMod val="95000"/>
                  <a:lumOff val="5000"/>
                </a:schemeClr>
              </a:solidFill>
              <a:latin typeface="+mj-lt"/>
              <a:ea typeface="+mj-ea"/>
              <a:cs typeface="+mj-cs"/>
            </a:endParaRPr>
          </a:p>
        </p:txBody>
      </p:sp>
      <p:sp>
        <p:nvSpPr>
          <p:cNvPr id="4" name="TextBox 3">
            <a:extLst>
              <a:ext uri="{FF2B5EF4-FFF2-40B4-BE49-F238E27FC236}">
                <a16:creationId xmlns:a16="http://schemas.microsoft.com/office/drawing/2014/main" id="{EF3EB6B7-496A-0536-E99E-3FE487DBDF95}"/>
              </a:ext>
            </a:extLst>
          </p:cNvPr>
          <p:cNvSpPr txBox="1"/>
          <p:nvPr/>
        </p:nvSpPr>
        <p:spPr>
          <a:xfrm>
            <a:off x="5595730" y="3597965"/>
            <a:ext cx="540533" cy="461665"/>
          </a:xfrm>
          <a:prstGeom prst="rect">
            <a:avLst/>
          </a:prstGeom>
          <a:noFill/>
        </p:spPr>
        <p:txBody>
          <a:bodyPr wrap="none" rtlCol="0">
            <a:spAutoFit/>
          </a:bodyPr>
          <a:lstStyle/>
          <a:p>
            <a:r>
              <a:rPr lang="en-LU" sz="2400" b="1" dirty="0"/>
              <a:t>By</a:t>
            </a:r>
            <a:endParaRPr lang="en-LU" b="1" dirty="0"/>
          </a:p>
        </p:txBody>
      </p:sp>
    </p:spTree>
    <p:extLst>
      <p:ext uri="{BB962C8B-B14F-4D97-AF65-F5344CB8AC3E}">
        <p14:creationId xmlns:p14="http://schemas.microsoft.com/office/powerpoint/2010/main" val="711733516"/>
      </p:ext>
    </p:extLst>
  </p:cSld>
  <p:clrMapOvr>
    <a:masterClrMapping/>
  </p:clrMapOvr>
  <mc:AlternateContent xmlns:mc="http://schemas.openxmlformats.org/markup-compatibility/2006" xmlns:p14="http://schemas.microsoft.com/office/powerpoint/2010/main">
    <mc:Choice Requires="p14">
      <p:transition spd="slow" p14:dur="2000" advTm="6582"/>
    </mc:Choice>
    <mc:Fallback xmlns="">
      <p:transition spd="slow" advTm="6582"/>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6917" y="170481"/>
            <a:ext cx="9404723" cy="1400530"/>
          </a:xfrm>
        </p:spPr>
        <p:txBody>
          <a:bodyPr/>
          <a:lstStyle/>
          <a:p>
            <a:r>
              <a:rPr lang="en-GB" dirty="0"/>
              <a:t>Iterative Model - Applications</a:t>
            </a:r>
          </a:p>
        </p:txBody>
      </p:sp>
      <p:sp>
        <p:nvSpPr>
          <p:cNvPr id="3" name="Content Placeholder 2"/>
          <p:cNvSpPr>
            <a:spLocks noGrp="1"/>
          </p:cNvSpPr>
          <p:nvPr>
            <p:ph idx="1"/>
          </p:nvPr>
        </p:nvSpPr>
        <p:spPr>
          <a:xfrm>
            <a:off x="420609" y="1400530"/>
            <a:ext cx="11373601" cy="4195481"/>
          </a:xfrm>
        </p:spPr>
        <p:txBody>
          <a:bodyPr>
            <a:noAutofit/>
          </a:bodyPr>
          <a:lstStyle/>
          <a:p>
            <a:r>
              <a:rPr lang="en-GB" sz="2200" dirty="0"/>
              <a:t>Requirements of the complete system are clearly defined and understood.</a:t>
            </a:r>
          </a:p>
          <a:p>
            <a:r>
              <a:rPr lang="en-GB" sz="2200" dirty="0"/>
              <a:t>Major requirements must be defined; however, some functionalities or requested enhancements may evolve with time.</a:t>
            </a:r>
          </a:p>
          <a:p>
            <a:r>
              <a:rPr lang="en-GB" sz="2200" dirty="0"/>
              <a:t>There is a time to the market constraint.</a:t>
            </a:r>
          </a:p>
          <a:p>
            <a:r>
              <a:rPr lang="en-GB" sz="2200" dirty="0"/>
              <a:t>A new technology is being used and is being learnt by the development team while working on the project.</a:t>
            </a:r>
          </a:p>
          <a:p>
            <a:r>
              <a:rPr lang="en-GB" sz="2200" dirty="0"/>
              <a:t>Resources with needed skill sets are not available and are planned to be used on contract basis for specific iterations.</a:t>
            </a:r>
          </a:p>
          <a:p>
            <a:r>
              <a:rPr lang="en-GB" sz="2200" dirty="0"/>
              <a:t>There are some high-risk features and goals which may change in the future.</a:t>
            </a:r>
          </a:p>
          <a:p>
            <a:endParaRPr lang="en-GB" sz="2200" dirty="0"/>
          </a:p>
        </p:txBody>
      </p:sp>
      <p:sp>
        <p:nvSpPr>
          <p:cNvPr id="4" name="Slide Number Placeholder 3"/>
          <p:cNvSpPr>
            <a:spLocks noGrp="1"/>
          </p:cNvSpPr>
          <p:nvPr>
            <p:ph type="sldNum" sz="quarter" idx="12"/>
          </p:nvPr>
        </p:nvSpPr>
        <p:spPr/>
        <p:txBody>
          <a:bodyPr/>
          <a:lstStyle/>
          <a:p>
            <a:fld id="{16029373-6C5B-490F-B5A5-38FF4CFBCD5B}" type="slidenum">
              <a:rPr lang="en-US" smtClean="0"/>
              <a:t>10</a:t>
            </a:fld>
            <a:endParaRPr lang="en-US"/>
          </a:p>
        </p:txBody>
      </p:sp>
    </p:spTree>
    <p:extLst>
      <p:ext uri="{BB962C8B-B14F-4D97-AF65-F5344CB8AC3E}">
        <p14:creationId xmlns:p14="http://schemas.microsoft.com/office/powerpoint/2010/main" val="3215749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6917" y="0"/>
            <a:ext cx="9404723" cy="1400530"/>
          </a:xfrm>
        </p:spPr>
        <p:txBody>
          <a:bodyPr/>
          <a:lstStyle/>
          <a:p>
            <a:r>
              <a:rPr lang="en-GB" dirty="0"/>
              <a:t>Iterative Model - Advantages</a:t>
            </a:r>
          </a:p>
        </p:txBody>
      </p:sp>
      <p:sp>
        <p:nvSpPr>
          <p:cNvPr id="3" name="Content Placeholder 2"/>
          <p:cNvSpPr>
            <a:spLocks noGrp="1"/>
          </p:cNvSpPr>
          <p:nvPr>
            <p:ph idx="1"/>
          </p:nvPr>
        </p:nvSpPr>
        <p:spPr>
          <a:xfrm>
            <a:off x="219910" y="906044"/>
            <a:ext cx="11744782" cy="5835719"/>
          </a:xfrm>
        </p:spPr>
        <p:txBody>
          <a:bodyPr>
            <a:normAutofit lnSpcReduction="10000"/>
          </a:bodyPr>
          <a:lstStyle/>
          <a:p>
            <a:r>
              <a:rPr lang="en-GB" dirty="0"/>
              <a:t>Some working functionality can be developed </a:t>
            </a:r>
            <a:r>
              <a:rPr lang="en-GB" dirty="0">
                <a:solidFill>
                  <a:srgbClr val="FF0000"/>
                </a:solidFill>
              </a:rPr>
              <a:t>quickly and early </a:t>
            </a:r>
            <a:r>
              <a:rPr lang="en-GB" dirty="0"/>
              <a:t>in the life cycle.</a:t>
            </a:r>
          </a:p>
          <a:p>
            <a:r>
              <a:rPr lang="en-GB" dirty="0"/>
              <a:t>Results are obtained early and periodically.</a:t>
            </a:r>
          </a:p>
          <a:p>
            <a:r>
              <a:rPr lang="en-GB" dirty="0">
                <a:solidFill>
                  <a:srgbClr val="FF0000"/>
                </a:solidFill>
              </a:rPr>
              <a:t>Parallel development </a:t>
            </a:r>
            <a:r>
              <a:rPr lang="en-GB" dirty="0"/>
              <a:t>can be planned.</a:t>
            </a:r>
          </a:p>
          <a:p>
            <a:r>
              <a:rPr lang="en-GB" dirty="0"/>
              <a:t>Progress can be measured.</a:t>
            </a:r>
          </a:p>
          <a:p>
            <a:r>
              <a:rPr lang="en-GB" dirty="0">
                <a:solidFill>
                  <a:srgbClr val="FF0000"/>
                </a:solidFill>
              </a:rPr>
              <a:t>Less costly</a:t>
            </a:r>
            <a:r>
              <a:rPr lang="en-GB" dirty="0"/>
              <a:t> to change the scope/requirements.</a:t>
            </a:r>
          </a:p>
          <a:p>
            <a:r>
              <a:rPr lang="en-GB" dirty="0"/>
              <a:t>Testing and debugging during smaller iteration is easy.</a:t>
            </a:r>
          </a:p>
          <a:p>
            <a:r>
              <a:rPr lang="en-GB" dirty="0"/>
              <a:t>Risks are identified and resolved during iteration.</a:t>
            </a:r>
          </a:p>
          <a:p>
            <a:r>
              <a:rPr lang="en-GB" dirty="0">
                <a:solidFill>
                  <a:srgbClr val="FF0000"/>
                </a:solidFill>
              </a:rPr>
              <a:t>Easier to manage risk </a:t>
            </a:r>
            <a:r>
              <a:rPr lang="en-GB" dirty="0"/>
              <a:t>- High risk part is done first.</a:t>
            </a:r>
          </a:p>
          <a:p>
            <a:r>
              <a:rPr lang="en-GB" dirty="0"/>
              <a:t>With every increment, operational product is delivered. </a:t>
            </a:r>
          </a:p>
          <a:p>
            <a:r>
              <a:rPr lang="en-GB" dirty="0"/>
              <a:t>It </a:t>
            </a:r>
            <a:r>
              <a:rPr lang="en-GB" dirty="0">
                <a:solidFill>
                  <a:srgbClr val="FF0000"/>
                </a:solidFill>
              </a:rPr>
              <a:t>supports changing requirements</a:t>
            </a:r>
            <a:r>
              <a:rPr lang="en-GB" dirty="0"/>
              <a:t>.</a:t>
            </a:r>
          </a:p>
          <a:p>
            <a:r>
              <a:rPr lang="en-GB" dirty="0"/>
              <a:t>Initial operating time is less.</a:t>
            </a:r>
          </a:p>
          <a:p>
            <a:r>
              <a:rPr lang="en-GB" dirty="0"/>
              <a:t>Better </a:t>
            </a:r>
            <a:r>
              <a:rPr lang="en-GB" dirty="0">
                <a:solidFill>
                  <a:srgbClr val="FF0000"/>
                </a:solidFill>
              </a:rPr>
              <a:t>suited for large </a:t>
            </a:r>
            <a:r>
              <a:rPr lang="en-GB" dirty="0"/>
              <a:t>and mission-critical projects.</a:t>
            </a:r>
          </a:p>
          <a:p>
            <a:r>
              <a:rPr lang="en-GB" dirty="0"/>
              <a:t>During the life cycle, </a:t>
            </a:r>
            <a:r>
              <a:rPr lang="en-GB" dirty="0">
                <a:solidFill>
                  <a:srgbClr val="FF0000"/>
                </a:solidFill>
              </a:rPr>
              <a:t>software is produced early </a:t>
            </a:r>
            <a:r>
              <a:rPr lang="en-GB" dirty="0"/>
              <a:t>which facilitates customer evaluation and feedback.</a:t>
            </a:r>
          </a:p>
          <a:p>
            <a:endParaRPr lang="en-GB" dirty="0"/>
          </a:p>
        </p:txBody>
      </p:sp>
      <p:sp>
        <p:nvSpPr>
          <p:cNvPr id="4" name="Slide Number Placeholder 3"/>
          <p:cNvSpPr>
            <a:spLocks noGrp="1"/>
          </p:cNvSpPr>
          <p:nvPr>
            <p:ph type="sldNum" sz="quarter" idx="12"/>
          </p:nvPr>
        </p:nvSpPr>
        <p:spPr/>
        <p:txBody>
          <a:bodyPr/>
          <a:lstStyle/>
          <a:p>
            <a:fld id="{16029373-6C5B-490F-B5A5-38FF4CFBCD5B}" type="slidenum">
              <a:rPr lang="en-US" smtClean="0"/>
              <a:t>11</a:t>
            </a:fld>
            <a:endParaRPr lang="en-US"/>
          </a:p>
        </p:txBody>
      </p:sp>
    </p:spTree>
    <p:extLst>
      <p:ext uri="{BB962C8B-B14F-4D97-AF65-F5344CB8AC3E}">
        <p14:creationId xmlns:p14="http://schemas.microsoft.com/office/powerpoint/2010/main" val="7580220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6560" y="57803"/>
            <a:ext cx="9404723" cy="1400530"/>
          </a:xfrm>
        </p:spPr>
        <p:txBody>
          <a:bodyPr/>
          <a:lstStyle/>
          <a:p>
            <a:r>
              <a:rPr lang="en-GB" dirty="0"/>
              <a:t>Iterative Model - Disadvantages</a:t>
            </a:r>
          </a:p>
        </p:txBody>
      </p:sp>
      <p:sp>
        <p:nvSpPr>
          <p:cNvPr id="3" name="Content Placeholder 2"/>
          <p:cNvSpPr>
            <a:spLocks noGrp="1"/>
          </p:cNvSpPr>
          <p:nvPr>
            <p:ph idx="1"/>
          </p:nvPr>
        </p:nvSpPr>
        <p:spPr>
          <a:xfrm>
            <a:off x="220420" y="1301344"/>
            <a:ext cx="11806265" cy="4195481"/>
          </a:xfrm>
        </p:spPr>
        <p:txBody>
          <a:bodyPr>
            <a:normAutofit fontScale="92500" lnSpcReduction="10000"/>
          </a:bodyPr>
          <a:lstStyle/>
          <a:p>
            <a:pPr>
              <a:lnSpc>
                <a:spcPct val="110000"/>
              </a:lnSpc>
            </a:pPr>
            <a:r>
              <a:rPr lang="en-GB" dirty="0">
                <a:solidFill>
                  <a:srgbClr val="FF0000"/>
                </a:solidFill>
              </a:rPr>
              <a:t>More resources </a:t>
            </a:r>
            <a:r>
              <a:rPr lang="en-GB" dirty="0"/>
              <a:t>may be required.</a:t>
            </a:r>
          </a:p>
          <a:p>
            <a:pPr>
              <a:lnSpc>
                <a:spcPct val="110000"/>
              </a:lnSpc>
            </a:pPr>
            <a:r>
              <a:rPr lang="en-GB" dirty="0"/>
              <a:t>Although cost of change is lesser, but it is not very suitable for changing requirements.</a:t>
            </a:r>
          </a:p>
          <a:p>
            <a:pPr>
              <a:lnSpc>
                <a:spcPct val="110000"/>
              </a:lnSpc>
            </a:pPr>
            <a:r>
              <a:rPr lang="en-GB" dirty="0">
                <a:solidFill>
                  <a:srgbClr val="FF0000"/>
                </a:solidFill>
              </a:rPr>
              <a:t>More management </a:t>
            </a:r>
            <a:r>
              <a:rPr lang="en-GB" dirty="0"/>
              <a:t>attention is required.</a:t>
            </a:r>
          </a:p>
          <a:p>
            <a:pPr>
              <a:lnSpc>
                <a:spcPct val="110000"/>
              </a:lnSpc>
            </a:pPr>
            <a:r>
              <a:rPr lang="en-GB" dirty="0"/>
              <a:t>System architecture or design issues may arise because not all requirements are gathered in the beginning of the entire life cycle.</a:t>
            </a:r>
          </a:p>
          <a:p>
            <a:pPr>
              <a:lnSpc>
                <a:spcPct val="110000"/>
              </a:lnSpc>
            </a:pPr>
            <a:r>
              <a:rPr lang="en-GB" dirty="0"/>
              <a:t>Defining increments may require definition of the complete system.</a:t>
            </a:r>
          </a:p>
          <a:p>
            <a:pPr>
              <a:lnSpc>
                <a:spcPct val="110000"/>
              </a:lnSpc>
            </a:pPr>
            <a:r>
              <a:rPr lang="en-GB" dirty="0">
                <a:solidFill>
                  <a:srgbClr val="FF0000"/>
                </a:solidFill>
              </a:rPr>
              <a:t>Not suitable for smaller projects.</a:t>
            </a:r>
          </a:p>
          <a:p>
            <a:pPr>
              <a:lnSpc>
                <a:spcPct val="110000"/>
              </a:lnSpc>
            </a:pPr>
            <a:r>
              <a:rPr lang="en-GB" dirty="0"/>
              <a:t>Management complexity is more.</a:t>
            </a:r>
          </a:p>
          <a:p>
            <a:pPr>
              <a:lnSpc>
                <a:spcPct val="110000"/>
              </a:lnSpc>
            </a:pPr>
            <a:r>
              <a:rPr lang="en-GB" dirty="0"/>
              <a:t>End of project may not be known which is a risk.</a:t>
            </a:r>
          </a:p>
          <a:p>
            <a:pPr>
              <a:lnSpc>
                <a:spcPct val="110000"/>
              </a:lnSpc>
            </a:pPr>
            <a:r>
              <a:rPr lang="en-GB" dirty="0">
                <a:solidFill>
                  <a:srgbClr val="FF0000"/>
                </a:solidFill>
              </a:rPr>
              <a:t>Highly skilled resources are required for risk analysis</a:t>
            </a:r>
            <a:r>
              <a:rPr lang="en-GB" dirty="0"/>
              <a:t>. </a:t>
            </a:r>
          </a:p>
          <a:p>
            <a:endParaRPr lang="en-GB" dirty="0"/>
          </a:p>
        </p:txBody>
      </p:sp>
      <p:sp>
        <p:nvSpPr>
          <p:cNvPr id="4" name="Slide Number Placeholder 3"/>
          <p:cNvSpPr>
            <a:spLocks noGrp="1"/>
          </p:cNvSpPr>
          <p:nvPr>
            <p:ph type="sldNum" sz="quarter" idx="12"/>
          </p:nvPr>
        </p:nvSpPr>
        <p:spPr/>
        <p:txBody>
          <a:bodyPr/>
          <a:lstStyle/>
          <a:p>
            <a:fld id="{16029373-6C5B-490F-B5A5-38FF4CFBCD5B}" type="slidenum">
              <a:rPr lang="en-US" smtClean="0"/>
              <a:t>12</a:t>
            </a:fld>
            <a:endParaRPr lang="en-US"/>
          </a:p>
        </p:txBody>
      </p:sp>
    </p:spTree>
    <p:extLst>
      <p:ext uri="{BB962C8B-B14F-4D97-AF65-F5344CB8AC3E}">
        <p14:creationId xmlns:p14="http://schemas.microsoft.com/office/powerpoint/2010/main" val="2552038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87277" y="0"/>
            <a:ext cx="9404723" cy="1400530"/>
          </a:xfrm>
        </p:spPr>
        <p:txBody>
          <a:bodyPr/>
          <a:lstStyle/>
          <a:p>
            <a:r>
              <a:rPr lang="en-GB" dirty="0"/>
              <a:t>SDLC - Spiral Model</a:t>
            </a:r>
          </a:p>
        </p:txBody>
      </p:sp>
      <p:sp>
        <p:nvSpPr>
          <p:cNvPr id="4" name="Slide Number Placeholder 3"/>
          <p:cNvSpPr>
            <a:spLocks noGrp="1"/>
          </p:cNvSpPr>
          <p:nvPr>
            <p:ph type="sldNum" sz="quarter" idx="12"/>
          </p:nvPr>
        </p:nvSpPr>
        <p:spPr/>
        <p:txBody>
          <a:bodyPr/>
          <a:lstStyle/>
          <a:p>
            <a:fld id="{16029373-6C5B-490F-B5A5-38FF4CFBCD5B}" type="slidenum">
              <a:rPr lang="en-US" smtClean="0"/>
              <a:t>13</a:t>
            </a:fld>
            <a:endParaRPr lang="en-US"/>
          </a:p>
        </p:txBody>
      </p:sp>
      <p:pic>
        <p:nvPicPr>
          <p:cNvPr id="2052" name="Picture 4" descr="Spiral Model in software engineering - Computer and Interne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85592" y="1063417"/>
            <a:ext cx="7216780" cy="5614783"/>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5" name="Rectangle 4"/>
          <p:cNvSpPr/>
          <p:nvPr/>
        </p:nvSpPr>
        <p:spPr>
          <a:xfrm>
            <a:off x="211810" y="1400530"/>
            <a:ext cx="4473782" cy="923330"/>
          </a:xfrm>
          <a:prstGeom prst="rect">
            <a:avLst/>
          </a:prstGeom>
        </p:spPr>
        <p:txBody>
          <a:bodyPr wrap="square">
            <a:spAutoFit/>
          </a:bodyPr>
          <a:lstStyle/>
          <a:p>
            <a:pPr marL="285750" indent="-285750">
              <a:buFont typeface="Wingdings" panose="05000000000000000000" pitchFamily="2" charset="2"/>
              <a:buChar char="q"/>
            </a:pPr>
            <a:r>
              <a:rPr lang="en-GB" dirty="0">
                <a:solidFill>
                  <a:srgbClr val="000000"/>
                </a:solidFill>
                <a:latin typeface="Arial" panose="020B0604020202020204" pitchFamily="34" charset="0"/>
              </a:rPr>
              <a:t>The spiral model has four phases. </a:t>
            </a:r>
          </a:p>
          <a:p>
            <a:pPr marL="285750" indent="-285750">
              <a:buFont typeface="Wingdings" panose="05000000000000000000" pitchFamily="2" charset="2"/>
              <a:buChar char="q"/>
            </a:pPr>
            <a:r>
              <a:rPr lang="en-GB" dirty="0">
                <a:solidFill>
                  <a:srgbClr val="000000"/>
                </a:solidFill>
                <a:latin typeface="Arial" panose="020B0604020202020204" pitchFamily="34" charset="0"/>
              </a:rPr>
              <a:t>A software project repeatedly passes through these phases  </a:t>
            </a:r>
            <a:endParaRPr lang="en-GB" dirty="0"/>
          </a:p>
        </p:txBody>
      </p:sp>
    </p:spTree>
    <p:extLst>
      <p:ext uri="{BB962C8B-B14F-4D97-AF65-F5344CB8AC3E}">
        <p14:creationId xmlns:p14="http://schemas.microsoft.com/office/powerpoint/2010/main" val="19056008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89487" y="125249"/>
            <a:ext cx="9404723" cy="1400530"/>
          </a:xfrm>
        </p:spPr>
        <p:txBody>
          <a:bodyPr/>
          <a:lstStyle/>
          <a:p>
            <a:r>
              <a:rPr lang="en-GB" dirty="0"/>
              <a:t>Spiral Model Application</a:t>
            </a:r>
            <a:br>
              <a:rPr lang="en-GB" dirty="0"/>
            </a:br>
            <a:endParaRPr lang="en-GB" dirty="0"/>
          </a:p>
        </p:txBody>
      </p:sp>
      <p:sp>
        <p:nvSpPr>
          <p:cNvPr id="3" name="Content Placeholder 2"/>
          <p:cNvSpPr>
            <a:spLocks noGrp="1"/>
          </p:cNvSpPr>
          <p:nvPr>
            <p:ph idx="1"/>
          </p:nvPr>
        </p:nvSpPr>
        <p:spPr>
          <a:xfrm>
            <a:off x="309966" y="1324301"/>
            <a:ext cx="11484244" cy="5231482"/>
          </a:xfrm>
        </p:spPr>
        <p:txBody>
          <a:bodyPr>
            <a:normAutofit/>
          </a:bodyPr>
          <a:lstStyle/>
          <a:p>
            <a:pPr algn="just"/>
            <a:r>
              <a:rPr lang="en-GB" sz="2200" dirty="0">
                <a:solidFill>
                  <a:srgbClr val="FF0000"/>
                </a:solidFill>
              </a:rPr>
              <a:t>When there is a budget constraint and risk evaluation is important</a:t>
            </a:r>
            <a:r>
              <a:rPr lang="en-GB" sz="2200" dirty="0"/>
              <a:t>.</a:t>
            </a:r>
          </a:p>
          <a:p>
            <a:pPr algn="just"/>
            <a:r>
              <a:rPr lang="en-GB" sz="2200" dirty="0"/>
              <a:t>For medium to high-risk projects.</a:t>
            </a:r>
          </a:p>
          <a:p>
            <a:pPr algn="just"/>
            <a:r>
              <a:rPr lang="en-GB" sz="2200" dirty="0">
                <a:solidFill>
                  <a:srgbClr val="FF0000"/>
                </a:solidFill>
              </a:rPr>
              <a:t>Long-term project commitment</a:t>
            </a:r>
            <a:r>
              <a:rPr lang="en-GB" sz="2200" dirty="0"/>
              <a:t> because of potential changes to economic priorities as the requirements change with time.</a:t>
            </a:r>
          </a:p>
          <a:p>
            <a:pPr algn="just"/>
            <a:r>
              <a:rPr lang="en-GB" sz="2200" dirty="0"/>
              <a:t>Customer is not sure of their requirements which is usually the case.</a:t>
            </a:r>
          </a:p>
          <a:p>
            <a:pPr algn="just"/>
            <a:r>
              <a:rPr lang="en-GB" sz="2200" dirty="0">
                <a:solidFill>
                  <a:srgbClr val="FF0000"/>
                </a:solidFill>
              </a:rPr>
              <a:t>Requirements are complex </a:t>
            </a:r>
            <a:r>
              <a:rPr lang="en-GB" sz="2200" dirty="0"/>
              <a:t>and need evaluation to get clarity.</a:t>
            </a:r>
          </a:p>
          <a:p>
            <a:pPr algn="just"/>
            <a:r>
              <a:rPr lang="en-GB" sz="2200" dirty="0"/>
              <a:t>New product line which should be released in phases to get enough customer feedback.</a:t>
            </a:r>
          </a:p>
          <a:p>
            <a:pPr algn="just"/>
            <a:r>
              <a:rPr lang="en-GB" sz="2200" dirty="0"/>
              <a:t>Significant changes are expected in the product during the development cycle.</a:t>
            </a:r>
          </a:p>
        </p:txBody>
      </p:sp>
      <p:sp>
        <p:nvSpPr>
          <p:cNvPr id="4" name="Slide Number Placeholder 3"/>
          <p:cNvSpPr>
            <a:spLocks noGrp="1"/>
          </p:cNvSpPr>
          <p:nvPr>
            <p:ph type="sldNum" sz="quarter" idx="12"/>
          </p:nvPr>
        </p:nvSpPr>
        <p:spPr/>
        <p:txBody>
          <a:bodyPr/>
          <a:lstStyle/>
          <a:p>
            <a:fld id="{16029373-6C5B-490F-B5A5-38FF4CFBCD5B}" type="slidenum">
              <a:rPr lang="en-US" smtClean="0"/>
              <a:t>14</a:t>
            </a:fld>
            <a:endParaRPr lang="en-US"/>
          </a:p>
        </p:txBody>
      </p:sp>
    </p:spTree>
    <p:extLst>
      <p:ext uri="{BB962C8B-B14F-4D97-AF65-F5344CB8AC3E}">
        <p14:creationId xmlns:p14="http://schemas.microsoft.com/office/powerpoint/2010/main" val="37166909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34504" y="157638"/>
            <a:ext cx="9404723" cy="1400530"/>
          </a:xfrm>
        </p:spPr>
        <p:txBody>
          <a:bodyPr/>
          <a:lstStyle/>
          <a:p>
            <a:r>
              <a:rPr lang="en-GB" dirty="0"/>
              <a:t>Spiral Model - Advantages</a:t>
            </a:r>
          </a:p>
        </p:txBody>
      </p:sp>
      <p:sp>
        <p:nvSpPr>
          <p:cNvPr id="3" name="Content Placeholder 2"/>
          <p:cNvSpPr>
            <a:spLocks noGrp="1"/>
          </p:cNvSpPr>
          <p:nvPr>
            <p:ph idx="1"/>
          </p:nvPr>
        </p:nvSpPr>
        <p:spPr>
          <a:xfrm>
            <a:off x="309967" y="1913434"/>
            <a:ext cx="11329260" cy="4195481"/>
          </a:xfrm>
        </p:spPr>
        <p:txBody>
          <a:bodyPr>
            <a:normAutofit/>
          </a:bodyPr>
          <a:lstStyle/>
          <a:p>
            <a:r>
              <a:rPr lang="en-GB" sz="2400" dirty="0">
                <a:solidFill>
                  <a:srgbClr val="FF0000"/>
                </a:solidFill>
              </a:rPr>
              <a:t>Changing requirements </a:t>
            </a:r>
            <a:r>
              <a:rPr lang="en-GB" sz="2400" dirty="0"/>
              <a:t>can be accommodated.</a:t>
            </a:r>
          </a:p>
          <a:p>
            <a:r>
              <a:rPr lang="en-GB" sz="2400" dirty="0"/>
              <a:t>Allows extensive use of prototypes.</a:t>
            </a:r>
          </a:p>
          <a:p>
            <a:r>
              <a:rPr lang="en-GB" sz="2400" dirty="0"/>
              <a:t>Requirements can be captured more accurately.</a:t>
            </a:r>
          </a:p>
          <a:p>
            <a:r>
              <a:rPr lang="en-GB" sz="2400" dirty="0"/>
              <a:t>Users see the system early.</a:t>
            </a:r>
          </a:p>
          <a:p>
            <a:r>
              <a:rPr lang="en-GB" sz="2400" dirty="0">
                <a:solidFill>
                  <a:srgbClr val="FF0000"/>
                </a:solidFill>
              </a:rPr>
              <a:t>Development can be divided into smaller parts and the risky parts can be developed earlier which helps in better risk management.</a:t>
            </a:r>
          </a:p>
          <a:p>
            <a:endParaRPr lang="en-GB" sz="2400" dirty="0"/>
          </a:p>
        </p:txBody>
      </p:sp>
      <p:sp>
        <p:nvSpPr>
          <p:cNvPr id="4" name="Slide Number Placeholder 3"/>
          <p:cNvSpPr>
            <a:spLocks noGrp="1"/>
          </p:cNvSpPr>
          <p:nvPr>
            <p:ph type="sldNum" sz="quarter" idx="12"/>
          </p:nvPr>
        </p:nvSpPr>
        <p:spPr/>
        <p:txBody>
          <a:bodyPr/>
          <a:lstStyle/>
          <a:p>
            <a:fld id="{16029373-6C5B-490F-B5A5-38FF4CFBCD5B}" type="slidenum">
              <a:rPr lang="en-US" smtClean="0"/>
              <a:t>15</a:t>
            </a:fld>
            <a:endParaRPr lang="en-US"/>
          </a:p>
        </p:txBody>
      </p:sp>
    </p:spTree>
    <p:extLst>
      <p:ext uri="{BB962C8B-B14F-4D97-AF65-F5344CB8AC3E}">
        <p14:creationId xmlns:p14="http://schemas.microsoft.com/office/powerpoint/2010/main" val="17872738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32471" y="94450"/>
            <a:ext cx="9404723" cy="1400530"/>
          </a:xfrm>
        </p:spPr>
        <p:txBody>
          <a:bodyPr/>
          <a:lstStyle/>
          <a:p>
            <a:r>
              <a:rPr lang="en-GB" dirty="0"/>
              <a:t>Spiral Model - Disadvantages</a:t>
            </a:r>
          </a:p>
        </p:txBody>
      </p:sp>
      <p:sp>
        <p:nvSpPr>
          <p:cNvPr id="3" name="Content Placeholder 2"/>
          <p:cNvSpPr>
            <a:spLocks noGrp="1"/>
          </p:cNvSpPr>
          <p:nvPr>
            <p:ph idx="1"/>
          </p:nvPr>
        </p:nvSpPr>
        <p:spPr>
          <a:xfrm>
            <a:off x="359394" y="1494980"/>
            <a:ext cx="11512308" cy="4195481"/>
          </a:xfrm>
        </p:spPr>
        <p:txBody>
          <a:bodyPr>
            <a:normAutofit/>
          </a:bodyPr>
          <a:lstStyle/>
          <a:p>
            <a:r>
              <a:rPr lang="en-GB" sz="2200" dirty="0">
                <a:solidFill>
                  <a:srgbClr val="FF0000"/>
                </a:solidFill>
              </a:rPr>
              <a:t>Management</a:t>
            </a:r>
            <a:r>
              <a:rPr lang="en-GB" sz="2200" dirty="0"/>
              <a:t> is more complex.</a:t>
            </a:r>
          </a:p>
          <a:p>
            <a:r>
              <a:rPr lang="en-GB" sz="2200" dirty="0"/>
              <a:t>End of the project may not be known early.</a:t>
            </a:r>
          </a:p>
          <a:p>
            <a:r>
              <a:rPr lang="en-GB" sz="2200" dirty="0"/>
              <a:t>Not suitable for small or low risk projects and could be expensive for small projects.</a:t>
            </a:r>
          </a:p>
          <a:p>
            <a:r>
              <a:rPr lang="en-GB" sz="2200" dirty="0"/>
              <a:t>Process is complex</a:t>
            </a:r>
          </a:p>
          <a:p>
            <a:r>
              <a:rPr lang="en-GB" sz="2200" dirty="0"/>
              <a:t>Spiral may go on indefinitely.</a:t>
            </a:r>
          </a:p>
          <a:p>
            <a:r>
              <a:rPr lang="en-GB" sz="2200" dirty="0"/>
              <a:t>Large number of intermediate stages requires excessive documentation.</a:t>
            </a:r>
          </a:p>
          <a:p>
            <a:endParaRPr lang="en-GB" sz="2200" dirty="0"/>
          </a:p>
        </p:txBody>
      </p:sp>
      <p:sp>
        <p:nvSpPr>
          <p:cNvPr id="4" name="Slide Number Placeholder 3"/>
          <p:cNvSpPr>
            <a:spLocks noGrp="1"/>
          </p:cNvSpPr>
          <p:nvPr>
            <p:ph type="sldNum" sz="quarter" idx="12"/>
          </p:nvPr>
        </p:nvSpPr>
        <p:spPr/>
        <p:txBody>
          <a:bodyPr/>
          <a:lstStyle/>
          <a:p>
            <a:fld id="{16029373-6C5B-490F-B5A5-38FF4CFBCD5B}" type="slidenum">
              <a:rPr lang="en-US" smtClean="0"/>
              <a:t>16</a:t>
            </a:fld>
            <a:endParaRPr lang="en-US"/>
          </a:p>
        </p:txBody>
      </p:sp>
    </p:spTree>
    <p:extLst>
      <p:ext uri="{BB962C8B-B14F-4D97-AF65-F5344CB8AC3E}">
        <p14:creationId xmlns:p14="http://schemas.microsoft.com/office/powerpoint/2010/main" val="10602327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16029373-6C5B-490F-B5A5-38FF4CFBCD5B}" type="slidenum">
              <a:rPr lang="en-US" smtClean="0"/>
              <a:t>17</a:t>
            </a:fld>
            <a:endParaRPr lang="en-US"/>
          </a:p>
        </p:txBody>
      </p:sp>
      <p:pic>
        <p:nvPicPr>
          <p:cNvPr id="5" name="Picture 2" descr="V Model&#10;Lecture Sides By Adil Aslam 38&#10;Requirements&#10;System Design&#10;(Architecture High-&#10;level Design)&#10;Module Design&#10;(Program..."/>
          <p:cNvPicPr>
            <a:picLocks noChangeAspect="1" noChangeArrowheads="1"/>
          </p:cNvPicPr>
          <p:nvPr/>
        </p:nvPicPr>
        <p:blipFill rotWithShape="1">
          <a:blip r:embed="rId2">
            <a:extLst>
              <a:ext uri="{28A0092B-C50C-407E-A947-70E740481C1C}">
                <a14:useLocalDpi xmlns:a14="http://schemas.microsoft.com/office/drawing/2010/main" val="0"/>
              </a:ext>
            </a:extLst>
          </a:blip>
          <a:srcRect t="7149"/>
          <a:stretch/>
        </p:blipFill>
        <p:spPr bwMode="auto">
          <a:xfrm>
            <a:off x="2823033" y="295730"/>
            <a:ext cx="9234648" cy="6437539"/>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0" y="1084682"/>
            <a:ext cx="2815766" cy="5035353"/>
          </a:xfrm>
          <a:prstGeom prst="rect">
            <a:avLst/>
          </a:prstGeom>
        </p:spPr>
        <p:txBody>
          <a:bodyPr wrap="square">
            <a:spAutoFit/>
          </a:bodyPr>
          <a:lstStyle/>
          <a:p>
            <a:pPr marL="285750" indent="-285750">
              <a:lnSpc>
                <a:spcPct val="150000"/>
              </a:lnSpc>
              <a:buFont typeface="Wingdings" pitchFamily="2" charset="2"/>
              <a:buChar char="Ø"/>
            </a:pPr>
            <a:r>
              <a:rPr lang="en-GB" dirty="0">
                <a:solidFill>
                  <a:srgbClr val="000000"/>
                </a:solidFill>
                <a:latin typeface="Calibri" panose="020F0502020204030204" pitchFamily="34" charset="0"/>
              </a:rPr>
              <a:t>Under the V-Model, testing phase of the development phase is planned in parallel. </a:t>
            </a:r>
          </a:p>
          <a:p>
            <a:pPr marL="285750" indent="-285750">
              <a:lnSpc>
                <a:spcPct val="150000"/>
              </a:lnSpc>
              <a:buFont typeface="Wingdings" pitchFamily="2" charset="2"/>
              <a:buChar char="Ø"/>
            </a:pPr>
            <a:r>
              <a:rPr lang="en-GB" dirty="0">
                <a:solidFill>
                  <a:srgbClr val="000000"/>
                </a:solidFill>
                <a:latin typeface="Calibri" panose="020F0502020204030204" pitchFamily="34" charset="0"/>
              </a:rPr>
              <a:t>So, there are Verification phases on one side of the ‘V’ and Validation phases on the other side. </a:t>
            </a:r>
          </a:p>
          <a:p>
            <a:pPr marL="285750" indent="-285750">
              <a:lnSpc>
                <a:spcPct val="150000"/>
              </a:lnSpc>
              <a:buFont typeface="Wingdings" pitchFamily="2" charset="2"/>
              <a:buChar char="Ø"/>
            </a:pPr>
            <a:r>
              <a:rPr lang="en-GB" dirty="0">
                <a:solidFill>
                  <a:srgbClr val="000000"/>
                </a:solidFill>
                <a:latin typeface="Calibri" panose="020F0502020204030204" pitchFamily="34" charset="0"/>
              </a:rPr>
              <a:t>The Coding Phase joins the two sides of the V-Model.</a:t>
            </a:r>
            <a:endParaRPr lang="en-GB" dirty="0">
              <a:latin typeface="Calibri" panose="020F0502020204030204" pitchFamily="34" charset="0"/>
            </a:endParaRPr>
          </a:p>
        </p:txBody>
      </p:sp>
    </p:spTree>
    <p:extLst>
      <p:ext uri="{BB962C8B-B14F-4D97-AF65-F5344CB8AC3E}">
        <p14:creationId xmlns:p14="http://schemas.microsoft.com/office/powerpoint/2010/main" val="24696429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anim calcmode="lin" valueType="num">
                                      <p:cBhvr additive="base">
                                        <p:cTn id="13" dur="20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14" dur="20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par>
                          <p:cTn id="15" fill="hold">
                            <p:stCondLst>
                              <p:cond delay="2000"/>
                            </p:stCondLst>
                            <p:childTnLst>
                              <p:par>
                                <p:cTn id="16" presetID="2" presetClass="entr" presetSubtype="4" fill="hold" nodeType="afterEffect">
                                  <p:stCondLst>
                                    <p:cond delay="0"/>
                                  </p:stCondLst>
                                  <p:childTnLst>
                                    <p:set>
                                      <p:cBhvr>
                                        <p:cTn id="17" dur="1" fill="hold">
                                          <p:stCondLst>
                                            <p:cond delay="0"/>
                                          </p:stCondLst>
                                        </p:cTn>
                                        <p:tgtEl>
                                          <p:spTgt spid="6">
                                            <p:txEl>
                                              <p:pRg st="1" end="1"/>
                                            </p:txEl>
                                          </p:spTgt>
                                        </p:tgtEl>
                                        <p:attrNameLst>
                                          <p:attrName>style.visibility</p:attrName>
                                        </p:attrNameLst>
                                      </p:cBhvr>
                                      <p:to>
                                        <p:strVal val="visible"/>
                                      </p:to>
                                    </p:set>
                                    <p:anim calcmode="lin" valueType="num">
                                      <p:cBhvr additive="base">
                                        <p:cTn id="18" dur="20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9" dur="20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par>
                          <p:cTn id="20" fill="hold">
                            <p:stCondLst>
                              <p:cond delay="4000"/>
                            </p:stCondLst>
                            <p:childTnLst>
                              <p:par>
                                <p:cTn id="21" presetID="2" presetClass="entr" presetSubtype="4" fill="hold" nodeType="afterEffect">
                                  <p:stCondLst>
                                    <p:cond delay="0"/>
                                  </p:stCondLst>
                                  <p:childTnLst>
                                    <p:set>
                                      <p:cBhvr>
                                        <p:cTn id="22" dur="1" fill="hold">
                                          <p:stCondLst>
                                            <p:cond delay="0"/>
                                          </p:stCondLst>
                                        </p:cTn>
                                        <p:tgtEl>
                                          <p:spTgt spid="6">
                                            <p:txEl>
                                              <p:pRg st="2" end="2"/>
                                            </p:txEl>
                                          </p:spTgt>
                                        </p:tgtEl>
                                        <p:attrNameLst>
                                          <p:attrName>style.visibility</p:attrName>
                                        </p:attrNameLst>
                                      </p:cBhvr>
                                      <p:to>
                                        <p:strVal val="visible"/>
                                      </p:to>
                                    </p:set>
                                    <p:anim calcmode="lin" valueType="num">
                                      <p:cBhvr additive="base">
                                        <p:cTn id="23" dur="20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24" dur="20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28457" y="295730"/>
            <a:ext cx="9404723" cy="1400530"/>
          </a:xfrm>
        </p:spPr>
        <p:txBody>
          <a:bodyPr/>
          <a:lstStyle/>
          <a:p>
            <a:r>
              <a:rPr lang="en-GB" dirty="0"/>
              <a:t>V- Model ─ Application</a:t>
            </a:r>
            <a:br>
              <a:rPr lang="en-GB" dirty="0"/>
            </a:br>
            <a:endParaRPr lang="en-GB" dirty="0"/>
          </a:p>
        </p:txBody>
      </p:sp>
      <p:sp>
        <p:nvSpPr>
          <p:cNvPr id="3" name="Content Placeholder 2"/>
          <p:cNvSpPr>
            <a:spLocks noGrp="1"/>
          </p:cNvSpPr>
          <p:nvPr>
            <p:ph idx="1"/>
          </p:nvPr>
        </p:nvSpPr>
        <p:spPr>
          <a:xfrm>
            <a:off x="266404" y="1696260"/>
            <a:ext cx="11605297" cy="4195481"/>
          </a:xfrm>
        </p:spPr>
        <p:txBody>
          <a:bodyPr>
            <a:normAutofit/>
          </a:bodyPr>
          <a:lstStyle/>
          <a:p>
            <a:r>
              <a:rPr lang="en-GB" sz="2800" dirty="0"/>
              <a:t>Requirements are well defined, clearly documented and fixed.</a:t>
            </a:r>
          </a:p>
          <a:p>
            <a:r>
              <a:rPr lang="en-GB" sz="2800" dirty="0"/>
              <a:t>Product definition is stable.</a:t>
            </a:r>
          </a:p>
          <a:p>
            <a:r>
              <a:rPr lang="en-GB" sz="2800" dirty="0"/>
              <a:t>Technology is not dynamic and is well understood by the project team.</a:t>
            </a:r>
          </a:p>
          <a:p>
            <a:r>
              <a:rPr lang="en-GB" sz="2800" dirty="0"/>
              <a:t>There are no ambiguous or undefined requirements.</a:t>
            </a:r>
          </a:p>
          <a:p>
            <a:r>
              <a:rPr lang="en-GB" sz="2800" dirty="0"/>
              <a:t>The project is short.</a:t>
            </a:r>
          </a:p>
          <a:p>
            <a:endParaRPr lang="en-GB" sz="2800" dirty="0"/>
          </a:p>
        </p:txBody>
      </p:sp>
      <p:sp>
        <p:nvSpPr>
          <p:cNvPr id="4" name="Slide Number Placeholder 3"/>
          <p:cNvSpPr>
            <a:spLocks noGrp="1"/>
          </p:cNvSpPr>
          <p:nvPr>
            <p:ph type="sldNum" sz="quarter" idx="12"/>
          </p:nvPr>
        </p:nvSpPr>
        <p:spPr/>
        <p:txBody>
          <a:bodyPr/>
          <a:lstStyle/>
          <a:p>
            <a:fld id="{16029373-6C5B-490F-B5A5-38FF4CFBCD5B}" type="slidenum">
              <a:rPr lang="en-US" smtClean="0"/>
              <a:t>18</a:t>
            </a:fld>
            <a:endParaRPr lang="en-US"/>
          </a:p>
        </p:txBody>
      </p:sp>
    </p:spTree>
    <p:extLst>
      <p:ext uri="{BB962C8B-B14F-4D97-AF65-F5344CB8AC3E}">
        <p14:creationId xmlns:p14="http://schemas.microsoft.com/office/powerpoint/2010/main" val="18978279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05909" y="118892"/>
            <a:ext cx="9404723" cy="1400530"/>
          </a:xfrm>
        </p:spPr>
        <p:txBody>
          <a:bodyPr/>
          <a:lstStyle/>
          <a:p>
            <a:r>
              <a:rPr lang="en-GB" dirty="0"/>
              <a:t>V- Model ─ Advantages</a:t>
            </a:r>
          </a:p>
        </p:txBody>
      </p:sp>
      <p:sp>
        <p:nvSpPr>
          <p:cNvPr id="3" name="Content Placeholder 2"/>
          <p:cNvSpPr>
            <a:spLocks noGrp="1"/>
          </p:cNvSpPr>
          <p:nvPr>
            <p:ph idx="1"/>
          </p:nvPr>
        </p:nvSpPr>
        <p:spPr>
          <a:xfrm>
            <a:off x="436886" y="1975427"/>
            <a:ext cx="11124850" cy="4195481"/>
          </a:xfrm>
        </p:spPr>
        <p:txBody>
          <a:bodyPr>
            <a:normAutofit/>
          </a:bodyPr>
          <a:lstStyle/>
          <a:p>
            <a:r>
              <a:rPr lang="en-GB" sz="2400" dirty="0"/>
              <a:t>This is a highly-disciplined model and Phases are completed one at a time.</a:t>
            </a:r>
          </a:p>
          <a:p>
            <a:r>
              <a:rPr lang="en-GB" sz="2400" dirty="0"/>
              <a:t>Works well for smaller projects where requirements are very well understood.</a:t>
            </a:r>
          </a:p>
          <a:p>
            <a:r>
              <a:rPr lang="en-GB" sz="2400" dirty="0"/>
              <a:t>Simple and easy to understand and use.</a:t>
            </a:r>
          </a:p>
          <a:p>
            <a:r>
              <a:rPr lang="en-GB" sz="2400" dirty="0"/>
              <a:t>Easy to manage due to the rigidity of the model. Each phase has specific deliverables and a review process.</a:t>
            </a:r>
          </a:p>
          <a:p>
            <a:endParaRPr lang="en-GB" sz="2400" dirty="0"/>
          </a:p>
        </p:txBody>
      </p:sp>
      <p:sp>
        <p:nvSpPr>
          <p:cNvPr id="4" name="Slide Number Placeholder 3"/>
          <p:cNvSpPr>
            <a:spLocks noGrp="1"/>
          </p:cNvSpPr>
          <p:nvPr>
            <p:ph type="sldNum" sz="quarter" idx="12"/>
          </p:nvPr>
        </p:nvSpPr>
        <p:spPr/>
        <p:txBody>
          <a:bodyPr/>
          <a:lstStyle/>
          <a:p>
            <a:fld id="{16029373-6C5B-490F-B5A5-38FF4CFBCD5B}" type="slidenum">
              <a:rPr lang="en-US" smtClean="0"/>
              <a:t>19</a:t>
            </a:fld>
            <a:endParaRPr lang="en-US"/>
          </a:p>
        </p:txBody>
      </p:sp>
    </p:spTree>
    <p:extLst>
      <p:ext uri="{BB962C8B-B14F-4D97-AF65-F5344CB8AC3E}">
        <p14:creationId xmlns:p14="http://schemas.microsoft.com/office/powerpoint/2010/main" val="5487664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1612173" y="72817"/>
            <a:ext cx="9326935" cy="990600"/>
          </a:xfrm>
        </p:spPr>
        <p:txBody>
          <a:bodyPr/>
          <a:lstStyle/>
          <a:p>
            <a:r>
              <a:rPr lang="en-US" altLang="en-US" b="0" dirty="0">
                <a:solidFill>
                  <a:schemeClr val="tx2">
                    <a:lumMod val="60000"/>
                    <a:lumOff val="40000"/>
                  </a:schemeClr>
                </a:solidFill>
                <a:latin typeface="Palatino" charset="0"/>
              </a:rPr>
              <a:t>What are the main phases in the lifecycle of a software product?</a:t>
            </a:r>
          </a:p>
        </p:txBody>
      </p:sp>
      <p:sp>
        <p:nvSpPr>
          <p:cNvPr id="2" name="Slide Number Placeholder 1"/>
          <p:cNvSpPr>
            <a:spLocks noGrp="1"/>
          </p:cNvSpPr>
          <p:nvPr>
            <p:ph type="sldNum" sz="quarter" idx="12"/>
          </p:nvPr>
        </p:nvSpPr>
        <p:spPr/>
        <p:txBody>
          <a:bodyPr/>
          <a:lstStyle/>
          <a:p>
            <a:fld id="{16029373-6C5B-490F-B5A5-38FF4CFBCD5B}" type="slidenum">
              <a:rPr lang="en-US" smtClean="0"/>
              <a:t>2</a:t>
            </a:fld>
            <a:endParaRPr lang="en-US"/>
          </a:p>
        </p:txBody>
      </p:sp>
      <p:pic>
        <p:nvPicPr>
          <p:cNvPr id="36866" name="Picture 2" descr="Chapter 10: Acquiring Information Systems Through Projects - esealeMISwik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25224" y="1619794"/>
            <a:ext cx="6335895" cy="4853069"/>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67224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58491" y="295730"/>
            <a:ext cx="9404723" cy="1400530"/>
          </a:xfrm>
        </p:spPr>
        <p:txBody>
          <a:bodyPr/>
          <a:lstStyle/>
          <a:p>
            <a:r>
              <a:rPr lang="en-GB" dirty="0"/>
              <a:t>V- Model ─ Disadvantages</a:t>
            </a:r>
            <a:br>
              <a:rPr lang="en-GB" dirty="0"/>
            </a:br>
            <a:endParaRPr lang="en-GB" dirty="0"/>
          </a:p>
        </p:txBody>
      </p:sp>
      <p:sp>
        <p:nvSpPr>
          <p:cNvPr id="3" name="Content Placeholder 2"/>
          <p:cNvSpPr>
            <a:spLocks noGrp="1"/>
          </p:cNvSpPr>
          <p:nvPr>
            <p:ph idx="1"/>
          </p:nvPr>
        </p:nvSpPr>
        <p:spPr>
          <a:xfrm>
            <a:off x="452384" y="1556973"/>
            <a:ext cx="11310830" cy="4195481"/>
          </a:xfrm>
        </p:spPr>
        <p:txBody>
          <a:bodyPr>
            <a:normAutofit/>
          </a:bodyPr>
          <a:lstStyle/>
          <a:p>
            <a:r>
              <a:rPr lang="en-GB" sz="2400" dirty="0"/>
              <a:t>High risk and uncertainty.</a:t>
            </a:r>
          </a:p>
          <a:p>
            <a:r>
              <a:rPr lang="en-GB" sz="2400" dirty="0"/>
              <a:t>Not a good model for complex and object-oriented projects.</a:t>
            </a:r>
          </a:p>
          <a:p>
            <a:r>
              <a:rPr lang="en-GB" sz="2400" dirty="0"/>
              <a:t>Poor model for long and ongoing projects.</a:t>
            </a:r>
          </a:p>
          <a:p>
            <a:r>
              <a:rPr lang="en-GB" sz="2400" dirty="0"/>
              <a:t>Not suitable for the projects where requirements are at a moderate to high risk of changing.</a:t>
            </a:r>
          </a:p>
          <a:p>
            <a:r>
              <a:rPr lang="en-GB" sz="2400" dirty="0"/>
              <a:t>Once an application is in the testing stage, it is difficult to go back and change a functionality.</a:t>
            </a:r>
          </a:p>
          <a:p>
            <a:r>
              <a:rPr lang="en-GB" sz="2400" dirty="0"/>
              <a:t>No working software is produced until late during the life cycle.</a:t>
            </a:r>
          </a:p>
        </p:txBody>
      </p:sp>
      <p:sp>
        <p:nvSpPr>
          <p:cNvPr id="4" name="Slide Number Placeholder 3"/>
          <p:cNvSpPr>
            <a:spLocks noGrp="1"/>
          </p:cNvSpPr>
          <p:nvPr>
            <p:ph type="sldNum" sz="quarter" idx="12"/>
          </p:nvPr>
        </p:nvSpPr>
        <p:spPr/>
        <p:txBody>
          <a:bodyPr/>
          <a:lstStyle/>
          <a:p>
            <a:fld id="{16029373-6C5B-490F-B5A5-38FF4CFBCD5B}" type="slidenum">
              <a:rPr lang="en-US" smtClean="0"/>
              <a:t>20</a:t>
            </a:fld>
            <a:endParaRPr lang="en-US"/>
          </a:p>
        </p:txBody>
      </p:sp>
    </p:spTree>
    <p:extLst>
      <p:ext uri="{BB962C8B-B14F-4D97-AF65-F5344CB8AC3E}">
        <p14:creationId xmlns:p14="http://schemas.microsoft.com/office/powerpoint/2010/main" val="4239558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87277" y="0"/>
            <a:ext cx="9404723" cy="1400530"/>
          </a:xfrm>
        </p:spPr>
        <p:txBody>
          <a:bodyPr/>
          <a:lstStyle/>
          <a:p>
            <a:r>
              <a:rPr lang="en-GB" dirty="0"/>
              <a:t>SDLC - Big Bang Model</a:t>
            </a:r>
          </a:p>
        </p:txBody>
      </p:sp>
      <p:sp>
        <p:nvSpPr>
          <p:cNvPr id="4" name="Slide Number Placeholder 3"/>
          <p:cNvSpPr>
            <a:spLocks noGrp="1"/>
          </p:cNvSpPr>
          <p:nvPr>
            <p:ph type="sldNum" sz="quarter" idx="12"/>
          </p:nvPr>
        </p:nvSpPr>
        <p:spPr/>
        <p:txBody>
          <a:bodyPr/>
          <a:lstStyle/>
          <a:p>
            <a:fld id="{16029373-6C5B-490F-B5A5-38FF4CFBCD5B}" type="slidenum">
              <a:rPr lang="en-US" smtClean="0"/>
              <a:t>21</a:t>
            </a:fld>
            <a:endParaRPr lang="en-US"/>
          </a:p>
        </p:txBody>
      </p:sp>
      <p:pic>
        <p:nvPicPr>
          <p:cNvPr id="4100" name="Picture 4" descr="Big-Bang Model (Software Engineering) - javatpoint"/>
          <p:cNvPicPr>
            <a:picLocks noChangeAspect="1" noChangeArrowheads="1"/>
          </p:cNvPicPr>
          <p:nvPr/>
        </p:nvPicPr>
        <p:blipFill rotWithShape="1">
          <a:blip r:embed="rId2">
            <a:extLst>
              <a:ext uri="{28A0092B-C50C-407E-A947-70E740481C1C}">
                <a14:useLocalDpi xmlns:a14="http://schemas.microsoft.com/office/drawing/2010/main" val="0"/>
              </a:ext>
            </a:extLst>
          </a:blip>
          <a:srcRect l="3159" b="11118"/>
          <a:stretch/>
        </p:blipFill>
        <p:spPr bwMode="auto">
          <a:xfrm>
            <a:off x="4417016" y="1400530"/>
            <a:ext cx="7525473" cy="486078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83669" y="1707263"/>
            <a:ext cx="4333347" cy="4247317"/>
          </a:xfrm>
          <a:prstGeom prst="rect">
            <a:avLst/>
          </a:prstGeom>
        </p:spPr>
        <p:txBody>
          <a:bodyPr wrap="square">
            <a:spAutoFit/>
          </a:bodyPr>
          <a:lstStyle/>
          <a:p>
            <a:pPr marL="285750" indent="-285750">
              <a:lnSpc>
                <a:spcPct val="150000"/>
              </a:lnSpc>
              <a:buFont typeface="Wingdings" pitchFamily="2" charset="2"/>
              <a:buChar char="Ø"/>
            </a:pPr>
            <a:r>
              <a:rPr lang="en-GB" dirty="0">
                <a:solidFill>
                  <a:srgbClr val="000000"/>
                </a:solidFill>
              </a:rPr>
              <a:t>Do not follow any specific process</a:t>
            </a:r>
          </a:p>
          <a:p>
            <a:pPr marL="285750" indent="-285750">
              <a:lnSpc>
                <a:spcPct val="150000"/>
              </a:lnSpc>
              <a:buFont typeface="Wingdings" pitchFamily="2" charset="2"/>
              <a:buChar char="Ø"/>
            </a:pPr>
            <a:r>
              <a:rPr lang="en-GB" dirty="0"/>
              <a:t>The development just starts with the required money and efforts as the input</a:t>
            </a:r>
          </a:p>
          <a:p>
            <a:pPr marL="285750" indent="-285750">
              <a:lnSpc>
                <a:spcPct val="150000"/>
              </a:lnSpc>
              <a:buFont typeface="Wingdings" pitchFamily="2" charset="2"/>
              <a:buChar char="Ø"/>
            </a:pPr>
            <a:r>
              <a:rPr lang="en-GB" dirty="0"/>
              <a:t>Usually this model is followed for small projects</a:t>
            </a:r>
          </a:p>
          <a:p>
            <a:pPr marL="285750" indent="-285750">
              <a:lnSpc>
                <a:spcPct val="150000"/>
              </a:lnSpc>
              <a:buFont typeface="Wingdings" pitchFamily="2" charset="2"/>
              <a:buChar char="Ø"/>
            </a:pPr>
            <a:r>
              <a:rPr lang="en-GB" dirty="0"/>
              <a:t>Very little planning required</a:t>
            </a:r>
          </a:p>
          <a:p>
            <a:pPr marL="285750" indent="-285750">
              <a:lnSpc>
                <a:spcPct val="150000"/>
              </a:lnSpc>
              <a:buFont typeface="Wingdings" pitchFamily="2" charset="2"/>
              <a:buChar char="Ø"/>
            </a:pPr>
            <a:r>
              <a:rPr lang="en-GB" dirty="0"/>
              <a:t>Ideal model for the product where requirements are not well understood</a:t>
            </a:r>
          </a:p>
        </p:txBody>
      </p:sp>
    </p:spTree>
    <p:extLst>
      <p:ext uri="{BB962C8B-B14F-4D97-AF65-F5344CB8AC3E}">
        <p14:creationId xmlns:p14="http://schemas.microsoft.com/office/powerpoint/2010/main" val="538209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100"/>
                                        </p:tgtEl>
                                        <p:attrNameLst>
                                          <p:attrName>style.visibility</p:attrName>
                                        </p:attrNameLst>
                                      </p:cBhvr>
                                      <p:to>
                                        <p:strVal val="visible"/>
                                      </p:to>
                                    </p:set>
                                    <p:animEffect transition="in" filter="dissolve">
                                      <p:cBhvr>
                                        <p:cTn id="7" dur="500"/>
                                        <p:tgtEl>
                                          <p:spTgt spid="4100"/>
                                        </p:tgtEl>
                                      </p:cBhvr>
                                    </p:animEffect>
                                  </p:childTnLst>
                                </p:cTn>
                              </p:par>
                            </p:childTnLst>
                          </p:cTn>
                        </p:par>
                        <p:par>
                          <p:cTn id="8" fill="hold">
                            <p:stCondLst>
                              <p:cond delay="500"/>
                            </p:stCondLst>
                            <p:childTnLst>
                              <p:par>
                                <p:cTn id="9" presetID="2" presetClass="entr" presetSubtype="4" fill="hold" nodeType="after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anim calcmode="lin" valueType="num">
                                      <p:cBhvr additive="base">
                                        <p:cTn id="11" dur="20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2" dur="20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par>
                          <p:cTn id="13" fill="hold">
                            <p:stCondLst>
                              <p:cond delay="2500"/>
                            </p:stCondLst>
                            <p:childTnLst>
                              <p:par>
                                <p:cTn id="14" presetID="2" presetClass="entr" presetSubtype="4" fill="hold" nodeType="afterEffect">
                                  <p:stCondLst>
                                    <p:cond delay="0"/>
                                  </p:stCondLst>
                                  <p:childTnLst>
                                    <p:set>
                                      <p:cBhvr>
                                        <p:cTn id="15" dur="1" fill="hold">
                                          <p:stCondLst>
                                            <p:cond delay="0"/>
                                          </p:stCondLst>
                                        </p:cTn>
                                        <p:tgtEl>
                                          <p:spTgt spid="5">
                                            <p:txEl>
                                              <p:pRg st="1" end="1"/>
                                            </p:txEl>
                                          </p:spTgt>
                                        </p:tgtEl>
                                        <p:attrNameLst>
                                          <p:attrName>style.visibility</p:attrName>
                                        </p:attrNameLst>
                                      </p:cBhvr>
                                      <p:to>
                                        <p:strVal val="visible"/>
                                      </p:to>
                                    </p:set>
                                    <p:anim calcmode="lin" valueType="num">
                                      <p:cBhvr additive="base">
                                        <p:cTn id="16" dur="20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7" dur="20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par>
                          <p:cTn id="18" fill="hold">
                            <p:stCondLst>
                              <p:cond delay="4500"/>
                            </p:stCondLst>
                            <p:childTnLst>
                              <p:par>
                                <p:cTn id="19" presetID="2" presetClass="entr" presetSubtype="4" fill="hold" nodeType="after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anim calcmode="lin" valueType="num">
                                      <p:cBhvr additive="base">
                                        <p:cTn id="21" dur="20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2" dur="20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par>
                          <p:cTn id="23" fill="hold">
                            <p:stCondLst>
                              <p:cond delay="6500"/>
                            </p:stCondLst>
                            <p:childTnLst>
                              <p:par>
                                <p:cTn id="24" presetID="2" presetClass="entr" presetSubtype="4" fill="hold" nodeType="afterEffect">
                                  <p:stCondLst>
                                    <p:cond delay="0"/>
                                  </p:stCondLst>
                                  <p:childTnLst>
                                    <p:set>
                                      <p:cBhvr>
                                        <p:cTn id="25" dur="1" fill="hold">
                                          <p:stCondLst>
                                            <p:cond delay="0"/>
                                          </p:stCondLst>
                                        </p:cTn>
                                        <p:tgtEl>
                                          <p:spTgt spid="5">
                                            <p:txEl>
                                              <p:pRg st="3" end="3"/>
                                            </p:txEl>
                                          </p:spTgt>
                                        </p:tgtEl>
                                        <p:attrNameLst>
                                          <p:attrName>style.visibility</p:attrName>
                                        </p:attrNameLst>
                                      </p:cBhvr>
                                      <p:to>
                                        <p:strVal val="visible"/>
                                      </p:to>
                                    </p:set>
                                    <p:anim calcmode="lin" valueType="num">
                                      <p:cBhvr additive="base">
                                        <p:cTn id="26" dur="20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7" dur="20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par>
                          <p:cTn id="28" fill="hold">
                            <p:stCondLst>
                              <p:cond delay="8500"/>
                            </p:stCondLst>
                            <p:childTnLst>
                              <p:par>
                                <p:cTn id="29" presetID="2" presetClass="entr" presetSubtype="4" fill="hold" nodeType="afterEffect">
                                  <p:stCondLst>
                                    <p:cond delay="0"/>
                                  </p:stCondLst>
                                  <p:childTnLst>
                                    <p:set>
                                      <p:cBhvr>
                                        <p:cTn id="30" dur="1" fill="hold">
                                          <p:stCondLst>
                                            <p:cond delay="0"/>
                                          </p:stCondLst>
                                        </p:cTn>
                                        <p:tgtEl>
                                          <p:spTgt spid="5">
                                            <p:txEl>
                                              <p:pRg st="4" end="4"/>
                                            </p:txEl>
                                          </p:spTgt>
                                        </p:tgtEl>
                                        <p:attrNameLst>
                                          <p:attrName>style.visibility</p:attrName>
                                        </p:attrNameLst>
                                      </p:cBhvr>
                                      <p:to>
                                        <p:strVal val="visible"/>
                                      </p:to>
                                    </p:set>
                                    <p:anim calcmode="lin" valueType="num">
                                      <p:cBhvr additive="base">
                                        <p:cTn id="31" dur="20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32" dur="20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6917" y="0"/>
            <a:ext cx="9404723" cy="1400530"/>
          </a:xfrm>
        </p:spPr>
        <p:txBody>
          <a:bodyPr/>
          <a:lstStyle/>
          <a:p>
            <a:r>
              <a:rPr lang="en-GB" dirty="0"/>
              <a:t>Big Bang Model - Pros and Cons</a:t>
            </a:r>
            <a:br>
              <a:rPr lang="en-GB" dirty="0"/>
            </a:br>
            <a:endParaRPr lang="en-GB" dirty="0"/>
          </a:p>
        </p:txBody>
      </p:sp>
      <p:sp>
        <p:nvSpPr>
          <p:cNvPr id="3" name="Content Placeholder 2"/>
          <p:cNvSpPr>
            <a:spLocks noGrp="1"/>
          </p:cNvSpPr>
          <p:nvPr>
            <p:ph idx="1"/>
          </p:nvPr>
        </p:nvSpPr>
        <p:spPr>
          <a:xfrm>
            <a:off x="281902" y="1063417"/>
            <a:ext cx="11527806" cy="5492366"/>
          </a:xfrm>
        </p:spPr>
        <p:txBody>
          <a:bodyPr>
            <a:normAutofit lnSpcReduction="10000"/>
          </a:bodyPr>
          <a:lstStyle/>
          <a:p>
            <a:pPr marL="0" indent="0">
              <a:buNone/>
            </a:pPr>
            <a:r>
              <a:rPr lang="en-GB" sz="3200" dirty="0"/>
              <a:t>Advantages</a:t>
            </a:r>
            <a:r>
              <a:rPr lang="en-GB" dirty="0"/>
              <a:t> </a:t>
            </a:r>
          </a:p>
          <a:p>
            <a:r>
              <a:rPr lang="en-GB" dirty="0"/>
              <a:t>This is a very simple model</a:t>
            </a:r>
          </a:p>
          <a:p>
            <a:r>
              <a:rPr lang="en-GB" dirty="0"/>
              <a:t>Little or no planning required</a:t>
            </a:r>
          </a:p>
          <a:p>
            <a:r>
              <a:rPr lang="en-GB" dirty="0"/>
              <a:t>Easy to manage</a:t>
            </a:r>
          </a:p>
          <a:p>
            <a:r>
              <a:rPr lang="en-GB" dirty="0"/>
              <a:t>Very few resources required</a:t>
            </a:r>
          </a:p>
          <a:p>
            <a:r>
              <a:rPr lang="en-GB" dirty="0"/>
              <a:t>Gives flexibility to developers</a:t>
            </a:r>
          </a:p>
          <a:p>
            <a:r>
              <a:rPr lang="en-GB" dirty="0"/>
              <a:t>It is a good learning aid for new comers or students.</a:t>
            </a:r>
          </a:p>
          <a:p>
            <a:pPr marL="0" indent="0">
              <a:buNone/>
            </a:pPr>
            <a:r>
              <a:rPr lang="en-GB" sz="3200" dirty="0"/>
              <a:t>Disadvantages</a:t>
            </a:r>
            <a:r>
              <a:rPr lang="en-GB" dirty="0"/>
              <a:t> </a:t>
            </a:r>
          </a:p>
          <a:p>
            <a:r>
              <a:rPr lang="en-GB" dirty="0"/>
              <a:t>Very High risk and uncertainty.</a:t>
            </a:r>
          </a:p>
          <a:p>
            <a:r>
              <a:rPr lang="en-GB" dirty="0"/>
              <a:t>Not a good model for complex and object-oriented projects.</a:t>
            </a:r>
          </a:p>
          <a:p>
            <a:r>
              <a:rPr lang="en-GB" dirty="0"/>
              <a:t>Poor model for long and ongoing projects.</a:t>
            </a:r>
          </a:p>
          <a:p>
            <a:r>
              <a:rPr lang="en-GB" dirty="0"/>
              <a:t>Can turn out to be very expensive if requirements are misunderstood.</a:t>
            </a:r>
          </a:p>
          <a:p>
            <a:endParaRPr lang="en-GB" dirty="0"/>
          </a:p>
        </p:txBody>
      </p:sp>
      <p:sp>
        <p:nvSpPr>
          <p:cNvPr id="4" name="Slide Number Placeholder 3"/>
          <p:cNvSpPr>
            <a:spLocks noGrp="1"/>
          </p:cNvSpPr>
          <p:nvPr>
            <p:ph type="sldNum" sz="quarter" idx="12"/>
          </p:nvPr>
        </p:nvSpPr>
        <p:spPr/>
        <p:txBody>
          <a:bodyPr/>
          <a:lstStyle/>
          <a:p>
            <a:fld id="{16029373-6C5B-490F-B5A5-38FF4CFBCD5B}" type="slidenum">
              <a:rPr lang="en-US" smtClean="0"/>
              <a:t>22</a:t>
            </a:fld>
            <a:endParaRPr lang="en-US"/>
          </a:p>
        </p:txBody>
      </p:sp>
    </p:spTree>
    <p:extLst>
      <p:ext uri="{BB962C8B-B14F-4D97-AF65-F5344CB8AC3E}">
        <p14:creationId xmlns:p14="http://schemas.microsoft.com/office/powerpoint/2010/main" val="32985801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p:cNvPicPr>
            <a:picLocks noGrp="1" noChangeAspect="1" noChangeArrowheads="1"/>
          </p:cNvPicPr>
          <p:nvPr>
            <p:ph idx="1"/>
          </p:nvPr>
        </p:nvPicPr>
        <p:blipFill>
          <a:blip r:embed="rId2"/>
          <a:stretch>
            <a:fillRect/>
          </a:stretch>
        </p:blipFill>
        <p:spPr bwMode="auto">
          <a:xfrm>
            <a:off x="6375400" y="1343967"/>
            <a:ext cx="3438369" cy="4495800"/>
          </a:xfrm>
          <a:prstGeom prst="rect">
            <a:avLst/>
          </a:prstGeom>
          <a:ln>
            <a:headEnd/>
            <a:tailEnd/>
          </a:ln>
          <a:effectLst>
            <a:outerShdw blurRad="508000" dist="50800" dir="5400000" sx="108000" sy="108000" algn="ctr" rotWithShape="0">
              <a:schemeClr val="accent1">
                <a:lumMod val="50000"/>
                <a:alpha val="99000"/>
              </a:schemeClr>
            </a:outerShdw>
          </a:effectLst>
        </p:spPr>
        <p:style>
          <a:lnRef idx="2">
            <a:schemeClr val="accent1">
              <a:shade val="50000"/>
            </a:schemeClr>
          </a:lnRef>
          <a:fillRef idx="1">
            <a:schemeClr val="accent1"/>
          </a:fillRef>
          <a:effectRef idx="0">
            <a:schemeClr val="accent1"/>
          </a:effectRef>
          <a:fontRef idx="minor">
            <a:schemeClr val="lt1"/>
          </a:fontRef>
        </p:style>
      </p:pic>
      <p:sp>
        <p:nvSpPr>
          <p:cNvPr id="3" name="Title 2"/>
          <p:cNvSpPr>
            <a:spLocks noGrp="1"/>
          </p:cNvSpPr>
          <p:nvPr>
            <p:ph type="title"/>
          </p:nvPr>
        </p:nvSpPr>
        <p:spPr>
          <a:xfrm>
            <a:off x="1981200" y="152400"/>
            <a:ext cx="8229600" cy="838200"/>
          </a:xfrm>
        </p:spPr>
        <p:txBody>
          <a:bodyPr/>
          <a:lstStyle/>
          <a:p>
            <a:pPr algn="ctr"/>
            <a:r>
              <a:rPr b="1">
                <a:latin typeface="Times New Roman" pitchFamily="18" charset="0"/>
                <a:cs typeface="Times New Roman" pitchFamily="18" charset="0"/>
              </a:rPr>
              <a:t>Thanks for your attention!</a:t>
            </a:r>
            <a:endParaRPr lang="en-US" dirty="0">
              <a:latin typeface="Times New Roman" pitchFamily="18" charset="0"/>
              <a:cs typeface="Times New Roman" pitchFamily="18" charset="0"/>
            </a:endParaRPr>
          </a:p>
        </p:txBody>
      </p:sp>
      <p:sp>
        <p:nvSpPr>
          <p:cNvPr id="7" name="Rectangle 6"/>
          <p:cNvSpPr/>
          <p:nvPr/>
        </p:nvSpPr>
        <p:spPr>
          <a:xfrm>
            <a:off x="2095500" y="1790703"/>
            <a:ext cx="3276600" cy="646331"/>
          </a:xfrm>
          <a:prstGeom prst="rect">
            <a:avLst/>
          </a:prstGeom>
        </p:spPr>
        <p:txBody>
          <a:bodyPr wrap="square">
            <a:spAutoFit/>
          </a:bodyPr>
          <a:lstStyle/>
          <a:p>
            <a:r>
              <a:rPr lang="en-US" sz="3600" b="1" dirty="0">
                <a:solidFill>
                  <a:srgbClr val="FF0000"/>
                </a:solidFill>
                <a:latin typeface="Times New Roman" pitchFamily="18" charset="0"/>
                <a:cs typeface="Times New Roman" pitchFamily="18" charset="0"/>
              </a:rPr>
              <a:t>Any Question?</a:t>
            </a:r>
            <a:endParaRPr lang="en-US" sz="3600" dirty="0">
              <a:solidFill>
                <a:srgbClr val="FF0000"/>
              </a:solidFill>
              <a:latin typeface="Times New Roman" pitchFamily="18" charset="0"/>
              <a:cs typeface="Times New Roman" pitchFamily="18" charset="0"/>
            </a:endParaRPr>
          </a:p>
        </p:txBody>
      </p:sp>
      <p:sp>
        <p:nvSpPr>
          <p:cNvPr id="2" name="Slide Number Placeholder 1"/>
          <p:cNvSpPr>
            <a:spLocks noGrp="1"/>
          </p:cNvSpPr>
          <p:nvPr>
            <p:ph type="sldNum" sz="quarter" idx="12"/>
          </p:nvPr>
        </p:nvSpPr>
        <p:spPr/>
        <p:txBody>
          <a:bodyPr/>
          <a:lstStyle/>
          <a:p>
            <a:fld id="{16029373-6C5B-490F-B5A5-38FF4CFBCD5B}" type="slidenum">
              <a:rPr lang="en-US" smtClean="0"/>
              <a:t>23</a:t>
            </a:fld>
            <a:endParaRPr lang="en-US"/>
          </a:p>
        </p:txBody>
      </p:sp>
      <p:sp>
        <p:nvSpPr>
          <p:cNvPr id="4" name="Rectangle 3"/>
          <p:cNvSpPr/>
          <p:nvPr/>
        </p:nvSpPr>
        <p:spPr>
          <a:xfrm>
            <a:off x="192149" y="6193135"/>
            <a:ext cx="5864106" cy="461665"/>
          </a:xfrm>
          <a:prstGeom prst="rect">
            <a:avLst/>
          </a:prstGeom>
        </p:spPr>
        <p:txBody>
          <a:bodyPr wrap="none">
            <a:spAutoFit/>
          </a:bodyPr>
          <a:lstStyle/>
          <a:p>
            <a:pPr algn="ctr"/>
            <a:r>
              <a:rPr lang="en-GB" sz="2400" dirty="0">
                <a:solidFill>
                  <a:srgbClr val="FF0000"/>
                </a:solidFill>
              </a:rPr>
              <a:t>Email me on : </a:t>
            </a:r>
            <a:r>
              <a:rPr lang="en-GB" dirty="0">
                <a:solidFill>
                  <a:srgbClr val="FF0000"/>
                </a:solidFill>
                <a:hlinkClick r:id="rId3"/>
              </a:rPr>
              <a:t>junaidakram@cuilahore.edu.pk</a:t>
            </a:r>
            <a:r>
              <a:rPr lang="en-GB" dirty="0">
                <a:solidFill>
                  <a:srgbClr val="FF0000"/>
                </a:solidFill>
              </a:rPr>
              <a:t> </a:t>
            </a:r>
          </a:p>
        </p:txBody>
      </p:sp>
    </p:spTree>
    <p:extLst>
      <p:ext uri="{BB962C8B-B14F-4D97-AF65-F5344CB8AC3E}">
        <p14:creationId xmlns:p14="http://schemas.microsoft.com/office/powerpoint/2010/main" val="31675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ntr" presetSubtype="0" fill="hold" nodeType="withEffect">
                                  <p:stCondLst>
                                    <p:cond delay="0"/>
                                  </p:stCondLst>
                                  <p:childTnLst>
                                    <p:set>
                                      <p:cBhvr>
                                        <p:cTn id="6" dur="1" fill="hold">
                                          <p:stCondLst>
                                            <p:cond delay="0"/>
                                          </p:stCondLst>
                                        </p:cTn>
                                        <p:tgtEl>
                                          <p:spTgt spid="1028"/>
                                        </p:tgtEl>
                                        <p:attrNameLst>
                                          <p:attrName>style.visibility</p:attrName>
                                        </p:attrNameLst>
                                      </p:cBhvr>
                                      <p:to>
                                        <p:strVal val="visible"/>
                                      </p:to>
                                    </p:set>
                                    <p:animEffect transition="in" filter="fade">
                                      <p:cBhvr>
                                        <p:cTn id="7" dur="5000"/>
                                        <p:tgtEl>
                                          <p:spTgt spid="1028"/>
                                        </p:tgtEl>
                                      </p:cBhvr>
                                    </p:animEffect>
                                    <p:anim calcmode="lin" valueType="num">
                                      <p:cBhvr>
                                        <p:cTn id="8" dur="5000" fill="hold"/>
                                        <p:tgtEl>
                                          <p:spTgt spid="1028"/>
                                        </p:tgtEl>
                                        <p:attrNameLst>
                                          <p:attrName>style.rotation</p:attrName>
                                        </p:attrNameLst>
                                      </p:cBhvr>
                                      <p:tavLst>
                                        <p:tav tm="0">
                                          <p:val>
                                            <p:fltVal val="720"/>
                                          </p:val>
                                        </p:tav>
                                        <p:tav tm="100000">
                                          <p:val>
                                            <p:fltVal val="0"/>
                                          </p:val>
                                        </p:tav>
                                      </p:tavLst>
                                    </p:anim>
                                    <p:anim calcmode="lin" valueType="num">
                                      <p:cBhvr>
                                        <p:cTn id="9" dur="5000" fill="hold"/>
                                        <p:tgtEl>
                                          <p:spTgt spid="1028"/>
                                        </p:tgtEl>
                                        <p:attrNameLst>
                                          <p:attrName>ppt_h</p:attrName>
                                        </p:attrNameLst>
                                      </p:cBhvr>
                                      <p:tavLst>
                                        <p:tav tm="0">
                                          <p:val>
                                            <p:fltVal val="0"/>
                                          </p:val>
                                        </p:tav>
                                        <p:tav tm="100000">
                                          <p:val>
                                            <p:strVal val="#ppt_h"/>
                                          </p:val>
                                        </p:tav>
                                      </p:tavLst>
                                    </p:anim>
                                    <p:anim calcmode="lin" valueType="num">
                                      <p:cBhvr>
                                        <p:cTn id="10" dur="5000" fill="hold"/>
                                        <p:tgtEl>
                                          <p:spTgt spid="1028"/>
                                        </p:tgtEl>
                                        <p:attrNameLst>
                                          <p:attrName>ppt_w</p:attrName>
                                        </p:attrNameLst>
                                      </p:cBhvr>
                                      <p:tavLst>
                                        <p:tav tm="0">
                                          <p:val>
                                            <p:fltVal val="0"/>
                                          </p:val>
                                        </p:tav>
                                        <p:tav tm="100000">
                                          <p:val>
                                            <p:strVal val="#ppt_w"/>
                                          </p:val>
                                        </p:tav>
                                      </p:tavLst>
                                    </p:anim>
                                  </p:childTnLst>
                                </p:cTn>
                              </p:par>
                            </p:childTnLst>
                          </p:cTn>
                        </p:par>
                        <p:par>
                          <p:cTn id="11" fill="hold">
                            <p:stCondLst>
                              <p:cond delay="5000"/>
                            </p:stCondLst>
                            <p:childTnLst>
                              <p:par>
                                <p:cTn id="12" presetID="35" presetClass="entr" presetSubtype="0" fill="hold" grpId="0" nodeType="afterEffect">
                                  <p:stCondLst>
                                    <p:cond delay="0"/>
                                  </p:stCondLst>
                                  <p:iterate type="lt">
                                    <p:tmPct val="0"/>
                                  </p:iterate>
                                  <p:childTnLst>
                                    <p:set>
                                      <p:cBhvr>
                                        <p:cTn id="13" dur="1" fill="hold">
                                          <p:stCondLst>
                                            <p:cond delay="0"/>
                                          </p:stCondLst>
                                        </p:cTn>
                                        <p:tgtEl>
                                          <p:spTgt spid="7"/>
                                        </p:tgtEl>
                                        <p:attrNameLst>
                                          <p:attrName>style.visibility</p:attrName>
                                        </p:attrNameLst>
                                      </p:cBhvr>
                                      <p:to>
                                        <p:strVal val="visible"/>
                                      </p:to>
                                    </p:set>
                                    <p:animEffect transition="in" filter="fade">
                                      <p:cBhvr>
                                        <p:cTn id="14" dur="5000"/>
                                        <p:tgtEl>
                                          <p:spTgt spid="7"/>
                                        </p:tgtEl>
                                      </p:cBhvr>
                                    </p:animEffect>
                                    <p:anim calcmode="lin" valueType="num">
                                      <p:cBhvr>
                                        <p:cTn id="15" dur="5000" fill="hold"/>
                                        <p:tgtEl>
                                          <p:spTgt spid="7"/>
                                        </p:tgtEl>
                                        <p:attrNameLst>
                                          <p:attrName>style.rotation</p:attrName>
                                        </p:attrNameLst>
                                      </p:cBhvr>
                                      <p:tavLst>
                                        <p:tav tm="0">
                                          <p:val>
                                            <p:fltVal val="720"/>
                                          </p:val>
                                        </p:tav>
                                        <p:tav tm="100000">
                                          <p:val>
                                            <p:fltVal val="0"/>
                                          </p:val>
                                        </p:tav>
                                      </p:tavLst>
                                    </p:anim>
                                    <p:anim calcmode="lin" valueType="num">
                                      <p:cBhvr>
                                        <p:cTn id="16" dur="5000" fill="hold"/>
                                        <p:tgtEl>
                                          <p:spTgt spid="7"/>
                                        </p:tgtEl>
                                        <p:attrNameLst>
                                          <p:attrName>ppt_h</p:attrName>
                                        </p:attrNameLst>
                                      </p:cBhvr>
                                      <p:tavLst>
                                        <p:tav tm="0">
                                          <p:val>
                                            <p:fltVal val="0"/>
                                          </p:val>
                                        </p:tav>
                                        <p:tav tm="100000">
                                          <p:val>
                                            <p:strVal val="#ppt_h"/>
                                          </p:val>
                                        </p:tav>
                                      </p:tavLst>
                                    </p:anim>
                                    <p:anim calcmode="lin" valueType="num">
                                      <p:cBhvr>
                                        <p:cTn id="17" dur="5000" fill="hold"/>
                                        <p:tgtEl>
                                          <p:spTgt spid="7"/>
                                        </p:tgtEl>
                                        <p:attrNameLst>
                                          <p:attrName>ppt_w</p:attrName>
                                        </p:attrNameLst>
                                      </p:cBhvr>
                                      <p:tavLst>
                                        <p:tav tm="0">
                                          <p:val>
                                            <p:fltVal val="0"/>
                                          </p:val>
                                        </p:tav>
                                        <p:tav tm="100000">
                                          <p:val>
                                            <p:strVal val="#ppt_w"/>
                                          </p:val>
                                        </p:tav>
                                      </p:tavLst>
                                    </p:anim>
                                  </p:childTnLst>
                                </p:cTn>
                              </p:par>
                            </p:childTnLst>
                          </p:cTn>
                        </p:par>
                        <p:par>
                          <p:cTn id="18" fill="hold">
                            <p:stCondLst>
                              <p:cond delay="10000"/>
                            </p:stCondLst>
                            <p:childTnLst>
                              <p:par>
                                <p:cTn id="19" presetID="21" presetClass="emph" presetSubtype="0" fill="hold" grpId="11" nodeType="afterEffect">
                                  <p:stCondLst>
                                    <p:cond delay="0"/>
                                  </p:stCondLst>
                                  <p:iterate type="lt">
                                    <p:tmPct val="0"/>
                                  </p:iterate>
                                  <p:childTnLst>
                                    <p:animClr clrSpc="hsl" dir="cw">
                                      <p:cBhvr override="childStyle">
                                        <p:cTn id="20" dur="5000" fill="hold"/>
                                        <p:tgtEl>
                                          <p:spTgt spid="7"/>
                                        </p:tgtEl>
                                        <p:attrNameLst>
                                          <p:attrName>style.color</p:attrName>
                                        </p:attrNameLst>
                                      </p:cBhvr>
                                      <p:by>
                                        <p:hsl h="7200000" s="0" l="0"/>
                                      </p:by>
                                    </p:animClr>
                                    <p:animClr clrSpc="hsl" dir="cw">
                                      <p:cBhvr>
                                        <p:cTn id="21" dur="5000" fill="hold"/>
                                        <p:tgtEl>
                                          <p:spTgt spid="7"/>
                                        </p:tgtEl>
                                        <p:attrNameLst>
                                          <p:attrName>fillcolor</p:attrName>
                                        </p:attrNameLst>
                                      </p:cBhvr>
                                      <p:by>
                                        <p:hsl h="7200000" s="0" l="0"/>
                                      </p:by>
                                    </p:animClr>
                                    <p:animClr clrSpc="hsl" dir="cw">
                                      <p:cBhvr>
                                        <p:cTn id="22" dur="5000" fill="hold"/>
                                        <p:tgtEl>
                                          <p:spTgt spid="7"/>
                                        </p:tgtEl>
                                        <p:attrNameLst>
                                          <p:attrName>stroke.color</p:attrName>
                                        </p:attrNameLst>
                                      </p:cBhvr>
                                      <p:by>
                                        <p:hsl h="7200000" s="0" l="0"/>
                                      </p:by>
                                    </p:animClr>
                                    <p:set>
                                      <p:cBhvr>
                                        <p:cTn id="23" dur="5000" fill="hold"/>
                                        <p:tgtEl>
                                          <p:spTgt spid="7"/>
                                        </p:tgtEl>
                                        <p:attrNameLst>
                                          <p:attrName>fill.type</p:attrName>
                                        </p:attrNameLst>
                                      </p:cBhvr>
                                      <p:to>
                                        <p:strVal val="solid"/>
                                      </p:to>
                                    </p:set>
                                  </p:childTnLst>
                                </p:cTn>
                              </p:par>
                            </p:childTnLst>
                          </p:cTn>
                        </p:par>
                        <p:par>
                          <p:cTn id="24" fill="hold">
                            <p:stCondLst>
                              <p:cond delay="15000"/>
                            </p:stCondLst>
                            <p:childTnLst>
                              <p:par>
                                <p:cTn id="25" presetID="22" presetClass="emph" presetSubtype="0" fill="hold" grpId="3" nodeType="afterEffect">
                                  <p:stCondLst>
                                    <p:cond delay="0"/>
                                  </p:stCondLst>
                                  <p:iterate type="lt">
                                    <p:tmPct val="0"/>
                                  </p:iterate>
                                  <p:childTnLst>
                                    <p:animClr clrSpc="hsl" dir="cw">
                                      <p:cBhvr override="childStyle">
                                        <p:cTn id="26" dur="5000" fill="hold"/>
                                        <p:tgtEl>
                                          <p:spTgt spid="7"/>
                                        </p:tgtEl>
                                        <p:attrNameLst>
                                          <p:attrName>style.color</p:attrName>
                                        </p:attrNameLst>
                                      </p:cBhvr>
                                      <p:by>
                                        <p:hsl h="-7200000" s="0" l="0"/>
                                      </p:by>
                                    </p:animClr>
                                    <p:animClr clrSpc="hsl" dir="cw">
                                      <p:cBhvr>
                                        <p:cTn id="27" dur="5000" fill="hold"/>
                                        <p:tgtEl>
                                          <p:spTgt spid="7"/>
                                        </p:tgtEl>
                                        <p:attrNameLst>
                                          <p:attrName>fillcolor</p:attrName>
                                        </p:attrNameLst>
                                      </p:cBhvr>
                                      <p:by>
                                        <p:hsl h="-7200000" s="0" l="0"/>
                                      </p:by>
                                    </p:animClr>
                                    <p:animClr clrSpc="hsl" dir="cw">
                                      <p:cBhvr>
                                        <p:cTn id="28" dur="5000" fill="hold"/>
                                        <p:tgtEl>
                                          <p:spTgt spid="7"/>
                                        </p:tgtEl>
                                        <p:attrNameLst>
                                          <p:attrName>stroke.color</p:attrName>
                                        </p:attrNameLst>
                                      </p:cBhvr>
                                      <p:by>
                                        <p:hsl h="-7200000" s="0" l="0"/>
                                      </p:by>
                                    </p:animClr>
                                    <p:set>
                                      <p:cBhvr>
                                        <p:cTn id="29" dur="5000" fill="hold"/>
                                        <p:tgtEl>
                                          <p:spTgt spid="7"/>
                                        </p:tgtEl>
                                        <p:attrNameLst>
                                          <p:attrName>fill.type</p:attrName>
                                        </p:attrNameLst>
                                      </p:cBhvr>
                                      <p:to>
                                        <p:strVal val="solid"/>
                                      </p:to>
                                    </p:set>
                                  </p:childTnLst>
                                </p:cTn>
                              </p:par>
                            </p:childTnLst>
                          </p:cTn>
                        </p:par>
                        <p:par>
                          <p:cTn id="30" fill="hold">
                            <p:stCondLst>
                              <p:cond delay="20000"/>
                            </p:stCondLst>
                            <p:childTnLst>
                              <p:par>
                                <p:cTn id="31" presetID="8" presetClass="emph" presetSubtype="0" fill="hold" grpId="1" nodeType="afterEffect">
                                  <p:stCondLst>
                                    <p:cond delay="0"/>
                                  </p:stCondLst>
                                  <p:iterate type="lt">
                                    <p:tmPct val="0"/>
                                  </p:iterate>
                                  <p:childTnLst>
                                    <p:animRot by="21600000">
                                      <p:cBhvr>
                                        <p:cTn id="32" dur="5000" fill="hold"/>
                                        <p:tgtEl>
                                          <p:spTgt spid="7"/>
                                        </p:tgtEl>
                                        <p:attrNameLst>
                                          <p:attrName>r</p:attrName>
                                        </p:attrNameLst>
                                      </p:cBhvr>
                                    </p:animRot>
                                  </p:childTnLst>
                                </p:cTn>
                              </p:par>
                            </p:childTnLst>
                          </p:cTn>
                        </p:par>
                        <p:par>
                          <p:cTn id="33" fill="hold">
                            <p:stCondLst>
                              <p:cond delay="25000"/>
                            </p:stCondLst>
                            <p:childTnLst>
                              <p:par>
                                <p:cTn id="34" presetID="26" presetClass="entr" presetSubtype="0" fill="hold" grpId="13" nodeType="afterEffect">
                                  <p:stCondLst>
                                    <p:cond delay="0"/>
                                  </p:stCondLst>
                                  <p:iterate type="lt">
                                    <p:tmPct val="0"/>
                                  </p:iterate>
                                  <p:childTnLst>
                                    <p:set>
                                      <p:cBhvr>
                                        <p:cTn id="35" dur="1" fill="hold">
                                          <p:stCondLst>
                                            <p:cond delay="0"/>
                                          </p:stCondLst>
                                        </p:cTn>
                                        <p:tgtEl>
                                          <p:spTgt spid="7"/>
                                        </p:tgtEl>
                                        <p:attrNameLst>
                                          <p:attrName>style.visibility</p:attrName>
                                        </p:attrNameLst>
                                      </p:cBhvr>
                                      <p:to>
                                        <p:strVal val="visible"/>
                                      </p:to>
                                    </p:set>
                                    <p:animEffect transition="in" filter="wipe(down)">
                                      <p:cBhvr>
                                        <p:cTn id="36" dur="1450">
                                          <p:stCondLst>
                                            <p:cond delay="0"/>
                                          </p:stCondLst>
                                        </p:cTn>
                                        <p:tgtEl>
                                          <p:spTgt spid="7"/>
                                        </p:tgtEl>
                                      </p:cBhvr>
                                    </p:animEffect>
                                    <p:anim calcmode="lin" valueType="num">
                                      <p:cBhvr>
                                        <p:cTn id="37" dur="4555"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38" dur="1660"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39" dur="1660" tmFilter="0, 0; 0.125,0.2665; 0.25,0.4; 0.375,0.465; 0.5,0.5;  0.625,0.535; 0.75,0.6; 0.875,0.7335; 1,1">
                                          <p:stCondLst>
                                            <p:cond delay="1660"/>
                                          </p:stCondLst>
                                        </p:cTn>
                                        <p:tgtEl>
                                          <p:spTgt spid="7"/>
                                        </p:tgtEl>
                                        <p:attrNameLst>
                                          <p:attrName>ppt_y</p:attrName>
                                        </p:attrNameLst>
                                      </p:cBhvr>
                                      <p:tavLst>
                                        <p:tav tm="0" fmla="#ppt_y-sin(pi*$)/9">
                                          <p:val>
                                            <p:fltVal val="0"/>
                                          </p:val>
                                        </p:tav>
                                        <p:tav tm="100000">
                                          <p:val>
                                            <p:fltVal val="1"/>
                                          </p:val>
                                        </p:tav>
                                      </p:tavLst>
                                    </p:anim>
                                    <p:anim calcmode="lin" valueType="num">
                                      <p:cBhvr>
                                        <p:cTn id="40" dur="830" tmFilter="0, 0; 0.125,0.2665; 0.25,0.4; 0.375,0.465; 0.5,0.5;  0.625,0.535; 0.75,0.6; 0.875,0.7335; 1,1">
                                          <p:stCondLst>
                                            <p:cond delay="3310"/>
                                          </p:stCondLst>
                                        </p:cTn>
                                        <p:tgtEl>
                                          <p:spTgt spid="7"/>
                                        </p:tgtEl>
                                        <p:attrNameLst>
                                          <p:attrName>ppt_y</p:attrName>
                                        </p:attrNameLst>
                                      </p:cBhvr>
                                      <p:tavLst>
                                        <p:tav tm="0" fmla="#ppt_y-sin(pi*$)/27">
                                          <p:val>
                                            <p:fltVal val="0"/>
                                          </p:val>
                                        </p:tav>
                                        <p:tav tm="100000">
                                          <p:val>
                                            <p:fltVal val="1"/>
                                          </p:val>
                                        </p:tav>
                                      </p:tavLst>
                                    </p:anim>
                                    <p:anim calcmode="lin" valueType="num">
                                      <p:cBhvr>
                                        <p:cTn id="41" dur="410" tmFilter="0, 0; 0.125,0.2665; 0.25,0.4; 0.375,0.465; 0.5,0.5;  0.625,0.535; 0.75,0.6; 0.875,0.7335; 1,1">
                                          <p:stCondLst>
                                            <p:cond delay="4140"/>
                                          </p:stCondLst>
                                        </p:cTn>
                                        <p:tgtEl>
                                          <p:spTgt spid="7"/>
                                        </p:tgtEl>
                                        <p:attrNameLst>
                                          <p:attrName>ppt_y</p:attrName>
                                        </p:attrNameLst>
                                      </p:cBhvr>
                                      <p:tavLst>
                                        <p:tav tm="0" fmla="#ppt_y-sin(pi*$)/81">
                                          <p:val>
                                            <p:fltVal val="0"/>
                                          </p:val>
                                        </p:tav>
                                        <p:tav tm="100000">
                                          <p:val>
                                            <p:fltVal val="1"/>
                                          </p:val>
                                        </p:tav>
                                      </p:tavLst>
                                    </p:anim>
                                    <p:animScale>
                                      <p:cBhvr>
                                        <p:cTn id="42" dur="65">
                                          <p:stCondLst>
                                            <p:cond delay="1625"/>
                                          </p:stCondLst>
                                        </p:cTn>
                                        <p:tgtEl>
                                          <p:spTgt spid="7"/>
                                        </p:tgtEl>
                                      </p:cBhvr>
                                      <p:to x="100000" y="60000"/>
                                    </p:animScale>
                                    <p:animScale>
                                      <p:cBhvr>
                                        <p:cTn id="43" dur="415" decel="50000">
                                          <p:stCondLst>
                                            <p:cond delay="1690"/>
                                          </p:stCondLst>
                                        </p:cTn>
                                        <p:tgtEl>
                                          <p:spTgt spid="7"/>
                                        </p:tgtEl>
                                      </p:cBhvr>
                                      <p:to x="100000" y="100000"/>
                                    </p:animScale>
                                    <p:animScale>
                                      <p:cBhvr>
                                        <p:cTn id="44" dur="65">
                                          <p:stCondLst>
                                            <p:cond delay="3280"/>
                                          </p:stCondLst>
                                        </p:cTn>
                                        <p:tgtEl>
                                          <p:spTgt spid="7"/>
                                        </p:tgtEl>
                                      </p:cBhvr>
                                      <p:to x="100000" y="80000"/>
                                    </p:animScale>
                                    <p:animScale>
                                      <p:cBhvr>
                                        <p:cTn id="45" dur="415" decel="50000">
                                          <p:stCondLst>
                                            <p:cond delay="3345"/>
                                          </p:stCondLst>
                                        </p:cTn>
                                        <p:tgtEl>
                                          <p:spTgt spid="7"/>
                                        </p:tgtEl>
                                      </p:cBhvr>
                                      <p:to x="100000" y="100000"/>
                                    </p:animScale>
                                    <p:animScale>
                                      <p:cBhvr>
                                        <p:cTn id="46" dur="65">
                                          <p:stCondLst>
                                            <p:cond delay="4105"/>
                                          </p:stCondLst>
                                        </p:cTn>
                                        <p:tgtEl>
                                          <p:spTgt spid="7"/>
                                        </p:tgtEl>
                                      </p:cBhvr>
                                      <p:to x="100000" y="90000"/>
                                    </p:animScale>
                                    <p:animScale>
                                      <p:cBhvr>
                                        <p:cTn id="47" dur="415" decel="50000">
                                          <p:stCondLst>
                                            <p:cond delay="4170"/>
                                          </p:stCondLst>
                                        </p:cTn>
                                        <p:tgtEl>
                                          <p:spTgt spid="7"/>
                                        </p:tgtEl>
                                      </p:cBhvr>
                                      <p:to x="100000" y="100000"/>
                                    </p:animScale>
                                    <p:animScale>
                                      <p:cBhvr>
                                        <p:cTn id="48" dur="65">
                                          <p:stCondLst>
                                            <p:cond delay="4520"/>
                                          </p:stCondLst>
                                        </p:cTn>
                                        <p:tgtEl>
                                          <p:spTgt spid="7"/>
                                        </p:tgtEl>
                                      </p:cBhvr>
                                      <p:to x="100000" y="95000"/>
                                    </p:animScale>
                                    <p:animScale>
                                      <p:cBhvr>
                                        <p:cTn id="49" dur="415" decel="50000">
                                          <p:stCondLst>
                                            <p:cond delay="4585"/>
                                          </p:stCondLst>
                                        </p:cTn>
                                        <p:tgtEl>
                                          <p:spTgt spid="7"/>
                                        </p:tgtEl>
                                      </p:cBhvr>
                                      <p:to x="100000" y="100000"/>
                                    </p:animScale>
                                  </p:childTnLst>
                                </p:cTn>
                              </p:par>
                            </p:childTnLst>
                          </p:cTn>
                        </p:par>
                        <p:par>
                          <p:cTn id="50" fill="hold">
                            <p:stCondLst>
                              <p:cond delay="30000"/>
                            </p:stCondLst>
                            <p:childTnLst>
                              <p:par>
                                <p:cTn id="51" presetID="22" presetClass="emph" presetSubtype="0" fill="hold" grpId="2" nodeType="afterEffect">
                                  <p:stCondLst>
                                    <p:cond delay="0"/>
                                  </p:stCondLst>
                                  <p:iterate type="lt">
                                    <p:tmPct val="0"/>
                                  </p:iterate>
                                  <p:childTnLst>
                                    <p:animClr clrSpc="hsl" dir="cw">
                                      <p:cBhvr override="childStyle">
                                        <p:cTn id="52" dur="5000" fill="hold"/>
                                        <p:tgtEl>
                                          <p:spTgt spid="7"/>
                                        </p:tgtEl>
                                        <p:attrNameLst>
                                          <p:attrName>style.color</p:attrName>
                                        </p:attrNameLst>
                                      </p:cBhvr>
                                      <p:by>
                                        <p:hsl h="-7200000" s="0" l="0"/>
                                      </p:by>
                                    </p:animClr>
                                    <p:animClr clrSpc="hsl" dir="cw">
                                      <p:cBhvr>
                                        <p:cTn id="53" dur="5000" fill="hold"/>
                                        <p:tgtEl>
                                          <p:spTgt spid="7"/>
                                        </p:tgtEl>
                                        <p:attrNameLst>
                                          <p:attrName>fillcolor</p:attrName>
                                        </p:attrNameLst>
                                      </p:cBhvr>
                                      <p:by>
                                        <p:hsl h="-7200000" s="0" l="0"/>
                                      </p:by>
                                    </p:animClr>
                                    <p:animClr clrSpc="hsl" dir="cw">
                                      <p:cBhvr>
                                        <p:cTn id="54" dur="5000" fill="hold"/>
                                        <p:tgtEl>
                                          <p:spTgt spid="7"/>
                                        </p:tgtEl>
                                        <p:attrNameLst>
                                          <p:attrName>stroke.color</p:attrName>
                                        </p:attrNameLst>
                                      </p:cBhvr>
                                      <p:by>
                                        <p:hsl h="-7200000" s="0" l="0"/>
                                      </p:by>
                                    </p:animClr>
                                    <p:set>
                                      <p:cBhvr>
                                        <p:cTn id="55" dur="5000" fill="hold"/>
                                        <p:tgtEl>
                                          <p:spTgt spid="7"/>
                                        </p:tgtEl>
                                        <p:attrNameLst>
                                          <p:attrName>fill.type</p:attrName>
                                        </p:attrNameLst>
                                      </p:cBhvr>
                                      <p:to>
                                        <p:strVal val="solid"/>
                                      </p:to>
                                    </p:set>
                                  </p:childTnLst>
                                </p:cTn>
                              </p:par>
                            </p:childTnLst>
                          </p:cTn>
                        </p:par>
                        <p:par>
                          <p:cTn id="56" fill="hold">
                            <p:stCondLst>
                              <p:cond delay="35000"/>
                            </p:stCondLst>
                            <p:childTnLst>
                              <p:par>
                                <p:cTn id="57" presetID="8" presetClass="emph" presetSubtype="0" fill="hold" grpId="4" nodeType="afterEffect">
                                  <p:stCondLst>
                                    <p:cond delay="0"/>
                                  </p:stCondLst>
                                  <p:iterate type="lt">
                                    <p:tmPct val="0"/>
                                  </p:iterate>
                                  <p:childTnLst>
                                    <p:animRot by="21600000">
                                      <p:cBhvr>
                                        <p:cTn id="58" dur="5000" fill="hold"/>
                                        <p:tgtEl>
                                          <p:spTgt spid="7"/>
                                        </p:tgtEl>
                                        <p:attrNameLst>
                                          <p:attrName>r</p:attrName>
                                        </p:attrNameLst>
                                      </p:cBhvr>
                                    </p:animRot>
                                  </p:childTnLst>
                                </p:cTn>
                              </p:par>
                              <p:par>
                                <p:cTn id="59" presetID="38" presetClass="entr" presetSubtype="0" accel="50000" fill="hold" grpId="15" nodeType="withEffect">
                                  <p:stCondLst>
                                    <p:cond delay="0"/>
                                  </p:stCondLst>
                                  <p:iterate type="lt">
                                    <p:tmPct val="50000"/>
                                  </p:iterate>
                                  <p:childTnLst>
                                    <p:set>
                                      <p:cBhvr>
                                        <p:cTn id="60" dur="1" fill="hold">
                                          <p:stCondLst>
                                            <p:cond delay="0"/>
                                          </p:stCondLst>
                                        </p:cTn>
                                        <p:tgtEl>
                                          <p:spTgt spid="7"/>
                                        </p:tgtEl>
                                        <p:attrNameLst>
                                          <p:attrName>style.visibility</p:attrName>
                                        </p:attrNameLst>
                                      </p:cBhvr>
                                      <p:to>
                                        <p:strVal val="visible"/>
                                      </p:to>
                                    </p:set>
                                    <p:set>
                                      <p:cBhvr>
                                        <p:cTn id="61" dur="2275" fill="hold">
                                          <p:stCondLst>
                                            <p:cond delay="0"/>
                                          </p:stCondLst>
                                        </p:cTn>
                                        <p:tgtEl>
                                          <p:spTgt spid="7"/>
                                        </p:tgtEl>
                                        <p:attrNameLst>
                                          <p:attrName>style.rotation</p:attrName>
                                        </p:attrNameLst>
                                      </p:cBhvr>
                                      <p:to>
                                        <p:strVal val="-45.0"/>
                                      </p:to>
                                    </p:set>
                                    <p:anim calcmode="lin" valueType="num">
                                      <p:cBhvr>
                                        <p:cTn id="62" dur="2275" fill="hold">
                                          <p:stCondLst>
                                            <p:cond delay="2275"/>
                                          </p:stCondLst>
                                        </p:cTn>
                                        <p:tgtEl>
                                          <p:spTgt spid="7"/>
                                        </p:tgtEl>
                                        <p:attrNameLst>
                                          <p:attrName>style.rotation</p:attrName>
                                        </p:attrNameLst>
                                      </p:cBhvr>
                                      <p:tavLst>
                                        <p:tav tm="0">
                                          <p:val>
                                            <p:fltVal val="-45"/>
                                          </p:val>
                                        </p:tav>
                                        <p:tav tm="69900">
                                          <p:val>
                                            <p:fltVal val="45"/>
                                          </p:val>
                                        </p:tav>
                                        <p:tav tm="100000">
                                          <p:val>
                                            <p:fltVal val="0"/>
                                          </p:val>
                                        </p:tav>
                                      </p:tavLst>
                                    </p:anim>
                                    <p:anim calcmode="lin" valueType="num">
                                      <p:cBhvr>
                                        <p:cTn id="63" dur="2275" fill="hold">
                                          <p:stCondLst>
                                            <p:cond delay="0"/>
                                          </p:stCondLst>
                                        </p:cTn>
                                        <p:tgtEl>
                                          <p:spTgt spid="7"/>
                                        </p:tgtEl>
                                        <p:attrNameLst>
                                          <p:attrName>ppt_y</p:attrName>
                                        </p:attrNameLst>
                                      </p:cBhvr>
                                      <p:tavLst>
                                        <p:tav tm="0">
                                          <p:val>
                                            <p:strVal val="#ppt_y-1"/>
                                          </p:val>
                                        </p:tav>
                                        <p:tav tm="100000">
                                          <p:val>
                                            <p:strVal val="#ppt_y-(0.354*#ppt_w-0.172*#ppt_h)"/>
                                          </p:val>
                                        </p:tav>
                                      </p:tavLst>
                                    </p:anim>
                                    <p:anim calcmode="lin" valueType="num">
                                      <p:cBhvr>
                                        <p:cTn id="64" dur="780" decel="50000" autoRev="1" fill="hold">
                                          <p:stCondLst>
                                            <p:cond delay="2275"/>
                                          </p:stCondLst>
                                        </p:cTn>
                                        <p:tgtEl>
                                          <p:spTgt spid="7"/>
                                        </p:tgtEl>
                                        <p:attrNameLst>
                                          <p:attrName>ppt_y</p:attrName>
                                        </p:attrNameLst>
                                      </p:cBhvr>
                                      <p:tavLst>
                                        <p:tav tm="0">
                                          <p:val>
                                            <p:strVal val="#ppt_y-(0.354*#ppt_w-0.172*#ppt_h)"/>
                                          </p:val>
                                        </p:tav>
                                        <p:tav tm="100000">
                                          <p:val>
                                            <p:strVal val="#ppt_y-(0.354*#ppt_w-0.172*#ppt_h)-#ppt_h/2"/>
                                          </p:val>
                                        </p:tav>
                                      </p:tavLst>
                                    </p:anim>
                                    <p:anim calcmode="lin" valueType="num">
                                      <p:cBhvr>
                                        <p:cTn id="65" dur="680" fill="hold">
                                          <p:stCondLst>
                                            <p:cond delay="4320"/>
                                          </p:stCondLst>
                                        </p:cTn>
                                        <p:tgtEl>
                                          <p:spTgt spid="7"/>
                                        </p:tgtEl>
                                        <p:attrNameLst>
                                          <p:attrName>ppt_y</p:attrName>
                                        </p:attrNameLst>
                                      </p:cBhvr>
                                      <p:tavLst>
                                        <p:tav tm="0">
                                          <p:val>
                                            <p:strVal val="#ppt_y-(0.354*#ppt_w-0.172*#ppt_h)"/>
                                          </p:val>
                                        </p:tav>
                                        <p:tav tm="100000">
                                          <p:val>
                                            <p:strVal val="#ppt_y"/>
                                          </p:val>
                                        </p:tav>
                                      </p:tavLst>
                                    </p:anim>
                                  </p:childTnLst>
                                </p:cTn>
                              </p:par>
                            </p:childTnLst>
                          </p:cTn>
                        </p:par>
                        <p:par>
                          <p:cTn id="66" fill="hold">
                            <p:stCondLst>
                              <p:cond delay="67500"/>
                            </p:stCondLst>
                            <p:childTnLst>
                              <p:par>
                                <p:cTn id="67" presetID="22" presetClass="emph" presetSubtype="0" fill="hold" grpId="5" nodeType="afterEffect">
                                  <p:stCondLst>
                                    <p:cond delay="0"/>
                                  </p:stCondLst>
                                  <p:iterate type="lt">
                                    <p:tmPct val="0"/>
                                  </p:iterate>
                                  <p:childTnLst>
                                    <p:animClr clrSpc="hsl" dir="cw">
                                      <p:cBhvr override="childStyle">
                                        <p:cTn id="68" dur="5000" fill="hold"/>
                                        <p:tgtEl>
                                          <p:spTgt spid="7"/>
                                        </p:tgtEl>
                                        <p:attrNameLst>
                                          <p:attrName>style.color</p:attrName>
                                        </p:attrNameLst>
                                      </p:cBhvr>
                                      <p:by>
                                        <p:hsl h="-7200000" s="0" l="0"/>
                                      </p:by>
                                    </p:animClr>
                                    <p:animClr clrSpc="hsl" dir="cw">
                                      <p:cBhvr>
                                        <p:cTn id="69" dur="5000" fill="hold"/>
                                        <p:tgtEl>
                                          <p:spTgt spid="7"/>
                                        </p:tgtEl>
                                        <p:attrNameLst>
                                          <p:attrName>fillcolor</p:attrName>
                                        </p:attrNameLst>
                                      </p:cBhvr>
                                      <p:by>
                                        <p:hsl h="-7200000" s="0" l="0"/>
                                      </p:by>
                                    </p:animClr>
                                    <p:animClr clrSpc="hsl" dir="cw">
                                      <p:cBhvr>
                                        <p:cTn id="70" dur="5000" fill="hold"/>
                                        <p:tgtEl>
                                          <p:spTgt spid="7"/>
                                        </p:tgtEl>
                                        <p:attrNameLst>
                                          <p:attrName>stroke.color</p:attrName>
                                        </p:attrNameLst>
                                      </p:cBhvr>
                                      <p:by>
                                        <p:hsl h="-7200000" s="0" l="0"/>
                                      </p:by>
                                    </p:animClr>
                                    <p:set>
                                      <p:cBhvr>
                                        <p:cTn id="71" dur="5000" fill="hold"/>
                                        <p:tgtEl>
                                          <p:spTgt spid="7"/>
                                        </p:tgtEl>
                                        <p:attrNameLst>
                                          <p:attrName>fill.type</p:attrName>
                                        </p:attrNameLst>
                                      </p:cBhvr>
                                      <p:to>
                                        <p:strVal val="solid"/>
                                      </p:to>
                                    </p:set>
                                  </p:childTnLst>
                                </p:cTn>
                              </p:par>
                            </p:childTnLst>
                          </p:cTn>
                        </p:par>
                        <p:par>
                          <p:cTn id="72" fill="hold">
                            <p:stCondLst>
                              <p:cond delay="72500"/>
                            </p:stCondLst>
                            <p:childTnLst>
                              <p:par>
                                <p:cTn id="73" presetID="22" presetClass="emph" presetSubtype="0" fill="hold" grpId="6" nodeType="afterEffect">
                                  <p:stCondLst>
                                    <p:cond delay="0"/>
                                  </p:stCondLst>
                                  <p:iterate type="lt">
                                    <p:tmPct val="0"/>
                                  </p:iterate>
                                  <p:childTnLst>
                                    <p:animClr clrSpc="hsl" dir="cw">
                                      <p:cBhvr override="childStyle">
                                        <p:cTn id="74" dur="5000" fill="hold"/>
                                        <p:tgtEl>
                                          <p:spTgt spid="7"/>
                                        </p:tgtEl>
                                        <p:attrNameLst>
                                          <p:attrName>style.color</p:attrName>
                                        </p:attrNameLst>
                                      </p:cBhvr>
                                      <p:by>
                                        <p:hsl h="-7200000" s="0" l="0"/>
                                      </p:by>
                                    </p:animClr>
                                    <p:animClr clrSpc="hsl" dir="cw">
                                      <p:cBhvr>
                                        <p:cTn id="75" dur="5000" fill="hold"/>
                                        <p:tgtEl>
                                          <p:spTgt spid="7"/>
                                        </p:tgtEl>
                                        <p:attrNameLst>
                                          <p:attrName>fillcolor</p:attrName>
                                        </p:attrNameLst>
                                      </p:cBhvr>
                                      <p:by>
                                        <p:hsl h="-7200000" s="0" l="0"/>
                                      </p:by>
                                    </p:animClr>
                                    <p:animClr clrSpc="hsl" dir="cw">
                                      <p:cBhvr>
                                        <p:cTn id="76" dur="5000" fill="hold"/>
                                        <p:tgtEl>
                                          <p:spTgt spid="7"/>
                                        </p:tgtEl>
                                        <p:attrNameLst>
                                          <p:attrName>stroke.color</p:attrName>
                                        </p:attrNameLst>
                                      </p:cBhvr>
                                      <p:by>
                                        <p:hsl h="-7200000" s="0" l="0"/>
                                      </p:by>
                                    </p:animClr>
                                    <p:set>
                                      <p:cBhvr>
                                        <p:cTn id="77" dur="5000" fill="hold"/>
                                        <p:tgtEl>
                                          <p:spTgt spid="7"/>
                                        </p:tgtEl>
                                        <p:attrNameLst>
                                          <p:attrName>fill.type</p:attrName>
                                        </p:attrNameLst>
                                      </p:cBhvr>
                                      <p:to>
                                        <p:strVal val="solid"/>
                                      </p:to>
                                    </p:set>
                                  </p:childTnLst>
                                </p:cTn>
                              </p:par>
                            </p:childTnLst>
                          </p:cTn>
                        </p:par>
                        <p:par>
                          <p:cTn id="78" fill="hold">
                            <p:stCondLst>
                              <p:cond delay="77500"/>
                            </p:stCondLst>
                            <p:childTnLst>
                              <p:par>
                                <p:cTn id="79" presetID="38" presetClass="entr" presetSubtype="0" accel="50000" fill="hold" grpId="14" nodeType="afterEffect">
                                  <p:stCondLst>
                                    <p:cond delay="0"/>
                                  </p:stCondLst>
                                  <p:iterate type="lt">
                                    <p:tmPct val="50000"/>
                                  </p:iterate>
                                  <p:childTnLst>
                                    <p:set>
                                      <p:cBhvr>
                                        <p:cTn id="80" dur="1" fill="hold">
                                          <p:stCondLst>
                                            <p:cond delay="0"/>
                                          </p:stCondLst>
                                        </p:cTn>
                                        <p:tgtEl>
                                          <p:spTgt spid="7"/>
                                        </p:tgtEl>
                                        <p:attrNameLst>
                                          <p:attrName>style.visibility</p:attrName>
                                        </p:attrNameLst>
                                      </p:cBhvr>
                                      <p:to>
                                        <p:strVal val="visible"/>
                                      </p:to>
                                    </p:set>
                                    <p:set>
                                      <p:cBhvr>
                                        <p:cTn id="81" dur="2275" fill="hold">
                                          <p:stCondLst>
                                            <p:cond delay="0"/>
                                          </p:stCondLst>
                                        </p:cTn>
                                        <p:tgtEl>
                                          <p:spTgt spid="7"/>
                                        </p:tgtEl>
                                        <p:attrNameLst>
                                          <p:attrName>style.rotation</p:attrName>
                                        </p:attrNameLst>
                                      </p:cBhvr>
                                      <p:to>
                                        <p:strVal val="-45.0"/>
                                      </p:to>
                                    </p:set>
                                    <p:anim calcmode="lin" valueType="num">
                                      <p:cBhvr>
                                        <p:cTn id="82" dur="2275" fill="hold">
                                          <p:stCondLst>
                                            <p:cond delay="2275"/>
                                          </p:stCondLst>
                                        </p:cTn>
                                        <p:tgtEl>
                                          <p:spTgt spid="7"/>
                                        </p:tgtEl>
                                        <p:attrNameLst>
                                          <p:attrName>style.rotation</p:attrName>
                                        </p:attrNameLst>
                                      </p:cBhvr>
                                      <p:tavLst>
                                        <p:tav tm="0">
                                          <p:val>
                                            <p:fltVal val="-45"/>
                                          </p:val>
                                        </p:tav>
                                        <p:tav tm="69900">
                                          <p:val>
                                            <p:fltVal val="45"/>
                                          </p:val>
                                        </p:tav>
                                        <p:tav tm="100000">
                                          <p:val>
                                            <p:fltVal val="0"/>
                                          </p:val>
                                        </p:tav>
                                      </p:tavLst>
                                    </p:anim>
                                    <p:anim calcmode="lin" valueType="num">
                                      <p:cBhvr>
                                        <p:cTn id="83" dur="2275" fill="hold">
                                          <p:stCondLst>
                                            <p:cond delay="0"/>
                                          </p:stCondLst>
                                        </p:cTn>
                                        <p:tgtEl>
                                          <p:spTgt spid="7"/>
                                        </p:tgtEl>
                                        <p:attrNameLst>
                                          <p:attrName>ppt_y</p:attrName>
                                        </p:attrNameLst>
                                      </p:cBhvr>
                                      <p:tavLst>
                                        <p:tav tm="0">
                                          <p:val>
                                            <p:strVal val="#ppt_y-1"/>
                                          </p:val>
                                        </p:tav>
                                        <p:tav tm="100000">
                                          <p:val>
                                            <p:strVal val="#ppt_y-(0.354*#ppt_w-0.172*#ppt_h)"/>
                                          </p:val>
                                        </p:tav>
                                      </p:tavLst>
                                    </p:anim>
                                    <p:anim calcmode="lin" valueType="num">
                                      <p:cBhvr>
                                        <p:cTn id="84" dur="780" decel="50000" autoRev="1" fill="hold">
                                          <p:stCondLst>
                                            <p:cond delay="2275"/>
                                          </p:stCondLst>
                                        </p:cTn>
                                        <p:tgtEl>
                                          <p:spTgt spid="7"/>
                                        </p:tgtEl>
                                        <p:attrNameLst>
                                          <p:attrName>ppt_y</p:attrName>
                                        </p:attrNameLst>
                                      </p:cBhvr>
                                      <p:tavLst>
                                        <p:tav tm="0">
                                          <p:val>
                                            <p:strVal val="#ppt_y-(0.354*#ppt_w-0.172*#ppt_h)"/>
                                          </p:val>
                                        </p:tav>
                                        <p:tav tm="100000">
                                          <p:val>
                                            <p:strVal val="#ppt_y-(0.354*#ppt_w-0.172*#ppt_h)-#ppt_h/2"/>
                                          </p:val>
                                        </p:tav>
                                      </p:tavLst>
                                    </p:anim>
                                    <p:anim calcmode="lin" valueType="num">
                                      <p:cBhvr>
                                        <p:cTn id="85" dur="680" fill="hold">
                                          <p:stCondLst>
                                            <p:cond delay="4320"/>
                                          </p:stCondLst>
                                        </p:cTn>
                                        <p:tgtEl>
                                          <p:spTgt spid="7"/>
                                        </p:tgtEl>
                                        <p:attrNameLst>
                                          <p:attrName>ppt_y</p:attrName>
                                        </p:attrNameLst>
                                      </p:cBhvr>
                                      <p:tavLst>
                                        <p:tav tm="0">
                                          <p:val>
                                            <p:strVal val="#ppt_y-(0.354*#ppt_w-0.172*#ppt_h)"/>
                                          </p:val>
                                        </p:tav>
                                        <p:tav tm="100000">
                                          <p:val>
                                            <p:strVal val="#ppt_y"/>
                                          </p:val>
                                        </p:tav>
                                      </p:tavLst>
                                    </p:anim>
                                  </p:childTnLst>
                                </p:cTn>
                              </p:par>
                            </p:childTnLst>
                          </p:cTn>
                        </p:par>
                        <p:par>
                          <p:cTn id="86" fill="hold">
                            <p:stCondLst>
                              <p:cond delay="110000"/>
                            </p:stCondLst>
                            <p:childTnLst>
                              <p:par>
                                <p:cTn id="87" presetID="22" presetClass="emph" presetSubtype="0" fill="hold" grpId="7" nodeType="afterEffect">
                                  <p:stCondLst>
                                    <p:cond delay="0"/>
                                  </p:stCondLst>
                                  <p:iterate type="lt">
                                    <p:tmPct val="0"/>
                                  </p:iterate>
                                  <p:childTnLst>
                                    <p:animClr clrSpc="hsl" dir="cw">
                                      <p:cBhvr override="childStyle">
                                        <p:cTn id="88" dur="5000" fill="hold"/>
                                        <p:tgtEl>
                                          <p:spTgt spid="7"/>
                                        </p:tgtEl>
                                        <p:attrNameLst>
                                          <p:attrName>style.color</p:attrName>
                                        </p:attrNameLst>
                                      </p:cBhvr>
                                      <p:by>
                                        <p:hsl h="-7200000" s="0" l="0"/>
                                      </p:by>
                                    </p:animClr>
                                    <p:animClr clrSpc="hsl" dir="cw">
                                      <p:cBhvr>
                                        <p:cTn id="89" dur="5000" fill="hold"/>
                                        <p:tgtEl>
                                          <p:spTgt spid="7"/>
                                        </p:tgtEl>
                                        <p:attrNameLst>
                                          <p:attrName>fillcolor</p:attrName>
                                        </p:attrNameLst>
                                      </p:cBhvr>
                                      <p:by>
                                        <p:hsl h="-7200000" s="0" l="0"/>
                                      </p:by>
                                    </p:animClr>
                                    <p:animClr clrSpc="hsl" dir="cw">
                                      <p:cBhvr>
                                        <p:cTn id="90" dur="5000" fill="hold"/>
                                        <p:tgtEl>
                                          <p:spTgt spid="7"/>
                                        </p:tgtEl>
                                        <p:attrNameLst>
                                          <p:attrName>stroke.color</p:attrName>
                                        </p:attrNameLst>
                                      </p:cBhvr>
                                      <p:by>
                                        <p:hsl h="-7200000" s="0" l="0"/>
                                      </p:by>
                                    </p:animClr>
                                    <p:set>
                                      <p:cBhvr>
                                        <p:cTn id="91" dur="5000" fill="hold"/>
                                        <p:tgtEl>
                                          <p:spTgt spid="7"/>
                                        </p:tgtEl>
                                        <p:attrNameLst>
                                          <p:attrName>fill.type</p:attrName>
                                        </p:attrNameLst>
                                      </p:cBhvr>
                                      <p:to>
                                        <p:strVal val="solid"/>
                                      </p:to>
                                    </p:set>
                                  </p:childTnLst>
                                </p:cTn>
                              </p:par>
                            </p:childTnLst>
                          </p:cTn>
                        </p:par>
                        <p:par>
                          <p:cTn id="92" fill="hold">
                            <p:stCondLst>
                              <p:cond delay="115000"/>
                            </p:stCondLst>
                            <p:childTnLst>
                              <p:par>
                                <p:cTn id="93" presetID="22" presetClass="emph" presetSubtype="0" fill="hold" grpId="8" nodeType="afterEffect">
                                  <p:stCondLst>
                                    <p:cond delay="0"/>
                                  </p:stCondLst>
                                  <p:iterate type="lt">
                                    <p:tmPct val="0"/>
                                  </p:iterate>
                                  <p:childTnLst>
                                    <p:animClr clrSpc="hsl" dir="cw">
                                      <p:cBhvr override="childStyle">
                                        <p:cTn id="94" dur="5000" fill="hold"/>
                                        <p:tgtEl>
                                          <p:spTgt spid="7"/>
                                        </p:tgtEl>
                                        <p:attrNameLst>
                                          <p:attrName>style.color</p:attrName>
                                        </p:attrNameLst>
                                      </p:cBhvr>
                                      <p:by>
                                        <p:hsl h="-7200000" s="0" l="0"/>
                                      </p:by>
                                    </p:animClr>
                                    <p:animClr clrSpc="hsl" dir="cw">
                                      <p:cBhvr>
                                        <p:cTn id="95" dur="5000" fill="hold"/>
                                        <p:tgtEl>
                                          <p:spTgt spid="7"/>
                                        </p:tgtEl>
                                        <p:attrNameLst>
                                          <p:attrName>fillcolor</p:attrName>
                                        </p:attrNameLst>
                                      </p:cBhvr>
                                      <p:by>
                                        <p:hsl h="-7200000" s="0" l="0"/>
                                      </p:by>
                                    </p:animClr>
                                    <p:animClr clrSpc="hsl" dir="cw">
                                      <p:cBhvr>
                                        <p:cTn id="96" dur="5000" fill="hold"/>
                                        <p:tgtEl>
                                          <p:spTgt spid="7"/>
                                        </p:tgtEl>
                                        <p:attrNameLst>
                                          <p:attrName>stroke.color</p:attrName>
                                        </p:attrNameLst>
                                      </p:cBhvr>
                                      <p:by>
                                        <p:hsl h="-7200000" s="0" l="0"/>
                                      </p:by>
                                    </p:animClr>
                                    <p:set>
                                      <p:cBhvr>
                                        <p:cTn id="97" dur="5000" fill="hold"/>
                                        <p:tgtEl>
                                          <p:spTgt spid="7"/>
                                        </p:tgtEl>
                                        <p:attrNameLst>
                                          <p:attrName>fill.type</p:attrName>
                                        </p:attrNameLst>
                                      </p:cBhvr>
                                      <p:to>
                                        <p:strVal val="solid"/>
                                      </p:to>
                                    </p:set>
                                  </p:childTnLst>
                                </p:cTn>
                              </p:par>
                            </p:childTnLst>
                          </p:cTn>
                        </p:par>
                        <p:par>
                          <p:cTn id="98" fill="hold">
                            <p:stCondLst>
                              <p:cond delay="120000"/>
                            </p:stCondLst>
                            <p:childTnLst>
                              <p:par>
                                <p:cTn id="99" presetID="8" presetClass="emph" presetSubtype="0" fill="hold" grpId="9" nodeType="afterEffect">
                                  <p:stCondLst>
                                    <p:cond delay="0"/>
                                  </p:stCondLst>
                                  <p:iterate type="lt">
                                    <p:tmPct val="0"/>
                                  </p:iterate>
                                  <p:childTnLst>
                                    <p:animRot by="21600000">
                                      <p:cBhvr>
                                        <p:cTn id="100" dur="5000" fill="hold"/>
                                        <p:tgtEl>
                                          <p:spTgt spid="7"/>
                                        </p:tgtEl>
                                        <p:attrNameLst>
                                          <p:attrName>r</p:attrName>
                                        </p:attrNameLst>
                                      </p:cBhvr>
                                    </p:animRot>
                                  </p:childTnLst>
                                </p:cTn>
                              </p:par>
                            </p:childTnLst>
                          </p:cTn>
                        </p:par>
                        <p:par>
                          <p:cTn id="101" fill="hold">
                            <p:stCondLst>
                              <p:cond delay="125000"/>
                            </p:stCondLst>
                            <p:childTnLst>
                              <p:par>
                                <p:cTn id="102" presetID="22" presetClass="emph" presetSubtype="0" fill="hold" grpId="10" nodeType="afterEffect">
                                  <p:stCondLst>
                                    <p:cond delay="0"/>
                                  </p:stCondLst>
                                  <p:iterate type="lt">
                                    <p:tmPct val="0"/>
                                  </p:iterate>
                                  <p:childTnLst>
                                    <p:animClr clrSpc="hsl" dir="cw">
                                      <p:cBhvr override="childStyle">
                                        <p:cTn id="103" dur="5000" fill="hold"/>
                                        <p:tgtEl>
                                          <p:spTgt spid="7"/>
                                        </p:tgtEl>
                                        <p:attrNameLst>
                                          <p:attrName>style.color</p:attrName>
                                        </p:attrNameLst>
                                      </p:cBhvr>
                                      <p:by>
                                        <p:hsl h="-7200000" s="0" l="0"/>
                                      </p:by>
                                    </p:animClr>
                                    <p:animClr clrSpc="hsl" dir="cw">
                                      <p:cBhvr>
                                        <p:cTn id="104" dur="5000" fill="hold"/>
                                        <p:tgtEl>
                                          <p:spTgt spid="7"/>
                                        </p:tgtEl>
                                        <p:attrNameLst>
                                          <p:attrName>fillcolor</p:attrName>
                                        </p:attrNameLst>
                                      </p:cBhvr>
                                      <p:by>
                                        <p:hsl h="-7200000" s="0" l="0"/>
                                      </p:by>
                                    </p:animClr>
                                    <p:animClr clrSpc="hsl" dir="cw">
                                      <p:cBhvr>
                                        <p:cTn id="105" dur="5000" fill="hold"/>
                                        <p:tgtEl>
                                          <p:spTgt spid="7"/>
                                        </p:tgtEl>
                                        <p:attrNameLst>
                                          <p:attrName>stroke.color</p:attrName>
                                        </p:attrNameLst>
                                      </p:cBhvr>
                                      <p:by>
                                        <p:hsl h="-7200000" s="0" l="0"/>
                                      </p:by>
                                    </p:animClr>
                                    <p:set>
                                      <p:cBhvr>
                                        <p:cTn id="106" dur="5000" fill="hold"/>
                                        <p:tgtEl>
                                          <p:spTgt spid="7"/>
                                        </p:tgtEl>
                                        <p:attrNameLst>
                                          <p:attrName>fill.type</p:attrName>
                                        </p:attrNameLst>
                                      </p:cBhvr>
                                      <p:to>
                                        <p:strVal val="solid"/>
                                      </p:to>
                                    </p:set>
                                  </p:childTnLst>
                                </p:cTn>
                              </p:par>
                            </p:childTnLst>
                          </p:cTn>
                        </p:par>
                        <p:par>
                          <p:cTn id="107" fill="hold">
                            <p:stCondLst>
                              <p:cond delay="130000"/>
                            </p:stCondLst>
                            <p:childTnLst>
                              <p:par>
                                <p:cTn id="108" presetID="21" presetClass="emph" presetSubtype="0" fill="hold" grpId="12" nodeType="afterEffect">
                                  <p:stCondLst>
                                    <p:cond delay="0"/>
                                  </p:stCondLst>
                                  <p:iterate type="lt">
                                    <p:tmPct val="0"/>
                                  </p:iterate>
                                  <p:childTnLst>
                                    <p:animClr clrSpc="hsl" dir="cw">
                                      <p:cBhvr override="childStyle">
                                        <p:cTn id="109" dur="5000" fill="hold"/>
                                        <p:tgtEl>
                                          <p:spTgt spid="7"/>
                                        </p:tgtEl>
                                        <p:attrNameLst>
                                          <p:attrName>style.color</p:attrName>
                                        </p:attrNameLst>
                                      </p:cBhvr>
                                      <p:by>
                                        <p:hsl h="7200000" s="0" l="0"/>
                                      </p:by>
                                    </p:animClr>
                                    <p:animClr clrSpc="hsl" dir="cw">
                                      <p:cBhvr>
                                        <p:cTn id="110" dur="5000" fill="hold"/>
                                        <p:tgtEl>
                                          <p:spTgt spid="7"/>
                                        </p:tgtEl>
                                        <p:attrNameLst>
                                          <p:attrName>fillcolor</p:attrName>
                                        </p:attrNameLst>
                                      </p:cBhvr>
                                      <p:by>
                                        <p:hsl h="7200000" s="0" l="0"/>
                                      </p:by>
                                    </p:animClr>
                                    <p:animClr clrSpc="hsl" dir="cw">
                                      <p:cBhvr>
                                        <p:cTn id="111" dur="5000" fill="hold"/>
                                        <p:tgtEl>
                                          <p:spTgt spid="7"/>
                                        </p:tgtEl>
                                        <p:attrNameLst>
                                          <p:attrName>stroke.color</p:attrName>
                                        </p:attrNameLst>
                                      </p:cBhvr>
                                      <p:by>
                                        <p:hsl h="7200000" s="0" l="0"/>
                                      </p:by>
                                    </p:animClr>
                                    <p:set>
                                      <p:cBhvr>
                                        <p:cTn id="112" dur="5000" fill="hold"/>
                                        <p:tgtEl>
                                          <p:spTgt spid="7"/>
                                        </p:tgtEl>
                                        <p:attrNameLst>
                                          <p:attrName>fill.type</p:attrName>
                                        </p:attrNameLst>
                                      </p:cBhvr>
                                      <p:to>
                                        <p:strVal val="solid"/>
                                      </p:to>
                                    </p:set>
                                  </p:childTnLst>
                                </p:cTn>
                              </p:par>
                            </p:childTnLst>
                          </p:cTn>
                        </p:par>
                        <p:par>
                          <p:cTn id="113" fill="hold">
                            <p:stCondLst>
                              <p:cond delay="135000"/>
                            </p:stCondLst>
                            <p:childTnLst>
                              <p:par>
                                <p:cTn id="114" presetID="38" presetClass="entr" presetSubtype="0" accel="50000" fill="hold" grpId="16" nodeType="afterEffect">
                                  <p:stCondLst>
                                    <p:cond delay="0"/>
                                  </p:stCondLst>
                                  <p:iterate type="lt">
                                    <p:tmPct val="50000"/>
                                  </p:iterate>
                                  <p:childTnLst>
                                    <p:set>
                                      <p:cBhvr>
                                        <p:cTn id="115" dur="1" fill="hold">
                                          <p:stCondLst>
                                            <p:cond delay="0"/>
                                          </p:stCondLst>
                                        </p:cTn>
                                        <p:tgtEl>
                                          <p:spTgt spid="7"/>
                                        </p:tgtEl>
                                        <p:attrNameLst>
                                          <p:attrName>style.visibility</p:attrName>
                                        </p:attrNameLst>
                                      </p:cBhvr>
                                      <p:to>
                                        <p:strVal val="visible"/>
                                      </p:to>
                                    </p:set>
                                    <p:set>
                                      <p:cBhvr>
                                        <p:cTn id="116" dur="2275" fill="hold">
                                          <p:stCondLst>
                                            <p:cond delay="0"/>
                                          </p:stCondLst>
                                        </p:cTn>
                                        <p:tgtEl>
                                          <p:spTgt spid="7"/>
                                        </p:tgtEl>
                                        <p:attrNameLst>
                                          <p:attrName>style.rotation</p:attrName>
                                        </p:attrNameLst>
                                      </p:cBhvr>
                                      <p:to>
                                        <p:strVal val="-45.0"/>
                                      </p:to>
                                    </p:set>
                                    <p:anim calcmode="lin" valueType="num">
                                      <p:cBhvr>
                                        <p:cTn id="117" dur="2275" fill="hold">
                                          <p:stCondLst>
                                            <p:cond delay="2275"/>
                                          </p:stCondLst>
                                        </p:cTn>
                                        <p:tgtEl>
                                          <p:spTgt spid="7"/>
                                        </p:tgtEl>
                                        <p:attrNameLst>
                                          <p:attrName>style.rotation</p:attrName>
                                        </p:attrNameLst>
                                      </p:cBhvr>
                                      <p:tavLst>
                                        <p:tav tm="0">
                                          <p:val>
                                            <p:fltVal val="-45"/>
                                          </p:val>
                                        </p:tav>
                                        <p:tav tm="69900">
                                          <p:val>
                                            <p:fltVal val="45"/>
                                          </p:val>
                                        </p:tav>
                                        <p:tav tm="100000">
                                          <p:val>
                                            <p:fltVal val="0"/>
                                          </p:val>
                                        </p:tav>
                                      </p:tavLst>
                                    </p:anim>
                                    <p:anim calcmode="lin" valueType="num">
                                      <p:cBhvr>
                                        <p:cTn id="118" dur="2275" fill="hold">
                                          <p:stCondLst>
                                            <p:cond delay="0"/>
                                          </p:stCondLst>
                                        </p:cTn>
                                        <p:tgtEl>
                                          <p:spTgt spid="7"/>
                                        </p:tgtEl>
                                        <p:attrNameLst>
                                          <p:attrName>ppt_y</p:attrName>
                                        </p:attrNameLst>
                                      </p:cBhvr>
                                      <p:tavLst>
                                        <p:tav tm="0">
                                          <p:val>
                                            <p:strVal val="#ppt_y-1"/>
                                          </p:val>
                                        </p:tav>
                                        <p:tav tm="100000">
                                          <p:val>
                                            <p:strVal val="#ppt_y-(0.354*#ppt_w-0.172*#ppt_h)"/>
                                          </p:val>
                                        </p:tav>
                                      </p:tavLst>
                                    </p:anim>
                                    <p:anim calcmode="lin" valueType="num">
                                      <p:cBhvr>
                                        <p:cTn id="119" dur="780" decel="50000" autoRev="1" fill="hold">
                                          <p:stCondLst>
                                            <p:cond delay="2275"/>
                                          </p:stCondLst>
                                        </p:cTn>
                                        <p:tgtEl>
                                          <p:spTgt spid="7"/>
                                        </p:tgtEl>
                                        <p:attrNameLst>
                                          <p:attrName>ppt_y</p:attrName>
                                        </p:attrNameLst>
                                      </p:cBhvr>
                                      <p:tavLst>
                                        <p:tav tm="0">
                                          <p:val>
                                            <p:strVal val="#ppt_y-(0.354*#ppt_w-0.172*#ppt_h)"/>
                                          </p:val>
                                        </p:tav>
                                        <p:tav tm="100000">
                                          <p:val>
                                            <p:strVal val="#ppt_y-(0.354*#ppt_w-0.172*#ppt_h)-#ppt_h/2"/>
                                          </p:val>
                                        </p:tav>
                                      </p:tavLst>
                                    </p:anim>
                                    <p:anim calcmode="lin" valueType="num">
                                      <p:cBhvr>
                                        <p:cTn id="120" dur="680" fill="hold">
                                          <p:stCondLst>
                                            <p:cond delay="4320"/>
                                          </p:stCondLst>
                                        </p:cTn>
                                        <p:tgtEl>
                                          <p:spTgt spid="7"/>
                                        </p:tgtEl>
                                        <p:attrNameLst>
                                          <p:attrName>ppt_y</p:attrName>
                                        </p:attrNameLst>
                                      </p:cBhvr>
                                      <p:tavLst>
                                        <p:tav tm="0">
                                          <p:val>
                                            <p:strVal val="#ppt_y-(0.354*#ppt_w-0.172*#ppt_h)"/>
                                          </p:val>
                                        </p:tav>
                                        <p:tav tm="100000">
                                          <p:val>
                                            <p:strVal val="#ppt_y"/>
                                          </p:val>
                                        </p:tav>
                                      </p:tavLst>
                                    </p:anim>
                                  </p:childTnLst>
                                </p:cTn>
                              </p:par>
                            </p:childTnLst>
                          </p:cTn>
                        </p:par>
                        <p:par>
                          <p:cTn id="121" fill="hold">
                            <p:stCondLst>
                              <p:cond delay="167500"/>
                            </p:stCondLst>
                            <p:childTnLst>
                              <p:par>
                                <p:cTn id="122" presetID="6" presetClass="emph" presetSubtype="0" fill="hold" grpId="17" nodeType="afterEffect">
                                  <p:stCondLst>
                                    <p:cond delay="0"/>
                                  </p:stCondLst>
                                  <p:iterate type="lt">
                                    <p:tmPct val="0"/>
                                  </p:iterate>
                                  <p:childTnLst>
                                    <p:animScale>
                                      <p:cBhvr>
                                        <p:cTn id="123" dur="5000" fill="hold"/>
                                        <p:tgtEl>
                                          <p:spTgt spid="7"/>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P spid="7" grpId="2"/>
      <p:bldP spid="7" grpId="3"/>
      <p:bldP spid="7" grpId="4"/>
      <p:bldP spid="7" grpId="5"/>
      <p:bldP spid="7" grpId="6"/>
      <p:bldP spid="7" grpId="7"/>
      <p:bldP spid="7" grpId="8"/>
      <p:bldP spid="7" grpId="9"/>
      <p:bldP spid="7" grpId="10"/>
      <p:bldP spid="7" grpId="11"/>
      <p:bldP spid="7" grpId="12"/>
      <p:bldP spid="7" grpId="13"/>
      <p:bldP spid="7" grpId="14"/>
      <p:bldP spid="7" grpId="15"/>
      <p:bldP spid="7" grpId="16"/>
      <p:bldP spid="7" grpId="17"/>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6029373-6C5B-490F-B5A5-38FF4CFBCD5B}" type="slidenum">
              <a:rPr lang="en-US" smtClean="0"/>
              <a:t>3</a:t>
            </a:fld>
            <a:endParaRPr lang="en-US"/>
          </a:p>
        </p:txBody>
      </p:sp>
      <p:pic>
        <p:nvPicPr>
          <p:cNvPr id="6146" name="Picture 2" descr="http://d1lfunetf0rx3e.cloudfront.net/production%2F1501858814615-w9c7tvs7eah-c46a4c1af63bba59aae34098bfbc77cb"/>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30722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2607" y="149889"/>
            <a:ext cx="9404723" cy="1400530"/>
          </a:xfrm>
        </p:spPr>
        <p:txBody>
          <a:bodyPr/>
          <a:lstStyle/>
          <a:p>
            <a:pPr algn="ctr"/>
            <a:r>
              <a:rPr lang="en-GB" sz="4400" b="1" dirty="0"/>
              <a:t>Software Development Life Cycle Models</a:t>
            </a:r>
            <a:endParaRPr lang="en-GB" dirty="0"/>
          </a:p>
        </p:txBody>
      </p:sp>
      <p:sp>
        <p:nvSpPr>
          <p:cNvPr id="3" name="Content Placeholder 2"/>
          <p:cNvSpPr>
            <a:spLocks noGrp="1"/>
          </p:cNvSpPr>
          <p:nvPr>
            <p:ph idx="1"/>
          </p:nvPr>
        </p:nvSpPr>
        <p:spPr>
          <a:xfrm>
            <a:off x="328398" y="1674406"/>
            <a:ext cx="11372822" cy="5051858"/>
          </a:xfrm>
        </p:spPr>
        <p:txBody>
          <a:bodyPr>
            <a:noAutofit/>
          </a:bodyPr>
          <a:lstStyle/>
          <a:p>
            <a:pPr algn="just"/>
            <a:r>
              <a:rPr lang="en-GB" dirty="0"/>
              <a:t>There are various software development life cycle models.</a:t>
            </a:r>
          </a:p>
          <a:p>
            <a:pPr algn="just"/>
            <a:r>
              <a:rPr lang="en-GB" dirty="0"/>
              <a:t>These models are </a:t>
            </a:r>
            <a:r>
              <a:rPr lang="en-GB" dirty="0">
                <a:solidFill>
                  <a:srgbClr val="FF0000"/>
                </a:solidFill>
              </a:rPr>
              <a:t>also referred as Software Development Process Models</a:t>
            </a:r>
            <a:r>
              <a:rPr lang="en-GB" dirty="0"/>
              <a:t>.</a:t>
            </a:r>
          </a:p>
          <a:p>
            <a:pPr algn="just"/>
            <a:r>
              <a:rPr lang="en-GB" dirty="0"/>
              <a:t>Each process model follows a </a:t>
            </a:r>
            <a:r>
              <a:rPr lang="en-GB" dirty="0">
                <a:solidFill>
                  <a:srgbClr val="FF0000"/>
                </a:solidFill>
              </a:rPr>
              <a:t>Series of steps</a:t>
            </a:r>
            <a:r>
              <a:rPr lang="en-GB" dirty="0"/>
              <a:t> unique to its type to ensure success in the process of software development. </a:t>
            </a:r>
          </a:p>
          <a:p>
            <a:pPr algn="just"/>
            <a:r>
              <a:rPr lang="en-GB" dirty="0"/>
              <a:t>Following are the most important and popular SDLC models followed in the industry</a:t>
            </a:r>
          </a:p>
          <a:p>
            <a:pPr lvl="1" algn="just"/>
            <a:r>
              <a:rPr lang="en-GB" dirty="0">
                <a:solidFill>
                  <a:srgbClr val="FF0000"/>
                </a:solidFill>
              </a:rPr>
              <a:t>Waterfall Model</a:t>
            </a:r>
          </a:p>
          <a:p>
            <a:pPr lvl="1" algn="just"/>
            <a:r>
              <a:rPr lang="en-GB" dirty="0">
                <a:solidFill>
                  <a:srgbClr val="FF0000"/>
                </a:solidFill>
              </a:rPr>
              <a:t>Iterative Model</a:t>
            </a:r>
          </a:p>
          <a:p>
            <a:pPr lvl="1" algn="just"/>
            <a:r>
              <a:rPr lang="en-GB" dirty="0">
                <a:solidFill>
                  <a:srgbClr val="FF0000"/>
                </a:solidFill>
              </a:rPr>
              <a:t>Spiral Model</a:t>
            </a:r>
          </a:p>
          <a:p>
            <a:pPr lvl="1" algn="just"/>
            <a:r>
              <a:rPr lang="en-GB" dirty="0">
                <a:solidFill>
                  <a:srgbClr val="FF0000"/>
                </a:solidFill>
              </a:rPr>
              <a:t>V-Model</a:t>
            </a:r>
          </a:p>
          <a:p>
            <a:pPr lvl="1" algn="just"/>
            <a:r>
              <a:rPr lang="en-GB" dirty="0">
                <a:solidFill>
                  <a:srgbClr val="FF0000"/>
                </a:solidFill>
              </a:rPr>
              <a:t>Big Bang Model</a:t>
            </a:r>
          </a:p>
          <a:p>
            <a:pPr algn="just"/>
            <a:r>
              <a:rPr lang="en-GB" dirty="0"/>
              <a:t>Other related methodologies are </a:t>
            </a:r>
            <a:r>
              <a:rPr lang="en-GB" dirty="0">
                <a:solidFill>
                  <a:srgbClr val="FF0000"/>
                </a:solidFill>
              </a:rPr>
              <a:t>Agile Model</a:t>
            </a:r>
            <a:r>
              <a:rPr lang="en-GB" dirty="0"/>
              <a:t>, </a:t>
            </a:r>
            <a:r>
              <a:rPr lang="en-GB" dirty="0">
                <a:solidFill>
                  <a:srgbClr val="FF0000"/>
                </a:solidFill>
              </a:rPr>
              <a:t>RAD Model</a:t>
            </a:r>
            <a:r>
              <a:rPr lang="en-GB" dirty="0"/>
              <a:t>, </a:t>
            </a:r>
            <a:r>
              <a:rPr lang="en-GB" dirty="0">
                <a:solidFill>
                  <a:srgbClr val="FF0000"/>
                </a:solidFill>
              </a:rPr>
              <a:t>Rapid Application Development </a:t>
            </a:r>
            <a:r>
              <a:rPr lang="en-GB" dirty="0"/>
              <a:t>and </a:t>
            </a:r>
            <a:r>
              <a:rPr lang="en-GB" dirty="0">
                <a:solidFill>
                  <a:srgbClr val="FF0000"/>
                </a:solidFill>
              </a:rPr>
              <a:t>Prototyping Models</a:t>
            </a:r>
          </a:p>
        </p:txBody>
      </p:sp>
      <p:sp>
        <p:nvSpPr>
          <p:cNvPr id="4" name="Slide Number Placeholder 3"/>
          <p:cNvSpPr>
            <a:spLocks noGrp="1"/>
          </p:cNvSpPr>
          <p:nvPr>
            <p:ph type="sldNum" sz="quarter" idx="12"/>
          </p:nvPr>
        </p:nvSpPr>
        <p:spPr/>
        <p:txBody>
          <a:bodyPr/>
          <a:lstStyle/>
          <a:p>
            <a:fld id="{16029373-6C5B-490F-B5A5-38FF4CFBCD5B}" type="slidenum">
              <a:rPr lang="en-US" smtClean="0"/>
              <a:t>4</a:t>
            </a:fld>
            <a:endParaRPr lang="en-US"/>
          </a:p>
        </p:txBody>
      </p:sp>
    </p:spTree>
    <p:extLst>
      <p:ext uri="{BB962C8B-B14F-4D97-AF65-F5344CB8AC3E}">
        <p14:creationId xmlns:p14="http://schemas.microsoft.com/office/powerpoint/2010/main" val="26398468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18452" y="123987"/>
            <a:ext cx="9404723" cy="728420"/>
          </a:xfrm>
        </p:spPr>
        <p:txBody>
          <a:bodyPr/>
          <a:lstStyle/>
          <a:p>
            <a:r>
              <a:rPr lang="en-GB" dirty="0"/>
              <a:t>SDLC - Waterfall Model</a:t>
            </a:r>
          </a:p>
        </p:txBody>
      </p:sp>
      <p:sp>
        <p:nvSpPr>
          <p:cNvPr id="3" name="Content Placeholder 2"/>
          <p:cNvSpPr>
            <a:spLocks noGrp="1"/>
          </p:cNvSpPr>
          <p:nvPr>
            <p:ph idx="1"/>
          </p:nvPr>
        </p:nvSpPr>
        <p:spPr>
          <a:xfrm>
            <a:off x="265029" y="852407"/>
            <a:ext cx="11086289" cy="6005593"/>
          </a:xfrm>
        </p:spPr>
        <p:txBody>
          <a:bodyPr>
            <a:normAutofit/>
          </a:bodyPr>
          <a:lstStyle/>
          <a:p>
            <a:pPr algn="just"/>
            <a:r>
              <a:rPr lang="en-GB" dirty="0"/>
              <a:t>The Waterfall Model was the first Process Model to be introduced. </a:t>
            </a:r>
          </a:p>
          <a:p>
            <a:pPr algn="just"/>
            <a:r>
              <a:rPr lang="en-GB" dirty="0"/>
              <a:t>It is also referred to as a </a:t>
            </a:r>
            <a:r>
              <a:rPr lang="en-GB" b="1" dirty="0"/>
              <a:t>linear-sequential life cycle model</a:t>
            </a:r>
            <a:r>
              <a:rPr lang="en-GB" dirty="0"/>
              <a:t>. </a:t>
            </a:r>
          </a:p>
          <a:p>
            <a:pPr algn="just"/>
            <a:r>
              <a:rPr lang="en-GB" dirty="0"/>
              <a:t>It is very simple to understand and use. </a:t>
            </a:r>
          </a:p>
          <a:p>
            <a:pPr algn="just"/>
            <a:endParaRPr lang="en-GB" dirty="0"/>
          </a:p>
          <a:p>
            <a:pPr algn="just"/>
            <a:endParaRPr lang="en-GB" dirty="0"/>
          </a:p>
          <a:p>
            <a:pPr algn="just"/>
            <a:endParaRPr lang="en-GB" dirty="0"/>
          </a:p>
          <a:p>
            <a:pPr algn="just"/>
            <a:endParaRPr lang="en-GB" dirty="0"/>
          </a:p>
          <a:p>
            <a:pPr algn="just"/>
            <a:endParaRPr lang="en-GB" dirty="0"/>
          </a:p>
          <a:p>
            <a:pPr algn="just"/>
            <a:endParaRPr lang="en-GB" dirty="0"/>
          </a:p>
          <a:p>
            <a:pPr algn="just"/>
            <a:endParaRPr lang="en-GB" dirty="0"/>
          </a:p>
          <a:p>
            <a:pPr algn="just"/>
            <a:endParaRPr lang="en-GB" dirty="0"/>
          </a:p>
          <a:p>
            <a:pPr algn="just"/>
            <a:endParaRPr lang="en-GB" dirty="0"/>
          </a:p>
        </p:txBody>
      </p:sp>
      <p:sp>
        <p:nvSpPr>
          <p:cNvPr id="4" name="Slide Number Placeholder 3"/>
          <p:cNvSpPr>
            <a:spLocks noGrp="1"/>
          </p:cNvSpPr>
          <p:nvPr>
            <p:ph type="sldNum" sz="quarter" idx="12"/>
          </p:nvPr>
        </p:nvSpPr>
        <p:spPr/>
        <p:txBody>
          <a:bodyPr/>
          <a:lstStyle/>
          <a:p>
            <a:fld id="{16029373-6C5B-490F-B5A5-38FF4CFBCD5B}" type="slidenum">
              <a:rPr lang="en-US" smtClean="0"/>
              <a:t>5</a:t>
            </a:fld>
            <a:endParaRPr lang="en-US"/>
          </a:p>
        </p:txBody>
      </p:sp>
      <p:pic>
        <p:nvPicPr>
          <p:cNvPr id="6" name="Picture 5"/>
          <p:cNvPicPr>
            <a:picLocks noChangeAspect="1"/>
          </p:cNvPicPr>
          <p:nvPr/>
        </p:nvPicPr>
        <p:blipFill>
          <a:blip r:embed="rId2"/>
          <a:stretch>
            <a:fillRect/>
          </a:stretch>
        </p:blipFill>
        <p:spPr>
          <a:xfrm>
            <a:off x="2352494" y="2131537"/>
            <a:ext cx="7814067" cy="4610226"/>
          </a:xfrm>
          <a:prstGeom prst="rect">
            <a:avLst/>
          </a:prstGeom>
        </p:spPr>
      </p:pic>
    </p:spTree>
    <p:extLst>
      <p:ext uri="{BB962C8B-B14F-4D97-AF65-F5344CB8AC3E}">
        <p14:creationId xmlns:p14="http://schemas.microsoft.com/office/powerpoint/2010/main" val="7452344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35407" y="1235160"/>
            <a:ext cx="11465813" cy="5440512"/>
          </a:xfrm>
        </p:spPr>
        <p:txBody>
          <a:bodyPr>
            <a:normAutofit/>
          </a:bodyPr>
          <a:lstStyle/>
          <a:p>
            <a:pPr algn="just"/>
            <a:r>
              <a:rPr lang="en-GB" b="1" dirty="0">
                <a:latin typeface="Calibri" panose="020F0502020204030204" pitchFamily="34" charset="0"/>
              </a:rPr>
              <a:t>Requirement Gathering and analysis</a:t>
            </a:r>
            <a:r>
              <a:rPr lang="en-GB" dirty="0">
                <a:latin typeface="Calibri" panose="020F0502020204030204" pitchFamily="34" charset="0"/>
              </a:rPr>
              <a:t> − All possible requirements of the system to be developed are captured in this phase and documented in a requirement specification document.</a:t>
            </a:r>
          </a:p>
          <a:p>
            <a:pPr algn="just"/>
            <a:r>
              <a:rPr lang="en-GB" b="1" dirty="0">
                <a:latin typeface="Calibri" panose="020F0502020204030204" pitchFamily="34" charset="0"/>
              </a:rPr>
              <a:t>System Design</a:t>
            </a:r>
            <a:r>
              <a:rPr lang="en-GB" dirty="0">
                <a:latin typeface="Calibri" panose="020F0502020204030204" pitchFamily="34" charset="0"/>
              </a:rPr>
              <a:t> − The requirement specifications from first phase are studied in this phase and the system design is prepared. This system design helps in specifying hardware and system requirements and helps in defining the overall system architecture.</a:t>
            </a:r>
          </a:p>
          <a:p>
            <a:pPr algn="just"/>
            <a:r>
              <a:rPr lang="en-GB" b="1" dirty="0">
                <a:latin typeface="Calibri" panose="020F0502020204030204" pitchFamily="34" charset="0"/>
              </a:rPr>
              <a:t>Implementation</a:t>
            </a:r>
            <a:r>
              <a:rPr lang="en-GB" dirty="0">
                <a:latin typeface="Calibri" panose="020F0502020204030204" pitchFamily="34" charset="0"/>
              </a:rPr>
              <a:t> − With inputs from the system design, the system is first developed in small programs called units, which are integrated in the next phase. Each unit is developed and tested for its functionality, which is referred to as Unit Testing.</a:t>
            </a:r>
          </a:p>
          <a:p>
            <a:pPr algn="just"/>
            <a:r>
              <a:rPr lang="en-GB" b="1" dirty="0">
                <a:latin typeface="Calibri" panose="020F0502020204030204" pitchFamily="34" charset="0"/>
              </a:rPr>
              <a:t>Integration and Testing</a:t>
            </a:r>
            <a:r>
              <a:rPr lang="en-GB" dirty="0">
                <a:latin typeface="Calibri" panose="020F0502020204030204" pitchFamily="34" charset="0"/>
              </a:rPr>
              <a:t> − All the units developed in the implementation phase are integrated into a system after testing of each unit. Post integration the entire system is tested for any faults and failures.</a:t>
            </a:r>
          </a:p>
          <a:p>
            <a:pPr algn="just"/>
            <a:r>
              <a:rPr lang="en-GB" b="1" dirty="0">
                <a:latin typeface="Calibri" panose="020F0502020204030204" pitchFamily="34" charset="0"/>
              </a:rPr>
              <a:t>Deployment of system</a:t>
            </a:r>
            <a:r>
              <a:rPr lang="en-GB" dirty="0">
                <a:latin typeface="Calibri" panose="020F0502020204030204" pitchFamily="34" charset="0"/>
              </a:rPr>
              <a:t> − Once the functional and non-functional testing is done; the product is deployed in the customer environment or released into the market.</a:t>
            </a:r>
          </a:p>
          <a:p>
            <a:pPr algn="just"/>
            <a:r>
              <a:rPr lang="en-GB" b="1" dirty="0">
                <a:latin typeface="Calibri" panose="020F0502020204030204" pitchFamily="34" charset="0"/>
              </a:rPr>
              <a:t>Maintenance</a:t>
            </a:r>
            <a:r>
              <a:rPr lang="en-GB" dirty="0">
                <a:latin typeface="Calibri" panose="020F0502020204030204" pitchFamily="34" charset="0"/>
              </a:rPr>
              <a:t> − There are some issues which come up in the client environment. To fix those issues, patches are released. Also to enhance the product some better versions are released. Maintenance is done to deliver these changes in the customer environment.</a:t>
            </a:r>
          </a:p>
        </p:txBody>
      </p:sp>
      <p:sp>
        <p:nvSpPr>
          <p:cNvPr id="4" name="Slide Number Placeholder 3"/>
          <p:cNvSpPr>
            <a:spLocks noGrp="1"/>
          </p:cNvSpPr>
          <p:nvPr>
            <p:ph type="sldNum" sz="quarter" idx="12"/>
          </p:nvPr>
        </p:nvSpPr>
        <p:spPr/>
        <p:txBody>
          <a:bodyPr/>
          <a:lstStyle/>
          <a:p>
            <a:fld id="{16029373-6C5B-490F-B5A5-38FF4CFBCD5B}" type="slidenum">
              <a:rPr lang="en-US" smtClean="0"/>
              <a:t>6</a:t>
            </a:fld>
            <a:endParaRPr lang="en-US"/>
          </a:p>
        </p:txBody>
      </p:sp>
      <p:sp>
        <p:nvSpPr>
          <p:cNvPr id="5" name="Title 1"/>
          <p:cNvSpPr>
            <a:spLocks noGrp="1"/>
          </p:cNvSpPr>
          <p:nvPr>
            <p:ph type="title"/>
          </p:nvPr>
        </p:nvSpPr>
        <p:spPr>
          <a:xfrm>
            <a:off x="2118452" y="123987"/>
            <a:ext cx="9404723" cy="728420"/>
          </a:xfrm>
        </p:spPr>
        <p:txBody>
          <a:bodyPr/>
          <a:lstStyle/>
          <a:p>
            <a:r>
              <a:rPr lang="en-GB" dirty="0"/>
              <a:t>SDLC - Waterfall Model</a:t>
            </a:r>
          </a:p>
        </p:txBody>
      </p:sp>
    </p:spTree>
    <p:extLst>
      <p:ext uri="{BB962C8B-B14F-4D97-AF65-F5344CB8AC3E}">
        <p14:creationId xmlns:p14="http://schemas.microsoft.com/office/powerpoint/2010/main" val="793394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4890" y="92990"/>
            <a:ext cx="9404723" cy="1400530"/>
          </a:xfrm>
        </p:spPr>
        <p:txBody>
          <a:bodyPr/>
          <a:lstStyle/>
          <a:p>
            <a:r>
              <a:rPr lang="en-GB" dirty="0"/>
              <a:t>Waterfall Model - Advantages</a:t>
            </a:r>
          </a:p>
        </p:txBody>
      </p:sp>
      <p:sp>
        <p:nvSpPr>
          <p:cNvPr id="3" name="Content Placeholder 2"/>
          <p:cNvSpPr>
            <a:spLocks noGrp="1"/>
          </p:cNvSpPr>
          <p:nvPr>
            <p:ph idx="1"/>
          </p:nvPr>
        </p:nvSpPr>
        <p:spPr>
          <a:xfrm>
            <a:off x="281904" y="1266157"/>
            <a:ext cx="11651791" cy="4195481"/>
          </a:xfrm>
        </p:spPr>
        <p:txBody>
          <a:bodyPr>
            <a:noAutofit/>
          </a:bodyPr>
          <a:lstStyle/>
          <a:p>
            <a:r>
              <a:rPr lang="en-GB" sz="2400" dirty="0">
                <a:solidFill>
                  <a:srgbClr val="FF0000"/>
                </a:solidFill>
                <a:latin typeface="Calibri" panose="020F0502020204030204" pitchFamily="34" charset="0"/>
              </a:rPr>
              <a:t>Simple and easy </a:t>
            </a:r>
            <a:r>
              <a:rPr lang="en-GB" sz="2400" dirty="0">
                <a:latin typeface="Calibri" panose="020F0502020204030204" pitchFamily="34" charset="0"/>
              </a:rPr>
              <a:t>to understand and use</a:t>
            </a:r>
          </a:p>
          <a:p>
            <a:r>
              <a:rPr lang="en-GB" sz="2400" dirty="0">
                <a:solidFill>
                  <a:srgbClr val="FF0000"/>
                </a:solidFill>
                <a:latin typeface="Calibri" panose="020F0502020204030204" pitchFamily="34" charset="0"/>
              </a:rPr>
              <a:t>Easy to manage </a:t>
            </a:r>
            <a:r>
              <a:rPr lang="en-GB" sz="2400" dirty="0">
                <a:latin typeface="Calibri" panose="020F0502020204030204" pitchFamily="34" charset="0"/>
              </a:rPr>
              <a:t>due to the rigidity of the model. Each phase has specific deliverables and a review process.</a:t>
            </a:r>
          </a:p>
          <a:p>
            <a:r>
              <a:rPr lang="en-GB" sz="2400" dirty="0">
                <a:latin typeface="Calibri" panose="020F0502020204030204" pitchFamily="34" charset="0"/>
              </a:rPr>
              <a:t>Phases are processed and completed one at a time.</a:t>
            </a:r>
          </a:p>
          <a:p>
            <a:r>
              <a:rPr lang="en-GB" sz="2400" dirty="0">
                <a:latin typeface="Calibri" panose="020F0502020204030204" pitchFamily="34" charset="0"/>
              </a:rPr>
              <a:t>Works well for smaller projects where </a:t>
            </a:r>
            <a:r>
              <a:rPr lang="en-GB" sz="2400" dirty="0">
                <a:solidFill>
                  <a:srgbClr val="FF0000"/>
                </a:solidFill>
                <a:latin typeface="Calibri" panose="020F0502020204030204" pitchFamily="34" charset="0"/>
              </a:rPr>
              <a:t>requirements are very well understood</a:t>
            </a:r>
            <a:r>
              <a:rPr lang="en-GB" sz="2400" dirty="0">
                <a:latin typeface="Calibri" panose="020F0502020204030204" pitchFamily="34" charset="0"/>
              </a:rPr>
              <a:t>.</a:t>
            </a:r>
          </a:p>
          <a:p>
            <a:r>
              <a:rPr lang="en-GB" sz="2400" dirty="0">
                <a:latin typeface="Calibri" panose="020F0502020204030204" pitchFamily="34" charset="0"/>
              </a:rPr>
              <a:t>Clearly defined stages.</a:t>
            </a:r>
          </a:p>
          <a:p>
            <a:r>
              <a:rPr lang="en-GB" sz="2400" dirty="0">
                <a:latin typeface="Calibri" panose="020F0502020204030204" pitchFamily="34" charset="0"/>
              </a:rPr>
              <a:t>Well understood milestones.</a:t>
            </a:r>
          </a:p>
          <a:p>
            <a:r>
              <a:rPr lang="en-GB" sz="2400" dirty="0">
                <a:solidFill>
                  <a:srgbClr val="FF0000"/>
                </a:solidFill>
                <a:latin typeface="Calibri" panose="020F0502020204030204" pitchFamily="34" charset="0"/>
              </a:rPr>
              <a:t>Easy to arrange tasks</a:t>
            </a:r>
            <a:r>
              <a:rPr lang="en-GB" sz="2400" dirty="0">
                <a:latin typeface="Calibri" panose="020F0502020204030204" pitchFamily="34" charset="0"/>
              </a:rPr>
              <a:t>.</a:t>
            </a:r>
          </a:p>
          <a:p>
            <a:r>
              <a:rPr lang="en-GB" sz="2400" dirty="0">
                <a:latin typeface="Calibri" panose="020F0502020204030204" pitchFamily="34" charset="0"/>
              </a:rPr>
              <a:t>Process and results are </a:t>
            </a:r>
            <a:r>
              <a:rPr lang="en-GB" sz="2400" dirty="0">
                <a:solidFill>
                  <a:srgbClr val="FF0000"/>
                </a:solidFill>
                <a:latin typeface="Calibri" panose="020F0502020204030204" pitchFamily="34" charset="0"/>
              </a:rPr>
              <a:t>well documented</a:t>
            </a:r>
            <a:r>
              <a:rPr lang="en-GB" sz="2400" dirty="0">
                <a:latin typeface="Calibri" panose="020F0502020204030204" pitchFamily="34" charset="0"/>
              </a:rPr>
              <a:t>.</a:t>
            </a:r>
          </a:p>
          <a:p>
            <a:endParaRPr lang="en-GB" sz="2400" dirty="0">
              <a:latin typeface="Calibri" panose="020F0502020204030204" pitchFamily="34" charset="0"/>
            </a:endParaRPr>
          </a:p>
        </p:txBody>
      </p:sp>
      <p:sp>
        <p:nvSpPr>
          <p:cNvPr id="4" name="Slide Number Placeholder 3"/>
          <p:cNvSpPr>
            <a:spLocks noGrp="1"/>
          </p:cNvSpPr>
          <p:nvPr>
            <p:ph type="sldNum" sz="quarter" idx="12"/>
          </p:nvPr>
        </p:nvSpPr>
        <p:spPr/>
        <p:txBody>
          <a:bodyPr/>
          <a:lstStyle/>
          <a:p>
            <a:fld id="{16029373-6C5B-490F-B5A5-38FF4CFBCD5B}" type="slidenum">
              <a:rPr lang="en-US" smtClean="0"/>
              <a:t>7</a:t>
            </a:fld>
            <a:endParaRPr lang="en-US"/>
          </a:p>
        </p:txBody>
      </p:sp>
    </p:spTree>
    <p:extLst>
      <p:ext uri="{BB962C8B-B14F-4D97-AF65-F5344CB8AC3E}">
        <p14:creationId xmlns:p14="http://schemas.microsoft.com/office/powerpoint/2010/main" val="42084479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4221" y="0"/>
            <a:ext cx="9404723" cy="1400530"/>
          </a:xfrm>
        </p:spPr>
        <p:txBody>
          <a:bodyPr/>
          <a:lstStyle/>
          <a:p>
            <a:r>
              <a:rPr lang="en-GB" dirty="0"/>
              <a:t>Waterfall Model - Disadvantages</a:t>
            </a:r>
          </a:p>
        </p:txBody>
      </p:sp>
      <p:sp>
        <p:nvSpPr>
          <p:cNvPr id="3" name="Content Placeholder 2"/>
          <p:cNvSpPr>
            <a:spLocks noGrp="1"/>
          </p:cNvSpPr>
          <p:nvPr>
            <p:ph idx="1"/>
          </p:nvPr>
        </p:nvSpPr>
        <p:spPr>
          <a:xfrm>
            <a:off x="204411" y="1063417"/>
            <a:ext cx="11822274" cy="4195481"/>
          </a:xfrm>
        </p:spPr>
        <p:txBody>
          <a:bodyPr>
            <a:noAutofit/>
          </a:bodyPr>
          <a:lstStyle/>
          <a:p>
            <a:pPr algn="just"/>
            <a:r>
              <a:rPr lang="en-GB" sz="2400" dirty="0">
                <a:latin typeface="Calibri" panose="020F0502020204030204" pitchFamily="34" charset="0"/>
              </a:rPr>
              <a:t>No working software is produced until late during the life cycle.</a:t>
            </a:r>
          </a:p>
          <a:p>
            <a:pPr algn="just"/>
            <a:r>
              <a:rPr lang="en-GB" sz="2400" dirty="0">
                <a:latin typeface="Calibri" panose="020F0502020204030204" pitchFamily="34" charset="0"/>
              </a:rPr>
              <a:t>High amounts of </a:t>
            </a:r>
            <a:r>
              <a:rPr lang="en-GB" sz="2400" dirty="0">
                <a:solidFill>
                  <a:srgbClr val="FF0000"/>
                </a:solidFill>
                <a:latin typeface="Calibri" panose="020F0502020204030204" pitchFamily="34" charset="0"/>
              </a:rPr>
              <a:t>risk</a:t>
            </a:r>
            <a:r>
              <a:rPr lang="en-GB" sz="2400" dirty="0">
                <a:latin typeface="Calibri" panose="020F0502020204030204" pitchFamily="34" charset="0"/>
              </a:rPr>
              <a:t> and </a:t>
            </a:r>
            <a:r>
              <a:rPr lang="en-GB" sz="2400" dirty="0">
                <a:solidFill>
                  <a:srgbClr val="FF0000"/>
                </a:solidFill>
                <a:latin typeface="Calibri" panose="020F0502020204030204" pitchFamily="34" charset="0"/>
              </a:rPr>
              <a:t>uncertainty</a:t>
            </a:r>
            <a:r>
              <a:rPr lang="en-GB" sz="2400" dirty="0">
                <a:latin typeface="Calibri" panose="020F0502020204030204" pitchFamily="34" charset="0"/>
              </a:rPr>
              <a:t>. </a:t>
            </a:r>
          </a:p>
          <a:p>
            <a:pPr algn="just"/>
            <a:r>
              <a:rPr lang="en-GB" sz="2400" dirty="0">
                <a:latin typeface="Calibri" panose="020F0502020204030204" pitchFamily="34" charset="0"/>
              </a:rPr>
              <a:t>Poor model for long and ongoing projects.</a:t>
            </a:r>
          </a:p>
          <a:p>
            <a:pPr algn="just"/>
            <a:r>
              <a:rPr lang="en-GB" sz="2400" dirty="0">
                <a:latin typeface="Calibri" panose="020F0502020204030204" pitchFamily="34" charset="0"/>
              </a:rPr>
              <a:t>Not suitable for the projects where </a:t>
            </a:r>
            <a:r>
              <a:rPr lang="en-GB" sz="2400" dirty="0">
                <a:solidFill>
                  <a:srgbClr val="FF0000"/>
                </a:solidFill>
                <a:latin typeface="Calibri" panose="020F0502020204030204" pitchFamily="34" charset="0"/>
              </a:rPr>
              <a:t>requirements</a:t>
            </a:r>
            <a:r>
              <a:rPr lang="en-GB" sz="2400" dirty="0">
                <a:latin typeface="Calibri" panose="020F0502020204030204" pitchFamily="34" charset="0"/>
              </a:rPr>
              <a:t> are at a moderate to high </a:t>
            </a:r>
            <a:r>
              <a:rPr lang="en-GB" sz="2400" dirty="0">
                <a:solidFill>
                  <a:srgbClr val="FF0000"/>
                </a:solidFill>
                <a:latin typeface="Calibri" panose="020F0502020204030204" pitchFamily="34" charset="0"/>
              </a:rPr>
              <a:t>risk of changing</a:t>
            </a:r>
            <a:r>
              <a:rPr lang="en-GB" sz="2400" dirty="0">
                <a:latin typeface="Calibri" panose="020F0502020204030204" pitchFamily="34" charset="0"/>
              </a:rPr>
              <a:t>. </a:t>
            </a:r>
          </a:p>
          <a:p>
            <a:pPr algn="just"/>
            <a:r>
              <a:rPr lang="en-GB" sz="2400" dirty="0">
                <a:latin typeface="Calibri" panose="020F0502020204030204" pitchFamily="34" charset="0"/>
              </a:rPr>
              <a:t>It is </a:t>
            </a:r>
            <a:r>
              <a:rPr lang="en-GB" sz="2400" dirty="0">
                <a:solidFill>
                  <a:srgbClr val="FF0000"/>
                </a:solidFill>
                <a:latin typeface="Calibri" panose="020F0502020204030204" pitchFamily="34" charset="0"/>
              </a:rPr>
              <a:t>difficult to measure progress </a:t>
            </a:r>
            <a:r>
              <a:rPr lang="en-GB" sz="2400" dirty="0">
                <a:latin typeface="Calibri" panose="020F0502020204030204" pitchFamily="34" charset="0"/>
              </a:rPr>
              <a:t>within stages.</a:t>
            </a:r>
          </a:p>
          <a:p>
            <a:pPr algn="just"/>
            <a:r>
              <a:rPr lang="en-GB" sz="2400" dirty="0">
                <a:latin typeface="Calibri" panose="020F0502020204030204" pitchFamily="34" charset="0"/>
              </a:rPr>
              <a:t>Cannot accommodate changing requirements. </a:t>
            </a:r>
          </a:p>
          <a:p>
            <a:pPr algn="just"/>
            <a:r>
              <a:rPr lang="en-GB" sz="2400" dirty="0">
                <a:latin typeface="Calibri" panose="020F0502020204030204" pitchFamily="34" charset="0"/>
              </a:rPr>
              <a:t>Integration is done as a "big-bang” at the very end, which doesn't allow identifying any technological or business bottleneck or challenges early.</a:t>
            </a:r>
          </a:p>
          <a:p>
            <a:pPr algn="just"/>
            <a:endParaRPr lang="en-GB" sz="2400" dirty="0">
              <a:latin typeface="Calibri" panose="020F0502020204030204" pitchFamily="34" charset="0"/>
            </a:endParaRPr>
          </a:p>
        </p:txBody>
      </p:sp>
      <p:sp>
        <p:nvSpPr>
          <p:cNvPr id="4" name="Slide Number Placeholder 3"/>
          <p:cNvSpPr>
            <a:spLocks noGrp="1"/>
          </p:cNvSpPr>
          <p:nvPr>
            <p:ph type="sldNum" sz="quarter" idx="12"/>
          </p:nvPr>
        </p:nvSpPr>
        <p:spPr/>
        <p:txBody>
          <a:bodyPr/>
          <a:lstStyle/>
          <a:p>
            <a:fld id="{16029373-6C5B-490F-B5A5-38FF4CFBCD5B}" type="slidenum">
              <a:rPr lang="en-US" smtClean="0"/>
              <a:t>8</a:t>
            </a:fld>
            <a:endParaRPr lang="en-US"/>
          </a:p>
        </p:txBody>
      </p:sp>
    </p:spTree>
    <p:extLst>
      <p:ext uri="{BB962C8B-B14F-4D97-AF65-F5344CB8AC3E}">
        <p14:creationId xmlns:p14="http://schemas.microsoft.com/office/powerpoint/2010/main" val="7468400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94464" y="0"/>
            <a:ext cx="9404723" cy="1400530"/>
          </a:xfrm>
        </p:spPr>
        <p:txBody>
          <a:bodyPr/>
          <a:lstStyle/>
          <a:p>
            <a:r>
              <a:rPr lang="en-GB" dirty="0"/>
              <a:t>SDLC - Iterative Model</a:t>
            </a:r>
          </a:p>
        </p:txBody>
      </p:sp>
      <p:sp>
        <p:nvSpPr>
          <p:cNvPr id="3" name="Content Placeholder 2"/>
          <p:cNvSpPr>
            <a:spLocks noGrp="1"/>
          </p:cNvSpPr>
          <p:nvPr>
            <p:ph idx="1"/>
          </p:nvPr>
        </p:nvSpPr>
        <p:spPr>
          <a:xfrm>
            <a:off x="134319" y="3995300"/>
            <a:ext cx="12057681" cy="2703214"/>
          </a:xfrm>
        </p:spPr>
        <p:txBody>
          <a:bodyPr/>
          <a:lstStyle/>
          <a:p>
            <a:r>
              <a:rPr lang="en-GB" dirty="0"/>
              <a:t>In the Iterative model, iterative process starts with a simple implementation of requirements and iteratively enhances the evolving versions until the complete system is implemented.</a:t>
            </a:r>
          </a:p>
          <a:p>
            <a:r>
              <a:rPr lang="en-GB" dirty="0"/>
              <a:t>An iterative life cycle model does not attempt to start with a full specification of requirements.</a:t>
            </a:r>
          </a:p>
          <a:p>
            <a:r>
              <a:rPr lang="en-GB" dirty="0"/>
              <a:t>This process is then repeated, producing a new version of the software at the end of each iteration of the model.</a:t>
            </a:r>
          </a:p>
          <a:p>
            <a:r>
              <a:rPr lang="en-GB" dirty="0"/>
              <a:t>During software development, more than one iteration of the software development cycle may be in progress at the same time.</a:t>
            </a:r>
          </a:p>
          <a:p>
            <a:endParaRPr lang="en-GB" sz="2200" dirty="0">
              <a:latin typeface="Calibri" panose="020F0502020204030204" pitchFamily="34" charset="0"/>
            </a:endParaRPr>
          </a:p>
        </p:txBody>
      </p:sp>
      <p:sp>
        <p:nvSpPr>
          <p:cNvPr id="4" name="Slide Number Placeholder 3"/>
          <p:cNvSpPr>
            <a:spLocks noGrp="1"/>
          </p:cNvSpPr>
          <p:nvPr>
            <p:ph type="sldNum" sz="quarter" idx="12"/>
          </p:nvPr>
        </p:nvSpPr>
        <p:spPr/>
        <p:txBody>
          <a:bodyPr/>
          <a:lstStyle/>
          <a:p>
            <a:fld id="{16029373-6C5B-490F-B5A5-38FF4CFBCD5B}" type="slidenum">
              <a:rPr lang="en-US" smtClean="0"/>
              <a:t>9</a:t>
            </a:fld>
            <a:endParaRPr lang="en-US"/>
          </a:p>
        </p:txBody>
      </p:sp>
      <p:pic>
        <p:nvPicPr>
          <p:cNvPr id="1026" name="Picture 2" descr="SDLC Iterative Mode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5841" y="942526"/>
            <a:ext cx="7082134" cy="28682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6140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checkerboard(across)">
                                      <p:cBhvr>
                                        <p:cTn id="7" dur="500"/>
                                        <p:tgtEl>
                                          <p:spTgt spid="102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20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20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par>
                          <p:cTn id="14" fill="hold">
                            <p:stCondLst>
                              <p:cond delay="2000"/>
                            </p:stCondLst>
                            <p:childTnLst>
                              <p:par>
                                <p:cTn id="15" presetID="2" presetClass="entr" presetSubtype="4" fill="hold" nodeType="after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additive="base">
                                        <p:cTn id="17" dur="20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8" dur="20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par>
                          <p:cTn id="19" fill="hold">
                            <p:stCondLst>
                              <p:cond delay="4000"/>
                            </p:stCondLst>
                            <p:childTnLst>
                              <p:par>
                                <p:cTn id="20" presetID="2" presetClass="entr" presetSubtype="4" fill="hold" nodeType="after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 calcmode="lin" valueType="num">
                                      <p:cBhvr additive="base">
                                        <p:cTn id="22" dur="20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3" dur="20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par>
                          <p:cTn id="24" fill="hold">
                            <p:stCondLst>
                              <p:cond delay="6000"/>
                            </p:stCondLst>
                            <p:childTnLst>
                              <p:par>
                                <p:cTn id="25" presetID="2" presetClass="entr" presetSubtype="4" fill="hold" nodeType="after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 calcmode="lin" valueType="num">
                                      <p:cBhvr additive="base">
                                        <p:cTn id="27" dur="20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8" dur="20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68358</TotalTime>
  <Words>1562</Words>
  <Application>Microsoft Macintosh PowerPoint</Application>
  <PresentationFormat>Widescreen</PresentationFormat>
  <Paragraphs>179</Paragraphs>
  <Slides>23</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23</vt:i4>
      </vt:variant>
    </vt:vector>
  </HeadingPairs>
  <TitlesOfParts>
    <vt:vector size="32" baseType="lpstr">
      <vt:lpstr>Arial</vt:lpstr>
      <vt:lpstr>Calibri</vt:lpstr>
      <vt:lpstr>Century Gothic</vt:lpstr>
      <vt:lpstr>Palatino</vt:lpstr>
      <vt:lpstr>Time</vt:lpstr>
      <vt:lpstr>Times New Roman</vt:lpstr>
      <vt:lpstr>Wingdings</vt:lpstr>
      <vt:lpstr>Wingdings 3</vt:lpstr>
      <vt:lpstr>Ion</vt:lpstr>
      <vt:lpstr>SDLC-Software Development Life Cycle Models</vt:lpstr>
      <vt:lpstr>What are the main phases in the lifecycle of a software product?</vt:lpstr>
      <vt:lpstr>PowerPoint Presentation</vt:lpstr>
      <vt:lpstr>Software Development Life Cycle Models</vt:lpstr>
      <vt:lpstr>SDLC - Waterfall Model</vt:lpstr>
      <vt:lpstr>SDLC - Waterfall Model</vt:lpstr>
      <vt:lpstr>Waterfall Model - Advantages</vt:lpstr>
      <vt:lpstr>Waterfall Model - Disadvantages</vt:lpstr>
      <vt:lpstr>SDLC - Iterative Model</vt:lpstr>
      <vt:lpstr>Iterative Model - Applications</vt:lpstr>
      <vt:lpstr>Iterative Model - Advantages</vt:lpstr>
      <vt:lpstr>Iterative Model - Disadvantages</vt:lpstr>
      <vt:lpstr>SDLC - Spiral Model</vt:lpstr>
      <vt:lpstr>Spiral Model Application </vt:lpstr>
      <vt:lpstr>Spiral Model - Advantages</vt:lpstr>
      <vt:lpstr>Spiral Model - Disadvantages</vt:lpstr>
      <vt:lpstr>PowerPoint Presentation</vt:lpstr>
      <vt:lpstr>V- Model ─ Application </vt:lpstr>
      <vt:lpstr>V- Model ─ Advantages</vt:lpstr>
      <vt:lpstr>V- Model ─ Disadvantages </vt:lpstr>
      <vt:lpstr>SDLC - Big Bang Model</vt:lpstr>
      <vt:lpstr>Big Bang Model - Pros and Cons </vt:lpstr>
      <vt:lpstr>Thanks for your attention!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Affan Yasin</dc:creator>
  <cp:lastModifiedBy>Junaid AKRAM</cp:lastModifiedBy>
  <cp:revision>1136</cp:revision>
  <dcterms:created xsi:type="dcterms:W3CDTF">2018-03-04T12:03:10Z</dcterms:created>
  <dcterms:modified xsi:type="dcterms:W3CDTF">2023-03-06T14:45:17Z</dcterms:modified>
</cp:coreProperties>
</file>