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7"/>
  </p:notesMasterIdLst>
  <p:sldIdLst>
    <p:sldId id="453" r:id="rId2"/>
    <p:sldId id="520" r:id="rId3"/>
    <p:sldId id="526" r:id="rId4"/>
    <p:sldId id="527" r:id="rId5"/>
    <p:sldId id="535" r:id="rId6"/>
    <p:sldId id="528" r:id="rId7"/>
    <p:sldId id="521" r:id="rId8"/>
    <p:sldId id="530" r:id="rId9"/>
    <p:sldId id="531" r:id="rId10"/>
    <p:sldId id="532" r:id="rId11"/>
    <p:sldId id="533" r:id="rId12"/>
    <p:sldId id="534" r:id="rId13"/>
    <p:sldId id="536" r:id="rId14"/>
    <p:sldId id="537" r:id="rId15"/>
    <p:sldId id="293" r:id="rId16"/>
  </p:sldIdLst>
  <p:sldSz cx="12192000" cy="6858000"/>
  <p:notesSz cx="6858000" cy="9144000"/>
  <p:defaultTextStyle>
    <a:defPPr>
      <a:defRPr lang="en-US"/>
    </a:defPPr>
    <a:lvl1pPr marL="0" algn="l" defTabSz="914298" rtl="0" eaLnBrk="1" latinLnBrk="0" hangingPunct="1">
      <a:defRPr sz="1800" kern="1200">
        <a:solidFill>
          <a:schemeClr val="tx1"/>
        </a:solidFill>
        <a:latin typeface="+mn-lt"/>
        <a:ea typeface="+mn-ea"/>
        <a:cs typeface="+mn-cs"/>
      </a:defRPr>
    </a:lvl1pPr>
    <a:lvl2pPr marL="457149" algn="l" defTabSz="914298" rtl="0" eaLnBrk="1" latinLnBrk="0" hangingPunct="1">
      <a:defRPr sz="1800" kern="1200">
        <a:solidFill>
          <a:schemeClr val="tx1"/>
        </a:solidFill>
        <a:latin typeface="+mn-lt"/>
        <a:ea typeface="+mn-ea"/>
        <a:cs typeface="+mn-cs"/>
      </a:defRPr>
    </a:lvl2pPr>
    <a:lvl3pPr marL="914298" algn="l" defTabSz="914298" rtl="0" eaLnBrk="1" latinLnBrk="0" hangingPunct="1">
      <a:defRPr sz="1800" kern="1200">
        <a:solidFill>
          <a:schemeClr val="tx1"/>
        </a:solidFill>
        <a:latin typeface="+mn-lt"/>
        <a:ea typeface="+mn-ea"/>
        <a:cs typeface="+mn-cs"/>
      </a:defRPr>
    </a:lvl3pPr>
    <a:lvl4pPr marL="1371447" algn="l" defTabSz="914298" rtl="0" eaLnBrk="1" latinLnBrk="0" hangingPunct="1">
      <a:defRPr sz="1800" kern="1200">
        <a:solidFill>
          <a:schemeClr val="tx1"/>
        </a:solidFill>
        <a:latin typeface="+mn-lt"/>
        <a:ea typeface="+mn-ea"/>
        <a:cs typeface="+mn-cs"/>
      </a:defRPr>
    </a:lvl4pPr>
    <a:lvl5pPr marL="1828596" algn="l" defTabSz="914298" rtl="0" eaLnBrk="1" latinLnBrk="0" hangingPunct="1">
      <a:defRPr sz="1800" kern="1200">
        <a:solidFill>
          <a:schemeClr val="tx1"/>
        </a:solidFill>
        <a:latin typeface="+mn-lt"/>
        <a:ea typeface="+mn-ea"/>
        <a:cs typeface="+mn-cs"/>
      </a:defRPr>
    </a:lvl5pPr>
    <a:lvl6pPr marL="2285745" algn="l" defTabSz="914298" rtl="0" eaLnBrk="1" latinLnBrk="0" hangingPunct="1">
      <a:defRPr sz="1800" kern="1200">
        <a:solidFill>
          <a:schemeClr val="tx1"/>
        </a:solidFill>
        <a:latin typeface="+mn-lt"/>
        <a:ea typeface="+mn-ea"/>
        <a:cs typeface="+mn-cs"/>
      </a:defRPr>
    </a:lvl6pPr>
    <a:lvl7pPr marL="2742894" algn="l" defTabSz="914298" rtl="0" eaLnBrk="1" latinLnBrk="0" hangingPunct="1">
      <a:defRPr sz="1800" kern="1200">
        <a:solidFill>
          <a:schemeClr val="tx1"/>
        </a:solidFill>
        <a:latin typeface="+mn-lt"/>
        <a:ea typeface="+mn-ea"/>
        <a:cs typeface="+mn-cs"/>
      </a:defRPr>
    </a:lvl7pPr>
    <a:lvl8pPr marL="3200043" algn="l" defTabSz="914298" rtl="0" eaLnBrk="1" latinLnBrk="0" hangingPunct="1">
      <a:defRPr sz="1800" kern="1200">
        <a:solidFill>
          <a:schemeClr val="tx1"/>
        </a:solidFill>
        <a:latin typeface="+mn-lt"/>
        <a:ea typeface="+mn-ea"/>
        <a:cs typeface="+mn-cs"/>
      </a:defRPr>
    </a:lvl8pPr>
    <a:lvl9pPr marL="3657192" algn="l" defTabSz="91429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A16A07-4D19-4CB8-B209-62E7B753616A}">
          <p14:sldIdLst>
            <p14:sldId id="453"/>
            <p14:sldId id="520"/>
            <p14:sldId id="526"/>
            <p14:sldId id="527"/>
            <p14:sldId id="535"/>
            <p14:sldId id="528"/>
            <p14:sldId id="521"/>
            <p14:sldId id="530"/>
            <p14:sldId id="531"/>
            <p14:sldId id="532"/>
            <p14:sldId id="533"/>
            <p14:sldId id="534"/>
            <p14:sldId id="536"/>
            <p14:sldId id="537"/>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28" autoAdjust="0"/>
    <p:restoredTop sz="94474" autoAdjust="0"/>
  </p:normalViewPr>
  <p:slideViewPr>
    <p:cSldViewPr snapToGrid="0">
      <p:cViewPr>
        <p:scale>
          <a:sx n="103" d="100"/>
          <a:sy n="103" d="100"/>
        </p:scale>
        <p:origin x="352" y="128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4030FA-4770-480D-BCFE-915EE08CD6C5}" type="datetimeFigureOut">
              <a:rPr lang="en-US" smtClean="0"/>
              <a:t>3/6/23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66A399-2552-43E4-BEFA-619E0530D677}" type="slidenum">
              <a:rPr lang="en-US" smtClean="0"/>
              <a:t>‹#›</a:t>
            </a:fld>
            <a:endParaRPr lang="en-US"/>
          </a:p>
        </p:txBody>
      </p:sp>
    </p:spTree>
    <p:extLst>
      <p:ext uri="{BB962C8B-B14F-4D97-AF65-F5344CB8AC3E}">
        <p14:creationId xmlns:p14="http://schemas.microsoft.com/office/powerpoint/2010/main" val="4108188178"/>
      </p:ext>
    </p:extLst>
  </p:cSld>
  <p:clrMap bg1="lt1" tx1="dk1" bg2="lt2" tx2="dk2" accent1="accent1" accent2="accent2" accent3="accent3" accent4="accent4" accent5="accent5" accent6="accent6" hlink="hlink" folHlink="folHlink"/>
  <p:notesStyle>
    <a:lvl1pPr marL="0" algn="l" defTabSz="914298" rtl="0" eaLnBrk="1" latinLnBrk="0" hangingPunct="1">
      <a:defRPr sz="1200" kern="1200">
        <a:solidFill>
          <a:schemeClr val="tx1"/>
        </a:solidFill>
        <a:latin typeface="+mn-lt"/>
        <a:ea typeface="+mn-ea"/>
        <a:cs typeface="+mn-cs"/>
      </a:defRPr>
    </a:lvl1pPr>
    <a:lvl2pPr marL="457149" algn="l" defTabSz="914298" rtl="0" eaLnBrk="1" latinLnBrk="0" hangingPunct="1">
      <a:defRPr sz="1200" kern="1200">
        <a:solidFill>
          <a:schemeClr val="tx1"/>
        </a:solidFill>
        <a:latin typeface="+mn-lt"/>
        <a:ea typeface="+mn-ea"/>
        <a:cs typeface="+mn-cs"/>
      </a:defRPr>
    </a:lvl2pPr>
    <a:lvl3pPr marL="914298" algn="l" defTabSz="914298" rtl="0" eaLnBrk="1" latinLnBrk="0" hangingPunct="1">
      <a:defRPr sz="1200" kern="1200">
        <a:solidFill>
          <a:schemeClr val="tx1"/>
        </a:solidFill>
        <a:latin typeface="+mn-lt"/>
        <a:ea typeface="+mn-ea"/>
        <a:cs typeface="+mn-cs"/>
      </a:defRPr>
    </a:lvl3pPr>
    <a:lvl4pPr marL="1371447" algn="l" defTabSz="914298" rtl="0" eaLnBrk="1" latinLnBrk="0" hangingPunct="1">
      <a:defRPr sz="1200" kern="1200">
        <a:solidFill>
          <a:schemeClr val="tx1"/>
        </a:solidFill>
        <a:latin typeface="+mn-lt"/>
        <a:ea typeface="+mn-ea"/>
        <a:cs typeface="+mn-cs"/>
      </a:defRPr>
    </a:lvl4pPr>
    <a:lvl5pPr marL="1828596" algn="l" defTabSz="914298" rtl="0" eaLnBrk="1" latinLnBrk="0" hangingPunct="1">
      <a:defRPr sz="1200" kern="1200">
        <a:solidFill>
          <a:schemeClr val="tx1"/>
        </a:solidFill>
        <a:latin typeface="+mn-lt"/>
        <a:ea typeface="+mn-ea"/>
        <a:cs typeface="+mn-cs"/>
      </a:defRPr>
    </a:lvl5pPr>
    <a:lvl6pPr marL="2285745" algn="l" defTabSz="914298" rtl="0" eaLnBrk="1" latinLnBrk="0" hangingPunct="1">
      <a:defRPr sz="1200" kern="1200">
        <a:solidFill>
          <a:schemeClr val="tx1"/>
        </a:solidFill>
        <a:latin typeface="+mn-lt"/>
        <a:ea typeface="+mn-ea"/>
        <a:cs typeface="+mn-cs"/>
      </a:defRPr>
    </a:lvl6pPr>
    <a:lvl7pPr marL="2742894" algn="l" defTabSz="914298" rtl="0" eaLnBrk="1" latinLnBrk="0" hangingPunct="1">
      <a:defRPr sz="1200" kern="1200">
        <a:solidFill>
          <a:schemeClr val="tx1"/>
        </a:solidFill>
        <a:latin typeface="+mn-lt"/>
        <a:ea typeface="+mn-ea"/>
        <a:cs typeface="+mn-cs"/>
      </a:defRPr>
    </a:lvl7pPr>
    <a:lvl8pPr marL="3200043" algn="l" defTabSz="914298" rtl="0" eaLnBrk="1" latinLnBrk="0" hangingPunct="1">
      <a:defRPr sz="1200" kern="1200">
        <a:solidFill>
          <a:schemeClr val="tx1"/>
        </a:solidFill>
        <a:latin typeface="+mn-lt"/>
        <a:ea typeface="+mn-ea"/>
        <a:cs typeface="+mn-cs"/>
      </a:defRPr>
    </a:lvl8pPr>
    <a:lvl9pPr marL="3657192" algn="l" defTabSz="91429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66A399-2552-43E4-BEFA-619E0530D677}" type="slidenum">
              <a:rPr lang="en-US" smtClean="0"/>
              <a:t>1</a:t>
            </a:fld>
            <a:endParaRPr lang="en-US" dirty="0"/>
          </a:p>
        </p:txBody>
      </p:sp>
    </p:spTree>
    <p:extLst>
      <p:ext uri="{BB962C8B-B14F-4D97-AF65-F5344CB8AC3E}">
        <p14:creationId xmlns:p14="http://schemas.microsoft.com/office/powerpoint/2010/main" val="3197372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220938-361E-4185-80F0-E333672DC427}" type="datetime1">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2082941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7" y="4800588"/>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43FD55-F460-4555-959A-7CBEB03E9FE6}" type="datetime1">
              <a:rPr lang="en-US" smtClean="0"/>
              <a:t>3/6/23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244253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5"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5"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65FE34B-14CD-4162-891C-F50631BBD491}" type="datetime1">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3084891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2"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1"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5CAE37D-7E76-40B4-BF27-484F4ED869C0}" type="datetime1">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7271417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1CD13B-69FB-4441-9CA3-C84738ED4E93}" type="datetime1">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977238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4"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60"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1"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A7B4EF-9B7F-4B8B-B82B-8D17F53EE6DB}" type="datetime1">
              <a:rPr lang="en-US" smtClean="0"/>
              <a:t>3/6/23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2521389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50"/>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2"/>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6" y="4250950"/>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5"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3" y="4827211"/>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1" y="425095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700"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6" y="4827209"/>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1"/>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017EAD3-EB2C-428C-816A-ED6A9AB0E991}" type="datetime1">
              <a:rPr lang="en-US" smtClean="0"/>
              <a:t>3/6/23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37200685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278327-42FA-4509-9D41-D694AEB01D6F}" type="datetime1">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1801831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4"/>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4"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83772-3D75-49E9-A320-5C9EF16F0C88}" type="datetime1">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2778404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7406E36-A23A-4A88-914C-808DF657D79F}" type="datetime1">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1542740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7" y="2861734"/>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BEFC51-2E6A-4B21-986E-4116DCF5E290}" type="datetime1">
              <a:rPr lang="en-US" smtClean="0"/>
              <a:t>3/6/23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296851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3" y="2060576"/>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4" y="2056093"/>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A13999-CD04-4E3A-A722-F064EA8B907D}" type="datetime1">
              <a:rPr lang="en-US" smtClean="0"/>
              <a:t>3/6/23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2735372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3"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ABF497-F5D2-4D2A-B9CF-37E6679BA00A}" type="datetime1">
              <a:rPr lang="en-US" smtClean="0"/>
              <a:t>3/6/23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403523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3991DFA-B5DA-42E5-9F24-50228A5279FB}" type="datetime1">
              <a:rPr lang="en-US" smtClean="0"/>
              <a:t>3/6/23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2518158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71D69C-9FE7-4478-8C04-8A0EA20A6389}" type="datetime1">
              <a:rPr lang="en-US" smtClean="0"/>
              <a:t>3/6/23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931969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7"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1"/>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A4606FA-3969-4B1E-AD8A-59122DA212C4}" type="datetime1">
              <a:rPr lang="en-US" smtClean="0"/>
              <a:t>3/6/23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1965913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8" y="1854193"/>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5"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7AE3D1-E551-4C23-8F53-F6A4D0F9EC4F}" type="datetime1">
              <a:rPr lang="en-US" smtClean="0"/>
              <a:t>3/6/23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29373-6C5B-490F-B5A5-38FF4CFBCD5B}" type="slidenum">
              <a:rPr lang="en-US" smtClean="0"/>
              <a:t>‹#›</a:t>
            </a:fld>
            <a:endParaRPr lang="en-US"/>
          </a:p>
        </p:txBody>
      </p:sp>
    </p:spTree>
    <p:extLst>
      <p:ext uri="{BB962C8B-B14F-4D97-AF65-F5344CB8AC3E}">
        <p14:creationId xmlns:p14="http://schemas.microsoft.com/office/powerpoint/2010/main" val="34687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6"/>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1" y="2892348"/>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3" y="1"/>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3"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2"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3" y="2052919"/>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40"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226AAEB-C6D8-40B1-A3F1-F059FD313DD4}" type="datetime1">
              <a:rPr lang="en-US" smtClean="0"/>
              <a:t>3/6/23</a:t>
            </a:fld>
            <a:endParaRPr lang="en-US"/>
          </a:p>
        </p:txBody>
      </p:sp>
      <p:sp>
        <p:nvSpPr>
          <p:cNvPr id="5" name="Footer Placeholder 4"/>
          <p:cNvSpPr>
            <a:spLocks noGrp="1"/>
          </p:cNvSpPr>
          <p:nvPr>
            <p:ph type="ftr" sz="quarter" idx="3"/>
          </p:nvPr>
        </p:nvSpPr>
        <p:spPr>
          <a:xfrm rot="5400000">
            <a:off x="8951574" y="3225298"/>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1" y="295730"/>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029373-6C5B-490F-B5A5-38FF4CFBCD5B}" type="slidenum">
              <a:rPr lang="en-US" smtClean="0"/>
              <a:t>‹#›</a:t>
            </a:fld>
            <a:endParaRPr lang="en-US"/>
          </a:p>
        </p:txBody>
      </p:sp>
    </p:spTree>
    <p:extLst>
      <p:ext uri="{BB962C8B-B14F-4D97-AF65-F5344CB8AC3E}">
        <p14:creationId xmlns:p14="http://schemas.microsoft.com/office/powerpoint/2010/main" val="52489384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junaid.akram@culahore.edu.pk"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7467" y="1465829"/>
            <a:ext cx="10842171" cy="1798319"/>
          </a:xfrm>
        </p:spPr>
        <p:txBody>
          <a:bodyPr/>
          <a:lstStyle/>
          <a:p>
            <a:pPr algn="ctr"/>
            <a:r>
              <a:rPr lang="en-GB" sz="6000" b="1" dirty="0"/>
              <a:t>SDLC-Software Development Life Cycle Models</a:t>
            </a:r>
            <a:endParaRPr lang="en-US" sz="1000" dirty="0"/>
          </a:p>
        </p:txBody>
      </p:sp>
      <p:sp>
        <p:nvSpPr>
          <p:cNvPr id="3" name="Subtitle 2"/>
          <p:cNvSpPr>
            <a:spLocks noGrp="1"/>
          </p:cNvSpPr>
          <p:nvPr>
            <p:ph type="subTitle" idx="1"/>
          </p:nvPr>
        </p:nvSpPr>
        <p:spPr>
          <a:xfrm>
            <a:off x="2204265" y="4382166"/>
            <a:ext cx="7488091" cy="2391704"/>
          </a:xfrm>
        </p:spPr>
        <p:txBody>
          <a:bodyPr>
            <a:noAutofit/>
          </a:bodyPr>
          <a:lstStyle/>
          <a:p>
            <a:pPr algn="ctr"/>
            <a:r>
              <a:rPr lang="en-US" sz="3600" b="1" dirty="0">
                <a:solidFill>
                  <a:schemeClr val="tx1">
                    <a:lumMod val="95000"/>
                    <a:lumOff val="5000"/>
                  </a:schemeClr>
                </a:solidFill>
              </a:rPr>
              <a:t>D</a:t>
            </a:r>
            <a:r>
              <a:rPr lang="en-US" sz="3600" b="1" cap="none" dirty="0">
                <a:solidFill>
                  <a:schemeClr val="tx1">
                    <a:lumMod val="95000"/>
                    <a:lumOff val="5000"/>
                  </a:schemeClr>
                </a:solidFill>
              </a:rPr>
              <a:t>r</a:t>
            </a:r>
            <a:r>
              <a:rPr lang="en-US" sz="3600" b="1" dirty="0">
                <a:solidFill>
                  <a:schemeClr val="tx1">
                    <a:lumMod val="95000"/>
                    <a:lumOff val="5000"/>
                  </a:schemeClr>
                </a:solidFill>
              </a:rPr>
              <a:t>. Junaid </a:t>
            </a:r>
            <a:r>
              <a:rPr lang="en-GB" sz="3600" b="1" dirty="0">
                <a:solidFill>
                  <a:schemeClr val="tx1">
                    <a:lumMod val="95000"/>
                    <a:lumOff val="5000"/>
                  </a:schemeClr>
                </a:solidFill>
              </a:rPr>
              <a:t>Akram</a:t>
            </a:r>
            <a:endParaRPr lang="en-US" sz="3600" b="1" dirty="0">
              <a:solidFill>
                <a:schemeClr val="tx1">
                  <a:lumMod val="95000"/>
                  <a:lumOff val="5000"/>
                </a:schemeClr>
              </a:solidFill>
            </a:endParaRPr>
          </a:p>
          <a:p>
            <a:endParaRPr lang="en-US" sz="900" dirty="0"/>
          </a:p>
          <a:p>
            <a:pPr algn="ctr"/>
            <a:r>
              <a:rPr lang="en-US" altLang="en-US" sz="1400" dirty="0">
                <a:solidFill>
                  <a:srgbClr val="000000"/>
                </a:solidFill>
                <a:latin typeface="Time"/>
              </a:rPr>
              <a:t>Assistant Professor, Department of Computer Science COMSATS (Lahore)</a:t>
            </a:r>
          </a:p>
          <a:p>
            <a:endParaRPr lang="en-US" dirty="0"/>
          </a:p>
        </p:txBody>
      </p:sp>
      <p:sp>
        <p:nvSpPr>
          <p:cNvPr id="9" name="Slide Number Placeholder 8"/>
          <p:cNvSpPr>
            <a:spLocks noGrp="1"/>
          </p:cNvSpPr>
          <p:nvPr>
            <p:ph type="sldNum" sz="quarter" idx="12"/>
          </p:nvPr>
        </p:nvSpPr>
        <p:spPr>
          <a:xfrm>
            <a:off x="10352541" y="423081"/>
            <a:ext cx="838199" cy="640336"/>
          </a:xfrm>
        </p:spPr>
        <p:txBody>
          <a:bodyPr/>
          <a:lstStyle/>
          <a:p>
            <a:fld id="{16029373-6C5B-490F-B5A5-38FF4CFBCD5B}" type="slidenum">
              <a:rPr lang="en-US" sz="2400" smtClean="0">
                <a:solidFill>
                  <a:srgbClr val="FFFF00"/>
                </a:solidFill>
              </a:rPr>
              <a:t>1</a:t>
            </a:fld>
            <a:endParaRPr lang="en-US" sz="2400" dirty="0">
              <a:solidFill>
                <a:srgbClr val="FFFF00"/>
              </a:solidFill>
            </a:endParaRPr>
          </a:p>
        </p:txBody>
      </p:sp>
      <p:sp>
        <p:nvSpPr>
          <p:cNvPr id="10" name="Rectangle 9"/>
          <p:cNvSpPr/>
          <p:nvPr/>
        </p:nvSpPr>
        <p:spPr>
          <a:xfrm>
            <a:off x="2755900" y="2834208"/>
            <a:ext cx="6096120" cy="400110"/>
          </a:xfrm>
          <a:prstGeom prst="rect">
            <a:avLst/>
          </a:prstGeom>
        </p:spPr>
        <p:txBody>
          <a:bodyPr wrap="square">
            <a:spAutoFit/>
          </a:bodyPr>
          <a:lstStyle/>
          <a:p>
            <a:pPr algn="ctr"/>
            <a:endParaRPr lang="en-US" sz="2000" dirty="0">
              <a:solidFill>
                <a:schemeClr val="tx1">
                  <a:lumMod val="95000"/>
                  <a:lumOff val="5000"/>
                </a:schemeClr>
              </a:solidFill>
              <a:latin typeface="+mj-lt"/>
              <a:ea typeface="+mj-ea"/>
              <a:cs typeface="+mj-cs"/>
            </a:endParaRPr>
          </a:p>
        </p:txBody>
      </p:sp>
      <p:sp>
        <p:nvSpPr>
          <p:cNvPr id="4" name="TextBox 3">
            <a:extLst>
              <a:ext uri="{FF2B5EF4-FFF2-40B4-BE49-F238E27FC236}">
                <a16:creationId xmlns:a16="http://schemas.microsoft.com/office/drawing/2014/main" id="{EF3EB6B7-496A-0536-E99E-3FE487DBDF95}"/>
              </a:ext>
            </a:extLst>
          </p:cNvPr>
          <p:cNvSpPr txBox="1"/>
          <p:nvPr/>
        </p:nvSpPr>
        <p:spPr>
          <a:xfrm>
            <a:off x="5595730" y="3597965"/>
            <a:ext cx="540533" cy="461665"/>
          </a:xfrm>
          <a:prstGeom prst="rect">
            <a:avLst/>
          </a:prstGeom>
          <a:noFill/>
        </p:spPr>
        <p:txBody>
          <a:bodyPr wrap="none" rtlCol="0">
            <a:spAutoFit/>
          </a:bodyPr>
          <a:lstStyle/>
          <a:p>
            <a:r>
              <a:rPr lang="en-LU" sz="2400" b="1" dirty="0"/>
              <a:t>By</a:t>
            </a:r>
            <a:endParaRPr lang="en-LU" b="1" dirty="0"/>
          </a:p>
        </p:txBody>
      </p:sp>
    </p:spTree>
    <p:extLst>
      <p:ext uri="{BB962C8B-B14F-4D97-AF65-F5344CB8AC3E}">
        <p14:creationId xmlns:p14="http://schemas.microsoft.com/office/powerpoint/2010/main" val="711733516"/>
      </p:ext>
    </p:extLst>
  </p:cSld>
  <p:clrMapOvr>
    <a:masterClrMapping/>
  </p:clrMapOvr>
  <mc:AlternateContent xmlns:mc="http://schemas.openxmlformats.org/markup-compatibility/2006" xmlns:p14="http://schemas.microsoft.com/office/powerpoint/2010/main">
    <mc:Choice Requires="p14">
      <p:transition spd="slow" p14:dur="2000" advTm="6582"/>
    </mc:Choice>
    <mc:Fallback xmlns="">
      <p:transition spd="slow" advTm="65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SDLC - Software Prototype Model</a:t>
            </a:r>
            <a:br>
              <a:rPr lang="en-GB" dirty="0"/>
            </a:br>
            <a:endParaRPr lang="en-GB" dirty="0"/>
          </a:p>
        </p:txBody>
      </p:sp>
      <p:sp>
        <p:nvSpPr>
          <p:cNvPr id="3" name="Content Placeholder 2"/>
          <p:cNvSpPr>
            <a:spLocks noGrp="1"/>
          </p:cNvSpPr>
          <p:nvPr>
            <p:ph idx="1"/>
          </p:nvPr>
        </p:nvSpPr>
        <p:spPr>
          <a:xfrm>
            <a:off x="348401" y="5030036"/>
            <a:ext cx="8946541" cy="4195481"/>
          </a:xfrm>
        </p:spPr>
        <p:txBody>
          <a:bodyPr/>
          <a:lstStyle/>
          <a:p>
            <a:r>
              <a:rPr lang="en-GB" dirty="0"/>
              <a:t>Basic Requirement Identification</a:t>
            </a:r>
          </a:p>
          <a:p>
            <a:r>
              <a:rPr lang="en-GB" dirty="0"/>
              <a:t>Developing the initial Prototype</a:t>
            </a:r>
          </a:p>
          <a:p>
            <a:r>
              <a:rPr lang="en-GB" dirty="0"/>
              <a:t>Review of the Prototype</a:t>
            </a:r>
          </a:p>
          <a:p>
            <a:r>
              <a:rPr lang="en-GB" dirty="0"/>
              <a:t>Revise and Enhance the Prototype</a:t>
            </a:r>
          </a:p>
          <a:p>
            <a:endParaRPr lang="en-GB" dirty="0"/>
          </a:p>
        </p:txBody>
      </p:sp>
      <p:sp>
        <p:nvSpPr>
          <p:cNvPr id="4" name="Slide Number Placeholder 3"/>
          <p:cNvSpPr>
            <a:spLocks noGrp="1"/>
          </p:cNvSpPr>
          <p:nvPr>
            <p:ph type="sldNum" sz="quarter" idx="12"/>
          </p:nvPr>
        </p:nvSpPr>
        <p:spPr/>
        <p:txBody>
          <a:bodyPr/>
          <a:lstStyle/>
          <a:p>
            <a:fld id="{16029373-6C5B-490F-B5A5-38FF4CFBCD5B}" type="slidenum">
              <a:rPr lang="en-US" smtClean="0"/>
              <a:t>10</a:t>
            </a:fld>
            <a:endParaRPr lang="en-US"/>
          </a:p>
        </p:txBody>
      </p:sp>
      <p:pic>
        <p:nvPicPr>
          <p:cNvPr id="3074" name="Picture 2" descr="Prototype Model in Software Engineering | Board Infinity">
            <a:extLst>
              <a:ext uri="{FF2B5EF4-FFF2-40B4-BE49-F238E27FC236}">
                <a16:creationId xmlns:a16="http://schemas.microsoft.com/office/drawing/2014/main" id="{D52CAAE6-0119-6EE6-C942-A4052C0DB0C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273" t="8373" r="4157" b="19535"/>
          <a:stretch/>
        </p:blipFill>
        <p:spPr bwMode="auto">
          <a:xfrm>
            <a:off x="1796901" y="1418230"/>
            <a:ext cx="7644811" cy="3385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0333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ssolv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1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2000"/>
                            </p:stCondLst>
                            <p:childTnLst>
                              <p:par>
                                <p:cTn id="20" presetID="2" presetClass="entr" presetSubtype="4" fill="hold"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3000"/>
                            </p:stCondLst>
                            <p:childTnLst>
                              <p:par>
                                <p:cTn id="25" presetID="2" presetClass="entr" presetSubtype="4" fill="hold"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Prototype Model - Advantages</a:t>
            </a:r>
          </a:p>
        </p:txBody>
      </p:sp>
      <p:sp>
        <p:nvSpPr>
          <p:cNvPr id="3" name="Content Placeholder 2"/>
          <p:cNvSpPr>
            <a:spLocks noGrp="1"/>
          </p:cNvSpPr>
          <p:nvPr>
            <p:ph idx="1"/>
          </p:nvPr>
        </p:nvSpPr>
        <p:spPr>
          <a:xfrm>
            <a:off x="287078" y="1648048"/>
            <a:ext cx="11313042" cy="4784650"/>
          </a:xfrm>
        </p:spPr>
        <p:txBody>
          <a:bodyPr/>
          <a:lstStyle/>
          <a:p>
            <a:r>
              <a:rPr lang="en-GB" dirty="0"/>
              <a:t>Incr</a:t>
            </a:r>
            <a:r>
              <a:rPr lang="en-GB" sz="2400" dirty="0"/>
              <a:t>eased user involvement in the product even before its implementation.</a:t>
            </a:r>
          </a:p>
          <a:p>
            <a:r>
              <a:rPr lang="en-GB" sz="2400" dirty="0"/>
              <a:t>Since a working model of the system is displayed, the users get a better understanding of the system being developed.</a:t>
            </a:r>
          </a:p>
          <a:p>
            <a:r>
              <a:rPr lang="en-GB" sz="2400" dirty="0"/>
              <a:t>Reduces time and cost as the defects can be detected much earlier.</a:t>
            </a:r>
          </a:p>
          <a:p>
            <a:r>
              <a:rPr lang="en-GB" sz="2400" dirty="0"/>
              <a:t>Quicker user feedback is available leading to better solutions.</a:t>
            </a:r>
          </a:p>
          <a:p>
            <a:r>
              <a:rPr lang="en-GB" sz="2400" dirty="0"/>
              <a:t>Missing functionality can be identified easily.</a:t>
            </a:r>
          </a:p>
          <a:p>
            <a:r>
              <a:rPr lang="en-GB" sz="2400" dirty="0"/>
              <a:t>Confusing or difficult functions can be identified.</a:t>
            </a:r>
          </a:p>
          <a:p>
            <a:endParaRPr lang="en-GB" dirty="0"/>
          </a:p>
        </p:txBody>
      </p:sp>
      <p:sp>
        <p:nvSpPr>
          <p:cNvPr id="4" name="Slide Number Placeholder 3"/>
          <p:cNvSpPr>
            <a:spLocks noGrp="1"/>
          </p:cNvSpPr>
          <p:nvPr>
            <p:ph type="sldNum" sz="quarter" idx="12"/>
          </p:nvPr>
        </p:nvSpPr>
        <p:spPr/>
        <p:txBody>
          <a:bodyPr/>
          <a:lstStyle/>
          <a:p>
            <a:fld id="{16029373-6C5B-490F-B5A5-38FF4CFBCD5B}" type="slidenum">
              <a:rPr lang="en-US" smtClean="0"/>
              <a:t>11</a:t>
            </a:fld>
            <a:endParaRPr lang="en-US"/>
          </a:p>
        </p:txBody>
      </p:sp>
    </p:spTree>
    <p:extLst>
      <p:ext uri="{BB962C8B-B14F-4D97-AF65-F5344CB8AC3E}">
        <p14:creationId xmlns:p14="http://schemas.microsoft.com/office/powerpoint/2010/main" val="703859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6112" y="1853248"/>
            <a:ext cx="10838132" cy="4625044"/>
          </a:xfrm>
        </p:spPr>
        <p:txBody>
          <a:bodyPr>
            <a:normAutofit/>
          </a:bodyPr>
          <a:lstStyle/>
          <a:p>
            <a:r>
              <a:rPr lang="en-GB" sz="2200" dirty="0"/>
              <a:t>Risk of insufficient requirement analysis owing to too much dependency on the prototype.</a:t>
            </a:r>
          </a:p>
          <a:p>
            <a:r>
              <a:rPr lang="en-GB" sz="2200" dirty="0"/>
              <a:t>Users may get confused in the prototypes and actual systems.</a:t>
            </a:r>
          </a:p>
          <a:p>
            <a:r>
              <a:rPr lang="en-GB" sz="2200" dirty="0"/>
              <a:t>Practically, this methodology may increase the complexity of the system as scope of the system may expand beyond original plans.</a:t>
            </a:r>
          </a:p>
          <a:p>
            <a:r>
              <a:rPr lang="en-GB" sz="2200" dirty="0"/>
              <a:t>Developers may try to reuse the existing prototypes to build the actual system, even when it is not technically feasible.</a:t>
            </a:r>
          </a:p>
          <a:p>
            <a:r>
              <a:rPr lang="en-GB" sz="2200" dirty="0"/>
              <a:t>The effort invested in building prototypes may be too much if it is not monitored properly.</a:t>
            </a:r>
          </a:p>
          <a:p>
            <a:endParaRPr lang="en-GB" sz="2200" dirty="0"/>
          </a:p>
        </p:txBody>
      </p:sp>
      <p:sp>
        <p:nvSpPr>
          <p:cNvPr id="4" name="Slide Number Placeholder 3"/>
          <p:cNvSpPr>
            <a:spLocks noGrp="1"/>
          </p:cNvSpPr>
          <p:nvPr>
            <p:ph type="sldNum" sz="quarter" idx="12"/>
          </p:nvPr>
        </p:nvSpPr>
        <p:spPr/>
        <p:txBody>
          <a:bodyPr/>
          <a:lstStyle/>
          <a:p>
            <a:fld id="{16029373-6C5B-490F-B5A5-38FF4CFBCD5B}" type="slidenum">
              <a:rPr lang="en-US" smtClean="0"/>
              <a:t>12</a:t>
            </a:fld>
            <a:endParaRPr lang="en-US"/>
          </a:p>
        </p:txBody>
      </p:sp>
      <p:sp>
        <p:nvSpPr>
          <p:cNvPr id="5" name="Title 1"/>
          <p:cNvSpPr>
            <a:spLocks noGrp="1"/>
          </p:cNvSpPr>
          <p:nvPr>
            <p:ph type="title"/>
          </p:nvPr>
        </p:nvSpPr>
        <p:spPr/>
        <p:txBody>
          <a:bodyPr/>
          <a:lstStyle/>
          <a:p>
            <a:r>
              <a:rPr lang="en-GB" dirty="0"/>
              <a:t>Prototype Model - Disadvantages</a:t>
            </a:r>
          </a:p>
        </p:txBody>
      </p:sp>
    </p:spTree>
    <p:extLst>
      <p:ext uri="{BB962C8B-B14F-4D97-AF65-F5344CB8AC3E}">
        <p14:creationId xmlns:p14="http://schemas.microsoft.com/office/powerpoint/2010/main" val="2817477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86820-F772-B4D1-B567-67F4C50A712A}"/>
              </a:ext>
            </a:extLst>
          </p:cNvPr>
          <p:cNvSpPr>
            <a:spLocks noGrp="1"/>
          </p:cNvSpPr>
          <p:nvPr>
            <p:ph type="title"/>
          </p:nvPr>
        </p:nvSpPr>
        <p:spPr>
          <a:xfrm>
            <a:off x="1976148" y="0"/>
            <a:ext cx="4981605" cy="760940"/>
          </a:xfrm>
        </p:spPr>
        <p:txBody>
          <a:bodyPr/>
          <a:lstStyle/>
          <a:p>
            <a:r>
              <a:rPr lang="en-US" sz="3600" dirty="0">
                <a:effectLst/>
                <a:latin typeface="Times" pitchFamily="2" charset="0"/>
              </a:rPr>
              <a:t>The Incremental</a:t>
            </a:r>
            <a:r>
              <a:rPr lang="en-US" sz="3600" dirty="0">
                <a:latin typeface="Times" pitchFamily="2" charset="0"/>
              </a:rPr>
              <a:t> </a:t>
            </a:r>
            <a:r>
              <a:rPr lang="en-US" sz="3600" dirty="0">
                <a:effectLst/>
                <a:latin typeface="Times" pitchFamily="2" charset="0"/>
              </a:rPr>
              <a:t>Model</a:t>
            </a:r>
            <a:endParaRPr lang="en-LU" sz="3600" dirty="0"/>
          </a:p>
        </p:txBody>
      </p:sp>
      <p:pic>
        <p:nvPicPr>
          <p:cNvPr id="6" name="Content Placeholder 5" descr="Chart&#10;&#10;Description automatically generated">
            <a:extLst>
              <a:ext uri="{FF2B5EF4-FFF2-40B4-BE49-F238E27FC236}">
                <a16:creationId xmlns:a16="http://schemas.microsoft.com/office/drawing/2014/main" id="{50A26761-2488-D273-8DBE-3E6CC6EFF1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857" y="941962"/>
            <a:ext cx="9040534" cy="5324375"/>
          </a:xfrm>
        </p:spPr>
      </p:pic>
      <p:sp>
        <p:nvSpPr>
          <p:cNvPr id="4" name="Slide Number Placeholder 3">
            <a:extLst>
              <a:ext uri="{FF2B5EF4-FFF2-40B4-BE49-F238E27FC236}">
                <a16:creationId xmlns:a16="http://schemas.microsoft.com/office/drawing/2014/main" id="{BF0001FD-A301-B2FF-5F84-15022B59408B}"/>
              </a:ext>
            </a:extLst>
          </p:cNvPr>
          <p:cNvSpPr>
            <a:spLocks noGrp="1"/>
          </p:cNvSpPr>
          <p:nvPr>
            <p:ph type="sldNum" sz="quarter" idx="12"/>
          </p:nvPr>
        </p:nvSpPr>
        <p:spPr/>
        <p:txBody>
          <a:bodyPr/>
          <a:lstStyle/>
          <a:p>
            <a:fld id="{16029373-6C5B-490F-B5A5-38FF4CFBCD5B}" type="slidenum">
              <a:rPr lang="en-US" smtClean="0"/>
              <a:t>13</a:t>
            </a:fld>
            <a:endParaRPr lang="en-US"/>
          </a:p>
        </p:txBody>
      </p:sp>
      <p:sp>
        <p:nvSpPr>
          <p:cNvPr id="7" name="TextBox 6">
            <a:extLst>
              <a:ext uri="{FF2B5EF4-FFF2-40B4-BE49-F238E27FC236}">
                <a16:creationId xmlns:a16="http://schemas.microsoft.com/office/drawing/2014/main" id="{6D17F354-C497-37DC-40FC-AECB6B0F339E}"/>
              </a:ext>
            </a:extLst>
          </p:cNvPr>
          <p:cNvSpPr txBox="1"/>
          <p:nvPr/>
        </p:nvSpPr>
        <p:spPr>
          <a:xfrm>
            <a:off x="731521" y="6400800"/>
            <a:ext cx="10665229" cy="369332"/>
          </a:xfrm>
          <a:prstGeom prst="rect">
            <a:avLst/>
          </a:prstGeom>
          <a:noFill/>
        </p:spPr>
        <p:txBody>
          <a:bodyPr wrap="square" rtlCol="0">
            <a:spAutoFit/>
          </a:bodyPr>
          <a:lstStyle/>
          <a:p>
            <a:r>
              <a:rPr lang="en-LU" dirty="0">
                <a:solidFill>
                  <a:srgbClr val="FF0000"/>
                </a:solidFill>
              </a:rPr>
              <a:t>* </a:t>
            </a:r>
            <a:r>
              <a:rPr lang="en-US" dirty="0">
                <a:solidFill>
                  <a:srgbClr val="FF0000"/>
                </a:solidFill>
                <a:effectLst/>
                <a:latin typeface="Times" pitchFamily="2" charset="0"/>
              </a:rPr>
              <a:t>The incremental process model focuses on the delivery of an operational product with each increment</a:t>
            </a:r>
          </a:p>
        </p:txBody>
      </p:sp>
    </p:spTree>
    <p:extLst>
      <p:ext uri="{BB962C8B-B14F-4D97-AF65-F5344CB8AC3E}">
        <p14:creationId xmlns:p14="http://schemas.microsoft.com/office/powerpoint/2010/main" val="2002237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FAE11-74EE-9C7C-BC5A-23D9AFCF1200}"/>
              </a:ext>
            </a:extLst>
          </p:cNvPr>
          <p:cNvSpPr>
            <a:spLocks noGrp="1"/>
          </p:cNvSpPr>
          <p:nvPr>
            <p:ph type="title"/>
          </p:nvPr>
        </p:nvSpPr>
        <p:spPr>
          <a:xfrm>
            <a:off x="880420" y="131339"/>
            <a:ext cx="6117066" cy="594686"/>
          </a:xfrm>
        </p:spPr>
        <p:txBody>
          <a:bodyPr/>
          <a:lstStyle/>
          <a:p>
            <a:r>
              <a:rPr lang="en-US" sz="3200" dirty="0"/>
              <a:t>Other Process Models </a:t>
            </a:r>
            <a:endParaRPr lang="en-LU" sz="3200" dirty="0"/>
          </a:p>
        </p:txBody>
      </p:sp>
      <p:sp>
        <p:nvSpPr>
          <p:cNvPr id="3" name="Content Placeholder 2">
            <a:extLst>
              <a:ext uri="{FF2B5EF4-FFF2-40B4-BE49-F238E27FC236}">
                <a16:creationId xmlns:a16="http://schemas.microsoft.com/office/drawing/2014/main" id="{BD16717E-C2CD-655C-34C3-E7D2C012B78E}"/>
              </a:ext>
            </a:extLst>
          </p:cNvPr>
          <p:cNvSpPr>
            <a:spLocks noGrp="1"/>
          </p:cNvSpPr>
          <p:nvPr>
            <p:ph idx="1"/>
          </p:nvPr>
        </p:nvSpPr>
        <p:spPr>
          <a:xfrm>
            <a:off x="263471" y="1549831"/>
            <a:ext cx="11631477" cy="4838054"/>
          </a:xfrm>
        </p:spPr>
        <p:txBody>
          <a:bodyPr/>
          <a:lstStyle/>
          <a:p>
            <a:pPr marL="285750" indent="-285750">
              <a:lnSpc>
                <a:spcPct val="150000"/>
              </a:lnSpc>
            </a:pPr>
            <a:r>
              <a:rPr lang="en-US" altLang="en-LU" dirty="0">
                <a:solidFill>
                  <a:srgbClr val="FF0000"/>
                </a:solidFill>
              </a:rPr>
              <a:t>Component based development</a:t>
            </a:r>
            <a:r>
              <a:rPr lang="en-US" altLang="en-LU" dirty="0"/>
              <a:t>— the process to apply when reuse is a development objective</a:t>
            </a:r>
          </a:p>
          <a:p>
            <a:pPr marL="285750" indent="-285750">
              <a:lnSpc>
                <a:spcPct val="150000"/>
              </a:lnSpc>
            </a:pPr>
            <a:r>
              <a:rPr lang="en-US" altLang="en-LU" dirty="0">
                <a:solidFill>
                  <a:srgbClr val="FF0000"/>
                </a:solidFill>
              </a:rPr>
              <a:t>Formal methods</a:t>
            </a:r>
            <a:r>
              <a:rPr lang="en-US" altLang="en-LU" dirty="0"/>
              <a:t>— emphasizes the mathematical specification of requirements</a:t>
            </a:r>
          </a:p>
          <a:p>
            <a:pPr marL="285750" indent="-285750">
              <a:lnSpc>
                <a:spcPct val="150000"/>
              </a:lnSpc>
            </a:pPr>
            <a:r>
              <a:rPr lang="en-US" altLang="en-LU" dirty="0">
                <a:solidFill>
                  <a:srgbClr val="FF0000"/>
                </a:solidFill>
              </a:rPr>
              <a:t>Aspect-oriented software development</a:t>
            </a:r>
            <a:r>
              <a:rPr lang="en-US" altLang="en-LU" dirty="0"/>
              <a:t>— provides a process and methodological approach for defining, specifying, designing, and constructing </a:t>
            </a:r>
            <a:r>
              <a:rPr lang="en-US" altLang="en-LU" i="1" dirty="0"/>
              <a:t>aspects</a:t>
            </a:r>
          </a:p>
          <a:p>
            <a:pPr marL="285750" indent="-285750">
              <a:lnSpc>
                <a:spcPct val="150000"/>
              </a:lnSpc>
            </a:pPr>
            <a:r>
              <a:rPr lang="en-US" altLang="en-LU" dirty="0">
                <a:solidFill>
                  <a:srgbClr val="FF0000"/>
                </a:solidFill>
              </a:rPr>
              <a:t>Unified process</a:t>
            </a:r>
            <a:r>
              <a:rPr lang="en-US" altLang="en-LU" dirty="0"/>
              <a:t>— a “use-case driven, architecture-centric, iterative and incremental” software process closely aligned with the Unified Modeling Language (UML)</a:t>
            </a:r>
          </a:p>
        </p:txBody>
      </p:sp>
      <p:sp>
        <p:nvSpPr>
          <p:cNvPr id="4" name="Slide Number Placeholder 3">
            <a:extLst>
              <a:ext uri="{FF2B5EF4-FFF2-40B4-BE49-F238E27FC236}">
                <a16:creationId xmlns:a16="http://schemas.microsoft.com/office/drawing/2014/main" id="{DC3A39C7-D519-B50C-BE0C-9205D874428C}"/>
              </a:ext>
            </a:extLst>
          </p:cNvPr>
          <p:cNvSpPr>
            <a:spLocks noGrp="1"/>
          </p:cNvSpPr>
          <p:nvPr>
            <p:ph type="sldNum" sz="quarter" idx="12"/>
          </p:nvPr>
        </p:nvSpPr>
        <p:spPr/>
        <p:txBody>
          <a:bodyPr/>
          <a:lstStyle/>
          <a:p>
            <a:fld id="{16029373-6C5B-490F-B5A5-38FF4CFBCD5B}" type="slidenum">
              <a:rPr lang="en-US" smtClean="0"/>
              <a:t>14</a:t>
            </a:fld>
            <a:endParaRPr lang="en-US"/>
          </a:p>
        </p:txBody>
      </p:sp>
    </p:spTree>
    <p:extLst>
      <p:ext uri="{BB962C8B-B14F-4D97-AF65-F5344CB8AC3E}">
        <p14:creationId xmlns:p14="http://schemas.microsoft.com/office/powerpoint/2010/main" val="1904754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Grp="1" noChangeAspect="1" noChangeArrowheads="1"/>
          </p:cNvPicPr>
          <p:nvPr>
            <p:ph idx="1"/>
          </p:nvPr>
        </p:nvPicPr>
        <p:blipFill>
          <a:blip r:embed="rId2"/>
          <a:stretch>
            <a:fillRect/>
          </a:stretch>
        </p:blipFill>
        <p:spPr bwMode="auto">
          <a:xfrm>
            <a:off x="6375400" y="1343967"/>
            <a:ext cx="3438369" cy="4495800"/>
          </a:xfrm>
          <a:prstGeom prst="rect">
            <a:avLst/>
          </a:prstGeom>
          <a:ln>
            <a:headEnd/>
            <a:tailEnd/>
          </a:ln>
          <a:effectLst>
            <a:outerShdw blurRad="508000" dist="50800" dir="5400000" sx="108000" sy="108000" algn="ctr" rotWithShape="0">
              <a:schemeClr val="accent1">
                <a:lumMod val="50000"/>
                <a:alpha val="99000"/>
              </a:schemeClr>
            </a:outerShdw>
          </a:effectLst>
        </p:spPr>
        <p:style>
          <a:lnRef idx="2">
            <a:schemeClr val="accent1">
              <a:shade val="50000"/>
            </a:schemeClr>
          </a:lnRef>
          <a:fillRef idx="1">
            <a:schemeClr val="accent1"/>
          </a:fillRef>
          <a:effectRef idx="0">
            <a:schemeClr val="accent1"/>
          </a:effectRef>
          <a:fontRef idx="minor">
            <a:schemeClr val="lt1"/>
          </a:fontRef>
        </p:style>
      </p:pic>
      <p:sp>
        <p:nvSpPr>
          <p:cNvPr id="3" name="Title 2"/>
          <p:cNvSpPr>
            <a:spLocks noGrp="1"/>
          </p:cNvSpPr>
          <p:nvPr>
            <p:ph type="title"/>
          </p:nvPr>
        </p:nvSpPr>
        <p:spPr>
          <a:xfrm>
            <a:off x="1981200" y="152400"/>
            <a:ext cx="8229600" cy="838200"/>
          </a:xfrm>
        </p:spPr>
        <p:txBody>
          <a:bodyPr/>
          <a:lstStyle/>
          <a:p>
            <a:pPr algn="ctr"/>
            <a:r>
              <a:rPr b="1">
                <a:latin typeface="Times New Roman" pitchFamily="18" charset="0"/>
                <a:cs typeface="Times New Roman" pitchFamily="18" charset="0"/>
              </a:rPr>
              <a:t>Thanks for your attention!</a:t>
            </a:r>
            <a:endParaRPr lang="en-US" dirty="0">
              <a:latin typeface="Times New Roman" pitchFamily="18" charset="0"/>
              <a:cs typeface="Times New Roman" pitchFamily="18" charset="0"/>
            </a:endParaRPr>
          </a:p>
        </p:txBody>
      </p:sp>
      <p:sp>
        <p:nvSpPr>
          <p:cNvPr id="7" name="Rectangle 6"/>
          <p:cNvSpPr/>
          <p:nvPr/>
        </p:nvSpPr>
        <p:spPr>
          <a:xfrm>
            <a:off x="2095500" y="1790703"/>
            <a:ext cx="3276600" cy="646331"/>
          </a:xfrm>
          <a:prstGeom prst="rect">
            <a:avLst/>
          </a:prstGeom>
        </p:spPr>
        <p:txBody>
          <a:bodyPr wrap="square">
            <a:spAutoFit/>
          </a:bodyPr>
          <a:lstStyle/>
          <a:p>
            <a:r>
              <a:rPr lang="en-US" sz="3600" b="1" dirty="0">
                <a:solidFill>
                  <a:srgbClr val="FF0000"/>
                </a:solidFill>
                <a:latin typeface="Times New Roman" pitchFamily="18" charset="0"/>
                <a:cs typeface="Times New Roman" pitchFamily="18" charset="0"/>
              </a:rPr>
              <a:t>Any Question?</a:t>
            </a:r>
            <a:endParaRPr lang="en-US" sz="3600" dirty="0">
              <a:solidFill>
                <a:srgbClr val="FF0000"/>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16029373-6C5B-490F-B5A5-38FF4CFBCD5B}" type="slidenum">
              <a:rPr lang="en-US" smtClean="0"/>
              <a:t>15</a:t>
            </a:fld>
            <a:endParaRPr lang="en-US"/>
          </a:p>
        </p:txBody>
      </p:sp>
      <p:sp>
        <p:nvSpPr>
          <p:cNvPr id="4" name="Rectangle 3"/>
          <p:cNvSpPr/>
          <p:nvPr/>
        </p:nvSpPr>
        <p:spPr>
          <a:xfrm>
            <a:off x="192149" y="6193135"/>
            <a:ext cx="5864106" cy="461665"/>
          </a:xfrm>
          <a:prstGeom prst="rect">
            <a:avLst/>
          </a:prstGeom>
        </p:spPr>
        <p:txBody>
          <a:bodyPr wrap="none">
            <a:spAutoFit/>
          </a:bodyPr>
          <a:lstStyle/>
          <a:p>
            <a:pPr algn="ctr"/>
            <a:r>
              <a:rPr lang="en-GB" sz="2400" dirty="0">
                <a:solidFill>
                  <a:srgbClr val="FF0000"/>
                </a:solidFill>
              </a:rPr>
              <a:t>Email me on : </a:t>
            </a:r>
            <a:r>
              <a:rPr lang="en-GB" dirty="0">
                <a:solidFill>
                  <a:srgbClr val="FF0000"/>
                </a:solidFill>
                <a:hlinkClick r:id="rId3"/>
              </a:rPr>
              <a:t>junaidakram@cuilahore.edu.pk</a:t>
            </a:r>
            <a:r>
              <a:rPr lang="en-GB" dirty="0">
                <a:solidFill>
                  <a:srgbClr val="FF0000"/>
                </a:solidFill>
              </a:rPr>
              <a:t> </a:t>
            </a:r>
          </a:p>
        </p:txBody>
      </p:sp>
    </p:spTree>
    <p:extLst>
      <p:ext uri="{BB962C8B-B14F-4D97-AF65-F5344CB8AC3E}">
        <p14:creationId xmlns:p14="http://schemas.microsoft.com/office/powerpoint/2010/main" val="3167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0"/>
                                        <p:tgtEl>
                                          <p:spTgt spid="1028"/>
                                        </p:tgtEl>
                                      </p:cBhvr>
                                    </p:animEffect>
                                    <p:anim calcmode="lin" valueType="num">
                                      <p:cBhvr>
                                        <p:cTn id="8" dur="5000" fill="hold"/>
                                        <p:tgtEl>
                                          <p:spTgt spid="1028"/>
                                        </p:tgtEl>
                                        <p:attrNameLst>
                                          <p:attrName>style.rotation</p:attrName>
                                        </p:attrNameLst>
                                      </p:cBhvr>
                                      <p:tavLst>
                                        <p:tav tm="0">
                                          <p:val>
                                            <p:fltVal val="720"/>
                                          </p:val>
                                        </p:tav>
                                        <p:tav tm="100000">
                                          <p:val>
                                            <p:fltVal val="0"/>
                                          </p:val>
                                        </p:tav>
                                      </p:tavLst>
                                    </p:anim>
                                    <p:anim calcmode="lin" valueType="num">
                                      <p:cBhvr>
                                        <p:cTn id="9" dur="5000" fill="hold"/>
                                        <p:tgtEl>
                                          <p:spTgt spid="1028"/>
                                        </p:tgtEl>
                                        <p:attrNameLst>
                                          <p:attrName>ppt_h</p:attrName>
                                        </p:attrNameLst>
                                      </p:cBhvr>
                                      <p:tavLst>
                                        <p:tav tm="0">
                                          <p:val>
                                            <p:fltVal val="0"/>
                                          </p:val>
                                        </p:tav>
                                        <p:tav tm="100000">
                                          <p:val>
                                            <p:strVal val="#ppt_h"/>
                                          </p:val>
                                        </p:tav>
                                      </p:tavLst>
                                    </p:anim>
                                    <p:anim calcmode="lin" valueType="num">
                                      <p:cBhvr>
                                        <p:cTn id="10" dur="5000" fill="hold"/>
                                        <p:tgtEl>
                                          <p:spTgt spid="1028"/>
                                        </p:tgtEl>
                                        <p:attrNameLst>
                                          <p:attrName>ppt_w</p:attrName>
                                        </p:attrNameLst>
                                      </p:cBhvr>
                                      <p:tavLst>
                                        <p:tav tm="0">
                                          <p:val>
                                            <p:fltVal val="0"/>
                                          </p:val>
                                        </p:tav>
                                        <p:tav tm="100000">
                                          <p:val>
                                            <p:strVal val="#ppt_w"/>
                                          </p:val>
                                        </p:tav>
                                      </p:tavLst>
                                    </p:anim>
                                  </p:childTnLst>
                                </p:cTn>
                              </p:par>
                            </p:childTnLst>
                          </p:cTn>
                        </p:par>
                        <p:par>
                          <p:cTn id="11" fill="hold">
                            <p:stCondLst>
                              <p:cond delay="5000"/>
                            </p:stCondLst>
                            <p:childTnLst>
                              <p:par>
                                <p:cTn id="12" presetID="35" presetClass="entr" presetSubtype="0" fill="hold" grpId="0" nodeType="afterEffect">
                                  <p:stCondLst>
                                    <p:cond delay="0"/>
                                  </p:stCondLst>
                                  <p:iterate type="lt">
                                    <p:tmPct val="0"/>
                                  </p:iterate>
                                  <p:childTnLst>
                                    <p:set>
                                      <p:cBhvr>
                                        <p:cTn id="13" dur="1" fill="hold">
                                          <p:stCondLst>
                                            <p:cond delay="0"/>
                                          </p:stCondLst>
                                        </p:cTn>
                                        <p:tgtEl>
                                          <p:spTgt spid="7"/>
                                        </p:tgtEl>
                                        <p:attrNameLst>
                                          <p:attrName>style.visibility</p:attrName>
                                        </p:attrNameLst>
                                      </p:cBhvr>
                                      <p:to>
                                        <p:strVal val="visible"/>
                                      </p:to>
                                    </p:set>
                                    <p:animEffect transition="in" filter="fade">
                                      <p:cBhvr>
                                        <p:cTn id="14" dur="5000"/>
                                        <p:tgtEl>
                                          <p:spTgt spid="7"/>
                                        </p:tgtEl>
                                      </p:cBhvr>
                                    </p:animEffect>
                                    <p:anim calcmode="lin" valueType="num">
                                      <p:cBhvr>
                                        <p:cTn id="15" dur="5000" fill="hold"/>
                                        <p:tgtEl>
                                          <p:spTgt spid="7"/>
                                        </p:tgtEl>
                                        <p:attrNameLst>
                                          <p:attrName>style.rotation</p:attrName>
                                        </p:attrNameLst>
                                      </p:cBhvr>
                                      <p:tavLst>
                                        <p:tav tm="0">
                                          <p:val>
                                            <p:fltVal val="720"/>
                                          </p:val>
                                        </p:tav>
                                        <p:tav tm="100000">
                                          <p:val>
                                            <p:fltVal val="0"/>
                                          </p:val>
                                        </p:tav>
                                      </p:tavLst>
                                    </p:anim>
                                    <p:anim calcmode="lin" valueType="num">
                                      <p:cBhvr>
                                        <p:cTn id="16" dur="5000" fill="hold"/>
                                        <p:tgtEl>
                                          <p:spTgt spid="7"/>
                                        </p:tgtEl>
                                        <p:attrNameLst>
                                          <p:attrName>ppt_h</p:attrName>
                                        </p:attrNameLst>
                                      </p:cBhvr>
                                      <p:tavLst>
                                        <p:tav tm="0">
                                          <p:val>
                                            <p:fltVal val="0"/>
                                          </p:val>
                                        </p:tav>
                                        <p:tav tm="100000">
                                          <p:val>
                                            <p:strVal val="#ppt_h"/>
                                          </p:val>
                                        </p:tav>
                                      </p:tavLst>
                                    </p:anim>
                                    <p:anim calcmode="lin" valueType="num">
                                      <p:cBhvr>
                                        <p:cTn id="17" dur="5000" fill="hold"/>
                                        <p:tgtEl>
                                          <p:spTgt spid="7"/>
                                        </p:tgtEl>
                                        <p:attrNameLst>
                                          <p:attrName>ppt_w</p:attrName>
                                        </p:attrNameLst>
                                      </p:cBhvr>
                                      <p:tavLst>
                                        <p:tav tm="0">
                                          <p:val>
                                            <p:fltVal val="0"/>
                                          </p:val>
                                        </p:tav>
                                        <p:tav tm="100000">
                                          <p:val>
                                            <p:strVal val="#ppt_w"/>
                                          </p:val>
                                        </p:tav>
                                      </p:tavLst>
                                    </p:anim>
                                  </p:childTnLst>
                                </p:cTn>
                              </p:par>
                            </p:childTnLst>
                          </p:cTn>
                        </p:par>
                        <p:par>
                          <p:cTn id="18" fill="hold">
                            <p:stCondLst>
                              <p:cond delay="10000"/>
                            </p:stCondLst>
                            <p:childTnLst>
                              <p:par>
                                <p:cTn id="19" presetID="21" presetClass="emph" presetSubtype="0" fill="hold" grpId="11" nodeType="afterEffect">
                                  <p:stCondLst>
                                    <p:cond delay="0"/>
                                  </p:stCondLst>
                                  <p:iterate type="lt">
                                    <p:tmPct val="0"/>
                                  </p:iterate>
                                  <p:childTnLst>
                                    <p:animClr clrSpc="hsl" dir="cw">
                                      <p:cBhvr override="childStyle">
                                        <p:cTn id="20" dur="5000" fill="hold"/>
                                        <p:tgtEl>
                                          <p:spTgt spid="7"/>
                                        </p:tgtEl>
                                        <p:attrNameLst>
                                          <p:attrName>style.color</p:attrName>
                                        </p:attrNameLst>
                                      </p:cBhvr>
                                      <p:by>
                                        <p:hsl h="7200000" s="0" l="0"/>
                                      </p:by>
                                    </p:animClr>
                                    <p:animClr clrSpc="hsl" dir="cw">
                                      <p:cBhvr>
                                        <p:cTn id="21" dur="5000" fill="hold"/>
                                        <p:tgtEl>
                                          <p:spTgt spid="7"/>
                                        </p:tgtEl>
                                        <p:attrNameLst>
                                          <p:attrName>fillcolor</p:attrName>
                                        </p:attrNameLst>
                                      </p:cBhvr>
                                      <p:by>
                                        <p:hsl h="7200000" s="0" l="0"/>
                                      </p:by>
                                    </p:animClr>
                                    <p:animClr clrSpc="hsl" dir="cw">
                                      <p:cBhvr>
                                        <p:cTn id="22" dur="5000" fill="hold"/>
                                        <p:tgtEl>
                                          <p:spTgt spid="7"/>
                                        </p:tgtEl>
                                        <p:attrNameLst>
                                          <p:attrName>stroke.color</p:attrName>
                                        </p:attrNameLst>
                                      </p:cBhvr>
                                      <p:by>
                                        <p:hsl h="7200000" s="0" l="0"/>
                                      </p:by>
                                    </p:animClr>
                                    <p:set>
                                      <p:cBhvr>
                                        <p:cTn id="23" dur="5000" fill="hold"/>
                                        <p:tgtEl>
                                          <p:spTgt spid="7"/>
                                        </p:tgtEl>
                                        <p:attrNameLst>
                                          <p:attrName>fill.type</p:attrName>
                                        </p:attrNameLst>
                                      </p:cBhvr>
                                      <p:to>
                                        <p:strVal val="solid"/>
                                      </p:to>
                                    </p:set>
                                  </p:childTnLst>
                                </p:cTn>
                              </p:par>
                            </p:childTnLst>
                          </p:cTn>
                        </p:par>
                        <p:par>
                          <p:cTn id="24" fill="hold">
                            <p:stCondLst>
                              <p:cond delay="15000"/>
                            </p:stCondLst>
                            <p:childTnLst>
                              <p:par>
                                <p:cTn id="25" presetID="22" presetClass="emph" presetSubtype="0" fill="hold" grpId="3" nodeType="afterEffect">
                                  <p:stCondLst>
                                    <p:cond delay="0"/>
                                  </p:stCondLst>
                                  <p:iterate type="lt">
                                    <p:tmPct val="0"/>
                                  </p:iterate>
                                  <p:childTnLst>
                                    <p:animClr clrSpc="hsl" dir="cw">
                                      <p:cBhvr override="childStyle">
                                        <p:cTn id="26" dur="5000" fill="hold"/>
                                        <p:tgtEl>
                                          <p:spTgt spid="7"/>
                                        </p:tgtEl>
                                        <p:attrNameLst>
                                          <p:attrName>style.color</p:attrName>
                                        </p:attrNameLst>
                                      </p:cBhvr>
                                      <p:by>
                                        <p:hsl h="-7200000" s="0" l="0"/>
                                      </p:by>
                                    </p:animClr>
                                    <p:animClr clrSpc="hsl" dir="cw">
                                      <p:cBhvr>
                                        <p:cTn id="27" dur="5000" fill="hold"/>
                                        <p:tgtEl>
                                          <p:spTgt spid="7"/>
                                        </p:tgtEl>
                                        <p:attrNameLst>
                                          <p:attrName>fillcolor</p:attrName>
                                        </p:attrNameLst>
                                      </p:cBhvr>
                                      <p:by>
                                        <p:hsl h="-7200000" s="0" l="0"/>
                                      </p:by>
                                    </p:animClr>
                                    <p:animClr clrSpc="hsl" dir="cw">
                                      <p:cBhvr>
                                        <p:cTn id="28" dur="5000" fill="hold"/>
                                        <p:tgtEl>
                                          <p:spTgt spid="7"/>
                                        </p:tgtEl>
                                        <p:attrNameLst>
                                          <p:attrName>stroke.color</p:attrName>
                                        </p:attrNameLst>
                                      </p:cBhvr>
                                      <p:by>
                                        <p:hsl h="-7200000" s="0" l="0"/>
                                      </p:by>
                                    </p:animClr>
                                    <p:set>
                                      <p:cBhvr>
                                        <p:cTn id="29" dur="5000" fill="hold"/>
                                        <p:tgtEl>
                                          <p:spTgt spid="7"/>
                                        </p:tgtEl>
                                        <p:attrNameLst>
                                          <p:attrName>fill.type</p:attrName>
                                        </p:attrNameLst>
                                      </p:cBhvr>
                                      <p:to>
                                        <p:strVal val="solid"/>
                                      </p:to>
                                    </p:set>
                                  </p:childTnLst>
                                </p:cTn>
                              </p:par>
                            </p:childTnLst>
                          </p:cTn>
                        </p:par>
                        <p:par>
                          <p:cTn id="30" fill="hold">
                            <p:stCondLst>
                              <p:cond delay="20000"/>
                            </p:stCondLst>
                            <p:childTnLst>
                              <p:par>
                                <p:cTn id="31" presetID="8" presetClass="emph" presetSubtype="0" fill="hold" grpId="1" nodeType="afterEffect">
                                  <p:stCondLst>
                                    <p:cond delay="0"/>
                                  </p:stCondLst>
                                  <p:iterate type="lt">
                                    <p:tmPct val="0"/>
                                  </p:iterate>
                                  <p:childTnLst>
                                    <p:animRot by="21600000">
                                      <p:cBhvr>
                                        <p:cTn id="32" dur="5000" fill="hold"/>
                                        <p:tgtEl>
                                          <p:spTgt spid="7"/>
                                        </p:tgtEl>
                                        <p:attrNameLst>
                                          <p:attrName>r</p:attrName>
                                        </p:attrNameLst>
                                      </p:cBhvr>
                                    </p:animRot>
                                  </p:childTnLst>
                                </p:cTn>
                              </p:par>
                            </p:childTnLst>
                          </p:cTn>
                        </p:par>
                        <p:par>
                          <p:cTn id="33" fill="hold">
                            <p:stCondLst>
                              <p:cond delay="25000"/>
                            </p:stCondLst>
                            <p:childTnLst>
                              <p:par>
                                <p:cTn id="34" presetID="26" presetClass="entr" presetSubtype="0" fill="hold" grpId="13" nodeType="afterEffect">
                                  <p:stCondLst>
                                    <p:cond delay="0"/>
                                  </p:stCondLst>
                                  <p:iterate type="lt">
                                    <p:tmPct val="0"/>
                                  </p:iterate>
                                  <p:childTnLst>
                                    <p:set>
                                      <p:cBhvr>
                                        <p:cTn id="35" dur="1" fill="hold">
                                          <p:stCondLst>
                                            <p:cond delay="0"/>
                                          </p:stCondLst>
                                        </p:cTn>
                                        <p:tgtEl>
                                          <p:spTgt spid="7"/>
                                        </p:tgtEl>
                                        <p:attrNameLst>
                                          <p:attrName>style.visibility</p:attrName>
                                        </p:attrNameLst>
                                      </p:cBhvr>
                                      <p:to>
                                        <p:strVal val="visible"/>
                                      </p:to>
                                    </p:set>
                                    <p:animEffect transition="in" filter="wipe(down)">
                                      <p:cBhvr>
                                        <p:cTn id="36" dur="1450">
                                          <p:stCondLst>
                                            <p:cond delay="0"/>
                                          </p:stCondLst>
                                        </p:cTn>
                                        <p:tgtEl>
                                          <p:spTgt spid="7"/>
                                        </p:tgtEl>
                                      </p:cBhvr>
                                    </p:animEffect>
                                    <p:anim calcmode="lin" valueType="num">
                                      <p:cBhvr>
                                        <p:cTn id="37" dur="4555"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38" dur="1660"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39" dur="1660" tmFilter="0, 0; 0.125,0.2665; 0.25,0.4; 0.375,0.465; 0.5,0.5;  0.625,0.535; 0.75,0.6; 0.875,0.7335; 1,1">
                                          <p:stCondLst>
                                            <p:cond delay="1660"/>
                                          </p:stCondLst>
                                        </p:cTn>
                                        <p:tgtEl>
                                          <p:spTgt spid="7"/>
                                        </p:tgtEl>
                                        <p:attrNameLst>
                                          <p:attrName>ppt_y</p:attrName>
                                        </p:attrNameLst>
                                      </p:cBhvr>
                                      <p:tavLst>
                                        <p:tav tm="0" fmla="#ppt_y-sin(pi*$)/9">
                                          <p:val>
                                            <p:fltVal val="0"/>
                                          </p:val>
                                        </p:tav>
                                        <p:tav tm="100000">
                                          <p:val>
                                            <p:fltVal val="1"/>
                                          </p:val>
                                        </p:tav>
                                      </p:tavLst>
                                    </p:anim>
                                    <p:anim calcmode="lin" valueType="num">
                                      <p:cBhvr>
                                        <p:cTn id="40" dur="830" tmFilter="0, 0; 0.125,0.2665; 0.25,0.4; 0.375,0.465; 0.5,0.5;  0.625,0.535; 0.75,0.6; 0.875,0.7335; 1,1">
                                          <p:stCondLst>
                                            <p:cond delay="3310"/>
                                          </p:stCondLst>
                                        </p:cTn>
                                        <p:tgtEl>
                                          <p:spTgt spid="7"/>
                                        </p:tgtEl>
                                        <p:attrNameLst>
                                          <p:attrName>ppt_y</p:attrName>
                                        </p:attrNameLst>
                                      </p:cBhvr>
                                      <p:tavLst>
                                        <p:tav tm="0" fmla="#ppt_y-sin(pi*$)/27">
                                          <p:val>
                                            <p:fltVal val="0"/>
                                          </p:val>
                                        </p:tav>
                                        <p:tav tm="100000">
                                          <p:val>
                                            <p:fltVal val="1"/>
                                          </p:val>
                                        </p:tav>
                                      </p:tavLst>
                                    </p:anim>
                                    <p:anim calcmode="lin" valueType="num">
                                      <p:cBhvr>
                                        <p:cTn id="41" dur="410" tmFilter="0, 0; 0.125,0.2665; 0.25,0.4; 0.375,0.465; 0.5,0.5;  0.625,0.535; 0.75,0.6; 0.875,0.7335; 1,1">
                                          <p:stCondLst>
                                            <p:cond delay="4140"/>
                                          </p:stCondLst>
                                        </p:cTn>
                                        <p:tgtEl>
                                          <p:spTgt spid="7"/>
                                        </p:tgtEl>
                                        <p:attrNameLst>
                                          <p:attrName>ppt_y</p:attrName>
                                        </p:attrNameLst>
                                      </p:cBhvr>
                                      <p:tavLst>
                                        <p:tav tm="0" fmla="#ppt_y-sin(pi*$)/81">
                                          <p:val>
                                            <p:fltVal val="0"/>
                                          </p:val>
                                        </p:tav>
                                        <p:tav tm="100000">
                                          <p:val>
                                            <p:fltVal val="1"/>
                                          </p:val>
                                        </p:tav>
                                      </p:tavLst>
                                    </p:anim>
                                    <p:animScale>
                                      <p:cBhvr>
                                        <p:cTn id="42" dur="65">
                                          <p:stCondLst>
                                            <p:cond delay="1625"/>
                                          </p:stCondLst>
                                        </p:cTn>
                                        <p:tgtEl>
                                          <p:spTgt spid="7"/>
                                        </p:tgtEl>
                                      </p:cBhvr>
                                      <p:to x="100000" y="60000"/>
                                    </p:animScale>
                                    <p:animScale>
                                      <p:cBhvr>
                                        <p:cTn id="43" dur="415" decel="50000">
                                          <p:stCondLst>
                                            <p:cond delay="1690"/>
                                          </p:stCondLst>
                                        </p:cTn>
                                        <p:tgtEl>
                                          <p:spTgt spid="7"/>
                                        </p:tgtEl>
                                      </p:cBhvr>
                                      <p:to x="100000" y="100000"/>
                                    </p:animScale>
                                    <p:animScale>
                                      <p:cBhvr>
                                        <p:cTn id="44" dur="65">
                                          <p:stCondLst>
                                            <p:cond delay="3280"/>
                                          </p:stCondLst>
                                        </p:cTn>
                                        <p:tgtEl>
                                          <p:spTgt spid="7"/>
                                        </p:tgtEl>
                                      </p:cBhvr>
                                      <p:to x="100000" y="80000"/>
                                    </p:animScale>
                                    <p:animScale>
                                      <p:cBhvr>
                                        <p:cTn id="45" dur="415" decel="50000">
                                          <p:stCondLst>
                                            <p:cond delay="3345"/>
                                          </p:stCondLst>
                                        </p:cTn>
                                        <p:tgtEl>
                                          <p:spTgt spid="7"/>
                                        </p:tgtEl>
                                      </p:cBhvr>
                                      <p:to x="100000" y="100000"/>
                                    </p:animScale>
                                    <p:animScale>
                                      <p:cBhvr>
                                        <p:cTn id="46" dur="65">
                                          <p:stCondLst>
                                            <p:cond delay="4105"/>
                                          </p:stCondLst>
                                        </p:cTn>
                                        <p:tgtEl>
                                          <p:spTgt spid="7"/>
                                        </p:tgtEl>
                                      </p:cBhvr>
                                      <p:to x="100000" y="90000"/>
                                    </p:animScale>
                                    <p:animScale>
                                      <p:cBhvr>
                                        <p:cTn id="47" dur="415" decel="50000">
                                          <p:stCondLst>
                                            <p:cond delay="4170"/>
                                          </p:stCondLst>
                                        </p:cTn>
                                        <p:tgtEl>
                                          <p:spTgt spid="7"/>
                                        </p:tgtEl>
                                      </p:cBhvr>
                                      <p:to x="100000" y="100000"/>
                                    </p:animScale>
                                    <p:animScale>
                                      <p:cBhvr>
                                        <p:cTn id="48" dur="65">
                                          <p:stCondLst>
                                            <p:cond delay="4520"/>
                                          </p:stCondLst>
                                        </p:cTn>
                                        <p:tgtEl>
                                          <p:spTgt spid="7"/>
                                        </p:tgtEl>
                                      </p:cBhvr>
                                      <p:to x="100000" y="95000"/>
                                    </p:animScale>
                                    <p:animScale>
                                      <p:cBhvr>
                                        <p:cTn id="49" dur="415" decel="50000">
                                          <p:stCondLst>
                                            <p:cond delay="4585"/>
                                          </p:stCondLst>
                                        </p:cTn>
                                        <p:tgtEl>
                                          <p:spTgt spid="7"/>
                                        </p:tgtEl>
                                      </p:cBhvr>
                                      <p:to x="100000" y="100000"/>
                                    </p:animScale>
                                  </p:childTnLst>
                                </p:cTn>
                              </p:par>
                            </p:childTnLst>
                          </p:cTn>
                        </p:par>
                        <p:par>
                          <p:cTn id="50" fill="hold">
                            <p:stCondLst>
                              <p:cond delay="30000"/>
                            </p:stCondLst>
                            <p:childTnLst>
                              <p:par>
                                <p:cTn id="51" presetID="22" presetClass="emph" presetSubtype="0" fill="hold" grpId="2" nodeType="afterEffect">
                                  <p:stCondLst>
                                    <p:cond delay="0"/>
                                  </p:stCondLst>
                                  <p:iterate type="lt">
                                    <p:tmPct val="0"/>
                                  </p:iterate>
                                  <p:childTnLst>
                                    <p:animClr clrSpc="hsl" dir="cw">
                                      <p:cBhvr override="childStyle">
                                        <p:cTn id="52" dur="5000" fill="hold"/>
                                        <p:tgtEl>
                                          <p:spTgt spid="7"/>
                                        </p:tgtEl>
                                        <p:attrNameLst>
                                          <p:attrName>style.color</p:attrName>
                                        </p:attrNameLst>
                                      </p:cBhvr>
                                      <p:by>
                                        <p:hsl h="-7200000" s="0" l="0"/>
                                      </p:by>
                                    </p:animClr>
                                    <p:animClr clrSpc="hsl" dir="cw">
                                      <p:cBhvr>
                                        <p:cTn id="53" dur="5000" fill="hold"/>
                                        <p:tgtEl>
                                          <p:spTgt spid="7"/>
                                        </p:tgtEl>
                                        <p:attrNameLst>
                                          <p:attrName>fillcolor</p:attrName>
                                        </p:attrNameLst>
                                      </p:cBhvr>
                                      <p:by>
                                        <p:hsl h="-7200000" s="0" l="0"/>
                                      </p:by>
                                    </p:animClr>
                                    <p:animClr clrSpc="hsl" dir="cw">
                                      <p:cBhvr>
                                        <p:cTn id="54" dur="5000" fill="hold"/>
                                        <p:tgtEl>
                                          <p:spTgt spid="7"/>
                                        </p:tgtEl>
                                        <p:attrNameLst>
                                          <p:attrName>stroke.color</p:attrName>
                                        </p:attrNameLst>
                                      </p:cBhvr>
                                      <p:by>
                                        <p:hsl h="-7200000" s="0" l="0"/>
                                      </p:by>
                                    </p:animClr>
                                    <p:set>
                                      <p:cBhvr>
                                        <p:cTn id="55" dur="5000" fill="hold"/>
                                        <p:tgtEl>
                                          <p:spTgt spid="7"/>
                                        </p:tgtEl>
                                        <p:attrNameLst>
                                          <p:attrName>fill.type</p:attrName>
                                        </p:attrNameLst>
                                      </p:cBhvr>
                                      <p:to>
                                        <p:strVal val="solid"/>
                                      </p:to>
                                    </p:set>
                                  </p:childTnLst>
                                </p:cTn>
                              </p:par>
                            </p:childTnLst>
                          </p:cTn>
                        </p:par>
                        <p:par>
                          <p:cTn id="56" fill="hold">
                            <p:stCondLst>
                              <p:cond delay="35000"/>
                            </p:stCondLst>
                            <p:childTnLst>
                              <p:par>
                                <p:cTn id="57" presetID="8" presetClass="emph" presetSubtype="0" fill="hold" grpId="4" nodeType="afterEffect">
                                  <p:stCondLst>
                                    <p:cond delay="0"/>
                                  </p:stCondLst>
                                  <p:iterate type="lt">
                                    <p:tmPct val="0"/>
                                  </p:iterate>
                                  <p:childTnLst>
                                    <p:animRot by="21600000">
                                      <p:cBhvr>
                                        <p:cTn id="58" dur="5000" fill="hold"/>
                                        <p:tgtEl>
                                          <p:spTgt spid="7"/>
                                        </p:tgtEl>
                                        <p:attrNameLst>
                                          <p:attrName>r</p:attrName>
                                        </p:attrNameLst>
                                      </p:cBhvr>
                                    </p:animRot>
                                  </p:childTnLst>
                                </p:cTn>
                              </p:par>
                              <p:par>
                                <p:cTn id="59" presetID="38" presetClass="entr" presetSubtype="0" accel="50000" fill="hold" grpId="15" nodeType="withEffect">
                                  <p:stCondLst>
                                    <p:cond delay="0"/>
                                  </p:stCondLst>
                                  <p:iterate type="lt">
                                    <p:tmPct val="50000"/>
                                  </p:iterate>
                                  <p:childTnLst>
                                    <p:set>
                                      <p:cBhvr>
                                        <p:cTn id="60" dur="1" fill="hold">
                                          <p:stCondLst>
                                            <p:cond delay="0"/>
                                          </p:stCondLst>
                                        </p:cTn>
                                        <p:tgtEl>
                                          <p:spTgt spid="7"/>
                                        </p:tgtEl>
                                        <p:attrNameLst>
                                          <p:attrName>style.visibility</p:attrName>
                                        </p:attrNameLst>
                                      </p:cBhvr>
                                      <p:to>
                                        <p:strVal val="visible"/>
                                      </p:to>
                                    </p:set>
                                    <p:set>
                                      <p:cBhvr>
                                        <p:cTn id="61" dur="2275" fill="hold">
                                          <p:stCondLst>
                                            <p:cond delay="0"/>
                                          </p:stCondLst>
                                        </p:cTn>
                                        <p:tgtEl>
                                          <p:spTgt spid="7"/>
                                        </p:tgtEl>
                                        <p:attrNameLst>
                                          <p:attrName>style.rotation</p:attrName>
                                        </p:attrNameLst>
                                      </p:cBhvr>
                                      <p:to>
                                        <p:strVal val="-45.0"/>
                                      </p:to>
                                    </p:set>
                                    <p:anim calcmode="lin" valueType="num">
                                      <p:cBhvr>
                                        <p:cTn id="62"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63"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64"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65"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66" fill="hold">
                            <p:stCondLst>
                              <p:cond delay="67500"/>
                            </p:stCondLst>
                            <p:childTnLst>
                              <p:par>
                                <p:cTn id="67" presetID="22" presetClass="emph" presetSubtype="0" fill="hold" grpId="5" nodeType="afterEffect">
                                  <p:stCondLst>
                                    <p:cond delay="0"/>
                                  </p:stCondLst>
                                  <p:iterate type="lt">
                                    <p:tmPct val="0"/>
                                  </p:iterate>
                                  <p:childTnLst>
                                    <p:animClr clrSpc="hsl" dir="cw">
                                      <p:cBhvr override="childStyle">
                                        <p:cTn id="68" dur="5000" fill="hold"/>
                                        <p:tgtEl>
                                          <p:spTgt spid="7"/>
                                        </p:tgtEl>
                                        <p:attrNameLst>
                                          <p:attrName>style.color</p:attrName>
                                        </p:attrNameLst>
                                      </p:cBhvr>
                                      <p:by>
                                        <p:hsl h="-7200000" s="0" l="0"/>
                                      </p:by>
                                    </p:animClr>
                                    <p:animClr clrSpc="hsl" dir="cw">
                                      <p:cBhvr>
                                        <p:cTn id="69" dur="5000" fill="hold"/>
                                        <p:tgtEl>
                                          <p:spTgt spid="7"/>
                                        </p:tgtEl>
                                        <p:attrNameLst>
                                          <p:attrName>fillcolor</p:attrName>
                                        </p:attrNameLst>
                                      </p:cBhvr>
                                      <p:by>
                                        <p:hsl h="-7200000" s="0" l="0"/>
                                      </p:by>
                                    </p:animClr>
                                    <p:animClr clrSpc="hsl" dir="cw">
                                      <p:cBhvr>
                                        <p:cTn id="70" dur="5000" fill="hold"/>
                                        <p:tgtEl>
                                          <p:spTgt spid="7"/>
                                        </p:tgtEl>
                                        <p:attrNameLst>
                                          <p:attrName>stroke.color</p:attrName>
                                        </p:attrNameLst>
                                      </p:cBhvr>
                                      <p:by>
                                        <p:hsl h="-7200000" s="0" l="0"/>
                                      </p:by>
                                    </p:animClr>
                                    <p:set>
                                      <p:cBhvr>
                                        <p:cTn id="71" dur="5000" fill="hold"/>
                                        <p:tgtEl>
                                          <p:spTgt spid="7"/>
                                        </p:tgtEl>
                                        <p:attrNameLst>
                                          <p:attrName>fill.type</p:attrName>
                                        </p:attrNameLst>
                                      </p:cBhvr>
                                      <p:to>
                                        <p:strVal val="solid"/>
                                      </p:to>
                                    </p:set>
                                  </p:childTnLst>
                                </p:cTn>
                              </p:par>
                            </p:childTnLst>
                          </p:cTn>
                        </p:par>
                        <p:par>
                          <p:cTn id="72" fill="hold">
                            <p:stCondLst>
                              <p:cond delay="72500"/>
                            </p:stCondLst>
                            <p:childTnLst>
                              <p:par>
                                <p:cTn id="73" presetID="22" presetClass="emph" presetSubtype="0" fill="hold" grpId="6" nodeType="afterEffect">
                                  <p:stCondLst>
                                    <p:cond delay="0"/>
                                  </p:stCondLst>
                                  <p:iterate type="lt">
                                    <p:tmPct val="0"/>
                                  </p:iterate>
                                  <p:childTnLst>
                                    <p:animClr clrSpc="hsl" dir="cw">
                                      <p:cBhvr override="childStyle">
                                        <p:cTn id="74" dur="5000" fill="hold"/>
                                        <p:tgtEl>
                                          <p:spTgt spid="7"/>
                                        </p:tgtEl>
                                        <p:attrNameLst>
                                          <p:attrName>style.color</p:attrName>
                                        </p:attrNameLst>
                                      </p:cBhvr>
                                      <p:by>
                                        <p:hsl h="-7200000" s="0" l="0"/>
                                      </p:by>
                                    </p:animClr>
                                    <p:animClr clrSpc="hsl" dir="cw">
                                      <p:cBhvr>
                                        <p:cTn id="75" dur="5000" fill="hold"/>
                                        <p:tgtEl>
                                          <p:spTgt spid="7"/>
                                        </p:tgtEl>
                                        <p:attrNameLst>
                                          <p:attrName>fillcolor</p:attrName>
                                        </p:attrNameLst>
                                      </p:cBhvr>
                                      <p:by>
                                        <p:hsl h="-7200000" s="0" l="0"/>
                                      </p:by>
                                    </p:animClr>
                                    <p:animClr clrSpc="hsl" dir="cw">
                                      <p:cBhvr>
                                        <p:cTn id="76" dur="5000" fill="hold"/>
                                        <p:tgtEl>
                                          <p:spTgt spid="7"/>
                                        </p:tgtEl>
                                        <p:attrNameLst>
                                          <p:attrName>stroke.color</p:attrName>
                                        </p:attrNameLst>
                                      </p:cBhvr>
                                      <p:by>
                                        <p:hsl h="-7200000" s="0" l="0"/>
                                      </p:by>
                                    </p:animClr>
                                    <p:set>
                                      <p:cBhvr>
                                        <p:cTn id="77" dur="5000" fill="hold"/>
                                        <p:tgtEl>
                                          <p:spTgt spid="7"/>
                                        </p:tgtEl>
                                        <p:attrNameLst>
                                          <p:attrName>fill.type</p:attrName>
                                        </p:attrNameLst>
                                      </p:cBhvr>
                                      <p:to>
                                        <p:strVal val="solid"/>
                                      </p:to>
                                    </p:set>
                                  </p:childTnLst>
                                </p:cTn>
                              </p:par>
                            </p:childTnLst>
                          </p:cTn>
                        </p:par>
                        <p:par>
                          <p:cTn id="78" fill="hold">
                            <p:stCondLst>
                              <p:cond delay="77500"/>
                            </p:stCondLst>
                            <p:childTnLst>
                              <p:par>
                                <p:cTn id="79" presetID="38" presetClass="entr" presetSubtype="0" accel="50000" fill="hold" grpId="14" nodeType="afterEffect">
                                  <p:stCondLst>
                                    <p:cond delay="0"/>
                                  </p:stCondLst>
                                  <p:iterate type="lt">
                                    <p:tmPct val="50000"/>
                                  </p:iterate>
                                  <p:childTnLst>
                                    <p:set>
                                      <p:cBhvr>
                                        <p:cTn id="80" dur="1" fill="hold">
                                          <p:stCondLst>
                                            <p:cond delay="0"/>
                                          </p:stCondLst>
                                        </p:cTn>
                                        <p:tgtEl>
                                          <p:spTgt spid="7"/>
                                        </p:tgtEl>
                                        <p:attrNameLst>
                                          <p:attrName>style.visibility</p:attrName>
                                        </p:attrNameLst>
                                      </p:cBhvr>
                                      <p:to>
                                        <p:strVal val="visible"/>
                                      </p:to>
                                    </p:set>
                                    <p:set>
                                      <p:cBhvr>
                                        <p:cTn id="81" dur="2275" fill="hold">
                                          <p:stCondLst>
                                            <p:cond delay="0"/>
                                          </p:stCondLst>
                                        </p:cTn>
                                        <p:tgtEl>
                                          <p:spTgt spid="7"/>
                                        </p:tgtEl>
                                        <p:attrNameLst>
                                          <p:attrName>style.rotation</p:attrName>
                                        </p:attrNameLst>
                                      </p:cBhvr>
                                      <p:to>
                                        <p:strVal val="-45.0"/>
                                      </p:to>
                                    </p:set>
                                    <p:anim calcmode="lin" valueType="num">
                                      <p:cBhvr>
                                        <p:cTn id="82"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83"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84"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85"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86" fill="hold">
                            <p:stCondLst>
                              <p:cond delay="110000"/>
                            </p:stCondLst>
                            <p:childTnLst>
                              <p:par>
                                <p:cTn id="87" presetID="22" presetClass="emph" presetSubtype="0" fill="hold" grpId="7" nodeType="afterEffect">
                                  <p:stCondLst>
                                    <p:cond delay="0"/>
                                  </p:stCondLst>
                                  <p:iterate type="lt">
                                    <p:tmPct val="0"/>
                                  </p:iterate>
                                  <p:childTnLst>
                                    <p:animClr clrSpc="hsl" dir="cw">
                                      <p:cBhvr override="childStyle">
                                        <p:cTn id="88" dur="5000" fill="hold"/>
                                        <p:tgtEl>
                                          <p:spTgt spid="7"/>
                                        </p:tgtEl>
                                        <p:attrNameLst>
                                          <p:attrName>style.color</p:attrName>
                                        </p:attrNameLst>
                                      </p:cBhvr>
                                      <p:by>
                                        <p:hsl h="-7200000" s="0" l="0"/>
                                      </p:by>
                                    </p:animClr>
                                    <p:animClr clrSpc="hsl" dir="cw">
                                      <p:cBhvr>
                                        <p:cTn id="89" dur="5000" fill="hold"/>
                                        <p:tgtEl>
                                          <p:spTgt spid="7"/>
                                        </p:tgtEl>
                                        <p:attrNameLst>
                                          <p:attrName>fillcolor</p:attrName>
                                        </p:attrNameLst>
                                      </p:cBhvr>
                                      <p:by>
                                        <p:hsl h="-7200000" s="0" l="0"/>
                                      </p:by>
                                    </p:animClr>
                                    <p:animClr clrSpc="hsl" dir="cw">
                                      <p:cBhvr>
                                        <p:cTn id="90" dur="5000" fill="hold"/>
                                        <p:tgtEl>
                                          <p:spTgt spid="7"/>
                                        </p:tgtEl>
                                        <p:attrNameLst>
                                          <p:attrName>stroke.color</p:attrName>
                                        </p:attrNameLst>
                                      </p:cBhvr>
                                      <p:by>
                                        <p:hsl h="-7200000" s="0" l="0"/>
                                      </p:by>
                                    </p:animClr>
                                    <p:set>
                                      <p:cBhvr>
                                        <p:cTn id="91" dur="5000" fill="hold"/>
                                        <p:tgtEl>
                                          <p:spTgt spid="7"/>
                                        </p:tgtEl>
                                        <p:attrNameLst>
                                          <p:attrName>fill.type</p:attrName>
                                        </p:attrNameLst>
                                      </p:cBhvr>
                                      <p:to>
                                        <p:strVal val="solid"/>
                                      </p:to>
                                    </p:set>
                                  </p:childTnLst>
                                </p:cTn>
                              </p:par>
                            </p:childTnLst>
                          </p:cTn>
                        </p:par>
                        <p:par>
                          <p:cTn id="92" fill="hold">
                            <p:stCondLst>
                              <p:cond delay="115000"/>
                            </p:stCondLst>
                            <p:childTnLst>
                              <p:par>
                                <p:cTn id="93" presetID="22" presetClass="emph" presetSubtype="0" fill="hold" grpId="8" nodeType="afterEffect">
                                  <p:stCondLst>
                                    <p:cond delay="0"/>
                                  </p:stCondLst>
                                  <p:iterate type="lt">
                                    <p:tmPct val="0"/>
                                  </p:iterate>
                                  <p:childTnLst>
                                    <p:animClr clrSpc="hsl" dir="cw">
                                      <p:cBhvr override="childStyle">
                                        <p:cTn id="94" dur="5000" fill="hold"/>
                                        <p:tgtEl>
                                          <p:spTgt spid="7"/>
                                        </p:tgtEl>
                                        <p:attrNameLst>
                                          <p:attrName>style.color</p:attrName>
                                        </p:attrNameLst>
                                      </p:cBhvr>
                                      <p:by>
                                        <p:hsl h="-7200000" s="0" l="0"/>
                                      </p:by>
                                    </p:animClr>
                                    <p:animClr clrSpc="hsl" dir="cw">
                                      <p:cBhvr>
                                        <p:cTn id="95" dur="5000" fill="hold"/>
                                        <p:tgtEl>
                                          <p:spTgt spid="7"/>
                                        </p:tgtEl>
                                        <p:attrNameLst>
                                          <p:attrName>fillcolor</p:attrName>
                                        </p:attrNameLst>
                                      </p:cBhvr>
                                      <p:by>
                                        <p:hsl h="-7200000" s="0" l="0"/>
                                      </p:by>
                                    </p:animClr>
                                    <p:animClr clrSpc="hsl" dir="cw">
                                      <p:cBhvr>
                                        <p:cTn id="96" dur="5000" fill="hold"/>
                                        <p:tgtEl>
                                          <p:spTgt spid="7"/>
                                        </p:tgtEl>
                                        <p:attrNameLst>
                                          <p:attrName>stroke.color</p:attrName>
                                        </p:attrNameLst>
                                      </p:cBhvr>
                                      <p:by>
                                        <p:hsl h="-7200000" s="0" l="0"/>
                                      </p:by>
                                    </p:animClr>
                                    <p:set>
                                      <p:cBhvr>
                                        <p:cTn id="97" dur="5000" fill="hold"/>
                                        <p:tgtEl>
                                          <p:spTgt spid="7"/>
                                        </p:tgtEl>
                                        <p:attrNameLst>
                                          <p:attrName>fill.type</p:attrName>
                                        </p:attrNameLst>
                                      </p:cBhvr>
                                      <p:to>
                                        <p:strVal val="solid"/>
                                      </p:to>
                                    </p:set>
                                  </p:childTnLst>
                                </p:cTn>
                              </p:par>
                            </p:childTnLst>
                          </p:cTn>
                        </p:par>
                        <p:par>
                          <p:cTn id="98" fill="hold">
                            <p:stCondLst>
                              <p:cond delay="120000"/>
                            </p:stCondLst>
                            <p:childTnLst>
                              <p:par>
                                <p:cTn id="99" presetID="8" presetClass="emph" presetSubtype="0" fill="hold" grpId="9" nodeType="afterEffect">
                                  <p:stCondLst>
                                    <p:cond delay="0"/>
                                  </p:stCondLst>
                                  <p:iterate type="lt">
                                    <p:tmPct val="0"/>
                                  </p:iterate>
                                  <p:childTnLst>
                                    <p:animRot by="21600000">
                                      <p:cBhvr>
                                        <p:cTn id="100" dur="5000" fill="hold"/>
                                        <p:tgtEl>
                                          <p:spTgt spid="7"/>
                                        </p:tgtEl>
                                        <p:attrNameLst>
                                          <p:attrName>r</p:attrName>
                                        </p:attrNameLst>
                                      </p:cBhvr>
                                    </p:animRot>
                                  </p:childTnLst>
                                </p:cTn>
                              </p:par>
                            </p:childTnLst>
                          </p:cTn>
                        </p:par>
                        <p:par>
                          <p:cTn id="101" fill="hold">
                            <p:stCondLst>
                              <p:cond delay="125000"/>
                            </p:stCondLst>
                            <p:childTnLst>
                              <p:par>
                                <p:cTn id="102" presetID="22" presetClass="emph" presetSubtype="0" fill="hold" grpId="10" nodeType="afterEffect">
                                  <p:stCondLst>
                                    <p:cond delay="0"/>
                                  </p:stCondLst>
                                  <p:iterate type="lt">
                                    <p:tmPct val="0"/>
                                  </p:iterate>
                                  <p:childTnLst>
                                    <p:animClr clrSpc="hsl" dir="cw">
                                      <p:cBhvr override="childStyle">
                                        <p:cTn id="103" dur="5000" fill="hold"/>
                                        <p:tgtEl>
                                          <p:spTgt spid="7"/>
                                        </p:tgtEl>
                                        <p:attrNameLst>
                                          <p:attrName>style.color</p:attrName>
                                        </p:attrNameLst>
                                      </p:cBhvr>
                                      <p:by>
                                        <p:hsl h="-7200000" s="0" l="0"/>
                                      </p:by>
                                    </p:animClr>
                                    <p:animClr clrSpc="hsl" dir="cw">
                                      <p:cBhvr>
                                        <p:cTn id="104" dur="5000" fill="hold"/>
                                        <p:tgtEl>
                                          <p:spTgt spid="7"/>
                                        </p:tgtEl>
                                        <p:attrNameLst>
                                          <p:attrName>fillcolor</p:attrName>
                                        </p:attrNameLst>
                                      </p:cBhvr>
                                      <p:by>
                                        <p:hsl h="-7200000" s="0" l="0"/>
                                      </p:by>
                                    </p:animClr>
                                    <p:animClr clrSpc="hsl" dir="cw">
                                      <p:cBhvr>
                                        <p:cTn id="105" dur="5000" fill="hold"/>
                                        <p:tgtEl>
                                          <p:spTgt spid="7"/>
                                        </p:tgtEl>
                                        <p:attrNameLst>
                                          <p:attrName>stroke.color</p:attrName>
                                        </p:attrNameLst>
                                      </p:cBhvr>
                                      <p:by>
                                        <p:hsl h="-7200000" s="0" l="0"/>
                                      </p:by>
                                    </p:animClr>
                                    <p:set>
                                      <p:cBhvr>
                                        <p:cTn id="106" dur="5000" fill="hold"/>
                                        <p:tgtEl>
                                          <p:spTgt spid="7"/>
                                        </p:tgtEl>
                                        <p:attrNameLst>
                                          <p:attrName>fill.type</p:attrName>
                                        </p:attrNameLst>
                                      </p:cBhvr>
                                      <p:to>
                                        <p:strVal val="solid"/>
                                      </p:to>
                                    </p:set>
                                  </p:childTnLst>
                                </p:cTn>
                              </p:par>
                            </p:childTnLst>
                          </p:cTn>
                        </p:par>
                        <p:par>
                          <p:cTn id="107" fill="hold">
                            <p:stCondLst>
                              <p:cond delay="130000"/>
                            </p:stCondLst>
                            <p:childTnLst>
                              <p:par>
                                <p:cTn id="108" presetID="21" presetClass="emph" presetSubtype="0" fill="hold" grpId="12" nodeType="afterEffect">
                                  <p:stCondLst>
                                    <p:cond delay="0"/>
                                  </p:stCondLst>
                                  <p:iterate type="lt">
                                    <p:tmPct val="0"/>
                                  </p:iterate>
                                  <p:childTnLst>
                                    <p:animClr clrSpc="hsl" dir="cw">
                                      <p:cBhvr override="childStyle">
                                        <p:cTn id="109" dur="5000" fill="hold"/>
                                        <p:tgtEl>
                                          <p:spTgt spid="7"/>
                                        </p:tgtEl>
                                        <p:attrNameLst>
                                          <p:attrName>style.color</p:attrName>
                                        </p:attrNameLst>
                                      </p:cBhvr>
                                      <p:by>
                                        <p:hsl h="7200000" s="0" l="0"/>
                                      </p:by>
                                    </p:animClr>
                                    <p:animClr clrSpc="hsl" dir="cw">
                                      <p:cBhvr>
                                        <p:cTn id="110" dur="5000" fill="hold"/>
                                        <p:tgtEl>
                                          <p:spTgt spid="7"/>
                                        </p:tgtEl>
                                        <p:attrNameLst>
                                          <p:attrName>fillcolor</p:attrName>
                                        </p:attrNameLst>
                                      </p:cBhvr>
                                      <p:by>
                                        <p:hsl h="7200000" s="0" l="0"/>
                                      </p:by>
                                    </p:animClr>
                                    <p:animClr clrSpc="hsl" dir="cw">
                                      <p:cBhvr>
                                        <p:cTn id="111" dur="5000" fill="hold"/>
                                        <p:tgtEl>
                                          <p:spTgt spid="7"/>
                                        </p:tgtEl>
                                        <p:attrNameLst>
                                          <p:attrName>stroke.color</p:attrName>
                                        </p:attrNameLst>
                                      </p:cBhvr>
                                      <p:by>
                                        <p:hsl h="7200000" s="0" l="0"/>
                                      </p:by>
                                    </p:animClr>
                                    <p:set>
                                      <p:cBhvr>
                                        <p:cTn id="112" dur="5000" fill="hold"/>
                                        <p:tgtEl>
                                          <p:spTgt spid="7"/>
                                        </p:tgtEl>
                                        <p:attrNameLst>
                                          <p:attrName>fill.type</p:attrName>
                                        </p:attrNameLst>
                                      </p:cBhvr>
                                      <p:to>
                                        <p:strVal val="solid"/>
                                      </p:to>
                                    </p:set>
                                  </p:childTnLst>
                                </p:cTn>
                              </p:par>
                            </p:childTnLst>
                          </p:cTn>
                        </p:par>
                        <p:par>
                          <p:cTn id="113" fill="hold">
                            <p:stCondLst>
                              <p:cond delay="135000"/>
                            </p:stCondLst>
                            <p:childTnLst>
                              <p:par>
                                <p:cTn id="114" presetID="38" presetClass="entr" presetSubtype="0" accel="50000" fill="hold" grpId="16" nodeType="afterEffect">
                                  <p:stCondLst>
                                    <p:cond delay="0"/>
                                  </p:stCondLst>
                                  <p:iterate type="lt">
                                    <p:tmPct val="50000"/>
                                  </p:iterate>
                                  <p:childTnLst>
                                    <p:set>
                                      <p:cBhvr>
                                        <p:cTn id="115" dur="1" fill="hold">
                                          <p:stCondLst>
                                            <p:cond delay="0"/>
                                          </p:stCondLst>
                                        </p:cTn>
                                        <p:tgtEl>
                                          <p:spTgt spid="7"/>
                                        </p:tgtEl>
                                        <p:attrNameLst>
                                          <p:attrName>style.visibility</p:attrName>
                                        </p:attrNameLst>
                                      </p:cBhvr>
                                      <p:to>
                                        <p:strVal val="visible"/>
                                      </p:to>
                                    </p:set>
                                    <p:set>
                                      <p:cBhvr>
                                        <p:cTn id="116" dur="2275" fill="hold">
                                          <p:stCondLst>
                                            <p:cond delay="0"/>
                                          </p:stCondLst>
                                        </p:cTn>
                                        <p:tgtEl>
                                          <p:spTgt spid="7"/>
                                        </p:tgtEl>
                                        <p:attrNameLst>
                                          <p:attrName>style.rotation</p:attrName>
                                        </p:attrNameLst>
                                      </p:cBhvr>
                                      <p:to>
                                        <p:strVal val="-45.0"/>
                                      </p:to>
                                    </p:set>
                                    <p:anim calcmode="lin" valueType="num">
                                      <p:cBhvr>
                                        <p:cTn id="117" dur="2275" fill="hold">
                                          <p:stCondLst>
                                            <p:cond delay="2275"/>
                                          </p:stCondLst>
                                        </p:cTn>
                                        <p:tgtEl>
                                          <p:spTgt spid="7"/>
                                        </p:tgtEl>
                                        <p:attrNameLst>
                                          <p:attrName>style.rotation</p:attrName>
                                        </p:attrNameLst>
                                      </p:cBhvr>
                                      <p:tavLst>
                                        <p:tav tm="0">
                                          <p:val>
                                            <p:fltVal val="-45"/>
                                          </p:val>
                                        </p:tav>
                                        <p:tav tm="69900">
                                          <p:val>
                                            <p:fltVal val="45"/>
                                          </p:val>
                                        </p:tav>
                                        <p:tav tm="100000">
                                          <p:val>
                                            <p:fltVal val="0"/>
                                          </p:val>
                                        </p:tav>
                                      </p:tavLst>
                                    </p:anim>
                                    <p:anim calcmode="lin" valueType="num">
                                      <p:cBhvr>
                                        <p:cTn id="118" dur="2275" fill="hold">
                                          <p:stCondLst>
                                            <p:cond delay="0"/>
                                          </p:stCondLst>
                                        </p:cTn>
                                        <p:tgtEl>
                                          <p:spTgt spid="7"/>
                                        </p:tgtEl>
                                        <p:attrNameLst>
                                          <p:attrName>ppt_y</p:attrName>
                                        </p:attrNameLst>
                                      </p:cBhvr>
                                      <p:tavLst>
                                        <p:tav tm="0">
                                          <p:val>
                                            <p:strVal val="#ppt_y-1"/>
                                          </p:val>
                                        </p:tav>
                                        <p:tav tm="100000">
                                          <p:val>
                                            <p:strVal val="#ppt_y-(0.354*#ppt_w-0.172*#ppt_h)"/>
                                          </p:val>
                                        </p:tav>
                                      </p:tavLst>
                                    </p:anim>
                                    <p:anim calcmode="lin" valueType="num">
                                      <p:cBhvr>
                                        <p:cTn id="119" dur="780" decel="50000" autoRev="1" fill="hold">
                                          <p:stCondLst>
                                            <p:cond delay="2275"/>
                                          </p:stCondLst>
                                        </p:cTn>
                                        <p:tgtEl>
                                          <p:spTgt spid="7"/>
                                        </p:tgtEl>
                                        <p:attrNameLst>
                                          <p:attrName>ppt_y</p:attrName>
                                        </p:attrNameLst>
                                      </p:cBhvr>
                                      <p:tavLst>
                                        <p:tav tm="0">
                                          <p:val>
                                            <p:strVal val="#ppt_y-(0.354*#ppt_w-0.172*#ppt_h)"/>
                                          </p:val>
                                        </p:tav>
                                        <p:tav tm="100000">
                                          <p:val>
                                            <p:strVal val="#ppt_y-(0.354*#ppt_w-0.172*#ppt_h)-#ppt_h/2"/>
                                          </p:val>
                                        </p:tav>
                                      </p:tavLst>
                                    </p:anim>
                                    <p:anim calcmode="lin" valueType="num">
                                      <p:cBhvr>
                                        <p:cTn id="120" dur="680" fill="hold">
                                          <p:stCondLst>
                                            <p:cond delay="4320"/>
                                          </p:stCondLst>
                                        </p:cTn>
                                        <p:tgtEl>
                                          <p:spTgt spid="7"/>
                                        </p:tgtEl>
                                        <p:attrNameLst>
                                          <p:attrName>ppt_y</p:attrName>
                                        </p:attrNameLst>
                                      </p:cBhvr>
                                      <p:tavLst>
                                        <p:tav tm="0">
                                          <p:val>
                                            <p:strVal val="#ppt_y-(0.354*#ppt_w-0.172*#ppt_h)"/>
                                          </p:val>
                                        </p:tav>
                                        <p:tav tm="100000">
                                          <p:val>
                                            <p:strVal val="#ppt_y"/>
                                          </p:val>
                                        </p:tav>
                                      </p:tavLst>
                                    </p:anim>
                                  </p:childTnLst>
                                </p:cTn>
                              </p:par>
                            </p:childTnLst>
                          </p:cTn>
                        </p:par>
                        <p:par>
                          <p:cTn id="121" fill="hold">
                            <p:stCondLst>
                              <p:cond delay="167500"/>
                            </p:stCondLst>
                            <p:childTnLst>
                              <p:par>
                                <p:cTn id="122" presetID="6" presetClass="emph" presetSubtype="0" fill="hold" grpId="17" nodeType="afterEffect">
                                  <p:stCondLst>
                                    <p:cond delay="0"/>
                                  </p:stCondLst>
                                  <p:iterate type="lt">
                                    <p:tmPct val="0"/>
                                  </p:iterate>
                                  <p:childTnLst>
                                    <p:animScale>
                                      <p:cBhvr>
                                        <p:cTn id="123" dur="5000" fill="hold"/>
                                        <p:tgtEl>
                                          <p:spTgt spid="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7" grpId="2"/>
      <p:bldP spid="7" grpId="3"/>
      <p:bldP spid="7" grpId="4"/>
      <p:bldP spid="7" grpId="5"/>
      <p:bldP spid="7" grpId="6"/>
      <p:bldP spid="7" grpId="7"/>
      <p:bldP spid="7" grpId="8"/>
      <p:bldP spid="7" grpId="9"/>
      <p:bldP spid="7" grpId="10"/>
      <p:bldP spid="7" grpId="11"/>
      <p:bldP spid="7" grpId="12"/>
      <p:bldP spid="7" grpId="13"/>
      <p:bldP spid="7" grpId="14"/>
      <p:bldP spid="7" grpId="15"/>
      <p:bldP spid="7" grpId="16"/>
      <p:bldP spid="7" grpId="17"/>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5840" y="0"/>
            <a:ext cx="9404723" cy="1400530"/>
          </a:xfrm>
        </p:spPr>
        <p:txBody>
          <a:bodyPr/>
          <a:lstStyle/>
          <a:p>
            <a:r>
              <a:rPr lang="en-GB" dirty="0"/>
              <a:t>SDLC - Agile Model</a:t>
            </a:r>
            <a:br>
              <a:rPr lang="en-GB" dirty="0"/>
            </a:br>
            <a:endParaRPr lang="en-GB" dirty="0"/>
          </a:p>
        </p:txBody>
      </p:sp>
      <p:sp>
        <p:nvSpPr>
          <p:cNvPr id="4" name="Slide Number Placeholder 3"/>
          <p:cNvSpPr>
            <a:spLocks noGrp="1"/>
          </p:cNvSpPr>
          <p:nvPr>
            <p:ph type="sldNum" sz="quarter" idx="12"/>
          </p:nvPr>
        </p:nvSpPr>
        <p:spPr/>
        <p:txBody>
          <a:bodyPr/>
          <a:lstStyle/>
          <a:p>
            <a:fld id="{16029373-6C5B-490F-B5A5-38FF4CFBCD5B}" type="slidenum">
              <a:rPr lang="en-US" smtClean="0"/>
              <a:t>2</a:t>
            </a:fld>
            <a:endParaRPr lang="en-US"/>
          </a:p>
        </p:txBody>
      </p:sp>
      <p:pic>
        <p:nvPicPr>
          <p:cNvPr id="5122" name="Picture 2" descr="Software Development Lifecycle (SDL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6468" y="898901"/>
            <a:ext cx="7325532" cy="595909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0" y="1197268"/>
            <a:ext cx="5059171" cy="646331"/>
          </a:xfrm>
          <a:prstGeom prst="rect">
            <a:avLst/>
          </a:prstGeom>
        </p:spPr>
        <p:txBody>
          <a:bodyPr wrap="square">
            <a:spAutoFit/>
          </a:bodyPr>
          <a:lstStyle/>
          <a:p>
            <a:r>
              <a:rPr lang="en-GB" dirty="0">
                <a:solidFill>
                  <a:srgbClr val="000000"/>
                </a:solidFill>
                <a:latin typeface="Arial" panose="020B0604020202020204" pitchFamily="34" charset="0"/>
              </a:rPr>
              <a:t>Every iteration involves cross functional teams working simultaneously on various areas like −</a:t>
            </a:r>
            <a:endParaRPr lang="en-GB" dirty="0"/>
          </a:p>
        </p:txBody>
      </p:sp>
      <p:sp>
        <p:nvSpPr>
          <p:cNvPr id="9" name="Rectangle 8"/>
          <p:cNvSpPr/>
          <p:nvPr/>
        </p:nvSpPr>
        <p:spPr>
          <a:xfrm>
            <a:off x="242808" y="2299431"/>
            <a:ext cx="6096000" cy="1754326"/>
          </a:xfrm>
          <a:prstGeom prst="rect">
            <a:avLst/>
          </a:prstGeom>
        </p:spPr>
        <p:txBody>
          <a:bodyPr>
            <a:spAutoFit/>
          </a:bodyPr>
          <a:lstStyle/>
          <a:p>
            <a:pPr>
              <a:buFont typeface="Arial" panose="020B0604020202020204" pitchFamily="34" charset="0"/>
              <a:buChar char="•"/>
            </a:pPr>
            <a:r>
              <a:rPr lang="en-GB" dirty="0">
                <a:latin typeface="Arial" panose="020B0604020202020204" pitchFamily="34" charset="0"/>
              </a:rPr>
              <a:t>Planning</a:t>
            </a:r>
          </a:p>
          <a:p>
            <a:pPr>
              <a:buFont typeface="Arial" panose="020B0604020202020204" pitchFamily="34" charset="0"/>
              <a:buChar char="•"/>
            </a:pPr>
            <a:r>
              <a:rPr lang="en-GB" dirty="0">
                <a:latin typeface="Arial" panose="020B0604020202020204" pitchFamily="34" charset="0"/>
              </a:rPr>
              <a:t>Requirements Analysis</a:t>
            </a:r>
          </a:p>
          <a:p>
            <a:pPr>
              <a:buFont typeface="Arial" panose="020B0604020202020204" pitchFamily="34" charset="0"/>
              <a:buChar char="•"/>
            </a:pPr>
            <a:r>
              <a:rPr lang="en-GB" dirty="0">
                <a:latin typeface="Arial" panose="020B0604020202020204" pitchFamily="34" charset="0"/>
              </a:rPr>
              <a:t>Design</a:t>
            </a:r>
          </a:p>
          <a:p>
            <a:pPr>
              <a:buFont typeface="Arial" panose="020B0604020202020204" pitchFamily="34" charset="0"/>
              <a:buChar char="•"/>
            </a:pPr>
            <a:r>
              <a:rPr lang="en-GB" dirty="0">
                <a:latin typeface="Arial" panose="020B0604020202020204" pitchFamily="34" charset="0"/>
              </a:rPr>
              <a:t>Coding</a:t>
            </a:r>
          </a:p>
          <a:p>
            <a:pPr>
              <a:buFont typeface="Arial" panose="020B0604020202020204" pitchFamily="34" charset="0"/>
              <a:buChar char="•"/>
            </a:pPr>
            <a:r>
              <a:rPr lang="en-GB" dirty="0">
                <a:latin typeface="Arial" panose="020B0604020202020204" pitchFamily="34" charset="0"/>
              </a:rPr>
              <a:t>Unit Testing and</a:t>
            </a:r>
          </a:p>
          <a:p>
            <a:pPr>
              <a:buFont typeface="Arial" panose="020B0604020202020204" pitchFamily="34" charset="0"/>
              <a:buChar char="•"/>
            </a:pPr>
            <a:r>
              <a:rPr lang="en-GB" dirty="0">
                <a:latin typeface="Arial" panose="020B0604020202020204" pitchFamily="34" charset="0"/>
              </a:rPr>
              <a:t>Acceptance Testing.</a:t>
            </a:r>
            <a:endParaRPr lang="en-GB" b="0" i="0" dirty="0">
              <a:effectLst/>
              <a:latin typeface="Arial" panose="020B0604020202020204" pitchFamily="34" charset="0"/>
            </a:endParaRPr>
          </a:p>
        </p:txBody>
      </p:sp>
      <p:sp>
        <p:nvSpPr>
          <p:cNvPr id="10" name="Rectangle 9"/>
          <p:cNvSpPr/>
          <p:nvPr/>
        </p:nvSpPr>
        <p:spPr>
          <a:xfrm>
            <a:off x="113052" y="6094159"/>
            <a:ext cx="5873078" cy="646331"/>
          </a:xfrm>
          <a:prstGeom prst="rect">
            <a:avLst/>
          </a:prstGeom>
        </p:spPr>
        <p:txBody>
          <a:bodyPr wrap="square">
            <a:spAutoFit/>
          </a:bodyPr>
          <a:lstStyle/>
          <a:p>
            <a:r>
              <a:rPr lang="en-GB" dirty="0">
                <a:solidFill>
                  <a:srgbClr val="000000"/>
                </a:solidFill>
                <a:latin typeface="Arial" panose="020B0604020202020204" pitchFamily="34" charset="0"/>
              </a:rPr>
              <a:t>At the end of the iteration, a working product is displayed to the customer and important stakeholders.</a:t>
            </a:r>
            <a:endParaRPr lang="en-GB" dirty="0"/>
          </a:p>
        </p:txBody>
      </p:sp>
    </p:spTree>
    <p:extLst>
      <p:ext uri="{BB962C8B-B14F-4D97-AF65-F5344CB8AC3E}">
        <p14:creationId xmlns:p14="http://schemas.microsoft.com/office/powerpoint/2010/main" val="2234261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dissolve">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par>
                          <p:cTn id="14" fill="hold">
                            <p:stCondLst>
                              <p:cond delay="500"/>
                            </p:stCondLst>
                            <p:childTnLst>
                              <p:par>
                                <p:cTn id="15" presetID="2" presetClass="entr" presetSubtype="4" fill="hold"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additive="base">
                                        <p:cTn id="17"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8" dur="10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 calcmode="lin" valueType="num">
                                      <p:cBhvr additive="base">
                                        <p:cTn id="22"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23" dur="10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500"/>
                            </p:stCondLst>
                            <p:childTnLst>
                              <p:par>
                                <p:cTn id="25" presetID="2" presetClass="entr" presetSubtype="4" fill="hold" nodeType="after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 calcmode="lin" valueType="num">
                                      <p:cBhvr additive="base">
                                        <p:cTn id="27"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par>
                          <p:cTn id="29" fill="hold">
                            <p:stCondLst>
                              <p:cond delay="3500"/>
                            </p:stCondLst>
                            <p:childTnLst>
                              <p:par>
                                <p:cTn id="30" presetID="2" presetClass="entr" presetSubtype="4" fill="hold" nodeType="after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 calcmode="lin" valueType="num">
                                      <p:cBhvr additive="base">
                                        <p:cTn id="32"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3" dur="10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par>
                          <p:cTn id="34" fill="hold">
                            <p:stCondLst>
                              <p:cond delay="4500"/>
                            </p:stCondLst>
                            <p:childTnLst>
                              <p:par>
                                <p:cTn id="35" presetID="2" presetClass="entr" presetSubtype="4" fill="hold" nodeType="afterEffect">
                                  <p:stCondLst>
                                    <p:cond delay="0"/>
                                  </p:stCondLst>
                                  <p:childTnLst>
                                    <p:set>
                                      <p:cBhvr>
                                        <p:cTn id="36" dur="1" fill="hold">
                                          <p:stCondLst>
                                            <p:cond delay="0"/>
                                          </p:stCondLst>
                                        </p:cTn>
                                        <p:tgtEl>
                                          <p:spTgt spid="9">
                                            <p:txEl>
                                              <p:pRg st="4" end="4"/>
                                            </p:txEl>
                                          </p:spTgt>
                                        </p:tgtEl>
                                        <p:attrNameLst>
                                          <p:attrName>style.visibility</p:attrName>
                                        </p:attrNameLst>
                                      </p:cBhvr>
                                      <p:to>
                                        <p:strVal val="visible"/>
                                      </p:to>
                                    </p:set>
                                    <p:anim calcmode="lin" valueType="num">
                                      <p:cBhvr additive="base">
                                        <p:cTn id="37"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par>
                          <p:cTn id="39" fill="hold">
                            <p:stCondLst>
                              <p:cond delay="5500"/>
                            </p:stCondLst>
                            <p:childTnLst>
                              <p:par>
                                <p:cTn id="40" presetID="2" presetClass="entr" presetSubtype="4" fill="hold" nodeType="afterEffect">
                                  <p:stCondLst>
                                    <p:cond delay="0"/>
                                  </p:stCondLst>
                                  <p:childTnLst>
                                    <p:set>
                                      <p:cBhvr>
                                        <p:cTn id="41" dur="1" fill="hold">
                                          <p:stCondLst>
                                            <p:cond delay="0"/>
                                          </p:stCondLst>
                                        </p:cTn>
                                        <p:tgtEl>
                                          <p:spTgt spid="9">
                                            <p:txEl>
                                              <p:pRg st="5" end="5"/>
                                            </p:txEl>
                                          </p:spTgt>
                                        </p:tgtEl>
                                        <p:attrNameLst>
                                          <p:attrName>style.visibility</p:attrName>
                                        </p:attrNameLst>
                                      </p:cBhvr>
                                      <p:to>
                                        <p:strVal val="visible"/>
                                      </p:to>
                                    </p:set>
                                    <p:anim calcmode="lin" valueType="num">
                                      <p:cBhvr additive="base">
                                        <p:cTn id="42"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43" dur="1000" fill="hold"/>
                                        <p:tgtEl>
                                          <p:spTgt spid="9">
                                            <p:txEl>
                                              <p:pRg st="5" end="5"/>
                                            </p:txEl>
                                          </p:spTgt>
                                        </p:tgtEl>
                                        <p:attrNameLst>
                                          <p:attrName>ppt_y</p:attrName>
                                        </p:attrNameLst>
                                      </p:cBhvr>
                                      <p:tavLst>
                                        <p:tav tm="0">
                                          <p:val>
                                            <p:strVal val="1+#ppt_h/2"/>
                                          </p:val>
                                        </p:tav>
                                        <p:tav tm="100000">
                                          <p:val>
                                            <p:strVal val="#ppt_y"/>
                                          </p:val>
                                        </p:tav>
                                      </p:tavLst>
                                    </p:anim>
                                  </p:childTnLst>
                                </p:cTn>
                              </p:par>
                            </p:childTnLst>
                          </p:cTn>
                        </p:par>
                        <p:par>
                          <p:cTn id="44" fill="hold">
                            <p:stCondLst>
                              <p:cond delay="6500"/>
                            </p:stCondLst>
                            <p:childTnLst>
                              <p:par>
                                <p:cTn id="45" presetID="2" presetClass="entr" presetSubtype="4"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2000" fill="hold"/>
                                        <p:tgtEl>
                                          <p:spTgt spid="10"/>
                                        </p:tgtEl>
                                        <p:attrNameLst>
                                          <p:attrName>ppt_x</p:attrName>
                                        </p:attrNameLst>
                                      </p:cBhvr>
                                      <p:tavLst>
                                        <p:tav tm="0">
                                          <p:val>
                                            <p:strVal val="#ppt_x"/>
                                          </p:val>
                                        </p:tav>
                                        <p:tav tm="100000">
                                          <p:val>
                                            <p:strVal val="#ppt_x"/>
                                          </p:val>
                                        </p:tav>
                                      </p:tavLst>
                                    </p:anim>
                                    <p:anim calcmode="lin" valueType="num">
                                      <p:cBhvr additive="base">
                                        <p:cTn id="48" dur="20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9000" y="0"/>
            <a:ext cx="9404723" cy="1400530"/>
          </a:xfrm>
        </p:spPr>
        <p:txBody>
          <a:bodyPr/>
          <a:lstStyle/>
          <a:p>
            <a:r>
              <a:rPr lang="en-GB" dirty="0"/>
              <a:t>Agile Model - Advantages</a:t>
            </a:r>
            <a:br>
              <a:rPr lang="en-GB" dirty="0"/>
            </a:br>
            <a:endParaRPr lang="en-GB" dirty="0"/>
          </a:p>
        </p:txBody>
      </p:sp>
      <p:sp>
        <p:nvSpPr>
          <p:cNvPr id="3" name="Content Placeholder 2"/>
          <p:cNvSpPr>
            <a:spLocks noGrp="1"/>
          </p:cNvSpPr>
          <p:nvPr>
            <p:ph idx="1"/>
          </p:nvPr>
        </p:nvSpPr>
        <p:spPr>
          <a:xfrm>
            <a:off x="328398" y="1063417"/>
            <a:ext cx="11171344" cy="5461369"/>
          </a:xfrm>
        </p:spPr>
        <p:txBody>
          <a:bodyPr>
            <a:normAutofit/>
          </a:bodyPr>
          <a:lstStyle/>
          <a:p>
            <a:r>
              <a:rPr lang="en-GB" dirty="0"/>
              <a:t>Is a very realistic approach to software development.</a:t>
            </a:r>
          </a:p>
          <a:p>
            <a:r>
              <a:rPr lang="en-GB" dirty="0"/>
              <a:t>Promotes teamwork and cross training.</a:t>
            </a:r>
          </a:p>
          <a:p>
            <a:r>
              <a:rPr lang="en-GB" dirty="0"/>
              <a:t>Functionality can be developed rapidly and demonstrated.</a:t>
            </a:r>
          </a:p>
          <a:p>
            <a:r>
              <a:rPr lang="en-GB" dirty="0"/>
              <a:t>Resource requirements are minimum.</a:t>
            </a:r>
          </a:p>
          <a:p>
            <a:r>
              <a:rPr lang="en-GB" dirty="0"/>
              <a:t>Suitable for fixed or changing requirements</a:t>
            </a:r>
          </a:p>
          <a:p>
            <a:r>
              <a:rPr lang="en-GB" dirty="0"/>
              <a:t>Delivers early partial working solutions.</a:t>
            </a:r>
          </a:p>
          <a:p>
            <a:r>
              <a:rPr lang="en-GB" dirty="0"/>
              <a:t>Good model for environments that change steadily.</a:t>
            </a:r>
          </a:p>
          <a:p>
            <a:r>
              <a:rPr lang="en-GB" dirty="0"/>
              <a:t>Minimal rules, documentation easily employed.</a:t>
            </a:r>
          </a:p>
          <a:p>
            <a:r>
              <a:rPr lang="en-GB" dirty="0"/>
              <a:t>Enables concurrent development and delivery within an overall planned context.</a:t>
            </a:r>
          </a:p>
          <a:p>
            <a:r>
              <a:rPr lang="en-GB" dirty="0"/>
              <a:t>Little or no planning required.</a:t>
            </a:r>
          </a:p>
          <a:p>
            <a:r>
              <a:rPr lang="en-GB" dirty="0"/>
              <a:t>Easy to manage.</a:t>
            </a:r>
          </a:p>
          <a:p>
            <a:r>
              <a:rPr lang="en-GB" dirty="0"/>
              <a:t>Gives flexibility to developers.</a:t>
            </a:r>
          </a:p>
          <a:p>
            <a:endParaRPr lang="en-GB" dirty="0"/>
          </a:p>
        </p:txBody>
      </p:sp>
      <p:sp>
        <p:nvSpPr>
          <p:cNvPr id="4" name="Slide Number Placeholder 3"/>
          <p:cNvSpPr>
            <a:spLocks noGrp="1"/>
          </p:cNvSpPr>
          <p:nvPr>
            <p:ph type="sldNum" sz="quarter" idx="12"/>
          </p:nvPr>
        </p:nvSpPr>
        <p:spPr/>
        <p:txBody>
          <a:bodyPr/>
          <a:lstStyle/>
          <a:p>
            <a:fld id="{16029373-6C5B-490F-B5A5-38FF4CFBCD5B}" type="slidenum">
              <a:rPr lang="en-US" smtClean="0"/>
              <a:t>3</a:t>
            </a:fld>
            <a:endParaRPr lang="en-US"/>
          </a:p>
        </p:txBody>
      </p:sp>
    </p:spTree>
    <p:extLst>
      <p:ext uri="{BB962C8B-B14F-4D97-AF65-F5344CB8AC3E}">
        <p14:creationId xmlns:p14="http://schemas.microsoft.com/office/powerpoint/2010/main" val="1332846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3895" y="1440736"/>
            <a:ext cx="11372823" cy="5417264"/>
          </a:xfrm>
        </p:spPr>
        <p:txBody>
          <a:bodyPr>
            <a:normAutofit/>
          </a:bodyPr>
          <a:lstStyle/>
          <a:p>
            <a:r>
              <a:rPr lang="en-GB" dirty="0"/>
              <a:t>Not suitable for handling complex dependencies.</a:t>
            </a:r>
          </a:p>
          <a:p>
            <a:r>
              <a:rPr lang="en-GB" dirty="0"/>
              <a:t>More risk of sustainability, maintainability and extensibility.</a:t>
            </a:r>
          </a:p>
          <a:p>
            <a:r>
              <a:rPr lang="en-GB" dirty="0"/>
              <a:t>An overall plan, an agile leader and agile PM practice is a must without which it will not work.</a:t>
            </a:r>
          </a:p>
          <a:p>
            <a:r>
              <a:rPr lang="en-GB" dirty="0"/>
              <a:t>Strict delivery management dictates the scope, functionality to be delivered, and adjustments to meet the deadlines.</a:t>
            </a:r>
          </a:p>
          <a:p>
            <a:r>
              <a:rPr lang="en-GB" dirty="0"/>
              <a:t>Depends heavily on customer interaction, so if customer is not clear, team can be driven in the wrong direction.</a:t>
            </a:r>
          </a:p>
          <a:p>
            <a:r>
              <a:rPr lang="en-GB" dirty="0"/>
              <a:t>There is a very high individual dependency, since there is minimum documentation generated.</a:t>
            </a:r>
          </a:p>
          <a:p>
            <a:r>
              <a:rPr lang="en-GB" dirty="0"/>
              <a:t>Transfer of technology to new team members may be quite challenging due to lack of documentation.</a:t>
            </a:r>
          </a:p>
          <a:p>
            <a:endParaRPr lang="en-GB" dirty="0"/>
          </a:p>
        </p:txBody>
      </p:sp>
      <p:sp>
        <p:nvSpPr>
          <p:cNvPr id="4" name="Slide Number Placeholder 3"/>
          <p:cNvSpPr>
            <a:spLocks noGrp="1"/>
          </p:cNvSpPr>
          <p:nvPr>
            <p:ph type="sldNum" sz="quarter" idx="12"/>
          </p:nvPr>
        </p:nvSpPr>
        <p:spPr/>
        <p:txBody>
          <a:bodyPr/>
          <a:lstStyle/>
          <a:p>
            <a:fld id="{16029373-6C5B-490F-B5A5-38FF4CFBCD5B}" type="slidenum">
              <a:rPr lang="en-US" smtClean="0"/>
              <a:t>4</a:t>
            </a:fld>
            <a:endParaRPr lang="en-US"/>
          </a:p>
        </p:txBody>
      </p:sp>
      <p:sp>
        <p:nvSpPr>
          <p:cNvPr id="5" name="Title 1"/>
          <p:cNvSpPr>
            <a:spLocks noGrp="1"/>
          </p:cNvSpPr>
          <p:nvPr>
            <p:ph type="title"/>
          </p:nvPr>
        </p:nvSpPr>
        <p:spPr>
          <a:xfrm>
            <a:off x="1978966" y="133196"/>
            <a:ext cx="9404723" cy="1400530"/>
          </a:xfrm>
        </p:spPr>
        <p:txBody>
          <a:bodyPr/>
          <a:lstStyle/>
          <a:p>
            <a:r>
              <a:rPr lang="en-GB" dirty="0"/>
              <a:t>Agile Model - Disadvantages</a:t>
            </a:r>
            <a:br>
              <a:rPr lang="en-GB" dirty="0"/>
            </a:br>
            <a:endParaRPr lang="en-GB" dirty="0"/>
          </a:p>
        </p:txBody>
      </p:sp>
    </p:spTree>
    <p:extLst>
      <p:ext uri="{BB962C8B-B14F-4D97-AF65-F5344CB8AC3E}">
        <p14:creationId xmlns:p14="http://schemas.microsoft.com/office/powerpoint/2010/main" val="1818668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748DA-254D-F61B-C70A-709474151690}"/>
              </a:ext>
            </a:extLst>
          </p:cNvPr>
          <p:cNvSpPr>
            <a:spLocks noGrp="1"/>
          </p:cNvSpPr>
          <p:nvPr>
            <p:ph type="title"/>
          </p:nvPr>
        </p:nvSpPr>
        <p:spPr>
          <a:xfrm>
            <a:off x="273972" y="197537"/>
            <a:ext cx="9404723" cy="929515"/>
          </a:xfrm>
        </p:spPr>
        <p:txBody>
          <a:bodyPr/>
          <a:lstStyle/>
          <a:p>
            <a:r>
              <a:rPr lang="en-US" b="1" i="0" dirty="0">
                <a:solidFill>
                  <a:srgbClr val="2F3033"/>
                </a:solidFill>
                <a:effectLst/>
                <a:latin typeface="sofia-pro"/>
              </a:rPr>
              <a:t>Agile vs. Waterfall: </a:t>
            </a:r>
            <a:r>
              <a:rPr lang="en-US" sz="3200" b="1" i="0" dirty="0">
                <a:solidFill>
                  <a:srgbClr val="2F3033"/>
                </a:solidFill>
                <a:effectLst/>
                <a:latin typeface="sofia-pro"/>
              </a:rPr>
              <a:t>Quick Comparison</a:t>
            </a:r>
            <a:endParaRPr lang="en-LU" dirty="0"/>
          </a:p>
        </p:txBody>
      </p:sp>
      <p:sp>
        <p:nvSpPr>
          <p:cNvPr id="4" name="Slide Number Placeholder 3">
            <a:extLst>
              <a:ext uri="{FF2B5EF4-FFF2-40B4-BE49-F238E27FC236}">
                <a16:creationId xmlns:a16="http://schemas.microsoft.com/office/drawing/2014/main" id="{790106A6-58F8-5521-8475-45E3C0317F12}"/>
              </a:ext>
            </a:extLst>
          </p:cNvPr>
          <p:cNvSpPr>
            <a:spLocks noGrp="1"/>
          </p:cNvSpPr>
          <p:nvPr>
            <p:ph type="sldNum" sz="quarter" idx="12"/>
          </p:nvPr>
        </p:nvSpPr>
        <p:spPr/>
        <p:txBody>
          <a:bodyPr/>
          <a:lstStyle/>
          <a:p>
            <a:fld id="{16029373-6C5B-490F-B5A5-38FF4CFBCD5B}" type="slidenum">
              <a:rPr lang="en-US" smtClean="0"/>
              <a:t>5</a:t>
            </a:fld>
            <a:endParaRPr lang="en-US"/>
          </a:p>
        </p:txBody>
      </p:sp>
      <p:pic>
        <p:nvPicPr>
          <p:cNvPr id="2050" name="Picture 2" descr="Agile Software Development Process – Everything You Need to Know">
            <a:extLst>
              <a:ext uri="{FF2B5EF4-FFF2-40B4-BE49-F238E27FC236}">
                <a16:creationId xmlns:a16="http://schemas.microsoft.com/office/drawing/2014/main" id="{24A40E7A-2554-7AF3-5794-D577B5A36F1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790" b="7907"/>
          <a:stretch/>
        </p:blipFill>
        <p:spPr bwMode="auto">
          <a:xfrm>
            <a:off x="840674" y="1199046"/>
            <a:ext cx="9228358" cy="5382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14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dissolv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454" y="0"/>
            <a:ext cx="10143825" cy="1400530"/>
          </a:xfrm>
        </p:spPr>
        <p:txBody>
          <a:bodyPr/>
          <a:lstStyle/>
          <a:p>
            <a:pPr algn="ctr"/>
            <a:r>
              <a:rPr lang="en-GB" sz="4000" dirty="0"/>
              <a:t>SDLC - RAD Model</a:t>
            </a:r>
            <a:br>
              <a:rPr lang="en-GB" sz="4000" dirty="0"/>
            </a:br>
            <a:r>
              <a:rPr lang="en-GB" sz="4000" dirty="0"/>
              <a:t>(Rapid Application Development)</a:t>
            </a:r>
            <a:br>
              <a:rPr lang="en-GB" sz="4000" dirty="0"/>
            </a:br>
            <a:endParaRPr lang="en-GB" sz="4000" dirty="0"/>
          </a:p>
        </p:txBody>
      </p:sp>
      <p:sp>
        <p:nvSpPr>
          <p:cNvPr id="4" name="Slide Number Placeholder 3"/>
          <p:cNvSpPr>
            <a:spLocks noGrp="1"/>
          </p:cNvSpPr>
          <p:nvPr>
            <p:ph type="sldNum" sz="quarter" idx="12"/>
          </p:nvPr>
        </p:nvSpPr>
        <p:spPr/>
        <p:txBody>
          <a:bodyPr/>
          <a:lstStyle/>
          <a:p>
            <a:fld id="{16029373-6C5B-490F-B5A5-38FF4CFBCD5B}" type="slidenum">
              <a:rPr lang="en-US" smtClean="0"/>
              <a:t>6</a:t>
            </a:fld>
            <a:endParaRPr lang="en-US"/>
          </a:p>
        </p:txBody>
      </p:sp>
      <p:pic>
        <p:nvPicPr>
          <p:cNvPr id="8196" name="Picture 4" descr="Rapid Application Development (RAD) Model in Management Information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263" y="1356102"/>
            <a:ext cx="6843527" cy="5501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1655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7277" y="15498"/>
            <a:ext cx="9404723" cy="1400530"/>
          </a:xfrm>
        </p:spPr>
        <p:txBody>
          <a:bodyPr/>
          <a:lstStyle/>
          <a:p>
            <a:r>
              <a:rPr lang="en-GB" dirty="0"/>
              <a:t>RAD Model Design</a:t>
            </a:r>
            <a:br>
              <a:rPr lang="en-GB" dirty="0"/>
            </a:br>
            <a:endParaRPr lang="en-GB" dirty="0"/>
          </a:p>
        </p:txBody>
      </p:sp>
      <p:sp>
        <p:nvSpPr>
          <p:cNvPr id="3" name="Content Placeholder 2"/>
          <p:cNvSpPr>
            <a:spLocks noGrp="1"/>
          </p:cNvSpPr>
          <p:nvPr>
            <p:ph idx="1"/>
          </p:nvPr>
        </p:nvSpPr>
        <p:spPr>
          <a:xfrm>
            <a:off x="250907" y="1063417"/>
            <a:ext cx="11318794" cy="5554359"/>
          </a:xfrm>
        </p:spPr>
        <p:txBody>
          <a:bodyPr>
            <a:normAutofit fontScale="85000" lnSpcReduction="20000"/>
          </a:bodyPr>
          <a:lstStyle/>
          <a:p>
            <a:pPr marL="0" indent="0" algn="just">
              <a:buNone/>
            </a:pPr>
            <a:r>
              <a:rPr lang="en-GB" dirty="0"/>
              <a:t>Following are the various phases..</a:t>
            </a:r>
          </a:p>
          <a:p>
            <a:pPr marL="0" indent="0" algn="just">
              <a:buNone/>
            </a:pPr>
            <a:r>
              <a:rPr lang="en-GB" sz="2600" b="1" dirty="0"/>
              <a:t>Business Modelling</a:t>
            </a:r>
          </a:p>
          <a:p>
            <a:pPr algn="just"/>
            <a:r>
              <a:rPr lang="en-GB" dirty="0"/>
              <a:t>The business model for the product under development is designed in terms of flow of information and the distribution of information between various business channels. A complete business analysis is performed to find the vital information for business, how it can be obtained</a:t>
            </a:r>
          </a:p>
          <a:p>
            <a:pPr marL="0" indent="0" algn="just">
              <a:buNone/>
            </a:pPr>
            <a:r>
              <a:rPr lang="en-GB" sz="2600" b="1" dirty="0"/>
              <a:t>Data Modelling</a:t>
            </a:r>
          </a:p>
          <a:p>
            <a:pPr algn="just"/>
            <a:r>
              <a:rPr lang="en-GB" dirty="0"/>
              <a:t>The attributes of all data sets is identified and defined. The relation between these data objects are established and defined in detail in relevance to the business model.</a:t>
            </a:r>
          </a:p>
          <a:p>
            <a:pPr marL="0" indent="0" algn="just">
              <a:buNone/>
            </a:pPr>
            <a:r>
              <a:rPr lang="en-GB" sz="2600" b="1" dirty="0"/>
              <a:t>Process Modelling</a:t>
            </a:r>
          </a:p>
          <a:p>
            <a:pPr algn="just"/>
            <a:r>
              <a:rPr lang="en-GB" dirty="0"/>
              <a:t>The data object sets defined in the Data Modelling phase are converted to establish the business information flow needed to achieve specific business objectives as per the business model. Process descriptions for adding, deleting, retrieving or modifying a data object are given.</a:t>
            </a:r>
          </a:p>
          <a:p>
            <a:pPr marL="0" indent="0" algn="just">
              <a:buNone/>
            </a:pPr>
            <a:r>
              <a:rPr lang="en-GB" sz="2600" b="1" dirty="0"/>
              <a:t>Application Generation</a:t>
            </a:r>
          </a:p>
          <a:p>
            <a:pPr algn="just"/>
            <a:r>
              <a:rPr lang="en-GB" dirty="0"/>
              <a:t>The actual system is built and coding is done by using automation tools to convert process and data models into actual prototypes.</a:t>
            </a:r>
          </a:p>
          <a:p>
            <a:pPr marL="0" indent="0" algn="just">
              <a:buNone/>
            </a:pPr>
            <a:r>
              <a:rPr lang="en-GB" sz="2600" b="1" dirty="0"/>
              <a:t>Testing and Turnover</a:t>
            </a:r>
          </a:p>
          <a:p>
            <a:pPr algn="just"/>
            <a:r>
              <a:rPr lang="en-GB" dirty="0"/>
              <a:t>The overall testing time is reduced in the RAD model as the prototypes are independently tested during every iteration </a:t>
            </a:r>
          </a:p>
        </p:txBody>
      </p:sp>
      <p:sp>
        <p:nvSpPr>
          <p:cNvPr id="4" name="Slide Number Placeholder 3"/>
          <p:cNvSpPr>
            <a:spLocks noGrp="1"/>
          </p:cNvSpPr>
          <p:nvPr>
            <p:ph type="sldNum" sz="quarter" idx="12"/>
          </p:nvPr>
        </p:nvSpPr>
        <p:spPr/>
        <p:txBody>
          <a:bodyPr/>
          <a:lstStyle/>
          <a:p>
            <a:fld id="{16029373-6C5B-490F-B5A5-38FF4CFBCD5B}" type="slidenum">
              <a:rPr lang="en-US" smtClean="0"/>
              <a:t>7</a:t>
            </a:fld>
            <a:endParaRPr lang="en-US"/>
          </a:p>
        </p:txBody>
      </p:sp>
    </p:spTree>
    <p:extLst>
      <p:ext uri="{BB962C8B-B14F-4D97-AF65-F5344CB8AC3E}">
        <p14:creationId xmlns:p14="http://schemas.microsoft.com/office/powerpoint/2010/main" val="247013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6017" y="295730"/>
            <a:ext cx="9404723" cy="1400530"/>
          </a:xfrm>
        </p:spPr>
        <p:txBody>
          <a:bodyPr/>
          <a:lstStyle/>
          <a:p>
            <a:r>
              <a:rPr lang="en-GB" dirty="0"/>
              <a:t>RAD Model - Advantages</a:t>
            </a:r>
            <a:br>
              <a:rPr lang="en-GB" dirty="0"/>
            </a:br>
            <a:endParaRPr lang="en-GB" dirty="0"/>
          </a:p>
        </p:txBody>
      </p:sp>
      <p:sp>
        <p:nvSpPr>
          <p:cNvPr id="3" name="Content Placeholder 2"/>
          <p:cNvSpPr>
            <a:spLocks noGrp="1"/>
          </p:cNvSpPr>
          <p:nvPr>
            <p:ph idx="1"/>
          </p:nvPr>
        </p:nvSpPr>
        <p:spPr>
          <a:xfrm>
            <a:off x="219909" y="1696260"/>
            <a:ext cx="10970831" cy="4195481"/>
          </a:xfrm>
        </p:spPr>
        <p:txBody>
          <a:bodyPr>
            <a:noAutofit/>
          </a:bodyPr>
          <a:lstStyle/>
          <a:p>
            <a:r>
              <a:rPr lang="en-GB" sz="2400" dirty="0"/>
              <a:t>Changing requirements can be accommodated.</a:t>
            </a:r>
          </a:p>
          <a:p>
            <a:r>
              <a:rPr lang="en-GB" sz="2400" dirty="0"/>
              <a:t>Progress can be measured.</a:t>
            </a:r>
          </a:p>
          <a:p>
            <a:r>
              <a:rPr lang="en-GB" sz="2400" dirty="0"/>
              <a:t>Iteration time can be short with use of powerful RAD tools.</a:t>
            </a:r>
          </a:p>
          <a:p>
            <a:r>
              <a:rPr lang="en-GB" sz="2400" dirty="0"/>
              <a:t>Productivity with fewer people in a short time.</a:t>
            </a:r>
          </a:p>
          <a:p>
            <a:r>
              <a:rPr lang="en-GB" sz="2400" dirty="0"/>
              <a:t>Reduced development time.</a:t>
            </a:r>
          </a:p>
          <a:p>
            <a:r>
              <a:rPr lang="en-GB" sz="2400" dirty="0"/>
              <a:t>Increases reusability of components.</a:t>
            </a:r>
          </a:p>
          <a:p>
            <a:r>
              <a:rPr lang="en-GB" sz="2400" dirty="0"/>
              <a:t>Quick initial reviews occur.</a:t>
            </a:r>
          </a:p>
          <a:p>
            <a:r>
              <a:rPr lang="en-GB" sz="2400" dirty="0"/>
              <a:t>Encourages customer feedback.</a:t>
            </a:r>
          </a:p>
          <a:p>
            <a:r>
              <a:rPr lang="en-GB" sz="2400" dirty="0"/>
              <a:t>Integration from very beginning solves a lot of integration issues.</a:t>
            </a:r>
          </a:p>
          <a:p>
            <a:endParaRPr lang="en-GB" sz="2400" dirty="0"/>
          </a:p>
        </p:txBody>
      </p:sp>
      <p:sp>
        <p:nvSpPr>
          <p:cNvPr id="4" name="Slide Number Placeholder 3"/>
          <p:cNvSpPr>
            <a:spLocks noGrp="1"/>
          </p:cNvSpPr>
          <p:nvPr>
            <p:ph type="sldNum" sz="quarter" idx="12"/>
          </p:nvPr>
        </p:nvSpPr>
        <p:spPr/>
        <p:txBody>
          <a:bodyPr/>
          <a:lstStyle/>
          <a:p>
            <a:fld id="{16029373-6C5B-490F-B5A5-38FF4CFBCD5B}" type="slidenum">
              <a:rPr lang="en-US" smtClean="0"/>
              <a:t>8</a:t>
            </a:fld>
            <a:endParaRPr lang="en-US"/>
          </a:p>
        </p:txBody>
      </p:sp>
    </p:spTree>
    <p:extLst>
      <p:ext uri="{BB962C8B-B14F-4D97-AF65-F5344CB8AC3E}">
        <p14:creationId xmlns:p14="http://schemas.microsoft.com/office/powerpoint/2010/main" val="2418807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1387" y="1558780"/>
            <a:ext cx="11605298" cy="4195481"/>
          </a:xfrm>
        </p:spPr>
        <p:txBody>
          <a:bodyPr>
            <a:noAutofit/>
          </a:bodyPr>
          <a:lstStyle/>
          <a:p>
            <a:r>
              <a:rPr lang="en-GB" sz="2200" dirty="0"/>
              <a:t>Only system that can be modularized can be built using RAD.</a:t>
            </a:r>
          </a:p>
          <a:p>
            <a:r>
              <a:rPr lang="en-GB" sz="2200" dirty="0"/>
              <a:t>Requires highly skilled developers/designers.</a:t>
            </a:r>
          </a:p>
          <a:p>
            <a:r>
              <a:rPr lang="en-GB" sz="2200" dirty="0"/>
              <a:t>High dependency on Modelling skills.</a:t>
            </a:r>
          </a:p>
          <a:p>
            <a:r>
              <a:rPr lang="en-GB" sz="2200" dirty="0"/>
              <a:t>Inapplicable to cheaper projects as cost of Modelling and automated code generation is very high.</a:t>
            </a:r>
          </a:p>
          <a:p>
            <a:r>
              <a:rPr lang="en-GB" sz="2200" dirty="0"/>
              <a:t>Management complexity is more.</a:t>
            </a:r>
          </a:p>
          <a:p>
            <a:r>
              <a:rPr lang="en-GB" sz="2200" dirty="0"/>
              <a:t>Suitable for systems that are component based and scalable.</a:t>
            </a:r>
          </a:p>
          <a:p>
            <a:r>
              <a:rPr lang="en-GB" sz="2200" dirty="0"/>
              <a:t>Requires user involvement throughout the life cycle.</a:t>
            </a:r>
          </a:p>
          <a:p>
            <a:r>
              <a:rPr lang="en-GB" sz="2200" dirty="0"/>
              <a:t>Suitable for project requiring shorter development times.</a:t>
            </a:r>
          </a:p>
          <a:p>
            <a:endParaRPr lang="en-GB" sz="2200" dirty="0"/>
          </a:p>
        </p:txBody>
      </p:sp>
      <p:sp>
        <p:nvSpPr>
          <p:cNvPr id="4" name="Slide Number Placeholder 3"/>
          <p:cNvSpPr>
            <a:spLocks noGrp="1"/>
          </p:cNvSpPr>
          <p:nvPr>
            <p:ph type="sldNum" sz="quarter" idx="12"/>
          </p:nvPr>
        </p:nvSpPr>
        <p:spPr/>
        <p:txBody>
          <a:bodyPr/>
          <a:lstStyle/>
          <a:p>
            <a:fld id="{16029373-6C5B-490F-B5A5-38FF4CFBCD5B}" type="slidenum">
              <a:rPr lang="en-US" smtClean="0"/>
              <a:t>9</a:t>
            </a:fld>
            <a:endParaRPr lang="en-US"/>
          </a:p>
        </p:txBody>
      </p:sp>
      <p:sp>
        <p:nvSpPr>
          <p:cNvPr id="5" name="Title 1"/>
          <p:cNvSpPr>
            <a:spLocks noGrp="1"/>
          </p:cNvSpPr>
          <p:nvPr>
            <p:ph type="title"/>
          </p:nvPr>
        </p:nvSpPr>
        <p:spPr>
          <a:xfrm>
            <a:off x="1786017" y="158250"/>
            <a:ext cx="9404723" cy="1400530"/>
          </a:xfrm>
        </p:spPr>
        <p:txBody>
          <a:bodyPr/>
          <a:lstStyle/>
          <a:p>
            <a:r>
              <a:rPr lang="en-GB" dirty="0"/>
              <a:t>RAD Model - Disadvantages</a:t>
            </a:r>
            <a:br>
              <a:rPr lang="en-GB" dirty="0"/>
            </a:br>
            <a:endParaRPr lang="en-GB" dirty="0"/>
          </a:p>
        </p:txBody>
      </p:sp>
    </p:spTree>
    <p:extLst>
      <p:ext uri="{BB962C8B-B14F-4D97-AF65-F5344CB8AC3E}">
        <p14:creationId xmlns:p14="http://schemas.microsoft.com/office/powerpoint/2010/main" val="2346621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69904</TotalTime>
  <Words>928</Words>
  <Application>Microsoft Macintosh PowerPoint</Application>
  <PresentationFormat>Widescreen</PresentationFormat>
  <Paragraphs>112</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Century Gothic</vt:lpstr>
      <vt:lpstr>sofia-pro</vt:lpstr>
      <vt:lpstr>Time</vt:lpstr>
      <vt:lpstr>Times</vt:lpstr>
      <vt:lpstr>Times New Roman</vt:lpstr>
      <vt:lpstr>Wingdings 3</vt:lpstr>
      <vt:lpstr>Ion</vt:lpstr>
      <vt:lpstr>SDLC-Software Development Life Cycle Models</vt:lpstr>
      <vt:lpstr>SDLC - Agile Model </vt:lpstr>
      <vt:lpstr>Agile Model - Advantages </vt:lpstr>
      <vt:lpstr>Agile Model - Disadvantages </vt:lpstr>
      <vt:lpstr>Agile vs. Waterfall: Quick Comparison</vt:lpstr>
      <vt:lpstr>SDLC - RAD Model (Rapid Application Development) </vt:lpstr>
      <vt:lpstr>RAD Model Design </vt:lpstr>
      <vt:lpstr>RAD Model - Advantages </vt:lpstr>
      <vt:lpstr>RAD Model - Disadvantages </vt:lpstr>
      <vt:lpstr>SDLC - Software Prototype Model </vt:lpstr>
      <vt:lpstr>Prototype Model - Advantages</vt:lpstr>
      <vt:lpstr>Prototype Model - Disadvantages</vt:lpstr>
      <vt:lpstr>The Incremental Model</vt:lpstr>
      <vt:lpstr>Other Process Models </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Affan Yasin</dc:creator>
  <cp:lastModifiedBy>Junaid AKRAM</cp:lastModifiedBy>
  <cp:revision>1140</cp:revision>
  <dcterms:created xsi:type="dcterms:W3CDTF">2018-03-04T12:03:10Z</dcterms:created>
  <dcterms:modified xsi:type="dcterms:W3CDTF">2023-03-07T04:56:04Z</dcterms:modified>
</cp:coreProperties>
</file>