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4"/>
  </p:handoutMasterIdLst>
  <p:sldIdLst>
    <p:sldId id="453" r:id="rId3"/>
    <p:sldId id="454" r:id="rId5"/>
    <p:sldId id="455" r:id="rId6"/>
    <p:sldId id="457" r:id="rId7"/>
    <p:sldId id="458" r:id="rId8"/>
    <p:sldId id="459" r:id="rId9"/>
    <p:sldId id="460" r:id="rId10"/>
    <p:sldId id="461" r:id="rId11"/>
    <p:sldId id="462" r:id="rId12"/>
    <p:sldId id="463" r:id="rId13"/>
    <p:sldId id="464" r:id="rId14"/>
    <p:sldId id="465" r:id="rId15"/>
    <p:sldId id="466" r:id="rId16"/>
    <p:sldId id="467" r:id="rId17"/>
    <p:sldId id="472" r:id="rId18"/>
    <p:sldId id="473" r:id="rId19"/>
    <p:sldId id="476" r:id="rId20"/>
    <p:sldId id="477" r:id="rId21"/>
    <p:sldId id="478" r:id="rId22"/>
    <p:sldId id="484" r:id="rId23"/>
    <p:sldId id="485" r:id="rId24"/>
    <p:sldId id="486" r:id="rId25"/>
    <p:sldId id="487" r:id="rId26"/>
    <p:sldId id="488" r:id="rId27"/>
    <p:sldId id="489" r:id="rId28"/>
    <p:sldId id="491" r:id="rId29"/>
    <p:sldId id="493" r:id="rId30"/>
    <p:sldId id="498" r:id="rId31"/>
    <p:sldId id="501" r:id="rId32"/>
    <p:sldId id="502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8A16A07-4D19-4CB8-B209-62E7B753616A}">
          <p14:sldIdLst>
            <p14:sldId id="453"/>
            <p14:sldId id="454"/>
            <p14:sldId id="455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5"/>
            <p14:sldId id="466"/>
            <p14:sldId id="467"/>
            <p14:sldId id="472"/>
            <p14:sldId id="473"/>
            <p14:sldId id="476"/>
            <p14:sldId id="477"/>
            <p14:sldId id="478"/>
            <p14:sldId id="484"/>
            <p14:sldId id="485"/>
            <p14:sldId id="486"/>
            <p14:sldId id="487"/>
            <p14:sldId id="488"/>
            <p14:sldId id="489"/>
            <p14:sldId id="491"/>
            <p14:sldId id="493"/>
            <p14:sldId id="498"/>
            <p14:sldId id="501"/>
            <p14:sldId id="50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38" autoAdjust="0"/>
    <p:restoredTop sz="94474" autoAdjust="0"/>
  </p:normalViewPr>
  <p:slideViewPr>
    <p:cSldViewPr snapToGrid="0">
      <p:cViewPr varScale="1">
        <p:scale>
          <a:sx n="128" d="100"/>
          <a:sy n="128" d="100"/>
        </p:scale>
        <p:origin x="568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handoutMaster" Target="handoutMasters/handoutMaster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AA3C71-5DBA-4B66-910D-FD11E3CEDA2E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0D3699-7E59-48A1-B0C5-638511863851}" type="slidenum">
              <a:rPr lang="en-GB" smtClean="0"/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030FA-4770-480D-BCFE-915EE08CD6C5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6A399-2552-43E4-BEFA-619E0530D67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1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800588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2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1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  <a:endParaRPr lang="en-US" sz="12200" dirty="0"/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  <a:endParaRPr lang="en-US" sz="122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4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60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1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1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1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50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2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6" y="4250950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5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3" y="4827211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1" y="425095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700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6" y="4827209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1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4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4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791200" y="2810328"/>
            <a:ext cx="6197600" cy="5334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40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FFFFFF"/>
                </a:solidFill>
                <a:latin typeface="Segoe UI Light" pitchFamily="34" charset="0"/>
              </a:rPr>
              <a:t>Section name</a:t>
            </a:r>
            <a:endParaRPr lang="en-US" dirty="0"/>
          </a:p>
        </p:txBody>
      </p:sp>
      <p:sp>
        <p:nvSpPr>
          <p:cNvPr id="10" name="Oval 12"/>
          <p:cNvSpPr>
            <a:spLocks noChangeArrowheads="1"/>
          </p:cNvSpPr>
          <p:nvPr userDrawn="1"/>
        </p:nvSpPr>
        <p:spPr bwMode="auto">
          <a:xfrm>
            <a:off x="5384800" y="3048000"/>
            <a:ext cx="254000" cy="190500"/>
          </a:xfrm>
          <a:prstGeom prst="ellipse">
            <a:avLst/>
          </a:prstGeom>
          <a:solidFill>
            <a:srgbClr val="D0243C"/>
          </a:solidFill>
          <a:ln w="9525">
            <a:noFill/>
            <a:round/>
          </a:ln>
        </p:spPr>
        <p:txBody>
          <a:bodyPr wrap="none" anchor="ctr"/>
          <a:lstStyle/>
          <a:p>
            <a:endParaRPr lang="en-US" sz="180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791200" y="2810328"/>
            <a:ext cx="6197600" cy="5334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40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FFFFFF"/>
                </a:solidFill>
                <a:latin typeface="Segoe UI Light" pitchFamily="34" charset="0"/>
              </a:rPr>
              <a:t>Section name</a:t>
            </a:r>
            <a:endParaRPr lang="en-US" dirty="0"/>
          </a:p>
        </p:txBody>
      </p:sp>
      <p:sp>
        <p:nvSpPr>
          <p:cNvPr id="10" name="Oval 12"/>
          <p:cNvSpPr>
            <a:spLocks noChangeArrowheads="1"/>
          </p:cNvSpPr>
          <p:nvPr userDrawn="1"/>
        </p:nvSpPr>
        <p:spPr bwMode="auto">
          <a:xfrm>
            <a:off x="5384800" y="3048000"/>
            <a:ext cx="254000" cy="190500"/>
          </a:xfrm>
          <a:prstGeom prst="ellipse">
            <a:avLst/>
          </a:prstGeom>
          <a:solidFill>
            <a:srgbClr val="D0243C"/>
          </a:solidFill>
          <a:ln w="9525">
            <a:noFill/>
            <a:round/>
          </a:ln>
        </p:spPr>
        <p:txBody>
          <a:bodyPr wrap="none" anchor="ctr"/>
          <a:lstStyle/>
          <a:p>
            <a:endParaRPr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791200" y="2810328"/>
            <a:ext cx="6197600" cy="5334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40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FFFFFF"/>
                </a:solidFill>
                <a:latin typeface="Segoe UI Light" pitchFamily="34" charset="0"/>
              </a:rPr>
              <a:t>Section name</a:t>
            </a:r>
            <a:endParaRPr lang="en-US" dirty="0"/>
          </a:p>
        </p:txBody>
      </p:sp>
      <p:sp>
        <p:nvSpPr>
          <p:cNvPr id="10" name="Oval 12"/>
          <p:cNvSpPr>
            <a:spLocks noChangeArrowheads="1"/>
          </p:cNvSpPr>
          <p:nvPr userDrawn="1"/>
        </p:nvSpPr>
        <p:spPr bwMode="auto">
          <a:xfrm>
            <a:off x="5384800" y="3048000"/>
            <a:ext cx="254000" cy="190500"/>
          </a:xfrm>
          <a:prstGeom prst="ellipse">
            <a:avLst/>
          </a:prstGeom>
          <a:solidFill>
            <a:srgbClr val="D0243C"/>
          </a:solidFill>
          <a:ln w="9525">
            <a:noFill/>
            <a:round/>
          </a:ln>
        </p:spPr>
        <p:txBody>
          <a:bodyPr wrap="none" anchor="ctr"/>
          <a:lstStyle/>
          <a:p>
            <a:endParaRPr lang="en-US" sz="1800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5791200" y="2810328"/>
            <a:ext cx="6197600" cy="5334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 sz="4000">
                <a:solidFill>
                  <a:schemeClr val="bg1"/>
                </a:solidFill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FFFFFF"/>
                </a:solidFill>
                <a:latin typeface="Segoe UI Light" pitchFamily="34" charset="0"/>
              </a:rPr>
              <a:t>Section name</a:t>
            </a:r>
            <a:endParaRPr lang="en-US" dirty="0"/>
          </a:p>
        </p:txBody>
      </p:sp>
      <p:sp>
        <p:nvSpPr>
          <p:cNvPr id="10" name="Oval 12"/>
          <p:cNvSpPr>
            <a:spLocks noChangeArrowheads="1"/>
          </p:cNvSpPr>
          <p:nvPr userDrawn="1"/>
        </p:nvSpPr>
        <p:spPr bwMode="auto">
          <a:xfrm>
            <a:off x="5384800" y="3048000"/>
            <a:ext cx="254000" cy="190500"/>
          </a:xfrm>
          <a:prstGeom prst="ellipse">
            <a:avLst/>
          </a:prstGeom>
          <a:solidFill>
            <a:srgbClr val="D0243C"/>
          </a:solidFill>
          <a:ln w="9525">
            <a:noFill/>
            <a:round/>
          </a:ln>
        </p:spPr>
        <p:txBody>
          <a:bodyPr wrap="none" anchor="ctr"/>
          <a:lstStyle/>
          <a:p>
            <a:endParaRPr lang="en-US" sz="1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2861734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3" y="2060576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4" y="2056093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3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7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1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8" y="1854193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6" Type="http://schemas.openxmlformats.org/officeDocument/2006/relationships/theme" Target="../theme/theme1.xml"/><Relationship Id="rId25" Type="http://schemas.openxmlformats.org/officeDocument/2006/relationships/image" Target="../media/image4.png"/><Relationship Id="rId24" Type="http://schemas.openxmlformats.org/officeDocument/2006/relationships/image" Target="../media/image3.png"/><Relationship Id="rId23" Type="http://schemas.openxmlformats.org/officeDocument/2006/relationships/image" Target="../media/image2.png"/><Relationship Id="rId22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>
            <a:fillRect/>
          </a:stretch>
        </p:blipFill>
        <p:spPr>
          <a:xfrm>
            <a:off x="0" y="2669686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>
            <a:fillRect/>
          </a:stretch>
        </p:blipFill>
        <p:spPr>
          <a:xfrm>
            <a:off x="1" y="2892348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>
            <a:fillRect/>
          </a:stretch>
        </p:blipFill>
        <p:spPr>
          <a:xfrm>
            <a:off x="7999413" y="1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>
            <a:fillRect/>
          </a:stretch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3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2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2052919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40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4" y="322529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1" y="295730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571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2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mailto:junaid.akram@culahore.edu.pk" TargetMode="External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609" y="1612798"/>
            <a:ext cx="10842171" cy="1798319"/>
          </a:xfrm>
        </p:spPr>
        <p:txBody>
          <a:bodyPr/>
          <a:lstStyle/>
          <a:p>
            <a:pPr algn="ctr"/>
            <a:r>
              <a:rPr lang="en-CA" altLang="en-US" sz="6000" dirty="0"/>
              <a:t>Requirements Analysis and Specification</a:t>
            </a:r>
            <a:endParaRPr lang="en-CA" altLang="en-US" sz="6000" dirty="0"/>
          </a:p>
        </p:txBody>
      </p:sp>
      <p:sp>
        <p:nvSpPr>
          <p:cNvPr id="10" name="Rectangle 9"/>
          <p:cNvSpPr/>
          <p:nvPr/>
        </p:nvSpPr>
        <p:spPr>
          <a:xfrm>
            <a:off x="2755900" y="2834208"/>
            <a:ext cx="60961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68240" y="3394075"/>
            <a:ext cx="838835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400" b="1" dirty="0">
                <a:solidFill>
                  <a:srgbClr val="1E5155"/>
                </a:solidFill>
                <a:ea typeface="+mj-ea"/>
                <a:cs typeface="+mj-cs"/>
              </a:rPr>
              <a:t>By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  <p:sp>
        <p:nvSpPr>
          <p:cNvPr id="8" name="Subtitle 2"/>
          <p:cNvSpPr txBox="1"/>
          <p:nvPr/>
        </p:nvSpPr>
        <p:spPr>
          <a:xfrm>
            <a:off x="1872795" y="4399311"/>
            <a:ext cx="7488091" cy="23917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3600" b="1">
                <a:solidFill>
                  <a:schemeClr val="tx1">
                    <a:lumMod val="95000"/>
                    <a:lumOff val="5000"/>
                  </a:schemeClr>
                </a:solidFill>
              </a:rPr>
              <a:t>D</a:t>
            </a:r>
            <a:r>
              <a:rPr lang="en-US" sz="3600" b="1" cap="none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n-US" sz="3600" b="1">
                <a:solidFill>
                  <a:schemeClr val="tx1">
                    <a:lumMod val="95000"/>
                    <a:lumOff val="5000"/>
                  </a:schemeClr>
                </a:solidFill>
              </a:rPr>
              <a:t>. Junaid </a:t>
            </a:r>
            <a:r>
              <a:rPr lang="en-GB" sz="3600" b="1">
                <a:solidFill>
                  <a:schemeClr val="tx1">
                    <a:lumMod val="95000"/>
                    <a:lumOff val="5000"/>
                  </a:schemeClr>
                </a:solidFill>
              </a:rPr>
              <a:t>Akram</a:t>
            </a:r>
            <a:endParaRPr lang="en-US" sz="3600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en-US" sz="900"/>
          </a:p>
          <a:p>
            <a:pPr algn="ctr"/>
            <a:r>
              <a:rPr lang="en-US" altLang="en-US" sz="1400">
                <a:solidFill>
                  <a:srgbClr val="000000"/>
                </a:solidFill>
                <a:latin typeface="Time"/>
              </a:rPr>
              <a:t>Assistant Professor, Department of Computer Science COMSATS (Lahore)</a:t>
            </a:r>
            <a:endParaRPr lang="en-US" altLang="en-US" sz="1400">
              <a:solidFill>
                <a:srgbClr val="000000"/>
              </a:solidFill>
              <a:latin typeface="Time"/>
            </a:endParaRP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6582"/>
    </mc:Choice>
    <mc:Fallback>
      <p:transition spd="slow" advTm="658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Requirements imprecision</a:t>
            </a:r>
            <a:endParaRPr lang="en-GB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2898" y="1853529"/>
            <a:ext cx="11545887" cy="4195481"/>
          </a:xfrm>
        </p:spPr>
        <p:txBody>
          <a:bodyPr>
            <a:noAutofit/>
          </a:bodyPr>
          <a:lstStyle/>
          <a:p>
            <a:r>
              <a:rPr lang="en-GB" altLang="en-US" sz="2800" dirty="0"/>
              <a:t>Problems arise when requirements are not precisely stated</a:t>
            </a:r>
            <a:endParaRPr lang="en-GB" altLang="en-US" sz="2800" dirty="0"/>
          </a:p>
          <a:p>
            <a:r>
              <a:rPr lang="en-GB" altLang="en-US" sz="2800" dirty="0">
                <a:solidFill>
                  <a:srgbClr val="FF0000"/>
                </a:solidFill>
              </a:rPr>
              <a:t>Ambiguous requirements</a:t>
            </a:r>
            <a:r>
              <a:rPr lang="en-GB" altLang="en-US" sz="2800" dirty="0"/>
              <a:t> may be interpreted in different ways by developers and users</a:t>
            </a:r>
            <a:endParaRPr lang="en-GB" altLang="en-US" sz="2800" dirty="0"/>
          </a:p>
          <a:p>
            <a:r>
              <a:rPr lang="en-GB" altLang="en-US" sz="2800" dirty="0"/>
              <a:t>Consider the term ‘appropriate viewers’</a:t>
            </a:r>
            <a:endParaRPr lang="en-GB" altLang="en-US" sz="2800" dirty="0"/>
          </a:p>
          <a:p>
            <a:pPr lvl="1"/>
            <a:r>
              <a:rPr lang="en-GB" altLang="en-US" sz="2400" dirty="0"/>
              <a:t>User intention - special purpose viewer for each different document type</a:t>
            </a:r>
            <a:endParaRPr lang="en-GB" altLang="en-US" sz="2400" dirty="0"/>
          </a:p>
          <a:p>
            <a:pPr lvl="1"/>
            <a:r>
              <a:rPr lang="en-GB" altLang="en-US" sz="2400" dirty="0"/>
              <a:t>Developer interpretation - Provide a text viewer that shows the contents of the document</a:t>
            </a:r>
            <a:endParaRPr lang="en-GB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350837" y="295873"/>
            <a:ext cx="10402888" cy="1400530"/>
          </a:xfrm>
        </p:spPr>
        <p:txBody>
          <a:bodyPr/>
          <a:lstStyle/>
          <a:p>
            <a:r>
              <a:rPr lang="en-GB" altLang="en-US" sz="3600" dirty="0"/>
              <a:t>Requirements </a:t>
            </a:r>
            <a:r>
              <a:rPr lang="en-US" altLang="en-GB" sz="3600" dirty="0"/>
              <a:t>C</a:t>
            </a:r>
            <a:r>
              <a:rPr lang="en-GB" altLang="en-US" sz="3600" dirty="0"/>
              <a:t>ompleteness and </a:t>
            </a:r>
            <a:r>
              <a:rPr lang="en-US" altLang="en-GB" sz="3600" dirty="0"/>
              <a:t>C</a:t>
            </a:r>
            <a:r>
              <a:rPr lang="en-GB" altLang="en-US" sz="3600" dirty="0"/>
              <a:t>onsistency</a:t>
            </a:r>
            <a:endParaRPr lang="en-GB" altLang="en-US" sz="4800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520" y="1696720"/>
            <a:ext cx="11447780" cy="4195445"/>
          </a:xfrm>
        </p:spPr>
        <p:txBody>
          <a:bodyPr>
            <a:noAutofit/>
          </a:bodyPr>
          <a:lstStyle/>
          <a:p>
            <a:r>
              <a:rPr lang="en-GB" altLang="en-US" sz="2400" dirty="0"/>
              <a:t>In principle requirements should be both complete and consistent</a:t>
            </a:r>
            <a:endParaRPr lang="en-GB" altLang="en-US" sz="2400" dirty="0"/>
          </a:p>
          <a:p>
            <a:r>
              <a:rPr lang="en-GB" altLang="en-US" sz="2400" dirty="0"/>
              <a:t>Complete</a:t>
            </a:r>
            <a:endParaRPr lang="en-GB" altLang="en-US" sz="2400" dirty="0"/>
          </a:p>
          <a:p>
            <a:pPr lvl="1"/>
            <a:r>
              <a:rPr lang="en-GB" altLang="en-US" sz="2000" dirty="0"/>
              <a:t>They should include descriptions of all facilities required</a:t>
            </a:r>
            <a:endParaRPr lang="en-GB" altLang="en-US" sz="2000" dirty="0"/>
          </a:p>
          <a:p>
            <a:r>
              <a:rPr lang="en-GB" altLang="en-US" sz="2400" dirty="0"/>
              <a:t>Consistent</a:t>
            </a:r>
            <a:endParaRPr lang="en-GB" altLang="en-US" sz="2400" dirty="0"/>
          </a:p>
          <a:p>
            <a:pPr lvl="1"/>
            <a:r>
              <a:rPr lang="en-GB" altLang="en-US" sz="2000" dirty="0">
                <a:solidFill>
                  <a:srgbClr val="FF0000"/>
                </a:solidFill>
              </a:rPr>
              <a:t>There should be no conflicts or contradictions in the descriptions of the system</a:t>
            </a:r>
            <a:r>
              <a:rPr lang="en-GB" altLang="en-US" sz="2000" dirty="0"/>
              <a:t> facilities</a:t>
            </a:r>
            <a:endParaRPr lang="en-GB" altLang="en-US" sz="2000" dirty="0"/>
          </a:p>
          <a:p>
            <a:r>
              <a:rPr lang="en-GB" altLang="en-US" sz="2400" dirty="0"/>
              <a:t>In practice, it is impossible to produce a complete and consistent requirements document</a:t>
            </a:r>
            <a:endParaRPr lang="en-GB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sz="4600" dirty="0"/>
              <a:t>Non-</a:t>
            </a:r>
            <a:r>
              <a:rPr lang="en-US" altLang="en-GB" sz="4600" dirty="0"/>
              <a:t>F</a:t>
            </a:r>
            <a:r>
              <a:rPr lang="en-GB" altLang="en-US" sz="4600" dirty="0"/>
              <a:t>unctional </a:t>
            </a:r>
            <a:r>
              <a:rPr lang="en-US" altLang="en-GB" sz="4600" dirty="0"/>
              <a:t>R</a:t>
            </a:r>
            <a:r>
              <a:rPr lang="en-GB" altLang="en-US" sz="4600" dirty="0"/>
              <a:t>equirements</a:t>
            </a:r>
            <a:endParaRPr lang="en-GB" altLang="en-US" sz="4600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4348" y="1731963"/>
            <a:ext cx="11202987" cy="4195481"/>
          </a:xfrm>
          <a:noFill/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GB" altLang="en-US" sz="2400" dirty="0"/>
              <a:t>Define system properties and constraints e.g. </a:t>
            </a:r>
            <a:r>
              <a:rPr lang="en-GB" altLang="en-US" sz="2400" dirty="0">
                <a:solidFill>
                  <a:srgbClr val="FF0000"/>
                </a:solidFill>
              </a:rPr>
              <a:t>reliability, response time and storage requirements</a:t>
            </a:r>
            <a:r>
              <a:rPr lang="en-GB" altLang="en-US" sz="2400" dirty="0"/>
              <a:t>. Constraints are I/O device capability, system representations, etc.</a:t>
            </a:r>
            <a:endParaRPr lang="en-GB" altLang="en-US" sz="2400" dirty="0"/>
          </a:p>
          <a:p>
            <a:pPr algn="just">
              <a:lnSpc>
                <a:spcPct val="150000"/>
              </a:lnSpc>
            </a:pPr>
            <a:r>
              <a:rPr lang="en-GB" altLang="en-US" sz="2400" dirty="0"/>
              <a:t>Process requirements may also be specified mandating a particular CASE system, programming language or development method</a:t>
            </a:r>
            <a:endParaRPr lang="en-GB" altLang="en-US" sz="2400" dirty="0"/>
          </a:p>
          <a:p>
            <a:pPr algn="just">
              <a:lnSpc>
                <a:spcPct val="150000"/>
              </a:lnSpc>
            </a:pPr>
            <a:r>
              <a:rPr lang="en-GB" altLang="en-US" sz="2400" dirty="0">
                <a:solidFill>
                  <a:srgbClr val="FF0000"/>
                </a:solidFill>
              </a:rPr>
              <a:t>Non-functional requirements may be more critical than functional requirements. If these are not met, the system is useless</a:t>
            </a:r>
            <a:endParaRPr lang="en-GB" altLang="en-US" sz="2400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 sz="4800" dirty="0"/>
              <a:t>Non-</a:t>
            </a:r>
            <a:r>
              <a:rPr lang="en-US" altLang="en-GB" sz="4800" dirty="0"/>
              <a:t>F</a:t>
            </a:r>
            <a:r>
              <a:rPr lang="en-GB" altLang="en-US" sz="4800" dirty="0"/>
              <a:t>unctional </a:t>
            </a:r>
            <a:r>
              <a:rPr lang="en-US" altLang="en-GB" sz="4800" dirty="0"/>
              <a:t>C</a:t>
            </a:r>
            <a:r>
              <a:rPr lang="en-GB" altLang="en-US" sz="4800" dirty="0"/>
              <a:t>lassifications</a:t>
            </a:r>
            <a:endParaRPr lang="en-GB" altLang="en-US" sz="4800" dirty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1570355"/>
            <a:ext cx="11633200" cy="4900295"/>
          </a:xfrm>
          <a:noFill/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altLang="en-US" sz="2800" dirty="0"/>
              <a:t>Product requirements</a:t>
            </a:r>
            <a:endParaRPr lang="en-GB" altLang="en-US" sz="2800" dirty="0"/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Requirements which specify that the delivered product must behave in a particular way e.g. execution speed, reliability, etc.</a:t>
            </a:r>
            <a:endParaRPr lang="en-GB" altLang="en-US" sz="2400" dirty="0"/>
          </a:p>
          <a:p>
            <a:pPr>
              <a:lnSpc>
                <a:spcPct val="90000"/>
              </a:lnSpc>
            </a:pPr>
            <a:r>
              <a:rPr lang="en-GB" altLang="en-US" sz="2800" dirty="0"/>
              <a:t>Organisational requirements</a:t>
            </a:r>
            <a:endParaRPr lang="en-GB" altLang="en-US" sz="2800" dirty="0"/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Requirements which are a consequence of organisational policies and procedures e.g. process standards used, implementation requirements, etc.</a:t>
            </a:r>
            <a:endParaRPr lang="en-GB" altLang="en-US" sz="2400" dirty="0"/>
          </a:p>
          <a:p>
            <a:pPr>
              <a:lnSpc>
                <a:spcPct val="90000"/>
              </a:lnSpc>
            </a:pPr>
            <a:r>
              <a:rPr lang="en-GB" altLang="en-US" sz="2800" dirty="0"/>
              <a:t>External requirements</a:t>
            </a:r>
            <a:endParaRPr lang="en-GB" altLang="en-US" sz="2800" dirty="0"/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Requirements which arise from factors which are external to the system and its development process e.g. interoperability requirements, legislative requirements, etc.</a:t>
            </a:r>
            <a:endParaRPr lang="en-GB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33412" y="110770"/>
            <a:ext cx="9404723" cy="1400530"/>
          </a:xfrm>
          <a:noFill/>
        </p:spPr>
        <p:txBody>
          <a:bodyPr/>
          <a:lstStyle/>
          <a:p>
            <a:r>
              <a:rPr lang="en-GB" altLang="en-US" dirty="0"/>
              <a:t>Non-</a:t>
            </a:r>
            <a:r>
              <a:rPr lang="en-US" altLang="en-GB" dirty="0"/>
              <a:t>F</a:t>
            </a:r>
            <a:r>
              <a:rPr lang="en-GB" altLang="en-US" dirty="0"/>
              <a:t>unctional </a:t>
            </a:r>
            <a:r>
              <a:rPr lang="en-US" altLang="en-GB" dirty="0"/>
              <a:t>R</a:t>
            </a:r>
            <a:r>
              <a:rPr lang="en-GB" altLang="en-US" dirty="0"/>
              <a:t>equirement </a:t>
            </a:r>
            <a:r>
              <a:rPr lang="en-US" altLang="en-GB" dirty="0"/>
              <a:t>T</a:t>
            </a:r>
            <a:r>
              <a:rPr lang="en-GB" altLang="en-US" dirty="0"/>
              <a:t>ypes</a:t>
            </a:r>
            <a:endParaRPr lang="en-GB" altLang="en-US" dirty="0"/>
          </a:p>
        </p:txBody>
      </p:sp>
      <p:pic>
        <p:nvPicPr>
          <p:cNvPr id="37891" name="Picture 3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054100"/>
            <a:ext cx="10490200" cy="580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800" dirty="0"/>
              <a:t>Requirements interaction</a:t>
            </a:r>
            <a:endParaRPr lang="en-GB" altLang="en-US" sz="4800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813" y="1853248"/>
            <a:ext cx="11545887" cy="4195481"/>
          </a:xfrm>
        </p:spPr>
        <p:txBody>
          <a:bodyPr>
            <a:noAutofit/>
          </a:bodyPr>
          <a:lstStyle/>
          <a:p>
            <a:r>
              <a:rPr lang="en-GB" altLang="en-US" sz="2800" dirty="0"/>
              <a:t>Conflicts between different non-functional requirements are common in complex systems</a:t>
            </a:r>
            <a:endParaRPr lang="en-GB" altLang="en-US" sz="2800" dirty="0"/>
          </a:p>
          <a:p>
            <a:r>
              <a:rPr lang="en-GB" altLang="en-US" sz="2800" dirty="0">
                <a:solidFill>
                  <a:srgbClr val="FF0000"/>
                </a:solidFill>
              </a:rPr>
              <a:t>Spacecraft</a:t>
            </a:r>
            <a:r>
              <a:rPr lang="en-GB" altLang="en-US" sz="2800" dirty="0"/>
              <a:t> system</a:t>
            </a:r>
            <a:endParaRPr lang="en-GB" altLang="en-US" sz="2800" dirty="0"/>
          </a:p>
          <a:p>
            <a:pPr lvl="1"/>
            <a:r>
              <a:rPr lang="en-GB" altLang="en-US" sz="2400" dirty="0">
                <a:solidFill>
                  <a:srgbClr val="FF0000"/>
                </a:solidFill>
              </a:rPr>
              <a:t>To minimise weight</a:t>
            </a:r>
            <a:r>
              <a:rPr lang="en-GB" altLang="en-US" sz="2400" dirty="0"/>
              <a:t>, the number of separate chips in the system should be minimised</a:t>
            </a:r>
            <a:endParaRPr lang="en-GB" altLang="en-US" sz="2400" dirty="0"/>
          </a:p>
          <a:p>
            <a:pPr lvl="1"/>
            <a:r>
              <a:rPr lang="en-GB" altLang="en-US" sz="2400" dirty="0"/>
              <a:t>To </a:t>
            </a:r>
            <a:r>
              <a:rPr lang="en-GB" altLang="en-US" sz="2400" dirty="0">
                <a:solidFill>
                  <a:srgbClr val="FF0000"/>
                </a:solidFill>
              </a:rPr>
              <a:t>minimise power consumption</a:t>
            </a:r>
            <a:r>
              <a:rPr lang="en-GB" altLang="en-US" sz="2400" dirty="0"/>
              <a:t>, lower power chips should be used</a:t>
            </a:r>
            <a:endParaRPr lang="en-GB" altLang="en-US" sz="2400" dirty="0"/>
          </a:p>
          <a:p>
            <a:pPr lvl="1"/>
            <a:r>
              <a:rPr lang="en-GB" altLang="en-US" sz="2400" dirty="0"/>
              <a:t>However, using low power chips may mean that more chips have to be used. Which is the most critical requirement?</a:t>
            </a:r>
            <a:endParaRPr lang="en-GB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4400" dirty="0"/>
              <a:t>Domain </a:t>
            </a:r>
            <a:r>
              <a:rPr lang="en-US" altLang="en-GB" sz="4400" dirty="0"/>
              <a:t>R</a:t>
            </a:r>
            <a:r>
              <a:rPr lang="en-GB" altLang="en-US" sz="4400" dirty="0"/>
              <a:t>equirements</a:t>
            </a:r>
            <a:endParaRPr lang="en-GB" altLang="en-US" sz="4400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0213" y="2281519"/>
            <a:ext cx="11431587" cy="4195481"/>
          </a:xfrm>
        </p:spPr>
        <p:txBody>
          <a:bodyPr>
            <a:normAutofit/>
          </a:bodyPr>
          <a:lstStyle/>
          <a:p>
            <a:r>
              <a:rPr lang="en-GB" altLang="en-US" sz="2400" dirty="0"/>
              <a:t>Derived from the application domain and describe system characteristics and features that reflect the domain</a:t>
            </a:r>
            <a:endParaRPr lang="en-GB" altLang="en-US" sz="2400" dirty="0"/>
          </a:p>
          <a:p>
            <a:r>
              <a:rPr lang="en-GB" altLang="en-US" sz="2400" dirty="0"/>
              <a:t>May be new functional requirements, constraints on existing requirements or define specific computations</a:t>
            </a:r>
            <a:endParaRPr lang="en-GB" altLang="en-US" sz="2400" dirty="0"/>
          </a:p>
          <a:p>
            <a:r>
              <a:rPr lang="en-GB" altLang="en-US" sz="2400" dirty="0">
                <a:solidFill>
                  <a:srgbClr val="FF0000"/>
                </a:solidFill>
              </a:rPr>
              <a:t>If domain requirements are not satisfied, the system may be unworkable</a:t>
            </a:r>
            <a:endParaRPr lang="en-GB" altLang="en-US" sz="2400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Domain requirements problems</a:t>
            </a:r>
            <a:endParaRPr lang="en-GB" alt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853248"/>
            <a:ext cx="11190287" cy="4195481"/>
          </a:xfrm>
        </p:spPr>
        <p:txBody>
          <a:bodyPr>
            <a:normAutofit/>
          </a:bodyPr>
          <a:lstStyle/>
          <a:p>
            <a:r>
              <a:rPr lang="en-GB" altLang="en-US" sz="2400" dirty="0" err="1"/>
              <a:t>Understandability</a:t>
            </a:r>
            <a:endParaRPr lang="en-GB" altLang="en-US" sz="2400" dirty="0"/>
          </a:p>
          <a:p>
            <a:pPr lvl="1"/>
            <a:r>
              <a:rPr lang="en-GB" altLang="en-US" sz="2200" dirty="0">
                <a:solidFill>
                  <a:srgbClr val="FF0000"/>
                </a:solidFill>
              </a:rPr>
              <a:t>Requirements are expressed in the language of the application domain</a:t>
            </a:r>
            <a:endParaRPr lang="en-GB" altLang="en-US" sz="2200" dirty="0">
              <a:solidFill>
                <a:srgbClr val="FF0000"/>
              </a:solidFill>
            </a:endParaRPr>
          </a:p>
          <a:p>
            <a:pPr lvl="1"/>
            <a:r>
              <a:rPr lang="en-GB" altLang="en-US" sz="2200" dirty="0"/>
              <a:t>This is often not understood by software engineers developing the system</a:t>
            </a:r>
            <a:endParaRPr lang="en-GB" altLang="en-US" sz="2200" dirty="0"/>
          </a:p>
          <a:p>
            <a:pPr lvl="1"/>
            <a:endParaRPr lang="en-GB" altLang="en-US" sz="2200" dirty="0"/>
          </a:p>
          <a:p>
            <a:r>
              <a:rPr lang="en-GB" altLang="en-US" sz="2400" dirty="0"/>
              <a:t>Implicitness</a:t>
            </a:r>
            <a:endParaRPr lang="en-GB" altLang="en-US" sz="2400" dirty="0"/>
          </a:p>
          <a:p>
            <a:pPr lvl="1"/>
            <a:r>
              <a:rPr lang="en-GB" altLang="en-US" sz="2200" dirty="0"/>
              <a:t>Domain specialists understand the area so well that they do not think of making the domain requirements explicit</a:t>
            </a:r>
            <a:endParaRPr lang="en-GB" altLang="en-US" sz="22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User requirements</a:t>
            </a:r>
            <a:endParaRPr lang="en-GB" alt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2027555"/>
            <a:ext cx="11354435" cy="4195445"/>
          </a:xfrm>
        </p:spPr>
        <p:txBody>
          <a:bodyPr>
            <a:normAutofit/>
          </a:bodyPr>
          <a:lstStyle/>
          <a:p>
            <a:endParaRPr lang="en-GB" altLang="en-US" sz="2400" dirty="0"/>
          </a:p>
          <a:p>
            <a:r>
              <a:rPr lang="en-GB" altLang="en-US" sz="2400" dirty="0"/>
              <a:t>User requirements are defined using </a:t>
            </a:r>
            <a:r>
              <a:rPr lang="en-GB" altLang="en-US" sz="2400" dirty="0">
                <a:solidFill>
                  <a:srgbClr val="FF0000"/>
                </a:solidFill>
              </a:rPr>
              <a:t>natural language, tables and diagrams</a:t>
            </a:r>
            <a:endParaRPr lang="en-GB" altLang="en-US" sz="2400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Problems with natural language</a:t>
            </a:r>
            <a:endParaRPr lang="en-GB" alt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4815" y="2002155"/>
            <a:ext cx="11449685" cy="4195445"/>
          </a:xfrm>
        </p:spPr>
        <p:txBody>
          <a:bodyPr>
            <a:noAutofit/>
          </a:bodyPr>
          <a:lstStyle/>
          <a:p>
            <a:r>
              <a:rPr lang="en-GB" altLang="en-US" sz="2800" dirty="0"/>
              <a:t>Lack of clarity </a:t>
            </a:r>
            <a:endParaRPr lang="en-GB" altLang="en-US" sz="2800" dirty="0"/>
          </a:p>
          <a:p>
            <a:pPr lvl="1"/>
            <a:r>
              <a:rPr lang="en-GB" altLang="en-US" sz="2400" dirty="0"/>
              <a:t>Precision is difficult without making the document difficult to read</a:t>
            </a:r>
            <a:endParaRPr lang="en-GB" altLang="en-US" sz="2400" dirty="0"/>
          </a:p>
          <a:p>
            <a:r>
              <a:rPr lang="en-GB" altLang="en-US" sz="2800" dirty="0"/>
              <a:t>Requirements confusion</a:t>
            </a:r>
            <a:endParaRPr lang="en-GB" altLang="en-US" sz="2800" dirty="0"/>
          </a:p>
          <a:p>
            <a:pPr lvl="1"/>
            <a:r>
              <a:rPr lang="en-GB" altLang="en-US" sz="2400" dirty="0"/>
              <a:t> Functional and non-functional requirements tend to be mixed-up</a:t>
            </a:r>
            <a:endParaRPr lang="en-GB" altLang="en-US" sz="2400" dirty="0"/>
          </a:p>
          <a:p>
            <a:r>
              <a:rPr lang="en-GB" altLang="en-US" sz="2800" dirty="0"/>
              <a:t>Requirements amalgamation</a:t>
            </a:r>
            <a:endParaRPr lang="en-GB" altLang="en-US" sz="2800" dirty="0"/>
          </a:p>
          <a:p>
            <a:pPr lvl="1"/>
            <a:r>
              <a:rPr lang="en-GB" altLang="en-US" sz="2400" dirty="0"/>
              <a:t> Several different requirements may be expressed together</a:t>
            </a:r>
            <a:endParaRPr lang="en-GB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/>
              <a:t>Requirements </a:t>
            </a:r>
            <a:r>
              <a:rPr lang="en-US" altLang="en-GB"/>
              <a:t>E</a:t>
            </a:r>
            <a:r>
              <a:rPr lang="en-GB" altLang="en-US"/>
              <a:t>ngineering</a:t>
            </a:r>
            <a:endParaRPr lang="en-GB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1853248"/>
            <a:ext cx="11126787" cy="4195481"/>
          </a:xfrm>
          <a:noFill/>
        </p:spPr>
        <p:txBody>
          <a:bodyPr>
            <a:normAutofit/>
          </a:bodyPr>
          <a:lstStyle/>
          <a:p>
            <a:r>
              <a:rPr lang="en-GB" altLang="en-US" sz="2400" dirty="0"/>
              <a:t>The process of establishing the services that the </a:t>
            </a:r>
            <a:r>
              <a:rPr lang="en-GB" altLang="en-US" sz="2400" dirty="0">
                <a:solidFill>
                  <a:srgbClr val="FF0000"/>
                </a:solidFill>
              </a:rPr>
              <a:t>customer requires from a system</a:t>
            </a:r>
            <a:r>
              <a:rPr lang="en-GB" altLang="en-US" sz="2400" dirty="0"/>
              <a:t> and the constraints under which it operates and is developed</a:t>
            </a:r>
            <a:endParaRPr lang="en-GB" altLang="en-US" sz="2400" dirty="0"/>
          </a:p>
          <a:p>
            <a:endParaRPr lang="en-GB" altLang="en-US" sz="2400" dirty="0"/>
          </a:p>
          <a:p>
            <a:r>
              <a:rPr lang="en-GB" altLang="en-US" sz="2400" dirty="0"/>
              <a:t>The requirements themselves are the descriptions of the system services and constraints that are generated during the requirements engineering process</a:t>
            </a:r>
            <a:endParaRPr lang="en-GB" altLang="en-US" sz="2400" dirty="0"/>
          </a:p>
          <a:p>
            <a:endParaRPr lang="en-GB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266700"/>
            <a:ext cx="10293350" cy="1104900"/>
          </a:xfrm>
        </p:spPr>
        <p:txBody>
          <a:bodyPr/>
          <a:lstStyle/>
          <a:p>
            <a:r>
              <a:rPr lang="en-GB" altLang="en-US" dirty="0"/>
              <a:t>Guidelines for writing requirements</a:t>
            </a:r>
            <a:endParaRPr lang="en-GB" alt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8613" y="1913219"/>
            <a:ext cx="11202987" cy="4195481"/>
          </a:xfrm>
        </p:spPr>
        <p:txBody>
          <a:bodyPr>
            <a:normAutofit/>
          </a:bodyPr>
          <a:lstStyle/>
          <a:p>
            <a:r>
              <a:rPr lang="en-GB" altLang="en-US" sz="2400" dirty="0"/>
              <a:t>Invent a </a:t>
            </a:r>
            <a:r>
              <a:rPr lang="en-GB" altLang="en-US" sz="2400" dirty="0">
                <a:solidFill>
                  <a:srgbClr val="FF0000"/>
                </a:solidFill>
              </a:rPr>
              <a:t>standard format </a:t>
            </a:r>
            <a:r>
              <a:rPr lang="en-GB" altLang="en-US" sz="2400" dirty="0"/>
              <a:t>and use it for all requirements</a:t>
            </a:r>
            <a:endParaRPr lang="en-GB" altLang="en-US" sz="2400" dirty="0"/>
          </a:p>
          <a:p>
            <a:r>
              <a:rPr lang="en-GB" altLang="en-US" sz="2400" dirty="0"/>
              <a:t>Use language in a </a:t>
            </a:r>
            <a:r>
              <a:rPr lang="en-GB" altLang="en-US" sz="2400" dirty="0">
                <a:solidFill>
                  <a:srgbClr val="FF0000"/>
                </a:solidFill>
              </a:rPr>
              <a:t>consistent </a:t>
            </a:r>
            <a:r>
              <a:rPr lang="en-GB" altLang="en-US" sz="2400" dirty="0"/>
              <a:t>way. Use shall for mandatory requirements, should for desirable requirements</a:t>
            </a:r>
            <a:endParaRPr lang="en-GB" altLang="en-US" sz="2400" dirty="0"/>
          </a:p>
          <a:p>
            <a:r>
              <a:rPr lang="en-GB" altLang="en-US" sz="2400" dirty="0"/>
              <a:t>Use </a:t>
            </a:r>
            <a:r>
              <a:rPr lang="en-GB" altLang="en-US" sz="2400" dirty="0">
                <a:solidFill>
                  <a:srgbClr val="FF0000"/>
                </a:solidFill>
              </a:rPr>
              <a:t>text highlighting </a:t>
            </a:r>
            <a:r>
              <a:rPr lang="en-GB" altLang="en-US" sz="2400" dirty="0"/>
              <a:t>to identify key parts of the requirement </a:t>
            </a:r>
            <a:endParaRPr lang="en-GB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System requirements</a:t>
            </a:r>
            <a:endParaRPr lang="en-GB" alt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3713" y="2091019"/>
            <a:ext cx="10453687" cy="4195481"/>
          </a:xfrm>
        </p:spPr>
        <p:txBody>
          <a:bodyPr>
            <a:normAutofit/>
          </a:bodyPr>
          <a:lstStyle/>
          <a:p>
            <a:r>
              <a:rPr lang="en-GB" altLang="en-US" sz="2400" dirty="0"/>
              <a:t>More detailed specifications of user requirements</a:t>
            </a:r>
            <a:endParaRPr lang="en-GB" altLang="en-US" sz="2400" dirty="0"/>
          </a:p>
          <a:p>
            <a:r>
              <a:rPr lang="en-GB" altLang="en-US" sz="2400" dirty="0"/>
              <a:t>Serve as a basis for designing the system</a:t>
            </a:r>
            <a:endParaRPr lang="en-GB" altLang="en-US" sz="2400" dirty="0"/>
          </a:p>
          <a:p>
            <a:r>
              <a:rPr lang="en-GB" altLang="en-US" sz="2400" dirty="0"/>
              <a:t>May be used as part of the system contract</a:t>
            </a:r>
            <a:endParaRPr lang="en-GB" altLang="en-US" sz="2400" dirty="0"/>
          </a:p>
          <a:p>
            <a:r>
              <a:rPr lang="en-GB" altLang="en-US" sz="2400" dirty="0"/>
              <a:t>System requirements may be expressed using system models </a:t>
            </a:r>
            <a:endParaRPr lang="en-GB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Requirements and design</a:t>
            </a:r>
            <a:endParaRPr lang="en-GB" altLang="en-US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735419"/>
            <a:ext cx="11583987" cy="4195481"/>
          </a:xfrm>
        </p:spPr>
        <p:txBody>
          <a:bodyPr>
            <a:noAutofit/>
          </a:bodyPr>
          <a:lstStyle/>
          <a:p>
            <a:r>
              <a:rPr lang="en-GB" altLang="en-US" sz="2800" dirty="0"/>
              <a:t>In principle, requirements should </a:t>
            </a:r>
            <a:r>
              <a:rPr lang="en-GB" altLang="en-US" sz="2800" dirty="0">
                <a:solidFill>
                  <a:srgbClr val="FF0000"/>
                </a:solidFill>
              </a:rPr>
              <a:t>state what the system should do and the design should describe how it does</a:t>
            </a:r>
            <a:r>
              <a:rPr lang="en-GB" altLang="en-US" sz="2800" dirty="0"/>
              <a:t> this</a:t>
            </a:r>
            <a:endParaRPr lang="en-GB" altLang="en-US" sz="2800" dirty="0"/>
          </a:p>
          <a:p>
            <a:r>
              <a:rPr lang="en-GB" altLang="en-US" sz="2800" dirty="0"/>
              <a:t>In practice, requirements and design are inseparable</a:t>
            </a:r>
            <a:endParaRPr lang="en-GB" altLang="en-US" sz="2800" dirty="0"/>
          </a:p>
          <a:p>
            <a:pPr lvl="1"/>
            <a:r>
              <a:rPr lang="en-GB" altLang="en-US" sz="2400" dirty="0"/>
              <a:t>A system architecture may be designed to structure the requirements</a:t>
            </a:r>
            <a:endParaRPr lang="en-GB" altLang="en-US" sz="2400" dirty="0"/>
          </a:p>
          <a:p>
            <a:pPr lvl="1"/>
            <a:r>
              <a:rPr lang="en-GB" altLang="en-US" sz="2400" dirty="0"/>
              <a:t>The system may inter-operate with other systems that generate design requirements</a:t>
            </a:r>
            <a:endParaRPr lang="en-GB" altLang="en-US" sz="2400" dirty="0"/>
          </a:p>
          <a:p>
            <a:pPr lvl="1"/>
            <a:r>
              <a:rPr lang="en-GB" altLang="en-US" sz="2400" dirty="0"/>
              <a:t>The use of a specific design may be a domain requirement</a:t>
            </a:r>
            <a:endParaRPr lang="en-GB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504825" y="295873"/>
            <a:ext cx="9847635" cy="1400530"/>
          </a:xfrm>
        </p:spPr>
        <p:txBody>
          <a:bodyPr/>
          <a:lstStyle/>
          <a:p>
            <a:r>
              <a:rPr lang="en-GB" altLang="en-US" sz="3600" dirty="0"/>
              <a:t>Problems with NL (Natural Language) specification</a:t>
            </a:r>
            <a:endParaRPr lang="en-GB" altLang="en-US" sz="360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200" y="1964019"/>
            <a:ext cx="11533187" cy="4195481"/>
          </a:xfrm>
        </p:spPr>
        <p:txBody>
          <a:bodyPr>
            <a:noAutofit/>
          </a:bodyPr>
          <a:lstStyle/>
          <a:p>
            <a:r>
              <a:rPr lang="en-GB" altLang="en-US" sz="2800" dirty="0"/>
              <a:t>Ambiguity</a:t>
            </a:r>
            <a:endParaRPr lang="en-GB" altLang="en-US" sz="2800" dirty="0"/>
          </a:p>
          <a:p>
            <a:pPr lvl="1"/>
            <a:r>
              <a:rPr lang="en-GB" altLang="en-US" sz="2400" dirty="0"/>
              <a:t>The readers and writers of the requirement must interpret the same words in the same way. NL is naturally ambiguous so this is very difficult</a:t>
            </a:r>
            <a:endParaRPr lang="en-GB" altLang="en-US" sz="2400" dirty="0"/>
          </a:p>
          <a:p>
            <a:r>
              <a:rPr lang="en-GB" altLang="en-US" sz="2800" dirty="0"/>
              <a:t>Over-flexibility</a:t>
            </a:r>
            <a:endParaRPr lang="en-GB" altLang="en-US" sz="2800" dirty="0"/>
          </a:p>
          <a:p>
            <a:pPr lvl="1"/>
            <a:r>
              <a:rPr lang="en-GB" altLang="en-US" sz="2400" dirty="0"/>
              <a:t>The same thing may be said in a number of different ways in the specification</a:t>
            </a:r>
            <a:endParaRPr lang="en-GB" altLang="en-US" sz="2400" dirty="0"/>
          </a:p>
          <a:p>
            <a:r>
              <a:rPr lang="en-GB" altLang="en-US" sz="2800" dirty="0"/>
              <a:t>Lack of modularisation</a:t>
            </a:r>
            <a:endParaRPr lang="en-GB" altLang="en-US" sz="2800" dirty="0"/>
          </a:p>
          <a:p>
            <a:pPr lvl="1"/>
            <a:r>
              <a:rPr lang="en-GB" altLang="en-US" sz="2400" dirty="0"/>
              <a:t>NL structures are inadequate to structure system requirements</a:t>
            </a:r>
            <a:endParaRPr lang="en-GB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Alternatives to NL specification</a:t>
            </a:r>
            <a:endParaRPr lang="en-GB" altLang="en-US"/>
          </a:p>
        </p:txBody>
      </p:sp>
      <p:graphicFrame>
        <p:nvGraphicFramePr>
          <p:cNvPr id="65540" name="Object 4"/>
          <p:cNvGraphicFramePr>
            <a:graphicFrameLocks noChangeAspect="1"/>
          </p:cNvGraphicFramePr>
          <p:nvPr/>
        </p:nvGraphicFramePr>
        <p:xfrm>
          <a:off x="508000" y="1447800"/>
          <a:ext cx="10833100" cy="497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Document" r:id="rId1" imgW="5269865" imgH="3511550" progId="Word.Document.8">
                  <p:embed/>
                </p:oleObj>
              </mc:Choice>
              <mc:Fallback>
                <p:oleObj name="Document" r:id="rId1" imgW="5269865" imgH="351155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1447800"/>
                        <a:ext cx="10833100" cy="497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266700"/>
            <a:ext cx="10191750" cy="1104900"/>
          </a:xfrm>
          <a:noFill/>
        </p:spPr>
        <p:txBody>
          <a:bodyPr/>
          <a:lstStyle/>
          <a:p>
            <a:r>
              <a:rPr lang="en-GB" altLang="en-US" dirty="0"/>
              <a:t>Structured language specifications</a:t>
            </a:r>
            <a:endParaRPr lang="en-GB" altLang="en-US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013" y="1913219"/>
            <a:ext cx="11266487" cy="4195481"/>
          </a:xfrm>
          <a:noFill/>
        </p:spPr>
        <p:txBody>
          <a:bodyPr>
            <a:normAutofit/>
          </a:bodyPr>
          <a:lstStyle/>
          <a:p>
            <a:r>
              <a:rPr lang="en-GB" altLang="en-US" sz="2400" dirty="0"/>
              <a:t>A limited form of natural language may be used to express requirements</a:t>
            </a:r>
            <a:endParaRPr lang="en-GB" altLang="en-US" sz="2400" dirty="0"/>
          </a:p>
          <a:p>
            <a:r>
              <a:rPr lang="en-GB" altLang="en-US" sz="2400" dirty="0"/>
              <a:t>This removes some of the problems resulting from ambiguity and flexibility and imposes a degree of uniformity on a specification</a:t>
            </a:r>
            <a:endParaRPr lang="en-GB" altLang="en-US" sz="2400" dirty="0"/>
          </a:p>
          <a:p>
            <a:r>
              <a:rPr lang="en-GB" altLang="en-US" sz="2400" dirty="0"/>
              <a:t>Often </a:t>
            </a:r>
            <a:r>
              <a:rPr lang="en-GB" altLang="en-US" sz="2400" dirty="0" err="1"/>
              <a:t>bast</a:t>
            </a:r>
            <a:r>
              <a:rPr lang="en-GB" altLang="en-US" sz="2400" dirty="0"/>
              <a:t> supported using a </a:t>
            </a:r>
            <a:r>
              <a:rPr lang="en-GB" altLang="en-US" sz="2400" dirty="0">
                <a:solidFill>
                  <a:srgbClr val="FF0000"/>
                </a:solidFill>
              </a:rPr>
              <a:t>forms-based </a:t>
            </a:r>
            <a:r>
              <a:rPr lang="en-US" altLang="en-GB" sz="2400" dirty="0">
                <a:solidFill>
                  <a:srgbClr val="FF0000"/>
                </a:solidFill>
              </a:rPr>
              <a:t>specification </a:t>
            </a:r>
            <a:r>
              <a:rPr lang="en-GB" altLang="en-US" sz="2400" dirty="0">
                <a:solidFill>
                  <a:srgbClr val="FF0000"/>
                </a:solidFill>
              </a:rPr>
              <a:t>approach</a:t>
            </a:r>
            <a:endParaRPr lang="en-GB" altLang="en-US" sz="2400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/>
              <a:t>Form-based node specification</a:t>
            </a:r>
            <a:endParaRPr lang="en-GB" altLang="en-US"/>
          </a:p>
        </p:txBody>
      </p:sp>
      <p:graphicFrame>
        <p:nvGraphicFramePr>
          <p:cNvPr id="68611" name="Object 3"/>
          <p:cNvGraphicFramePr/>
          <p:nvPr/>
        </p:nvGraphicFramePr>
        <p:xfrm>
          <a:off x="845185" y="1448435"/>
          <a:ext cx="9931399" cy="527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Document" r:id="rId1" imgW="5600700" imgH="3594100" progId="Word.Document.6">
                  <p:embed/>
                </p:oleObj>
              </mc:Choice>
              <mc:Fallback>
                <p:oleObj name="Document" r:id="rId1" imgW="5600700" imgH="3594100" progId="Word.Document.6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185" y="1448435"/>
                        <a:ext cx="9931399" cy="527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Part of an ATM specification</a:t>
            </a:r>
            <a:endParaRPr lang="en-GB" altLang="en-US"/>
          </a:p>
        </p:txBody>
      </p:sp>
      <p:graphicFrame>
        <p:nvGraphicFramePr>
          <p:cNvPr id="70664" name="Object 8"/>
          <p:cNvGraphicFramePr>
            <a:graphicFrameLocks noChangeAspect="1"/>
          </p:cNvGraphicFramePr>
          <p:nvPr/>
        </p:nvGraphicFramePr>
        <p:xfrm>
          <a:off x="406399" y="1371600"/>
          <a:ext cx="10714043" cy="5307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Document" r:id="rId1" imgW="5845810" imgH="2639695" progId="Word.Document.8">
                  <p:embed/>
                </p:oleObj>
              </mc:Choice>
              <mc:Fallback>
                <p:oleObj name="Document" r:id="rId1" imgW="5845810" imgH="2639695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399" y="1371600"/>
                        <a:ext cx="10714043" cy="53076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9867900" y="2952750"/>
            <a:ext cx="1930400" cy="1104900"/>
          </a:xfrm>
        </p:spPr>
        <p:txBody>
          <a:bodyPr/>
          <a:lstStyle/>
          <a:p>
            <a:r>
              <a:rPr lang="en-GB" altLang="en-US" sz="2000" dirty="0"/>
              <a:t>Users of a requirements document</a:t>
            </a:r>
            <a:endParaRPr lang="en-GB" altLang="en-US" sz="2000" dirty="0"/>
          </a:p>
        </p:txBody>
      </p:sp>
      <p:pic>
        <p:nvPicPr>
          <p:cNvPr id="74756" name="Picture 4" descr="5.15 Req-doc-users.eps                                         00002F3DDocs                           B1931E2B: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00" y="127321"/>
            <a:ext cx="8280400" cy="6632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937604" y="279400"/>
            <a:ext cx="9112250" cy="1104900"/>
          </a:xfrm>
        </p:spPr>
        <p:txBody>
          <a:bodyPr/>
          <a:lstStyle/>
          <a:p>
            <a:r>
              <a:rPr lang="en-GB" altLang="en-US" dirty="0"/>
              <a:t>Requirements document structure</a:t>
            </a:r>
            <a:endParaRPr lang="en-GB" altLang="en-US" dirty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7578" y="1740499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GB" altLang="en-US" sz="2400"/>
              <a:t>Introduction</a:t>
            </a:r>
            <a:endParaRPr lang="en-GB" altLang="en-US" sz="2400"/>
          </a:p>
          <a:p>
            <a:r>
              <a:rPr lang="en-GB" altLang="en-US" sz="2400"/>
              <a:t>Glossary</a:t>
            </a:r>
            <a:endParaRPr lang="en-GB" altLang="en-US" sz="2400"/>
          </a:p>
          <a:p>
            <a:r>
              <a:rPr lang="en-GB" altLang="en-US" sz="2400"/>
              <a:t>User requirements definition</a:t>
            </a:r>
            <a:endParaRPr lang="en-GB" altLang="en-US" sz="2400"/>
          </a:p>
          <a:p>
            <a:r>
              <a:rPr lang="en-GB" altLang="en-US" sz="2400"/>
              <a:t>System architecture</a:t>
            </a:r>
            <a:endParaRPr lang="en-GB" altLang="en-US" sz="2400"/>
          </a:p>
          <a:p>
            <a:r>
              <a:rPr lang="en-GB" altLang="en-US" sz="2400"/>
              <a:t>System requirements specification</a:t>
            </a:r>
            <a:endParaRPr lang="en-GB" altLang="en-US" sz="2400"/>
          </a:p>
          <a:p>
            <a:r>
              <a:rPr lang="en-GB" altLang="en-US" sz="2400"/>
              <a:t>System models</a:t>
            </a:r>
            <a:endParaRPr lang="en-GB" altLang="en-US" sz="2400"/>
          </a:p>
          <a:p>
            <a:r>
              <a:rPr lang="en-GB" altLang="en-US" sz="2400"/>
              <a:t>System evolution</a:t>
            </a:r>
            <a:endParaRPr lang="en-GB" altLang="en-US" sz="2400"/>
          </a:p>
          <a:p>
            <a:r>
              <a:rPr lang="en-GB" altLang="en-US" sz="2400"/>
              <a:t>Appendices</a:t>
            </a:r>
            <a:endParaRPr lang="en-GB" altLang="en-US" sz="2400"/>
          </a:p>
          <a:p>
            <a:r>
              <a:rPr lang="en-GB" altLang="en-US" sz="2400"/>
              <a:t>Index</a:t>
            </a:r>
            <a:endParaRPr lang="en-GB" altLang="en-US" sz="2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/>
              <a:t>What is a </a:t>
            </a:r>
            <a:r>
              <a:rPr lang="en-US" altLang="en-GB"/>
              <a:t>R</a:t>
            </a:r>
            <a:r>
              <a:rPr lang="en-GB" altLang="en-US"/>
              <a:t>equirement?</a:t>
            </a:r>
            <a:endParaRPr lang="en-GB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6713" y="1697319"/>
            <a:ext cx="11215687" cy="4195481"/>
          </a:xfrm>
          <a:noFill/>
        </p:spPr>
        <p:txBody>
          <a:bodyPr>
            <a:noAutofit/>
          </a:bodyPr>
          <a:lstStyle/>
          <a:p>
            <a:r>
              <a:rPr lang="en-GB" altLang="en-US" sz="2800" dirty="0"/>
              <a:t>It may range from a high-level abstract statement of a service or of a system constraint to a detailed mathematical functional specification</a:t>
            </a:r>
            <a:endParaRPr lang="en-GB" altLang="en-US" sz="2800" dirty="0"/>
          </a:p>
          <a:p>
            <a:r>
              <a:rPr lang="en-GB" altLang="en-US" sz="2800" dirty="0"/>
              <a:t>This is inevitable as requirements may serve a dual function</a:t>
            </a:r>
            <a:endParaRPr lang="en-GB" altLang="en-US" sz="2800" dirty="0"/>
          </a:p>
          <a:p>
            <a:pPr lvl="1"/>
            <a:r>
              <a:rPr lang="en-GB" altLang="en-US" sz="2400" dirty="0"/>
              <a:t>May be the basis for a bid for a contract - therefore must be open to interpretation</a:t>
            </a:r>
            <a:endParaRPr lang="en-GB" altLang="en-US" sz="2400" dirty="0"/>
          </a:p>
          <a:p>
            <a:pPr lvl="1"/>
            <a:r>
              <a:rPr lang="en-GB" altLang="en-US" sz="2400" dirty="0"/>
              <a:t>May be the basis for the contract itself - therefore must be defined in detail</a:t>
            </a:r>
            <a:endParaRPr lang="en-GB" altLang="en-US" sz="2400" dirty="0"/>
          </a:p>
          <a:p>
            <a:pPr lvl="1"/>
            <a:r>
              <a:rPr lang="en-GB" altLang="en-US" sz="2400" dirty="0"/>
              <a:t>Both these statements may be called requirements</a:t>
            </a:r>
            <a:endParaRPr lang="en-GB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 bwMode="auto">
          <a:xfrm>
            <a:off x="6375400" y="1343967"/>
            <a:ext cx="3438369" cy="4495800"/>
          </a:xfrm>
          <a:prstGeom prst="rect">
            <a:avLst/>
          </a:prstGeom>
          <a:effectLst>
            <a:outerShdw blurRad="508000" dist="50800" dir="5400000" sx="108000" sy="108000" algn="ctr" rotWithShape="0">
              <a:schemeClr val="accent1">
                <a:lumMod val="50000"/>
                <a:alpha val="9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838200"/>
          </a:xfrm>
        </p:spPr>
        <p:txBody>
          <a:bodyPr/>
          <a:lstStyle/>
          <a:p>
            <a:pPr algn="ctr"/>
            <a:r>
              <a:rPr b="1"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attention!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95500" y="1790703"/>
            <a:ext cx="3276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Question?</a:t>
            </a: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2149" y="6193135"/>
            <a:ext cx="5864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400" dirty="0">
                <a:solidFill>
                  <a:srgbClr val="FF0000"/>
                </a:solidFill>
              </a:rPr>
              <a:t>Email me on : </a:t>
            </a:r>
            <a:r>
              <a:rPr lang="en-GB" dirty="0">
                <a:solidFill>
                  <a:srgbClr val="FF0000"/>
                </a:solidFill>
                <a:hlinkClick r:id="rId2"/>
              </a:rPr>
              <a:t>junaidakram@cuilahore.edu.pk</a:t>
            </a:r>
            <a:r>
              <a:rPr lang="en-GB" dirty="0">
                <a:solidFill>
                  <a:srgbClr val="FF0000"/>
                </a:solidFill>
              </a:rPr>
              <a:t> </a:t>
            </a:r>
            <a:endParaRPr lang="en-GB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0"/>
                            </p:stCondLst>
                            <p:childTnLst>
                              <p:par>
                                <p:cTn id="12" presetID="3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21" presetClass="emph" presetSubtype="0" fill="hold" grpId="1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1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3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22" presetClass="emph" presetSubtype="0" fill="hold" grpId="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2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29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0"/>
                            </p:stCondLst>
                            <p:childTnLst>
                              <p:par>
                                <p:cTn id="31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3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0"/>
                            </p:stCondLst>
                            <p:childTnLst>
                              <p:par>
                                <p:cTn id="34" presetID="26" presetClass="entr" presetSubtype="0" fill="hold" grpId="13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4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4555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6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660" tmFilter="0, 0; 0.125,0.2665; 0.25,0.4; 0.375,0.465; 0.5,0.5;  0.625,0.535; 0.75,0.6; 0.875,0.7335; 1,1">
                                          <p:stCondLst>
                                            <p:cond delay="166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830" tmFilter="0, 0; 0.125,0.2665; 0.25,0.4; 0.375,0.465; 0.5,0.5;  0.625,0.535; 0.75,0.6; 0.875,0.7335; 1,1">
                                          <p:stCondLst>
                                            <p:cond delay="331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410" tmFilter="0, 0; 0.125,0.2665; 0.25,0.4; 0.375,0.465; 0.5,0.5;  0.625,0.535; 0.75,0.6; 0.875,0.7335; 1,1">
                                          <p:stCondLst>
                                            <p:cond delay="414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65">
                                          <p:stCondLst>
                                            <p:cond delay="162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415" decel="50000">
                                          <p:stCondLst>
                                            <p:cond delay="169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65">
                                          <p:stCondLst>
                                            <p:cond delay="328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415" decel="50000">
                                          <p:stCondLst>
                                            <p:cond delay="334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65">
                                          <p:stCondLst>
                                            <p:cond delay="410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415" decel="50000">
                                          <p:stCondLst>
                                            <p:cond delay="41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65">
                                          <p:stCondLst>
                                            <p:cond delay="45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415" decel="50000">
                                          <p:stCondLst>
                                            <p:cond delay="458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0"/>
                            </p:stCondLst>
                            <p:childTnLst>
                              <p:par>
                                <p:cTn id="51" presetID="22" presetClass="emph" presetSubtype="0" fill="hold" grpId="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5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55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0"/>
                            </p:stCondLst>
                            <p:childTnLst>
                              <p:par>
                                <p:cTn id="57" presetID="8" presetClass="emph" presetSubtype="0" fill="hold" grpId="4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5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38" presetClass="entr" presetSubtype="0" accel="50000" fill="hold" grpId="15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1" dur="2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275" fill="hold">
                                          <p:stCondLst>
                                            <p:cond delay="22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780" decel="50000" autoRev="1" fill="hold">
                                          <p:stCondLst>
                                            <p:cond delay="22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80" fill="hold">
                                          <p:stCondLst>
                                            <p:cond delay="43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0"/>
                            </p:stCondLst>
                            <p:childTnLst>
                              <p:par>
                                <p:cTn id="67" presetID="22" presetClass="emph" presetSubtype="0" fill="hold" grpId="5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6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71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0000"/>
                            </p:stCondLst>
                            <p:childTnLst>
                              <p:par>
                                <p:cTn id="73" presetID="22" presetClass="emph" presetSubtype="0" fill="hold" grpId="6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74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7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0"/>
                            </p:stCondLst>
                            <p:childTnLst>
                              <p:par>
                                <p:cTn id="79" presetID="38" presetClass="entr" presetSubtype="0" accel="50000" fill="hold" grpId="14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81" dur="2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275" fill="hold">
                                          <p:stCondLst>
                                            <p:cond delay="22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2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780" decel="50000" autoRev="1" fill="hold">
                                          <p:stCondLst>
                                            <p:cond delay="22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680" fill="hold">
                                          <p:stCondLst>
                                            <p:cond delay="43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10000"/>
                            </p:stCondLst>
                            <p:childTnLst>
                              <p:par>
                                <p:cTn id="87" presetID="22" presetClass="emph" presetSubtype="0" fill="hold" grpId="7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8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9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1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5000"/>
                            </p:stCondLst>
                            <p:childTnLst>
                              <p:par>
                                <p:cTn id="93" presetID="22" presetClass="emph" presetSubtype="0" fill="hold" grpId="8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94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5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0000"/>
                            </p:stCondLst>
                            <p:childTnLst>
                              <p:par>
                                <p:cTn id="99" presetID="8" presetClass="emph" presetSubtype="0" fill="hold" grpId="9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10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25000"/>
                            </p:stCondLst>
                            <p:childTnLst>
                              <p:par>
                                <p:cTn id="102" presetID="22" presetClass="emph" presetSubtype="0" fill="hold" grpId="1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03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4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06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30000"/>
                            </p:stCondLst>
                            <p:childTnLst>
                              <p:par>
                                <p:cTn id="108" presetID="21" presetClass="emph" presetSubtype="0" fill="hold" grpId="12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hsl" dir="cw">
                                      <p:cBhvr override="childStyle">
                                        <p:cTn id="109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11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1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5000"/>
                            </p:stCondLst>
                            <p:childTnLst>
                              <p:par>
                                <p:cTn id="114" presetID="38" presetClass="entr" presetSubtype="0" accel="50000" fill="hold" grpId="16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16" dur="2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275" fill="hold">
                                          <p:stCondLst>
                                            <p:cond delay="22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22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80" decel="50000" autoRev="1" fill="hold">
                                          <p:stCondLst>
                                            <p:cond delay="227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680" fill="hold">
                                          <p:stCondLst>
                                            <p:cond delay="432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70000"/>
                            </p:stCondLst>
                            <p:childTnLst>
                              <p:par>
                                <p:cTn id="122" presetID="6" presetClass="emph" presetSubtype="0" fill="hold" grpId="17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Scale>
                                      <p:cBhvr>
                                        <p:cTn id="123" dur="5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7" grpId="2"/>
      <p:bldP spid="7" grpId="3"/>
      <p:bldP spid="7" grpId="4"/>
      <p:bldP spid="7" grpId="5"/>
      <p:bldP spid="7" grpId="6"/>
      <p:bldP spid="7" grpId="7"/>
      <p:bldP spid="7" grpId="8"/>
      <p:bldP spid="7" grpId="9"/>
      <p:bldP spid="7" grpId="10"/>
      <p:bldP spid="7" grpId="11"/>
      <p:bldP spid="7" grpId="12"/>
      <p:bldP spid="7" grpId="13"/>
      <p:bldP spid="7" grpId="14"/>
      <p:bldP spid="7" grpId="15"/>
      <p:bldP spid="7" grpId="16"/>
      <p:bldP spid="7" grpId="17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720850" y="304800"/>
            <a:ext cx="9658350" cy="1104900"/>
          </a:xfrm>
          <a:noFill/>
        </p:spPr>
        <p:txBody>
          <a:bodyPr/>
          <a:lstStyle/>
          <a:p>
            <a:r>
              <a:rPr lang="en-GB" altLang="en-US"/>
              <a:t>Types of </a:t>
            </a:r>
            <a:r>
              <a:rPr lang="en-US" altLang="en-GB"/>
              <a:t>R</a:t>
            </a:r>
            <a:r>
              <a:rPr lang="en-GB" altLang="en-US"/>
              <a:t>equirement</a:t>
            </a:r>
            <a:endParaRPr lang="en-GB" alt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2413" y="1409700"/>
            <a:ext cx="11342687" cy="4195481"/>
          </a:xfrm>
          <a:noFill/>
        </p:spPr>
        <p:txBody>
          <a:bodyPr>
            <a:noAutofit/>
          </a:bodyPr>
          <a:lstStyle/>
          <a:p>
            <a:r>
              <a:rPr lang="en-GB" altLang="en-US" sz="2800" dirty="0"/>
              <a:t>User requirements</a:t>
            </a:r>
            <a:endParaRPr lang="en-GB" altLang="en-US" sz="2800" dirty="0"/>
          </a:p>
          <a:p>
            <a:pPr lvl="1"/>
            <a:r>
              <a:rPr lang="en-GB" altLang="en-US" sz="2400" dirty="0"/>
              <a:t>Statements in natural language plus diagrams of the services the system provides and its operational constraints. Written for customers</a:t>
            </a:r>
            <a:endParaRPr lang="en-GB" altLang="en-US" sz="2400" dirty="0"/>
          </a:p>
          <a:p>
            <a:r>
              <a:rPr lang="en-GB" altLang="en-US" sz="2800" dirty="0"/>
              <a:t>System requirements</a:t>
            </a:r>
            <a:endParaRPr lang="en-GB" altLang="en-US" sz="2800" dirty="0"/>
          </a:p>
          <a:p>
            <a:pPr lvl="1"/>
            <a:r>
              <a:rPr lang="en-GB" altLang="en-US" sz="2400" dirty="0"/>
              <a:t>A structured document setting out detailed descriptions of the system services. Written as a contract between client and contractor</a:t>
            </a:r>
            <a:endParaRPr lang="en-GB" altLang="en-US" sz="2400" dirty="0"/>
          </a:p>
          <a:p>
            <a:r>
              <a:rPr lang="en-GB" altLang="en-US" sz="2800" dirty="0"/>
              <a:t>Software specification</a:t>
            </a:r>
            <a:endParaRPr lang="en-GB" altLang="en-US" sz="2800" dirty="0"/>
          </a:p>
          <a:p>
            <a:pPr lvl="1"/>
            <a:r>
              <a:rPr lang="en-GB" altLang="en-US" sz="2400" dirty="0"/>
              <a:t>A detailed software description which can serve as a basis for a design or implementation. Written for developers</a:t>
            </a:r>
            <a:endParaRPr lang="en-GB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/>
              <a:t>Definitions and </a:t>
            </a:r>
            <a:r>
              <a:rPr lang="en-US" altLang="en-GB"/>
              <a:t>S</a:t>
            </a:r>
            <a:r>
              <a:rPr lang="en-GB" altLang="en-US"/>
              <a:t>pecifications</a:t>
            </a:r>
            <a:endParaRPr lang="en-GB" altLang="en-US"/>
          </a:p>
        </p:txBody>
      </p:sp>
      <p:pic>
        <p:nvPicPr>
          <p:cNvPr id="10243" name="Picture 3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" y="1515745"/>
            <a:ext cx="10339705" cy="5012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GB" altLang="en-US"/>
              <a:t>Requirements </a:t>
            </a:r>
            <a:r>
              <a:rPr lang="en-US" altLang="en-GB"/>
              <a:t>R</a:t>
            </a:r>
            <a:r>
              <a:rPr lang="en-GB" altLang="en-US"/>
              <a:t>eaders</a:t>
            </a:r>
            <a:endParaRPr lang="en-GB" altLang="en-US"/>
          </a:p>
        </p:txBody>
      </p:sp>
      <p:pic>
        <p:nvPicPr>
          <p:cNvPr id="11268" name="Picture 4" descr="5.2 Req-readers.eps                                            00002F3DDocs                           B1931E2B: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500" y="1600200"/>
            <a:ext cx="7854950" cy="483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582930" y="266700"/>
            <a:ext cx="9769475" cy="1104900"/>
          </a:xfrm>
        </p:spPr>
        <p:txBody>
          <a:bodyPr/>
          <a:lstStyle/>
          <a:p>
            <a:r>
              <a:rPr lang="en-GB" altLang="en-US" sz="3600"/>
              <a:t>Functional and non-functional </a:t>
            </a:r>
            <a:r>
              <a:rPr lang="en-US" altLang="en-GB" sz="3600"/>
              <a:t>R</a:t>
            </a:r>
            <a:r>
              <a:rPr lang="en-GB" altLang="en-US" sz="3600"/>
              <a:t>equirements</a:t>
            </a:r>
            <a:endParaRPr lang="en-GB" altLang="en-US" sz="360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371600"/>
            <a:ext cx="11596687" cy="419548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GB" altLang="en-US" sz="2800" dirty="0"/>
              <a:t>Functional requirements</a:t>
            </a:r>
            <a:endParaRPr lang="en-GB" altLang="en-US" sz="2800" dirty="0"/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Statements of services the system should provide, </a:t>
            </a:r>
            <a:r>
              <a:rPr lang="en-GB" altLang="en-US" sz="2400" dirty="0">
                <a:solidFill>
                  <a:srgbClr val="FF0000"/>
                </a:solidFill>
              </a:rPr>
              <a:t>how the system should react</a:t>
            </a:r>
            <a:r>
              <a:rPr lang="en-GB" altLang="en-US" sz="2400" dirty="0"/>
              <a:t> to particular inputs and how the system should behave in particular situations.</a:t>
            </a:r>
            <a:endParaRPr lang="en-GB" altLang="en-US" sz="2400" dirty="0"/>
          </a:p>
          <a:p>
            <a:pPr>
              <a:lnSpc>
                <a:spcPct val="90000"/>
              </a:lnSpc>
            </a:pPr>
            <a:r>
              <a:rPr lang="en-GB" altLang="en-US" sz="2800" dirty="0"/>
              <a:t>Non-functional requirements</a:t>
            </a:r>
            <a:endParaRPr lang="en-GB" altLang="en-US" sz="2800" dirty="0"/>
          </a:p>
          <a:p>
            <a:pPr lvl="1">
              <a:lnSpc>
                <a:spcPct val="90000"/>
              </a:lnSpc>
            </a:pPr>
            <a:r>
              <a:rPr lang="en-US" altLang="en-GB" sz="2400" dirty="0"/>
              <a:t>C</a:t>
            </a:r>
            <a:r>
              <a:rPr lang="en-GB" altLang="en-US" sz="2400" dirty="0"/>
              <a:t>onstraints on the services or functions offered by the system such as timing constraints, constraints on the development process, standards, etc.</a:t>
            </a:r>
            <a:endParaRPr lang="en-GB" altLang="en-US" sz="2400" dirty="0"/>
          </a:p>
          <a:p>
            <a:pPr>
              <a:lnSpc>
                <a:spcPct val="90000"/>
              </a:lnSpc>
            </a:pPr>
            <a:r>
              <a:rPr lang="en-GB" altLang="en-US" sz="2800" dirty="0"/>
              <a:t>Domain requirements</a:t>
            </a:r>
            <a:endParaRPr lang="en-GB" altLang="en-US" sz="2800" dirty="0"/>
          </a:p>
          <a:p>
            <a:pPr lvl="1">
              <a:lnSpc>
                <a:spcPct val="90000"/>
              </a:lnSpc>
            </a:pPr>
            <a:r>
              <a:rPr lang="en-GB" altLang="en-US" sz="2400" dirty="0"/>
              <a:t>Requirements that come from the application domain of the system and that reflect characteristics of that domain</a:t>
            </a:r>
            <a:endParaRPr lang="en-GB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Functional </a:t>
            </a:r>
            <a:r>
              <a:rPr lang="en-US" altLang="en-GB"/>
              <a:t>R</a:t>
            </a:r>
            <a:r>
              <a:rPr lang="en-GB" altLang="en-US"/>
              <a:t>equirements</a:t>
            </a:r>
            <a:endParaRPr lang="en-GB" altLang="en-US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4200" y="1853565"/>
            <a:ext cx="11023600" cy="4331335"/>
          </a:xfrm>
        </p:spPr>
        <p:txBody>
          <a:bodyPr>
            <a:normAutofit/>
          </a:bodyPr>
          <a:lstStyle/>
          <a:p>
            <a:r>
              <a:rPr lang="en-GB" altLang="en-US" sz="2800" dirty="0">
                <a:solidFill>
                  <a:srgbClr val="FF0000"/>
                </a:solidFill>
              </a:rPr>
              <a:t>Describe functionality </a:t>
            </a:r>
            <a:r>
              <a:rPr lang="en-GB" altLang="en-US" sz="2800" dirty="0"/>
              <a:t>or system services</a:t>
            </a:r>
            <a:endParaRPr lang="en-GB" altLang="en-US" sz="2800" dirty="0"/>
          </a:p>
          <a:p>
            <a:r>
              <a:rPr lang="en-GB" altLang="en-US" sz="2800" dirty="0"/>
              <a:t>Depend on the type of software, expected users and the type of system where the software is used</a:t>
            </a:r>
            <a:endParaRPr lang="en-GB" altLang="en-US" sz="2800" dirty="0"/>
          </a:p>
          <a:p>
            <a:r>
              <a:rPr lang="en-GB" altLang="en-US" sz="2800" dirty="0"/>
              <a:t>Functional user requirements may be high-level statements of what the system should do but functional system requirements should describe the system services in detail</a:t>
            </a:r>
            <a:endParaRPr lang="en-GB" altLang="en-US" sz="2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6940" y="295910"/>
            <a:ext cx="9435465" cy="1104900"/>
          </a:xfrm>
        </p:spPr>
        <p:txBody>
          <a:bodyPr/>
          <a:lstStyle/>
          <a:p>
            <a:r>
              <a:rPr lang="en-GB" altLang="en-US" sz="4000"/>
              <a:t>Examples of </a:t>
            </a:r>
            <a:r>
              <a:rPr lang="en-US" altLang="en-GB" sz="4000"/>
              <a:t>F</a:t>
            </a:r>
            <a:r>
              <a:rPr lang="en-GB" altLang="en-US" sz="4000"/>
              <a:t>unctional </a:t>
            </a:r>
            <a:r>
              <a:rPr lang="en-US" altLang="en-GB" sz="4000"/>
              <a:t>R</a:t>
            </a:r>
            <a:r>
              <a:rPr lang="en-GB" altLang="en-US" sz="4000"/>
              <a:t>equirements</a:t>
            </a:r>
            <a:endParaRPr lang="en-GB" altLang="en-US" sz="400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0690" y="1847850"/>
            <a:ext cx="11310620" cy="4212590"/>
          </a:xfrm>
        </p:spPr>
        <p:txBody>
          <a:bodyPr>
            <a:norm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GB" altLang="en-US" sz="2600" dirty="0"/>
              <a:t>The user shall be able to search either all of the initial set of databases or select a subset from it.</a:t>
            </a:r>
            <a:endParaRPr lang="en-GB" altLang="en-US" sz="2600" dirty="0"/>
          </a:p>
          <a:p>
            <a:pPr algn="just">
              <a:spcAft>
                <a:spcPts val="600"/>
              </a:spcAft>
            </a:pPr>
            <a:r>
              <a:rPr lang="en-GB" altLang="en-US" sz="2600" dirty="0"/>
              <a:t>The system shall provide appropriate viewers for the user to read documents in the document store. </a:t>
            </a:r>
            <a:endParaRPr lang="en-GB" altLang="en-US" sz="2600" dirty="0"/>
          </a:p>
          <a:p>
            <a:pPr algn="just"/>
            <a:r>
              <a:rPr lang="en-GB" altLang="en-US" sz="2600" dirty="0">
                <a:solidFill>
                  <a:srgbClr val="FF0000"/>
                </a:solidFill>
              </a:rPr>
              <a:t>Every order shall be allocated a unique identifier</a:t>
            </a:r>
            <a:r>
              <a:rPr lang="en-GB" altLang="en-US" sz="2600" dirty="0"/>
              <a:t> (ORDER_ID) which the user shall be able to copy to the account’s permanent storage area.</a:t>
            </a:r>
            <a:endParaRPr lang="en-GB" altLang="en-US" sz="2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029373-6C5B-490F-B5A5-38FF4CFBCD5B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7632</Words>
  <Application>WPS Presentation</Application>
  <PresentationFormat>Widescreen</PresentationFormat>
  <Paragraphs>250</Paragraphs>
  <Slides>30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30</vt:i4>
      </vt:variant>
    </vt:vector>
  </HeadingPairs>
  <TitlesOfParts>
    <vt:vector size="52" baseType="lpstr">
      <vt:lpstr>Arial</vt:lpstr>
      <vt:lpstr>SimSun</vt:lpstr>
      <vt:lpstr>Wingdings</vt:lpstr>
      <vt:lpstr>Wingdings 3</vt:lpstr>
      <vt:lpstr>Arial</vt:lpstr>
      <vt:lpstr>Segoe UI Light</vt:lpstr>
      <vt:lpstr>苹方-简</vt:lpstr>
      <vt:lpstr>Time</vt:lpstr>
      <vt:lpstr>Thonburi</vt:lpstr>
      <vt:lpstr>Wingdings</vt:lpstr>
      <vt:lpstr>Times New Roman</vt:lpstr>
      <vt:lpstr>Century Gothic</vt:lpstr>
      <vt:lpstr>Microsoft YaHei</vt:lpstr>
      <vt:lpstr>汉仪旗黑</vt:lpstr>
      <vt:lpstr>Calibri</vt:lpstr>
      <vt:lpstr>Helvetica Neue</vt:lpstr>
      <vt:lpstr>宋体-简</vt:lpstr>
      <vt:lpstr>Arial Unicode MS</vt:lpstr>
      <vt:lpstr>Ion</vt:lpstr>
      <vt:lpstr>Word.Document.8</vt:lpstr>
      <vt:lpstr>Word.Document.6</vt:lpstr>
      <vt:lpstr>Word.Document.8</vt:lpstr>
      <vt:lpstr>Requirements Analysis and Specification</vt:lpstr>
      <vt:lpstr>Requirements Engineering</vt:lpstr>
      <vt:lpstr>What is a Requirement?</vt:lpstr>
      <vt:lpstr>Types of Requirement</vt:lpstr>
      <vt:lpstr>Definitions and Specifications</vt:lpstr>
      <vt:lpstr>Requirements Readers</vt:lpstr>
      <vt:lpstr>Functional and non-functional Requirements</vt:lpstr>
      <vt:lpstr>Functional Requirements</vt:lpstr>
      <vt:lpstr>Examples of Functional Requirements</vt:lpstr>
      <vt:lpstr>Requirements imprecision</vt:lpstr>
      <vt:lpstr>Requirements Completeness and Consistency</vt:lpstr>
      <vt:lpstr>Non-Functional Requirements</vt:lpstr>
      <vt:lpstr>Non-Functional Classifications</vt:lpstr>
      <vt:lpstr>Non-Functional Requirement Types</vt:lpstr>
      <vt:lpstr>Requirements interaction</vt:lpstr>
      <vt:lpstr>Domain Requirements</vt:lpstr>
      <vt:lpstr>Domain requirements problems</vt:lpstr>
      <vt:lpstr>User requirements</vt:lpstr>
      <vt:lpstr>Problems with natural language</vt:lpstr>
      <vt:lpstr>Guidelines for writing requirements</vt:lpstr>
      <vt:lpstr>System requirements</vt:lpstr>
      <vt:lpstr>Requirements and design</vt:lpstr>
      <vt:lpstr>Problems with NL (Natural Language) specification</vt:lpstr>
      <vt:lpstr>Alternatives to NL specification</vt:lpstr>
      <vt:lpstr>Structured language specifications</vt:lpstr>
      <vt:lpstr>Form-based node specification</vt:lpstr>
      <vt:lpstr>Part of an ATM specification</vt:lpstr>
      <vt:lpstr>Users of a requirements document</vt:lpstr>
      <vt:lpstr>Requirements document structure</vt:lpstr>
      <vt:lpstr>Thanks for your attention!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Affan Yasin</dc:creator>
  <cp:lastModifiedBy>WPS_1684307114</cp:lastModifiedBy>
  <cp:revision>1248</cp:revision>
  <dcterms:created xsi:type="dcterms:W3CDTF">2023-09-27T12:57:45Z</dcterms:created>
  <dcterms:modified xsi:type="dcterms:W3CDTF">2023-09-27T12:57:45Z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1033-5.1.0.7912</vt:lpwstr>
  </property>
</Properties>
</file>