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453" r:id="rId3"/>
    <p:sldId id="504" r:id="rId5"/>
    <p:sldId id="506" r:id="rId6"/>
    <p:sldId id="503" r:id="rId7"/>
    <p:sldId id="505" r:id="rId8"/>
    <p:sldId id="513" r:id="rId9"/>
    <p:sldId id="507" r:id="rId10"/>
    <p:sldId id="512" r:id="rId11"/>
    <p:sldId id="538" r:id="rId12"/>
    <p:sldId id="539" r:id="rId13"/>
    <p:sldId id="514" r:id="rId14"/>
    <p:sldId id="508" r:id="rId15"/>
    <p:sldId id="509" r:id="rId16"/>
    <p:sldId id="518" r:id="rId17"/>
    <p:sldId id="516" r:id="rId18"/>
    <p:sldId id="526" r:id="rId19"/>
    <p:sldId id="527" r:id="rId20"/>
    <p:sldId id="529" r:id="rId21"/>
    <p:sldId id="530" r:id="rId22"/>
    <p:sldId id="533" r:id="rId23"/>
    <p:sldId id="531" r:id="rId24"/>
    <p:sldId id="532" r:id="rId25"/>
    <p:sldId id="5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A16A07-4D19-4CB8-B209-62E7B753616A}">
          <p14:sldIdLst>
            <p14:sldId id="453"/>
            <p14:sldId id="504"/>
            <p14:sldId id="506"/>
            <p14:sldId id="503"/>
            <p14:sldId id="505"/>
            <p14:sldId id="513"/>
            <p14:sldId id="507"/>
            <p14:sldId id="538"/>
            <p14:sldId id="539"/>
            <p14:sldId id="514"/>
            <p14:sldId id="508"/>
            <p14:sldId id="509"/>
            <p14:sldId id="518"/>
            <p14:sldId id="516"/>
            <p14:sldId id="526"/>
            <p14:sldId id="527"/>
            <p14:sldId id="529"/>
            <p14:sldId id="530"/>
            <p14:sldId id="533"/>
            <p14:sldId id="531"/>
            <p14:sldId id="532"/>
            <p14:sldId id="502"/>
            <p14:sldId id="5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2" autoAdjust="0"/>
    <p:restoredTop sz="94474" autoAdjust="0"/>
  </p:normalViewPr>
  <p:slideViewPr>
    <p:cSldViewPr snapToGrid="0">
      <p:cViewPr>
        <p:scale>
          <a:sx n="108" d="100"/>
          <a:sy n="108" d="100"/>
        </p:scale>
        <p:origin x="2032" y="1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3C71-5DBA-4B66-910D-FD11E3CEDA2E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D3699-7E59-48A1-B0C5-63851186385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030FA-4770-480D-BCFE-915EE08CD6C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6A399-2552-43E4-BEFA-619E0530D6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8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  <a:endParaRPr lang="en-US" sz="12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0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50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2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50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3" y="4827211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5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0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9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4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4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6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1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854193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4.png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6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1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3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29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0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4" y="322529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junaid.akram@culahore.edu.pk" TargetMode="Externa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609" y="1370228"/>
            <a:ext cx="10842171" cy="1798319"/>
          </a:xfrm>
        </p:spPr>
        <p:txBody>
          <a:bodyPr/>
          <a:lstStyle/>
          <a:p>
            <a:pPr algn="ctr"/>
            <a:r>
              <a:rPr lang="en-CA" altLang="en-US" dirty="0"/>
              <a:t>Agile </a:t>
            </a:r>
            <a:br>
              <a:rPr lang="en-CA" altLang="en-US" dirty="0"/>
            </a:br>
            <a:r>
              <a:rPr lang="en-CA" altLang="en-US" dirty="0"/>
              <a:t>Software Development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2755900" y="2834208"/>
            <a:ext cx="6096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8004" y="3168547"/>
            <a:ext cx="8386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rgbClr val="1E5155"/>
                </a:solidFill>
                <a:ea typeface="+mj-ea"/>
                <a:cs typeface="+mj-cs"/>
              </a:rPr>
              <a:t>By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8" name="Subtitle 2"/>
          <p:cNvSpPr txBox="1"/>
          <p:nvPr/>
        </p:nvSpPr>
        <p:spPr>
          <a:xfrm>
            <a:off x="1588039" y="4312592"/>
            <a:ext cx="7488091" cy="2391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3600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Junaid </a:t>
            </a:r>
            <a:r>
              <a:rPr lang="en-GB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Akram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900" dirty="0"/>
          </a:p>
          <a:p>
            <a:pPr algn="ctr"/>
            <a:r>
              <a:rPr lang="en-US" altLang="en-US" sz="1400" dirty="0">
                <a:solidFill>
                  <a:srgbClr val="000000"/>
                </a:solidFill>
                <a:latin typeface="Time"/>
              </a:rPr>
              <a:t>Assistant Professor, Department of Computer Science COMSATS (Lahore)</a:t>
            </a:r>
            <a:endParaRPr lang="en-US" altLang="en-US" sz="1400" dirty="0">
              <a:solidFill>
                <a:srgbClr val="000000"/>
              </a:solidFill>
              <a:latin typeface="Time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 advTm="6582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22" y="157443"/>
            <a:ext cx="9404723" cy="1400530"/>
          </a:xfrm>
        </p:spPr>
        <p:txBody>
          <a:bodyPr/>
          <a:p>
            <a:r>
              <a:rPr lang="en-US" sz="3600" dirty="0">
                <a:cs typeface="Times New Roman" panose="02020603050405020304" pitchFamily="18" charset="0"/>
                <a:sym typeface="+mn-ea"/>
              </a:rPr>
              <a:t>Extreme Programming Core Practices (B)</a:t>
            </a:r>
            <a:endParaRPr lang="en-US" sz="3600" dirty="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029373-6C5B-490F-B5A5-38FF4CFBCD5B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" y="1299210"/>
          <a:ext cx="11038205" cy="5140960"/>
        </p:xfrm>
        <a:graphic>
          <a:graphicData uri="http://schemas.openxmlformats.org/drawingml/2006/table">
            <a:tbl>
              <a:tblPr/>
              <a:tblGrid>
                <a:gridCol w="3070860"/>
                <a:gridCol w="7967345"/>
              </a:tblGrid>
              <a:tr h="713740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Pair programming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Developers work in pairs, checking each other</a:t>
                      </a:r>
                      <a:r>
                        <a:rPr kumimoji="0" lang="en-GB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s work and providing the support to always do a good job.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966470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Collective ownership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The pairs of developers work on all areas of the system, all the developers take responsibility for all of the code. Anyone can change anything.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967740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Continuous integration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As soon as the work on a task is complete, it is integrated into the whole system. After any such integration, all the unit tests in the system must pass.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966470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Sustainable pace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Large amounts of overtime are not considered acceptable as the net effect is often to reduce code quality and productivity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526540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On-site customer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A representative of the end-user of the system (the customer) should be available full time.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In an extreme programming process, the customer is a member of the development team and is responsible for bringing system requirements to the team for implementation.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Extreme Programming (XP) </a:t>
            </a:r>
            <a:br>
              <a:rPr lang="en-US" alt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alt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Release Cycle</a:t>
            </a:r>
            <a:endParaRPr lang="en-US" sz="3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6029373-6C5B-490F-B5A5-38FF4CFBCD5B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8" y="965141"/>
            <a:ext cx="6244192" cy="4932911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Adaptive Software Development</a:t>
            </a:r>
            <a:endParaRPr lang="en-US" sz="3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6029373-6C5B-490F-B5A5-38FF4CFBCD5B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73" y="965141"/>
            <a:ext cx="5961222" cy="4932911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555171" y="6394264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*JAD</a:t>
            </a:r>
            <a:r>
              <a:rPr lang="en-US" sz="14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1400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Joint Application Development</a:t>
            </a:r>
            <a:r>
              <a:rPr lang="en-US" sz="14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) 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Adaptive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62100"/>
            <a:ext cx="10566399" cy="502919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Originally proposed by Jim Highsmith</a:t>
            </a:r>
            <a:endParaRPr lang="en-US" altLang="en-US" sz="2800" dirty="0"/>
          </a:p>
          <a:p>
            <a:r>
              <a:rPr lang="en-US" altLang="en-US" sz="2800" dirty="0"/>
              <a:t>ASD — distinguishing  features</a:t>
            </a:r>
            <a:endParaRPr lang="en-US" altLang="en-US" sz="2800" dirty="0"/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Mission-driven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planning</a:t>
            </a:r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Component-based focus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/>
              <a:t>Uses “</a:t>
            </a:r>
            <a:r>
              <a:rPr lang="en-US" altLang="en-US" sz="2400" dirty="0">
                <a:solidFill>
                  <a:srgbClr val="FF0000"/>
                </a:solidFill>
              </a:rPr>
              <a:t>time-boxing</a:t>
            </a:r>
            <a:r>
              <a:rPr lang="en-US" altLang="en-US" sz="2400" dirty="0"/>
              <a:t>” (See Chapter 24)</a:t>
            </a:r>
            <a:endParaRPr lang="en-US" altLang="en-US" sz="2400" dirty="0"/>
          </a:p>
          <a:p>
            <a:pPr lvl="1"/>
            <a:r>
              <a:rPr lang="en-US" altLang="en-US" sz="2400" dirty="0"/>
              <a:t>Explicit consideration of </a:t>
            </a:r>
            <a:r>
              <a:rPr lang="en-US" altLang="en-US" sz="2400" dirty="0">
                <a:solidFill>
                  <a:srgbClr val="FF0000"/>
                </a:solidFill>
              </a:rPr>
              <a:t>risks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/>
              <a:t>Emphasizes </a:t>
            </a:r>
            <a:r>
              <a:rPr lang="en-US" altLang="en-US" sz="2400" dirty="0">
                <a:solidFill>
                  <a:srgbClr val="FF0000"/>
                </a:solidFill>
              </a:rPr>
              <a:t>collaboration</a:t>
            </a:r>
            <a:r>
              <a:rPr lang="en-US" altLang="en-US" sz="2400" dirty="0"/>
              <a:t> for requirements gathering</a:t>
            </a:r>
            <a:endParaRPr lang="en-US" altLang="en-US" sz="2400" dirty="0"/>
          </a:p>
          <a:p>
            <a:pPr lvl="1"/>
            <a:r>
              <a:rPr lang="en-US" altLang="en-US" sz="2400" dirty="0"/>
              <a:t>Emphasizes “</a:t>
            </a:r>
            <a:r>
              <a:rPr lang="en-US" altLang="en-US" sz="2400" dirty="0">
                <a:solidFill>
                  <a:srgbClr val="FF0000"/>
                </a:solidFill>
              </a:rPr>
              <a:t>learning</a:t>
            </a:r>
            <a:r>
              <a:rPr lang="en-US" altLang="en-US" sz="2400" dirty="0"/>
              <a:t>” throughout the process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51001"/>
            <a:ext cx="11455399" cy="4597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altLang="en-US" sz="2800" dirty="0"/>
              <a:t>Originally proposed by Beedle</a:t>
            </a:r>
            <a:endParaRPr lang="en-US" altLang="en-US" sz="2800" dirty="0"/>
          </a:p>
          <a:p>
            <a:pPr marL="285750" indent="-285750">
              <a:lnSpc>
                <a:spcPct val="90000"/>
              </a:lnSpc>
            </a:pPr>
            <a:r>
              <a:rPr lang="en-US" altLang="en-US" sz="2800" dirty="0"/>
              <a:t>Scrum—distinguishing features</a:t>
            </a:r>
            <a:endParaRPr lang="en-US" altLang="en-US" sz="2800" dirty="0"/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/>
              <a:t>Development work is partitioned into “</a:t>
            </a:r>
            <a:r>
              <a:rPr lang="en-US" altLang="en-US" sz="2400" dirty="0">
                <a:solidFill>
                  <a:schemeClr val="accent1"/>
                </a:solidFill>
              </a:rPr>
              <a:t>packets</a:t>
            </a:r>
            <a:r>
              <a:rPr lang="en-US" altLang="en-US" sz="2400" dirty="0"/>
              <a:t>”</a:t>
            </a:r>
            <a:endParaRPr lang="en-US" altLang="en-US" sz="2400" dirty="0"/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Testing and documentation are on-going </a:t>
            </a:r>
            <a:r>
              <a:rPr lang="en-US" altLang="en-US" sz="2400" dirty="0"/>
              <a:t>as the product is constructed</a:t>
            </a:r>
            <a:endParaRPr lang="en-US" altLang="en-US" sz="2400" dirty="0"/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/>
              <a:t>Work occurs in “</a:t>
            </a:r>
            <a:r>
              <a:rPr lang="en-US" altLang="en-US" sz="2400" dirty="0">
                <a:solidFill>
                  <a:schemeClr val="accent1"/>
                </a:solidFill>
              </a:rPr>
              <a:t>sprints</a:t>
            </a:r>
            <a:r>
              <a:rPr lang="en-US" altLang="en-US" sz="2400" dirty="0"/>
              <a:t>” and is derived from a “</a:t>
            </a:r>
            <a:r>
              <a:rPr lang="en-US" altLang="en-US" sz="2400" dirty="0">
                <a:solidFill>
                  <a:schemeClr val="accent1"/>
                </a:solidFill>
              </a:rPr>
              <a:t>backlog</a:t>
            </a:r>
            <a:r>
              <a:rPr lang="en-US" altLang="en-US" sz="2400" dirty="0"/>
              <a:t>” of existing requirements</a:t>
            </a:r>
            <a:endParaRPr lang="en-US" altLang="en-US" sz="2400" dirty="0"/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Meetings are very short </a:t>
            </a:r>
            <a:r>
              <a:rPr lang="en-US" altLang="en-US" sz="2400" dirty="0"/>
              <a:t>and sometimes conducted without chairs</a:t>
            </a:r>
            <a:endParaRPr lang="en-US" altLang="en-US" sz="2400" dirty="0"/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/>
              <a:t>“</a:t>
            </a:r>
            <a:r>
              <a:rPr lang="en-US" altLang="en-US" sz="2400" dirty="0">
                <a:solidFill>
                  <a:schemeClr val="accent1"/>
                </a:solidFill>
              </a:rPr>
              <a:t>demos</a:t>
            </a:r>
            <a:r>
              <a:rPr lang="en-US" altLang="en-US" sz="2400" dirty="0"/>
              <a:t>” are delivered to the customer with the time-box allocated</a:t>
            </a:r>
            <a:endParaRPr lang="en-US" alt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2" y="109818"/>
            <a:ext cx="9404723" cy="1400530"/>
          </a:xfrm>
        </p:spPr>
        <p:txBody>
          <a:bodyPr/>
          <a:lstStyle/>
          <a:p>
            <a:r>
              <a:rPr lang="en-US" altLang="en-US" dirty="0"/>
              <a:t>Scrum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pic>
        <p:nvPicPr>
          <p:cNvPr id="10" name="Picture 9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51" y="868001"/>
            <a:ext cx="8496300" cy="56766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AGILE, PRODUCT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780" y="1412875"/>
            <a:ext cx="11439525" cy="4835525"/>
          </a:xfrm>
        </p:spPr>
        <p:txBody>
          <a:bodyPr/>
          <a:p>
            <a:r>
              <a:rPr lang="en-US"/>
              <a:t>Agile is a very useful project management methodology when used right. </a:t>
            </a:r>
            <a:endParaRPr lang="en-US"/>
          </a:p>
          <a:p>
            <a:r>
              <a:rPr lang="en-US"/>
              <a:t>Unfortunately, if the whole team is not familiar with it, things can become inefficient.</a:t>
            </a:r>
            <a:endParaRPr lang="en-US"/>
          </a:p>
          <a:p>
            <a:r>
              <a:rPr lang="en-US"/>
              <a:t>To avoid that, all agile team members must know what a </a:t>
            </a:r>
            <a:r>
              <a:rPr lang="en-US">
                <a:solidFill>
                  <a:srgbClr val="FF0000"/>
                </a:solidFill>
              </a:rPr>
              <a:t>product backlog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sprint backlog</a:t>
            </a:r>
            <a:r>
              <a:rPr lang="en-US"/>
              <a:t> are, both of which are essential for planning and prioritizing tasks in agile project management. </a:t>
            </a:r>
            <a:endParaRPr lang="en-US"/>
          </a:p>
          <a:p>
            <a:r>
              <a:rPr lang="en-US"/>
              <a:t>These concepts also apply to scrum, kanban and other similar agile frameworks.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029373-6C5B-490F-B5A5-38FF4CFBCD5B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19697"/>
          <a:stretch>
            <a:fillRect/>
          </a:stretch>
        </p:blipFill>
        <p:spPr>
          <a:xfrm>
            <a:off x="1687195" y="3902075"/>
            <a:ext cx="7590790" cy="2776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a Product Backlog?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479550"/>
            <a:ext cx="11619865" cy="5063490"/>
          </a:xfrm>
        </p:spPr>
        <p:txBody>
          <a:bodyPr/>
          <a:p>
            <a:r>
              <a:rPr lang="en-US" sz="2200"/>
              <a:t>The product backlog is a list that compiles all the tasks and user stories that must be done to complete the whole project. </a:t>
            </a:r>
            <a:endParaRPr lang="en-US" sz="2200"/>
          </a:p>
          <a:p>
            <a:r>
              <a:rPr lang="en-US" sz="2200"/>
              <a:t>An effective product backlog breaks down each of the </a:t>
            </a:r>
            <a:r>
              <a:rPr lang="en-US" sz="2200">
                <a:solidFill>
                  <a:srgbClr val="FF0000"/>
                </a:solidFill>
              </a:rPr>
              <a:t>backlog items into a series of steps</a:t>
            </a:r>
            <a:r>
              <a:rPr lang="en-US" sz="2200"/>
              <a:t> that help the development team. </a:t>
            </a:r>
            <a:endParaRPr lang="en-US" sz="2200"/>
          </a:p>
          <a:p>
            <a:r>
              <a:rPr lang="en-US" sz="2200"/>
              <a:t>Agile teams constantly update their product backlogs to respond to changes</a:t>
            </a:r>
            <a:endParaRPr lang="en-US" sz="2200"/>
          </a:p>
          <a:p>
            <a:r>
              <a:rPr lang="en-US" sz="2200"/>
              <a:t>It consists in </a:t>
            </a:r>
            <a:r>
              <a:rPr lang="en-US" sz="2200">
                <a:solidFill>
                  <a:srgbClr val="FF0000"/>
                </a:solidFill>
              </a:rPr>
              <a:t>adding</a:t>
            </a:r>
            <a:r>
              <a:rPr lang="en-US" sz="2200"/>
              <a:t>, </a:t>
            </a:r>
            <a:r>
              <a:rPr lang="en-US" sz="2200">
                <a:solidFill>
                  <a:srgbClr val="FF0000"/>
                </a:solidFill>
              </a:rPr>
              <a:t>deleting </a:t>
            </a:r>
            <a:r>
              <a:rPr lang="en-US" sz="2200"/>
              <a:t>and </a:t>
            </a:r>
            <a:r>
              <a:rPr lang="en-US" sz="2200">
                <a:solidFill>
                  <a:srgbClr val="FF0000"/>
                </a:solidFill>
              </a:rPr>
              <a:t>prioritizing </a:t>
            </a:r>
            <a:r>
              <a:rPr lang="en-US" sz="2200"/>
              <a:t>tasks in the agile product backlog</a:t>
            </a:r>
            <a:endParaRPr lang="en-US" sz="2200"/>
          </a:p>
          <a:p>
            <a:r>
              <a:rPr lang="en-US" sz="2200"/>
              <a:t>This is done during an agile event called </a:t>
            </a:r>
            <a:r>
              <a:rPr lang="en-US" sz="2200">
                <a:solidFill>
                  <a:srgbClr val="FF0000"/>
                </a:solidFill>
              </a:rPr>
              <a:t>product backlog grooming meeting</a:t>
            </a:r>
            <a:endParaRPr lang="en-US" sz="2200">
              <a:solidFill>
                <a:srgbClr val="FF0000"/>
              </a:solidFill>
            </a:endParaRPr>
          </a:p>
          <a:p>
            <a:r>
              <a:rPr lang="en-US" sz="2200">
                <a:solidFill>
                  <a:schemeClr val="tx1"/>
                </a:solidFill>
              </a:rPr>
              <a:t>This product backlog shows project tasks and user stories, as well as their deadline, who’s assigned to complete them, their priority level and percent complete. </a:t>
            </a:r>
            <a:endParaRPr lang="en-US" sz="2200">
              <a:solidFill>
                <a:schemeClr val="tx1"/>
              </a:solidFill>
            </a:endParaRPr>
          </a:p>
          <a:p>
            <a:r>
              <a:rPr lang="en-US" sz="2200">
                <a:solidFill>
                  <a:schemeClr val="tx1"/>
                </a:solidFill>
              </a:rPr>
              <a:t>Managers can easily </a:t>
            </a:r>
            <a:r>
              <a:rPr lang="en-US" sz="2200">
                <a:solidFill>
                  <a:srgbClr val="FF0000"/>
                </a:solidFill>
              </a:rPr>
              <a:t>drag and drop</a:t>
            </a:r>
            <a:r>
              <a:rPr lang="en-US" sz="2200">
                <a:solidFill>
                  <a:schemeClr val="tx1"/>
                </a:solidFill>
              </a:rPr>
              <a:t> these tasks to refine the product backlog.</a:t>
            </a:r>
            <a:endParaRPr lang="en-US" sz="2200">
              <a:solidFill>
                <a:schemeClr val="tx1"/>
              </a:solidFill>
            </a:endParaRPr>
          </a:p>
          <a:p>
            <a:r>
              <a:rPr lang="en-US" sz="2200">
                <a:solidFill>
                  <a:schemeClr val="tx1"/>
                </a:solidFill>
              </a:rPr>
              <a:t>It’s always a good idea to </a:t>
            </a:r>
            <a:r>
              <a:rPr lang="en-US" sz="2200">
                <a:solidFill>
                  <a:srgbClr val="FF0000"/>
                </a:solidFill>
              </a:rPr>
              <a:t>prioritize </a:t>
            </a:r>
            <a:r>
              <a:rPr lang="en-US" sz="2200">
                <a:solidFill>
                  <a:schemeClr val="tx1"/>
                </a:solidFill>
              </a:rPr>
              <a:t>the tasks on your product backlog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a Sprint Backlog?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0" y="1560195"/>
            <a:ext cx="11588115" cy="5163185"/>
          </a:xfrm>
        </p:spPr>
        <p:txBody>
          <a:bodyPr/>
          <a:p>
            <a:r>
              <a:rPr lang="en-US"/>
              <a:t>The sprint backlog is a subset of the product backlog. </a:t>
            </a:r>
            <a:endParaRPr lang="en-US"/>
          </a:p>
          <a:p>
            <a:r>
              <a:rPr lang="en-US"/>
              <a:t>The sprint backlog comes from the product backlog, but it contains only the product backlog items that can be completed during each agile sprint.  </a:t>
            </a:r>
            <a:endParaRPr lang="en-US"/>
          </a:p>
          <a:p>
            <a:r>
              <a:rPr lang="en-US"/>
              <a:t>The complexity of the project will determine the sprint backlog</a:t>
            </a:r>
            <a:endParaRPr lang="en-US"/>
          </a:p>
          <a:p>
            <a:r>
              <a:rPr lang="en-US"/>
              <a:t>we dedicate the team only to those tasks that can be completed during the sprint. </a:t>
            </a:r>
            <a:endParaRPr lang="en-US"/>
          </a:p>
          <a:p>
            <a:r>
              <a:rPr lang="en-US"/>
              <a:t>Unlike the product backlog, the sprint backlog is unchanged during the period of the sprint. </a:t>
            </a:r>
            <a:endParaRPr lang="en-US"/>
          </a:p>
          <a:p>
            <a:r>
              <a:rPr lang="en-US"/>
              <a:t>It can be changed, but only during the sprint planning meeting. </a:t>
            </a:r>
            <a:endParaRPr lang="en-US"/>
          </a:p>
          <a:p>
            <a:r>
              <a:rPr lang="en-US"/>
              <a:t>Once agreed upon, the items and steps to complete them are frozen for the length of the sprint.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029373-6C5B-490F-B5A5-38FF4CFBCD5B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95" y="283752"/>
            <a:ext cx="9404723" cy="799612"/>
          </a:xfrm>
        </p:spPr>
        <p:txBody>
          <a:bodyPr/>
          <a:lstStyle/>
          <a:p>
            <a:r>
              <a:rPr lang="en-CA" altLang="en-US" sz="4000" dirty="0"/>
              <a:t>Agile Software Development</a:t>
            </a:r>
            <a:r>
              <a:rPr lang="en-US" sz="4000" dirty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765" y="1620079"/>
            <a:ext cx="9195089" cy="4628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will cover…</a:t>
            </a:r>
            <a:endParaRPr lang="en-US" sz="32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2400" dirty="0">
                <a:effectLst/>
                <a:latin typeface="Helvetica" pitchFamily="2" charset="0"/>
              </a:rPr>
              <a:t>What is it?</a:t>
            </a:r>
            <a:endParaRPr lang="en-US" sz="2400" dirty="0">
              <a:effectLst/>
              <a:latin typeface="Helvetica" pitchFamily="2" charset="0"/>
            </a:endParaRPr>
          </a:p>
          <a:p>
            <a:r>
              <a:rPr lang="en-US" sz="2400" dirty="0">
                <a:effectLst/>
                <a:latin typeface="Helvetica" pitchFamily="2" charset="0"/>
              </a:rPr>
              <a:t>Who does it? </a:t>
            </a:r>
            <a:endParaRPr lang="en-US" sz="2400" dirty="0">
              <a:effectLst/>
              <a:latin typeface="Helvetica" pitchFamily="2" charset="0"/>
            </a:endParaRPr>
          </a:p>
          <a:p>
            <a:r>
              <a:rPr lang="en-US" sz="2400" dirty="0">
                <a:effectLst/>
                <a:latin typeface="Helvetica" pitchFamily="2" charset="0"/>
              </a:rPr>
              <a:t>Why is it important?</a:t>
            </a:r>
            <a:endParaRPr lang="en-US" sz="2400" dirty="0">
              <a:effectLst/>
              <a:latin typeface="Helvetica" pitchFamily="2" charset="0"/>
            </a:endParaRPr>
          </a:p>
          <a:p>
            <a:r>
              <a:rPr lang="en-US" sz="2400" dirty="0">
                <a:effectLst/>
                <a:latin typeface="Helvetica" pitchFamily="2" charset="0"/>
              </a:rPr>
              <a:t>What are the steps?</a:t>
            </a:r>
            <a:endParaRPr lang="en-US" sz="2400" dirty="0">
              <a:effectLst/>
              <a:latin typeface="Helvetica" pitchFamily="2" charset="0"/>
            </a:endParaRPr>
          </a:p>
          <a:p>
            <a:r>
              <a:rPr lang="en-US" sz="2400" dirty="0">
                <a:effectLst/>
                <a:latin typeface="Helvetica" pitchFamily="2" charset="0"/>
              </a:rPr>
              <a:t>What is the work product?</a:t>
            </a:r>
            <a:endParaRPr lang="en-US" sz="2400" dirty="0">
              <a:effectLst/>
              <a:latin typeface="Helvetica" pitchFamily="2" charset="0"/>
            </a:endParaRPr>
          </a:p>
          <a:p>
            <a:r>
              <a:rPr lang="en-US" sz="2400" dirty="0">
                <a:effectLst/>
                <a:latin typeface="Helvetica" pitchFamily="2" charset="0"/>
              </a:rPr>
              <a:t>How do we ensure that </a:t>
            </a:r>
            <a:r>
              <a:rPr lang="en-US" sz="2400" dirty="0">
                <a:latin typeface="Helvetica" pitchFamily="2" charset="0"/>
              </a:rPr>
              <a:t>we ha</a:t>
            </a:r>
            <a:r>
              <a:rPr lang="en-US" sz="2400" dirty="0">
                <a:effectLst/>
                <a:latin typeface="Helvetica" pitchFamily="2" charset="0"/>
              </a:rPr>
              <a:t>ve done it right?</a:t>
            </a:r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029373-6C5B-490F-B5A5-38FF4CFBCD5B}" type="slidenum">
              <a:rPr lang="en-US" smtClean="0"/>
            </a:fld>
            <a:endParaRPr lang="en-US"/>
          </a:p>
        </p:txBody>
      </p:sp>
      <p:pic>
        <p:nvPicPr>
          <p:cNvPr id="6" name="Picture 5" descr="Screenshot 2023-06-08 at 9.55.2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145415"/>
            <a:ext cx="10161270" cy="65671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10" y="199390"/>
            <a:ext cx="9820275" cy="1853565"/>
          </a:xfrm>
        </p:spPr>
        <p:txBody>
          <a:bodyPr/>
          <a:p>
            <a:r>
              <a:rPr lang="en-US"/>
              <a:t>Track Progress on Dashboards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029373-6C5B-490F-B5A5-38FF4CFBCD5B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948055"/>
            <a:ext cx="11341735" cy="59099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22" y="193003"/>
            <a:ext cx="9404723" cy="1400530"/>
          </a:xfrm>
        </p:spPr>
        <p:txBody>
          <a:bodyPr/>
          <a:p>
            <a:r>
              <a:rPr lang="en-US"/>
              <a:t>Generate Reports With One Click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029373-6C5B-490F-B5A5-38FF4CFBCD5B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972820"/>
            <a:ext cx="11309985" cy="58851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6375400" y="1343967"/>
            <a:ext cx="3438369" cy="4495800"/>
          </a:xfrm>
          <a:prstGeom prst="rect">
            <a:avLst/>
          </a:prstGeom>
          <a:effectLst>
            <a:outerShdw blurRad="508000" dist="50800" dir="5400000" sx="108000" sy="108000" algn="ctr" rotWithShape="0">
              <a:schemeClr val="accent1">
                <a:lumMod val="50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5500" y="1790703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2149" y="6193135"/>
            <a:ext cx="5864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Email me on : </a:t>
            </a:r>
            <a:r>
              <a:rPr lang="en-GB" dirty="0">
                <a:solidFill>
                  <a:srgbClr val="FF0000"/>
                </a:solidFill>
                <a:hlinkClick r:id="rId2"/>
              </a:rPr>
              <a:t>junaidakram@cuilahore.edu.pk</a:t>
            </a:r>
            <a:r>
              <a:rPr lang="en-GB" dirty="0">
                <a:solidFill>
                  <a:srgbClr val="FF0000"/>
                </a:solidFill>
              </a:rPr>
              <a:t> 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1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0"/>
                            </p:stCondLst>
                            <p:childTnLst>
                              <p:par>
                                <p:cTn id="34" presetID="26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0"/>
                            </p:stCondLst>
                            <p:childTnLst>
                              <p:par>
                                <p:cTn id="51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0"/>
                            </p:stCondLst>
                            <p:childTnLst>
                              <p:par>
                                <p:cTn id="5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8" presetClass="entr" presetSubtype="0" accel="50000" fill="hold" grpId="1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0"/>
                            </p:stCondLst>
                            <p:childTnLst>
                              <p:par>
                                <p:cTn id="67" presetID="22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0"/>
                            </p:stCondLst>
                            <p:childTnLst>
                              <p:par>
                                <p:cTn id="73" presetID="22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0"/>
                            </p:stCondLst>
                            <p:childTnLst>
                              <p:par>
                                <p:cTn id="79" presetID="38" presetClass="entr" presetSubtype="0" accel="5000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87" presetID="22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93" presetID="22" presetClass="emph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0"/>
                            </p:stCondLst>
                            <p:childTnLst>
                              <p:par>
                                <p:cTn id="99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0"/>
                            </p:stCondLst>
                            <p:childTnLst>
                              <p:par>
                                <p:cTn id="102" presetID="22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08" presetID="21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14" presetID="38" presetClass="entr" presetSubtype="0" accel="5000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122" presetID="6" presetClass="emph" presetSubtype="0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7" grpId="13"/>
      <p:bldP spid="7" grpId="14"/>
      <p:bldP spid="7" grpId="15"/>
      <p:bldP spid="7" grpId="16"/>
      <p:bldP spid="7" grpId="1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63" y="140202"/>
            <a:ext cx="9404723" cy="1400530"/>
          </a:xfrm>
        </p:spPr>
        <p:txBody>
          <a:bodyPr/>
          <a:lstStyle/>
          <a:p>
            <a:r>
              <a:rPr lang="en-US" altLang="en-US" dirty="0"/>
              <a:t>The Manifesto for </a:t>
            </a:r>
            <a:br>
              <a:rPr lang="en-US" altLang="en-US" dirty="0"/>
            </a:br>
            <a:r>
              <a:rPr lang="en-US" altLang="en-US" dirty="0"/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11" y="1817225"/>
            <a:ext cx="11273742" cy="4629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en-US" sz="2400" dirty="0"/>
              <a:t>“We are uncovering better ways of developing software by doing it and helping others do it.  Through this work we have come to value: </a:t>
            </a:r>
            <a:endParaRPr lang="en-US" altLang="en-US" sz="2400" dirty="0"/>
          </a:p>
          <a:p>
            <a:pPr lvl="1">
              <a:lnSpc>
                <a:spcPct val="150000"/>
              </a:lnSpc>
              <a:spcBef>
                <a:spcPts val="300"/>
              </a:spcBef>
              <a:buFontTx/>
              <a:buChar char="•"/>
            </a:pPr>
            <a:r>
              <a:rPr lang="en-US" altLang="en-US" sz="2400" dirty="0">
                <a:solidFill>
                  <a:schemeClr val="accent2"/>
                </a:solidFill>
              </a:rPr>
              <a:t>Individuals and interactions over processes and tools 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Tx/>
              <a:buChar char="•"/>
            </a:pPr>
            <a:r>
              <a:rPr lang="en-US" altLang="en-US" sz="2400" dirty="0">
                <a:solidFill>
                  <a:schemeClr val="accent2"/>
                </a:solidFill>
              </a:rPr>
              <a:t>Working software over comprehensive documentation 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Tx/>
              <a:buChar char="•"/>
            </a:pPr>
            <a:r>
              <a:rPr lang="en-US" altLang="en-US" sz="2400" dirty="0">
                <a:solidFill>
                  <a:schemeClr val="accent1"/>
                </a:solidFill>
              </a:rPr>
              <a:t>Customer collaboration </a:t>
            </a:r>
            <a:r>
              <a:rPr lang="en-US" altLang="en-US" sz="2400" dirty="0">
                <a:solidFill>
                  <a:schemeClr val="accent2"/>
                </a:solidFill>
              </a:rPr>
              <a:t>over contract negotiation 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Tx/>
              <a:buChar char="•"/>
            </a:pPr>
            <a:r>
              <a:rPr lang="en-US" altLang="en-US" sz="2400" dirty="0">
                <a:solidFill>
                  <a:schemeClr val="accent2"/>
                </a:solidFill>
              </a:rPr>
              <a:t>Responding to change over following a plan 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33" y="203337"/>
            <a:ext cx="9404723" cy="817942"/>
          </a:xfrm>
        </p:spPr>
        <p:txBody>
          <a:bodyPr/>
          <a:lstStyle/>
          <a:p>
            <a:r>
              <a:rPr lang="en-US" dirty="0"/>
              <a:t>What is Agility?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353787"/>
            <a:ext cx="11115304" cy="5082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Effective</a:t>
            </a:r>
            <a:r>
              <a:rPr lang="en-US" altLang="en-US" sz="2400" dirty="0"/>
              <a:t> (rapid and adaptive) response to change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Effective communication among all stakeholders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Drawing the customer onto the team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Organizing</a:t>
            </a:r>
            <a:r>
              <a:rPr lang="en-US" altLang="en-US" sz="2400" dirty="0"/>
              <a:t> a team so that it is in control of the work performed</a:t>
            </a:r>
            <a:endParaRPr lang="en-US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i="1" dirty="0"/>
              <a:t>Yielding …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Rapid, incremental delivery of software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Agile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86" y="1689905"/>
            <a:ext cx="10463513" cy="45584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Is driven by customer descriptions of what is required (scenarios)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Recognizes that plans are short-lived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Develops software iteratively with a heavy emphasis on construction activities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Delivers multiple ‘software increments’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/>
              <a:t>Adapts as changes occur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  <a:sym typeface="+mn-ea"/>
              </a:rPr>
              <a:t>limiting documentation</a:t>
            </a:r>
            <a:endParaRPr lang="en-US" alt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2" y="147918"/>
            <a:ext cx="9404723" cy="639482"/>
          </a:xfrm>
        </p:spPr>
        <p:txBody>
          <a:bodyPr/>
          <a:lstStyle/>
          <a:p>
            <a:r>
              <a:rPr lang="en-US" altLang="en-US" sz="3600" dirty="0"/>
              <a:t>Agility Principles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86" y="1016000"/>
            <a:ext cx="11157995" cy="567690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" pitchFamily="2" charset="0"/>
              </a:rPr>
              <a:t>Our highest priority is to </a:t>
            </a:r>
            <a:r>
              <a:rPr lang="en-US" dirty="0">
                <a:solidFill>
                  <a:schemeClr val="accent1"/>
                </a:solidFill>
                <a:effectLst/>
                <a:latin typeface="Times" pitchFamily="2" charset="0"/>
              </a:rPr>
              <a:t>satisfy the customer </a:t>
            </a:r>
            <a:r>
              <a:rPr lang="en-US" dirty="0">
                <a:effectLst/>
                <a:latin typeface="Times" pitchFamily="2" charset="0"/>
              </a:rPr>
              <a:t>through early and continuous delivery of valuable software.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effectLst/>
                <a:latin typeface="Times" pitchFamily="2" charset="0"/>
              </a:rPr>
              <a:t>Welcome changing requirements</a:t>
            </a:r>
            <a:r>
              <a:rPr lang="en-US" dirty="0">
                <a:effectLst/>
                <a:latin typeface="Times" pitchFamily="2" charset="0"/>
              </a:rPr>
              <a:t>, even late in development. 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effectLst/>
                <a:latin typeface="Times" pitchFamily="2" charset="0"/>
              </a:rPr>
              <a:t>Deliver working </a:t>
            </a:r>
            <a:r>
              <a:rPr lang="en-US" dirty="0">
                <a:effectLst/>
                <a:latin typeface="Times" pitchFamily="2" charset="0"/>
              </a:rPr>
              <a:t>software frequently, from a couple of weeks to a couple of months, with a preference to the shorter timescale.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" pitchFamily="2" charset="0"/>
              </a:rPr>
              <a:t>Business people and developers must </a:t>
            </a:r>
            <a:r>
              <a:rPr lang="en-US" dirty="0">
                <a:solidFill>
                  <a:schemeClr val="accent1"/>
                </a:solidFill>
                <a:effectLst/>
                <a:latin typeface="Times" pitchFamily="2" charset="0"/>
              </a:rPr>
              <a:t>work together</a:t>
            </a:r>
            <a:r>
              <a:rPr lang="en-US" dirty="0">
                <a:effectLst/>
                <a:latin typeface="Times" pitchFamily="2" charset="0"/>
              </a:rPr>
              <a:t> daily throughout the project.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" pitchFamily="2" charset="0"/>
              </a:rPr>
              <a:t>Build projects around motivated individuals. Give them the environment and support they need, and trust them to get the job done.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" pitchFamily="2" charset="0"/>
              </a:rPr>
              <a:t>The most efficient and effective method of conveying information -- </a:t>
            </a:r>
            <a:r>
              <a:rPr lang="en-US" dirty="0">
                <a:solidFill>
                  <a:schemeClr val="accent1"/>
                </a:solidFill>
                <a:effectLst/>
                <a:latin typeface="Times" pitchFamily="2" charset="0"/>
              </a:rPr>
              <a:t>face-to-face conversation</a:t>
            </a:r>
            <a:r>
              <a:rPr lang="en-US" dirty="0">
                <a:effectLst/>
                <a:latin typeface="Times" pitchFamily="2" charset="0"/>
              </a:rPr>
              <a:t>.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" pitchFamily="2" charset="0"/>
              </a:rPr>
              <a:t>Working software is the primary measure of progress.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" pitchFamily="2" charset="0"/>
              </a:rPr>
              <a:t>Agile processes promote </a:t>
            </a:r>
            <a:r>
              <a:rPr lang="en-US" dirty="0">
                <a:solidFill>
                  <a:schemeClr val="accent1"/>
                </a:solidFill>
                <a:effectLst/>
                <a:latin typeface="Times" pitchFamily="2" charset="0"/>
              </a:rPr>
              <a:t>sustainable development</a:t>
            </a:r>
            <a:r>
              <a:rPr lang="en-US" dirty="0">
                <a:effectLst/>
                <a:latin typeface="Times" pitchFamily="2" charset="0"/>
              </a:rPr>
              <a:t>. 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" pitchFamily="2" charset="0"/>
              </a:rPr>
              <a:t>Continuous attention to technical excellence and </a:t>
            </a:r>
            <a:r>
              <a:rPr lang="en-US" dirty="0">
                <a:solidFill>
                  <a:schemeClr val="accent1"/>
                </a:solidFill>
                <a:effectLst/>
                <a:latin typeface="Times" pitchFamily="2" charset="0"/>
              </a:rPr>
              <a:t>good design </a:t>
            </a:r>
            <a:r>
              <a:rPr lang="en-US" dirty="0">
                <a:effectLst/>
                <a:latin typeface="Times" pitchFamily="2" charset="0"/>
              </a:rPr>
              <a:t>enhances agility.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" pitchFamily="2" charset="0"/>
              </a:rPr>
              <a:t>Simplicity—the art of maximizing the amount of work not done—is essential.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" pitchFamily="2" charset="0"/>
              </a:rPr>
              <a:t>The best architectures, requirements, and designs emerge from </a:t>
            </a:r>
            <a:r>
              <a:rPr lang="en-US" dirty="0">
                <a:solidFill>
                  <a:schemeClr val="accent1"/>
                </a:solidFill>
                <a:effectLst/>
                <a:latin typeface="Times" pitchFamily="2" charset="0"/>
              </a:rPr>
              <a:t>self–organizing teams</a:t>
            </a:r>
            <a:r>
              <a:rPr lang="en-US" dirty="0">
                <a:effectLst/>
                <a:latin typeface="Times" pitchFamily="2" charset="0"/>
              </a:rPr>
              <a:t>.</a:t>
            </a:r>
            <a:endParaRPr lang="en-US" dirty="0">
              <a:effectLst/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Times" pitchFamily="2" charset="0"/>
              </a:rPr>
              <a:t>At </a:t>
            </a:r>
            <a:r>
              <a:rPr lang="en-US" dirty="0">
                <a:solidFill>
                  <a:schemeClr val="accent1"/>
                </a:solidFill>
                <a:effectLst/>
                <a:latin typeface="Times" pitchFamily="2" charset="0"/>
              </a:rPr>
              <a:t>regular intervals</a:t>
            </a:r>
            <a:r>
              <a:rPr lang="en-US" dirty="0">
                <a:effectLst/>
                <a:latin typeface="Times" pitchFamily="2" charset="0"/>
              </a:rPr>
              <a:t>, the team reflects on how to become more effective</a:t>
            </a:r>
            <a:endParaRPr lang="en-US" dirty="0">
              <a:effectLst/>
              <a:latin typeface="Time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66" y="1620455"/>
            <a:ext cx="11574684" cy="4838218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The most widely used agile process, originally proposed by Kent Beck</a:t>
            </a:r>
            <a:endParaRPr lang="en-US" altLang="en-US" sz="2600" dirty="0"/>
          </a:p>
          <a:p>
            <a:r>
              <a:rPr lang="en-US" altLang="en-US" sz="2600" dirty="0"/>
              <a:t>XP Planning</a:t>
            </a:r>
            <a:endParaRPr lang="en-US" altLang="en-US" sz="2600" dirty="0"/>
          </a:p>
          <a:p>
            <a:pPr lvl="1"/>
            <a:r>
              <a:rPr lang="en-US" altLang="en-US" sz="2400" dirty="0"/>
              <a:t>Begins with the creation of “</a:t>
            </a:r>
            <a:r>
              <a:rPr lang="en-US" altLang="en-US" sz="2400" dirty="0">
                <a:solidFill>
                  <a:schemeClr val="accent1"/>
                </a:solidFill>
              </a:rPr>
              <a:t>user stories</a:t>
            </a:r>
            <a:r>
              <a:rPr lang="en-US" altLang="en-US" sz="2400" dirty="0"/>
              <a:t>”</a:t>
            </a:r>
            <a:endParaRPr lang="en-US" altLang="en-US" sz="2400" dirty="0"/>
          </a:p>
          <a:p>
            <a:pPr lvl="1"/>
            <a:r>
              <a:rPr lang="en-US" altLang="en-US" sz="2400" dirty="0"/>
              <a:t>Agile team assesses each story and assigns a </a:t>
            </a:r>
            <a:r>
              <a:rPr lang="en-US" altLang="en-US" sz="2400" dirty="0">
                <a:solidFill>
                  <a:schemeClr val="accent1"/>
                </a:solidFill>
              </a:rPr>
              <a:t>cost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lvl="1"/>
            <a:r>
              <a:rPr lang="en-US" altLang="en-US" sz="2400" dirty="0"/>
              <a:t>Stories are grouped to for a </a:t>
            </a:r>
            <a:r>
              <a:rPr lang="en-US" altLang="en-US" sz="2400" dirty="0">
                <a:solidFill>
                  <a:schemeClr val="accent1"/>
                </a:solidFill>
              </a:rPr>
              <a:t>deliverable increment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lvl="1"/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accent1"/>
                </a:solidFill>
              </a:rPr>
              <a:t>commitment</a:t>
            </a:r>
            <a:r>
              <a:rPr lang="en-US" altLang="en-US" sz="2400" dirty="0"/>
              <a:t> is made on delivery date</a:t>
            </a:r>
            <a:endParaRPr lang="en-US" altLang="en-US" sz="2400" dirty="0"/>
          </a:p>
          <a:p>
            <a:pPr lvl="1"/>
            <a:r>
              <a:rPr lang="en-US" altLang="en-US" sz="2400" dirty="0"/>
              <a:t>After the first increment “</a:t>
            </a:r>
            <a:r>
              <a:rPr lang="en-US" altLang="en-US" sz="2400" dirty="0">
                <a:solidFill>
                  <a:schemeClr val="accent1"/>
                </a:solidFill>
              </a:rPr>
              <a:t>project velocity</a:t>
            </a:r>
            <a:r>
              <a:rPr lang="en-US" altLang="en-US" sz="2400" dirty="0"/>
              <a:t>” is used to help define subsequent delivery dates for other increments</a:t>
            </a:r>
            <a:endParaRPr lang="en-US" alt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66" y="1620455"/>
            <a:ext cx="11574684" cy="4838218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XP Design </a:t>
            </a:r>
            <a:endParaRPr lang="en-US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Encourage the use of 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CRC cards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(Class Responsibility Collaborator).. see Chapter 8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difficult design problems, suggests the creation of “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spike solutions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”—a design prototype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Encourages “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refactoring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”—an iterative refinement of the internal program design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XP Coding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Recommends the 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construction of a unit test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a store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coding commences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Encourages “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pair programming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XP Testing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 are executed daily</a:t>
            </a:r>
            <a:endParaRPr lang="en-US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“Acceptance tests”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defined by the customer and executed to assess customer visible functionality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7" y="295873"/>
            <a:ext cx="9404723" cy="1400530"/>
          </a:xfrm>
        </p:spPr>
        <p:txBody>
          <a:bodyPr/>
          <a:p>
            <a:r>
              <a:rPr lang="en-US" sz="3600" dirty="0">
                <a:cs typeface="Times New Roman" panose="02020603050405020304" pitchFamily="18" charset="0"/>
                <a:sym typeface="+mn-ea"/>
              </a:rPr>
              <a:t>Extreme Programming Core Practices (A)</a:t>
            </a:r>
            <a:endParaRPr lang="en-US" sz="3600" dirty="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029373-6C5B-490F-B5A5-38FF4CFBCD5B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9420" y="1242695"/>
          <a:ext cx="10750550" cy="5165090"/>
        </p:xfrm>
        <a:graphic>
          <a:graphicData uri="http://schemas.openxmlformats.org/drawingml/2006/table">
            <a:tbl>
              <a:tblPr/>
              <a:tblGrid>
                <a:gridCol w="3046730"/>
                <a:gridCol w="7703820"/>
              </a:tblGrid>
              <a:tr h="551180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Principle or practice</a:t>
                      </a:r>
                      <a:endParaRPr kumimoji="0" 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Description</a:t>
                      </a:r>
                      <a:endParaRPr kumimoji="0" 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96831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Incremental planning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 Requirements are recorded on story cards 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 The developers break these stories into development </a:t>
                      </a:r>
                      <a:r>
                        <a:rPr kumimoji="0" lang="en-GB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Tasks</a:t>
                      </a:r>
                      <a:r>
                        <a:rPr kumimoji="0" lang="en-GB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. 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116778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Small releases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The minimal useful set of functionality that provides business value is developed first. 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Releases of the system are frequent and incrementally add functionality to the first release.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76745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Simple design 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Enough design is carried out to meet the current requirements and no more.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961690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Test-first development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An automated unit test framework is used to write tests for a new piece of functionality before that functionality itself is implemented.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961690"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Refactoring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All developers are expected to refactor / restructure the code continuously as soon as possible code improvements are found. 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0" charset="-128"/>
                          <a:cs typeface="Arial" panose="020B0604020202020204" pitchFamily="34" charset="0"/>
                        </a:rPr>
                        <a:t>This keeps the code simple and maintainable.</a:t>
                      </a:r>
                      <a:endParaRPr kumimoji="0" lang="en-GB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0" charset="-128"/>
                        <a:cs typeface="Arial" panose="020B0604020202020204" pitchFamily="34" charset="0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7732</Words>
  <Application>WPS Presentation</Application>
  <PresentationFormat>Widescreen</PresentationFormat>
  <Paragraphs>255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SimSun</vt:lpstr>
      <vt:lpstr>Wingdings</vt:lpstr>
      <vt:lpstr>Wingdings 3</vt:lpstr>
      <vt:lpstr>Arial</vt:lpstr>
      <vt:lpstr>Segoe UI Light</vt:lpstr>
      <vt:lpstr>苹方-简</vt:lpstr>
      <vt:lpstr>Time</vt:lpstr>
      <vt:lpstr>Thonburi</vt:lpstr>
      <vt:lpstr>Helvetica</vt:lpstr>
      <vt:lpstr>Times</vt:lpstr>
      <vt:lpstr>Helvetica Neue</vt:lpstr>
      <vt:lpstr>Calibri</vt:lpstr>
      <vt:lpstr>Times New Roman</vt:lpstr>
      <vt:lpstr>Century Gothic</vt:lpstr>
      <vt:lpstr>Microsoft YaHei</vt:lpstr>
      <vt:lpstr>汉仪旗黑</vt:lpstr>
      <vt:lpstr>宋体-简</vt:lpstr>
      <vt:lpstr>Arial Unicode MS</vt:lpstr>
      <vt:lpstr>MS PGothic</vt:lpstr>
      <vt:lpstr>Ion</vt:lpstr>
      <vt:lpstr>Agile  Software Development</vt:lpstr>
      <vt:lpstr>Agile Software Development </vt:lpstr>
      <vt:lpstr>The Manifesto for  Agile Software Development</vt:lpstr>
      <vt:lpstr>What is Agility?</vt:lpstr>
      <vt:lpstr>An Agile Process</vt:lpstr>
      <vt:lpstr>Agility Principles</vt:lpstr>
      <vt:lpstr>Extreme Programming (XP)</vt:lpstr>
      <vt:lpstr>Extreme Programming (XP)</vt:lpstr>
      <vt:lpstr>PowerPoint 演示文稿</vt:lpstr>
      <vt:lpstr>PowerPoint 演示文稿</vt:lpstr>
      <vt:lpstr>Extreme Programming (XP)</vt:lpstr>
      <vt:lpstr>Adaptive Software Development</vt:lpstr>
      <vt:lpstr>Adaptive Software Development</vt:lpstr>
      <vt:lpstr>Scrum</vt:lpstr>
      <vt:lpstr>Scrum</vt:lpstr>
      <vt:lpstr>AGILE, PRODUCT MANAGEMENT</vt:lpstr>
      <vt:lpstr>What Is a Product Backlog?</vt:lpstr>
      <vt:lpstr>What is a Sprint Backlog?</vt:lpstr>
      <vt:lpstr>PowerPoint 演示文稿</vt:lpstr>
      <vt:lpstr>PowerPoint 演示文稿</vt:lpstr>
      <vt:lpstr>Track Progress on Dashboards</vt:lpstr>
      <vt:lpstr>Generate Reports With One Click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Affan Yasin</dc:creator>
  <cp:lastModifiedBy>WPS_1684307114</cp:lastModifiedBy>
  <cp:revision>1246</cp:revision>
  <dcterms:created xsi:type="dcterms:W3CDTF">2023-09-24T08:18:31Z</dcterms:created>
  <dcterms:modified xsi:type="dcterms:W3CDTF">2023-09-24T08:18:31Z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