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pdf" ContentType="application/pdf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453" r:id="rId3"/>
    <p:sldId id="454" r:id="rId5"/>
    <p:sldId id="293" r:id="rId6"/>
    <p:sldId id="370" r:id="rId7"/>
    <p:sldId id="371" r:id="rId8"/>
    <p:sldId id="373" r:id="rId9"/>
    <p:sldId id="372" r:id="rId10"/>
    <p:sldId id="374" r:id="rId11"/>
    <p:sldId id="377" r:id="rId12"/>
    <p:sldId id="379" r:id="rId13"/>
    <p:sldId id="403" r:id="rId14"/>
    <p:sldId id="378" r:id="rId15"/>
    <p:sldId id="381" r:id="rId16"/>
    <p:sldId id="382" r:id="rId17"/>
    <p:sldId id="383" r:id="rId18"/>
    <p:sldId id="406" r:id="rId19"/>
    <p:sldId id="407" r:id="rId20"/>
    <p:sldId id="404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400" r:id="rId37"/>
    <p:sldId id="402" r:id="rId38"/>
    <p:sldId id="369" r:id="rId39"/>
    <p:sldId id="455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8" autoAdjust="0"/>
    <p:restoredTop sz="94694"/>
  </p:normalViewPr>
  <p:slideViewPr>
    <p:cSldViewPr>
      <p:cViewPr varScale="1">
        <p:scale>
          <a:sx n="119" d="100"/>
          <a:sy n="119" d="100"/>
        </p:scale>
        <p:origin x="18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13AC2-84B2-43FF-94BB-EB11EFEB6E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5FA1F-BE4C-4B8A-B516-4391A4FD23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78CA847-4A74-4ED8-B970-DB5660C561A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45D3B6-AD8D-42AC-8CAA-0DAD7229769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6A399-2552-43E4-BEFA-619E0530D67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5D3B6-AD8D-42AC-8CAA-0DAD7229769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BD37-4C25-4A7F-A326-40C8AFF5722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F41B-7DCD-4817-B735-972BB7CED40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3F75-42DF-4DC6-9D70-7C294066CF0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DC4A-FD06-4D84-A9C7-DC96657B41D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E5EB-50F2-449B-99AA-BBED36F2C00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01C5-FB4F-49F2-91B9-4C89DAE069E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9D95-63DA-4A86-9840-B31C6E4ED52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F4AB-8CF9-4ABF-B61C-23AB2A7505DE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81F4-FBBD-4A91-B74A-446B3E24362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915-5338-4A5C-83C2-E57194B4D01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CDF48C-D576-4C0B-B672-61200B0A591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junaid.akram@culahore.edu.pk" TargetMode="Externa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01" y="1956622"/>
            <a:ext cx="8131628" cy="1348739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C00000"/>
                </a:solidFill>
                <a:cs typeface="Times New Roman" panose="02020603050405020304" pitchFamily="18" charset="0"/>
              </a:rPr>
              <a:t>CSC291 - </a:t>
            </a:r>
            <a:r>
              <a:rPr lang="en-US" sz="4800" cap="none" dirty="0">
                <a:solidFill>
                  <a:srgbClr val="C00000"/>
                </a:solidFill>
                <a:cs typeface="Times New Roman" panose="02020603050405020304" pitchFamily="18" charset="0"/>
              </a:rPr>
              <a:t>Software Engineering Concepts</a:t>
            </a:r>
            <a:endParaRPr lang="en-US" sz="7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3199" y="4143875"/>
            <a:ext cx="5616068" cy="1793778"/>
          </a:xfrm>
        </p:spPr>
        <p:txBody>
          <a:bodyPr>
            <a:no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Junaid </a:t>
            </a:r>
            <a:r>
              <a:rPr lang="en-GB" sz="2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Akram</a:t>
            </a:r>
            <a:endParaRPr lang="en-US" sz="2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675" dirty="0"/>
          </a:p>
          <a:p>
            <a:pPr algn="ctr"/>
            <a:r>
              <a:rPr lang="en-US" altLang="en-US" sz="1050" dirty="0">
                <a:solidFill>
                  <a:srgbClr val="000000"/>
                </a:solidFill>
                <a:latin typeface="Time"/>
              </a:rPr>
              <a:t>Assistant Professor, Department of Computer Science COMSATS (Lahore)</a:t>
            </a:r>
            <a:endParaRPr lang="en-US" altLang="en-US" sz="1050" dirty="0">
              <a:solidFill>
                <a:srgbClr val="000000"/>
              </a:solidFill>
              <a:latin typeface="Time"/>
            </a:endParaRP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4406" y="1174561"/>
            <a:ext cx="628649" cy="480252"/>
          </a:xfrm>
        </p:spPr>
        <p:txBody>
          <a:bodyPr/>
          <a:lstStyle/>
          <a:p>
            <a:fld id="{16029373-6C5B-490F-B5A5-38FF4CFBCD5B}" type="slidenum">
              <a:rPr lang="en-US" sz="1800">
                <a:solidFill>
                  <a:srgbClr val="FFFF00"/>
                </a:solidFill>
              </a:rPr>
            </a:fld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6925" y="2982906"/>
            <a:ext cx="45720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6797" y="355572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</a:t>
            </a:r>
            <a:endParaRPr lang="en-US" sz="135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82"/>
    </mc:Choice>
    <mc:Fallback>
      <p:transition spd="slow" advTm="65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Elicitation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GB" b="1" dirty="0"/>
              <a:t>Process Activities</a:t>
            </a:r>
            <a:endParaRPr lang="en-GB" sz="2200" b="1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200" dirty="0"/>
              <a:t>Requirements discovery</a:t>
            </a: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Interacting with stakeholders to discover their requirements. Domain requirements are also discovered at this stage.</a:t>
            </a:r>
            <a:endParaRPr lang="en-GB" sz="2200" dirty="0"/>
          </a:p>
          <a:p>
            <a:pPr lvl="1" algn="just">
              <a:lnSpc>
                <a:spcPct val="90000"/>
              </a:lnSpc>
              <a:buNone/>
            </a:pPr>
            <a:endParaRPr lang="en-GB" sz="22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200" dirty="0"/>
              <a:t>Requirements classification and organization</a:t>
            </a: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Groups related requirements</a:t>
            </a:r>
            <a:r>
              <a:rPr lang="en-US" altLang="en-GB" sz="2200" dirty="0"/>
              <a:t>,</a:t>
            </a:r>
            <a:r>
              <a:rPr lang="en-GB" sz="2200" dirty="0"/>
              <a:t> and organizes them into coherent clusters.</a:t>
            </a:r>
            <a:endParaRPr lang="en-GB" sz="2200" dirty="0"/>
          </a:p>
          <a:p>
            <a:pPr lvl="1" algn="just">
              <a:lnSpc>
                <a:spcPct val="90000"/>
              </a:lnSpc>
              <a:buNone/>
            </a:pPr>
            <a:endParaRPr lang="en-GB" sz="22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200" dirty="0"/>
              <a:t>Prioritization and negotiation</a:t>
            </a: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Prioritizing requirements and resolving requirements conflicts through negotiation.</a:t>
            </a:r>
            <a:endParaRPr lang="en-GB" sz="2200" dirty="0"/>
          </a:p>
          <a:p>
            <a:pPr lvl="1" algn="just">
              <a:lnSpc>
                <a:spcPct val="90000"/>
              </a:lnSpc>
              <a:buNone/>
            </a:pPr>
            <a:endParaRPr lang="en-GB" sz="22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200" dirty="0"/>
              <a:t>Requirements documentation(Specification)</a:t>
            </a: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Requirements are documented.</a:t>
            </a:r>
            <a:endParaRPr lang="en-GB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977-0975-4DCF-A241-843173F39FD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Requirements Elicitation and Analysis Process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C5E9-CD10-45B5-9FF1-889CFC9BEB6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Picture 6" descr="4.13 RequirementsElicitation.eps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tretch>
                <a:fillRect/>
              </a:stretch>
            </p:blipFill>
          </mc:Choice>
          <mc:Fallback>
            <p:blipFill>
              <a:blip r:embed="rId2"/>
              <a:stretch>
                <a:fillRect/>
              </a:stretch>
            </p:blipFill>
          </mc:Fallback>
        </mc:AlternateContent>
        <p:spPr>
          <a:xfrm>
            <a:off x="1676400" y="2133600"/>
            <a:ext cx="556259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of 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dirty="0"/>
              <a:t>Understanding stakeholder requirements is difficult for several reasons</a:t>
            </a:r>
            <a:endParaRPr lang="en-GB" dirty="0"/>
          </a:p>
          <a:p>
            <a:pPr algn="just">
              <a:buNone/>
            </a:pPr>
            <a:endParaRPr lang="en-GB" sz="2200" dirty="0"/>
          </a:p>
          <a:p>
            <a:pPr algn="just"/>
            <a:r>
              <a:rPr lang="en-GB" sz="2200" dirty="0"/>
              <a:t>Stakeholders </a:t>
            </a:r>
            <a:r>
              <a:rPr lang="en-GB" sz="2200" dirty="0">
                <a:solidFill>
                  <a:srgbClr val="FF0000"/>
                </a:solidFill>
              </a:rPr>
              <a:t>don’t know</a:t>
            </a:r>
            <a:r>
              <a:rPr lang="en-GB" sz="2200" dirty="0"/>
              <a:t> what they really want.</a:t>
            </a:r>
            <a:endParaRPr lang="en-GB" sz="2200" dirty="0"/>
          </a:p>
          <a:p>
            <a:pPr algn="just"/>
            <a:r>
              <a:rPr lang="en-GB" sz="2200" dirty="0"/>
              <a:t>Stakeholders express requirements in their </a:t>
            </a:r>
            <a:r>
              <a:rPr lang="en-GB" sz="2200" dirty="0">
                <a:solidFill>
                  <a:srgbClr val="FF0000"/>
                </a:solidFill>
              </a:rPr>
              <a:t>own terms</a:t>
            </a:r>
            <a:r>
              <a:rPr lang="en-GB" sz="2200" dirty="0"/>
              <a:t>.</a:t>
            </a:r>
            <a:endParaRPr lang="en-GB" sz="2200" dirty="0"/>
          </a:p>
          <a:p>
            <a:pPr algn="just"/>
            <a:r>
              <a:rPr lang="en-GB" sz="2200" dirty="0"/>
              <a:t>Different stakeholders may have </a:t>
            </a:r>
            <a:r>
              <a:rPr lang="en-GB" sz="2200" dirty="0">
                <a:solidFill>
                  <a:srgbClr val="FF0000"/>
                </a:solidFill>
              </a:rPr>
              <a:t>conflicting </a:t>
            </a:r>
            <a:r>
              <a:rPr lang="en-GB" sz="2200" dirty="0"/>
              <a:t>requirements.</a:t>
            </a:r>
            <a:endParaRPr lang="en-GB" sz="2200" dirty="0"/>
          </a:p>
          <a:p>
            <a:pPr algn="just"/>
            <a:r>
              <a:rPr lang="en-GB" sz="2200" dirty="0"/>
              <a:t>Organizational and political factors may influence the system requirements.</a:t>
            </a:r>
            <a:endParaRPr lang="en-GB" sz="2200" dirty="0"/>
          </a:p>
          <a:p>
            <a:pPr algn="just"/>
            <a:r>
              <a:rPr lang="en-GB" sz="2200" dirty="0"/>
              <a:t>The requirements change during the analysis process. New stakeholders may emerge and the business environment change.</a:t>
            </a:r>
            <a:endParaRPr lang="en-GB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3191-D41D-4E6C-8FF1-C54FC26C7C0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200" dirty="0"/>
          </a:p>
          <a:p>
            <a:pPr algn="just"/>
            <a:r>
              <a:rPr lang="en-US" sz="2200" dirty="0"/>
              <a:t>The process of gathering information about the proposed and existing systems</a:t>
            </a:r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Refining the user and system requirements from this information.</a:t>
            </a: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Sources of information include system stakeholders and the specifications of similar systems.</a:t>
            </a:r>
            <a:endParaRPr lang="en-US" sz="2200" dirty="0"/>
          </a:p>
          <a:p>
            <a:pPr algn="just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3BBC-0AC7-4341-B20B-1CB365F5D5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Techniques of Requirement Discovery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b="1" dirty="0"/>
              <a:t>Interview:</a:t>
            </a:r>
            <a:endParaRPr lang="en-US" b="1" dirty="0"/>
          </a:p>
          <a:p>
            <a:pPr algn="just">
              <a:lnSpc>
                <a:spcPct val="90000"/>
              </a:lnSpc>
            </a:pPr>
            <a:r>
              <a:rPr lang="en-US" sz="2200" dirty="0"/>
              <a:t>Formal or informal interview with the system stakeholders</a:t>
            </a:r>
            <a:endParaRPr lang="en-US" sz="2200" dirty="0"/>
          </a:p>
          <a:p>
            <a:pPr algn="just">
              <a:lnSpc>
                <a:spcPct val="90000"/>
              </a:lnSpc>
            </a:pPr>
            <a:r>
              <a:rPr lang="en-US" sz="2200" dirty="0"/>
              <a:t>In this, the RE team puts questions to stakeholders about the system that they currently use and the system to be developed.</a:t>
            </a:r>
            <a:endParaRPr lang="en-US" sz="2200" dirty="0"/>
          </a:p>
          <a:p>
            <a:pPr algn="just">
              <a:lnSpc>
                <a:spcPct val="90000"/>
              </a:lnSpc>
              <a:buNone/>
            </a:pPr>
            <a:endParaRPr lang="en-US" sz="2200" dirty="0"/>
          </a:p>
          <a:p>
            <a:pPr algn="just">
              <a:lnSpc>
                <a:spcPct val="90000"/>
              </a:lnSpc>
            </a:pPr>
            <a:r>
              <a:rPr lang="en-US" sz="2200" dirty="0"/>
              <a:t>There are two types of interview</a:t>
            </a:r>
            <a:endParaRPr lang="en-US" sz="2200" dirty="0"/>
          </a:p>
          <a:p>
            <a:pPr lvl="1" algn="just">
              <a:lnSpc>
                <a:spcPct val="90000"/>
              </a:lnSpc>
            </a:pPr>
            <a:r>
              <a:rPr lang="en-US" sz="2200" b="1" dirty="0"/>
              <a:t>Closed interviews: </a:t>
            </a:r>
            <a:r>
              <a:rPr lang="en-US" sz="2200" dirty="0"/>
              <a:t>where the stakeholders answers a pre-defined set of questions.</a:t>
            </a:r>
            <a:endParaRPr lang="en-US" sz="2200" dirty="0"/>
          </a:p>
          <a:p>
            <a:pPr lvl="1" algn="just">
              <a:lnSpc>
                <a:spcPct val="90000"/>
              </a:lnSpc>
            </a:pPr>
            <a:endParaRPr lang="en-US" sz="2200" dirty="0"/>
          </a:p>
          <a:p>
            <a:pPr lvl="1" algn="just">
              <a:lnSpc>
                <a:spcPct val="90000"/>
              </a:lnSpc>
            </a:pPr>
            <a:r>
              <a:rPr lang="en-US" sz="2200" b="1" dirty="0"/>
              <a:t>Open interviews: </a:t>
            </a:r>
            <a:r>
              <a:rPr lang="en-US" sz="2200" dirty="0"/>
              <a:t>in which there is no pre-defined agenda and a range of issues are explored with stakeholders.</a:t>
            </a:r>
            <a:endParaRPr lang="en-US" sz="2200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DEB-9020-4E3E-B377-C84720940D6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Interviewers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Interviewers should be open-minded.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Avoid pre-conceived ideas about the requirements, and willing to listen to stakeholders. 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If the stakeholder comes up with surprising requirements , willing to change their minds about the system.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They prompt the interviewee to get with discussion using a question or a proposal.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4FBD-743E-4008-8E38-7859AA4EBBF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15655" cy="487680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User stories are commonly used in adaptive or agile methodologies</a:t>
            </a:r>
            <a:endParaRPr lang="en-AU" dirty="0"/>
          </a:p>
          <a:p>
            <a:endParaRPr lang="en-AU" dirty="0"/>
          </a:p>
          <a:p>
            <a:r>
              <a:rPr lang="en-AU" dirty="0"/>
              <a:t>Short, high-level </a:t>
            </a:r>
            <a:r>
              <a:rPr lang="en-AU" dirty="0">
                <a:solidFill>
                  <a:srgbClr val="FF0000"/>
                </a:solidFill>
              </a:rPr>
              <a:t>descriptions of required functionality</a:t>
            </a:r>
            <a:r>
              <a:rPr lang="en-AU" dirty="0"/>
              <a:t> expressed in customer terms. </a:t>
            </a:r>
            <a:endParaRPr lang="en-AU" dirty="0"/>
          </a:p>
          <a:p>
            <a:endParaRPr lang="en-AU" dirty="0"/>
          </a:p>
          <a:p>
            <a:r>
              <a:rPr lang="en-AU" dirty="0"/>
              <a:t>A typical user story has the form: “As a &lt;role&gt;, I want &lt;goal/desire&gt; so that &lt;benefit&gt;.” </a:t>
            </a:r>
            <a:endParaRPr lang="en-AU" dirty="0"/>
          </a:p>
          <a:p>
            <a:endParaRPr lang="en-AU" dirty="0"/>
          </a:p>
          <a:p>
            <a:r>
              <a:rPr lang="en-AU" dirty="0"/>
              <a:t>Just enough information so that the developers can produce a reasonable estimate of the effort to implement it. 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 aim is to </a:t>
            </a:r>
            <a:r>
              <a:rPr lang="en-AU" dirty="0">
                <a:solidFill>
                  <a:srgbClr val="FF0000"/>
                </a:solidFill>
              </a:rPr>
              <a:t>avoid some of the waste</a:t>
            </a:r>
            <a:r>
              <a:rPr lang="en-AU" dirty="0"/>
              <a:t> that often happens in projects where detailed requirements are gathered early but become invalid before the work begins. </a:t>
            </a:r>
            <a:endParaRPr lang="en-A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5" y="1523999"/>
            <a:ext cx="8229600" cy="49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People usually find it easier to relate to real-life examples rather than abstract descriptions.</a:t>
            </a: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</a:rPr>
              <a:t>Scenarios are real-life examples of how a system can be used.</a:t>
            </a:r>
            <a:endParaRPr lang="en-US" sz="22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dirty="0"/>
              <a:t>Through Scenario user can understand and criticize….how   they  might interact  with a software system.</a:t>
            </a: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Requirement engineers can use the information gained from this discussion to formulate the actual system requirements.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0C46-624B-4383-8121-09A3F71F3FC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sz="2200" dirty="0"/>
          </a:p>
          <a:p>
            <a:pPr algn="just">
              <a:buNone/>
            </a:pPr>
            <a:r>
              <a:rPr lang="en-US" sz="2200" dirty="0"/>
              <a:t>They should include:</a:t>
            </a: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 lvl="1" algn="just"/>
            <a:r>
              <a:rPr lang="en-US" sz="2200" dirty="0"/>
              <a:t>A description of the starting situation</a:t>
            </a:r>
            <a:endParaRPr lang="en-US" sz="2200" dirty="0"/>
          </a:p>
          <a:p>
            <a:pPr lvl="1" algn="just"/>
            <a:r>
              <a:rPr lang="en-US" sz="2200" dirty="0"/>
              <a:t>A description of the normal flow of events</a:t>
            </a:r>
            <a:endParaRPr lang="en-US" sz="2200" dirty="0"/>
          </a:p>
          <a:p>
            <a:pPr lvl="1" algn="just"/>
            <a:r>
              <a:rPr lang="en-US" sz="2200" dirty="0"/>
              <a:t>A description of what can go wrong</a:t>
            </a:r>
            <a:endParaRPr lang="en-US" sz="2200" dirty="0"/>
          </a:p>
          <a:p>
            <a:pPr lvl="1" algn="just"/>
            <a:r>
              <a:rPr lang="en-US" sz="2200" dirty="0"/>
              <a:t>Information about other concurrent activities</a:t>
            </a:r>
            <a:endParaRPr lang="en-US" sz="2200" dirty="0"/>
          </a:p>
          <a:p>
            <a:pPr lvl="1" algn="just"/>
            <a:r>
              <a:rPr lang="en-US" sz="2200" dirty="0"/>
              <a:t>A description of the state when the scenario finishes.</a:t>
            </a:r>
            <a:endParaRPr lang="en-US" sz="2200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FB9D-8466-49B5-AECC-85CFD340527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048000"/>
            <a:ext cx="7162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algn="ctr" eaLnBrk="1" hangingPunct="1"/>
            <a:r>
              <a:rPr lang="en-US" sz="3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Requirements Engineering Process &amp; Discovery Techniques</a:t>
            </a:r>
            <a:endParaRPr lang="en-US" sz="36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LIBSYS Scenario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2EAF-4114-4C24-A5CE-6FC33C3399E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9740" y="1814830"/>
          <a:ext cx="8455660" cy="448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5489575" imgH="2492375" progId="Word.Document.8">
                  <p:embed/>
                </p:oleObj>
              </mc:Choice>
              <mc:Fallback>
                <p:oleObj name="Document" r:id="rId1" imgW="5489575" imgH="2492375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" y="1814830"/>
                        <a:ext cx="8455660" cy="4486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LIBSYS Scenario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3A6F-38AA-4892-A7F0-9CBCFBA2A1A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100" y="1710055"/>
          <a:ext cx="8305800" cy="426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r:id="rId1" imgW="5483225" imgH="2380615" progId="Word.Document.8">
                  <p:embed/>
                </p:oleObj>
              </mc:Choice>
              <mc:Fallback>
                <p:oleObj name="Document" r:id="rId1" imgW="5483225" imgH="23806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710055"/>
                        <a:ext cx="8305800" cy="4267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dirty="0"/>
              <a:t>Use-cases are a </a:t>
            </a:r>
            <a:r>
              <a:rPr lang="en-GB" sz="2200" dirty="0">
                <a:solidFill>
                  <a:srgbClr val="FF0000"/>
                </a:solidFill>
              </a:rPr>
              <a:t>scenario based technique</a:t>
            </a:r>
            <a:r>
              <a:rPr lang="en-GB" sz="2200" dirty="0"/>
              <a:t> for requirement elicitation  </a:t>
            </a:r>
            <a:endParaRPr lang="en-GB" sz="2200" dirty="0"/>
          </a:p>
          <a:p>
            <a:pPr algn="just"/>
            <a:endParaRPr lang="en-GB" sz="2200" dirty="0"/>
          </a:p>
          <a:p>
            <a:pPr algn="just"/>
            <a:r>
              <a:rPr lang="en-GB" sz="2200" dirty="0"/>
              <a:t>Which </a:t>
            </a:r>
            <a:r>
              <a:rPr lang="en-GB" sz="2200" dirty="0">
                <a:solidFill>
                  <a:srgbClr val="FF0000"/>
                </a:solidFill>
              </a:rPr>
              <a:t>identify the actors</a:t>
            </a:r>
            <a:r>
              <a:rPr lang="en-GB" sz="2200" dirty="0"/>
              <a:t> in an interaction and which describe the interaction itself.</a:t>
            </a:r>
            <a:endParaRPr lang="en-GB" sz="2200" dirty="0"/>
          </a:p>
          <a:p>
            <a:pPr algn="just">
              <a:buNone/>
            </a:pPr>
            <a:endParaRPr lang="en-GB" sz="2200" dirty="0"/>
          </a:p>
          <a:p>
            <a:pPr algn="just"/>
            <a:r>
              <a:rPr lang="en-GB" sz="2200" dirty="0"/>
              <a:t>A set of use cases should describe all </a:t>
            </a:r>
            <a:r>
              <a:rPr lang="en-GB" sz="2200" dirty="0">
                <a:solidFill>
                  <a:srgbClr val="FF0000"/>
                </a:solidFill>
              </a:rPr>
              <a:t>possible interactions</a:t>
            </a:r>
            <a:r>
              <a:rPr lang="en-GB" sz="2200" dirty="0"/>
              <a:t> with the system.</a:t>
            </a:r>
            <a:endParaRPr lang="en-GB" sz="2200" dirty="0"/>
          </a:p>
          <a:p>
            <a:pPr algn="just">
              <a:buNone/>
            </a:pPr>
            <a:endParaRPr lang="en-GB" sz="2200" dirty="0"/>
          </a:p>
          <a:p>
            <a:pPr algn="just"/>
            <a:r>
              <a:rPr lang="en-GB" sz="2200" dirty="0">
                <a:solidFill>
                  <a:srgbClr val="FF0000"/>
                </a:solidFill>
              </a:rPr>
              <a:t>Sequence diagrams may be used to add detail to use-cases</a:t>
            </a:r>
            <a:r>
              <a:rPr lang="en-GB" sz="2200" dirty="0"/>
              <a:t> by showing the sequence of event processing in the system.</a:t>
            </a:r>
            <a:endParaRPr lang="en-GB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B352-E65B-4DFD-B244-A45B10F0251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LIBSYS Use 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5AFF-A0E8-4AA1-BA91-21DD6D52FF3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Picture 5" descr="7.7 LIBSYSUseCases(6.12)**.eps                                 001BEA14Macintosh HD                   B8AA5F2E: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010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and Organizational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/>
          </a:p>
          <a:p>
            <a:pPr algn="just"/>
            <a:r>
              <a:rPr lang="en-GB" dirty="0"/>
              <a:t>Software systems do not exist in isolation – they are used in a social and organizational context. </a:t>
            </a:r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This can influence or even dominate the system requirements.</a:t>
            </a:r>
            <a:endParaRPr lang="en-GB" dirty="0"/>
          </a:p>
          <a:p>
            <a:pPr algn="just">
              <a:buNone/>
            </a:pPr>
            <a:endParaRPr lang="en-GB" dirty="0"/>
          </a:p>
          <a:p>
            <a:pPr algn="just"/>
            <a:r>
              <a:rPr lang="en-GB" dirty="0"/>
              <a:t>Good analysts must be sensitive to these factors.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8381-B93E-4A0C-A266-9646BF05467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just"/>
            <a:r>
              <a:rPr lang="en-GB" dirty="0">
                <a:latin typeface="Arial Unicode MS" panose="020B0604020202020204" charset="-122"/>
                <a:ea typeface="Arial Unicode MS" panose="020B0604020202020204" charset="-122"/>
              </a:rPr>
              <a:t>Ethnography is  an observational technique that can be used to </a:t>
            </a:r>
            <a:r>
              <a:rPr lang="en-GB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understand social and organizational requirements</a:t>
            </a:r>
            <a:r>
              <a:rPr lang="en-GB" dirty="0">
                <a:latin typeface="Arial Unicode MS" panose="020B0604020202020204" charset="-122"/>
                <a:ea typeface="Arial Unicode MS" panose="020B0604020202020204" charset="-122"/>
              </a:rPr>
              <a:t>.</a:t>
            </a:r>
            <a:endParaRPr lang="en-GB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just">
              <a:buNone/>
            </a:pPr>
            <a:endParaRPr lang="en-GB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just"/>
            <a:r>
              <a:rPr lang="en-GB" dirty="0">
                <a:latin typeface="Arial Unicode MS" panose="020B0604020202020204" charset="-122"/>
                <a:ea typeface="Arial Unicode MS" panose="020B0604020202020204" charset="-122"/>
              </a:rPr>
              <a:t>An analyst immerses him or herself in the working environment (where the system will be used)</a:t>
            </a:r>
            <a:endParaRPr lang="en-GB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just">
              <a:buNone/>
            </a:pPr>
            <a:endParaRPr lang="en-GB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just"/>
            <a:r>
              <a:rPr lang="en-GB" dirty="0">
                <a:latin typeface="Arial Unicode MS" panose="020B0604020202020204" charset="-122"/>
                <a:ea typeface="Arial Unicode MS" panose="020B0604020202020204" charset="-122"/>
              </a:rPr>
              <a:t>Help analyst to discover implicit system requirements</a:t>
            </a:r>
            <a:r>
              <a:rPr lang="en-US" dirty="0">
                <a:latin typeface="Arial Unicode MS" panose="020B0604020202020204" charset="-122"/>
                <a:ea typeface="Arial Unicode MS" panose="020B0604020202020204" charset="-122"/>
              </a:rPr>
              <a:t>.</a:t>
            </a:r>
            <a:endParaRPr lang="en-GB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2405-A3DC-4CEA-89ED-A7848B4C5CB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/>
          </a:p>
          <a:p>
            <a:pPr algn="just"/>
            <a:r>
              <a:rPr lang="en-GB" dirty="0"/>
              <a:t>Concerned with demonstrating that the requirements define the system that the customer really wants.</a:t>
            </a:r>
            <a:endParaRPr lang="en-GB" dirty="0"/>
          </a:p>
          <a:p>
            <a:pPr algn="just">
              <a:buNone/>
            </a:pPr>
            <a:endParaRPr lang="en-GB" dirty="0"/>
          </a:p>
          <a:p>
            <a:pPr algn="just"/>
            <a:r>
              <a:rPr lang="en-GB" dirty="0"/>
              <a:t>Requirements error costs are high so validation is very important</a:t>
            </a:r>
            <a:endParaRPr lang="en-GB" dirty="0"/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Fixing a requirements error after delivery may cost up to </a:t>
            </a:r>
            <a:r>
              <a:rPr lang="en-GB" sz="2400" dirty="0">
                <a:solidFill>
                  <a:srgbClr val="FF0000"/>
                </a:solidFill>
              </a:rPr>
              <a:t>100 times the cost of fixing </a:t>
            </a:r>
            <a:r>
              <a:rPr lang="en-GB" sz="2400" dirty="0"/>
              <a:t>an implementation error.</a:t>
            </a:r>
            <a:endParaRPr lang="en-GB" sz="24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FA97-4117-4CC1-A9A8-BF868819D9F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GB" dirty="0"/>
          </a:p>
          <a:p>
            <a:pPr algn="just">
              <a:buNone/>
            </a:pPr>
            <a:r>
              <a:rPr lang="en-GB" dirty="0"/>
              <a:t>Checks include</a:t>
            </a:r>
            <a:endParaRPr lang="en-GB" dirty="0"/>
          </a:p>
          <a:p>
            <a:pPr algn="just">
              <a:buNone/>
            </a:pPr>
            <a:endParaRPr lang="en-GB" dirty="0"/>
          </a:p>
          <a:p>
            <a:pPr algn="just"/>
            <a:r>
              <a:rPr lang="en-GB" b="1" dirty="0"/>
              <a:t>Validity.</a:t>
            </a:r>
            <a:r>
              <a:rPr lang="en-GB" dirty="0"/>
              <a:t> Does the system provide the functions which best support the customer’s needs?</a:t>
            </a:r>
            <a:endParaRPr lang="en-GB" dirty="0"/>
          </a:p>
          <a:p>
            <a:pPr algn="just"/>
            <a:r>
              <a:rPr lang="en-GB" b="1" dirty="0"/>
              <a:t>Consistency. </a:t>
            </a:r>
            <a:r>
              <a:rPr lang="en-GB" dirty="0"/>
              <a:t>Are there any requirements conflicts?</a:t>
            </a:r>
            <a:endParaRPr lang="en-GB" dirty="0"/>
          </a:p>
          <a:p>
            <a:pPr algn="just"/>
            <a:r>
              <a:rPr lang="en-GB" b="1" dirty="0"/>
              <a:t>Completeness. </a:t>
            </a:r>
            <a:r>
              <a:rPr lang="en-GB" dirty="0"/>
              <a:t>Are all functions required by the customer included?</a:t>
            </a:r>
            <a:endParaRPr lang="en-GB" dirty="0"/>
          </a:p>
          <a:p>
            <a:pPr algn="just"/>
            <a:r>
              <a:rPr lang="en-GB" b="1" dirty="0"/>
              <a:t>Realism. </a:t>
            </a:r>
            <a:r>
              <a:rPr lang="en-GB" dirty="0"/>
              <a:t>Can the requirements be implemented given available budget and technology</a:t>
            </a:r>
            <a:endParaRPr lang="en-GB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285-9A78-48A8-840B-A32578A1324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Validation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GB" sz="2200" dirty="0"/>
          </a:p>
          <a:p>
            <a:pPr algn="just">
              <a:lnSpc>
                <a:spcPct val="90000"/>
              </a:lnSpc>
            </a:pPr>
            <a:r>
              <a:rPr lang="en-GB" sz="2200" b="1" dirty="0"/>
              <a:t>Requirements reviews:</a:t>
            </a:r>
            <a:endParaRPr lang="en-GB" sz="2200" b="1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Systematic manual analysis of the requirements(by a team of reviewers) who check for error and inconsistencies.</a:t>
            </a:r>
            <a:endParaRPr lang="en-GB" sz="2200" dirty="0"/>
          </a:p>
          <a:p>
            <a:pPr lvl="1" algn="just">
              <a:lnSpc>
                <a:spcPct val="90000"/>
              </a:lnSpc>
              <a:buNone/>
            </a:pPr>
            <a:endParaRPr lang="en-GB" sz="2200" dirty="0"/>
          </a:p>
          <a:p>
            <a:pPr algn="just">
              <a:lnSpc>
                <a:spcPct val="90000"/>
              </a:lnSpc>
            </a:pPr>
            <a:r>
              <a:rPr lang="en-GB" sz="2200" b="1" dirty="0"/>
              <a:t>Prototyping:</a:t>
            </a:r>
            <a:endParaRPr lang="en-GB" sz="2200" b="1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Using an executable model of the system to check requirements. </a:t>
            </a:r>
            <a:endParaRPr lang="en-GB" sz="2200" dirty="0"/>
          </a:p>
          <a:p>
            <a:pPr lvl="1" algn="just">
              <a:lnSpc>
                <a:spcPct val="90000"/>
              </a:lnSpc>
              <a:buNone/>
            </a:pPr>
            <a:endParaRPr lang="en-GB" sz="2200" dirty="0"/>
          </a:p>
          <a:p>
            <a:pPr algn="just">
              <a:lnSpc>
                <a:spcPct val="90000"/>
              </a:lnSpc>
            </a:pPr>
            <a:r>
              <a:rPr lang="en-GB" sz="2200" b="1" dirty="0"/>
              <a:t>Test-case generation:</a:t>
            </a:r>
            <a:endParaRPr lang="en-GB" sz="2200" b="1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Developing tests for requirements to check testability.</a:t>
            </a:r>
            <a:endParaRPr lang="en-GB" sz="2200" dirty="0"/>
          </a:p>
          <a:p>
            <a:pPr algn="just">
              <a:lnSpc>
                <a:spcPct val="90000"/>
              </a:lnSpc>
              <a:buNone/>
            </a:pPr>
            <a:endParaRPr lang="en-GB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35E2-56AD-4D62-A725-39C7AD5066D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sz="2200" dirty="0"/>
          </a:p>
          <a:p>
            <a:pPr algn="just"/>
            <a:r>
              <a:rPr lang="en-GB" sz="2200" dirty="0"/>
              <a:t>Requirements management is the process of </a:t>
            </a:r>
            <a:r>
              <a:rPr lang="en-GB" sz="2200" b="1" dirty="0">
                <a:solidFill>
                  <a:srgbClr val="FF0000"/>
                </a:solidFill>
              </a:rPr>
              <a:t>managing changing requirements</a:t>
            </a:r>
            <a:r>
              <a:rPr lang="en-GB" sz="2200" b="1" dirty="0"/>
              <a:t> </a:t>
            </a:r>
            <a:r>
              <a:rPr lang="en-GB" sz="2200" dirty="0"/>
              <a:t>during the requirements engineering process and system development.</a:t>
            </a:r>
            <a:endParaRPr lang="en-GB" sz="2200" dirty="0"/>
          </a:p>
          <a:p>
            <a:pPr algn="just"/>
            <a:endParaRPr lang="en-GB" sz="2200" dirty="0"/>
          </a:p>
          <a:p>
            <a:pPr algn="just"/>
            <a:r>
              <a:rPr lang="en-GB" sz="2200" dirty="0">
                <a:solidFill>
                  <a:srgbClr val="FF0000"/>
                </a:solidFill>
              </a:rPr>
              <a:t>New requirements emerge</a:t>
            </a:r>
            <a:r>
              <a:rPr lang="en-GB" sz="2200" dirty="0"/>
              <a:t> during the process as business needs change and a better understanding of the system is developed</a:t>
            </a:r>
            <a:endParaRPr lang="en-GB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DDAC-ADC5-4ED3-96D5-C08B93345C3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pPr>
              <a:buNone/>
            </a:pPr>
            <a:r>
              <a:rPr lang="en-GB" dirty="0"/>
              <a:t>Requirement Engineering Process</a:t>
            </a:r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en-GB" dirty="0"/>
              <a:t>Feasibility studies</a:t>
            </a:r>
            <a:endParaRPr lang="en-GB" dirty="0"/>
          </a:p>
          <a:p>
            <a:r>
              <a:rPr lang="en-GB" dirty="0"/>
              <a:t>Requirements elicitation and analysis</a:t>
            </a:r>
            <a:endParaRPr lang="en-GB" dirty="0"/>
          </a:p>
          <a:p>
            <a:r>
              <a:rPr lang="en-GB" dirty="0"/>
              <a:t>Requirements validation</a:t>
            </a:r>
            <a:endParaRPr lang="en-GB" dirty="0"/>
          </a:p>
          <a:p>
            <a:r>
              <a:rPr lang="en-GB" dirty="0"/>
              <a:t>Requirements management</a:t>
            </a:r>
            <a:endParaRPr lang="en-GB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Evolution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F2BE-3D0D-4022-A7A5-4231F60323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Picture 5" descr="7.10.eps                                                       001BF29EMacintosh HD                   B8AA5F2E: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400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Enduring and Volatile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From an evolution perspective</a:t>
            </a:r>
            <a:endParaRPr lang="en-GB" dirty="0"/>
          </a:p>
          <a:p>
            <a:pPr>
              <a:buNone/>
            </a:pPr>
            <a:endParaRPr lang="en-GB" dirty="0"/>
          </a:p>
          <a:p>
            <a:pPr algn="just"/>
            <a:r>
              <a:rPr lang="en-GB" b="1" dirty="0"/>
              <a:t>Enduring requirements. </a:t>
            </a:r>
            <a:r>
              <a:rPr lang="en-GB" dirty="0">
                <a:solidFill>
                  <a:srgbClr val="FF0000"/>
                </a:solidFill>
              </a:rPr>
              <a:t>Stable requirements </a:t>
            </a:r>
            <a:r>
              <a:rPr lang="en-GB" dirty="0"/>
              <a:t>derived from the core activity of the customer organization. e.g. a hospital will always have doctors, nurses, etc. May be derived from domain models</a:t>
            </a:r>
            <a:endParaRPr lang="en-GB" dirty="0"/>
          </a:p>
          <a:p>
            <a:pPr algn="just">
              <a:buNone/>
            </a:pPr>
            <a:endParaRPr lang="en-GB" dirty="0"/>
          </a:p>
          <a:p>
            <a:pPr algn="just"/>
            <a:r>
              <a:rPr lang="en-GB" b="1" dirty="0"/>
              <a:t>Volatile requirements. </a:t>
            </a:r>
            <a:r>
              <a:rPr lang="en-GB" dirty="0">
                <a:solidFill>
                  <a:srgbClr val="FF0000"/>
                </a:solidFill>
              </a:rPr>
              <a:t>Requirements which change</a:t>
            </a:r>
            <a:r>
              <a:rPr lang="en-GB" dirty="0"/>
              <a:t> during development or when the system is in use. 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A302-3E3A-42AD-9A49-D72EB949680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200" dirty="0"/>
              <a:t>Should be apply to all proposed changes to the requirements.</a:t>
            </a:r>
            <a:endParaRPr lang="en-GB" sz="2200" dirty="0"/>
          </a:p>
          <a:p>
            <a:pPr algn="just">
              <a:lnSpc>
                <a:spcPct val="90000"/>
              </a:lnSpc>
              <a:buNone/>
            </a:pPr>
            <a:endParaRPr lang="en-GB" sz="2200" dirty="0"/>
          </a:p>
          <a:p>
            <a:pPr algn="just">
              <a:lnSpc>
                <a:spcPct val="90000"/>
              </a:lnSpc>
            </a:pPr>
            <a:r>
              <a:rPr lang="en-GB" sz="2200" dirty="0"/>
              <a:t>There are three principal stages to change management process:</a:t>
            </a:r>
            <a:endParaRPr lang="en-GB" sz="2200" dirty="0"/>
          </a:p>
          <a:p>
            <a:pPr algn="just">
              <a:lnSpc>
                <a:spcPct val="90000"/>
              </a:lnSpc>
              <a:buNone/>
            </a:pP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b="1" dirty="0"/>
              <a:t>Problem analysis: </a:t>
            </a:r>
            <a:r>
              <a:rPr lang="en-GB" sz="2200" dirty="0"/>
              <a:t>Discuss requirements problem and propose change</a:t>
            </a:r>
            <a:endParaRPr lang="en-GB" sz="2200" dirty="0"/>
          </a:p>
          <a:p>
            <a:pPr lvl="1" algn="just">
              <a:lnSpc>
                <a:spcPct val="90000"/>
              </a:lnSpc>
              <a:buNone/>
            </a:pP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b="1" dirty="0"/>
              <a:t>Change analysis and costing: </a:t>
            </a:r>
            <a:r>
              <a:rPr lang="en-GB" sz="2200" dirty="0"/>
              <a:t>Assess effects of change on other requirements;</a:t>
            </a:r>
            <a:endParaRPr lang="en-GB" sz="2200" dirty="0"/>
          </a:p>
          <a:p>
            <a:pPr lvl="1" algn="just">
              <a:lnSpc>
                <a:spcPct val="90000"/>
              </a:lnSpc>
              <a:buNone/>
            </a:pP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b="1" dirty="0"/>
              <a:t>Change implementation</a:t>
            </a:r>
            <a:r>
              <a:rPr lang="en-GB" sz="2200" dirty="0"/>
              <a:t>: Modify requirements document and other documents to reflect change.</a:t>
            </a:r>
            <a:endParaRPr lang="en-GB" sz="2200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525E-88EF-4FA5-B291-0CAF97E4350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6B69-6614-4D01-8CDD-06FBFAF214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9" name="Picture 5" descr="7.13.eps                                                       001BF29EMacintosh HD                   B8AA5F2E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9248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r>
              <a:rPr lang="en-GB" dirty="0"/>
              <a:t>The requirements engineering process includes a </a:t>
            </a:r>
            <a:r>
              <a:rPr lang="en-GB" dirty="0">
                <a:solidFill>
                  <a:srgbClr val="FF0000"/>
                </a:solidFill>
              </a:rPr>
              <a:t>feasibility study</a:t>
            </a:r>
            <a:r>
              <a:rPr lang="en-GB" dirty="0"/>
              <a:t>, requirements </a:t>
            </a:r>
            <a:r>
              <a:rPr lang="en-GB" dirty="0">
                <a:solidFill>
                  <a:srgbClr val="FF0000"/>
                </a:solidFill>
              </a:rPr>
              <a:t>elicitation </a:t>
            </a:r>
            <a:r>
              <a:rPr lang="en-GB" dirty="0"/>
              <a:t>and analysis, </a:t>
            </a:r>
            <a:r>
              <a:rPr lang="en-GB" dirty="0">
                <a:solidFill>
                  <a:srgbClr val="FF0000"/>
                </a:solidFill>
              </a:rPr>
              <a:t>requirements specification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requirements management</a:t>
            </a:r>
            <a:r>
              <a:rPr lang="en-GB" dirty="0"/>
              <a:t>.</a:t>
            </a:r>
            <a:endParaRPr lang="en-GB" dirty="0"/>
          </a:p>
          <a:p>
            <a:pPr algn="just">
              <a:lnSpc>
                <a:spcPct val="90000"/>
              </a:lnSpc>
              <a:buNone/>
            </a:pPr>
            <a:endParaRPr lang="en-GB" dirty="0"/>
          </a:p>
          <a:p>
            <a:pPr algn="just"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Requirements elicitation and analysis is iterative </a:t>
            </a:r>
            <a:r>
              <a:rPr lang="en-GB" dirty="0"/>
              <a:t>involving domain understanding, requirements collection, classification, </a:t>
            </a:r>
            <a:r>
              <a:rPr lang="en-GB" dirty="0">
                <a:solidFill>
                  <a:srgbClr val="FF0000"/>
                </a:solidFill>
              </a:rPr>
              <a:t>structuring</a:t>
            </a:r>
            <a:r>
              <a:rPr lang="en-GB" dirty="0"/>
              <a:t>,  </a:t>
            </a:r>
            <a:r>
              <a:rPr lang="en-GB" dirty="0">
                <a:solidFill>
                  <a:srgbClr val="FF0000"/>
                </a:solidFill>
              </a:rPr>
              <a:t>prioritization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validation</a:t>
            </a:r>
            <a:r>
              <a:rPr lang="en-GB" dirty="0"/>
              <a:t>.</a:t>
            </a:r>
            <a:endParaRPr lang="en-GB" dirty="0"/>
          </a:p>
          <a:p>
            <a:pPr algn="just">
              <a:lnSpc>
                <a:spcPct val="90000"/>
              </a:lnSpc>
              <a:buNone/>
            </a:pPr>
            <a:endParaRPr lang="en-GB" dirty="0"/>
          </a:p>
          <a:p>
            <a:pPr algn="just">
              <a:lnSpc>
                <a:spcPct val="90000"/>
              </a:lnSpc>
            </a:pPr>
            <a:r>
              <a:rPr lang="en-GB" dirty="0"/>
              <a:t>Systems have </a:t>
            </a:r>
            <a:r>
              <a:rPr lang="en-GB" dirty="0">
                <a:solidFill>
                  <a:srgbClr val="FF0000"/>
                </a:solidFill>
              </a:rPr>
              <a:t>multiple stakeholders with different requirements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C51-6E9C-48DB-989C-932F72F26C6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GB" dirty="0"/>
          </a:p>
          <a:p>
            <a:pPr algn="just"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Social and organization factors</a:t>
            </a:r>
            <a:r>
              <a:rPr lang="en-GB" dirty="0"/>
              <a:t> influence system requirements.</a:t>
            </a:r>
            <a:endParaRPr lang="en-GB" dirty="0"/>
          </a:p>
          <a:p>
            <a:pPr algn="just">
              <a:lnSpc>
                <a:spcPct val="90000"/>
              </a:lnSpc>
              <a:buNone/>
            </a:pPr>
            <a:endParaRPr lang="en-GB" dirty="0"/>
          </a:p>
          <a:p>
            <a:pPr algn="just">
              <a:lnSpc>
                <a:spcPct val="90000"/>
              </a:lnSpc>
            </a:pPr>
            <a:r>
              <a:rPr lang="en-GB" dirty="0"/>
              <a:t>Requirements validation is concerned with checks for </a:t>
            </a:r>
            <a:r>
              <a:rPr lang="en-GB" dirty="0">
                <a:solidFill>
                  <a:srgbClr val="FF0000"/>
                </a:solidFill>
              </a:rPr>
              <a:t>validity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consistency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completeness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realism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verifiability</a:t>
            </a:r>
            <a:r>
              <a:rPr lang="en-GB" dirty="0"/>
              <a:t>.</a:t>
            </a:r>
            <a:endParaRPr lang="en-GB" dirty="0"/>
          </a:p>
          <a:p>
            <a:pPr algn="just">
              <a:lnSpc>
                <a:spcPct val="90000"/>
              </a:lnSpc>
              <a:buNone/>
            </a:pPr>
            <a:endParaRPr lang="en-GB" dirty="0"/>
          </a:p>
          <a:p>
            <a:pPr algn="just">
              <a:lnSpc>
                <a:spcPct val="90000"/>
              </a:lnSpc>
            </a:pPr>
            <a:r>
              <a:rPr lang="en-GB" dirty="0"/>
              <a:t>Requirements management includes planning and </a:t>
            </a:r>
            <a:r>
              <a:rPr lang="en-GB" dirty="0">
                <a:solidFill>
                  <a:srgbClr val="FF0000"/>
                </a:solidFill>
              </a:rPr>
              <a:t>change management</a:t>
            </a:r>
            <a:r>
              <a:rPr lang="en-GB" dirty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F537-EF9D-48A2-98E5-4F66DC670B3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Chapter 4, Requirement Engineering,</a:t>
            </a:r>
            <a:endParaRPr lang="en-US" b="1" dirty="0"/>
          </a:p>
          <a:p>
            <a:pPr marL="0" indent="0" algn="just">
              <a:buNone/>
            </a:pPr>
            <a:r>
              <a:rPr lang="en-US" sz="2000" dirty="0"/>
              <a:t>  Software Engineering by Ian Sommerville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Chapter 5: Understanding Requirement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by “Software Engineering- A Practitioner's Approach”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98D3-E330-4A8A-B06A-6D7AF5B3253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4781550" y="1865225"/>
            <a:ext cx="2578777" cy="3371850"/>
          </a:xfrm>
          <a:prstGeom prst="rect">
            <a:avLst/>
          </a:prstGeom>
          <a:effectLst>
            <a:outerShdw blurRad="508000" dist="50800" dir="5400000" sx="108000" sy="108000" algn="ctr" rotWithShape="0">
              <a:schemeClr val="accent1">
                <a:lumMod val="50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628650"/>
          </a:xfrm>
        </p:spPr>
        <p:txBody>
          <a:bodyPr>
            <a:normAutofit fontScale="90000"/>
          </a:bodyPr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1625" y="2200278"/>
            <a:ext cx="24574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5155" y="5502101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Email me on : </a:t>
            </a:r>
            <a:r>
              <a:rPr lang="en-GB" sz="1350" dirty="0">
                <a:solidFill>
                  <a:srgbClr val="FF0000"/>
                </a:solidFill>
                <a:hlinkClick r:id="rId2"/>
              </a:rPr>
              <a:t>junaidakram@cuilahore.edu.pk</a:t>
            </a:r>
            <a:r>
              <a:rPr lang="en-GB" sz="1350" dirty="0">
                <a:solidFill>
                  <a:srgbClr val="FF0000"/>
                </a:solidFill>
              </a:rPr>
              <a:t> </a:t>
            </a:r>
            <a:endParaRPr lang="en-GB" sz="13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1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0"/>
                            </p:stCondLst>
                            <p:childTnLst>
                              <p:par>
                                <p:cTn id="34" presetID="26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0"/>
                            </p:stCondLst>
                            <p:childTnLst>
                              <p:par>
                                <p:cTn id="51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5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1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0"/>
                            </p:stCondLst>
                            <p:childTnLst>
                              <p:par>
                                <p:cTn id="67" presetID="22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0"/>
                            </p:stCondLst>
                            <p:childTnLst>
                              <p:par>
                                <p:cTn id="73" presetID="22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0"/>
                            </p:stCondLst>
                            <p:childTnLst>
                              <p:par>
                                <p:cTn id="79" presetID="38" presetClass="entr" presetSubtype="0" accel="5000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87" presetID="22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93" presetID="22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99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02" presetID="22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8" presetID="21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14" presetID="38" presetClass="entr" presetSubtype="0" accel="5000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122" presetID="6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  <p:bldP spid="7" grpId="16"/>
      <p:bldP spid="7" grpId="1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“Requirement Engineering (RE) is the science and discipline concerned with analyzing and documenting requirements.”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774F-1489-4B33-A8EE-0D2CD3DF970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GB" sz="2200" dirty="0"/>
              <a:t>Goal of  RE Process </a:t>
            </a:r>
            <a:r>
              <a:rPr lang="en-GB" sz="2200" dirty="0">
                <a:sym typeface="Wingdings" panose="05000000000000000000" pitchFamily="2" charset="2"/>
              </a:rPr>
              <a:t> to create and maintain a system requirement document</a:t>
            </a:r>
            <a:endParaRPr lang="en-GB" sz="2200" dirty="0">
              <a:sym typeface="Wingdings" panose="05000000000000000000" pitchFamily="2" charset="2"/>
            </a:endParaRPr>
          </a:p>
          <a:p>
            <a:pPr algn="just">
              <a:lnSpc>
                <a:spcPct val="90000"/>
              </a:lnSpc>
              <a:buNone/>
              <a:defRPr/>
            </a:pPr>
            <a:endParaRPr lang="en-GB" sz="2200" dirty="0">
              <a:sym typeface="Wingdings" panose="05000000000000000000" pitchFamily="2" charset="2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200" dirty="0">
                <a:sym typeface="Wingdings" panose="05000000000000000000" pitchFamily="2" charset="2"/>
              </a:rPr>
              <a:t>RE processes may Include  four high level activities</a:t>
            </a:r>
            <a:endParaRPr lang="en-GB" sz="2200" b="1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en-GB" sz="2200" dirty="0">
              <a:sym typeface="Wingdings" panose="05000000000000000000" pitchFamily="2" charset="2"/>
            </a:endParaRPr>
          </a:p>
          <a:p>
            <a:pPr marL="623570" indent="-51435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GB" sz="2200" dirty="0">
                <a:sym typeface="Wingdings" panose="05000000000000000000" pitchFamily="2" charset="2"/>
              </a:rPr>
              <a:t>Assessing whether the system is useful to business and customer (Feasibility Study)</a:t>
            </a:r>
            <a:endParaRPr lang="en-GB" sz="2200" dirty="0">
              <a:sym typeface="Wingdings" panose="05000000000000000000" pitchFamily="2" charset="2"/>
            </a:endParaRPr>
          </a:p>
          <a:p>
            <a:pPr marL="623570" indent="-51435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GB" sz="2200" dirty="0">
                <a:sym typeface="Wingdings" panose="05000000000000000000" pitchFamily="2" charset="2"/>
              </a:rPr>
              <a:t>Discovering requirements (elicitation and analysis)</a:t>
            </a:r>
            <a:endParaRPr lang="en-GB" sz="2200" dirty="0">
              <a:sym typeface="Wingdings" panose="05000000000000000000" pitchFamily="2" charset="2"/>
            </a:endParaRPr>
          </a:p>
          <a:p>
            <a:pPr marL="623570" indent="-51435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GB" sz="2200" dirty="0">
                <a:sym typeface="Wingdings" panose="05000000000000000000" pitchFamily="2" charset="2"/>
              </a:rPr>
              <a:t>Converting theses requirements into some standard form (specification)</a:t>
            </a:r>
            <a:endParaRPr lang="en-GB" sz="2200" dirty="0">
              <a:sym typeface="Wingdings" panose="05000000000000000000" pitchFamily="2" charset="2"/>
            </a:endParaRPr>
          </a:p>
          <a:p>
            <a:pPr marL="623570" indent="-51435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GB" sz="2200" dirty="0">
                <a:sym typeface="Wingdings" panose="05000000000000000000" pitchFamily="2" charset="2"/>
              </a:rPr>
              <a:t>Checking that the requirements actually define the system that the customer wants (validation)</a:t>
            </a:r>
            <a:endParaRPr lang="en-GB" sz="2200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4D1C-534C-4C39-9DE3-155DA86C10C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Requirements Engineering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E406-0078-48A9-9C73-C88C5F12B44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Picture 7" descr="7.1 RE-process.eps                                             001057BBMacintosh HD                   B8AA5F2E: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6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en-GB" sz="2200" dirty="0"/>
          </a:p>
          <a:p>
            <a:pPr algn="just">
              <a:lnSpc>
                <a:spcPct val="90000"/>
              </a:lnSpc>
            </a:pPr>
            <a:r>
              <a:rPr lang="en-GB" sz="2200" dirty="0"/>
              <a:t>The process used for RE </a:t>
            </a:r>
            <a:r>
              <a:rPr lang="en-GB" sz="2200" dirty="0">
                <a:solidFill>
                  <a:srgbClr val="FF0000"/>
                </a:solidFill>
              </a:rPr>
              <a:t>vary</a:t>
            </a:r>
            <a:r>
              <a:rPr lang="en-GB" sz="2200" dirty="0"/>
              <a:t> widely depending on the </a:t>
            </a:r>
            <a:r>
              <a:rPr lang="en-GB" sz="2200" b="1" dirty="0"/>
              <a:t>application domain</a:t>
            </a:r>
            <a:r>
              <a:rPr lang="en-GB" sz="2200" dirty="0"/>
              <a:t>, the </a:t>
            </a:r>
            <a:r>
              <a:rPr lang="en-GB" sz="2200" b="1" dirty="0"/>
              <a:t>people </a:t>
            </a:r>
            <a:r>
              <a:rPr lang="en-GB" sz="2200" dirty="0"/>
              <a:t>involved and the </a:t>
            </a:r>
            <a:r>
              <a:rPr lang="en-GB" sz="2200" b="1" dirty="0"/>
              <a:t>organization </a:t>
            </a:r>
            <a:r>
              <a:rPr lang="en-GB" sz="2200" dirty="0"/>
              <a:t>developing the requirements.</a:t>
            </a:r>
            <a:endParaRPr lang="en-GB" sz="2200" dirty="0"/>
          </a:p>
          <a:p>
            <a:pPr algn="just">
              <a:lnSpc>
                <a:spcPct val="90000"/>
              </a:lnSpc>
              <a:buNone/>
            </a:pPr>
            <a:endParaRPr lang="en-GB" sz="2200" dirty="0"/>
          </a:p>
          <a:p>
            <a:pPr algn="just">
              <a:lnSpc>
                <a:spcPct val="90000"/>
              </a:lnSpc>
            </a:pPr>
            <a:r>
              <a:rPr lang="en-GB" sz="2200" dirty="0"/>
              <a:t>However, there are a number of generic activities common to all processes.</a:t>
            </a:r>
            <a:endParaRPr lang="en-GB" sz="2200" dirty="0"/>
          </a:p>
          <a:p>
            <a:pPr algn="just">
              <a:lnSpc>
                <a:spcPct val="90000"/>
              </a:lnSpc>
              <a:buNone/>
            </a:pP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Requirements Elicitation</a:t>
            </a: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Requirements Analysis</a:t>
            </a: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Requirements Validation</a:t>
            </a:r>
            <a:endParaRPr lang="en-GB" sz="2200" dirty="0"/>
          </a:p>
          <a:p>
            <a:pPr lvl="1" algn="just">
              <a:lnSpc>
                <a:spcPct val="90000"/>
              </a:lnSpc>
            </a:pPr>
            <a:r>
              <a:rPr lang="en-GB" sz="2200" dirty="0"/>
              <a:t>Requirements Management</a:t>
            </a:r>
            <a:endParaRPr lang="en-GB" sz="2200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91A-53B0-417F-B611-DFFB5523FCC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2200" dirty="0"/>
              <a:t>A feasibility study decides whether or not the proposed system </a:t>
            </a:r>
            <a:r>
              <a:rPr lang="en-GB" sz="2200" dirty="0">
                <a:solidFill>
                  <a:srgbClr val="FF0000"/>
                </a:solidFill>
              </a:rPr>
              <a:t>is worth implementing</a:t>
            </a:r>
            <a:r>
              <a:rPr lang="en-GB" sz="2200" dirty="0"/>
              <a:t>.</a:t>
            </a:r>
            <a:endParaRPr lang="en-GB" sz="2200" dirty="0"/>
          </a:p>
          <a:p>
            <a:pPr algn="just">
              <a:buNone/>
            </a:pPr>
            <a:endParaRPr lang="en-GB" sz="2200" dirty="0"/>
          </a:p>
          <a:p>
            <a:pPr algn="just"/>
            <a:r>
              <a:rPr lang="en-GB" sz="2200" dirty="0"/>
              <a:t>A feasibility study is short,  focused study that take place early in the RE Process</a:t>
            </a:r>
            <a:endParaRPr lang="en-GB" sz="2200" dirty="0"/>
          </a:p>
          <a:p>
            <a:pPr lvl="1" algn="just"/>
            <a:r>
              <a:rPr lang="en-GB" sz="2200" dirty="0"/>
              <a:t>Does the system contributes to </a:t>
            </a:r>
            <a:r>
              <a:rPr lang="en-GB" sz="2200" b="1" dirty="0"/>
              <a:t>organizational objectives</a:t>
            </a:r>
            <a:r>
              <a:rPr lang="en-GB" sz="2200" b="1" dirty="0">
                <a:solidFill>
                  <a:srgbClr val="FF0000"/>
                </a:solidFill>
              </a:rPr>
              <a:t>?</a:t>
            </a:r>
            <a:endParaRPr lang="en-GB" sz="2200" b="1" dirty="0"/>
          </a:p>
          <a:p>
            <a:pPr lvl="1" algn="just"/>
            <a:r>
              <a:rPr lang="en-GB" sz="2200" dirty="0"/>
              <a:t>Can the system be implemented </a:t>
            </a:r>
            <a:r>
              <a:rPr lang="en-GB" sz="2200" b="1" dirty="0"/>
              <a:t>within schedule and budget using</a:t>
            </a:r>
            <a:r>
              <a:rPr lang="en-GB" sz="2200" dirty="0"/>
              <a:t> </a:t>
            </a:r>
            <a:r>
              <a:rPr lang="en-GB" sz="2200" b="1" dirty="0"/>
              <a:t>current technology</a:t>
            </a:r>
            <a:r>
              <a:rPr lang="en-GB" sz="2200" b="1" dirty="0">
                <a:solidFill>
                  <a:srgbClr val="FF0000"/>
                </a:solidFill>
              </a:rPr>
              <a:t>?</a:t>
            </a:r>
            <a:endParaRPr lang="en-GB" sz="2200" b="1" dirty="0"/>
          </a:p>
          <a:p>
            <a:pPr lvl="1" algn="just"/>
            <a:r>
              <a:rPr lang="en-GB" sz="2200" dirty="0"/>
              <a:t>Can the system be </a:t>
            </a:r>
            <a:r>
              <a:rPr lang="en-GB" sz="2200" b="1" dirty="0"/>
              <a:t>integrated</a:t>
            </a:r>
            <a:r>
              <a:rPr lang="en-GB" sz="2200" dirty="0"/>
              <a:t> with other systems that are used</a:t>
            </a:r>
            <a:r>
              <a:rPr lang="en-GB" sz="2200" dirty="0">
                <a:solidFill>
                  <a:srgbClr val="FF0000"/>
                </a:solidFill>
              </a:rPr>
              <a:t>?</a:t>
            </a:r>
            <a:endParaRPr lang="en-GB" sz="2200" dirty="0"/>
          </a:p>
          <a:p>
            <a:pPr lvl="1" algn="just"/>
            <a:endParaRPr lang="en-GB" sz="2200" dirty="0">
              <a:solidFill>
                <a:srgbClr val="FF0000"/>
              </a:solidFill>
            </a:endParaRPr>
          </a:p>
          <a:p>
            <a:pPr algn="just"/>
            <a:r>
              <a:rPr lang="en-GB" sz="2200" dirty="0">
                <a:solidFill>
                  <a:srgbClr val="FF0000"/>
                </a:solidFill>
              </a:rPr>
              <a:t>If the answer to any of these questions is no, you should probably not go ahead with the project.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28D-AC82-4B0E-AE0C-EFC8E03B8AD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Elicitation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200" dirty="0"/>
              <a:t>Sometimes called requirement discovery.</a:t>
            </a:r>
            <a:endParaRPr lang="en-GB" sz="2200" dirty="0"/>
          </a:p>
          <a:p>
            <a:pPr marL="0" indent="0" algn="just">
              <a:buNone/>
            </a:pPr>
            <a:endParaRPr lang="en-GB" sz="2200" dirty="0"/>
          </a:p>
          <a:p>
            <a:pPr algn="just"/>
            <a:r>
              <a:rPr lang="en-GB" sz="2200" dirty="0"/>
              <a:t>Involves technical staff (software engineers) working with customers to find out about the</a:t>
            </a:r>
            <a:endParaRPr lang="en-GB" sz="2200" dirty="0"/>
          </a:p>
          <a:p>
            <a:pPr lvl="1" algn="just"/>
            <a:r>
              <a:rPr lang="en-GB" sz="2200" dirty="0">
                <a:solidFill>
                  <a:srgbClr val="FF0000"/>
                </a:solidFill>
              </a:rPr>
              <a:t> application domain</a:t>
            </a:r>
            <a:endParaRPr lang="en-GB" sz="2200" dirty="0">
              <a:solidFill>
                <a:srgbClr val="FF0000"/>
              </a:solidFill>
            </a:endParaRPr>
          </a:p>
          <a:p>
            <a:pPr lvl="1" algn="just"/>
            <a:r>
              <a:rPr lang="en-GB" sz="2200" dirty="0">
                <a:solidFill>
                  <a:srgbClr val="FF0000"/>
                </a:solidFill>
              </a:rPr>
              <a:t> the services that the system should provide and</a:t>
            </a:r>
            <a:endParaRPr lang="en-GB" sz="2200" dirty="0">
              <a:solidFill>
                <a:srgbClr val="FF0000"/>
              </a:solidFill>
            </a:endParaRPr>
          </a:p>
          <a:p>
            <a:pPr lvl="1" algn="just"/>
            <a:r>
              <a:rPr lang="en-GB" sz="2200" dirty="0">
                <a:solidFill>
                  <a:srgbClr val="FF0000"/>
                </a:solidFill>
              </a:rPr>
              <a:t> the system’s operational constraints.</a:t>
            </a:r>
            <a:endParaRPr lang="en-GB" sz="2200" dirty="0">
              <a:solidFill>
                <a:srgbClr val="FF0000"/>
              </a:solidFill>
            </a:endParaRPr>
          </a:p>
          <a:p>
            <a:pPr lvl="1" algn="just">
              <a:buNone/>
            </a:pPr>
            <a:endParaRPr lang="en-GB" sz="2200" dirty="0"/>
          </a:p>
          <a:p>
            <a:pPr algn="just">
              <a:buNone/>
            </a:pPr>
            <a:r>
              <a:rPr lang="en-GB" sz="2200" dirty="0"/>
              <a:t>May involve a variety of people in an organization</a:t>
            </a:r>
            <a:endParaRPr lang="en-GB" sz="2200" dirty="0"/>
          </a:p>
          <a:p>
            <a:pPr algn="just"/>
            <a:r>
              <a:rPr lang="en-GB" sz="2200" dirty="0"/>
              <a:t>End-users, managers, engineers involved in maintenance, domain experts etc. These are called </a:t>
            </a:r>
            <a:r>
              <a:rPr lang="en-GB" sz="2200" i="1" dirty="0"/>
              <a:t>stakeholders</a:t>
            </a:r>
            <a:endParaRPr lang="en-GB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CEF1-0560-45B2-9C4D-86F28075A3B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10590</Words>
  <Application>WPS Presentation</Application>
  <PresentationFormat>On-screen Show (4:3)</PresentationFormat>
  <Paragraphs>503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SimSun</vt:lpstr>
      <vt:lpstr>Wingdings</vt:lpstr>
      <vt:lpstr>Times New Roman</vt:lpstr>
      <vt:lpstr>Time</vt:lpstr>
      <vt:lpstr>Thonburi</vt:lpstr>
      <vt:lpstr>Microsoft YaHei</vt:lpstr>
      <vt:lpstr>汉仪旗黑</vt:lpstr>
      <vt:lpstr>Calibri</vt:lpstr>
      <vt:lpstr>Helvetica Neue</vt:lpstr>
      <vt:lpstr>宋体-简</vt:lpstr>
      <vt:lpstr>Arial Unicode MS</vt:lpstr>
      <vt:lpstr>Hiragino Sans GB W3</vt:lpstr>
      <vt:lpstr>Heiti SC Light</vt:lpstr>
      <vt:lpstr>Brush Script MT</vt:lpstr>
      <vt:lpstr>Clarity</vt:lpstr>
      <vt:lpstr>Word.Document.8</vt:lpstr>
      <vt:lpstr>Word.Document.8</vt:lpstr>
      <vt:lpstr>CSC291 - Software Engineering Concepts</vt:lpstr>
      <vt:lpstr>PowerPoint 演示文稿</vt:lpstr>
      <vt:lpstr>Outline</vt:lpstr>
      <vt:lpstr>Requirements Engineering</vt:lpstr>
      <vt:lpstr>Requirements Engineering Process</vt:lpstr>
      <vt:lpstr>The Requirements Engineering Process</vt:lpstr>
      <vt:lpstr>Requirements Engineering Process</vt:lpstr>
      <vt:lpstr>Feasibility Study</vt:lpstr>
      <vt:lpstr>Requirement Elicitation and Analysis</vt:lpstr>
      <vt:lpstr>Requirement Elicitation and Analysis</vt:lpstr>
      <vt:lpstr>Requirements Elicitation and Analysis Process</vt:lpstr>
      <vt:lpstr>Problems of Requirements Analysis</vt:lpstr>
      <vt:lpstr>Requirements Discovery</vt:lpstr>
      <vt:lpstr>Techniques of Requirement Discovery</vt:lpstr>
      <vt:lpstr>Effective Interviewers</vt:lpstr>
      <vt:lpstr>User Stories</vt:lpstr>
      <vt:lpstr>Example</vt:lpstr>
      <vt:lpstr>Scenarios</vt:lpstr>
      <vt:lpstr>Scenarios</vt:lpstr>
      <vt:lpstr>LIBSYS Scenario </vt:lpstr>
      <vt:lpstr>LIBSYS Scenario </vt:lpstr>
      <vt:lpstr>Use Cases</vt:lpstr>
      <vt:lpstr>LIBSYS Use Cases</vt:lpstr>
      <vt:lpstr>Social and Organizational Factors</vt:lpstr>
      <vt:lpstr>Ethnography</vt:lpstr>
      <vt:lpstr>Requirements Validation</vt:lpstr>
      <vt:lpstr>Requirements Checking</vt:lpstr>
      <vt:lpstr>Requirements Validation Techniques</vt:lpstr>
      <vt:lpstr>Requirements Management</vt:lpstr>
      <vt:lpstr>Requirements Evolution</vt:lpstr>
      <vt:lpstr>Enduring and Volatile Requirements</vt:lpstr>
      <vt:lpstr>Requirements Change Management</vt:lpstr>
      <vt:lpstr>Change Management</vt:lpstr>
      <vt:lpstr>Key Points</vt:lpstr>
      <vt:lpstr>Key Points</vt:lpstr>
      <vt:lpstr>Chapter Reading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“Agility”?</dc:title>
  <dc:creator>user</dc:creator>
  <cp:lastModifiedBy>WPS_1684307114</cp:lastModifiedBy>
  <cp:revision>374</cp:revision>
  <cp:lastPrinted>2023-10-01T17:59:27Z</cp:lastPrinted>
  <dcterms:created xsi:type="dcterms:W3CDTF">2023-10-01T17:59:27Z</dcterms:created>
  <dcterms:modified xsi:type="dcterms:W3CDTF">2023-10-01T17:59:27Z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